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13"/>
  </p:notesMasterIdLst>
  <p:handoutMasterIdLst>
    <p:handoutMasterId r:id="rId32"/>
  </p:handoutMasterIdLst>
  <p:sldIdLst>
    <p:sldId id="328" r:id="rId5"/>
    <p:sldId id="419" r:id="rId6"/>
    <p:sldId id="330" r:id="rId7"/>
    <p:sldId id="332" r:id="rId8"/>
    <p:sldId id="421" r:id="rId9"/>
    <p:sldId id="343" r:id="rId10"/>
    <p:sldId id="420" r:id="rId11"/>
    <p:sldId id="344" r:id="rId12"/>
    <p:sldId id="345" r:id="rId14"/>
    <p:sldId id="346" r:id="rId15"/>
    <p:sldId id="422" r:id="rId16"/>
    <p:sldId id="423" r:id="rId17"/>
    <p:sldId id="350" r:id="rId18"/>
    <p:sldId id="377" r:id="rId19"/>
    <p:sldId id="425" r:id="rId20"/>
    <p:sldId id="351" r:id="rId21"/>
    <p:sldId id="429" r:id="rId22"/>
    <p:sldId id="443" r:id="rId23"/>
    <p:sldId id="444" r:id="rId24"/>
    <p:sldId id="426" r:id="rId25"/>
    <p:sldId id="431" r:id="rId26"/>
    <p:sldId id="438" r:id="rId27"/>
    <p:sldId id="432" r:id="rId28"/>
    <p:sldId id="427" r:id="rId29"/>
    <p:sldId id="433" r:id="rId30"/>
    <p:sldId id="336" r:id="rId31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gs" Target="tags/tag270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jpe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2.jpeg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5.png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1.jpeg"/><Relationship Id="rId2" Type="http://schemas.openxmlformats.org/officeDocument/2006/relationships/tags" Target="../tags/tag65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2.jpeg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image" Target="../media/image8.png"/><Relationship Id="rId7" Type="http://schemas.openxmlformats.org/officeDocument/2006/relationships/tags" Target="../tags/tag134.xml"/><Relationship Id="rId6" Type="http://schemas.openxmlformats.org/officeDocument/2006/relationships/image" Target="../media/image4.png"/><Relationship Id="rId5" Type="http://schemas.openxmlformats.org/officeDocument/2006/relationships/tags" Target="../tags/tag133.xml"/><Relationship Id="rId4" Type="http://schemas.openxmlformats.org/officeDocument/2006/relationships/image" Target="../media/image7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>
            <p:custDataLst>
              <p:tags r:id="rId4"/>
            </p:custDataLst>
          </p:nvPr>
        </p:nvGrpSpPr>
        <p:grpSpPr>
          <a:xfrm>
            <a:off x="2841790" y="1914833"/>
            <a:ext cx="6214978" cy="1940110"/>
            <a:chOff x="2841790" y="1914833"/>
            <a:chExt cx="6214978" cy="1940110"/>
          </a:xfrm>
        </p:grpSpPr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 flipH="1">
              <a:off x="5286093" y="1914833"/>
              <a:ext cx="479116" cy="55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 flipH="1">
              <a:off x="4193871" y="3304763"/>
              <a:ext cx="479116" cy="55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7"/>
              </p:custDataLst>
            </p:nvPr>
          </p:nvCxnSpPr>
          <p:spPr>
            <a:xfrm flipH="1">
              <a:off x="4433429" y="3145962"/>
              <a:ext cx="479116" cy="55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8"/>
              </p:custDataLst>
            </p:nvPr>
          </p:nvCxnSpPr>
          <p:spPr>
            <a:xfrm flipH="1">
              <a:off x="2841790" y="3125609"/>
              <a:ext cx="479116" cy="55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弧形 14"/>
            <p:cNvSpPr/>
            <p:nvPr>
              <p:custDataLst>
                <p:tags r:id="rId9"/>
              </p:custDataLst>
            </p:nvPr>
          </p:nvSpPr>
          <p:spPr>
            <a:xfrm>
              <a:off x="7477434" y="2144570"/>
              <a:ext cx="1579334" cy="1579334"/>
            </a:xfrm>
            <a:prstGeom prst="arc">
              <a:avLst>
                <a:gd name="adj1" fmla="val 12163161"/>
                <a:gd name="adj2" fmla="val 1644455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>
              <p:custDataLst>
                <p:tags r:id="rId10"/>
              </p:custDataLst>
            </p:nvPr>
          </p:nvSpPr>
          <p:spPr>
            <a:xfrm>
              <a:off x="7382026" y="2035987"/>
              <a:ext cx="1579334" cy="1579334"/>
            </a:xfrm>
            <a:prstGeom prst="arc">
              <a:avLst>
                <a:gd name="adj1" fmla="val 10655073"/>
                <a:gd name="adj2" fmla="val 490641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514599" y="2056869"/>
            <a:ext cx="7162802" cy="1579334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000" spc="600" baseline="0"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3275773" y="3723904"/>
            <a:ext cx="5640454" cy="550179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622152" y="2689990"/>
            <a:ext cx="4947694" cy="90883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622152" y="3754537"/>
            <a:ext cx="4947694" cy="10779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32436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 rot="3043711">
            <a:off x="925332" y="828133"/>
            <a:ext cx="4844848" cy="484484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 descr="C:\Users\admin\Desktop\图片6.png图片6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0722732" y="0"/>
            <a:ext cx="1469269" cy="2320916"/>
          </a:xfrm>
          <a:custGeom>
            <a:avLst/>
            <a:gdLst>
              <a:gd name="connsiteX0" fmla="*/ 1469269 w 1469269"/>
              <a:gd name="connsiteY0" fmla="*/ 0 h 2320916"/>
              <a:gd name="connsiteX1" fmla="*/ 0 w 1469269"/>
              <a:gd name="connsiteY1" fmla="*/ 0 h 2320916"/>
              <a:gd name="connsiteX2" fmla="*/ 0 w 1469269"/>
              <a:gd name="connsiteY2" fmla="*/ 2320916 h 2320916"/>
              <a:gd name="connsiteX3" fmla="*/ 1469269 w 1469269"/>
              <a:gd name="connsiteY3" fmla="*/ 2320916 h 232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269" h="2320916">
                <a:moveTo>
                  <a:pt x="1469269" y="0"/>
                </a:moveTo>
                <a:lnTo>
                  <a:pt x="0" y="0"/>
                </a:lnTo>
                <a:lnTo>
                  <a:pt x="0" y="2320916"/>
                </a:lnTo>
                <a:lnTo>
                  <a:pt x="1469269" y="2320916"/>
                </a:lnTo>
                <a:close/>
              </a:path>
            </a:pathLst>
          </a:cu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9338185" flipH="1" flipV="1">
            <a:off x="8764435" y="5614260"/>
            <a:ext cx="3302621" cy="1952675"/>
          </a:xfrm>
          <a:custGeom>
            <a:avLst/>
            <a:gdLst>
              <a:gd name="connsiteX0" fmla="*/ 3302621 w 3302621"/>
              <a:gd name="connsiteY0" fmla="*/ 0 h 1952675"/>
              <a:gd name="connsiteX1" fmla="*/ 3302621 w 3302621"/>
              <a:gd name="connsiteY1" fmla="*/ 1635689 h 1952675"/>
              <a:gd name="connsiteX2" fmla="*/ 3159072 w 3302621"/>
              <a:gd name="connsiteY2" fmla="*/ 1952675 h 1952675"/>
              <a:gd name="connsiteX3" fmla="*/ 0 w 3302621"/>
              <a:gd name="connsiteY3" fmla="*/ 522077 h 1952675"/>
              <a:gd name="connsiteX4" fmla="*/ 0 w 3302621"/>
              <a:gd name="connsiteY4" fmla="*/ 0 h 19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621" h="1952675">
                <a:moveTo>
                  <a:pt x="3302621" y="0"/>
                </a:moveTo>
                <a:lnTo>
                  <a:pt x="3302621" y="1635689"/>
                </a:lnTo>
                <a:lnTo>
                  <a:pt x="3159072" y="1952675"/>
                </a:lnTo>
                <a:lnTo>
                  <a:pt x="0" y="52207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3324361" y="443230"/>
            <a:ext cx="7398372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4"/>
            </p:custDataLst>
          </p:nvPr>
        </p:nvGrpSpPr>
        <p:grpSpPr>
          <a:xfrm>
            <a:off x="2841790" y="1914833"/>
            <a:ext cx="7693902" cy="1940110"/>
            <a:chOff x="2841790" y="1914833"/>
            <a:chExt cx="7693902" cy="1940110"/>
          </a:xfrm>
        </p:grpSpPr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 rot="1386248">
              <a:off x="8123146" y="1936673"/>
              <a:ext cx="2412546" cy="473574"/>
            </a:xfrm>
            <a:prstGeom prst="ellipse">
              <a:avLst/>
            </a:prstGeom>
            <a:solidFill>
              <a:srgbClr val="EEF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>
              <p:custDataLst>
                <p:tags r:id="rId6"/>
              </p:custDataLst>
            </p:nvPr>
          </p:nvCxnSpPr>
          <p:spPr>
            <a:xfrm flipH="1">
              <a:off x="4193871" y="3304763"/>
              <a:ext cx="479116" cy="55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7"/>
              </p:custDataLst>
            </p:nvPr>
          </p:nvCxnSpPr>
          <p:spPr>
            <a:xfrm flipH="1">
              <a:off x="5286093" y="1914833"/>
              <a:ext cx="479116" cy="55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8"/>
              </p:custDataLst>
            </p:nvPr>
          </p:nvCxnSpPr>
          <p:spPr>
            <a:xfrm flipH="1">
              <a:off x="4433429" y="3145962"/>
              <a:ext cx="479116" cy="55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9"/>
              </p:custDataLst>
            </p:nvPr>
          </p:nvCxnSpPr>
          <p:spPr>
            <a:xfrm flipH="1">
              <a:off x="2841790" y="3125609"/>
              <a:ext cx="479116" cy="55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弧形 16"/>
            <p:cNvSpPr/>
            <p:nvPr>
              <p:custDataLst>
                <p:tags r:id="rId10"/>
              </p:custDataLst>
            </p:nvPr>
          </p:nvSpPr>
          <p:spPr>
            <a:xfrm>
              <a:off x="7477434" y="2144570"/>
              <a:ext cx="1579334" cy="1579334"/>
            </a:xfrm>
            <a:prstGeom prst="arc">
              <a:avLst>
                <a:gd name="adj1" fmla="val 12163161"/>
                <a:gd name="adj2" fmla="val 1644455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>
              <p:custDataLst>
                <p:tags r:id="rId11"/>
              </p:custDataLst>
            </p:nvPr>
          </p:nvSpPr>
          <p:spPr>
            <a:xfrm>
              <a:off x="7382026" y="2035987"/>
              <a:ext cx="1579334" cy="1579334"/>
            </a:xfrm>
            <a:prstGeom prst="arc">
              <a:avLst>
                <a:gd name="adj1" fmla="val 10655073"/>
                <a:gd name="adj2" fmla="val 490641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3220250" y="2144527"/>
            <a:ext cx="6753861" cy="1566477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579742" y="3778714"/>
            <a:ext cx="5970658" cy="481826"/>
          </a:xfrm>
        </p:spPr>
        <p:txBody>
          <a:bodyPr lIns="90000" tIns="46800" rIns="90000" bIns="46800" anchor="t" anchorCtr="1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140" y="2791490"/>
            <a:ext cx="10965600" cy="34308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2070000"/>
            <a:ext cx="9144000" cy="16560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32436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3043711">
            <a:off x="925332" y="828133"/>
            <a:ext cx="4844848" cy="484484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 descr="C:\Users\admin\Desktop\图片6.png图片6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0722732" y="0"/>
            <a:ext cx="1469269" cy="2320916"/>
          </a:xfrm>
          <a:custGeom>
            <a:avLst/>
            <a:gdLst>
              <a:gd name="connsiteX0" fmla="*/ 1469269 w 1469269"/>
              <a:gd name="connsiteY0" fmla="*/ 0 h 2320916"/>
              <a:gd name="connsiteX1" fmla="*/ 0 w 1469269"/>
              <a:gd name="connsiteY1" fmla="*/ 0 h 2320916"/>
              <a:gd name="connsiteX2" fmla="*/ 0 w 1469269"/>
              <a:gd name="connsiteY2" fmla="*/ 2320916 h 2320916"/>
              <a:gd name="connsiteX3" fmla="*/ 1469269 w 1469269"/>
              <a:gd name="connsiteY3" fmla="*/ 2320916 h 232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269" h="2320916">
                <a:moveTo>
                  <a:pt x="1469269" y="0"/>
                </a:moveTo>
                <a:lnTo>
                  <a:pt x="0" y="0"/>
                </a:lnTo>
                <a:lnTo>
                  <a:pt x="0" y="2320916"/>
                </a:lnTo>
                <a:lnTo>
                  <a:pt x="1469269" y="2320916"/>
                </a:lnTo>
                <a:close/>
              </a:path>
            </a:pathLst>
          </a:cu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9338185" flipH="1" flipV="1">
            <a:off x="8764435" y="5614260"/>
            <a:ext cx="3302621" cy="1952675"/>
          </a:xfrm>
          <a:custGeom>
            <a:avLst/>
            <a:gdLst>
              <a:gd name="connsiteX0" fmla="*/ 3302621 w 3302621"/>
              <a:gd name="connsiteY0" fmla="*/ 0 h 1952675"/>
              <a:gd name="connsiteX1" fmla="*/ 3302621 w 3302621"/>
              <a:gd name="connsiteY1" fmla="*/ 1635689 h 1952675"/>
              <a:gd name="connsiteX2" fmla="*/ 3159072 w 3302621"/>
              <a:gd name="connsiteY2" fmla="*/ 1952675 h 1952675"/>
              <a:gd name="connsiteX3" fmla="*/ 0 w 3302621"/>
              <a:gd name="connsiteY3" fmla="*/ 522077 h 1952675"/>
              <a:gd name="connsiteX4" fmla="*/ 0 w 3302621"/>
              <a:gd name="connsiteY4" fmla="*/ 0 h 19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621" h="1952675">
                <a:moveTo>
                  <a:pt x="3302621" y="0"/>
                </a:moveTo>
                <a:lnTo>
                  <a:pt x="3302621" y="1635689"/>
                </a:lnTo>
                <a:lnTo>
                  <a:pt x="3159072" y="1952675"/>
                </a:lnTo>
                <a:lnTo>
                  <a:pt x="0" y="52207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3324361" y="443230"/>
            <a:ext cx="7398372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0.xml"/><Relationship Id="rId23" Type="http://schemas.openxmlformats.org/officeDocument/2006/relationships/tags" Target="../tags/tag129.xml"/><Relationship Id="rId22" Type="http://schemas.openxmlformats.org/officeDocument/2006/relationships/tags" Target="../tags/tag128.xml"/><Relationship Id="rId21" Type="http://schemas.openxmlformats.org/officeDocument/2006/relationships/tags" Target="../tags/tag127.xml"/><Relationship Id="rId20" Type="http://schemas.openxmlformats.org/officeDocument/2006/relationships/tags" Target="../tags/tag12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image" Target="../media/image17.png"/><Relationship Id="rId6" Type="http://schemas.openxmlformats.org/officeDocument/2006/relationships/tags" Target="../tags/tag201.xml"/><Relationship Id="rId5" Type="http://schemas.openxmlformats.org/officeDocument/2006/relationships/image" Target="../media/image16.png"/><Relationship Id="rId4" Type="http://schemas.openxmlformats.org/officeDocument/2006/relationships/tags" Target="../tags/tag200.xml"/><Relationship Id="rId3" Type="http://schemas.openxmlformats.org/officeDocument/2006/relationships/image" Target="../media/image15.png"/><Relationship Id="rId2" Type="http://schemas.openxmlformats.org/officeDocument/2006/relationships/tags" Target="../tags/tag199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4.xml"/><Relationship Id="rId10" Type="http://schemas.openxmlformats.org/officeDocument/2006/relationships/tags" Target="../tags/tag204.xml"/><Relationship Id="rId1" Type="http://schemas.openxmlformats.org/officeDocument/2006/relationships/tags" Target="../tags/tag19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image" Target="../media/image18.png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11.xml"/><Relationship Id="rId3" Type="http://schemas.openxmlformats.org/officeDocument/2006/relationships/image" Target="../media/image19.png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19.xml"/><Relationship Id="rId3" Type="http://schemas.openxmlformats.org/officeDocument/2006/relationships/image" Target="../media/image20.png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22.xml"/><Relationship Id="rId3" Type="http://schemas.openxmlformats.org/officeDocument/2006/relationships/image" Target="../media/image21.png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30.xml"/><Relationship Id="rId3" Type="http://schemas.openxmlformats.org/officeDocument/2006/relationships/image" Target="../media/image22.png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image" Target="../media/image24.png"/><Relationship Id="rId4" Type="http://schemas.openxmlformats.org/officeDocument/2006/relationships/tags" Target="../tags/tag233.xml"/><Relationship Id="rId3" Type="http://schemas.openxmlformats.org/officeDocument/2006/relationships/image" Target="../media/image23.png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240.xml"/><Relationship Id="rId6" Type="http://schemas.openxmlformats.org/officeDocument/2006/relationships/image" Target="../media/image26.png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25.png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2" Type="http://schemas.openxmlformats.org/officeDocument/2006/relationships/slideLayout" Target="../slideLayouts/slideLayout30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image" Target="../media/image27.png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255.xml"/><Relationship Id="rId7" Type="http://schemas.openxmlformats.org/officeDocument/2006/relationships/image" Target="../media/image30.png"/><Relationship Id="rId6" Type="http://schemas.openxmlformats.org/officeDocument/2006/relationships/tags" Target="../tags/tag254.xml"/><Relationship Id="rId5" Type="http://schemas.openxmlformats.org/officeDocument/2006/relationships/image" Target="../media/image29.png"/><Relationship Id="rId4" Type="http://schemas.openxmlformats.org/officeDocument/2006/relationships/tags" Target="../tags/tag253.xml"/><Relationship Id="rId3" Type="http://schemas.openxmlformats.org/officeDocument/2006/relationships/image" Target="../media/image28.png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image" Target="../media/image31.png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image" Target="../media/image9.png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tags" Target="../tags/tag181.xml"/><Relationship Id="rId3" Type="http://schemas.openxmlformats.org/officeDocument/2006/relationships/image" Target="../media/image10.png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tags" Target="../tags/tag190.xml"/><Relationship Id="rId3" Type="http://schemas.openxmlformats.org/officeDocument/2006/relationships/image" Target="../media/image11.png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image" Target="../media/image12.png"/><Relationship Id="rId1" Type="http://schemas.openxmlformats.org/officeDocument/2006/relationships/tags" Target="../tags/tag19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197.xml"/><Relationship Id="rId6" Type="http://schemas.openxmlformats.org/officeDocument/2006/relationships/image" Target="../media/image14.png"/><Relationship Id="rId5" Type="http://schemas.openxmlformats.org/officeDocument/2006/relationships/tags" Target="../tags/tag196.xml"/><Relationship Id="rId4" Type="http://schemas.openxmlformats.org/officeDocument/2006/relationships/image" Target="../media/image13.png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14599" y="1517119"/>
            <a:ext cx="7162802" cy="1579334"/>
          </a:xfrm>
        </p:spPr>
        <p:txBody>
          <a:bodyPr/>
          <a:lstStyle/>
          <a:p>
            <a:r>
              <a:rPr lang="en-US" altLang="zh-CN" dirty="0"/>
              <a:t>Heart Wave</a:t>
            </a:r>
            <a:endParaRPr lang="en-US" altLang="zh-CN" dirty="0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036503" y="3152333"/>
            <a:ext cx="5640454" cy="550179"/>
          </a:xfrm>
        </p:spPr>
        <p:txBody>
          <a:bodyPr/>
          <a:lstStyle/>
          <a:p>
            <a:r>
              <a:rPr lang="zh-CN" altLang="en-US" dirty="0"/>
              <a:t>——</a:t>
            </a:r>
            <a:r>
              <a:rPr lang="zh-CN" altLang="en-US" dirty="0"/>
              <a:t>拨动你的心弦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68065" y="3758565"/>
            <a:ext cx="25152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课程</a:t>
            </a:r>
            <a:r>
              <a:rPr lang="en-US" altLang="zh-CN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系统分析与设计</a:t>
            </a:r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指导老师</a:t>
            </a:r>
            <a:r>
              <a:rPr lang="zh-CN" altLang="en-US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：刘岩</a:t>
            </a:r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小组成员</a:t>
            </a:r>
            <a:r>
              <a:rPr lang="zh-CN" altLang="en-US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：</a:t>
            </a:r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2051498 储岱泽</a:t>
            </a:r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2051828 莫益萌</a:t>
            </a:r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2151298 杨滕超</a:t>
            </a:r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2151299 苏家铭</a:t>
            </a:r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字魂32号-汪子义星座体" panose="00000500000000000000" pitchFamily="2" charset="-122"/>
                <a:ea typeface="字魂32号-汪子义星座体" panose="00000500000000000000" pitchFamily="2" charset="-122"/>
                <a:cs typeface="Arial" panose="020B0604020202020204" pitchFamily="34" charset="0"/>
                <a:sym typeface="+mn-ea"/>
              </a:rPr>
              <a:t>2151300 王蔚达</a:t>
            </a:r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  <a:p>
            <a:pPr algn="l"/>
            <a:endParaRPr lang="zh-CN" altLang="en-US" dirty="0">
              <a:solidFill>
                <a:schemeClr val="tx1"/>
              </a:solidFill>
              <a:latin typeface="字魂32号-汪子义星座体" panose="00000500000000000000" pitchFamily="2" charset="-122"/>
              <a:ea typeface="字魂32号-汪子义星座体" panose="00000500000000000000" pitchFamily="2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5605" y="30114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/>
              <a:t>接口规范</a:t>
            </a:r>
            <a:endParaRPr lang="zh-CN" altLang="zh-CN" dirty="0"/>
          </a:p>
        </p:txBody>
      </p:sp>
      <p:pic>
        <p:nvPicPr>
          <p:cNvPr id="3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1680" y="974725"/>
            <a:ext cx="44037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1680" y="3366135"/>
            <a:ext cx="7516495" cy="23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50810" y="398780"/>
            <a:ext cx="3954145" cy="281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81225" y="2948940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请求样例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2378075" y="5962015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返回样例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9251950" y="3317240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异常样例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5605" y="30114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/>
              <a:t>接口样例</a:t>
            </a:r>
            <a:endParaRPr lang="zh-CN" altLang="zh-CN" dirty="0"/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17115" b="18694"/>
          <a:stretch>
            <a:fillRect/>
          </a:stretch>
        </p:blipFill>
        <p:spPr>
          <a:xfrm>
            <a:off x="2233930" y="589915"/>
            <a:ext cx="9484995" cy="53232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67070" y="594868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获取具体用户信息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5605" y="30114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/>
              <a:t>接口样例</a:t>
            </a:r>
            <a:endParaRPr lang="zh-CN" altLang="zh-CN" dirty="0"/>
          </a:p>
        </p:txBody>
      </p:sp>
      <p:pic>
        <p:nvPicPr>
          <p:cNvPr id="17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71395" y="502920"/>
            <a:ext cx="9404985" cy="5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894705" y="6101715"/>
            <a:ext cx="267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获取用户情绪数据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5162105" y="1566319"/>
            <a:ext cx="1867844" cy="900208"/>
            <a:chOff x="5520592" y="1655178"/>
            <a:chExt cx="1846083" cy="889720"/>
          </a:xfrm>
        </p:grpSpPr>
        <p:sp>
          <p:nvSpPr>
            <p:cNvPr id="23" name="椭圆 22"/>
            <p:cNvSpPr/>
            <p:nvPr>
              <p:custDataLst>
                <p:tags r:id="rId2"/>
              </p:custDataLst>
            </p:nvPr>
          </p:nvSpPr>
          <p:spPr>
            <a:xfrm>
              <a:off x="5998773" y="1655178"/>
              <a:ext cx="889722" cy="88972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"/>
              </p:custDataLst>
            </p:nvPr>
          </p:nvSpPr>
          <p:spPr>
            <a:xfrm>
              <a:off x="5520592" y="1729396"/>
              <a:ext cx="1846083" cy="698521"/>
            </a:xfrm>
            <a:prstGeom prst="rect">
              <a:avLst/>
            </a:prstGeom>
            <a:noFill/>
          </p:spPr>
          <p:txBody>
            <a:bodyPr wrap="square" rtlCol="0">
              <a:normAutofit fontScale="97500" lnSpcReduction="200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萝莉体 第二版" panose="020005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设计机制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59350" y="3768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229825" y="391950"/>
            <a:ext cx="9626400" cy="723600"/>
          </a:xfrm>
        </p:spPr>
        <p:txBody>
          <a:bodyPr>
            <a:normAutofit/>
          </a:bodyPr>
          <a:p>
            <a:r>
              <a:rPr lang="zh-CN" altLang="zh-CN" dirty="0"/>
              <a:t>设计机制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88210" y="1868170"/>
            <a:ext cx="8524875" cy="3971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4110" y="6004560"/>
            <a:ext cx="301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数据持久存储机制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229825" y="391950"/>
            <a:ext cx="9626400" cy="723600"/>
          </a:xfrm>
        </p:spPr>
        <p:txBody>
          <a:bodyPr>
            <a:normAutofit/>
          </a:bodyPr>
          <a:p>
            <a:r>
              <a:rPr lang="en-US" altLang="zh-CN" dirty="0"/>
              <a:t>Sa-Token</a:t>
            </a:r>
            <a:endParaRPr lang="en-US" altLang="zh-CN" dirty="0"/>
          </a:p>
        </p:txBody>
      </p:sp>
      <p:pic>
        <p:nvPicPr>
          <p:cNvPr id="21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63938" y="1395095"/>
            <a:ext cx="5267325" cy="49809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615305" y="6410325"/>
            <a:ext cx="211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权限管理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5162105" y="1566319"/>
            <a:ext cx="1867844" cy="900208"/>
            <a:chOff x="5520592" y="1655178"/>
            <a:chExt cx="1846083" cy="889720"/>
          </a:xfrm>
        </p:grpSpPr>
        <p:sp>
          <p:nvSpPr>
            <p:cNvPr id="23" name="椭圆 22"/>
            <p:cNvSpPr/>
            <p:nvPr>
              <p:custDataLst>
                <p:tags r:id="rId2"/>
              </p:custDataLst>
            </p:nvPr>
          </p:nvSpPr>
          <p:spPr>
            <a:xfrm>
              <a:off x="5998773" y="1655178"/>
              <a:ext cx="889722" cy="88972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"/>
              </p:custDataLst>
            </p:nvPr>
          </p:nvSpPr>
          <p:spPr>
            <a:xfrm>
              <a:off x="5520592" y="1729396"/>
              <a:ext cx="1846083" cy="698521"/>
            </a:xfrm>
            <a:prstGeom prst="rect">
              <a:avLst/>
            </a:prstGeom>
            <a:noFill/>
          </p:spPr>
          <p:txBody>
            <a:bodyPr wrap="square" rtlCol="0">
              <a:normAutofit fontScale="97500" lnSpcReduction="200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萝莉体 第二版" panose="020005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用例实现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229825" y="391950"/>
            <a:ext cx="9626400" cy="723600"/>
          </a:xfrm>
        </p:spPr>
        <p:txBody>
          <a:bodyPr>
            <a:normAutofit/>
          </a:bodyPr>
          <a:p>
            <a:r>
              <a:rPr lang="zh-CN" altLang="en-US" dirty="0"/>
              <a:t>音乐推荐</a:t>
            </a:r>
            <a:endParaRPr lang="zh-CN" altLang="en-US" dirty="0"/>
          </a:p>
        </p:txBody>
      </p:sp>
      <p:pic>
        <p:nvPicPr>
          <p:cNvPr id="45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6945" y="1055370"/>
            <a:ext cx="6856095" cy="526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813040" y="2292350"/>
            <a:ext cx="3063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前端：</a:t>
            </a:r>
            <a:r>
              <a:rPr lang="en-US" altLang="zh-CN"/>
              <a:t>Vue3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Spring MVC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Rest API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音乐推荐算法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1310" y="107470"/>
            <a:ext cx="9626400" cy="723600"/>
          </a:xfrm>
        </p:spPr>
        <p:txBody>
          <a:bodyPr>
            <a:normAutofit/>
          </a:bodyPr>
          <a:p>
            <a:r>
              <a:rPr lang="zh-CN" altLang="en-US" dirty="0"/>
              <a:t>更新后的用例图</a:t>
            </a:r>
            <a:endParaRPr lang="zh-CN" altLang="en-US" dirty="0"/>
          </a:p>
        </p:txBody>
      </p:sp>
      <p:pic>
        <p:nvPicPr>
          <p:cNvPr id="3" name="图片 2" descr="未命名文件 (5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82360" y="1061085"/>
            <a:ext cx="4679315" cy="4336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55845" y="5534025"/>
            <a:ext cx="4391025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着重对系统总览用例图进行模块化优化。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精简了各个子系统的功能展示，只保留了子系统的主要标题。</a:t>
            </a:r>
            <a:endParaRPr lang="zh-CN" altLang="en-US"/>
          </a:p>
        </p:txBody>
      </p:sp>
      <p:pic>
        <p:nvPicPr>
          <p:cNvPr id="13" name="图片 13" descr="系统总览 (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7730" y="658495"/>
            <a:ext cx="4041775" cy="543814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>
            <p:custDataLst>
              <p:tags r:id="rId6"/>
            </p:custDataLst>
          </p:nvPr>
        </p:nvCxnSpPr>
        <p:spPr>
          <a:xfrm flipV="1">
            <a:off x="5238750" y="2997200"/>
            <a:ext cx="634365" cy="6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5595" y="96040"/>
            <a:ext cx="9626400" cy="723600"/>
          </a:xfrm>
        </p:spPr>
        <p:txBody>
          <a:bodyPr>
            <a:normAutofit/>
          </a:bodyPr>
          <a:p>
            <a:r>
              <a:rPr lang="zh-CN" altLang="en-US" dirty="0"/>
              <a:t>更新后的用例图</a:t>
            </a:r>
            <a:endParaRPr lang="zh-CN" altLang="en-US" dirty="0"/>
          </a:p>
        </p:txBody>
      </p:sp>
      <p:pic>
        <p:nvPicPr>
          <p:cNvPr id="5" name="图片 1" descr="未命名文件 (4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47815" y="724535"/>
            <a:ext cx="5198745" cy="419227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824095" y="5043170"/>
            <a:ext cx="4391025" cy="192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不予展示</a:t>
            </a:r>
            <a:r>
              <a:rPr lang="zh-CN" altLang="en-US"/>
              <a:t>原有的系统内部实现的用例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增加几个Actor，分别是调用的几家公司（网易云音乐、今日头条、天气）的API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设置Actor“外界信息”，增加一层抽象</a:t>
            </a:r>
            <a:endParaRPr lang="zh-CN" altLang="en-US"/>
          </a:p>
        </p:txBody>
      </p:sp>
      <p:pic>
        <p:nvPicPr>
          <p:cNvPr id="12" name="图片 12" descr="音乐推荐系统 (1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9935" y="683260"/>
            <a:ext cx="4759325" cy="413448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V="1">
            <a:off x="5724525" y="3050540"/>
            <a:ext cx="634365" cy="6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>
            <p:custDataLst>
              <p:tags r:id="rId1"/>
            </p:custDataLst>
          </p:nvPr>
        </p:nvSpPr>
        <p:spPr>
          <a:xfrm>
            <a:off x="758490" y="334598"/>
            <a:ext cx="2310822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spc="-200" dirty="0">
                <a:solidFill>
                  <a:schemeClr val="bg1">
                    <a:alpha val="37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spc="-200" dirty="0">
              <a:solidFill>
                <a:schemeClr val="bg1">
                  <a:alpha val="37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57133" y="2319809"/>
            <a:ext cx="2021901" cy="255333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dist"/>
            <a:r>
              <a:rPr lang="zh-CN" altLang="en-US" sz="8000" b="1" spc="-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8000" b="1" spc="-200" dirty="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546724" y="376138"/>
            <a:ext cx="3537585" cy="460375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spc="-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系统简介</a:t>
            </a:r>
            <a:endParaRPr lang="zh-CN" altLang="en-US" sz="2400" spc="-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4636135" y="392013"/>
            <a:ext cx="998220" cy="738120"/>
          </a:xfrm>
          <a:prstGeom prst="ellipse">
            <a:avLst/>
          </a:prstGeom>
          <a:ln w="12700">
            <a:noFill/>
          </a:ln>
        </p:spPr>
        <p:txBody>
          <a:bodyPr wrap="square">
            <a:normAutofit/>
          </a:bodyPr>
          <a:p>
            <a:pPr algn="ctr"/>
            <a:r>
              <a:rPr lang="en-US" altLang="zh-CN" sz="2800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2800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835525" y="485358"/>
            <a:ext cx="579120" cy="5791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2000" spc="-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546725" y="1488280"/>
            <a:ext cx="3537585" cy="460375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spc="-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架构完善</a:t>
            </a:r>
            <a:endParaRPr lang="zh-CN" altLang="en-US" sz="2400" spc="-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4636135" y="1493360"/>
            <a:ext cx="998220" cy="738120"/>
          </a:xfrm>
          <a:prstGeom prst="ellipse">
            <a:avLst/>
          </a:prstGeom>
          <a:ln w="12700">
            <a:noFill/>
          </a:ln>
        </p:spPr>
        <p:txBody>
          <a:bodyPr wrap="square">
            <a:normAutofit/>
          </a:bodyPr>
          <a:p>
            <a:pPr algn="ctr"/>
            <a:r>
              <a:rPr lang="en-US" altLang="zh-CN" sz="2800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2800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4835525" y="1586705"/>
            <a:ext cx="579120" cy="5791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2000" spc="-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5546725" y="2589627"/>
            <a:ext cx="3537585" cy="460375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spc="-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设计机制</a:t>
            </a:r>
            <a:endParaRPr lang="zh-CN" altLang="en-US" sz="2400" spc="-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4636135" y="2594707"/>
            <a:ext cx="998220" cy="738120"/>
          </a:xfrm>
          <a:prstGeom prst="ellipse">
            <a:avLst/>
          </a:prstGeom>
          <a:ln w="12700">
            <a:noFill/>
          </a:ln>
        </p:spPr>
        <p:txBody>
          <a:bodyPr wrap="square">
            <a:normAutofit/>
          </a:bodyPr>
          <a:p>
            <a:pPr algn="ctr"/>
            <a:r>
              <a:rPr lang="en-US" altLang="zh-CN" sz="2800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2800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4835525" y="2688052"/>
            <a:ext cx="579120" cy="5791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2000" spc="-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5546725" y="3690339"/>
            <a:ext cx="3537585" cy="460375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spc="-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用例实现</a:t>
            </a:r>
            <a:endParaRPr lang="zh-CN" altLang="en-US" sz="2400" spc="-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>
            <p:custDataLst>
              <p:tags r:id="rId13"/>
            </p:custDataLst>
          </p:nvPr>
        </p:nvSpPr>
        <p:spPr>
          <a:xfrm>
            <a:off x="4636135" y="3696054"/>
            <a:ext cx="998220" cy="738120"/>
          </a:xfrm>
          <a:prstGeom prst="ellipse">
            <a:avLst/>
          </a:prstGeom>
          <a:ln w="12700">
            <a:noFill/>
          </a:ln>
        </p:spPr>
        <p:txBody>
          <a:bodyPr wrap="square">
            <a:normAutofit/>
          </a:bodyPr>
          <a:p>
            <a:pPr algn="ctr"/>
            <a:r>
              <a:rPr lang="en-US" altLang="zh-CN" sz="2800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2800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14"/>
            </p:custDataLst>
          </p:nvPr>
        </p:nvSpPr>
        <p:spPr>
          <a:xfrm>
            <a:off x="4835525" y="3789399"/>
            <a:ext cx="579120" cy="5791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2000" spc="-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546725" y="4791685"/>
            <a:ext cx="3537585" cy="460375"/>
          </a:xfrm>
          <a:prstGeom prst="rect">
            <a:avLst/>
          </a:prstGeom>
          <a:noFill/>
        </p:spPr>
        <p:txBody>
          <a:bodyPr vert="horz" wrap="square" rtlCol="0">
            <a:normAutofit fontScale="90000"/>
          </a:bodyPr>
          <a:p>
            <a:r>
              <a:rPr lang="zh-CN" altLang="en-US" sz="2400" spc="-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原型进展</a:t>
            </a:r>
            <a:endParaRPr lang="zh-CN" altLang="en-US" sz="2400" spc="-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>
            <p:custDataLst>
              <p:tags r:id="rId16"/>
            </p:custDataLst>
          </p:nvPr>
        </p:nvSpPr>
        <p:spPr>
          <a:xfrm>
            <a:off x="4636135" y="4797400"/>
            <a:ext cx="998220" cy="738120"/>
          </a:xfrm>
          <a:prstGeom prst="ellipse">
            <a:avLst/>
          </a:prstGeom>
          <a:ln w="12700">
            <a:noFill/>
          </a:ln>
        </p:spPr>
        <p:txBody>
          <a:bodyPr wrap="square">
            <a:normAutofit/>
          </a:bodyPr>
          <a:p>
            <a:pPr algn="ctr"/>
            <a:r>
              <a:rPr lang="en-US" altLang="zh-CN" sz="2800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sz="2800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>
            <p:custDataLst>
              <p:tags r:id="rId17"/>
            </p:custDataLst>
          </p:nvPr>
        </p:nvSpPr>
        <p:spPr>
          <a:xfrm>
            <a:off x="4835525" y="4890745"/>
            <a:ext cx="579120" cy="5791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2000" spc="-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546724" y="5966435"/>
            <a:ext cx="3537585" cy="460375"/>
          </a:xfrm>
          <a:prstGeom prst="rect">
            <a:avLst/>
          </a:prstGeom>
          <a:noFill/>
        </p:spPr>
        <p:txBody>
          <a:bodyPr vert="horz" wrap="square" rtlCol="0">
            <a:normAutofit fontScale="90000"/>
          </a:bodyPr>
          <a:p>
            <a:r>
              <a:rPr lang="zh-CN" altLang="en-US" sz="2400" spc="-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小组分工</a:t>
            </a:r>
            <a:endParaRPr lang="zh-CN" altLang="en-US" sz="2400" spc="-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椭圆 43"/>
          <p:cNvSpPr/>
          <p:nvPr>
            <p:custDataLst>
              <p:tags r:id="rId19"/>
            </p:custDataLst>
          </p:nvPr>
        </p:nvSpPr>
        <p:spPr>
          <a:xfrm>
            <a:off x="4636134" y="5972150"/>
            <a:ext cx="998220" cy="738120"/>
          </a:xfrm>
          <a:prstGeom prst="ellipse">
            <a:avLst/>
          </a:prstGeom>
          <a:ln w="12700">
            <a:noFill/>
          </a:ln>
        </p:spPr>
        <p:txBody>
          <a:bodyPr wrap="square">
            <a:normAutofit/>
          </a:bodyPr>
          <a:p>
            <a:pPr algn="ctr"/>
            <a:r>
              <a:rPr lang="en-US" altLang="zh-CN" sz="2800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06</a:t>
            </a:r>
            <a:endParaRPr lang="en-US" altLang="zh-CN" sz="2800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4835524" y="6065495"/>
            <a:ext cx="579120" cy="5791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2000" spc="-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5162105" y="1566319"/>
            <a:ext cx="1867844" cy="900208"/>
            <a:chOff x="5520592" y="1655178"/>
            <a:chExt cx="1846083" cy="889720"/>
          </a:xfrm>
        </p:grpSpPr>
        <p:sp>
          <p:nvSpPr>
            <p:cNvPr id="23" name="椭圆 22"/>
            <p:cNvSpPr/>
            <p:nvPr>
              <p:custDataLst>
                <p:tags r:id="rId2"/>
              </p:custDataLst>
            </p:nvPr>
          </p:nvSpPr>
          <p:spPr>
            <a:xfrm>
              <a:off x="5998773" y="1655178"/>
              <a:ext cx="889722" cy="88972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"/>
              </p:custDataLst>
            </p:nvPr>
          </p:nvSpPr>
          <p:spPr>
            <a:xfrm>
              <a:off x="5520592" y="1729396"/>
              <a:ext cx="1846083" cy="698521"/>
            </a:xfrm>
            <a:prstGeom prst="rect">
              <a:avLst/>
            </a:prstGeom>
            <a:noFill/>
          </p:spPr>
          <p:txBody>
            <a:bodyPr wrap="square" rtlCol="0">
              <a:normAutofit fontScale="97500" lnSpcReduction="200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萝莉体 第二版" panose="02000500000000000000" pitchFamily="2" charset="-122"/>
                </a:rPr>
                <a:t>05</a:t>
              </a:r>
              <a:endPara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原型进展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454400" y="3754755"/>
            <a:ext cx="5361305" cy="2040255"/>
          </a:xfrm>
        </p:spPr>
        <p:txBody>
          <a:bodyPr>
            <a:normAutofit/>
          </a:bodyPr>
          <a:p>
            <a:r>
              <a:rPr lang="zh-CN" altLang="en-US" dirty="0"/>
              <a:t>前端原型</a:t>
            </a:r>
            <a:endParaRPr lang="zh-CN" altLang="en-US" dirty="0"/>
          </a:p>
          <a:p>
            <a:r>
              <a:rPr lang="zh-CN" altLang="en-US" dirty="0"/>
              <a:t>后端原型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229825" y="391950"/>
            <a:ext cx="9626400" cy="723600"/>
          </a:xfrm>
        </p:spPr>
        <p:txBody>
          <a:bodyPr>
            <a:normAutofit/>
          </a:bodyPr>
          <a:p>
            <a:r>
              <a:rPr lang="zh-CN" altLang="en-US" dirty="0"/>
              <a:t>前端原型</a:t>
            </a:r>
            <a:endParaRPr lang="zh-CN" altLang="en-US" dirty="0"/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27408" y="179388"/>
            <a:ext cx="2671445" cy="65716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301115" y="2373630"/>
            <a:ext cx="3063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VUE3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npm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webpack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229825" y="391950"/>
            <a:ext cx="9626400" cy="723600"/>
          </a:xfrm>
        </p:spPr>
        <p:txBody>
          <a:bodyPr>
            <a:normAutofit/>
          </a:bodyPr>
          <a:p>
            <a:r>
              <a:rPr lang="zh-CN" altLang="en-US" dirty="0"/>
              <a:t>前端原型</a:t>
            </a:r>
            <a:endParaRPr lang="zh-CN" altLang="en-US" dirty="0"/>
          </a:p>
        </p:txBody>
      </p:sp>
      <p:pic>
        <p:nvPicPr>
          <p:cNvPr id="30" name="图片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82470" y="2488565"/>
            <a:ext cx="8408670" cy="416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81935" y="1801495"/>
            <a:ext cx="6633210" cy="66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81935" y="1294130"/>
            <a:ext cx="6625590" cy="5149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229825" y="391950"/>
            <a:ext cx="9626400" cy="723600"/>
          </a:xfrm>
        </p:spPr>
        <p:txBody>
          <a:bodyPr>
            <a:normAutofit/>
          </a:bodyPr>
          <a:p>
            <a:r>
              <a:rPr lang="zh-CN" altLang="en-US" dirty="0"/>
              <a:t>后端原型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4070" y="1924050"/>
            <a:ext cx="7218680" cy="39751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995920" y="2148840"/>
            <a:ext cx="30632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Java</a:t>
            </a:r>
            <a:r>
              <a:rPr lang="zh-CN" altLang="en-US"/>
              <a:t>开发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编写</a:t>
            </a:r>
            <a:r>
              <a:rPr lang="en-US" altLang="zh-CN"/>
              <a:t>UserMoodData</a:t>
            </a:r>
            <a:r>
              <a:rPr lang="zh-CN" altLang="en-US"/>
              <a:t>类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定义HTTP状态码枚举类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编写API函数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异常处理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前后端独立开发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5162105" y="1566319"/>
            <a:ext cx="1867844" cy="900208"/>
            <a:chOff x="5520592" y="1655178"/>
            <a:chExt cx="1846083" cy="889720"/>
          </a:xfrm>
        </p:grpSpPr>
        <p:sp>
          <p:nvSpPr>
            <p:cNvPr id="23" name="椭圆 22"/>
            <p:cNvSpPr/>
            <p:nvPr>
              <p:custDataLst>
                <p:tags r:id="rId2"/>
              </p:custDataLst>
            </p:nvPr>
          </p:nvSpPr>
          <p:spPr>
            <a:xfrm>
              <a:off x="5998773" y="1655178"/>
              <a:ext cx="889722" cy="88972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"/>
              </p:custDataLst>
            </p:nvPr>
          </p:nvSpPr>
          <p:spPr>
            <a:xfrm>
              <a:off x="5520592" y="1729396"/>
              <a:ext cx="1846083" cy="698521"/>
            </a:xfrm>
            <a:prstGeom prst="rect">
              <a:avLst/>
            </a:prstGeom>
            <a:noFill/>
          </p:spPr>
          <p:txBody>
            <a:bodyPr wrap="square" rtlCol="0">
              <a:normAutofit fontScale="97500" lnSpcReduction="200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萝莉体 第二版" panose="02000500000000000000" pitchFamily="2" charset="-122"/>
                </a:rPr>
                <a:t>06</a:t>
              </a:r>
              <a:endPara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小组分工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3295" y="682780"/>
            <a:ext cx="9626400" cy="723600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小组分工</a:t>
            </a:r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283970" y="2461895"/>
          <a:ext cx="8805545" cy="228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53898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具体分工</a:t>
                      </a:r>
                      <a:endParaRPr lang="zh-CN" altLang="en-US" sz="1800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杨滕超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活动图，交互图，设计架构，前后端模型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王蔚达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用例图，类图，设计模式，用例实现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莫益萌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敏捷分析，活动图，架构设计，平台架构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储岱泽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项目简介，</a:t>
                      </a:r>
                      <a:r>
                        <a:rPr lang="en-US" altLang="zh-CN" sz="1800">
                          <a:sym typeface="+mn-ea"/>
                        </a:rPr>
                        <a:t>UI</a:t>
                      </a:r>
                      <a:r>
                        <a:rPr lang="zh-CN" altLang="en-US" sz="1800">
                          <a:sym typeface="+mn-ea"/>
                        </a:rPr>
                        <a:t>界面，类图，</a:t>
                      </a:r>
                      <a:r>
                        <a:rPr lang="en-US" altLang="zh-CN" sz="1800">
                          <a:sym typeface="+mn-ea"/>
                        </a:rPr>
                        <a:t>API</a:t>
                      </a:r>
                      <a:r>
                        <a:rPr lang="zh-CN" altLang="en-US" sz="1800">
                          <a:sym typeface="+mn-ea"/>
                        </a:rPr>
                        <a:t>接口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苏家铭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项目简介，参考文献、项目文档整理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5162105" y="1566319"/>
            <a:ext cx="1867844" cy="900208"/>
            <a:chOff x="5520592" y="1655178"/>
            <a:chExt cx="1846083" cy="889720"/>
          </a:xfrm>
        </p:grpSpPr>
        <p:sp>
          <p:nvSpPr>
            <p:cNvPr id="23" name="椭圆 22"/>
            <p:cNvSpPr/>
            <p:nvPr>
              <p:custDataLst>
                <p:tags r:id="rId2"/>
              </p:custDataLst>
            </p:nvPr>
          </p:nvSpPr>
          <p:spPr>
            <a:xfrm>
              <a:off x="5998773" y="1655178"/>
              <a:ext cx="889722" cy="88972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"/>
              </p:custDataLst>
            </p:nvPr>
          </p:nvSpPr>
          <p:spPr>
            <a:xfrm>
              <a:off x="5520592" y="1729396"/>
              <a:ext cx="1846083" cy="698521"/>
            </a:xfrm>
            <a:prstGeom prst="rect">
              <a:avLst/>
            </a:prstGeom>
            <a:noFill/>
          </p:spPr>
          <p:txBody>
            <a:bodyPr wrap="square" rtlCol="0">
              <a:normAutofit fontScale="97500" lnSpcReduction="100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萝莉体 第二版" panose="020005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622040" y="3754755"/>
            <a:ext cx="4947920" cy="1318895"/>
          </a:xfrm>
        </p:spPr>
        <p:txBody>
          <a:bodyPr>
            <a:normAutofit/>
          </a:bodyPr>
          <a:lstStyle/>
          <a:p>
            <a:r>
              <a:rPr lang="zh-CN" altLang="en-US" dirty="0"/>
              <a:t>项目目的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zh-CN" altLang="en-US" dirty="0"/>
              <a:t>设计模式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7555" y="6554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HeartWave</a:t>
            </a:r>
            <a:r>
              <a:rPr lang="zh-CN" altLang="en-US" dirty="0"/>
              <a:t>是</a:t>
            </a:r>
            <a:r>
              <a:rPr lang="zh-CN" altLang="en-US" dirty="0"/>
              <a:t>什么？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67940" y="4455160"/>
            <a:ext cx="7056755" cy="12788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762125" y="1463675"/>
            <a:ext cx="93300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目标用户：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sym typeface="+mn-ea"/>
              </a:rPr>
              <a:t>日常生活中在意自己心理健康情况的群众，以及音乐、随笔爱好者。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2125" y="2137410"/>
            <a:ext cx="9240520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功</a:t>
            </a:r>
            <a:r>
              <a:rPr lang="en-US" altLang="zh-CN" sz="2400" b="1"/>
              <a:t>   </a:t>
            </a:r>
            <a:r>
              <a:rPr lang="zh-CN" altLang="en-US" sz="2400" b="1"/>
              <a:t>能：</a:t>
            </a:r>
            <a:r>
              <a:rPr lang="en-US" altLang="zh-CN" sz="2400" b="1"/>
              <a:t>   </a:t>
            </a:r>
            <a:r>
              <a:rPr lang="en-US" altLang="zh-CN" sz="2000"/>
              <a:t>1.</a:t>
            </a:r>
            <a:r>
              <a:rPr lang="zh-CN" altLang="en-US" sz="2000"/>
              <a:t>音乐模块：根据用户的情绪精准推荐音乐直击心弦；音乐播放</a:t>
            </a:r>
            <a:r>
              <a:rPr lang="zh-CN" altLang="en-US" sz="2000"/>
              <a:t>器；</a:t>
            </a:r>
            <a:endParaRPr lang="zh-CN" altLang="en-US" sz="2000"/>
          </a:p>
          <a:p>
            <a:pPr algn="l"/>
            <a:r>
              <a:rPr lang="zh-CN" altLang="en-US" sz="2000"/>
              <a:t> </a:t>
            </a:r>
            <a:r>
              <a:rPr lang="en-US" altLang="zh-CN" sz="2000"/>
              <a:t>                                         </a:t>
            </a:r>
            <a:r>
              <a:rPr lang="zh-CN" altLang="en-US" sz="2000"/>
              <a:t>共享歌单</a:t>
            </a:r>
            <a:r>
              <a:rPr lang="zh-CN" altLang="en-US" sz="2000"/>
              <a:t>等。</a:t>
            </a:r>
            <a:endParaRPr lang="zh-CN" altLang="en-US" sz="2000"/>
          </a:p>
          <a:p>
            <a:pPr algn="l"/>
            <a:r>
              <a:rPr lang="en-US" altLang="zh-CN" sz="2000"/>
              <a:t>                     2.</a:t>
            </a:r>
            <a:r>
              <a:rPr lang="zh-CN" altLang="en-US" sz="2000"/>
              <a:t>社交模块：音乐室聊天、唱歌、一起听歌；根据心情值关心好友；</a:t>
            </a:r>
            <a:endParaRPr lang="zh-CN" altLang="en-US" sz="2000"/>
          </a:p>
          <a:p>
            <a:pPr algn="l"/>
            <a:r>
              <a:rPr lang="zh-CN" altLang="en-US" sz="2000"/>
              <a:t> </a:t>
            </a:r>
            <a:r>
              <a:rPr lang="en-US" altLang="zh-CN" sz="2000"/>
              <a:t>                                         </a:t>
            </a:r>
            <a:r>
              <a:rPr lang="zh-CN" altLang="en-US" sz="2000"/>
              <a:t>好友留言；随笔互评</a:t>
            </a:r>
            <a:r>
              <a:rPr lang="zh-CN" altLang="en-US" sz="2000"/>
              <a:t>等。</a:t>
            </a:r>
            <a:endParaRPr lang="zh-CN" altLang="en-US" sz="2000"/>
          </a:p>
          <a:p>
            <a:pPr algn="l"/>
            <a:r>
              <a:rPr lang="en-US" altLang="zh-CN" sz="2000"/>
              <a:t>                     3.</a:t>
            </a:r>
            <a:r>
              <a:rPr lang="zh-CN" altLang="en-US" sz="2000"/>
              <a:t>随笔模块：记录随笔；查看好友随笔；评论</a:t>
            </a:r>
            <a:r>
              <a:rPr lang="zh-CN" altLang="en-US" sz="2000"/>
              <a:t>等。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05605" y="301145"/>
            <a:ext cx="9626400" cy="7236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zh-CN" dirty="0"/>
              <a:t>项目目的</a:t>
            </a:r>
            <a:endParaRPr lang="zh-CN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5605" y="301145"/>
            <a:ext cx="9626400" cy="7236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zh-CN" dirty="0"/>
              <a:t>设计模式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7515860" y="2345055"/>
            <a:ext cx="411797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单例模式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职责链模式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观察者模式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代理模式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策略模式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解释器模式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1884" b="1457"/>
          <a:stretch>
            <a:fillRect/>
          </a:stretch>
        </p:blipFill>
        <p:spPr>
          <a:xfrm>
            <a:off x="685800" y="1663700"/>
            <a:ext cx="4496435" cy="3479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2820" y="5298440"/>
            <a:ext cx="473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单例模式在登录控制器中的应用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1"/>
            </p:custDataLst>
          </p:nvPr>
        </p:nvGrpSpPr>
        <p:grpSpPr>
          <a:xfrm>
            <a:off x="5162105" y="1566319"/>
            <a:ext cx="1867844" cy="900208"/>
            <a:chOff x="5520592" y="1655178"/>
            <a:chExt cx="1846083" cy="889720"/>
          </a:xfrm>
        </p:grpSpPr>
        <p:sp>
          <p:nvSpPr>
            <p:cNvPr id="23" name="椭圆 22"/>
            <p:cNvSpPr/>
            <p:nvPr>
              <p:custDataLst>
                <p:tags r:id="rId2"/>
              </p:custDataLst>
            </p:nvPr>
          </p:nvSpPr>
          <p:spPr>
            <a:xfrm>
              <a:off x="5998773" y="1655178"/>
              <a:ext cx="889722" cy="88972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3"/>
              </p:custDataLst>
            </p:nvPr>
          </p:nvSpPr>
          <p:spPr>
            <a:xfrm>
              <a:off x="5520592" y="1729396"/>
              <a:ext cx="1846083" cy="698521"/>
            </a:xfrm>
            <a:prstGeom prst="rect">
              <a:avLst/>
            </a:prstGeom>
            <a:noFill/>
          </p:spPr>
          <p:txBody>
            <a:bodyPr wrap="square" rtlCol="0">
              <a:normAutofit fontScale="97500" lnSpcReduction="200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萝莉体 第二版" panose="020005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架构完善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454400" y="3754755"/>
            <a:ext cx="5361305" cy="204025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架构风格</a:t>
            </a:r>
            <a:endParaRPr lang="zh-CN" altLang="en-US" dirty="0"/>
          </a:p>
          <a:p>
            <a:r>
              <a:rPr lang="zh-CN" altLang="en-US" dirty="0"/>
              <a:t>平台相关架构</a:t>
            </a:r>
            <a:endParaRPr lang="zh-CN" altLang="en-US" dirty="0"/>
          </a:p>
          <a:p>
            <a:r>
              <a:rPr lang="zh-CN" altLang="en-US" dirty="0"/>
              <a:t>子系统和接口</a:t>
            </a:r>
            <a:endParaRPr lang="zh-CN" altLang="en-US" dirty="0"/>
          </a:p>
          <a:p>
            <a:r>
              <a:rPr lang="zh-CN" altLang="en-US" dirty="0"/>
              <a:t>接口规范（外部）</a:t>
            </a:r>
            <a:endParaRPr lang="zh-CN" altLang="en-US" dirty="0"/>
          </a:p>
          <a:p>
            <a:r>
              <a:rPr lang="zh-CN" altLang="en-US" dirty="0"/>
              <a:t>接口样例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5605" y="301145"/>
            <a:ext cx="9626400" cy="7236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zh-CN" dirty="0"/>
              <a:t>架构风格</a:t>
            </a:r>
            <a:endParaRPr lang="zh-CN" altLang="zh-CN" dirty="0"/>
          </a:p>
        </p:txBody>
      </p:sp>
      <p:pic>
        <p:nvPicPr>
          <p:cNvPr id="6" name="图片 5" descr="截屏2023-05-10 下午11.23.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56250" y="1470025"/>
            <a:ext cx="6116955" cy="3503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4170" y="2345055"/>
            <a:ext cx="411797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微服务架构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参考Garlan和Shaw的五类软件架构风格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层次结构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5605" y="30114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/>
              <a:t>平台相关架构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10895" y="1952625"/>
            <a:ext cx="4064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采用的技术：</a:t>
            </a: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sym typeface="+mn-ea"/>
              </a:rPr>
              <a:t>前端：</a:t>
            </a:r>
            <a:r>
              <a:rPr lang="en-US" altLang="zh-CN" sz="1600">
                <a:sym typeface="+mn-ea"/>
              </a:rPr>
              <a:t>Vue3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Redux</a:t>
            </a:r>
            <a:r>
              <a:rPr lang="zh-CN" altLang="en-US" sz="1600">
                <a:sym typeface="+mn-ea"/>
              </a:rPr>
              <a:t>等</a:t>
            </a:r>
            <a:endParaRPr lang="zh-CN" altLang="en-US" sz="16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sym typeface="+mn-ea"/>
              </a:rPr>
              <a:t>后端，Spring Cloud，Spring AOP, Spring Boot等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  <p:pic>
        <p:nvPicPr>
          <p:cNvPr id="4" name="图片 3" descr="平台相关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20" y="300990"/>
            <a:ext cx="5676265" cy="6266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5605" y="30114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/>
              <a:t>子系统和接口</a:t>
            </a:r>
            <a:endParaRPr lang="zh-CN" altLang="zh-CN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59130" y="1492885"/>
            <a:ext cx="411797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</a:rPr>
              <a:t>用户服务系统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音乐管理服务系统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</a:rPr>
              <a:t>音乐推荐服务系统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情绪分析服务系统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社交互动服务系统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随笔管理服务系统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14595" y="417830"/>
            <a:ext cx="5488940" cy="3237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08550" y="4446270"/>
            <a:ext cx="5594985" cy="9429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BK_DARK_LIGHT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4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4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4"/>
  <p:tag name="KSO_WM_TEMPLATE_THUMBS_INDEX" val="1、5、6、7、8、9、10、11、12、13、14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4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4"/>
  <p:tag name="KSO_WM_TEMPLATE_THUMBS_INDEX" val="1、5、6、7、8、9、10、11、12、13、14"/>
</p:tagLst>
</file>

<file path=ppt/tags/tag14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1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4_1*b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PRESET_TEXT" val="单击此处添加文本具体内容"/>
  <p:tag name="KSO_WM_UNIT_ISNUMDGMTITLE" val="0"/>
</p:tagLst>
</file>

<file path=ppt/tags/tag147.xml><?xml version="1.0" encoding="utf-8"?>
<p:tagLst xmlns:p="http://schemas.openxmlformats.org/presentationml/2006/main">
  <p:tag name="KSO_WM_SLIDE_ID" val="custom2020261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4"/>
  <p:tag name="KSO_WM_SLIDE_LAYOUT" val="a_b"/>
  <p:tag name="KSO_WM_SLIDE_LAYOUT_CNT" val="1_1"/>
  <p:tag name="KSO_WM_TEMPLATE_THUMBS_INDEX" val="1、5、6、7、8、9、10、11、12、13、14、15"/>
  <p:tag name="KSO_WM_TEMPLATE_MASTER_THUMB_INDEX" val="12"/>
  <p:tag name="KSO_WM_SPECIAL_SOURCE" val="bdnul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4*b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5"/>
  <p:tag name="KSO_WM_DIAGRAM_GROUP_CODE" val="l1-1"/>
  <p:tag name="KSO_WM_UNIT_TYPE" val="b"/>
  <p:tag name="KSO_WM_UNIT_INDEX" val="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4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4"/>
  <p:tag name="KSO_WM_DIAGRAM_GROUP_CODE" val="l1-1"/>
  <p:tag name="KSO_WM_UNIT_TYPE" val="a"/>
  <p:tag name="KSO_WM_UNIT_INDEX" val="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a*1_1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1_1"/>
  <p:tag name="KSO_WM_UNIT_PRESET_TEXT" val="单击此处添加标题"/>
  <p:tag name="KSO_WM_UNIT_VALUE" val="13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1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1_2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a*1_2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2_1"/>
  <p:tag name="KSO_WM_UNIT_PRESET_TEXT" val="单击此处添加标题"/>
  <p:tag name="KSO_WM_UNIT_VALUE" val="13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2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2_2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a*1_3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3_1"/>
  <p:tag name="KSO_WM_UNIT_PRESET_TEXT" val="单击此处添加标题"/>
  <p:tag name="KSO_WM_UNIT_VALUE" val="13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3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3_2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a*1_4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4_1"/>
  <p:tag name="KSO_WM_UNIT_PRESET_TEXT" val="单击此处添加标题"/>
  <p:tag name="KSO_WM_UNIT_VALUE" val="13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4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4_2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a*1_5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5_1"/>
  <p:tag name="KSO_WM_UNIT_PRESET_TEXT" val="单击此处添加标题"/>
  <p:tag name="KSO_WM_UNIT_VALUE" val="13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5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5_2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a*1_6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6_1"/>
  <p:tag name="KSO_WM_UNIT_PRESET_TEXT" val="单击此处添加标题"/>
  <p:tag name="KSO_WM_UNIT_VALUE" val="13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6_1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6*l_h_i*1_6_2"/>
  <p:tag name="KSO_WM_TEMPLATE_CATEGORY" val="custom"/>
  <p:tag name="KSO_WM_TEMPLATE_INDEX" val="2020261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SLIDE_ID" val="custom20202614_4"/>
  <p:tag name="KSO_WM_TEMPLATE_SUBCATEGORY" val="0"/>
  <p:tag name="KSO_WM_TEMPLATE_MASTER_TYPE" val="1"/>
  <p:tag name="KSO_WM_TEMPLATE_COLOR_TYPE" val="1"/>
  <p:tag name="KSO_WM_SLIDE_ITEM_CNT" val="6"/>
  <p:tag name="KSO_WM_SLIDE_INDEX" val="4"/>
  <p:tag name="KSO_WM_TAG_VERSION" val="1.0"/>
  <p:tag name="KSO_WM_BEAUTIFY_FLAG" val="#wm#"/>
  <p:tag name="KSO_WM_TEMPLATE_CATEGORY" val="custom"/>
  <p:tag name="KSO_WM_TEMPLATE_INDEX" val="2020261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2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e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b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9"/>
  <p:tag name="KSO_WM_UNIT_TYPE" val="b"/>
  <p:tag name="KSO_WM_UNIT_INDEX" val="1"/>
  <p:tag name="KSO_WM_UNIT_PRESET_TEXT" val="单击此处添加文本具体内容，简明扼要的阐述您的观点。"/>
  <p:tag name="KSO_WM_UNIT_ISNUMDGMTITLE" val="0"/>
</p:tagLst>
</file>

<file path=ppt/tags/tag174.xml><?xml version="1.0" encoding="utf-8"?>
<p:tagLst xmlns:p="http://schemas.openxmlformats.org/presentationml/2006/main">
  <p:tag name="KSO_WM_SLIDE_ID" val="custom2020261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4"/>
  <p:tag name="KSO_WM_SLIDE_LAYOUT" val="a_b_e"/>
  <p:tag name="KSO_WM_SLIDE_LAYOUT_CNT" val="1_1_1"/>
  <p:tag name="KSO_WM_SLIDE_TYPE" val="sectionTitle"/>
  <p:tag name="KSO_WM_SLIDE_SUBTYPE" val="pureTxt"/>
  <p:tag name="KSO_WM_SPECIAL_SOURCE" val="bdnull"/>
</p:tagLst>
</file>

<file path=ppt/tags/tag1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11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"/>
  <p:tag name="KSO_WM_UNIT_ISNUMDGMTITLE" val="0"/>
</p:tagLst>
</file>

<file path=ppt/tags/tag178.xml><?xml version="1.0" encoding="utf-8"?>
<p:tagLst xmlns:p="http://schemas.openxmlformats.org/presentationml/2006/main">
  <p:tag name="KSO_WM_SLIDE_ID" val="custom20202614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614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SLIDE_ID" val="custom20202614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614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2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e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b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9"/>
  <p:tag name="KSO_WM_UNIT_TYPE" val="b"/>
  <p:tag name="KSO_WM_UNIT_INDEX" val="1"/>
  <p:tag name="KSO_WM_UNIT_PRESET_TEXT" val="单击此处添加文本具体内容，简明扼要的阐述您的观点。"/>
  <p:tag name="KSO_WM_UNIT_ISNUMDGMTITLE" val="0"/>
</p:tagLst>
</file>

<file path=ppt/tags/tag187.xml><?xml version="1.0" encoding="utf-8"?>
<p:tagLst xmlns:p="http://schemas.openxmlformats.org/presentationml/2006/main">
  <p:tag name="KSO_WM_SLIDE_ID" val="custom2020261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4"/>
  <p:tag name="KSO_WM_SLIDE_LAYOUT" val="a_b_e"/>
  <p:tag name="KSO_WM_SLIDE_LAYOUT_CNT" val="1_1_1"/>
  <p:tag name="KSO_WM_SLIDE_TYPE" val="sectionTitle"/>
  <p:tag name="KSO_WM_SLIDE_SUBTYPE" val="pureTxt"/>
  <p:tag name="KSO_WM_SPECIAL_SOURCE" val="bdnull"/>
</p:tagLst>
</file>

<file path=ppt/tags/tag1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"/>
  <p:tag name="KSO_WM_UNIT_ISNUMDGMTITLE" val="0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2"/>
</p:tagLst>
</file>

<file path=ppt/tags/tag190.xml><?xml version="1.0" encoding="utf-8"?>
<p:tagLst xmlns:p="http://schemas.openxmlformats.org/presentationml/2006/main">
  <p:tag name="KSO_WM_SLIDE_ID" val="custom20202614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64*428"/>
  <p:tag name="KSO_WM_SLIDE_POSITION" val="48*61"/>
  <p:tag name="KSO_WM_TAG_VERSION" val="1.0"/>
  <p:tag name="KSO_WM_BEAUTIFY_FLAG" val="#wm#"/>
  <p:tag name="KSO_WM_TEMPLATE_CATEGORY" val="custom"/>
  <p:tag name="KSO_WM_TEMPLATE_INDEX" val="20202614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1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192.xml><?xml version="1.0" encoding="utf-8"?>
<p:tagLst xmlns:p="http://schemas.openxmlformats.org/presentationml/2006/main">
  <p:tag name="KSO_WM_SLIDE_ID" val="custom20202614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4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1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SLIDE_ID" val="custom20202614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4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1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  <p:tag name="KSO_WM_UNIT_PLACING_PICTURE_USER_VIEWPORT" val="{&quot;height&quot;:3548,&quot;width&quot;:4980}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SLIDE_ID" val="custom20202614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4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2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SLIDE_ID" val="custom20202614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4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2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SLIDE_ID" val="custom20202614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14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2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e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216.xml><?xml version="1.0" encoding="utf-8"?>
<p:tagLst xmlns:p="http://schemas.openxmlformats.org/presentationml/2006/main">
  <p:tag name="KSO_WM_SLIDE_ID" val="custom2020261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4"/>
  <p:tag name="KSO_WM_SLIDE_LAYOUT" val="a_b_e"/>
  <p:tag name="KSO_WM_SLIDE_LAYOUT_CNT" val="1_1_1"/>
  <p:tag name="KSO_WM_SLIDE_TYPE" val="sectionTitle"/>
  <p:tag name="KSO_WM_SLIDE_SUBTYPE" val="pureTxt"/>
  <p:tag name="KSO_WM_SPECIAL_SOURCE" val="bdnull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2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e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227.xml><?xml version="1.0" encoding="utf-8"?>
<p:tagLst xmlns:p="http://schemas.openxmlformats.org/presentationml/2006/main">
  <p:tag name="KSO_WM_SLIDE_ID" val="custom2020261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4"/>
  <p:tag name="KSO_WM_SLIDE_LAYOUT" val="a_b_e"/>
  <p:tag name="KSO_WM_SLIDE_LAYOUT_CNT" val="1_1_1"/>
  <p:tag name="KSO_WM_SLIDE_TYPE" val="sectionTitle"/>
  <p:tag name="KSO_WM_SLIDE_SUBTYPE" val="pureTxt"/>
  <p:tag name="KSO_WM_SPECIAL_SOURCE" val="bdnull"/>
</p:tagLst>
</file>

<file path=ppt/tags/tag2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3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  <p:tag name="KSO_WM_UNIT_PLACING_PICTURE_USER_VIEWPORT" val="{&quot;height&quot;:7201,&quot;width&quot;:8289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2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e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b*1"/>
  <p:tag name="KSO_WM_TEMPLATE_CATEGORY" val="custom"/>
  <p:tag name="KSO_WM_TEMPLATE_INDEX" val="20202614"/>
  <p:tag name="KSO_WM_UNIT_LAYERLEVEL" val="1"/>
  <p:tag name="KSO_WM_TAG_VERSION" val="1.0"/>
  <p:tag name="KSO_WM_BEAUTIFY_FLAG" val=""/>
  <p:tag name="KSO_WM_UNIT_ISCONTENTSTITLE" val="0"/>
  <p:tag name="KSO_WM_UNIT_NOCLEAR" val="0"/>
  <p:tag name="KSO_WM_UNIT_VALUE" val="69"/>
  <p:tag name="KSO_WM_UNIT_TYPE" val="b"/>
  <p:tag name="KSO_WM_UNIT_INDEX" val="1"/>
  <p:tag name="KSO_WM_UNIT_PRESET_TEXT" val="单击此处添加文本具体内容，简明扼要的阐述您的观点。"/>
  <p:tag name="KSO_WM_UNIT_ISNUMDGMTITLE" val="0"/>
</p:tagLst>
</file>

<file path=ppt/tags/tag246.xml><?xml version="1.0" encoding="utf-8"?>
<p:tagLst xmlns:p="http://schemas.openxmlformats.org/presentationml/2006/main">
  <p:tag name="KSO_WM_SLIDE_ID" val="custom2020261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4"/>
  <p:tag name="KSO_WM_SLIDE_LAYOUT" val="a_b_e"/>
  <p:tag name="KSO_WM_SLIDE_LAYOUT_CNT" val="1_1_1"/>
  <p:tag name="KSO_WM_SLIDE_TYPE" val="sectionTitle"/>
  <p:tag name="KSO_WM_SLIDE_SUBTYPE" val="pureTxt"/>
  <p:tag name="KSO_WM_SPECIAL_SOURCE" val="bdnull"/>
</p:tagLst>
</file>

<file path=ppt/tags/tag2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5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  <p:tag name="KSO_WM_UNIT_PLACING_PICTURE_USER_VIEWPORT" val="{&quot;height&quot;:1043,&quot;width&quot;:10446}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5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i*2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e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NOCLEAR" val="0"/>
  <p:tag name="KSO_WM_UNIT_VALUE" val="3"/>
  <p:tag name="KSO_WM_UNIT_TYPE" val="e"/>
  <p:tag name="KSO_WM_UNIT_INDEX" val="1"/>
  <p:tag name="KSO_WM_UNIT_PRESET_TEXT" val="0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7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264.xml><?xml version="1.0" encoding="utf-8"?>
<p:tagLst xmlns:p="http://schemas.openxmlformats.org/presentationml/2006/main">
  <p:tag name="KSO_WM_SLIDE_ID" val="custom2020261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14"/>
  <p:tag name="KSO_WM_SLIDE_LAYOUT" val="a_b_e"/>
  <p:tag name="KSO_WM_SLIDE_LAYOUT_CNT" val="1_1_1"/>
  <p:tag name="KSO_WM_SLIDE_TYPE" val="sectionTitle"/>
  <p:tag name="KSO_WM_SLIDE_SUBTYPE" val="pureTxt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4_9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TABLE_BEAUTIFY" val="smartTable{a34ecbed-63c3-46cc-bef9-03dad1f9356c}"/>
</p:tagLst>
</file>

<file path=ppt/tags/tag2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4"/>
  <p:tag name="KSO_WM_SPECIAL_SOURCE" val="bdnull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4_15*a*1"/>
  <p:tag name="KSO_WM_TEMPLATE_CATEGORY" val="custom"/>
  <p:tag name="KSO_WM_TEMPLATE_INDEX" val="20202614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感谢观看"/>
  <p:tag name="KSO_WM_UNIT_ISNUMDGMTITLE" val="0"/>
</p:tagLst>
</file>

<file path=ppt/tags/tag269.xml><?xml version="1.0" encoding="utf-8"?>
<p:tagLst xmlns:p="http://schemas.openxmlformats.org/presentationml/2006/main">
  <p:tag name="KSO_WM_SLIDE_ID" val="custom20202614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14"/>
  <p:tag name="KSO_WM_SLIDE_TYPE" val="endPage"/>
  <p:tag name="KSO_WM_SLIDE_SUBTYPE" val="pureTxt"/>
  <p:tag name="KSO_WM_SLIDE_LAYOUT" val="a_b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COMMONDATA" val="eyJoZGlkIjoiYjczZDc5ZDYyNDgxZjdkMjc5ZmUzNTlkN2UxM2I2MTcifQ=="/>
  <p:tag name="KSO_WPP_MARK_KEY" val="057ef2ee-09f2-46d2-99e0-92674cd4055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25">
      <a:dk1>
        <a:srgbClr val="000000"/>
      </a:dk1>
      <a:lt1>
        <a:srgbClr val="FFFFFF"/>
      </a:lt1>
      <a:dk2>
        <a:srgbClr val="EEF3F6"/>
      </a:dk2>
      <a:lt2>
        <a:srgbClr val="F7F8F9"/>
      </a:lt2>
      <a:accent1>
        <a:srgbClr val="66A172"/>
      </a:accent1>
      <a:accent2>
        <a:srgbClr val="749E6A"/>
      </a:accent2>
      <a:accent3>
        <a:srgbClr val="809865"/>
      </a:accent3>
      <a:accent4>
        <a:srgbClr val="8D9762"/>
      </a:accent4>
      <a:accent5>
        <a:srgbClr val="94905E"/>
      </a:accent5>
      <a:accent6>
        <a:srgbClr val="9C8D61"/>
      </a:accent6>
      <a:hlink>
        <a:srgbClr val="5650B7"/>
      </a:hlink>
      <a:folHlink>
        <a:srgbClr val="35294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125">
      <a:dk1>
        <a:srgbClr val="000000"/>
      </a:dk1>
      <a:lt1>
        <a:srgbClr val="FFFFFF"/>
      </a:lt1>
      <a:dk2>
        <a:srgbClr val="EEF3F6"/>
      </a:dk2>
      <a:lt2>
        <a:srgbClr val="F7F8F9"/>
      </a:lt2>
      <a:accent1>
        <a:srgbClr val="66A172"/>
      </a:accent1>
      <a:accent2>
        <a:srgbClr val="749E6A"/>
      </a:accent2>
      <a:accent3>
        <a:srgbClr val="809865"/>
      </a:accent3>
      <a:accent4>
        <a:srgbClr val="8D9762"/>
      </a:accent4>
      <a:accent5>
        <a:srgbClr val="94905E"/>
      </a:accent5>
      <a:accent6>
        <a:srgbClr val="9C8D61"/>
      </a:accent6>
      <a:hlink>
        <a:srgbClr val="5650B7"/>
      </a:hlink>
      <a:folHlink>
        <a:srgbClr val="35294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演示</Application>
  <PresentationFormat>宽屏</PresentationFormat>
  <Paragraphs>222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汉仪旗黑-85S</vt:lpstr>
      <vt:lpstr>黑体</vt:lpstr>
      <vt:lpstr>字魂32号-汪子义星座体</vt:lpstr>
      <vt:lpstr>萝莉体 第二版</vt:lpstr>
      <vt:lpstr>Wingdings</vt:lpstr>
      <vt:lpstr>Arial Unicode MS</vt:lpstr>
      <vt:lpstr>Calibri</vt:lpstr>
      <vt:lpstr>Office 主题</vt:lpstr>
      <vt:lpstr>2_Office 主题​​</vt:lpstr>
      <vt:lpstr>1_Office 主题​​</vt:lpstr>
      <vt:lpstr>Heart Wave</vt:lpstr>
      <vt:lpstr>PowerPoint 演示文稿</vt:lpstr>
      <vt:lpstr>系统简介</vt:lpstr>
      <vt:lpstr>HeartWave是什么？</vt:lpstr>
      <vt:lpstr>PowerPoint 演示文稿</vt:lpstr>
      <vt:lpstr>架构完善</vt:lpstr>
      <vt:lpstr>PowerPoint 演示文稿</vt:lpstr>
      <vt:lpstr>平台相关架构</vt:lpstr>
      <vt:lpstr>子系统和接口</vt:lpstr>
      <vt:lpstr>接口规范</vt:lpstr>
      <vt:lpstr>接口样例</vt:lpstr>
      <vt:lpstr>接口样例</vt:lpstr>
      <vt:lpstr>设计机制</vt:lpstr>
      <vt:lpstr>设计机制</vt:lpstr>
      <vt:lpstr>Sa-Token</vt:lpstr>
      <vt:lpstr>用例实现</vt:lpstr>
      <vt:lpstr>音乐推荐</vt:lpstr>
      <vt:lpstr>更新后的用例图</vt:lpstr>
      <vt:lpstr>更新后的用例图</vt:lpstr>
      <vt:lpstr>原型进展</vt:lpstr>
      <vt:lpstr>前端原型</vt:lpstr>
      <vt:lpstr>前端原型</vt:lpstr>
      <vt:lpstr>后端原型</vt:lpstr>
      <vt:lpstr>小组分工</vt:lpstr>
      <vt:lpstr>小组分工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sjm</dc:creator>
  <cp:lastModifiedBy>3602@45.1%</cp:lastModifiedBy>
  <cp:revision>111</cp:revision>
  <dcterms:created xsi:type="dcterms:W3CDTF">2023-05-10T16:14:00Z</dcterms:created>
  <dcterms:modified xsi:type="dcterms:W3CDTF">2023-06-15T08:10:07Z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921D35BAAA6245DE89CA451716AA8E23_12</vt:lpwstr>
  </property>
  <property fmtid="{D5CDD505-2E9C-101B-9397-08002B2CF9AE}" pid="3" name="KSOProductBuildVer">
    <vt:lpwstr>2052-11.1.0.14309</vt:lpwstr>
  </property>
</Properties>
</file>