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78" r:id="rId8"/>
    <p:sldId id="294" r:id="rId9"/>
    <p:sldId id="263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61.xml"/><Relationship Id="rId2" Type="http://schemas.openxmlformats.org/officeDocument/2006/relationships/image" Target="../media/image14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64.xml"/><Relationship Id="rId2" Type="http://schemas.openxmlformats.org/officeDocument/2006/relationships/image" Target="../media/image15.png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17" Type="http://schemas.openxmlformats.org/officeDocument/2006/relationships/tags" Target="../tags/tag21.xml"/><Relationship Id="rId16" Type="http://schemas.openxmlformats.org/officeDocument/2006/relationships/image" Target="../media/image8.png"/><Relationship Id="rId15" Type="http://schemas.openxmlformats.org/officeDocument/2006/relationships/tags" Target="../tags/tag20.xml"/><Relationship Id="rId14" Type="http://schemas.openxmlformats.org/officeDocument/2006/relationships/image" Target="../media/image7.pn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0.png"/><Relationship Id="rId6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7.xml"/><Relationship Id="rId7" Type="http://schemas.openxmlformats.org/officeDocument/2006/relationships/image" Target="../media/image12.png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64844" y="57308"/>
            <a:ext cx="9870440" cy="4468818"/>
            <a:chOff x="687267" y="-366756"/>
            <a:chExt cx="9870440" cy="4468818"/>
          </a:xfrm>
        </p:grpSpPr>
        <p:grpSp>
          <p:nvGrpSpPr>
            <p:cNvPr id="9" name="组合 8"/>
            <p:cNvGrpSpPr/>
            <p:nvPr/>
          </p:nvGrpSpPr>
          <p:grpSpPr>
            <a:xfrm>
              <a:off x="777104" y="-366756"/>
              <a:ext cx="5617490" cy="4468818"/>
              <a:chOff x="5317196" y="473669"/>
              <a:chExt cx="5617490" cy="446881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317196" y="3865527"/>
                <a:ext cx="2526030" cy="1076960"/>
                <a:chOff x="1127480" y="4480718"/>
                <a:chExt cx="2526030" cy="107696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1127480" y="4480718"/>
                  <a:ext cx="307777" cy="307777"/>
                  <a:chOff x="3424737" y="6821629"/>
                  <a:chExt cx="307777" cy="30777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3424737" y="6821629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4" name="图形 23" descr="用户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2258" y="6857947"/>
                    <a:ext cx="246793" cy="24679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1542135" y="4481353"/>
                  <a:ext cx="2111375" cy="1076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杨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滕超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2151294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马威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2151299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苏家铭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2051498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储岱泽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049002" y="473669"/>
                <a:ext cx="2885684" cy="3701441"/>
                <a:chOff x="3859286" y="1088860"/>
                <a:chExt cx="2885684" cy="370144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4325757" y="4453116"/>
                  <a:ext cx="2419213" cy="337185"/>
                  <a:chOff x="1563725" y="4453116"/>
                  <a:chExt cx="2419213" cy="337185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563725" y="4463573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871842" y="4453116"/>
                    <a:ext cx="2111096" cy="33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指导老师：高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珍</a:t>
                    </a:r>
                    <a:endPara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" name="文本"/>
                <p:cNvSpPr>
                  <a:spLocks noChangeAspect="1"/>
                </p:cNvSpPr>
                <p:nvPr/>
              </p:nvSpPr>
              <p:spPr bwMode="auto">
                <a:xfrm>
                  <a:off x="3859286" y="1088860"/>
                  <a:ext cx="124757" cy="176724"/>
                </a:xfrm>
                <a:custGeom>
                  <a:avLst/>
                  <a:gdLst>
                    <a:gd name="connsiteX0" fmla="*/ 274879 w 424808"/>
                    <a:gd name="connsiteY0" fmla="*/ 445205 h 601764"/>
                    <a:gd name="connsiteX1" fmla="*/ 274879 w 424808"/>
                    <a:gd name="connsiteY1" fmla="*/ 470531 h 601764"/>
                    <a:gd name="connsiteX2" fmla="*/ 332512 w 424808"/>
                    <a:gd name="connsiteY2" fmla="*/ 470531 h 601764"/>
                    <a:gd name="connsiteX3" fmla="*/ 332512 w 424808"/>
                    <a:gd name="connsiteY3" fmla="*/ 445205 h 601764"/>
                    <a:gd name="connsiteX4" fmla="*/ 107051 w 424808"/>
                    <a:gd name="connsiteY4" fmla="*/ 280818 h 601764"/>
                    <a:gd name="connsiteX5" fmla="*/ 183588 w 424808"/>
                    <a:gd name="connsiteY5" fmla="*/ 420340 h 601764"/>
                    <a:gd name="connsiteX6" fmla="*/ 191426 w 424808"/>
                    <a:gd name="connsiteY6" fmla="*/ 393633 h 601764"/>
                    <a:gd name="connsiteX7" fmla="*/ 179899 w 424808"/>
                    <a:gd name="connsiteY7" fmla="*/ 369228 h 601764"/>
                    <a:gd name="connsiteX8" fmla="*/ 212174 w 424808"/>
                    <a:gd name="connsiteY8" fmla="*/ 336074 h 601764"/>
                    <a:gd name="connsiteX9" fmla="*/ 244910 w 424808"/>
                    <a:gd name="connsiteY9" fmla="*/ 369228 h 601764"/>
                    <a:gd name="connsiteX10" fmla="*/ 233383 w 424808"/>
                    <a:gd name="connsiteY10" fmla="*/ 393633 h 601764"/>
                    <a:gd name="connsiteX11" fmla="*/ 240760 w 424808"/>
                    <a:gd name="connsiteY11" fmla="*/ 420340 h 601764"/>
                    <a:gd name="connsiteX12" fmla="*/ 317758 w 424808"/>
                    <a:gd name="connsiteY12" fmla="*/ 280818 h 601764"/>
                    <a:gd name="connsiteX13" fmla="*/ 424726 w 424808"/>
                    <a:gd name="connsiteY13" fmla="*/ 513815 h 601764"/>
                    <a:gd name="connsiteX14" fmla="*/ 388763 w 424808"/>
                    <a:gd name="connsiteY14" fmla="*/ 559861 h 601764"/>
                    <a:gd name="connsiteX15" fmla="*/ 347267 w 424808"/>
                    <a:gd name="connsiteY15" fmla="*/ 561703 h 601764"/>
                    <a:gd name="connsiteX16" fmla="*/ 213557 w 424808"/>
                    <a:gd name="connsiteY16" fmla="*/ 601764 h 601764"/>
                    <a:gd name="connsiteX17" fmla="*/ 78003 w 424808"/>
                    <a:gd name="connsiteY17" fmla="*/ 561703 h 601764"/>
                    <a:gd name="connsiteX18" fmla="*/ 36507 w 424808"/>
                    <a:gd name="connsiteY18" fmla="*/ 559861 h 601764"/>
                    <a:gd name="connsiteX19" fmla="*/ 83 w 424808"/>
                    <a:gd name="connsiteY19" fmla="*/ 513815 h 601764"/>
                    <a:gd name="connsiteX20" fmla="*/ 107051 w 424808"/>
                    <a:gd name="connsiteY20" fmla="*/ 280818 h 601764"/>
                    <a:gd name="connsiteX21" fmla="*/ 184977 w 424808"/>
                    <a:gd name="connsiteY21" fmla="*/ 152406 h 601764"/>
                    <a:gd name="connsiteX22" fmla="*/ 153631 w 424808"/>
                    <a:gd name="connsiteY22" fmla="*/ 166680 h 601764"/>
                    <a:gd name="connsiteX23" fmla="*/ 153631 w 424808"/>
                    <a:gd name="connsiteY23" fmla="*/ 167601 h 601764"/>
                    <a:gd name="connsiteX24" fmla="*/ 170226 w 424808"/>
                    <a:gd name="connsiteY24" fmla="*/ 184637 h 601764"/>
                    <a:gd name="connsiteX25" fmla="*/ 178062 w 424808"/>
                    <a:gd name="connsiteY25" fmla="*/ 184637 h 601764"/>
                    <a:gd name="connsiteX26" fmla="*/ 195118 w 424808"/>
                    <a:gd name="connsiteY26" fmla="*/ 167601 h 601764"/>
                    <a:gd name="connsiteX27" fmla="*/ 184977 w 424808"/>
                    <a:gd name="connsiteY27" fmla="*/ 152406 h 601764"/>
                    <a:gd name="connsiteX28" fmla="*/ 247208 w 424808"/>
                    <a:gd name="connsiteY28" fmla="*/ 150564 h 601764"/>
                    <a:gd name="connsiteX29" fmla="*/ 230152 w 424808"/>
                    <a:gd name="connsiteY29" fmla="*/ 167601 h 601764"/>
                    <a:gd name="connsiteX30" fmla="*/ 247208 w 424808"/>
                    <a:gd name="connsiteY30" fmla="*/ 184637 h 601764"/>
                    <a:gd name="connsiteX31" fmla="*/ 254583 w 424808"/>
                    <a:gd name="connsiteY31" fmla="*/ 184637 h 601764"/>
                    <a:gd name="connsiteX32" fmla="*/ 271639 w 424808"/>
                    <a:gd name="connsiteY32" fmla="*/ 167601 h 601764"/>
                    <a:gd name="connsiteX33" fmla="*/ 254583 w 424808"/>
                    <a:gd name="connsiteY33" fmla="*/ 150564 h 601764"/>
                    <a:gd name="connsiteX34" fmla="*/ 236144 w 424808"/>
                    <a:gd name="connsiteY34" fmla="*/ 107283 h 601764"/>
                    <a:gd name="connsiteX35" fmla="*/ 196040 w 424808"/>
                    <a:gd name="connsiteY35" fmla="*/ 145039 h 601764"/>
                    <a:gd name="connsiteX36" fmla="*/ 201572 w 424808"/>
                    <a:gd name="connsiteY36" fmla="*/ 150564 h 601764"/>
                    <a:gd name="connsiteX37" fmla="*/ 223237 w 424808"/>
                    <a:gd name="connsiteY37" fmla="*/ 150564 h 601764"/>
                    <a:gd name="connsiteX38" fmla="*/ 247208 w 424808"/>
                    <a:gd name="connsiteY38" fmla="*/ 138593 h 601764"/>
                    <a:gd name="connsiteX39" fmla="*/ 254583 w 424808"/>
                    <a:gd name="connsiteY39" fmla="*/ 138593 h 601764"/>
                    <a:gd name="connsiteX40" fmla="*/ 284085 w 424808"/>
                    <a:gd name="connsiteY40" fmla="*/ 167601 h 601764"/>
                    <a:gd name="connsiteX41" fmla="*/ 254583 w 424808"/>
                    <a:gd name="connsiteY41" fmla="*/ 197069 h 601764"/>
                    <a:gd name="connsiteX42" fmla="*/ 247208 w 424808"/>
                    <a:gd name="connsiteY42" fmla="*/ 197069 h 601764"/>
                    <a:gd name="connsiteX43" fmla="*/ 217706 w 424808"/>
                    <a:gd name="connsiteY43" fmla="*/ 167601 h 601764"/>
                    <a:gd name="connsiteX44" fmla="*/ 218167 w 424808"/>
                    <a:gd name="connsiteY44" fmla="*/ 162996 h 601764"/>
                    <a:gd name="connsiteX45" fmla="*/ 206642 w 424808"/>
                    <a:gd name="connsiteY45" fmla="*/ 162996 h 601764"/>
                    <a:gd name="connsiteX46" fmla="*/ 207103 w 424808"/>
                    <a:gd name="connsiteY46" fmla="*/ 167601 h 601764"/>
                    <a:gd name="connsiteX47" fmla="*/ 178062 w 424808"/>
                    <a:gd name="connsiteY47" fmla="*/ 197069 h 601764"/>
                    <a:gd name="connsiteX48" fmla="*/ 170226 w 424808"/>
                    <a:gd name="connsiteY48" fmla="*/ 197069 h 601764"/>
                    <a:gd name="connsiteX49" fmla="*/ 141185 w 424808"/>
                    <a:gd name="connsiteY49" fmla="*/ 170363 h 601764"/>
                    <a:gd name="connsiteX50" fmla="*/ 119519 w 424808"/>
                    <a:gd name="connsiteY50" fmla="*/ 173586 h 601764"/>
                    <a:gd name="connsiteX51" fmla="*/ 212635 w 424808"/>
                    <a:gd name="connsiteY51" fmla="*/ 280869 h 601764"/>
                    <a:gd name="connsiteX52" fmla="*/ 307594 w 424808"/>
                    <a:gd name="connsiteY52" fmla="*/ 155629 h 601764"/>
                    <a:gd name="connsiteX53" fmla="*/ 236144 w 424808"/>
                    <a:gd name="connsiteY53" fmla="*/ 107283 h 601764"/>
                    <a:gd name="connsiteX54" fmla="*/ 212635 w 424808"/>
                    <a:gd name="connsiteY54" fmla="*/ 0 h 601764"/>
                    <a:gd name="connsiteX55" fmla="*/ 340323 w 424808"/>
                    <a:gd name="connsiteY55" fmla="*/ 127082 h 601764"/>
                    <a:gd name="connsiteX56" fmla="*/ 365215 w 424808"/>
                    <a:gd name="connsiteY56" fmla="*/ 175889 h 601764"/>
                    <a:gd name="connsiteX57" fmla="*/ 326955 w 424808"/>
                    <a:gd name="connsiteY57" fmla="*/ 224695 h 601764"/>
                    <a:gd name="connsiteX58" fmla="*/ 212635 w 424808"/>
                    <a:gd name="connsiteY58" fmla="*/ 317244 h 601764"/>
                    <a:gd name="connsiteX59" fmla="*/ 98315 w 424808"/>
                    <a:gd name="connsiteY59" fmla="*/ 224695 h 601764"/>
                    <a:gd name="connsiteX60" fmla="*/ 59594 w 424808"/>
                    <a:gd name="connsiteY60" fmla="*/ 175889 h 601764"/>
                    <a:gd name="connsiteX61" fmla="*/ 84947 w 424808"/>
                    <a:gd name="connsiteY61" fmla="*/ 127082 h 601764"/>
                    <a:gd name="connsiteX62" fmla="*/ 212635 w 424808"/>
                    <a:gd name="connsiteY62" fmla="*/ 0 h 60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24808" h="601764">
                      <a:moveTo>
                        <a:pt x="274879" y="445205"/>
                      </a:moveTo>
                      <a:lnTo>
                        <a:pt x="274879" y="470531"/>
                      </a:lnTo>
                      <a:lnTo>
                        <a:pt x="332512" y="470531"/>
                      </a:lnTo>
                      <a:lnTo>
                        <a:pt x="332512" y="445205"/>
                      </a:lnTo>
                      <a:close/>
                      <a:moveTo>
                        <a:pt x="107051" y="280818"/>
                      </a:moveTo>
                      <a:lnTo>
                        <a:pt x="183588" y="420340"/>
                      </a:lnTo>
                      <a:lnTo>
                        <a:pt x="191426" y="393633"/>
                      </a:lnTo>
                      <a:cubicBezTo>
                        <a:pt x="184510" y="387647"/>
                        <a:pt x="179899" y="378898"/>
                        <a:pt x="179899" y="369228"/>
                      </a:cubicBezTo>
                      <a:cubicBezTo>
                        <a:pt x="179899" y="350809"/>
                        <a:pt x="193731" y="336074"/>
                        <a:pt x="212174" y="336074"/>
                      </a:cubicBezTo>
                      <a:cubicBezTo>
                        <a:pt x="230156" y="336074"/>
                        <a:pt x="244910" y="350809"/>
                        <a:pt x="244910" y="369228"/>
                      </a:cubicBezTo>
                      <a:cubicBezTo>
                        <a:pt x="244910" y="378898"/>
                        <a:pt x="240299" y="387647"/>
                        <a:pt x="233383" y="393633"/>
                      </a:cubicBezTo>
                      <a:lnTo>
                        <a:pt x="240760" y="420340"/>
                      </a:lnTo>
                      <a:lnTo>
                        <a:pt x="317758" y="280818"/>
                      </a:lnTo>
                      <a:cubicBezTo>
                        <a:pt x="367092" y="310288"/>
                        <a:pt x="417810" y="377977"/>
                        <a:pt x="424726" y="513815"/>
                      </a:cubicBezTo>
                      <a:cubicBezTo>
                        <a:pt x="426109" y="537759"/>
                        <a:pt x="409972" y="558480"/>
                        <a:pt x="388763" y="559861"/>
                      </a:cubicBezTo>
                      <a:cubicBezTo>
                        <a:pt x="387840" y="559861"/>
                        <a:pt x="347267" y="561703"/>
                        <a:pt x="347267" y="561703"/>
                      </a:cubicBezTo>
                      <a:cubicBezTo>
                        <a:pt x="322830" y="588410"/>
                        <a:pt x="274879" y="601764"/>
                        <a:pt x="213557" y="601764"/>
                      </a:cubicBezTo>
                      <a:cubicBezTo>
                        <a:pt x="155463" y="601764"/>
                        <a:pt x="103362" y="590713"/>
                        <a:pt x="78003" y="561703"/>
                      </a:cubicBezTo>
                      <a:cubicBezTo>
                        <a:pt x="78003" y="561703"/>
                        <a:pt x="36969" y="559861"/>
                        <a:pt x="36507" y="559861"/>
                      </a:cubicBezTo>
                      <a:cubicBezTo>
                        <a:pt x="14837" y="558480"/>
                        <a:pt x="-1300" y="537759"/>
                        <a:pt x="83" y="513815"/>
                      </a:cubicBezTo>
                      <a:cubicBezTo>
                        <a:pt x="6999" y="377056"/>
                        <a:pt x="57717" y="309827"/>
                        <a:pt x="107051" y="280818"/>
                      </a:cubicBezTo>
                      <a:close/>
                      <a:moveTo>
                        <a:pt x="184977" y="152406"/>
                      </a:moveTo>
                      <a:cubicBezTo>
                        <a:pt x="175758" y="157931"/>
                        <a:pt x="165155" y="162996"/>
                        <a:pt x="153631" y="166680"/>
                      </a:cubicBezTo>
                      <a:cubicBezTo>
                        <a:pt x="153631" y="167140"/>
                        <a:pt x="153631" y="167601"/>
                        <a:pt x="153631" y="167601"/>
                      </a:cubicBezTo>
                      <a:cubicBezTo>
                        <a:pt x="153631" y="176809"/>
                        <a:pt x="161007" y="184637"/>
                        <a:pt x="170226" y="184637"/>
                      </a:cubicBezTo>
                      <a:lnTo>
                        <a:pt x="178062" y="184637"/>
                      </a:lnTo>
                      <a:cubicBezTo>
                        <a:pt x="187282" y="184637"/>
                        <a:pt x="195118" y="176809"/>
                        <a:pt x="195118" y="167601"/>
                      </a:cubicBezTo>
                      <a:cubicBezTo>
                        <a:pt x="195118" y="160694"/>
                        <a:pt x="190969" y="155169"/>
                        <a:pt x="184977" y="152406"/>
                      </a:cubicBezTo>
                      <a:close/>
                      <a:moveTo>
                        <a:pt x="247208" y="150564"/>
                      </a:moveTo>
                      <a:cubicBezTo>
                        <a:pt x="237527" y="150564"/>
                        <a:pt x="230152" y="158392"/>
                        <a:pt x="230152" y="167601"/>
                      </a:cubicBezTo>
                      <a:cubicBezTo>
                        <a:pt x="230152" y="176809"/>
                        <a:pt x="237527" y="184637"/>
                        <a:pt x="247208" y="184637"/>
                      </a:cubicBezTo>
                      <a:lnTo>
                        <a:pt x="254583" y="184637"/>
                      </a:lnTo>
                      <a:cubicBezTo>
                        <a:pt x="263802" y="184637"/>
                        <a:pt x="271639" y="176809"/>
                        <a:pt x="271639" y="167601"/>
                      </a:cubicBezTo>
                      <a:cubicBezTo>
                        <a:pt x="271639" y="158392"/>
                        <a:pt x="263802" y="150564"/>
                        <a:pt x="254583" y="150564"/>
                      </a:cubicBezTo>
                      <a:close/>
                      <a:moveTo>
                        <a:pt x="236144" y="107283"/>
                      </a:moveTo>
                      <a:cubicBezTo>
                        <a:pt x="232457" y="111887"/>
                        <a:pt x="218628" y="129384"/>
                        <a:pt x="196040" y="145039"/>
                      </a:cubicBezTo>
                      <a:cubicBezTo>
                        <a:pt x="198345" y="146420"/>
                        <a:pt x="200189" y="148723"/>
                        <a:pt x="201572" y="150564"/>
                      </a:cubicBezTo>
                      <a:lnTo>
                        <a:pt x="223237" y="150564"/>
                      </a:lnTo>
                      <a:cubicBezTo>
                        <a:pt x="228769" y="143197"/>
                        <a:pt x="237066" y="138593"/>
                        <a:pt x="247208" y="138593"/>
                      </a:cubicBezTo>
                      <a:lnTo>
                        <a:pt x="254583" y="138593"/>
                      </a:lnTo>
                      <a:cubicBezTo>
                        <a:pt x="270717" y="138593"/>
                        <a:pt x="284085" y="151485"/>
                        <a:pt x="284085" y="167601"/>
                      </a:cubicBezTo>
                      <a:cubicBezTo>
                        <a:pt x="284085" y="183716"/>
                        <a:pt x="270717" y="197069"/>
                        <a:pt x="254583" y="197069"/>
                      </a:cubicBezTo>
                      <a:lnTo>
                        <a:pt x="247208" y="197069"/>
                      </a:lnTo>
                      <a:cubicBezTo>
                        <a:pt x="231074" y="197069"/>
                        <a:pt x="217706" y="183716"/>
                        <a:pt x="217706" y="167601"/>
                      </a:cubicBezTo>
                      <a:cubicBezTo>
                        <a:pt x="217706" y="166219"/>
                        <a:pt x="218167" y="164378"/>
                        <a:pt x="218167" y="162996"/>
                      </a:cubicBezTo>
                      <a:lnTo>
                        <a:pt x="206642" y="162996"/>
                      </a:lnTo>
                      <a:cubicBezTo>
                        <a:pt x="207103" y="164378"/>
                        <a:pt x="207103" y="166219"/>
                        <a:pt x="207103" y="167601"/>
                      </a:cubicBezTo>
                      <a:cubicBezTo>
                        <a:pt x="207103" y="183716"/>
                        <a:pt x="194196" y="197069"/>
                        <a:pt x="178062" y="197069"/>
                      </a:cubicBezTo>
                      <a:lnTo>
                        <a:pt x="170226" y="197069"/>
                      </a:lnTo>
                      <a:cubicBezTo>
                        <a:pt x="155014" y="197069"/>
                        <a:pt x="142568" y="185097"/>
                        <a:pt x="141185" y="170363"/>
                      </a:cubicBezTo>
                      <a:cubicBezTo>
                        <a:pt x="134270" y="171745"/>
                        <a:pt x="126895" y="173126"/>
                        <a:pt x="119519" y="173586"/>
                      </a:cubicBezTo>
                      <a:cubicBezTo>
                        <a:pt x="129200" y="235746"/>
                        <a:pt x="163311" y="280869"/>
                        <a:pt x="212635" y="280869"/>
                      </a:cubicBezTo>
                      <a:cubicBezTo>
                        <a:pt x="264724" y="280869"/>
                        <a:pt x="302985" y="228839"/>
                        <a:pt x="307594" y="155629"/>
                      </a:cubicBezTo>
                      <a:cubicBezTo>
                        <a:pt x="260576" y="144579"/>
                        <a:pt x="242598" y="119715"/>
                        <a:pt x="236144" y="107283"/>
                      </a:cubicBezTo>
                      <a:close/>
                      <a:moveTo>
                        <a:pt x="212635" y="0"/>
                      </a:moveTo>
                      <a:cubicBezTo>
                        <a:pt x="313126" y="0"/>
                        <a:pt x="333870" y="55713"/>
                        <a:pt x="340323" y="127082"/>
                      </a:cubicBezTo>
                      <a:cubicBezTo>
                        <a:pt x="359684" y="130305"/>
                        <a:pt x="370286" y="145499"/>
                        <a:pt x="365215" y="175889"/>
                      </a:cubicBezTo>
                      <a:cubicBezTo>
                        <a:pt x="361067" y="201213"/>
                        <a:pt x="349081" y="222854"/>
                        <a:pt x="326955" y="224695"/>
                      </a:cubicBezTo>
                      <a:cubicBezTo>
                        <a:pt x="305290" y="281790"/>
                        <a:pt x="262420" y="317244"/>
                        <a:pt x="212635" y="317244"/>
                      </a:cubicBezTo>
                      <a:cubicBezTo>
                        <a:pt x="160546" y="317244"/>
                        <a:pt x="119980" y="280409"/>
                        <a:pt x="98315" y="224695"/>
                      </a:cubicBezTo>
                      <a:cubicBezTo>
                        <a:pt x="76188" y="222854"/>
                        <a:pt x="64203" y="201213"/>
                        <a:pt x="59594" y="175889"/>
                      </a:cubicBezTo>
                      <a:cubicBezTo>
                        <a:pt x="54523" y="145499"/>
                        <a:pt x="65586" y="130305"/>
                        <a:pt x="84947" y="127082"/>
                      </a:cubicBezTo>
                      <a:cubicBezTo>
                        <a:pt x="91400" y="55713"/>
                        <a:pt x="111222" y="0"/>
                        <a:pt x="2126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87267" y="1496835"/>
              <a:ext cx="9870440" cy="1450013"/>
              <a:chOff x="5141210" y="2099018"/>
              <a:chExt cx="9870440" cy="1450013"/>
            </a:xfrm>
          </p:grpSpPr>
          <p:sp>
            <p:nvSpPr>
  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141210" y="2099018"/>
                <a:ext cx="9870440" cy="92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defTabSz="51435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149475" algn="l"/>
                  </a:tabLst>
                </a:pPr>
                <a:r>
                  <a:rPr lang="zh-CN" alt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sym typeface="思源黑体 CN"/>
                  </a:rPr>
                  <a:t>编译原理期末项目答辩</a:t>
                </a:r>
                <a:endPara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思源黑体 CN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230663" y="2965587"/>
                <a:ext cx="5375380" cy="300854"/>
              </a:xfrm>
              <a:prstGeom prst="roundRect">
                <a:avLst>
                  <a:gd name="adj" fmla="val 147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248525" y="2965158"/>
                <a:ext cx="143256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"/>
              <p:cNvSpPr txBox="1"/>
              <p:nvPr/>
            </p:nvSpPr>
            <p:spPr>
              <a:xfrm>
                <a:off x="5230699" y="3380121"/>
                <a:ext cx="5482024" cy="16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编译算法的实现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&amp;</a:t>
                </a: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编译工具的使用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23" descr="用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587" y="3443574"/>
            <a:ext cx="246793" cy="24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30825" cy="2551679"/>
            <a:chOff x="1833606" y="1860733"/>
            <a:chExt cx="98308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62283" cy="1814830"/>
              <a:chOff x="4409560" y="2105561"/>
              <a:chExt cx="726228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24010" y="2793836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zh-CN" altLang="en-US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编译工具使用</a:t>
                </a:r>
                <a:endParaRPr lang="zh-CN" altLang="en-US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工具介绍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35358" y="1464530"/>
            <a:ext cx="10242867" cy="4713741"/>
            <a:chOff x="1035358" y="1535552"/>
            <a:chExt cx="10242867" cy="4713741"/>
          </a:xfrm>
        </p:grpSpPr>
        <p:sp>
          <p:nvSpPr>
            <p:cNvPr id="47" name="矩形 46"/>
            <p:cNvSpPr/>
            <p:nvPr/>
          </p:nvSpPr>
          <p:spPr>
            <a:xfrm>
              <a:off x="4921938" y="1535552"/>
              <a:ext cx="6356287" cy="2309027"/>
            </a:xfrm>
            <a:prstGeom prst="rect">
              <a:avLst/>
            </a:prstGeom>
            <a:solidFill>
              <a:srgbClr val="5959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89139" y="1923463"/>
              <a:ext cx="5475035" cy="937960"/>
              <a:chOff x="5767875" y="2427202"/>
              <a:chExt cx="5475035" cy="937960"/>
            </a:xfrm>
          </p:grpSpPr>
          <p:sp>
            <p:nvSpPr>
              <p:cNvPr id="51" name="文本"/>
              <p:cNvSpPr txBox="1"/>
              <p:nvPr/>
            </p:nvSpPr>
            <p:spPr>
              <a:xfrm>
                <a:off x="5767876" y="2427202"/>
                <a:ext cx="20358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ANTLR工具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介绍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5767875" y="2791754"/>
                <a:ext cx="5475035" cy="57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TLR是一种功能强大的编译器生成工具，它可以基于上下文无关文法来描述语言的语法结构，并支持多种目标语言。ANTLR不仅提供了词法分析器和语法分析器，还支持中间代码生成、优化以及目标代码生成等编译器的其他阶段所需的支持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35358" y="4651900"/>
              <a:ext cx="4353622" cy="1597393"/>
              <a:chOff x="1200063" y="4651900"/>
              <a:chExt cx="4353622" cy="1597393"/>
            </a:xfrm>
          </p:grpSpPr>
          <p:sp>
            <p:nvSpPr>
              <p:cNvPr id="36" name="文本"/>
              <p:cNvSpPr/>
              <p:nvPr/>
            </p:nvSpPr>
            <p:spPr>
              <a:xfrm>
                <a:off x="1200063" y="4651900"/>
                <a:ext cx="1129708" cy="114967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3" h="3046">
                    <a:moveTo>
                      <a:pt x="914" y="1797"/>
                    </a:moveTo>
                    <a:lnTo>
                      <a:pt x="1289" y="2170"/>
                    </a:lnTo>
                    <a:cubicBezTo>
                      <a:pt x="1289" y="2170"/>
                      <a:pt x="1289" y="2170"/>
                      <a:pt x="445" y="2977"/>
                    </a:cubicBezTo>
                    <a:cubicBezTo>
                      <a:pt x="351" y="3070"/>
                      <a:pt x="164" y="3070"/>
                      <a:pt x="70" y="2977"/>
                    </a:cubicBezTo>
                    <a:cubicBezTo>
                      <a:pt x="-23" y="2853"/>
                      <a:pt x="-23" y="2697"/>
                      <a:pt x="70" y="2604"/>
                    </a:cubicBezTo>
                    <a:cubicBezTo>
                      <a:pt x="70" y="2604"/>
                      <a:pt x="70" y="2604"/>
                      <a:pt x="914" y="1797"/>
                    </a:cubicBezTo>
                    <a:close/>
                    <a:moveTo>
                      <a:pt x="2061" y="248"/>
                    </a:moveTo>
                    <a:cubicBezTo>
                      <a:pt x="1689" y="248"/>
                      <a:pt x="1379" y="559"/>
                      <a:pt x="1379" y="932"/>
                    </a:cubicBezTo>
                    <a:cubicBezTo>
                      <a:pt x="1379" y="1304"/>
                      <a:pt x="1689" y="1584"/>
                      <a:pt x="2061" y="1584"/>
                    </a:cubicBezTo>
                    <a:cubicBezTo>
                      <a:pt x="2434" y="1584"/>
                      <a:pt x="2744" y="1304"/>
                      <a:pt x="2744" y="932"/>
                    </a:cubicBezTo>
                    <a:cubicBezTo>
                      <a:pt x="2744" y="559"/>
                      <a:pt x="2434" y="248"/>
                      <a:pt x="2061" y="248"/>
                    </a:cubicBezTo>
                    <a:close/>
                    <a:moveTo>
                      <a:pt x="2061" y="0"/>
                    </a:moveTo>
                    <a:cubicBezTo>
                      <a:pt x="2589" y="0"/>
                      <a:pt x="2993" y="404"/>
                      <a:pt x="2993" y="932"/>
                    </a:cubicBezTo>
                    <a:cubicBezTo>
                      <a:pt x="2993" y="1459"/>
                      <a:pt x="2589" y="1863"/>
                      <a:pt x="2061" y="1863"/>
                    </a:cubicBezTo>
                    <a:cubicBezTo>
                      <a:pt x="1888" y="1863"/>
                      <a:pt x="1729" y="1820"/>
                      <a:pt x="1592" y="1742"/>
                    </a:cubicBezTo>
                    <a:lnTo>
                      <a:pt x="1588" y="1740"/>
                    </a:lnTo>
                    <a:lnTo>
                      <a:pt x="1314" y="1994"/>
                    </a:lnTo>
                    <a:lnTo>
                      <a:pt x="1092" y="1771"/>
                    </a:lnTo>
                    <a:lnTo>
                      <a:pt x="1348" y="1541"/>
                    </a:lnTo>
                    <a:lnTo>
                      <a:pt x="1339" y="1530"/>
                    </a:lnTo>
                    <a:cubicBezTo>
                      <a:pt x="1208" y="1370"/>
                      <a:pt x="1131" y="1162"/>
                      <a:pt x="1131" y="932"/>
                    </a:cubicBezTo>
                    <a:cubicBezTo>
                      <a:pt x="1131" y="404"/>
                      <a:pt x="1534" y="0"/>
                      <a:pt x="206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497720" y="4651900"/>
                <a:ext cx="3055965" cy="1597393"/>
                <a:chOff x="8081775" y="1816290"/>
                <a:chExt cx="3055965" cy="1597393"/>
              </a:xfrm>
            </p:grpSpPr>
            <p:sp>
              <p:nvSpPr>
                <p:cNvPr id="53" name="文本"/>
                <p:cNvSpPr txBox="1"/>
                <p:nvPr/>
              </p:nvSpPr>
              <p:spPr>
                <a:xfrm>
                  <a:off x="8081775" y="1816290"/>
                  <a:ext cx="1198880" cy="398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编程语言</a:t>
                  </a:r>
                  <a:endPara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 flipH="1">
                  <a:off x="8127414" y="2214803"/>
                  <a:ext cx="3010326" cy="11988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charset="0"/>
                      <a:ea typeface="黑体" charset="0"/>
                    </a:rPr>
                    <a:t>java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ANTLR</a:t>
                  </a:r>
                  <a:endParaRPr lang="zh-CN" altLang="en-US" sz="1600"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6291" b="33173"/>
          <a:stretch>
            <a:fillRect/>
          </a:stretch>
        </p:blipFill>
        <p:spPr>
          <a:xfrm>
            <a:off x="1391920" y="1464310"/>
            <a:ext cx="3077845" cy="2353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885" y="4086225"/>
            <a:ext cx="6430010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" y="1380490"/>
            <a:ext cx="11958955" cy="3136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875" y="10121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中间代码生成流程（PL0Main.java）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测试结果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4072255"/>
            <a:ext cx="7530465" cy="25120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32800" y="4499610"/>
            <a:ext cx="3508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利用ANTLR插件，通过运行PL0.g4，我们还可以看见PL0代码对应的语法树，更加直观的看见编译过程，便于我们检查生成的中间代码是否正确。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350" y="916940"/>
            <a:ext cx="7531100" cy="2512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264920" y="1920875"/>
            <a:ext cx="6690360" cy="1200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谢谢大家观看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04846" y="3830801"/>
            <a:ext cx="211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滕超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苏家铭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2051498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储岱泽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11"/>
          <p:cNvSpPr/>
          <p:nvPr>
            <p:custDataLst>
              <p:tags r:id="rId2"/>
            </p:custDataLst>
          </p:nvPr>
        </p:nvSpPr>
        <p:spPr>
          <a:xfrm>
            <a:off x="1386682" y="3132908"/>
            <a:ext cx="5375380" cy="300854"/>
          </a:xfrm>
          <a:prstGeom prst="roundRect">
            <a:avLst>
              <a:gd name="adj" fmla="val 147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4544" y="3132479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"/>
          <p:cNvSpPr txBox="1"/>
          <p:nvPr>
            <p:custDataLst>
              <p:tags r:id="rId4"/>
            </p:custDataLst>
          </p:nvPr>
        </p:nvSpPr>
        <p:spPr>
          <a:xfrm>
            <a:off x="1386718" y="3547442"/>
            <a:ext cx="5482024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编译算法的实现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编译工具的使用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501" y="2068852"/>
            <a:ext cx="8428276" cy="3005489"/>
            <a:chOff x="2895796" y="1623903"/>
            <a:chExt cx="8428276" cy="3005489"/>
          </a:xfrm>
        </p:grpSpPr>
        <p:grpSp>
          <p:nvGrpSpPr>
            <p:cNvPr id="5" name="组合 4"/>
            <p:cNvGrpSpPr/>
            <p:nvPr/>
          </p:nvGrpSpPr>
          <p:grpSpPr>
            <a:xfrm>
              <a:off x="3762492" y="1684863"/>
              <a:ext cx="2475097" cy="667247"/>
              <a:chOff x="1376048" y="948514"/>
              <a:chExt cx="2475097" cy="667247"/>
            </a:xfrm>
          </p:grpSpPr>
          <p:sp>
            <p:nvSpPr>
              <p:cNvPr id="20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2474874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  <a:defRPr/>
                </a:pPr>
                <a:r>
                  <a:rPr lang="zh-CN" altLang="en-US" sz="2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团队协作</a:t>
                </a:r>
                <a:endPara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76271" y="1340171"/>
                <a:ext cx="2474874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Teamwork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62492" y="3799447"/>
              <a:ext cx="3775710" cy="829945"/>
              <a:chOff x="1376048" y="948514"/>
              <a:chExt cx="3775710" cy="829945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3775710" cy="829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任务二：编译工具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使用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79858" y="1339039"/>
                <a:ext cx="3223260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Assignment2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990957" y="1684863"/>
              <a:ext cx="3333115" cy="665921"/>
              <a:chOff x="554993" y="948514"/>
              <a:chExt cx="3333115" cy="665921"/>
            </a:xfrm>
          </p:grpSpPr>
          <p:sp>
            <p:nvSpPr>
              <p:cNvPr id="16" name="文本框 20"/>
              <p:cNvSpPr txBox="1">
                <a:spLocks noChangeArrowheads="1"/>
              </p:cNvSpPr>
              <p:nvPr/>
            </p:nvSpPr>
            <p:spPr bwMode="auto">
              <a:xfrm>
                <a:off x="554993" y="948514"/>
                <a:ext cx="3333115" cy="370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任务一：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7708" y="1339039"/>
                <a:ext cx="3166745" cy="27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Assignment1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8123672" y="3799447"/>
              <a:ext cx="2474874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总结</a:t>
              </a:r>
              <a:endParaRPr lang="zh-CN" alt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45341" y="4189938"/>
              <a:ext cx="308292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Conclusion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4996191" cy="713380"/>
              <a:chOff x="2895796" y="1623903"/>
              <a:chExt cx="499619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7860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95796" y="3799224"/>
              <a:ext cx="4990476" cy="728620"/>
              <a:chOff x="2895796" y="1608663"/>
              <a:chExt cx="4990476" cy="72862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172892" y="160866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69070"/>
              <a:chOff x="4409560" y="2105561"/>
              <a:chExt cx="7240693" cy="186907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702420" y="2824508"/>
                <a:ext cx="5947833" cy="1150123"/>
                <a:chOff x="5702420" y="2824508"/>
                <a:chExt cx="5947833" cy="115012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702420" y="2824508"/>
                  <a:ext cx="5947833" cy="1014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6000" dirty="0">
                      <a:solidFill>
                        <a:srgbClr val="595959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ea"/>
                      <a:sym typeface="思源黑体 CN Normal" panose="020B0400000000000000" pitchFamily="34" charset="-122"/>
                    </a:rPr>
                    <a:t>团队合作</a:t>
                  </a:r>
                  <a:endParaRPr lang="zh-CN" altLang="en-US" sz="6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702420" y="3745367"/>
                  <a:ext cx="5686747" cy="229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Teamwork</a:t>
                  </a: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团队合作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568325"/>
            <a:ext cx="4820920" cy="3627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5820" y="568325"/>
            <a:ext cx="309118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10675" y="2059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rPr lang="zh-CN" altLang="en-US"/>
              <a:t>进行代码撰写的</a:t>
            </a:r>
            <a:r>
              <a:rPr lang="zh-CN" altLang="en-US"/>
              <a:t>合作。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82790" y="4306570"/>
            <a:ext cx="1701800" cy="246824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133205" y="5107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使用飞书进行文档的整合和报告的</a:t>
            </a:r>
            <a:r>
              <a:rPr lang="zh-CN" altLang="en-US"/>
              <a:t>书写。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55395" y="4447540"/>
            <a:ext cx="5154930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14830"/>
              <a:chOff x="4409560" y="2105561"/>
              <a:chExt cx="724069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02420" y="2824508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en-US" altLang="zh-CN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en-US" altLang="zh-CN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6431915" y="589920"/>
            <a:ext cx="4708525" cy="6024437"/>
            <a:chOff x="6401228" y="666552"/>
            <a:chExt cx="4708546" cy="6024724"/>
          </a:xfrm>
        </p:grpSpPr>
        <p:sp>
          <p:nvSpPr>
            <p:cNvPr id="13" name="圆角矩形 26"/>
            <p:cNvSpPr/>
            <p:nvPr>
              <p:custDataLst>
                <p:tags r:id="rId1"/>
              </p:custDataLst>
            </p:nvPr>
          </p:nvSpPr>
          <p:spPr>
            <a:xfrm>
              <a:off x="6401228" y="66655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圆角矩形 27"/>
            <p:cNvSpPr/>
            <p:nvPr>
              <p:custDataLst>
                <p:tags r:id="rId2"/>
              </p:custDataLst>
            </p:nvPr>
          </p:nvSpPr>
          <p:spPr>
            <a:xfrm>
              <a:off x="6596809" y="3854306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28"/>
            <p:cNvSpPr/>
            <p:nvPr>
              <p:custDataLst>
                <p:tags r:id="rId3"/>
              </p:custDataLst>
            </p:nvPr>
          </p:nvSpPr>
          <p:spPr>
            <a:xfrm>
              <a:off x="6596809" y="552053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81014" y="735131"/>
              <a:ext cx="3624950" cy="1719362"/>
              <a:chOff x="8395414" y="658369"/>
              <a:chExt cx="3624950" cy="1719362"/>
            </a:xfrm>
          </p:grpSpPr>
          <p:sp>
            <p:nvSpPr>
              <p:cNvPr id="17" name="文本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95414" y="658369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编程语言的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5"/>
                </p:custDataLst>
              </p:nvPr>
            </p:nvSpPr>
            <p:spPr>
              <a:xfrm flipH="1">
                <a:off x="8608059" y="2009431"/>
                <a:ext cx="341230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693740" y="4004679"/>
              <a:ext cx="3416034" cy="1242435"/>
              <a:chOff x="8608140" y="2390096"/>
              <a:chExt cx="3416034" cy="1242435"/>
            </a:xfrm>
          </p:grpSpPr>
          <p:sp>
            <p:nvSpPr>
              <p:cNvPr id="20" name="文本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608140" y="2390096"/>
                <a:ext cx="190944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GUI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框架的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7"/>
                </p:custDataLst>
              </p:nvPr>
            </p:nvSpPr>
            <p:spPr>
              <a:xfrm flipH="1">
                <a:off x="8611869" y="2895296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PyQt5 构建图形用户界面，提升用户体验。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693659" y="5520944"/>
              <a:ext cx="3412305" cy="1170332"/>
              <a:chOff x="8608059" y="2461763"/>
              <a:chExt cx="3412305" cy="1170332"/>
            </a:xfrm>
          </p:grpSpPr>
          <p:sp>
            <p:nvSpPr>
              <p:cNvPr id="39" name="文本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611950" y="2461763"/>
                <a:ext cx="323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文法分析和编译算法的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实现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9"/>
                </p:custDataLst>
              </p:nvPr>
            </p:nvSpPr>
            <p:spPr>
              <a:xfrm flipH="1">
                <a:off x="8608059" y="2894860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 LR（1） 文法进行语法分析，以支持 PL0 语言的复杂结构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文本"/>
          <p:cNvSpPr/>
          <p:nvPr>
            <p:custDataLst>
              <p:tags r:id="rId10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11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12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11415" y="1021715"/>
            <a:ext cx="4680585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Python 和 C++。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写主控程序，方便文件读写与展示前端。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进行词法分析用到的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状态转移矩阵和语法分析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用到的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LR(1)分析表的生成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生成的这两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个表转换成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pkl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文件供主控程序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218555" y="2378075"/>
            <a:ext cx="5973445" cy="8940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90575" y="3128645"/>
            <a:ext cx="4862195" cy="35179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0245" y="568325"/>
            <a:ext cx="5064125" cy="241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9780" y="1413920"/>
            <a:ext cx="10196253" cy="4062559"/>
            <a:chOff x="1045210" y="1627534"/>
            <a:chExt cx="10196253" cy="4062559"/>
          </a:xfrm>
        </p:grpSpPr>
        <p:grpSp>
          <p:nvGrpSpPr>
            <p:cNvPr id="12" name="组合 11"/>
            <p:cNvGrpSpPr/>
            <p:nvPr/>
          </p:nvGrpSpPr>
          <p:grpSpPr>
            <a:xfrm flipH="1">
              <a:off x="1045210" y="1824848"/>
              <a:ext cx="10100310" cy="3865245"/>
              <a:chOff x="1045210" y="2179955"/>
              <a:chExt cx="10100310" cy="3865245"/>
            </a:xfrm>
          </p:grpSpPr>
          <p:sp>
            <p:nvSpPr>
              <p:cNvPr id="13" name="燕尾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4521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4" name="燕尾形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56806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5" name="燕尾形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609092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6" name="燕尾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861377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2218690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7308215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10"/>
                </p:custDataLst>
              </p:nvPr>
            </p:nvCxnSpPr>
            <p:spPr>
              <a:xfrm rot="10800000">
                <a:off x="4811395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11"/>
                </p:custDataLst>
              </p:nvPr>
            </p:nvCxnSpPr>
            <p:spPr>
              <a:xfrm rot="10800000">
                <a:off x="9928860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83385" y="217995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6772910" y="219519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14"/>
                </p:custDataLst>
              </p:nvPr>
            </p:nvSpPr>
            <p:spPr>
              <a:xfrm rot="10800000">
                <a:off x="4276090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9393555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34868" y="1627534"/>
              <a:ext cx="2538846" cy="1534192"/>
              <a:chOff x="1382336" y="3374053"/>
              <a:chExt cx="2538846" cy="1534192"/>
            </a:xfrm>
          </p:grpSpPr>
          <p:sp>
            <p:nvSpPr>
              <p:cNvPr id="32" name="文本"/>
              <p:cNvSpPr txBox="1"/>
              <p:nvPr>
                <p:custDataLst>
                  <p:tags r:id="rId16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词法分析器的设计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7"/>
                </p:custDataLst>
              </p:nvPr>
            </p:nvSpPr>
            <p:spPr>
              <a:xfrm flipH="1">
                <a:off x="1382336" y="3709365"/>
                <a:ext cx="2538846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有限状态自动机（DFA）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支持PL0语言的基本关键字、运算符和标识符等元素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特别处理了空白字符和换行符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224296" y="1627534"/>
              <a:ext cx="2538846" cy="1102392"/>
              <a:chOff x="1382336" y="3374053"/>
              <a:chExt cx="2538846" cy="1102392"/>
            </a:xfrm>
          </p:grpSpPr>
          <p:sp>
            <p:nvSpPr>
              <p:cNvPr id="35" name="文本"/>
              <p:cNvSpPr txBox="1"/>
              <p:nvPr>
                <p:custDataLst>
                  <p:tags r:id="rId18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中间代码生成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 flipH="1">
                <a:off x="1382336" y="3831285"/>
                <a:ext cx="2538846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基于PL0语法规则，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我们生成了对应的中间代码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19230" y="4202679"/>
              <a:ext cx="2742565" cy="1257300"/>
              <a:chOff x="1382336" y="3374053"/>
              <a:chExt cx="2742565" cy="1257300"/>
            </a:xfrm>
          </p:grpSpPr>
          <p:sp>
            <p:nvSpPr>
              <p:cNvPr id="38" name="文本"/>
              <p:cNvSpPr txBox="1"/>
              <p:nvPr>
                <p:custDataLst>
                  <p:tags r:id="rId20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语法分析器的实现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21"/>
                </p:custDataLst>
              </p:nvPr>
            </p:nvSpPr>
            <p:spPr>
              <a:xfrm flipH="1">
                <a:off x="1382336" y="3709333"/>
                <a:ext cx="2742565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选择了LR（1）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分析法进行语法分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析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引入了DFAProduction类，在LR（1）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分析法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中表示状态之间的转移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702617" y="4202679"/>
              <a:ext cx="2538846" cy="1257332"/>
              <a:chOff x="1382336" y="3374053"/>
              <a:chExt cx="2538846" cy="1257332"/>
            </a:xfrm>
          </p:grpSpPr>
          <p:sp>
            <p:nvSpPr>
              <p:cNvPr id="41" name="文本"/>
              <p:cNvSpPr txBox="1"/>
              <p:nvPr>
                <p:custDataLst>
                  <p:tags r:id="rId22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图形用户界面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23"/>
                </p:custDataLst>
              </p:nvPr>
            </p:nvSpPr>
            <p:spPr>
              <a:xfrm flipH="1">
                <a:off x="1382336" y="3709365"/>
                <a:ext cx="2538846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该界面提供了代码编辑器、编译按钮等功能，使用户能够轻松地操作编译器。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en-US" altLang="zh-CN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C++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项目解读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0205" y="892175"/>
            <a:ext cx="5935980" cy="295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205" y="3999865"/>
            <a:ext cx="669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Lexical_Analysis 下的方法构造 DFA 生成 DFA.csv 供词法分析使用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97955" y="892175"/>
            <a:ext cx="5445125" cy="2958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497955" y="3999865"/>
            <a:ext cx="544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Grammar_Analysis 文件夹下的方法生成 LR1.csv 分析表供语法分析使用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" y="4899025"/>
            <a:ext cx="8315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为了方便读取和使用以上DFA和LR(1)csv文件，我们小组通过</a:t>
            </a:r>
            <a:r>
              <a:rPr lang="en-US" altLang="zh-CN" sz="1400"/>
              <a:t>python</a:t>
            </a:r>
            <a:r>
              <a:rPr lang="zh-CN" altLang="en-US" sz="1400"/>
              <a:t>文件完成csv文件对pkl文件的转换。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6095" y="5296535"/>
            <a:ext cx="4739640" cy="124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情况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575" y="777240"/>
            <a:ext cx="5060315" cy="3661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38975" y="568325"/>
            <a:ext cx="3716655" cy="268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8975" y="3781425"/>
            <a:ext cx="3667760" cy="2656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0995" y="453263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正常情况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26045" y="333375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语法错误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853045" y="643826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词法错误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57" baseType="lpstr">
      <vt:lpstr>Arial</vt:lpstr>
      <vt:lpstr>宋体</vt:lpstr>
      <vt:lpstr>Wingdings</vt:lpstr>
      <vt:lpstr>字魂5号-无外润黑体</vt:lpstr>
      <vt:lpstr>微软雅黑</vt:lpstr>
      <vt:lpstr>汉仪旗黑</vt:lpstr>
      <vt:lpstr>思源黑体 CN Heavy</vt:lpstr>
      <vt:lpstr>思源黑体 CN</vt:lpstr>
      <vt:lpstr>Calibri</vt:lpstr>
      <vt:lpstr>Helvetica Neue</vt:lpstr>
      <vt:lpstr>汉仪书宋二KW</vt:lpstr>
      <vt:lpstr>思源黑体 CN Normal</vt:lpstr>
      <vt:lpstr>等线</vt:lpstr>
      <vt:lpstr>等线</vt:lpstr>
      <vt:lpstr>思源黑体</vt:lpstr>
      <vt:lpstr>思源黑体 CN Bold</vt:lpstr>
      <vt:lpstr>汉仪中黑KW</vt:lpstr>
      <vt:lpstr>Calibri</vt:lpstr>
      <vt:lpstr>Arial</vt:lpstr>
      <vt:lpstr>字魂59号-创粗黑</vt:lpstr>
      <vt:lpstr>Arial Narrow</vt:lpstr>
      <vt:lpstr>字魂105号-简雅黑</vt:lpstr>
      <vt:lpstr>汉仪中简黑简</vt:lpstr>
      <vt:lpstr>Century Gothic</vt:lpstr>
      <vt:lpstr>汉仪中等线KW</vt:lpstr>
      <vt:lpstr>宋体</vt:lpstr>
      <vt:lpstr>Arial Unicode MS</vt:lpstr>
      <vt:lpstr>等线 Light</vt:lpstr>
      <vt:lpstr>等线</vt:lpstr>
      <vt:lpstr>苹方-简</vt:lpstr>
      <vt:lpstr>PingFang SC</vt:lpstr>
      <vt:lpstr>字魂105号-简雅黑</vt:lpstr>
      <vt:lpstr>字魂59号-创粗黑</vt:lpstr>
      <vt:lpstr>字魂5号-无外润黑体</vt:lpstr>
      <vt:lpstr>微软雅黑</vt:lpstr>
      <vt:lpstr>思源黑体</vt:lpstr>
      <vt:lpstr>思源黑体 CN</vt:lpstr>
      <vt:lpstr>思源黑体 CN Bold</vt:lpstr>
      <vt:lpstr>思源黑体 CN Heavy</vt:lpstr>
      <vt:lpstr>思源黑体 CN Normal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DAISY CHU</cp:lastModifiedBy>
  <cp:revision>24</cp:revision>
  <dcterms:created xsi:type="dcterms:W3CDTF">2024-01-05T13:49:47Z</dcterms:created>
  <dcterms:modified xsi:type="dcterms:W3CDTF">2024-01-05T13:49:47Z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KSOTemplateUUID">
    <vt:lpwstr>v1.0_mb_/PCaap2ceYHa8vHROy1Sjw==</vt:lpwstr>
  </property>
  <property fmtid="{D5CDD505-2E9C-101B-9397-08002B2CF9AE}" pid="4" name="ICV">
    <vt:lpwstr>04819EF78E3CCCF0C8E6976564C84541_41</vt:lpwstr>
  </property>
</Properties>
</file>