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72" r:id="rId2"/>
    <p:sldId id="273" r:id="rId3"/>
    <p:sldId id="276" r:id="rId4"/>
    <p:sldId id="278" r:id="rId5"/>
    <p:sldId id="279" r:id="rId6"/>
    <p:sldId id="280" r:id="rId7"/>
    <p:sldId id="281" r:id="rId8"/>
    <p:sldId id="282" r:id="rId9"/>
    <p:sldId id="283" r:id="rId10"/>
    <p:sldId id="285" r:id="rId11"/>
    <p:sldId id="286" r:id="rId12"/>
    <p:sldId id="287" r:id="rId13"/>
    <p:sldId id="288" r:id="rId14"/>
    <p:sldId id="289" r:id="rId15"/>
    <p:sldId id="290" r:id="rId16"/>
    <p:sldId id="291" r:id="rId17"/>
    <p:sldId id="292" r:id="rId18"/>
    <p:sldId id="293" r:id="rId19"/>
  </p:sldIdLst>
  <p:sldSz cx="9144000" cy="6858000" type="screen4x3"/>
  <p:notesSz cx="6858000" cy="9144000"/>
  <p:custDataLst>
    <p:tags r:id="rId22"/>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MD6mE7KEBscIO19MsxpsTA==" hashData="Pletp61Bk4CP0+GRnfrcYErt+sM="/>
  <p:extLst>
    <p:ext uri="{EFAFB233-063F-42B5-8137-9DF3F51BA10A}">
      <p15:sldGuideLst xmlns:p15="http://schemas.microsoft.com/office/powerpoint/2012/main">
        <p15:guide id="1" orient="horz" pos="2159">
          <p15:clr>
            <a:srgbClr val="A4A3A4"/>
          </p15:clr>
        </p15:guide>
        <p15:guide id="2" pos="2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3"/>
    <p:restoredTop sz="94660"/>
  </p:normalViewPr>
  <p:slideViewPr>
    <p:cSldViewPr showGuides="1">
      <p:cViewPr varScale="1">
        <p:scale>
          <a:sx n="86" d="100"/>
          <a:sy n="86" d="100"/>
        </p:scale>
        <p:origin x="460" y="30"/>
      </p:cViewPr>
      <p:guideLst>
        <p:guide orient="horz" pos="2159"/>
        <p:guide pos="2912"/>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lstStyle/>
          <a:p>
            <a:pPr lvl="0" fontAlgn="base"/>
            <a:endParaRPr lang="en-US" sz="1200" strike="noStrike" noProof="1"/>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lstStyle/>
          <a:p>
            <a:pPr lvl="0" algn="r" fontAlgn="base"/>
            <a:endParaRPr lang="en-US" sz="1200" strike="noStrike" noProof="1"/>
          </a:p>
        </p:txBody>
      </p:sp>
      <p:sp>
        <p:nvSpPr>
          <p:cNvPr id="3076" name="幻灯片图像占位符 2867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lstStyle/>
          <a:p>
            <a:pPr lvl="0" fontAlgn="base"/>
            <a:endParaRPr lang="en-US" sz="1200" strike="noStrike" noProof="1"/>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lstStyle/>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t>‹#›</a:t>
            </a:fld>
            <a:endParaRPr 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lstStyle/>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a:t>Click to edit Master title style</a:t>
            </a:r>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a:t>Click to edit Master subtitle style</a:t>
            </a:r>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lstStyle/>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lstStyle/>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lstStyle/>
          <a:p>
            <a:pPr lvl="0"/>
            <a:r>
              <a:rPr lang="en-US" altLang="zh-CN" dirty="0"/>
              <a:t>Click to edit Master title style</a:t>
            </a:r>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t>‹#›</a:t>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4098" name="文本占位符 149506"/>
          <p:cNvSpPr>
            <a:spLocks noGrp="1"/>
          </p:cNvSpPr>
          <p:nvPr>
            <p:ph idx="1"/>
          </p:nvPr>
        </p:nvSpPr>
        <p:spPr>
          <a:xfrm>
            <a:off x="614363" y="1790700"/>
            <a:ext cx="8224837" cy="4368800"/>
          </a:xfrm>
        </p:spPr>
        <p:txBody>
          <a:bodyPr anchor="t" anchorCtr="0"/>
          <a:lstStyle/>
          <a:p>
            <a:pPr marL="0" indent="0">
              <a:spcBef>
                <a:spcPts val="600"/>
              </a:spcBef>
              <a:buNone/>
            </a:pPr>
            <a:r>
              <a:rPr lang="en-US" altLang="zh-CN" sz="2000" b="1">
                <a:latin typeface="Arial" panose="020B0604020202020204" pitchFamily="34" charset="0"/>
              </a:rPr>
              <a:t> </a:t>
            </a:r>
          </a:p>
        </p:txBody>
      </p:sp>
      <p:sp>
        <p:nvSpPr>
          <p:cNvPr id="409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a:t>
            </a:fld>
            <a:endParaRPr lang="en-US" altLang="zh-CN" sz="1000">
              <a:latin typeface="Helvetica" pitchFamily="-128" charset="0"/>
            </a:endParaRPr>
          </a:p>
        </p:txBody>
      </p:sp>
      <p:sp>
        <p:nvSpPr>
          <p:cNvPr id="410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graphicFrame>
        <p:nvGraphicFramePr>
          <p:cNvPr id="4101" name="对象 3"/>
          <p:cNvGraphicFramePr/>
          <p:nvPr/>
        </p:nvGraphicFramePr>
        <p:xfrm>
          <a:off x="747713" y="1871663"/>
          <a:ext cx="7653337" cy="4632325"/>
        </p:xfrm>
        <a:graphic>
          <a:graphicData uri="http://schemas.openxmlformats.org/presentationml/2006/ole">
            <mc:AlternateContent xmlns:mc="http://schemas.openxmlformats.org/markup-compatibility/2006">
              <mc:Choice xmlns:v="urn:schemas-microsoft-com:vml" Requires="v">
                <p:oleObj spid="_x0000_s3080" r:id="rId3" imgW="3990975" imgH="2495550" progId="Paint.Picture">
                  <p:embed/>
                </p:oleObj>
              </mc:Choice>
              <mc:Fallback>
                <p:oleObj r:id="rId3" imgW="3990975" imgH="2495550" progId="Paint.Picture">
                  <p:embed/>
                  <p:pic>
                    <p:nvPicPr>
                      <p:cNvPr id="0" name="图片 3075"/>
                      <p:cNvPicPr/>
                      <p:nvPr/>
                    </p:nvPicPr>
                    <p:blipFill>
                      <a:blip r:embed="rId4"/>
                      <a:stretch>
                        <a:fillRect/>
                      </a:stretch>
                    </p:blipFill>
                    <p:spPr>
                      <a:xfrm>
                        <a:off x="747713" y="1871663"/>
                        <a:ext cx="7653337" cy="4632325"/>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3314" name="文本占位符 149506"/>
          <p:cNvSpPr>
            <a:spLocks noGrp="1"/>
          </p:cNvSpPr>
          <p:nvPr>
            <p:ph idx="1"/>
          </p:nvPr>
        </p:nvSpPr>
        <p:spPr>
          <a:xfrm>
            <a:off x="538163" y="1790700"/>
            <a:ext cx="8301037" cy="4368800"/>
          </a:xfrm>
        </p:spPr>
        <p:txBody>
          <a:bodyPr anchor="t" anchorCtr="0"/>
          <a:lstStyle/>
          <a:p>
            <a:pPr marL="0" indent="0">
              <a:spcBef>
                <a:spcPts val="600"/>
              </a:spcBef>
              <a:buFont typeface="MS PGothic" panose="020B0600070205080204" pitchFamily="-128" charset="-128"/>
              <a:buNone/>
            </a:pPr>
            <a:r>
              <a:rPr lang="en-US" altLang="zh-CN" sz="2000" b="1" dirty="0">
                <a:latin typeface="Arial" panose="020B0604020202020204" pitchFamily="34" charset="0"/>
              </a:rPr>
              <a:t>a pattern might be used to describe a problem (and solution) associated with a complete process model (e.g., prototyping). In other situations, patterns can be used to describe a problem (and solution) associated with a framework activity (</a:t>
            </a:r>
            <a:r>
              <a:rPr lang="en-US" altLang="zh-CN" sz="2000" b="1" dirty="0" err="1">
                <a:latin typeface="Arial" panose="020B0604020202020204" pitchFamily="34" charset="0"/>
              </a:rPr>
              <a:t>e.g.,unit</a:t>
            </a:r>
            <a:r>
              <a:rPr lang="en-US" altLang="zh-CN" sz="2000" b="1" dirty="0">
                <a:latin typeface="Arial" panose="020B0604020202020204" pitchFamily="34" charset="0"/>
              </a:rPr>
              <a:t> testing) or an action within a framework activity (e.g., project estimating).</a:t>
            </a:r>
          </a:p>
          <a:p>
            <a:pPr marL="0" indent="0">
              <a:spcBef>
                <a:spcPts val="600"/>
              </a:spcBef>
              <a:buFont typeface="MS PGothic" panose="020B0600070205080204" pitchFamily="-128" charset="-128"/>
              <a:buNone/>
            </a:pPr>
            <a:r>
              <a:rPr lang="en-US" altLang="zh-CN" sz="2000" b="1" dirty="0">
                <a:latin typeface="Arial" panose="020B0604020202020204" pitchFamily="34" charset="0"/>
              </a:rPr>
              <a:t>Ambler has proposed </a:t>
            </a:r>
            <a:r>
              <a:rPr lang="en-US" altLang="zh-CN" sz="2000" b="1" dirty="0">
                <a:solidFill>
                  <a:srgbClr val="FF0000"/>
                </a:solidFill>
                <a:latin typeface="Arial" panose="020B0604020202020204" pitchFamily="34" charset="0"/>
              </a:rPr>
              <a:t>a template</a:t>
            </a:r>
            <a:r>
              <a:rPr lang="en-US" altLang="zh-CN" sz="2000" b="1" dirty="0">
                <a:latin typeface="Arial" panose="020B0604020202020204" pitchFamily="34" charset="0"/>
              </a:rPr>
              <a:t> for describing a process pattern:</a:t>
            </a:r>
          </a:p>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Pattern </a:t>
            </a:r>
            <a:r>
              <a:rPr lang="en-US" altLang="zh-CN" sz="2000" b="1" dirty="0" err="1">
                <a:solidFill>
                  <a:srgbClr val="FF0000"/>
                </a:solidFill>
                <a:latin typeface="Arial" panose="020B0604020202020204" pitchFamily="34" charset="0"/>
              </a:rPr>
              <a:t>Name.</a:t>
            </a:r>
            <a:r>
              <a:rPr lang="en-US" altLang="zh-CN" sz="2000" b="1" dirty="0" err="1">
                <a:latin typeface="Arial" panose="020B0604020202020204" pitchFamily="34" charset="0"/>
              </a:rPr>
              <a:t>The</a:t>
            </a:r>
            <a:r>
              <a:rPr lang="en-US" altLang="zh-CN" sz="2000" b="1" dirty="0">
                <a:latin typeface="Arial" panose="020B0604020202020204" pitchFamily="34" charset="0"/>
              </a:rPr>
              <a:t> pattern is given a meaningful name describing it within the context of the software process(e.g., </a:t>
            </a:r>
            <a:r>
              <a:rPr lang="en-US" altLang="zh-CN" sz="2000" b="1" dirty="0" err="1">
                <a:latin typeface="Arial" panose="020B0604020202020204" pitchFamily="34" charset="0"/>
              </a:rPr>
              <a:t>TechnicalReviews</a:t>
            </a:r>
            <a:r>
              <a:rPr lang="en-US" altLang="zh-CN" sz="2000" b="1" dirty="0">
                <a:latin typeface="Arial" panose="020B0604020202020204" pitchFamily="34" charset="0"/>
              </a:rPr>
              <a:t> ).</a:t>
            </a:r>
          </a:p>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Forces(Intents).</a:t>
            </a:r>
            <a:r>
              <a:rPr lang="en-US" altLang="zh-CN" sz="2000" b="1" dirty="0">
                <a:latin typeface="Arial" panose="020B0604020202020204" pitchFamily="34" charset="0"/>
              </a:rPr>
              <a:t>The environment in which the pattern is encountered and the issues that make the problem visible and may affect its solution.</a:t>
            </a:r>
          </a:p>
          <a:p>
            <a:pPr marL="0" indent="0">
              <a:spcBef>
                <a:spcPts val="600"/>
              </a:spcBef>
              <a:buFont typeface="MS PGothic" panose="020B0600070205080204" pitchFamily="-128" charset="-128"/>
              <a:buNone/>
            </a:pPr>
            <a:r>
              <a:rPr lang="en-US" altLang="zh-CN" sz="2000" b="1" dirty="0" err="1">
                <a:solidFill>
                  <a:srgbClr val="FF0000"/>
                </a:solidFill>
                <a:latin typeface="Arial" panose="020B0604020202020204" pitchFamily="34" charset="0"/>
              </a:rPr>
              <a:t>Type.</a:t>
            </a:r>
            <a:r>
              <a:rPr lang="en-US" altLang="zh-CN" sz="2000" b="1" dirty="0" err="1">
                <a:latin typeface="Arial" panose="020B0604020202020204" pitchFamily="34" charset="0"/>
              </a:rPr>
              <a:t>The</a:t>
            </a:r>
            <a:r>
              <a:rPr lang="en-US" altLang="zh-CN" sz="2000" b="1" dirty="0">
                <a:latin typeface="Arial" panose="020B0604020202020204" pitchFamily="34" charset="0"/>
              </a:rPr>
              <a:t> pattern type is specified. Ambler suggests three types:</a:t>
            </a:r>
          </a:p>
        </p:txBody>
      </p:sp>
      <p:sp>
        <p:nvSpPr>
          <p:cNvPr id="1331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10</a:t>
            </a:fld>
            <a:endParaRPr lang="en-US" altLang="zh-CN" sz="1000">
              <a:latin typeface="Helvetica" pitchFamily="-128" charset="0"/>
            </a:endParaRPr>
          </a:p>
        </p:txBody>
      </p:sp>
      <p:sp>
        <p:nvSpPr>
          <p:cNvPr id="1331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4098" name="文本占位符 149506"/>
          <p:cNvSpPr>
            <a:spLocks noGrp="1"/>
          </p:cNvSpPr>
          <p:nvPr>
            <p:ph idx="1"/>
          </p:nvPr>
        </p:nvSpPr>
        <p:spPr>
          <a:xfrm>
            <a:off x="538163" y="1701800"/>
            <a:ext cx="8301038" cy="4368800"/>
          </a:xfrm>
        </p:spPr>
        <p:txBody>
          <a:bodyPr anchor="t"/>
          <a:lstStyle/>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rgbClr val="FF0000"/>
                </a:solidFill>
                <a:uFillTx/>
                <a:latin typeface="Arial" panose="020B0604020202020204" pitchFamily="34" charset="0"/>
                <a:ea typeface="+mn-ea"/>
                <a:cs typeface="+mn-cs"/>
              </a:rPr>
              <a:t>Stage pattern</a:t>
            </a:r>
            <a:r>
              <a:rPr kumimoji="0" lang="en-US" altLang="zh-CN" sz="2000" b="1" i="0" u="none" strike="noStrike" kern="1200" cap="none" spc="0" normalizeH="0" baseline="0" noProof="1">
                <a:solidFill>
                  <a:schemeClr val="tx1"/>
                </a:solidFill>
                <a:uFillTx/>
                <a:latin typeface="Arial" panose="020B0604020202020204" pitchFamily="34" charset="0"/>
                <a:ea typeface="+mn-ea"/>
                <a:cs typeface="+mn-cs"/>
              </a:rPr>
              <a:t> —defines a problem associated with a framework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activity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for the process. Since a framework activity encompasses multiple actions and work tasks, a stage pattern incorporates multiple task patterns (see the following) that are relevant to the stage (framework activity). An example of a stage pattern might be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EstablishingCommunication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This pattern would incorporate the task pattern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RequirementsGathering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and others.</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Task pattern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—defines a problem associated with a software engineering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action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or</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 work</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task and relevant to successful software engineering practice (e.g., Prioritizing Requirement is a task pattern). 	</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Phase pattern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—define </a:t>
            </a: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the sequence of framework activities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that occurs within the process, even when the overall flow of activities is iterative in nature. An example of a phase pattern might be SpiralModel or Prototyping.</a:t>
            </a:r>
          </a:p>
        </p:txBody>
      </p:sp>
      <p:sp>
        <p:nvSpPr>
          <p:cNvPr id="1433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11</a:t>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49505"/>
          <p:cNvSpPr>
            <a:spLocks noGrp="1"/>
          </p:cNvSpPr>
          <p:nvPr>
            <p:ph type="title"/>
          </p:nvPr>
        </p:nvSpPr>
        <p:spPr>
          <a:xfrm>
            <a:off x="1219200" y="990600"/>
            <a:ext cx="7180263" cy="633413"/>
          </a:xfrm>
        </p:spPr>
        <p:txBody>
          <a:bodyPr anchor="b" anchorCtr="0"/>
          <a:lstStyle/>
          <a:p>
            <a:r>
              <a:rPr lang="en-US" altLang="zh-CN" dirty="0"/>
              <a:t>Chapter 3 </a:t>
            </a:r>
            <a:r>
              <a:rPr lang="en-US" altLang="zh-CN" sz="2400" b="1" dirty="0">
                <a:solidFill>
                  <a:schemeClr val="folHlink"/>
                </a:solidFill>
                <a:latin typeface="Arial" panose="020B0604020202020204" pitchFamily="34" charset="0"/>
              </a:rPr>
              <a:t>THE SOFTWARE PROCESS</a:t>
            </a:r>
          </a:p>
        </p:txBody>
      </p:sp>
      <p:sp>
        <p:nvSpPr>
          <p:cNvPr id="15362" name="文本占位符 149506"/>
          <p:cNvSpPr>
            <a:spLocks noGrp="1"/>
          </p:cNvSpPr>
          <p:nvPr>
            <p:ph idx="1"/>
          </p:nvPr>
        </p:nvSpPr>
        <p:spPr>
          <a:xfrm>
            <a:off x="538163" y="1701800"/>
            <a:ext cx="8301037" cy="4368800"/>
          </a:xfrm>
        </p:spPr>
        <p:txBody>
          <a:bodyPr anchor="t" anchorCtr="0"/>
          <a:lstStyle/>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Initial Context.</a:t>
            </a:r>
            <a:r>
              <a:rPr lang="en-US" altLang="zh-CN" sz="2000" b="1" dirty="0">
                <a:latin typeface="Arial" panose="020B0604020202020204" pitchFamily="34" charset="0"/>
              </a:rPr>
              <a:t> Describes the conditions under which the pattern applies. Prior to the initiation of the pattern: (1) What organizational or team-related activities have already occurred? (2) What is the entry state for the process? (3) What software engineering information or project information already exists?</a:t>
            </a:r>
          </a:p>
          <a:p>
            <a:pPr marL="0" indent="0">
              <a:spcBef>
                <a:spcPts val="600"/>
              </a:spcBef>
              <a:buFont typeface="MS PGothic" panose="020B0600070205080204" pitchFamily="-128" charset="-128"/>
              <a:buNone/>
            </a:pPr>
            <a:r>
              <a:rPr lang="en-US" altLang="zh-CN" sz="2000" b="1" dirty="0">
                <a:latin typeface="Arial" panose="020B0604020202020204" pitchFamily="34" charset="0"/>
              </a:rPr>
              <a:t>For example, requirement analysis modeling (a stage pattern) requires that (1) customers and software engineers have established a collaborative communication; (2) successful completion of a number of task patterns for the Communication pattern has occurred; and (3) the project scope, basic business requirements, and project constraints are known.</a:t>
            </a:r>
          </a:p>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Problem.</a:t>
            </a:r>
            <a:r>
              <a:rPr lang="en-US" altLang="zh-CN" sz="2000" b="1" dirty="0">
                <a:latin typeface="Arial" panose="020B0604020202020204" pitchFamily="34" charset="0"/>
              </a:rPr>
              <a:t> The specific problem to be solved by the pattern.</a:t>
            </a:r>
          </a:p>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Solution. </a:t>
            </a:r>
            <a:r>
              <a:rPr lang="en-US" altLang="zh-CN" sz="2000" b="1" dirty="0">
                <a:latin typeface="Arial" panose="020B0604020202020204" pitchFamily="34" charset="0"/>
              </a:rPr>
              <a:t>Describes how to implement the pattern successfully.</a:t>
            </a:r>
          </a:p>
        </p:txBody>
      </p:sp>
      <p:sp>
        <p:nvSpPr>
          <p:cNvPr id="1536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12</a:t>
            </a:fld>
            <a:endParaRPr lang="en-US" altLang="zh-CN" sz="1000">
              <a:latin typeface="Helvetica" pitchFamily="-128" charset="0"/>
            </a:endParaRPr>
          </a:p>
        </p:txBody>
      </p:sp>
      <p:sp>
        <p:nvSpPr>
          <p:cNvPr id="1536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6386" name="文本占位符 149506"/>
          <p:cNvSpPr>
            <a:spLocks noGrp="1"/>
          </p:cNvSpPr>
          <p:nvPr>
            <p:ph idx="1"/>
          </p:nvPr>
        </p:nvSpPr>
        <p:spPr>
          <a:xfrm>
            <a:off x="538163" y="1701800"/>
            <a:ext cx="8301037" cy="4546600"/>
          </a:xfrm>
        </p:spPr>
        <p:txBody>
          <a:bodyPr anchor="t" anchorCtr="0"/>
          <a:lstStyle/>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Resulting Context.</a:t>
            </a:r>
            <a:r>
              <a:rPr lang="en-US" altLang="zh-CN" sz="2000" b="1">
                <a:latin typeface="Arial" panose="020B0604020202020204" pitchFamily="34" charset="0"/>
              </a:rPr>
              <a:t> Describes the conditions that will result once the pattern has been successfully implemented. Upon completion of the pattern: (1) What organizational or team-related activities must have occurred? (2) What is the exit state for the process? (3) What software engineering information or project information has been developed?</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Related Patterns.</a:t>
            </a:r>
            <a:r>
              <a:rPr lang="en-US" altLang="zh-CN" sz="2000" b="1">
                <a:latin typeface="Arial" panose="020B0604020202020204" pitchFamily="34" charset="0"/>
              </a:rPr>
              <a:t> Provide a list of all process patterns that are directly related to this one. This may be represented as a hierarchy or in some other diagrammatic form. For example, the stage pattern Communication encompasses the task patterns: </a:t>
            </a:r>
            <a:r>
              <a:rPr lang="en-US" altLang="zh-CN" sz="2000" b="1" i="1">
                <a:latin typeface="Arial" panose="020B0604020202020204" pitchFamily="34" charset="0"/>
              </a:rPr>
              <a:t>ProjectTeam, CollaborativeGuidelines, ScopeIsolation, RequirementsGathering, ConstraintDescription, and ScenarioCreation.</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Known Uses and Examples.</a:t>
            </a:r>
            <a:r>
              <a:rPr lang="en-US" altLang="zh-CN" sz="2000" b="1" i="1">
                <a:latin typeface="Arial" panose="020B0604020202020204" pitchFamily="34" charset="0"/>
              </a:rPr>
              <a:t> </a:t>
            </a:r>
            <a:r>
              <a:rPr lang="en-US" altLang="zh-CN" sz="2000" b="1">
                <a:latin typeface="Arial" panose="020B0604020202020204" pitchFamily="34" charset="0"/>
              </a:rPr>
              <a:t>Indicate the specific instances in </a:t>
            </a:r>
            <a:endParaRPr lang="en-US" altLang="zh-CN" sz="2000" b="1" i="1">
              <a:latin typeface="Arial" panose="020B0604020202020204" pitchFamily="34" charset="0"/>
            </a:endParaRPr>
          </a:p>
        </p:txBody>
      </p:sp>
      <p:sp>
        <p:nvSpPr>
          <p:cNvPr id="1638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13</a:t>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7410" name="文本占位符 149506"/>
          <p:cNvSpPr>
            <a:spLocks noGrp="1"/>
          </p:cNvSpPr>
          <p:nvPr>
            <p:ph idx="1"/>
          </p:nvPr>
        </p:nvSpPr>
        <p:spPr>
          <a:xfrm>
            <a:off x="538163" y="1701800"/>
            <a:ext cx="8301037" cy="4368800"/>
          </a:xfrm>
        </p:spPr>
        <p:txBody>
          <a:bodyPr anchor="t" anchorCtr="0"/>
          <a:lstStyle/>
          <a:p>
            <a:pPr marL="0" indent="0">
              <a:spcBef>
                <a:spcPts val="600"/>
              </a:spcBef>
              <a:buFont typeface="MS PGothic" panose="020B0600070205080204" pitchFamily="-128" charset="-128"/>
              <a:buNone/>
            </a:pPr>
            <a:r>
              <a:rPr lang="en-US" altLang="zh-CN" sz="2000" b="1" dirty="0">
                <a:latin typeface="Arial" panose="020B0604020202020204" pitchFamily="34" charset="0"/>
              </a:rPr>
              <a:t>which </a:t>
            </a:r>
            <a:r>
              <a:rPr lang="en-US" altLang="zh-CN" sz="2000" b="1" dirty="0">
                <a:solidFill>
                  <a:srgbClr val="FF0000"/>
                </a:solidFill>
                <a:latin typeface="Arial" panose="020B0604020202020204" pitchFamily="34" charset="0"/>
              </a:rPr>
              <a:t>the pattern is applicable</a:t>
            </a:r>
            <a:r>
              <a:rPr lang="en-US" altLang="zh-CN" sz="2000" b="1" dirty="0">
                <a:latin typeface="Arial" panose="020B0604020202020204" pitchFamily="34" charset="0"/>
              </a:rPr>
              <a:t>. For example, Communication is mandatory at the beginning of every software project, is recommended throughout the software project.</a:t>
            </a:r>
          </a:p>
          <a:p>
            <a:pPr marL="0" indent="0">
              <a:spcBef>
                <a:spcPts val="600"/>
              </a:spcBef>
              <a:buFont typeface="MS PGothic" panose="020B0600070205080204" pitchFamily="-128" charset="-128"/>
              <a:buNone/>
            </a:pPr>
            <a:r>
              <a:rPr lang="en-US" altLang="zh-CN" sz="2000" b="1" dirty="0">
                <a:latin typeface="Arial" panose="020B0604020202020204" pitchFamily="34" charset="0"/>
              </a:rPr>
              <a:t>Process patterns provide an effective mechanism for addressing problems associated with any software process. The patterns enable you to develop a hierarchical process description that begins at a high level of abstraction (a phase pattern). The description is then refined into a set of stage patterns that describe framework activities and are further refined in a hierarchical fashion into more detailed task patterns for each stage pattern. </a:t>
            </a:r>
            <a:r>
              <a:rPr lang="en-US" altLang="zh-CN" sz="2000" b="1" dirty="0">
                <a:solidFill>
                  <a:srgbClr val="FF0000"/>
                </a:solidFill>
                <a:latin typeface="Arial" panose="020B0604020202020204" pitchFamily="34" charset="0"/>
              </a:rPr>
              <a:t>Once process patterns have been developed, they can be reused for the definition of process variants</a:t>
            </a:r>
          </a:p>
          <a:p>
            <a:pPr marL="0" indent="0">
              <a:spcBef>
                <a:spcPts val="600"/>
              </a:spcBef>
              <a:buFont typeface="MS PGothic" panose="020B0600070205080204" pitchFamily="-128" charset="-128"/>
              <a:buNone/>
            </a:pPr>
            <a:r>
              <a:rPr lang="en-US" altLang="zh-CN" sz="2000" b="1" dirty="0">
                <a:solidFill>
                  <a:srgbClr val="FF0000"/>
                </a:solidFill>
                <a:latin typeface="Arial" panose="020B0604020202020204" pitchFamily="34" charset="0"/>
              </a:rPr>
              <a:t>Exercise:</a:t>
            </a:r>
            <a:r>
              <a:rPr lang="en-US" altLang="zh-CN" sz="2000" b="1" dirty="0">
                <a:latin typeface="Arial" panose="020B0604020202020204" pitchFamily="34" charset="0"/>
              </a:rPr>
              <a:t> discuss the following example.</a:t>
            </a:r>
          </a:p>
        </p:txBody>
      </p:sp>
      <p:sp>
        <p:nvSpPr>
          <p:cNvPr id="1741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14</a:t>
            </a:fld>
            <a:endParaRPr lang="en-US" altLang="zh-CN" sz="1000">
              <a:latin typeface="Helvetica" pitchFamily="-128" charset="0"/>
            </a:endParaRPr>
          </a:p>
        </p:txBody>
      </p:sp>
      <p:sp>
        <p:nvSpPr>
          <p:cNvPr id="1741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8434"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15</a:t>
            </a:fld>
            <a:endParaRPr lang="en-US" altLang="zh-CN" sz="1000">
              <a:latin typeface="Helvetica" pitchFamily="-128" charset="0"/>
            </a:endParaRPr>
          </a:p>
        </p:txBody>
      </p:sp>
      <p:pic>
        <p:nvPicPr>
          <p:cNvPr id="18435" name="内容占位符 1"/>
          <p:cNvPicPr>
            <a:picLocks noGrp="1" noChangeAspect="1"/>
          </p:cNvPicPr>
          <p:nvPr>
            <p:ph idx="1"/>
          </p:nvPr>
        </p:nvPicPr>
        <p:blipFill>
          <a:blip r:embed="rId2"/>
          <a:stretch>
            <a:fillRect/>
          </a:stretch>
        </p:blipFill>
        <p:spPr>
          <a:xfrm>
            <a:off x="277813" y="234950"/>
            <a:ext cx="8561387" cy="647065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9458" name="文本占位符 149506"/>
          <p:cNvSpPr>
            <a:spLocks noGrp="1"/>
          </p:cNvSpPr>
          <p:nvPr>
            <p:ph idx="1"/>
          </p:nvPr>
        </p:nvSpPr>
        <p:spPr>
          <a:xfrm>
            <a:off x="538163" y="1746250"/>
            <a:ext cx="8301037" cy="4368800"/>
          </a:xfrm>
        </p:spPr>
        <p:txBody>
          <a:bodyPr anchor="t" anchorCtr="0"/>
          <a:lstStyle/>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3.5 PROCESS ASSESSMENT AND IMPROVEMENT</a:t>
            </a:r>
          </a:p>
          <a:p>
            <a:pPr marL="0" indent="0">
              <a:spcBef>
                <a:spcPts val="600"/>
              </a:spcBef>
              <a:buFont typeface="MS PGothic" panose="020B0600070205080204" pitchFamily="-128" charset="-128"/>
              <a:buNone/>
            </a:pPr>
            <a:r>
              <a:rPr lang="en-US" altLang="zh-CN" sz="2000" b="1">
                <a:latin typeface="Arial" panose="020B0604020202020204" pitchFamily="34" charset="0"/>
              </a:rPr>
              <a:t>The existence of a software process is no guarantee that software will be delivered on time, that it will meet the customer’s needs, or that it will exhibit the technical characteristics that will lead to long-term quality characteristics. Process patterns must be coupled with solid software engineering practice. In addition, the process itself can be assessed to ensure that it meets a set of basic process criteria that have been shown to be essential for a successful software engineering.</a:t>
            </a:r>
          </a:p>
          <a:p>
            <a:pPr marL="0" indent="0">
              <a:spcBef>
                <a:spcPts val="600"/>
              </a:spcBef>
              <a:buFont typeface="MS PGothic" panose="020B0600070205080204" pitchFamily="-128" charset="-128"/>
              <a:buNone/>
            </a:pPr>
            <a:r>
              <a:rPr lang="en-US" altLang="zh-CN" sz="2000" b="1">
                <a:latin typeface="Arial" panose="020B0604020202020204" pitchFamily="34" charset="0"/>
              </a:rPr>
              <a:t>A number of different approaches to software process assessment and improvement have been proposed over the past few decades:</a:t>
            </a:r>
          </a:p>
        </p:txBody>
      </p:sp>
      <p:sp>
        <p:nvSpPr>
          <p:cNvPr id="1945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16</a:t>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20482" name="文本占位符 149506"/>
          <p:cNvSpPr>
            <a:spLocks noGrp="1"/>
          </p:cNvSpPr>
          <p:nvPr>
            <p:ph idx="1"/>
          </p:nvPr>
        </p:nvSpPr>
        <p:spPr>
          <a:xfrm>
            <a:off x="538163" y="1746250"/>
            <a:ext cx="8301037" cy="4368800"/>
          </a:xfrm>
        </p:spPr>
        <p:txBody>
          <a:bodyPr anchor="t" anchorCtr="0"/>
          <a:lstStyle/>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Standard CMMI Assessment Method for Process Improvement (SCAMPI)</a:t>
            </a:r>
            <a:r>
              <a:rPr lang="en-US" altLang="zh-CN" sz="2000" b="1">
                <a:latin typeface="Arial" panose="020B0604020202020204" pitchFamily="34" charset="0"/>
              </a:rPr>
              <a:t> —provides a five-step process assessment model that incorporates five phases: initiating, diagnosing, establishing, acting, and learning. The SCAMPI method uses the SEI CMMI as the basis for assessment.</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CMM-Based Appraisal for Internal Process Improvement (CBA IPI)</a:t>
            </a:r>
            <a:r>
              <a:rPr lang="en-US" altLang="zh-CN" sz="2000" b="1">
                <a:latin typeface="Arial" panose="020B0604020202020204" pitchFamily="34" charset="0"/>
              </a:rPr>
              <a:t> —provides a diagnostic technique for assessing the relative maturity of a software organization; uses the SEI CMM as the basis for the assessment.</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SPICE (ISO/IEC15504)</a:t>
            </a:r>
            <a:r>
              <a:rPr lang="en-US" altLang="zh-CN" sz="2000" b="1">
                <a:latin typeface="Arial" panose="020B0604020202020204" pitchFamily="34" charset="0"/>
              </a:rPr>
              <a:t> —a standard that defines a set of requirements for software process assessment. The intent of the standard is to assist organizations in developing an objective evaluation of the efficacy of any defined software process.</a:t>
            </a:r>
          </a:p>
        </p:txBody>
      </p:sp>
      <p:sp>
        <p:nvSpPr>
          <p:cNvPr id="2048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17</a:t>
            </a:fld>
            <a:endParaRPr lang="en-US" altLang="zh-CN" sz="1000">
              <a:latin typeface="Helvetica" pitchFamily="-128" charset="0"/>
            </a:endParaRPr>
          </a:p>
        </p:txBody>
      </p:sp>
      <p:sp>
        <p:nvSpPr>
          <p:cNvPr id="2048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21506" name="文本占位符 149506"/>
          <p:cNvSpPr>
            <a:spLocks noGrp="1"/>
          </p:cNvSpPr>
          <p:nvPr>
            <p:ph idx="1"/>
          </p:nvPr>
        </p:nvSpPr>
        <p:spPr>
          <a:xfrm>
            <a:off x="538163" y="1746250"/>
            <a:ext cx="8301037" cy="4368800"/>
          </a:xfrm>
        </p:spPr>
        <p:txBody>
          <a:bodyPr anchor="t" anchorCtr="0"/>
          <a:lstStyle/>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ISO 9001:2000 for Software</a:t>
            </a:r>
            <a:r>
              <a:rPr lang="en-US" altLang="zh-CN" sz="2000" b="1">
                <a:latin typeface="Arial" panose="020B0604020202020204" pitchFamily="34" charset="0"/>
              </a:rPr>
              <a:t>— a generic standard that applies to any organization that wants to improve the overall quality of the products, systems, or services that it provides. Therefore, the standard is directly applicable to software organizations and companies.</a:t>
            </a: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3.6 SUMMARY</a:t>
            </a:r>
          </a:p>
          <a:p>
            <a:pPr marL="0" indent="0">
              <a:spcBef>
                <a:spcPts val="600"/>
              </a:spcBef>
              <a:buFont typeface="MS PGothic" panose="020B0600070205080204" pitchFamily="-128" charset="-128"/>
              <a:buNone/>
            </a:pPr>
            <a:r>
              <a:rPr lang="en-US" altLang="zh-CN" sz="2000" b="1">
                <a:latin typeface="Arial" panose="020B0604020202020204" pitchFamily="34" charset="0"/>
              </a:rPr>
              <a:t>A generic process model for software engineering encompasses a set of framework and umbrella activities, actions, and work tasks</a:t>
            </a:r>
            <a:r>
              <a:rPr lang="zh-CN" altLang="en-US" sz="2000" b="1">
                <a:latin typeface="Arial" panose="020B0604020202020204" pitchFamily="34" charset="0"/>
                <a:ea typeface="宋体" panose="02010600030101010101" pitchFamily="2" charset="-122"/>
              </a:rPr>
              <a:t>；</a:t>
            </a:r>
          </a:p>
          <a:p>
            <a:pPr marL="0" indent="0">
              <a:spcBef>
                <a:spcPts val="600"/>
              </a:spcBef>
              <a:buFont typeface="MS PGothic" panose="020B0600070205080204" pitchFamily="-128" charset="-128"/>
              <a:buNone/>
            </a:pPr>
            <a:r>
              <a:rPr lang="en-US" altLang="zh-CN" sz="2000" b="1">
                <a:latin typeface="Arial" panose="020B0604020202020204" pitchFamily="34" charset="0"/>
              </a:rPr>
              <a:t>Each of a variety of process models can be described by a different process flow—a description of how the framework activities, actions, and tasks are organized</a:t>
            </a:r>
            <a:r>
              <a:rPr lang="zh-CN" altLang="en-US" sz="2000" b="1">
                <a:latin typeface="Arial" panose="020B0604020202020204" pitchFamily="34" charset="0"/>
                <a:ea typeface="宋体" panose="02010600030101010101" pitchFamily="2" charset="-122"/>
              </a:rPr>
              <a:t>；</a:t>
            </a:r>
          </a:p>
          <a:p>
            <a:pPr marL="0" indent="0">
              <a:spcBef>
                <a:spcPts val="600"/>
              </a:spcBef>
              <a:buFont typeface="MS PGothic" panose="020B0600070205080204" pitchFamily="-128" charset="-128"/>
              <a:buNone/>
            </a:pPr>
            <a:r>
              <a:rPr lang="en-US" altLang="zh-CN" sz="2000" b="1">
                <a:latin typeface="Arial" panose="020B0604020202020204" pitchFamily="34" charset="0"/>
              </a:rPr>
              <a:t>Process patterns can be used to solve common problems that are encountered as part of the software process.</a:t>
            </a:r>
          </a:p>
        </p:txBody>
      </p:sp>
      <p:sp>
        <p:nvSpPr>
          <p:cNvPr id="21507"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18</a:t>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5122" name="文本占位符 149506"/>
          <p:cNvSpPr>
            <a:spLocks noGrp="1"/>
          </p:cNvSpPr>
          <p:nvPr>
            <p:ph idx="1"/>
          </p:nvPr>
        </p:nvSpPr>
        <p:spPr>
          <a:xfrm>
            <a:off x="614363" y="1790700"/>
            <a:ext cx="8224837" cy="4368800"/>
          </a:xfrm>
        </p:spPr>
        <p:txBody>
          <a:bodyPr anchor="t" anchorCtr="0"/>
          <a:lstStyle/>
          <a:p>
            <a:pPr marL="0" indent="0">
              <a:spcBef>
                <a:spcPts val="600"/>
              </a:spcBef>
              <a:buNone/>
            </a:pP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3.1 A GENERIC PROCESS MODEL</a:t>
            </a:r>
          </a:p>
          <a:p>
            <a:pPr marL="0" indent="0">
              <a:spcBef>
                <a:spcPts val="600"/>
              </a:spcBef>
              <a:buNone/>
            </a:pPr>
            <a:r>
              <a:rPr lang="en-US" altLang="zh-CN" sz="2000" b="1">
                <a:latin typeface="Arial" panose="020B0604020202020204" pitchFamily="34" charset="0"/>
              </a:rPr>
              <a:t>A generic process framework for software engineering defines five </a:t>
            </a:r>
            <a:r>
              <a:rPr lang="en-US" altLang="zh-CN" sz="2000" b="1">
                <a:solidFill>
                  <a:srgbClr val="FF0000"/>
                </a:solidFill>
                <a:latin typeface="Arial" panose="020B0604020202020204" pitchFamily="34" charset="0"/>
              </a:rPr>
              <a:t>framework activities</a:t>
            </a:r>
            <a:r>
              <a:rPr lang="en-US" altLang="zh-CN" sz="2000" b="1">
                <a:latin typeface="Arial" panose="020B0604020202020204" pitchFamily="34" charset="0"/>
              </a:rPr>
              <a:t>— communication, planning, modeling, construction, and deployment . In addition, a set of </a:t>
            </a:r>
            <a:r>
              <a:rPr lang="en-US" altLang="zh-CN" sz="2000" b="1">
                <a:solidFill>
                  <a:srgbClr val="FF0000"/>
                </a:solidFill>
                <a:latin typeface="Arial" panose="020B0604020202020204" pitchFamily="34" charset="0"/>
              </a:rPr>
              <a:t>umbrella activities</a:t>
            </a:r>
            <a:r>
              <a:rPr lang="en-US" altLang="zh-CN" sz="2000" b="1">
                <a:latin typeface="Arial" panose="020B0604020202020204" pitchFamily="34" charset="0"/>
              </a:rPr>
              <a:t>—project tracking and control, risk management, quality assurance, configuration management, technical reviews, and others—are applied throughout the process. </a:t>
            </a:r>
          </a:p>
          <a:p>
            <a:pPr marL="0" indent="0">
              <a:spcBef>
                <a:spcPts val="600"/>
              </a:spcBef>
              <a:buNone/>
            </a:pPr>
            <a:r>
              <a:rPr lang="en-US" altLang="zh-CN" sz="2000" b="1">
                <a:latin typeface="Arial" panose="020B0604020202020204" pitchFamily="34" charset="0"/>
              </a:rPr>
              <a:t>We should note that one important </a:t>
            </a:r>
            <a:r>
              <a:rPr lang="en-US" altLang="zh-CN" sz="2000" b="1">
                <a:solidFill>
                  <a:srgbClr val="FF0000"/>
                </a:solidFill>
                <a:latin typeface="Arial" panose="020B0604020202020204" pitchFamily="34" charset="0"/>
              </a:rPr>
              <a:t>aspect</a:t>
            </a:r>
            <a:r>
              <a:rPr lang="en-US" altLang="zh-CN" sz="2000" b="1">
                <a:latin typeface="Arial" panose="020B0604020202020204" pitchFamily="34" charset="0"/>
              </a:rPr>
              <a:t> of the software process has not yet been discussed. This aspect—</a:t>
            </a:r>
            <a:r>
              <a:rPr lang="en-US" altLang="zh-CN" sz="2000" b="1">
                <a:solidFill>
                  <a:srgbClr val="FF0000"/>
                </a:solidFill>
                <a:latin typeface="Arial" panose="020B0604020202020204" pitchFamily="34" charset="0"/>
              </a:rPr>
              <a:t>called process flow</a:t>
            </a:r>
            <a:r>
              <a:rPr lang="en-US" altLang="zh-CN" sz="2000" b="1">
                <a:latin typeface="Arial" panose="020B0604020202020204" pitchFamily="34" charset="0"/>
              </a:rPr>
              <a:t> —describes how the framework activities and the actions and tasks that occur within each framework activity are organized with respect to sequence and time and is illustrated in</a:t>
            </a:r>
            <a:r>
              <a:rPr lang="en-US" altLang="zh-CN" sz="2000" b="1">
                <a:solidFill>
                  <a:srgbClr val="FF0000"/>
                </a:solidFill>
                <a:latin typeface="Arial" panose="020B0604020202020204" pitchFamily="34" charset="0"/>
              </a:rPr>
              <a:t> Figure 3.2</a:t>
            </a:r>
            <a:r>
              <a:rPr lang="en-US" altLang="zh-CN" sz="2000" b="1">
                <a:latin typeface="Arial" panose="020B0604020202020204" pitchFamily="34" charset="0"/>
              </a:rPr>
              <a:t>.</a:t>
            </a:r>
          </a:p>
          <a:p>
            <a:pPr marL="0" indent="0">
              <a:spcBef>
                <a:spcPts val="600"/>
              </a:spcBef>
              <a:buNone/>
            </a:pPr>
            <a:endParaRPr lang="en-US" altLang="zh-CN" sz="2000" b="1">
              <a:latin typeface="Arial" panose="020B0604020202020204" pitchFamily="34" charset="0"/>
            </a:endParaRPr>
          </a:p>
        </p:txBody>
      </p:sp>
      <p:sp>
        <p:nvSpPr>
          <p:cNvPr id="512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2</a:t>
            </a:fld>
            <a:endParaRPr lang="en-US" altLang="zh-CN" sz="1000">
              <a:latin typeface="Helvetica" pitchFamily="-128" charset="0"/>
            </a:endParaRPr>
          </a:p>
        </p:txBody>
      </p:sp>
      <p:sp>
        <p:nvSpPr>
          <p:cNvPr id="512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6146"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3</a:t>
            </a:fld>
            <a:endParaRPr lang="en-US" altLang="zh-CN" sz="1000">
              <a:latin typeface="Helvetica" pitchFamily="-128" charset="0"/>
            </a:endParaRPr>
          </a:p>
        </p:txBody>
      </p:sp>
      <p:pic>
        <p:nvPicPr>
          <p:cNvPr id="6147" name="内容占位符 1"/>
          <p:cNvPicPr>
            <a:picLocks noGrp="1" noChangeAspect="1"/>
          </p:cNvPicPr>
          <p:nvPr>
            <p:ph idx="1"/>
          </p:nvPr>
        </p:nvPicPr>
        <p:blipFill>
          <a:blip r:embed="rId2"/>
          <a:stretch>
            <a:fillRect/>
          </a:stretch>
        </p:blipFill>
        <p:spPr>
          <a:xfrm>
            <a:off x="215900" y="1892300"/>
            <a:ext cx="8623300" cy="3813175"/>
          </a:xfrm>
        </p:spPr>
      </p:pic>
      <p:sp>
        <p:nvSpPr>
          <p:cNvPr id="6148"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7170"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4</a:t>
            </a:fld>
            <a:endParaRPr lang="en-US" altLang="zh-CN" sz="1000">
              <a:latin typeface="Helvetica" pitchFamily="-128" charset="0"/>
            </a:endParaRPr>
          </a:p>
        </p:txBody>
      </p:sp>
      <p:pic>
        <p:nvPicPr>
          <p:cNvPr id="7171" name="内容占位符 1"/>
          <p:cNvPicPr>
            <a:picLocks noGrp="1" noChangeAspect="1"/>
          </p:cNvPicPr>
          <p:nvPr>
            <p:ph idx="1"/>
          </p:nvPr>
        </p:nvPicPr>
        <p:blipFill>
          <a:blip r:embed="rId2"/>
          <a:stretch>
            <a:fillRect/>
          </a:stretch>
        </p:blipFill>
        <p:spPr>
          <a:xfrm>
            <a:off x="533400" y="222250"/>
            <a:ext cx="7969250" cy="648335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8194" name="文本占位符 149506"/>
          <p:cNvSpPr>
            <a:spLocks noGrp="1"/>
          </p:cNvSpPr>
          <p:nvPr>
            <p:ph idx="1"/>
          </p:nvPr>
        </p:nvSpPr>
        <p:spPr>
          <a:xfrm>
            <a:off x="614363" y="1790700"/>
            <a:ext cx="8224837" cy="4368800"/>
          </a:xfrm>
        </p:spPr>
        <p:txBody>
          <a:bodyPr anchor="t" anchorCtr="0"/>
          <a:lstStyle/>
          <a:p>
            <a:pPr marL="0" indent="0">
              <a:spcBef>
                <a:spcPts val="600"/>
              </a:spcBef>
              <a:buNone/>
            </a:pPr>
            <a:r>
              <a:rPr lang="en-US" altLang="zh-CN" sz="2000" b="1" dirty="0">
                <a:solidFill>
                  <a:srgbClr val="0A85FF"/>
                </a:solidFill>
                <a:latin typeface="Arial" panose="020B0604020202020204" pitchFamily="34" charset="0"/>
              </a:rPr>
              <a:t>3.2 DEFINING A FRAMEWORK ACTIVITY</a:t>
            </a:r>
          </a:p>
          <a:p>
            <a:pPr marL="0" indent="0">
              <a:spcBef>
                <a:spcPts val="600"/>
              </a:spcBef>
              <a:buNone/>
            </a:pPr>
            <a:r>
              <a:rPr lang="en-US" altLang="zh-CN" sz="2000" b="1" dirty="0">
                <a:latin typeface="Arial" panose="020B0604020202020204" pitchFamily="34" charset="0"/>
              </a:rPr>
              <a:t>A software team would need significantly more information before it could properly execute any one of these activities as part of the software process. Therefore, you are faced with a key question: </a:t>
            </a:r>
            <a:r>
              <a:rPr lang="en-US" altLang="zh-CN" sz="2000" b="1" dirty="0">
                <a:solidFill>
                  <a:srgbClr val="FF0000"/>
                </a:solidFill>
                <a:latin typeface="Arial" panose="020B0604020202020204" pitchFamily="34" charset="0"/>
              </a:rPr>
              <a:t>What actions are appropriate for a framework activity, given the nature of the problem to be solved, the characteristics of the people doing the work, and the stakeholders who are sponsoring the project?</a:t>
            </a:r>
          </a:p>
          <a:p>
            <a:pPr marL="0" indent="0">
              <a:spcBef>
                <a:spcPts val="600"/>
              </a:spcBef>
              <a:buNone/>
            </a:pPr>
            <a:r>
              <a:rPr lang="en-US" altLang="zh-CN" sz="2000" b="1" dirty="0">
                <a:latin typeface="Arial" panose="020B0604020202020204" pitchFamily="34" charset="0"/>
              </a:rPr>
              <a:t>For</a:t>
            </a:r>
            <a:r>
              <a:rPr lang="en-US" altLang="zh-CN" sz="2000" b="1" dirty="0">
                <a:solidFill>
                  <a:srgbClr val="FF0000"/>
                </a:solidFill>
                <a:latin typeface="Arial" panose="020B0604020202020204" pitchFamily="34" charset="0"/>
              </a:rPr>
              <a:t> a small software project</a:t>
            </a:r>
            <a:r>
              <a:rPr lang="en-US" altLang="zh-CN" sz="2000" b="1" dirty="0">
                <a:latin typeface="Arial" panose="020B0604020202020204" pitchFamily="34" charset="0"/>
              </a:rPr>
              <a:t> requested by one person (at a remote location) with simple, straightforward requirements, the </a:t>
            </a:r>
            <a:r>
              <a:rPr lang="en-US" altLang="zh-CN" sz="2000" b="1" dirty="0">
                <a:solidFill>
                  <a:srgbClr val="FF0000"/>
                </a:solidFill>
                <a:latin typeface="Arial" panose="020B0604020202020204" pitchFamily="34" charset="0"/>
              </a:rPr>
              <a:t>communication activity</a:t>
            </a:r>
            <a:r>
              <a:rPr lang="en-US" altLang="zh-CN" sz="2000" b="1" dirty="0">
                <a:latin typeface="Arial" panose="020B0604020202020204" pitchFamily="34" charset="0"/>
              </a:rPr>
              <a:t> might encompass little more than a phone call or email with the appropriate stakeholder. Therefore, the only necessary </a:t>
            </a:r>
            <a:r>
              <a:rPr lang="en-US" altLang="zh-CN" sz="2000" b="1" dirty="0">
                <a:solidFill>
                  <a:srgbClr val="FF0000"/>
                </a:solidFill>
                <a:latin typeface="Arial" panose="020B0604020202020204" pitchFamily="34" charset="0"/>
              </a:rPr>
              <a:t>action</a:t>
            </a:r>
            <a:r>
              <a:rPr lang="en-US" altLang="zh-CN" sz="2000" b="1" dirty="0">
                <a:latin typeface="Arial" panose="020B0604020202020204" pitchFamily="34" charset="0"/>
              </a:rPr>
              <a:t> is phone conversation, and the </a:t>
            </a:r>
            <a:r>
              <a:rPr lang="en-US" altLang="zh-CN" sz="2000" b="1" dirty="0">
                <a:solidFill>
                  <a:srgbClr val="FF0000"/>
                </a:solidFill>
                <a:latin typeface="Arial" panose="020B0604020202020204" pitchFamily="34" charset="0"/>
              </a:rPr>
              <a:t>work tasks</a:t>
            </a:r>
            <a:r>
              <a:rPr lang="en-US" altLang="zh-CN" sz="2000" b="1" dirty="0">
                <a:latin typeface="Arial" panose="020B0604020202020204" pitchFamily="34" charset="0"/>
              </a:rPr>
              <a:t> (the task set ) that this action encompasses are:</a:t>
            </a:r>
          </a:p>
        </p:txBody>
      </p:sp>
      <p:sp>
        <p:nvSpPr>
          <p:cNvPr id="8195"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5</a:t>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4098" name="文本占位符 149506"/>
          <p:cNvSpPr>
            <a:spLocks noGrp="1"/>
          </p:cNvSpPr>
          <p:nvPr>
            <p:ph idx="1"/>
          </p:nvPr>
        </p:nvSpPr>
        <p:spPr>
          <a:xfrm>
            <a:off x="614363" y="1790700"/>
            <a:ext cx="8224838" cy="4368800"/>
          </a:xfrm>
        </p:spPr>
        <p:txBody>
          <a:bodyPr anchor="t"/>
          <a:lstStyle/>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Make contact with stakeholder via telephone.</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Discuss requirements and develop notes.</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Organize notes into a brief written statement of requirements.</a:t>
            </a: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Email to stakeholder for review and approval.</a:t>
            </a: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If the project was considerably more complex with many stakeholders, each with a different set of (sometime conflicting) requirements, the communication activity might have six distinct actions (described in Chapter 8):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inception, elicitation, elaboration, negotiation, specification, and validation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Each of these software engineering actions would have many work tasks and a number of distinct work products.</a:t>
            </a: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3.3 IDENTIFYING A TASK SET</a:t>
            </a:r>
          </a:p>
        </p:txBody>
      </p:sp>
      <p:sp>
        <p:nvSpPr>
          <p:cNvPr id="9219"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6</a:t>
            </a:fld>
            <a:endParaRPr lang="en-US" altLang="zh-CN" sz="1000">
              <a:latin typeface="Helvetica" pitchFamily="-128" charset="0"/>
            </a:endParaRPr>
          </a:p>
        </p:txBody>
      </p:sp>
      <p:sp>
        <p:nvSpPr>
          <p:cNvPr id="9220"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0242" name="文本占位符 149506"/>
          <p:cNvSpPr>
            <a:spLocks noGrp="1"/>
          </p:cNvSpPr>
          <p:nvPr>
            <p:ph idx="1"/>
          </p:nvPr>
        </p:nvSpPr>
        <p:spPr>
          <a:xfrm>
            <a:off x="614363" y="1790700"/>
            <a:ext cx="8224837" cy="4368800"/>
          </a:xfrm>
        </p:spPr>
        <p:txBody>
          <a:bodyPr anchor="t" anchorCtr="0"/>
          <a:lstStyle/>
          <a:p>
            <a:pPr marL="0" indent="0">
              <a:spcBef>
                <a:spcPts val="600"/>
              </a:spcBef>
              <a:buFont typeface="MS PGothic" panose="020B0600070205080204" pitchFamily="-128" charset="-128"/>
              <a:buNone/>
            </a:pPr>
            <a:r>
              <a:rPr lang="en-US" altLang="zh-CN" sz="2000" b="1">
                <a:latin typeface="Arial" panose="020B0604020202020204" pitchFamily="34" charset="0"/>
              </a:rPr>
              <a:t>Each software engineering action (e.g., elicitation, an action associated with the communication activity) can be represented by a number of different task sets —each a collection of software engineering work tasks, related work products, quality assurance points, and project milestones.</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You should choose a task set that best accommodates</a:t>
            </a:r>
            <a:r>
              <a:rPr lang="en-US" altLang="zh-CN" sz="2000" b="1">
                <a:latin typeface="Arial" panose="020B0604020202020204" pitchFamily="34" charset="0"/>
              </a:rPr>
              <a:t> the needs of the project and the characteristics of your team. This implies that a software engineering action can be adapted to the specific needs of the software project and the characteristics of the project team.</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a:t>
            </a:r>
            <a:r>
              <a:rPr lang="en-US" altLang="zh-CN" sz="2000" b="1">
                <a:latin typeface="Arial" panose="020B0604020202020204" pitchFamily="34" charset="0"/>
              </a:rPr>
              <a:t>: discuss the following example.</a:t>
            </a:r>
          </a:p>
        </p:txBody>
      </p:sp>
      <p:sp>
        <p:nvSpPr>
          <p:cNvPr id="10243"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7</a:t>
            </a:fld>
            <a:endParaRPr lang="en-US" altLang="zh-CN" sz="1000">
              <a:latin typeface="Helvetica" pitchFamily="-128" charset="0"/>
            </a:endParaRPr>
          </a:p>
        </p:txBody>
      </p:sp>
      <p:sp>
        <p:nvSpPr>
          <p:cNvPr id="10244"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1266"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8</a:t>
            </a:fld>
            <a:endParaRPr lang="en-US" altLang="zh-CN" sz="1000">
              <a:latin typeface="Helvetica" pitchFamily="-128" charset="0"/>
            </a:endParaRPr>
          </a:p>
        </p:txBody>
      </p:sp>
      <p:pic>
        <p:nvPicPr>
          <p:cNvPr id="11267" name="内容占位符 1"/>
          <p:cNvPicPr>
            <a:picLocks noGrp="1" noChangeAspect="1"/>
          </p:cNvPicPr>
          <p:nvPr>
            <p:ph idx="1"/>
          </p:nvPr>
        </p:nvPicPr>
        <p:blipFill>
          <a:blip r:embed="rId2"/>
          <a:stretch>
            <a:fillRect/>
          </a:stretch>
        </p:blipFill>
        <p:spPr>
          <a:xfrm>
            <a:off x="225425" y="155575"/>
            <a:ext cx="8793163" cy="66595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49505"/>
          <p:cNvSpPr>
            <a:spLocks noGrp="1"/>
          </p:cNvSpPr>
          <p:nvPr>
            <p:ph type="title"/>
          </p:nvPr>
        </p:nvSpPr>
        <p:spPr>
          <a:xfrm>
            <a:off x="1219200" y="990600"/>
            <a:ext cx="7180263" cy="633413"/>
          </a:xfrm>
        </p:spPr>
        <p:txBody>
          <a:bodyPr anchor="b" anchorCtr="0"/>
          <a:lstStyle/>
          <a:p>
            <a:r>
              <a:rPr lang="en-US" altLang="zh-CN"/>
              <a:t>Chapter 3 </a:t>
            </a:r>
            <a:r>
              <a:rPr lang="en-US" altLang="zh-CN" sz="2400" b="1">
                <a:solidFill>
                  <a:schemeClr val="folHlink"/>
                </a:solidFill>
                <a:latin typeface="Arial" panose="020B0604020202020204" pitchFamily="34" charset="0"/>
              </a:rPr>
              <a:t>THE SOFTWARE PROCESS</a:t>
            </a:r>
          </a:p>
        </p:txBody>
      </p:sp>
      <p:sp>
        <p:nvSpPr>
          <p:cNvPr id="12290" name="文本占位符 149506"/>
          <p:cNvSpPr>
            <a:spLocks noGrp="1"/>
          </p:cNvSpPr>
          <p:nvPr>
            <p:ph idx="1"/>
          </p:nvPr>
        </p:nvSpPr>
        <p:spPr>
          <a:xfrm>
            <a:off x="614363" y="1790700"/>
            <a:ext cx="8224837" cy="4368800"/>
          </a:xfrm>
        </p:spPr>
        <p:txBody>
          <a:bodyPr anchor="t" anchorCtr="0"/>
          <a:lstStyle/>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3.4 PROCESS PATTERNS</a:t>
            </a:r>
          </a:p>
          <a:p>
            <a:pPr marL="0" indent="0">
              <a:spcBef>
                <a:spcPts val="600"/>
              </a:spcBef>
              <a:buFont typeface="MS PGothic" panose="020B0600070205080204" pitchFamily="-128" charset="-128"/>
              <a:buNone/>
            </a:pPr>
            <a:r>
              <a:rPr lang="en-US" altLang="zh-CN" sz="2000" b="1">
                <a:latin typeface="Arial" panose="020B0604020202020204" pitchFamily="34" charset="0"/>
              </a:rPr>
              <a:t>Every software team encounters problems as it moves through the software process. It would be useful if proven solutions to these problems were readily available to the team so that the problems could be addressed and resolved quickly.</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 process pattern describes a process-related problem that is encountered during software engineering work, identifies the environment in which the problem has been encountered, and suggests one or more proven solutions to the problem.</a:t>
            </a:r>
          </a:p>
          <a:p>
            <a:pPr marL="0" indent="0">
              <a:spcBef>
                <a:spcPts val="600"/>
              </a:spcBef>
              <a:buFont typeface="MS PGothic" panose="020B0600070205080204" pitchFamily="-128" charset="-128"/>
              <a:buNone/>
            </a:pPr>
            <a:r>
              <a:rPr lang="en-US" altLang="zh-CN" sz="2000" b="1">
                <a:latin typeface="Arial" panose="020B0604020202020204" pitchFamily="34" charset="0"/>
              </a:rPr>
              <a:t>Stated in more general terms, a process pattern provides you with a template—a consistent method for describing problem solutions within the context of the software process.</a:t>
            </a: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Patterns can be defined at any level of abstraction</a:t>
            </a:r>
            <a:r>
              <a:rPr lang="en-US" altLang="zh-CN" sz="2000" b="1">
                <a:latin typeface="Arial" panose="020B0604020202020204" pitchFamily="34" charset="0"/>
              </a:rPr>
              <a:t>. In some cases, </a:t>
            </a:r>
          </a:p>
        </p:txBody>
      </p:sp>
      <p:sp>
        <p:nvSpPr>
          <p:cNvPr id="12291" name="灯片编号占位符 2"/>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t>9</a:t>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lstStyle/>
          <a:p>
            <a:r>
              <a:rPr lang="zh-CN" altLang="en-US" sz="1400" i="1">
                <a:solidFill>
                  <a:srgbClr val="E6833F"/>
                </a:solidFill>
                <a:latin typeface="Arial" panose="020B0604020202020204" pitchFamily="34" charset="0"/>
              </a:rPr>
              <a:t>Software Engineering: A Practitioner’s Approach, 9/e . Slides copyright 2022 by  Du qingfeng,Tongji University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hiNDk4OTkzNDU4ODJjYWFlZjc1NjFmYmY4YWExYWMifQ=="/>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104</TotalTime>
  <Words>2066</Words>
  <Application>Microsoft Office PowerPoint</Application>
  <PresentationFormat>全屏显示(4:3)</PresentationFormat>
  <Paragraphs>102</Paragraphs>
  <Slides>18</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4" baseType="lpstr">
      <vt:lpstr>MS PGothic</vt:lpstr>
      <vt:lpstr>Arial</vt:lpstr>
      <vt:lpstr>Helvetica</vt:lpstr>
      <vt:lpstr>Wingdings</vt:lpstr>
      <vt:lpstr>Bold Stripes</vt:lpstr>
      <vt:lpstr>Paintbrush Picture</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lpstr>Chapter 3 THE SOFTWARE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 庆峰</cp:lastModifiedBy>
  <cp:revision>223</cp:revision>
  <dcterms:created xsi:type="dcterms:W3CDTF">2008-02-08T18:09:00Z</dcterms:created>
  <dcterms:modified xsi:type="dcterms:W3CDTF">2023-10-15T09:38:36Z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765F850A0828417892540DF0DDDECE91</vt:lpwstr>
  </property>
</Properties>
</file>