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72" r:id="rId2"/>
    <p:sldId id="294" r:id="rId3"/>
    <p:sldId id="273" r:id="rId4"/>
    <p:sldId id="274" r:id="rId5"/>
    <p:sldId id="275" r:id="rId6"/>
    <p:sldId id="276" r:id="rId7"/>
    <p:sldId id="277" r:id="rId8"/>
    <p:sldId id="278" r:id="rId9"/>
    <p:sldId id="279" r:id="rId10"/>
    <p:sldId id="280" r:id="rId11"/>
    <p:sldId id="281" r:id="rId12"/>
    <p:sldId id="282" r:id="rId13"/>
    <p:sldId id="284" r:id="rId14"/>
    <p:sldId id="283" r:id="rId15"/>
    <p:sldId id="285" r:id="rId16"/>
    <p:sldId id="287" r:id="rId17"/>
    <p:sldId id="286" r:id="rId18"/>
    <p:sldId id="288" r:id="rId19"/>
    <p:sldId id="289" r:id="rId20"/>
    <p:sldId id="290" r:id="rId21"/>
    <p:sldId id="291" r:id="rId22"/>
    <p:sldId id="315" r:id="rId23"/>
    <p:sldId id="317" r:id="rId24"/>
    <p:sldId id="322" r:id="rId25"/>
    <p:sldId id="321" r:id="rId26"/>
    <p:sldId id="293" r:id="rId27"/>
  </p:sldIdLst>
  <p:sldSz cx="9144000" cy="6858000" type="screen4x3"/>
  <p:notesSz cx="6858000" cy="9144000"/>
  <p:custDataLst>
    <p:tags r:id="rId30"/>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9pPr>
  </p:defaultTextStyle>
  <p:modifyVerifier cryptProviderType="rsaFull" cryptAlgorithmClass="hash" cryptAlgorithmType="typeAny" cryptAlgorithmSid="4" spinCount="100000" saltData="Lhm2LKejFNpv2FsBPUstVQ==" hashData="ISCR6tpAVVh95Y1zvXirhNVzyEs="/>
  <p:extLst>
    <p:ext uri="{EFAFB233-063F-42B5-8137-9DF3F51BA10A}">
      <p15:sldGuideLst xmlns:p15="http://schemas.microsoft.com/office/powerpoint/2012/main">
        <p15:guide id="1" orient="horz" pos="2159">
          <p15:clr>
            <a:srgbClr val="A4A3A4"/>
          </p15:clr>
        </p15:guide>
        <p15:guide id="2" pos="2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63"/>
    <p:restoredTop sz="94660"/>
  </p:normalViewPr>
  <p:slideViewPr>
    <p:cSldViewPr showGuides="1">
      <p:cViewPr varScale="1">
        <p:scale>
          <a:sx n="86" d="100"/>
          <a:sy n="86" d="100"/>
        </p:scale>
        <p:origin x="460" y="30"/>
      </p:cViewPr>
      <p:guideLst>
        <p:guide orient="horz" pos="2159"/>
        <p:guide pos="2912"/>
      </p:guideLst>
    </p:cSldViewPr>
  </p:slideViewPr>
  <p:outlineViewPr>
    <p:cViewPr>
      <p:scale>
        <a:sx n="33" d="100"/>
        <a:sy n="33" d="100"/>
      </p:scale>
      <p:origin x="0" y="0"/>
    </p:cViewPr>
  </p:outlineViewPr>
  <p:notesTextViewPr>
    <p:cViewPr>
      <p:scale>
        <a:sx n="100" d="100"/>
        <a:sy n="100" d="100"/>
      </p:scale>
      <p:origin x="0" y="0"/>
    </p:cViewPr>
  </p:notesTextViewPr>
  <p:gridSpacing cx="45003" cy="45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2023/11/12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页眉占位符 28673"/>
          <p:cNvSpPr>
            <a:spLocks noGrp="1"/>
          </p:cNvSpPr>
          <p:nvPr>
            <p:ph type="hdr" sz="quarter"/>
          </p:nvPr>
        </p:nvSpPr>
        <p:spPr>
          <a:xfrm>
            <a:off x="0" y="0"/>
            <a:ext cx="2971800" cy="457200"/>
          </a:xfrm>
          <a:prstGeom prst="rect">
            <a:avLst/>
          </a:prstGeom>
          <a:noFill/>
          <a:ln w="9525">
            <a:noFill/>
          </a:ln>
        </p:spPr>
        <p:txBody>
          <a:bodyPr/>
          <a:lstStyle/>
          <a:p>
            <a:pPr lvl="0" fontAlgn="base"/>
            <a:endParaRPr lang="en-US" sz="1200" strike="noStrike" noProof="1"/>
          </a:p>
        </p:txBody>
      </p:sp>
      <p:sp>
        <p:nvSpPr>
          <p:cNvPr id="28675" name="日期占位符 28674"/>
          <p:cNvSpPr>
            <a:spLocks noGrp="1"/>
          </p:cNvSpPr>
          <p:nvPr>
            <p:ph type="dt" idx="1"/>
          </p:nvPr>
        </p:nvSpPr>
        <p:spPr>
          <a:xfrm>
            <a:off x="3886200" y="0"/>
            <a:ext cx="2971800" cy="457200"/>
          </a:xfrm>
          <a:prstGeom prst="rect">
            <a:avLst/>
          </a:prstGeom>
          <a:noFill/>
          <a:ln w="9525">
            <a:noFill/>
          </a:ln>
        </p:spPr>
        <p:txBody>
          <a:bodyPr/>
          <a:lstStyle/>
          <a:p>
            <a:pPr lvl="0" algn="r" fontAlgn="base"/>
            <a:endParaRPr lang="en-US" sz="1200" strike="noStrike" noProof="1"/>
          </a:p>
        </p:txBody>
      </p:sp>
      <p:sp>
        <p:nvSpPr>
          <p:cNvPr id="3076" name="幻灯片图像占位符 28675"/>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文本占位符 28676"/>
          <p:cNvSpPr>
            <a:spLocks noGrp="1"/>
          </p:cNvSpPr>
          <p:nvPr>
            <p:ph type="body" sz="quarter"/>
          </p:nvPr>
        </p:nvSpPr>
        <p:spPr>
          <a:xfrm>
            <a:off x="914400" y="4343400"/>
            <a:ext cx="5029200" cy="4114800"/>
          </a:xfrm>
          <a:prstGeom prst="rect">
            <a:avLst/>
          </a:prstGeom>
          <a:noFill/>
          <a:ln w="9525">
            <a:noFill/>
          </a:ln>
        </p:spPr>
        <p:txBody>
          <a:bodyPr anchor="t" anchorCtr="0"/>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8678" name="页脚占位符 28677"/>
          <p:cNvSpPr>
            <a:spLocks noGrp="1"/>
          </p:cNvSpPr>
          <p:nvPr>
            <p:ph type="ftr" sz="quarter" idx="4"/>
          </p:nvPr>
        </p:nvSpPr>
        <p:spPr>
          <a:xfrm>
            <a:off x="0" y="8686800"/>
            <a:ext cx="2971800" cy="457200"/>
          </a:xfrm>
          <a:prstGeom prst="rect">
            <a:avLst/>
          </a:prstGeom>
          <a:noFill/>
          <a:ln w="9525">
            <a:noFill/>
          </a:ln>
        </p:spPr>
        <p:txBody>
          <a:bodyPr anchor="b"/>
          <a:lstStyle/>
          <a:p>
            <a:pPr lvl="0" fontAlgn="base"/>
            <a:endParaRPr lang="en-US" sz="1200" strike="noStrike" noProof="1"/>
          </a:p>
        </p:txBody>
      </p:sp>
      <p:sp>
        <p:nvSpPr>
          <p:cNvPr id="28679" name="灯片编号占位符 28678"/>
          <p:cNvSpPr>
            <a:spLocks noGrp="1"/>
          </p:cNvSpPr>
          <p:nvPr>
            <p:ph type="sldNum" sz="quarter" idx="5"/>
          </p:nvPr>
        </p:nvSpPr>
        <p:spPr>
          <a:xfrm>
            <a:off x="3886200" y="8686800"/>
            <a:ext cx="2971800" cy="457200"/>
          </a:xfrm>
          <a:prstGeom prst="rect">
            <a:avLst/>
          </a:prstGeom>
          <a:noFill/>
          <a:ln w="9525">
            <a:noFill/>
          </a:ln>
        </p:spPr>
        <p:txBody>
          <a:bodyPr anchor="b"/>
          <a:lstStyle/>
          <a:p>
            <a:pPr lvl="0" algn="r" fontAlgn="base"/>
            <a:fld id="{9A0DB2DC-4C9A-4742-B13C-FB6460FD3503}" type="slidenum">
              <a:rPr lang="en-US" sz="1200" strike="noStrike" noProof="1" dirty="0">
                <a:latin typeface="Arial" panose="020B0604020202020204" pitchFamily="34" charset="0"/>
                <a:ea typeface="MS PGothic" panose="020B0600070205080204" pitchFamily="-128" charset="-128"/>
                <a:cs typeface="+mn-cs"/>
              </a:rPr>
              <a:t>‹#›</a:t>
            </a:fld>
            <a:endParaRPr lang="en-US"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p:sp>
      <p:sp>
        <p:nvSpPr>
          <p:cNvPr id="15362" name="文本占位符 2"/>
          <p:cNvSpPr>
            <a:spLocks noGrp="1"/>
          </p:cNvSpPr>
          <p:nvPr>
            <p:ph type="body"/>
          </p:nvPr>
        </p:nvSpPr>
        <p:spPr/>
        <p:txBody>
          <a:bodyPr anchor="t" anchorCtr="0"/>
          <a:lstStyle/>
          <a:p>
            <a:pPr lvl="0"/>
            <a:r>
              <a:rPr lang="en-US" altLang="zh-CN" b="1"/>
              <a:t>sustainable development</a:t>
            </a:r>
            <a:r>
              <a:rPr lang="zh-CN" altLang="en-US" b="1">
                <a:ea typeface="宋体" panose="02010600030101010101" pitchFamily="2" charset="-122"/>
              </a:rPr>
              <a:t>：</a:t>
            </a:r>
            <a:r>
              <a:rPr lang="zh-CN" altLang="en-US"/>
              <a:t>持续发展</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组合 6145"/>
          <p:cNvGrpSpPr/>
          <p:nvPr/>
        </p:nvGrpSpPr>
        <p:grpSpPr>
          <a:xfrm>
            <a:off x="-3175" y="0"/>
            <a:ext cx="9147175" cy="6867525"/>
            <a:chOff x="-2" y="0"/>
            <a:chExt cx="5762" cy="4326"/>
          </a:xfrm>
        </p:grpSpPr>
        <p:grpSp>
          <p:nvGrpSpPr>
            <p:cNvPr id="2051" name="组合 6146"/>
            <p:cNvGrpSpPr/>
            <p:nvPr userDrawn="1"/>
          </p:nvGrpSpPr>
          <p:grpSpPr>
            <a:xfrm>
              <a:off x="-2" y="0"/>
              <a:ext cx="5712" cy="4326"/>
              <a:chOff x="-2" y="0"/>
              <a:chExt cx="5712" cy="4326"/>
            </a:xfrm>
          </p:grpSpPr>
          <p:sp>
            <p:nvSpPr>
              <p:cNvPr id="2052" name="矩形 6147"/>
              <p:cNvSpPr/>
              <p:nvPr/>
            </p:nvSpPr>
            <p:spPr>
              <a:xfrm>
                <a:off x="-2" y="0"/>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3" name="矩形 6148"/>
              <p:cNvSpPr/>
              <p:nvPr/>
            </p:nvSpPr>
            <p:spPr>
              <a:xfrm>
                <a:off x="9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4" name="矩形 6149"/>
              <p:cNvSpPr/>
              <p:nvPr/>
            </p:nvSpPr>
            <p:spPr>
              <a:xfrm>
                <a:off x="19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5" name="矩形 6150"/>
              <p:cNvSpPr/>
              <p:nvPr/>
            </p:nvSpPr>
            <p:spPr>
              <a:xfrm>
                <a:off x="28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6" name="矩形 6151"/>
              <p:cNvSpPr/>
              <p:nvPr/>
            </p:nvSpPr>
            <p:spPr>
              <a:xfrm>
                <a:off x="38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7" name="矩形 6152"/>
              <p:cNvSpPr/>
              <p:nvPr/>
            </p:nvSpPr>
            <p:spPr>
              <a:xfrm>
                <a:off x="47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8" name="矩形 6153"/>
              <p:cNvSpPr/>
              <p:nvPr/>
            </p:nvSpPr>
            <p:spPr>
              <a:xfrm>
                <a:off x="57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9" name="矩形 6154"/>
              <p:cNvSpPr/>
              <p:nvPr/>
            </p:nvSpPr>
            <p:spPr>
              <a:xfrm>
                <a:off x="67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0" name="矩形 6155"/>
              <p:cNvSpPr/>
              <p:nvPr/>
            </p:nvSpPr>
            <p:spPr>
              <a:xfrm>
                <a:off x="76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1" name="矩形 6156"/>
              <p:cNvSpPr/>
              <p:nvPr/>
            </p:nvSpPr>
            <p:spPr>
              <a:xfrm>
                <a:off x="86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2" name="矩形 6157"/>
              <p:cNvSpPr/>
              <p:nvPr/>
            </p:nvSpPr>
            <p:spPr>
              <a:xfrm>
                <a:off x="95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3" name="矩形 6158"/>
              <p:cNvSpPr/>
              <p:nvPr/>
            </p:nvSpPr>
            <p:spPr>
              <a:xfrm>
                <a:off x="105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4" name="矩形 6159"/>
              <p:cNvSpPr/>
              <p:nvPr/>
            </p:nvSpPr>
            <p:spPr>
              <a:xfrm>
                <a:off x="115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5" name="矩形 6160"/>
              <p:cNvSpPr/>
              <p:nvPr/>
            </p:nvSpPr>
            <p:spPr>
              <a:xfrm>
                <a:off x="124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6" name="矩形 6161"/>
              <p:cNvSpPr/>
              <p:nvPr/>
            </p:nvSpPr>
            <p:spPr>
              <a:xfrm>
                <a:off x="134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7" name="矩形 6162"/>
              <p:cNvSpPr/>
              <p:nvPr/>
            </p:nvSpPr>
            <p:spPr>
              <a:xfrm>
                <a:off x="143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8" name="矩形 6163"/>
              <p:cNvSpPr/>
              <p:nvPr/>
            </p:nvSpPr>
            <p:spPr>
              <a:xfrm>
                <a:off x="153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9" name="矩形 6164"/>
              <p:cNvSpPr/>
              <p:nvPr/>
            </p:nvSpPr>
            <p:spPr>
              <a:xfrm>
                <a:off x="163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0" name="矩形 6165"/>
              <p:cNvSpPr/>
              <p:nvPr/>
            </p:nvSpPr>
            <p:spPr>
              <a:xfrm>
                <a:off x="172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1" name="矩形 6166"/>
              <p:cNvSpPr/>
              <p:nvPr/>
            </p:nvSpPr>
            <p:spPr>
              <a:xfrm>
                <a:off x="182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2" name="矩形 6167"/>
              <p:cNvSpPr/>
              <p:nvPr/>
            </p:nvSpPr>
            <p:spPr>
              <a:xfrm>
                <a:off x="191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3" name="矩形 6168"/>
              <p:cNvSpPr/>
              <p:nvPr/>
            </p:nvSpPr>
            <p:spPr>
              <a:xfrm>
                <a:off x="201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4" name="矩形 6169"/>
              <p:cNvSpPr/>
              <p:nvPr/>
            </p:nvSpPr>
            <p:spPr>
              <a:xfrm>
                <a:off x="211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5" name="矩形 6170"/>
              <p:cNvSpPr/>
              <p:nvPr/>
            </p:nvSpPr>
            <p:spPr>
              <a:xfrm>
                <a:off x="220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6" name="矩形 6171"/>
              <p:cNvSpPr/>
              <p:nvPr/>
            </p:nvSpPr>
            <p:spPr>
              <a:xfrm>
                <a:off x="230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7" name="矩形 6172"/>
              <p:cNvSpPr/>
              <p:nvPr/>
            </p:nvSpPr>
            <p:spPr>
              <a:xfrm>
                <a:off x="239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8" name="矩形 6173"/>
              <p:cNvSpPr/>
              <p:nvPr/>
            </p:nvSpPr>
            <p:spPr>
              <a:xfrm>
                <a:off x="249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9" name="矩形 6174"/>
              <p:cNvSpPr/>
              <p:nvPr/>
            </p:nvSpPr>
            <p:spPr>
              <a:xfrm>
                <a:off x="259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0" name="矩形 6175"/>
              <p:cNvSpPr/>
              <p:nvPr/>
            </p:nvSpPr>
            <p:spPr>
              <a:xfrm>
                <a:off x="268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1" name="矩形 6176"/>
              <p:cNvSpPr/>
              <p:nvPr/>
            </p:nvSpPr>
            <p:spPr>
              <a:xfrm>
                <a:off x="278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2" name="矩形 6177"/>
              <p:cNvSpPr/>
              <p:nvPr/>
            </p:nvSpPr>
            <p:spPr>
              <a:xfrm>
                <a:off x="287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3" name="矩形 6178"/>
              <p:cNvSpPr/>
              <p:nvPr/>
            </p:nvSpPr>
            <p:spPr>
              <a:xfrm>
                <a:off x="297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4" name="矩形 6179"/>
              <p:cNvSpPr/>
              <p:nvPr/>
            </p:nvSpPr>
            <p:spPr>
              <a:xfrm>
                <a:off x="307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5" name="矩形 6180"/>
              <p:cNvSpPr/>
              <p:nvPr/>
            </p:nvSpPr>
            <p:spPr>
              <a:xfrm>
                <a:off x="316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6" name="矩形 6181"/>
              <p:cNvSpPr/>
              <p:nvPr/>
            </p:nvSpPr>
            <p:spPr>
              <a:xfrm>
                <a:off x="326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7" name="矩形 6182"/>
              <p:cNvSpPr/>
              <p:nvPr/>
            </p:nvSpPr>
            <p:spPr>
              <a:xfrm>
                <a:off x="335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8" name="矩形 6183"/>
              <p:cNvSpPr/>
              <p:nvPr/>
            </p:nvSpPr>
            <p:spPr>
              <a:xfrm>
                <a:off x="345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9" name="矩形 6184"/>
              <p:cNvSpPr/>
              <p:nvPr/>
            </p:nvSpPr>
            <p:spPr>
              <a:xfrm>
                <a:off x="355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0" name="矩形 6185"/>
              <p:cNvSpPr/>
              <p:nvPr/>
            </p:nvSpPr>
            <p:spPr>
              <a:xfrm>
                <a:off x="364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1" name="矩形 6186"/>
              <p:cNvSpPr/>
              <p:nvPr/>
            </p:nvSpPr>
            <p:spPr>
              <a:xfrm>
                <a:off x="374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2" name="矩形 6187"/>
              <p:cNvSpPr/>
              <p:nvPr/>
            </p:nvSpPr>
            <p:spPr>
              <a:xfrm>
                <a:off x="383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3" name="矩形 6188"/>
              <p:cNvSpPr/>
              <p:nvPr/>
            </p:nvSpPr>
            <p:spPr>
              <a:xfrm>
                <a:off x="393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4" name="矩形 6189"/>
              <p:cNvSpPr/>
              <p:nvPr/>
            </p:nvSpPr>
            <p:spPr>
              <a:xfrm>
                <a:off x="403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5" name="矩形 6190"/>
              <p:cNvSpPr/>
              <p:nvPr/>
            </p:nvSpPr>
            <p:spPr>
              <a:xfrm>
                <a:off x="412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6" name="矩形 6191"/>
              <p:cNvSpPr/>
              <p:nvPr/>
            </p:nvSpPr>
            <p:spPr>
              <a:xfrm>
                <a:off x="422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7" name="矩形 6192"/>
              <p:cNvSpPr/>
              <p:nvPr/>
            </p:nvSpPr>
            <p:spPr>
              <a:xfrm>
                <a:off x="431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8" name="矩形 6193"/>
              <p:cNvSpPr/>
              <p:nvPr/>
            </p:nvSpPr>
            <p:spPr>
              <a:xfrm>
                <a:off x="441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9" name="矩形 6194"/>
              <p:cNvSpPr/>
              <p:nvPr/>
            </p:nvSpPr>
            <p:spPr>
              <a:xfrm>
                <a:off x="451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0" name="矩形 6195"/>
              <p:cNvSpPr/>
              <p:nvPr/>
            </p:nvSpPr>
            <p:spPr>
              <a:xfrm>
                <a:off x="460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1" name="矩形 6196"/>
              <p:cNvSpPr/>
              <p:nvPr/>
            </p:nvSpPr>
            <p:spPr>
              <a:xfrm>
                <a:off x="470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2" name="矩形 6197"/>
              <p:cNvSpPr/>
              <p:nvPr/>
            </p:nvSpPr>
            <p:spPr>
              <a:xfrm>
                <a:off x="479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3" name="矩形 6198"/>
              <p:cNvSpPr/>
              <p:nvPr/>
            </p:nvSpPr>
            <p:spPr>
              <a:xfrm>
                <a:off x="489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4" name="矩形 6199"/>
              <p:cNvSpPr/>
              <p:nvPr/>
            </p:nvSpPr>
            <p:spPr>
              <a:xfrm>
                <a:off x="499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5" name="矩形 6200"/>
              <p:cNvSpPr/>
              <p:nvPr/>
            </p:nvSpPr>
            <p:spPr>
              <a:xfrm>
                <a:off x="508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6" name="矩形 6201"/>
              <p:cNvSpPr/>
              <p:nvPr/>
            </p:nvSpPr>
            <p:spPr>
              <a:xfrm>
                <a:off x="518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7" name="矩形 6202"/>
              <p:cNvSpPr/>
              <p:nvPr/>
            </p:nvSpPr>
            <p:spPr>
              <a:xfrm>
                <a:off x="527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8" name="矩形 6203"/>
              <p:cNvSpPr/>
              <p:nvPr/>
            </p:nvSpPr>
            <p:spPr>
              <a:xfrm>
                <a:off x="537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9" name="矩形 6204"/>
              <p:cNvSpPr/>
              <p:nvPr/>
            </p:nvSpPr>
            <p:spPr>
              <a:xfrm>
                <a:off x="547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10" name="矩形 6205"/>
              <p:cNvSpPr/>
              <p:nvPr/>
            </p:nvSpPr>
            <p:spPr>
              <a:xfrm>
                <a:off x="556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11" name="矩形 6206"/>
              <p:cNvSpPr/>
              <p:nvPr/>
            </p:nvSpPr>
            <p:spPr>
              <a:xfrm>
                <a:off x="566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grpSp>
        <p:sp>
          <p:nvSpPr>
            <p:cNvPr id="2112" name="矩形 6207"/>
            <p:cNvSpPr/>
            <p:nvPr/>
          </p:nvSpPr>
          <p:spPr>
            <a:xfrm>
              <a:off x="429" y="0"/>
              <a:ext cx="5331" cy="4320"/>
            </a:xfrm>
            <a:prstGeom prst="rect">
              <a:avLst/>
            </a:prstGeom>
            <a:solidFill>
              <a:schemeClr val="accent1">
                <a:alpha val="50000"/>
              </a:schemeClr>
            </a:solidFill>
            <a:ln w="9525">
              <a:noFill/>
            </a:ln>
          </p:spPr>
          <p:txBody>
            <a:bodyPr anchor="t" anchorCtr="0"/>
            <a:lstStyle/>
            <a:p>
              <a:pPr lvl="0" eaLnBrk="0" hangingPunct="0"/>
              <a:endParaRPr lang="zh-CN" altLang="en-US">
                <a:latin typeface="Arial" panose="020B0604020202020204" pitchFamily="34" charset="0"/>
              </a:endParaRPr>
            </a:p>
          </p:txBody>
        </p:sp>
        <p:sp>
          <p:nvSpPr>
            <p:cNvPr id="2113" name="矩形 6208"/>
            <p:cNvSpPr/>
            <p:nvPr/>
          </p:nvSpPr>
          <p:spPr>
            <a:xfrm>
              <a:off x="0" y="0"/>
              <a:ext cx="5760" cy="321"/>
            </a:xfrm>
            <a:prstGeom prst="rect">
              <a:avLst/>
            </a:prstGeom>
            <a:solidFill>
              <a:schemeClr val="hlink">
                <a:alpha val="50000"/>
              </a:schemeClr>
            </a:solidFill>
            <a:ln w="9525">
              <a:noFill/>
            </a:ln>
          </p:spPr>
          <p:txBody>
            <a:bodyPr anchor="t" anchorCtr="0"/>
            <a:lstStyle/>
            <a:p>
              <a:pPr lvl="0" eaLnBrk="0" hangingPunct="0"/>
              <a:endParaRPr lang="zh-CN" altLang="en-US">
                <a:latin typeface="Arial" panose="020B0604020202020204" pitchFamily="34" charset="0"/>
              </a:endParaRPr>
            </a:p>
          </p:txBody>
        </p:sp>
      </p:grpSp>
      <p:sp>
        <p:nvSpPr>
          <p:cNvPr id="2114" name="矩形 6209"/>
          <p:cNvSpPr/>
          <p:nvPr/>
        </p:nvSpPr>
        <p:spPr>
          <a:xfrm>
            <a:off x="3505200" y="2590800"/>
            <a:ext cx="4892675" cy="76200"/>
          </a:xfrm>
          <a:prstGeom prst="rect">
            <a:avLst/>
          </a:prstGeom>
          <a:solidFill>
            <a:schemeClr val="hlink">
              <a:alpha val="50000"/>
            </a:schemeClr>
          </a:solidFill>
          <a:ln w="9525">
            <a:noFill/>
          </a:ln>
        </p:spPr>
        <p:txBody>
          <a:bodyPr wrap="none" anchor="ctr" anchorCtr="0"/>
          <a:lstStyle/>
          <a:p>
            <a:pPr lvl="0" algn="ctr"/>
            <a:endParaRPr lang="en-AU" altLang="x-none" dirty="0">
              <a:latin typeface="Helvetica" pitchFamily="-128" charset="0"/>
            </a:endParaRPr>
          </a:p>
        </p:txBody>
      </p:sp>
      <p:sp>
        <p:nvSpPr>
          <p:cNvPr id="6211" name="标题 6210"/>
          <p:cNvSpPr>
            <a:spLocks noGrp="1"/>
          </p:cNvSpPr>
          <p:nvPr>
            <p:ph type="ctrTitle" sz="quarter"/>
          </p:nvPr>
        </p:nvSpPr>
        <p:spPr>
          <a:xfrm>
            <a:off x="779463" y="1447800"/>
            <a:ext cx="7678737" cy="1081088"/>
          </a:xfrm>
          <a:prstGeom prst="rect">
            <a:avLst/>
          </a:prstGeom>
          <a:noFill/>
          <a:ln w="9525">
            <a:noFill/>
          </a:ln>
        </p:spPr>
        <p:txBody>
          <a:bodyPr anchor="b"/>
          <a:lstStyle>
            <a:lvl1pPr lvl="0" algn="r">
              <a:defRPr/>
            </a:lvl1pPr>
          </a:lstStyle>
          <a:p>
            <a:pPr lvl="0" fontAlgn="base"/>
            <a:r>
              <a:rPr lang="en-US" altLang="zh-CN" strike="noStrike" noProof="1"/>
              <a:t>Click to edit Master title style</a:t>
            </a:r>
          </a:p>
        </p:txBody>
      </p:sp>
      <p:sp>
        <p:nvSpPr>
          <p:cNvPr id="6212" name="副标题 6211"/>
          <p:cNvSpPr>
            <a:spLocks noGrp="1"/>
          </p:cNvSpPr>
          <p:nvPr>
            <p:ph type="subTitle" sz="quarter" idx="1"/>
          </p:nvPr>
        </p:nvSpPr>
        <p:spPr>
          <a:xfrm>
            <a:off x="4021138" y="2860675"/>
            <a:ext cx="4437062" cy="3114675"/>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en-US" altLang="zh-CN" strike="noStrike" noProof="1"/>
              <a:t>Click to edit Master subtitle style</a:t>
            </a:r>
          </a:p>
        </p:txBody>
      </p:sp>
      <p:sp>
        <p:nvSpPr>
          <p:cNvPr id="6213" name="日期占位符 6212"/>
          <p:cNvSpPr>
            <a:spLocks noGrp="1"/>
          </p:cNvSpPr>
          <p:nvPr>
            <p:ph type="dt" sz="quarter" idx="2"/>
          </p:nvPr>
        </p:nvSpPr>
        <p:spPr>
          <a:xfrm>
            <a:off x="685800" y="6248400"/>
            <a:ext cx="1905000" cy="457200"/>
          </a:xfrm>
          <a:prstGeom prst="rect">
            <a:avLst/>
          </a:prstGeom>
          <a:noFill/>
          <a:ln w="9525">
            <a:noFill/>
          </a:ln>
        </p:spPr>
        <p:txBody>
          <a:bodyPr anchor="b"/>
          <a:lstStyle>
            <a:lvl1pPr>
              <a:defRPr sz="1400">
                <a:latin typeface="Helvetica" pitchFamily="-128" charset="0"/>
              </a:defRPr>
            </a:lvl1pPr>
          </a:lstStyle>
          <a:p>
            <a:pPr lvl="0" eaLnBrk="1" fontAlgn="base" hangingPunct="1"/>
            <a:endParaRPr lang="en-US" strike="noStrike" noProof="1">
              <a:latin typeface="Arial" panose="020B0604020202020204" pitchFamily="34" charset="0"/>
              <a:ea typeface="MS PGothic" panose="020B0600070205080204" pitchFamily="-128" charset="-128"/>
            </a:endParaRPr>
          </a:p>
        </p:txBody>
      </p:sp>
      <p:sp>
        <p:nvSpPr>
          <p:cNvPr id="6214" name="页脚占位符 6213"/>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400">
                <a:latin typeface="Helvetica" pitchFamily="-128" charset="0"/>
              </a:defRPr>
            </a:lvl1pPr>
          </a:lstStyle>
          <a:p>
            <a:pPr eaLnBrk="1" fontAlgn="base" hangingPunct="1"/>
            <a:endParaRPr lang="en-US" strike="noStrike" noProof="1">
              <a:ea typeface="MS PGothic" panose="020B0600070205080204" pitchFamily="-128" charset="-128"/>
            </a:endParaRPr>
          </a:p>
        </p:txBody>
      </p:sp>
      <p:sp>
        <p:nvSpPr>
          <p:cNvPr id="6215" name="灯片编号占位符 6214"/>
          <p:cNvSpPr>
            <a:spLocks noGrp="1"/>
          </p:cNvSpPr>
          <p:nvPr>
            <p:ph type="sldNum" sz="quarter" idx="4"/>
          </p:nvPr>
        </p:nvSpPr>
        <p:spPr>
          <a:xfrm>
            <a:off x="6553200" y="6248400"/>
            <a:ext cx="1905000" cy="457200"/>
          </a:xfrm>
          <a:prstGeom prst="rect">
            <a:avLst/>
          </a:prstGeom>
          <a:noFill/>
          <a:ln w="9525">
            <a:noFill/>
          </a:ln>
        </p:spPr>
        <p:txBody>
          <a:bodyPr anchor="b"/>
          <a:lstStyle>
            <a:lvl1pPr algn="r">
              <a:defRPr sz="1400">
                <a:latin typeface="Helvetica" pitchFamily="-128" charset="0"/>
              </a:defRPr>
            </a:lvl1pPr>
          </a:lstStyle>
          <a:p>
            <a:pPr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990600"/>
            <a:ext cx="1885950" cy="51054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1219200" y="990600"/>
            <a:ext cx="5548520" cy="51054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页脚占位符 3"/>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1828800" y="1905000"/>
            <a:ext cx="3397758" cy="41910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5365242" y="1905000"/>
            <a:ext cx="3397758" cy="41910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页脚占位符 4"/>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页脚占位符 6"/>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8" name="灯片编号占位符 7"/>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页脚占位符 2"/>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4" name="灯片编号占位符 3"/>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3" name="灯片编号占位符 2"/>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组合 5121"/>
          <p:cNvGrpSpPr/>
          <p:nvPr/>
        </p:nvGrpSpPr>
        <p:grpSpPr>
          <a:xfrm>
            <a:off x="1219200" y="-9525"/>
            <a:ext cx="7924800" cy="6867525"/>
            <a:chOff x="0" y="0"/>
            <a:chExt cx="5762" cy="4326"/>
          </a:xfrm>
        </p:grpSpPr>
        <p:sp>
          <p:nvSpPr>
            <p:cNvPr id="1027" name="矩形 5122"/>
            <p:cNvSpPr/>
            <p:nvPr/>
          </p:nvSpPr>
          <p:spPr>
            <a:xfrm>
              <a:off x="0" y="0"/>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28" name="矩形 5123"/>
            <p:cNvSpPr/>
            <p:nvPr/>
          </p:nvSpPr>
          <p:spPr>
            <a:xfrm>
              <a:off x="9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29" name="矩形 5124"/>
            <p:cNvSpPr/>
            <p:nvPr/>
          </p:nvSpPr>
          <p:spPr>
            <a:xfrm>
              <a:off x="19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0" name="矩形 5125"/>
            <p:cNvSpPr/>
            <p:nvPr/>
          </p:nvSpPr>
          <p:spPr>
            <a:xfrm>
              <a:off x="28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1" name="矩形 5126"/>
            <p:cNvSpPr/>
            <p:nvPr/>
          </p:nvSpPr>
          <p:spPr>
            <a:xfrm>
              <a:off x="38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2" name="矩形 5127"/>
            <p:cNvSpPr/>
            <p:nvPr/>
          </p:nvSpPr>
          <p:spPr>
            <a:xfrm>
              <a:off x="48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3" name="矩形 5128"/>
            <p:cNvSpPr/>
            <p:nvPr/>
          </p:nvSpPr>
          <p:spPr>
            <a:xfrm>
              <a:off x="57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4" name="矩形 5129"/>
            <p:cNvSpPr/>
            <p:nvPr/>
          </p:nvSpPr>
          <p:spPr>
            <a:xfrm>
              <a:off x="67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5" name="矩形 5130"/>
            <p:cNvSpPr/>
            <p:nvPr/>
          </p:nvSpPr>
          <p:spPr>
            <a:xfrm>
              <a:off x="76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6" name="矩形 5131"/>
            <p:cNvSpPr/>
            <p:nvPr/>
          </p:nvSpPr>
          <p:spPr>
            <a:xfrm>
              <a:off x="86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7" name="矩形 5132"/>
            <p:cNvSpPr/>
            <p:nvPr/>
          </p:nvSpPr>
          <p:spPr>
            <a:xfrm>
              <a:off x="96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8" name="矩形 5133"/>
            <p:cNvSpPr/>
            <p:nvPr/>
          </p:nvSpPr>
          <p:spPr>
            <a:xfrm>
              <a:off x="105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9" name="矩形 5134"/>
            <p:cNvSpPr/>
            <p:nvPr/>
          </p:nvSpPr>
          <p:spPr>
            <a:xfrm>
              <a:off x="115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0" name="矩形 5135"/>
            <p:cNvSpPr/>
            <p:nvPr/>
          </p:nvSpPr>
          <p:spPr>
            <a:xfrm>
              <a:off x="124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1" name="矩形 5136"/>
            <p:cNvSpPr/>
            <p:nvPr/>
          </p:nvSpPr>
          <p:spPr>
            <a:xfrm>
              <a:off x="134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2" name="矩形 5137"/>
            <p:cNvSpPr/>
            <p:nvPr/>
          </p:nvSpPr>
          <p:spPr>
            <a:xfrm>
              <a:off x="144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3" name="矩形 5138"/>
            <p:cNvSpPr/>
            <p:nvPr/>
          </p:nvSpPr>
          <p:spPr>
            <a:xfrm>
              <a:off x="153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4" name="矩形 5139"/>
            <p:cNvSpPr/>
            <p:nvPr/>
          </p:nvSpPr>
          <p:spPr>
            <a:xfrm>
              <a:off x="163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5" name="矩形 5140"/>
            <p:cNvSpPr/>
            <p:nvPr/>
          </p:nvSpPr>
          <p:spPr>
            <a:xfrm>
              <a:off x="172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6" name="矩形 5141"/>
            <p:cNvSpPr/>
            <p:nvPr/>
          </p:nvSpPr>
          <p:spPr>
            <a:xfrm>
              <a:off x="182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7" name="矩形 5142"/>
            <p:cNvSpPr/>
            <p:nvPr/>
          </p:nvSpPr>
          <p:spPr>
            <a:xfrm>
              <a:off x="192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8" name="矩形 5143"/>
            <p:cNvSpPr/>
            <p:nvPr/>
          </p:nvSpPr>
          <p:spPr>
            <a:xfrm>
              <a:off x="201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9" name="矩形 5144"/>
            <p:cNvSpPr/>
            <p:nvPr/>
          </p:nvSpPr>
          <p:spPr>
            <a:xfrm>
              <a:off x="211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0" name="矩形 5145"/>
            <p:cNvSpPr/>
            <p:nvPr/>
          </p:nvSpPr>
          <p:spPr>
            <a:xfrm>
              <a:off x="220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1" name="矩形 5146"/>
            <p:cNvSpPr/>
            <p:nvPr/>
          </p:nvSpPr>
          <p:spPr>
            <a:xfrm>
              <a:off x="230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2" name="矩形 5147"/>
            <p:cNvSpPr/>
            <p:nvPr/>
          </p:nvSpPr>
          <p:spPr>
            <a:xfrm>
              <a:off x="240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3" name="矩形 5148"/>
            <p:cNvSpPr/>
            <p:nvPr/>
          </p:nvSpPr>
          <p:spPr>
            <a:xfrm>
              <a:off x="249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4" name="矩形 5149"/>
            <p:cNvSpPr/>
            <p:nvPr/>
          </p:nvSpPr>
          <p:spPr>
            <a:xfrm>
              <a:off x="259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5" name="矩形 5150"/>
            <p:cNvSpPr/>
            <p:nvPr/>
          </p:nvSpPr>
          <p:spPr>
            <a:xfrm>
              <a:off x="268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6" name="矩形 5151"/>
            <p:cNvSpPr/>
            <p:nvPr/>
          </p:nvSpPr>
          <p:spPr>
            <a:xfrm>
              <a:off x="278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7" name="矩形 5152"/>
            <p:cNvSpPr/>
            <p:nvPr/>
          </p:nvSpPr>
          <p:spPr>
            <a:xfrm>
              <a:off x="288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8" name="矩形 5153"/>
            <p:cNvSpPr/>
            <p:nvPr/>
          </p:nvSpPr>
          <p:spPr>
            <a:xfrm>
              <a:off x="297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9" name="矩形 5154"/>
            <p:cNvSpPr/>
            <p:nvPr/>
          </p:nvSpPr>
          <p:spPr>
            <a:xfrm>
              <a:off x="307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0" name="矩形 5155"/>
            <p:cNvSpPr/>
            <p:nvPr/>
          </p:nvSpPr>
          <p:spPr>
            <a:xfrm>
              <a:off x="316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1" name="矩形 5156"/>
            <p:cNvSpPr/>
            <p:nvPr/>
          </p:nvSpPr>
          <p:spPr>
            <a:xfrm>
              <a:off x="326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2" name="矩形 5157"/>
            <p:cNvSpPr/>
            <p:nvPr/>
          </p:nvSpPr>
          <p:spPr>
            <a:xfrm>
              <a:off x="336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3" name="矩形 5158"/>
            <p:cNvSpPr/>
            <p:nvPr/>
          </p:nvSpPr>
          <p:spPr>
            <a:xfrm>
              <a:off x="345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4" name="矩形 5159"/>
            <p:cNvSpPr/>
            <p:nvPr/>
          </p:nvSpPr>
          <p:spPr>
            <a:xfrm>
              <a:off x="355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5" name="矩形 5160"/>
            <p:cNvSpPr/>
            <p:nvPr/>
          </p:nvSpPr>
          <p:spPr>
            <a:xfrm>
              <a:off x="364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6" name="矩形 5161"/>
            <p:cNvSpPr/>
            <p:nvPr/>
          </p:nvSpPr>
          <p:spPr>
            <a:xfrm>
              <a:off x="374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7" name="矩形 5162"/>
            <p:cNvSpPr/>
            <p:nvPr/>
          </p:nvSpPr>
          <p:spPr>
            <a:xfrm>
              <a:off x="384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8" name="矩形 5163"/>
            <p:cNvSpPr/>
            <p:nvPr/>
          </p:nvSpPr>
          <p:spPr>
            <a:xfrm>
              <a:off x="393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9" name="矩形 5164"/>
            <p:cNvSpPr/>
            <p:nvPr/>
          </p:nvSpPr>
          <p:spPr>
            <a:xfrm>
              <a:off x="403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0" name="矩形 5165"/>
            <p:cNvSpPr/>
            <p:nvPr/>
          </p:nvSpPr>
          <p:spPr>
            <a:xfrm>
              <a:off x="412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1" name="矩形 5166"/>
            <p:cNvSpPr/>
            <p:nvPr/>
          </p:nvSpPr>
          <p:spPr>
            <a:xfrm>
              <a:off x="422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2" name="矩形 5167"/>
            <p:cNvSpPr/>
            <p:nvPr/>
          </p:nvSpPr>
          <p:spPr>
            <a:xfrm>
              <a:off x="432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3" name="矩形 5168"/>
            <p:cNvSpPr/>
            <p:nvPr/>
          </p:nvSpPr>
          <p:spPr>
            <a:xfrm>
              <a:off x="441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4" name="矩形 5169"/>
            <p:cNvSpPr/>
            <p:nvPr/>
          </p:nvSpPr>
          <p:spPr>
            <a:xfrm>
              <a:off x="451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5" name="矩形 5170"/>
            <p:cNvSpPr/>
            <p:nvPr/>
          </p:nvSpPr>
          <p:spPr>
            <a:xfrm>
              <a:off x="460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6" name="矩形 5171"/>
            <p:cNvSpPr/>
            <p:nvPr/>
          </p:nvSpPr>
          <p:spPr>
            <a:xfrm>
              <a:off x="470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7" name="矩形 5172"/>
            <p:cNvSpPr/>
            <p:nvPr/>
          </p:nvSpPr>
          <p:spPr>
            <a:xfrm>
              <a:off x="480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8" name="矩形 5173"/>
            <p:cNvSpPr/>
            <p:nvPr/>
          </p:nvSpPr>
          <p:spPr>
            <a:xfrm>
              <a:off x="489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9" name="矩形 5174"/>
            <p:cNvSpPr/>
            <p:nvPr/>
          </p:nvSpPr>
          <p:spPr>
            <a:xfrm>
              <a:off x="499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0" name="矩形 5175"/>
            <p:cNvSpPr/>
            <p:nvPr/>
          </p:nvSpPr>
          <p:spPr>
            <a:xfrm>
              <a:off x="508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1" name="矩形 5176"/>
            <p:cNvSpPr/>
            <p:nvPr/>
          </p:nvSpPr>
          <p:spPr>
            <a:xfrm>
              <a:off x="518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2" name="矩形 5177"/>
            <p:cNvSpPr/>
            <p:nvPr/>
          </p:nvSpPr>
          <p:spPr>
            <a:xfrm>
              <a:off x="528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3" name="矩形 5178"/>
            <p:cNvSpPr/>
            <p:nvPr/>
          </p:nvSpPr>
          <p:spPr>
            <a:xfrm>
              <a:off x="537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4" name="矩形 5179"/>
            <p:cNvSpPr/>
            <p:nvPr/>
          </p:nvSpPr>
          <p:spPr>
            <a:xfrm>
              <a:off x="547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5" name="矩形 5180"/>
            <p:cNvSpPr/>
            <p:nvPr/>
          </p:nvSpPr>
          <p:spPr>
            <a:xfrm>
              <a:off x="556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6" name="矩形 5181"/>
            <p:cNvSpPr/>
            <p:nvPr/>
          </p:nvSpPr>
          <p:spPr>
            <a:xfrm>
              <a:off x="566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7" name="矩形 5182"/>
            <p:cNvSpPr/>
            <p:nvPr/>
          </p:nvSpPr>
          <p:spPr>
            <a:xfrm>
              <a:off x="431" y="0"/>
              <a:ext cx="5331" cy="4320"/>
            </a:xfrm>
            <a:prstGeom prst="rect">
              <a:avLst/>
            </a:prstGeom>
            <a:solidFill>
              <a:schemeClr val="accent1">
                <a:alpha val="50000"/>
              </a:schemeClr>
            </a:solidFill>
            <a:ln w="9525">
              <a:noFill/>
            </a:ln>
          </p:spPr>
          <p:txBody>
            <a:bodyPr anchor="t" anchorCtr="0"/>
            <a:lstStyle/>
            <a:p>
              <a:pPr lvl="0" eaLnBrk="0" hangingPunct="0"/>
              <a:endParaRPr lang="zh-CN" altLang="en-US">
                <a:latin typeface="Arial" panose="020B0604020202020204" pitchFamily="34" charset="0"/>
              </a:endParaRPr>
            </a:p>
          </p:txBody>
        </p:sp>
        <p:sp>
          <p:nvSpPr>
            <p:cNvPr id="1088" name="矩形 5183"/>
            <p:cNvSpPr/>
            <p:nvPr/>
          </p:nvSpPr>
          <p:spPr>
            <a:xfrm>
              <a:off x="0" y="1081"/>
              <a:ext cx="4378" cy="47"/>
            </a:xfrm>
            <a:prstGeom prst="rect">
              <a:avLst/>
            </a:prstGeom>
            <a:solidFill>
              <a:schemeClr val="hlink">
                <a:alpha val="50000"/>
              </a:schemeClr>
            </a:solidFill>
            <a:ln w="9525">
              <a:noFill/>
            </a:ln>
          </p:spPr>
          <p:txBody>
            <a:bodyPr anchor="t" anchorCtr="0"/>
            <a:lstStyle/>
            <a:p>
              <a:pPr lvl="0" eaLnBrk="0" hangingPunct="0"/>
              <a:endParaRPr lang="zh-CN" altLang="en-US">
                <a:latin typeface="Arial" panose="020B0604020202020204" pitchFamily="34" charset="0"/>
              </a:endParaRPr>
            </a:p>
          </p:txBody>
        </p:sp>
      </p:grpSp>
      <p:sp>
        <p:nvSpPr>
          <p:cNvPr id="1089" name="标题 5184"/>
          <p:cNvSpPr>
            <a:spLocks noGrp="1"/>
          </p:cNvSpPr>
          <p:nvPr>
            <p:ph type="title"/>
          </p:nvPr>
        </p:nvSpPr>
        <p:spPr>
          <a:xfrm>
            <a:off x="1219200" y="990600"/>
            <a:ext cx="6705600" cy="633413"/>
          </a:xfrm>
          <a:prstGeom prst="rect">
            <a:avLst/>
          </a:prstGeom>
          <a:noFill/>
          <a:ln w="9525">
            <a:noFill/>
          </a:ln>
        </p:spPr>
        <p:txBody>
          <a:bodyPr anchor="b" anchorCtr="0"/>
          <a:lstStyle/>
          <a:p>
            <a:pPr lvl="0"/>
            <a:r>
              <a:rPr lang="en-US" altLang="zh-CN" dirty="0"/>
              <a:t>Click to edit Master title style</a:t>
            </a:r>
          </a:p>
        </p:txBody>
      </p:sp>
      <p:sp>
        <p:nvSpPr>
          <p:cNvPr id="1090" name="文本占位符 5185"/>
          <p:cNvSpPr>
            <a:spLocks noGrp="1"/>
          </p:cNvSpPr>
          <p:nvPr>
            <p:ph type="body"/>
          </p:nvPr>
        </p:nvSpPr>
        <p:spPr>
          <a:xfrm>
            <a:off x="1828800" y="1905000"/>
            <a:ext cx="6934200" cy="4191000"/>
          </a:xfrm>
          <a:prstGeom prst="rect">
            <a:avLst/>
          </a:prstGeom>
          <a:noFill/>
          <a:ln w="9525">
            <a:noFill/>
          </a:ln>
        </p:spPr>
        <p:txBody>
          <a:bodyPr anchor="t" anchorCtr="0"/>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5188" name="页脚占位符 5187"/>
          <p:cNvSpPr>
            <a:spLocks noGrp="1"/>
          </p:cNvSpPr>
          <p:nvPr>
            <p:ph type="ftr" sz="quarter" idx="3"/>
          </p:nvPr>
        </p:nvSpPr>
        <p:spPr>
          <a:xfrm>
            <a:off x="1219200" y="6248400"/>
            <a:ext cx="5486400" cy="457200"/>
          </a:xfrm>
          <a:prstGeom prst="rect">
            <a:avLst/>
          </a:prstGeom>
          <a:noFill/>
          <a:ln w="9525">
            <a:noFill/>
          </a:ln>
        </p:spPr>
        <p:txBody>
          <a:bodyPr anchor="b"/>
          <a:lstStyle>
            <a:lvl1pPr>
              <a:defRPr sz="1000">
                <a:latin typeface="Helvetica" pitchFamily="-128" charset="0"/>
              </a:defRPr>
            </a:lvl1p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189" name="灯片编号占位符 5188"/>
          <p:cNvSpPr>
            <a:spLocks noGrp="1"/>
          </p:cNvSpPr>
          <p:nvPr>
            <p:ph type="sldNum" sz="quarter" idx="4"/>
          </p:nvPr>
        </p:nvSpPr>
        <p:spPr>
          <a:xfrm>
            <a:off x="7543800" y="6248400"/>
            <a:ext cx="1295400" cy="457200"/>
          </a:xfrm>
          <a:prstGeom prst="rect">
            <a:avLst/>
          </a:prstGeom>
          <a:noFill/>
          <a:ln w="9525">
            <a:noFill/>
          </a:ln>
        </p:spPr>
        <p:txBody>
          <a:bodyPr anchor="b"/>
          <a:lstStyle>
            <a:lvl1pPr algn="r">
              <a:defRPr sz="1000">
                <a:latin typeface="Helvetica" pitchFamily="-128" charset="0"/>
              </a:defRPr>
            </a:lvl1p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8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6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4098" name="文本占位符 149506"/>
          <p:cNvSpPr>
            <a:spLocks noGrp="1"/>
          </p:cNvSpPr>
          <p:nvPr>
            <p:ph idx="1"/>
          </p:nvPr>
        </p:nvSpPr>
        <p:spPr>
          <a:xfrm>
            <a:off x="614363" y="1790700"/>
            <a:ext cx="8224837" cy="4368800"/>
          </a:xfrm>
        </p:spPr>
        <p:txBody>
          <a:bodyPr anchor="t" anchorCtr="0"/>
          <a:lstStyle/>
          <a:p>
            <a:pPr marL="0" indent="0">
              <a:spcBef>
                <a:spcPts val="600"/>
              </a:spcBef>
              <a:buNone/>
            </a:pPr>
            <a:endParaRPr lang="en-US" altLang="zh-CN" sz="2000" b="1">
              <a:latin typeface="Arial" panose="020B0604020202020204" pitchFamily="34" charset="0"/>
            </a:endParaRPr>
          </a:p>
          <a:p>
            <a:pPr marL="0" indent="0">
              <a:spcBef>
                <a:spcPts val="600"/>
              </a:spcBef>
              <a:buNone/>
            </a:pPr>
            <a:endParaRPr lang="en-US" altLang="zh-CN" sz="2000" b="1">
              <a:latin typeface="Arial" panose="020B0604020202020204" pitchFamily="34" charset="0"/>
            </a:endParaRPr>
          </a:p>
        </p:txBody>
      </p:sp>
      <p:sp>
        <p:nvSpPr>
          <p:cNvPr id="4099"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1</a:t>
            </a:fld>
            <a:endParaRPr lang="en-US" altLang="zh-CN" sz="1000">
              <a:latin typeface="Helvetica" pitchFamily="-128" charset="0"/>
            </a:endParaRPr>
          </a:p>
        </p:txBody>
      </p:sp>
      <p:sp>
        <p:nvSpPr>
          <p:cNvPr id="4100"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graphicFrame>
        <p:nvGraphicFramePr>
          <p:cNvPr id="4101" name="对象 3"/>
          <p:cNvGraphicFramePr/>
          <p:nvPr/>
        </p:nvGraphicFramePr>
        <p:xfrm>
          <a:off x="854075" y="1622425"/>
          <a:ext cx="7435850" cy="4946650"/>
        </p:xfrm>
        <a:graphic>
          <a:graphicData uri="http://schemas.openxmlformats.org/presentationml/2006/ole">
            <mc:AlternateContent xmlns:mc="http://schemas.openxmlformats.org/markup-compatibility/2006">
              <mc:Choice xmlns:v="urn:schemas-microsoft-com:vml" Requires="v">
                <p:oleObj spid="_x0000_s3084" r:id="rId3" imgW="7429500" imgH="4943475" progId="Paint.Picture">
                  <p:embed/>
                </p:oleObj>
              </mc:Choice>
              <mc:Fallback>
                <p:oleObj r:id="rId3" imgW="7429500" imgH="4943475" progId="Paint.Picture">
                  <p:embed/>
                  <p:pic>
                    <p:nvPicPr>
                      <p:cNvPr id="0" name="图片 3075"/>
                      <p:cNvPicPr/>
                      <p:nvPr/>
                    </p:nvPicPr>
                    <p:blipFill>
                      <a:blip r:embed="rId4"/>
                      <a:stretch>
                        <a:fillRect/>
                      </a:stretch>
                    </p:blipFill>
                    <p:spPr>
                      <a:xfrm>
                        <a:off x="854075" y="1622425"/>
                        <a:ext cx="7435850" cy="4946650"/>
                      </a:xfrm>
                      <a:prstGeom prst="rect">
                        <a:avLst/>
                      </a:prstGeom>
                      <a:noFill/>
                      <a:ln w="38100">
                        <a:noFill/>
                        <a:miter/>
                      </a:ln>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4098" name="文本占位符 149506"/>
          <p:cNvSpPr>
            <a:spLocks noGrp="1"/>
          </p:cNvSpPr>
          <p:nvPr>
            <p:ph idx="1"/>
          </p:nvPr>
        </p:nvSpPr>
        <p:spPr>
          <a:xfrm>
            <a:off x="614363" y="1746250"/>
            <a:ext cx="8224838" cy="4368800"/>
          </a:xfrm>
        </p:spPr>
        <p:txBody>
          <a:bodyPr anchor="t"/>
          <a:lstStyle/>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5.3.1 Agility Principles	</a:t>
            </a: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sym typeface="+mn-ea"/>
              </a:rPr>
              <a:t>(</a:t>
            </a:r>
            <a:r>
              <a:rPr kumimoji="0" lang="en-US" altLang="zh-CN" sz="2000" b="1" i="0" u="none" strike="noStrike" kern="1200" cap="none" spc="0" normalizeH="0" baseline="0" noProof="1">
                <a:solidFill>
                  <a:srgbClr val="FF0000"/>
                </a:solidFill>
                <a:latin typeface="Arial" panose="020B0604020202020204" pitchFamily="34" charset="0"/>
                <a:ea typeface="+mn-ea"/>
                <a:cs typeface="+mn-cs"/>
                <a:sym typeface="+mn-ea"/>
              </a:rPr>
              <a:t>read by yourselves</a:t>
            </a:r>
            <a:r>
              <a:rPr kumimoji="0" lang="zh-CN" altLang="en-US" sz="2000" b="1" i="0" u="none" strike="noStrike" kern="1200" cap="none" spc="0" normalizeH="0" baseline="0" noProof="1">
                <a:solidFill>
                  <a:srgbClr val="FF0000"/>
                </a:solidFill>
                <a:latin typeface="Arial" panose="020B0604020202020204" pitchFamily="34" charset="0"/>
                <a:ea typeface="宋体" panose="02010600030101010101" pitchFamily="2" charset="-122"/>
                <a:cs typeface="+mn-cs"/>
                <a:sym typeface="+mn-ea"/>
              </a:rPr>
              <a:t>，</a:t>
            </a:r>
            <a:r>
              <a:rPr kumimoji="0" lang="en-US" altLang="zh-CN" sz="2000" b="1" i="0" u="none" strike="noStrike" kern="1200" cap="none" spc="0" normalizeH="0" baseline="0" noProof="1">
                <a:solidFill>
                  <a:srgbClr val="FF0000"/>
                </a:solidFill>
                <a:latin typeface="Arial" panose="020B0604020202020204" pitchFamily="34" charset="0"/>
                <a:ea typeface="宋体" panose="02010600030101010101" pitchFamily="2" charset="-122"/>
                <a:cs typeface="+mn-cs"/>
                <a:sym typeface="+mn-ea"/>
              </a:rPr>
              <a:t>as exercise</a:t>
            </a: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sym typeface="+mn-ea"/>
              </a:rPr>
              <a: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Agile Alliance defines 12 agility principles for those who want to achieve agility:</a:t>
            </a: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Our highest priority is to satisfy the customer through early and continuous delivery of valuable software.</a:t>
            </a: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Welcome changing requirements, even late in development. Agile processes harness change for the customer's competitive advantage.</a:t>
            </a: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Deliver working software frequently, from a couple of weeks to a couple of months, with a preference to the shorter timescale.</a:t>
            </a: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Business people and developers must work together daily throughout the project.</a:t>
            </a:r>
          </a:p>
        </p:txBody>
      </p:sp>
      <p:sp>
        <p:nvSpPr>
          <p:cNvPr id="13315"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10</a:t>
            </a:fld>
            <a:endParaRPr lang="en-US" altLang="zh-CN" sz="1000">
              <a:latin typeface="Helvetica" pitchFamily="-128" charset="0"/>
            </a:endParaRPr>
          </a:p>
        </p:txBody>
      </p:sp>
      <p:sp>
        <p:nvSpPr>
          <p:cNvPr id="13316"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14338" name="文本占位符 149506"/>
          <p:cNvSpPr>
            <a:spLocks noGrp="1"/>
          </p:cNvSpPr>
          <p:nvPr>
            <p:ph idx="1"/>
          </p:nvPr>
        </p:nvSpPr>
        <p:spPr>
          <a:xfrm>
            <a:off x="614363" y="1746250"/>
            <a:ext cx="8224837" cy="4737100"/>
          </a:xfrm>
        </p:spPr>
        <p:txBody>
          <a:bodyPr anchor="t" anchorCtr="0"/>
          <a:lstStyle/>
          <a:p>
            <a:pPr marL="457200" indent="-457200">
              <a:spcBef>
                <a:spcPts val="600"/>
              </a:spcBef>
              <a:buFont typeface="MS PGothic" panose="020B0600070205080204" pitchFamily="-128" charset="-128"/>
              <a:buAutoNum type="circleNumDbPlain" startAt="5"/>
            </a:pPr>
            <a:r>
              <a:rPr lang="en-US" altLang="zh-CN" sz="2000" b="1" dirty="0">
                <a:latin typeface="Arial" panose="020B0604020202020204" pitchFamily="34" charset="0"/>
              </a:rPr>
              <a:t>Build projects around motivated individuals. Give them the environment and support they need, and trust them to get the job done.</a:t>
            </a:r>
          </a:p>
          <a:p>
            <a:pPr marL="457200" indent="-457200">
              <a:spcBef>
                <a:spcPts val="600"/>
              </a:spcBef>
              <a:buFont typeface="MS PGothic" panose="020B0600070205080204" pitchFamily="-128" charset="-128"/>
              <a:buAutoNum type="circleNumDbPlain" startAt="5"/>
            </a:pPr>
            <a:r>
              <a:rPr lang="en-US" altLang="zh-CN" sz="2000" b="1" dirty="0">
                <a:latin typeface="Arial" panose="020B0604020202020204" pitchFamily="34" charset="0"/>
              </a:rPr>
              <a:t>The most efficient and effective method of conveying information to and within a development team is face-to-face conversation.</a:t>
            </a:r>
          </a:p>
          <a:p>
            <a:pPr marL="457200" indent="-457200">
              <a:spcBef>
                <a:spcPts val="600"/>
              </a:spcBef>
              <a:buFont typeface="MS PGothic" panose="020B0600070205080204" pitchFamily="-128" charset="-128"/>
              <a:buAutoNum type="circleNumDbPlain" startAt="5"/>
            </a:pPr>
            <a:r>
              <a:rPr lang="en-US" altLang="zh-CN" sz="2000" b="1" dirty="0">
                <a:latin typeface="Arial" panose="020B0604020202020204" pitchFamily="34" charset="0"/>
              </a:rPr>
              <a:t>Working software is the primary measure of progress.</a:t>
            </a:r>
          </a:p>
          <a:p>
            <a:pPr marL="457200" indent="-457200">
              <a:spcBef>
                <a:spcPts val="600"/>
              </a:spcBef>
              <a:buFont typeface="MS PGothic" panose="020B0600070205080204" pitchFamily="-128" charset="-128"/>
              <a:buAutoNum type="circleNumDbPlain" startAt="5"/>
            </a:pPr>
            <a:r>
              <a:rPr lang="en-US" altLang="zh-CN" sz="2000" b="1" dirty="0">
                <a:latin typeface="Arial" panose="020B0604020202020204" pitchFamily="34" charset="0"/>
              </a:rPr>
              <a:t>Agile processes promote sustainable development. The sponsors, developers, and users should be able to maintain a constant pace indefinitely.</a:t>
            </a:r>
          </a:p>
          <a:p>
            <a:pPr marL="457200" indent="-457200">
              <a:spcBef>
                <a:spcPts val="600"/>
              </a:spcBef>
              <a:buFont typeface="MS PGothic" panose="020B0600070205080204" pitchFamily="-128" charset="-128"/>
              <a:buAutoNum type="circleNumDbPlain" startAt="5"/>
            </a:pPr>
            <a:r>
              <a:rPr lang="en-US" altLang="zh-CN" sz="2000" b="1" dirty="0">
                <a:latin typeface="Arial" panose="020B0604020202020204" pitchFamily="34" charset="0"/>
              </a:rPr>
              <a:t>Continuous attention to technical excellence and good design enhances agility.</a:t>
            </a:r>
          </a:p>
          <a:p>
            <a:pPr marL="457200" indent="-457200">
              <a:spcBef>
                <a:spcPts val="600"/>
              </a:spcBef>
              <a:buFont typeface="MS PGothic" panose="020B0600070205080204" pitchFamily="-128" charset="-128"/>
              <a:buAutoNum type="circleNumDbPlain" startAt="5"/>
            </a:pPr>
            <a:r>
              <a:rPr lang="en-US" altLang="zh-CN" sz="2000" b="1" dirty="0">
                <a:latin typeface="Arial" panose="020B0604020202020204" pitchFamily="34" charset="0"/>
              </a:rPr>
              <a:t>Simplicity—the art of maximizing the amount of work not done—is essential.</a:t>
            </a:r>
          </a:p>
        </p:txBody>
      </p:sp>
      <p:sp>
        <p:nvSpPr>
          <p:cNvPr id="14339"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11</a:t>
            </a:fld>
            <a:endParaRPr lang="en-US" altLang="zh-CN" sz="1000">
              <a:latin typeface="Helvetica" pitchFamily="-128" charset="0"/>
            </a:endParaRPr>
          </a:p>
        </p:txBody>
      </p:sp>
      <p:sp>
        <p:nvSpPr>
          <p:cNvPr id="14340"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4098" name="文本占位符 149506"/>
          <p:cNvSpPr>
            <a:spLocks noGrp="1"/>
          </p:cNvSpPr>
          <p:nvPr>
            <p:ph idx="1"/>
          </p:nvPr>
        </p:nvSpPr>
        <p:spPr>
          <a:xfrm>
            <a:off x="614363" y="1752600"/>
            <a:ext cx="8224838" cy="4368800"/>
          </a:xfrm>
        </p:spPr>
        <p:txBody>
          <a:bodyPr anchor="t"/>
          <a:lstStyle/>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11"/>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best requirements analysis, and designs emerge from self-organizing teams.</a:t>
            </a: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11"/>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At regular intervals, the team reflects on how to become more effective,then tunes and adjusts its behavior accordingly.</a:t>
            </a: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Not every agile process model applies these 12 principles with equal weight, and some models choose to ignore (or at least downplay) the importance of one or more of the principles. However, the principles define an agile spirit.</a:t>
            </a: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5.3.2 The Politics of Agile Development</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(read by yourselves)</a:t>
            </a: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5.4 EXTREME PROGRAMMING</a:t>
            </a: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In order to illustrate an agile process in a bit more detail, we’ll provide you with an overview of Extreme Programming (XP)</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the most widely used approach to agile software development.</a:t>
            </a:r>
          </a:p>
        </p:txBody>
      </p:sp>
      <p:sp>
        <p:nvSpPr>
          <p:cNvPr id="16387"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12</a:t>
            </a:fld>
            <a:endParaRPr lang="en-US" altLang="zh-CN" sz="1000">
              <a:latin typeface="Helvetica" pitchFamily="-128" charset="0"/>
            </a:endParaRPr>
          </a:p>
        </p:txBody>
      </p:sp>
      <p:sp>
        <p:nvSpPr>
          <p:cNvPr id="16388"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17410" name="文本占位符 149506"/>
          <p:cNvSpPr>
            <a:spLocks noGrp="1"/>
          </p:cNvSpPr>
          <p:nvPr>
            <p:ph idx="1"/>
          </p:nvPr>
        </p:nvSpPr>
        <p:spPr>
          <a:xfrm>
            <a:off x="614363" y="1746250"/>
            <a:ext cx="8224837" cy="4537075"/>
          </a:xfrm>
        </p:spPr>
        <p:txBody>
          <a:bodyPr anchor="t" anchorCtr="0"/>
          <a:lstStyle/>
          <a:p>
            <a:pPr marL="0" indent="0">
              <a:spcBef>
                <a:spcPts val="600"/>
              </a:spcBef>
              <a:buFont typeface="MS PGothic" panose="020B0600070205080204" pitchFamily="-128" charset="-128"/>
              <a:buNone/>
            </a:pPr>
            <a:r>
              <a:rPr lang="en-US" altLang="zh-CN" sz="2000" b="1">
                <a:latin typeface="Arial" panose="020B0604020202020204" pitchFamily="34" charset="0"/>
              </a:rPr>
              <a:t>A variant of XP, called Industrial XP(IXP), refines XP and targets the agile process specifically for use within large organizations.</a:t>
            </a: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5.4.1 The XP Process</a:t>
            </a:r>
          </a:p>
          <a:p>
            <a:pPr marL="0" indent="0">
              <a:spcBef>
                <a:spcPts val="600"/>
              </a:spcBef>
              <a:buFont typeface="MS PGothic" panose="020B0600070205080204" pitchFamily="-128" charset="-128"/>
              <a:buNone/>
            </a:pPr>
            <a:r>
              <a:rPr lang="en-US" altLang="zh-CN" sz="2000" b="1">
                <a:latin typeface="Arial" panose="020B0604020202020204" pitchFamily="34" charset="0"/>
              </a:rPr>
              <a:t>Extreme Programming uses an object-oriented approach as its preferred development paradigm and encompasses a set of rules and practices that occur within the context of </a:t>
            </a:r>
            <a:r>
              <a:rPr lang="en-US" altLang="zh-CN" sz="2000" b="1">
                <a:solidFill>
                  <a:srgbClr val="FF0000"/>
                </a:solidFill>
                <a:latin typeface="Arial" panose="020B0604020202020204" pitchFamily="34" charset="0"/>
              </a:rPr>
              <a:t>four framework activities</a:t>
            </a:r>
            <a:r>
              <a:rPr lang="en-US" altLang="zh-CN" sz="2000" b="1">
                <a:latin typeface="Arial" panose="020B0604020202020204" pitchFamily="34" charset="0"/>
              </a:rPr>
              <a:t>: planning, design, coding,and testing. Figure 5.2 illustrates the XP process and notes some of the key ideas and tasks that are associated with each framework activity.</a:t>
            </a: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Planning. </a:t>
            </a:r>
            <a:r>
              <a:rPr lang="en-US" altLang="zh-CN" sz="2000" b="1">
                <a:latin typeface="Arial" panose="020B0604020202020204" pitchFamily="34" charset="0"/>
              </a:rPr>
              <a:t>The planning activity (also called the planning game ) begins with listening —a requirements gathering activity that enables the technical members of the XP team to understand the business context for the software and to get a broad feel for required output and major features and functionality. Listening </a:t>
            </a:r>
          </a:p>
        </p:txBody>
      </p:sp>
      <p:sp>
        <p:nvSpPr>
          <p:cNvPr id="17411"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13</a:t>
            </a:fld>
            <a:endParaRPr lang="en-US" altLang="zh-CN" sz="1000">
              <a:latin typeface="Helvetica" pitchFamily="-128" charset="0"/>
            </a:endParaRPr>
          </a:p>
        </p:txBody>
      </p:sp>
      <p:sp>
        <p:nvSpPr>
          <p:cNvPr id="17412"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18434" name="文本占位符 149506"/>
          <p:cNvSpPr>
            <a:spLocks noGrp="1"/>
          </p:cNvSpPr>
          <p:nvPr>
            <p:ph idx="1"/>
          </p:nvPr>
        </p:nvSpPr>
        <p:spPr>
          <a:xfrm>
            <a:off x="614363" y="1746250"/>
            <a:ext cx="8224837" cy="4781550"/>
          </a:xfrm>
        </p:spPr>
        <p:txBody>
          <a:bodyPr anchor="t" anchorCtr="0"/>
          <a:lstStyle/>
          <a:p>
            <a:pPr marL="0" indent="0">
              <a:lnSpc>
                <a:spcPct val="110000"/>
              </a:lnSpc>
              <a:spcBef>
                <a:spcPts val="600"/>
              </a:spcBef>
              <a:buFont typeface="MS PGothic" panose="020B0600070205080204" pitchFamily="-128" charset="-128"/>
              <a:buNone/>
            </a:pPr>
            <a:r>
              <a:rPr lang="en-US" altLang="zh-CN" sz="2000" b="1" dirty="0">
                <a:latin typeface="Arial" panose="020B0604020202020204" pitchFamily="34" charset="0"/>
              </a:rPr>
              <a:t>leads to the creation of a set of “ stories ” (also called user stories ) that describe required output, features, and functionality for software to be built. </a:t>
            </a:r>
            <a:r>
              <a:rPr lang="en-US" altLang="zh-CN" sz="2000" b="1" dirty="0">
                <a:solidFill>
                  <a:srgbClr val="FF0000"/>
                </a:solidFill>
                <a:latin typeface="Arial" panose="020B0604020202020204" pitchFamily="34" charset="0"/>
              </a:rPr>
              <a:t>Each story (similar to use cases described in Chapter 8) is written by the customer and is placed on an index card</a:t>
            </a:r>
            <a:r>
              <a:rPr lang="en-US" altLang="zh-CN" sz="2000" b="1" dirty="0">
                <a:latin typeface="Arial" panose="020B0604020202020204" pitchFamily="34" charset="0"/>
              </a:rPr>
              <a:t>. The customer assigns a value (i.e., a priority) to the story based on the </a:t>
            </a:r>
            <a:r>
              <a:rPr lang="en-US" altLang="zh-CN" sz="2000" b="1" dirty="0">
                <a:solidFill>
                  <a:srgbClr val="FF0000"/>
                </a:solidFill>
                <a:latin typeface="Arial" panose="020B0604020202020204" pitchFamily="34" charset="0"/>
              </a:rPr>
              <a:t>overall business value of the feature or function</a:t>
            </a:r>
            <a:r>
              <a:rPr lang="en-US" altLang="zh-CN" sz="2000" b="1" dirty="0">
                <a:latin typeface="Arial" panose="020B0604020202020204" pitchFamily="34" charset="0"/>
              </a:rPr>
              <a:t>. Members of the XP team then assess each story and assign a cost —measured in development weeks—to it.</a:t>
            </a:r>
            <a:r>
              <a:rPr lang="en-US" altLang="zh-CN" sz="2000" b="1" dirty="0">
                <a:solidFill>
                  <a:srgbClr val="FF0000"/>
                </a:solidFill>
                <a:latin typeface="Arial" panose="020B0604020202020204" pitchFamily="34" charset="0"/>
              </a:rPr>
              <a:t> If the story is estimated to require more than three development weeks, the customer is asked to split the story into smaller stories</a:t>
            </a:r>
            <a:r>
              <a:rPr lang="en-US" altLang="zh-CN" sz="2000" b="1" dirty="0">
                <a:latin typeface="Arial" panose="020B0604020202020204" pitchFamily="34" charset="0"/>
              </a:rPr>
              <a:t> and the assignment of value and cost occurs again. It is important to note that new stories can be written at any time.</a:t>
            </a:r>
          </a:p>
          <a:p>
            <a:pPr marL="0" indent="0">
              <a:spcBef>
                <a:spcPts val="600"/>
              </a:spcBef>
              <a:buFont typeface="MS PGothic" panose="020B0600070205080204" pitchFamily="-128" charset="-128"/>
              <a:buNone/>
            </a:pPr>
            <a:r>
              <a:rPr lang="en-US" altLang="zh-CN" sz="2000" b="1" dirty="0">
                <a:latin typeface="Arial" panose="020B0604020202020204" pitchFamily="34" charset="0"/>
              </a:rPr>
              <a:t>Customers and developers work together to decide how to group stories into the next release (the next software increment) to be </a:t>
            </a:r>
          </a:p>
        </p:txBody>
      </p:sp>
      <p:sp>
        <p:nvSpPr>
          <p:cNvPr id="18435"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14</a:t>
            </a:fld>
            <a:endParaRPr lang="en-US" altLang="zh-CN" sz="1000">
              <a:latin typeface="Helvetica" pitchFamily="-128" charset="0"/>
            </a:endParaRPr>
          </a:p>
        </p:txBody>
      </p:sp>
      <p:sp>
        <p:nvSpPr>
          <p:cNvPr id="18436"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19458" name="文本占位符 149506"/>
          <p:cNvSpPr>
            <a:spLocks noGrp="1"/>
          </p:cNvSpPr>
          <p:nvPr>
            <p:ph idx="1"/>
          </p:nvPr>
        </p:nvSpPr>
        <p:spPr>
          <a:xfrm>
            <a:off x="614363" y="1746250"/>
            <a:ext cx="8224837" cy="4368800"/>
          </a:xfrm>
        </p:spPr>
        <p:txBody>
          <a:bodyPr anchor="t" anchorCtr="0"/>
          <a:lstStyle/>
          <a:p>
            <a:pPr marL="0" indent="0">
              <a:spcBef>
                <a:spcPts val="600"/>
              </a:spcBef>
              <a:buFont typeface="MS PGothic" panose="020B0600070205080204" pitchFamily="-128" charset="-128"/>
              <a:buNone/>
            </a:pPr>
            <a:r>
              <a:rPr lang="en-US" altLang="zh-CN" sz="2000" b="1" dirty="0">
                <a:latin typeface="Arial" panose="020B0604020202020204" pitchFamily="34" charset="0"/>
              </a:rPr>
              <a:t>developed by the XP team. Once a basic commitment (agreement on stories to be included, delivery date, and other project matters) is made for a release, the XP team orders the stories that will be developed in one of three ways: (1) all stories will be implemented immediately (within a few weeks), (2) the stories with highest value will be moved up in the schedule and implemented first, or (3) the riskiest stories will be moved up in the schedule and implemented first.</a:t>
            </a:r>
          </a:p>
          <a:p>
            <a:pPr marL="0" indent="0">
              <a:spcBef>
                <a:spcPts val="600"/>
              </a:spcBef>
              <a:buFont typeface="MS PGothic" panose="020B0600070205080204" pitchFamily="-128" charset="-128"/>
              <a:buNone/>
            </a:pPr>
            <a:r>
              <a:rPr lang="en-US" altLang="zh-CN" sz="2000" b="1" dirty="0">
                <a:latin typeface="Arial" panose="020B0604020202020204" pitchFamily="34" charset="0"/>
              </a:rPr>
              <a:t>After the first project release (also called a software increment) has been delivered, the XP team computes </a:t>
            </a:r>
            <a:r>
              <a:rPr lang="en-US" altLang="zh-CN" sz="2000" b="1" dirty="0">
                <a:solidFill>
                  <a:srgbClr val="FF0000"/>
                </a:solidFill>
                <a:latin typeface="Arial" panose="020B0604020202020204" pitchFamily="34" charset="0"/>
              </a:rPr>
              <a:t>project velocity</a:t>
            </a:r>
            <a:r>
              <a:rPr lang="en-US" altLang="zh-CN" sz="2000" b="1" dirty="0">
                <a:latin typeface="Arial" panose="020B0604020202020204" pitchFamily="34" charset="0"/>
              </a:rPr>
              <a:t>. </a:t>
            </a:r>
            <a:r>
              <a:rPr lang="en-US" altLang="zh-CN" sz="2000" b="1" dirty="0">
                <a:solidFill>
                  <a:srgbClr val="FF0000"/>
                </a:solidFill>
                <a:latin typeface="Arial" panose="020B0604020202020204" pitchFamily="34" charset="0"/>
              </a:rPr>
              <a:t>Stated simply, project velocity is the number of customer stories implemented during the first release</a:t>
            </a:r>
            <a:r>
              <a:rPr lang="en-US" altLang="zh-CN" sz="2000" b="1" dirty="0">
                <a:latin typeface="Arial" panose="020B0604020202020204" pitchFamily="34" charset="0"/>
              </a:rPr>
              <a:t>. Project velocity can then be used to (1) help estimate delivery dates and schedule for subsequent releases and (2) determine whether an </a:t>
            </a:r>
          </a:p>
        </p:txBody>
      </p:sp>
      <p:sp>
        <p:nvSpPr>
          <p:cNvPr id="19459"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15</a:t>
            </a:fld>
            <a:endParaRPr lang="en-US" altLang="zh-CN" sz="1000">
              <a:latin typeface="Helvetica" pitchFamily="-128" charset="0"/>
            </a:endParaRPr>
          </a:p>
        </p:txBody>
      </p:sp>
      <p:sp>
        <p:nvSpPr>
          <p:cNvPr id="19460"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20482"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16</a:t>
            </a:fld>
            <a:endParaRPr lang="en-US" altLang="zh-CN" sz="1000">
              <a:latin typeface="Helvetica" pitchFamily="-128" charset="0"/>
            </a:endParaRPr>
          </a:p>
        </p:txBody>
      </p:sp>
      <p:pic>
        <p:nvPicPr>
          <p:cNvPr id="20483" name="内容占位符 1"/>
          <p:cNvPicPr>
            <a:picLocks noGrp="1" noChangeAspect="1"/>
          </p:cNvPicPr>
          <p:nvPr>
            <p:ph idx="1"/>
          </p:nvPr>
        </p:nvPicPr>
        <p:blipFill>
          <a:blip r:embed="rId2"/>
          <a:stretch>
            <a:fillRect/>
          </a:stretch>
        </p:blipFill>
        <p:spPr>
          <a:xfrm>
            <a:off x="423863" y="454025"/>
            <a:ext cx="8334375" cy="6040438"/>
          </a:xfrm>
        </p:spPr>
      </p:pic>
      <p:sp>
        <p:nvSpPr>
          <p:cNvPr id="20484" name="文本框 1"/>
          <p:cNvSpPr txBox="1"/>
          <p:nvPr/>
        </p:nvSpPr>
        <p:spPr>
          <a:xfrm>
            <a:off x="614363" y="-65087"/>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21506" name="文本占位符 149506"/>
          <p:cNvSpPr>
            <a:spLocks noGrp="1"/>
          </p:cNvSpPr>
          <p:nvPr>
            <p:ph idx="1"/>
          </p:nvPr>
        </p:nvSpPr>
        <p:spPr>
          <a:xfrm>
            <a:off x="614363" y="1746250"/>
            <a:ext cx="8224837" cy="4368800"/>
          </a:xfrm>
        </p:spPr>
        <p:txBody>
          <a:bodyPr anchor="t" anchorCtr="0"/>
          <a:lstStyle/>
          <a:p>
            <a:pPr marL="0" indent="0">
              <a:spcBef>
                <a:spcPts val="600"/>
              </a:spcBef>
              <a:buFont typeface="MS PGothic" panose="020B0600070205080204" pitchFamily="-128" charset="-128"/>
              <a:buNone/>
            </a:pPr>
            <a:r>
              <a:rPr lang="en-US" altLang="zh-CN" sz="2000" b="1">
                <a:latin typeface="Arial" panose="020B0604020202020204" pitchFamily="34" charset="0"/>
              </a:rPr>
              <a:t>overcommitment has been made for all stories across the entire development project. If an overcommitment occurs, the content of releases is modified or end delivery dates are changed.</a:t>
            </a: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As development work proceeds, the customer can add stories, change the value of an existing story, split stories, or eliminate them.</a:t>
            </a:r>
            <a:r>
              <a:rPr lang="en-US" altLang="zh-CN" sz="2000" b="1">
                <a:latin typeface="Arial" panose="020B0604020202020204" pitchFamily="34" charset="0"/>
              </a:rPr>
              <a:t> The XP team then reconsiders all remaining releases and modifies its plans accordingly.</a:t>
            </a: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Design.</a:t>
            </a:r>
            <a:r>
              <a:rPr lang="en-US" altLang="zh-CN" sz="2000" b="1">
                <a:latin typeface="Arial" panose="020B0604020202020204" pitchFamily="34" charset="0"/>
              </a:rPr>
              <a:t> XP design rigorously follows the KIS (keep it simple) principle. XP encourages the use of CRC cards (Chapter 10) as an effective mechanism for thinking about the software in an object-oriented context. CRC(class-responsibility-collaborator) cards identify and organize the object-oriented classes that are relevant to the current software increment. </a:t>
            </a:r>
            <a:r>
              <a:rPr lang="en-US" altLang="zh-CN" sz="2000" b="1">
                <a:solidFill>
                  <a:srgbClr val="FF0000"/>
                </a:solidFill>
                <a:latin typeface="Arial" panose="020B0604020202020204" pitchFamily="34" charset="0"/>
              </a:rPr>
              <a:t>The CRC cards are the only design work product produced as part of the XP process.</a:t>
            </a:r>
          </a:p>
        </p:txBody>
      </p:sp>
      <p:sp>
        <p:nvSpPr>
          <p:cNvPr id="21507"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17</a:t>
            </a:fld>
            <a:endParaRPr lang="en-US" altLang="zh-CN" sz="1000">
              <a:latin typeface="Helvetica" pitchFamily="-128" charset="0"/>
            </a:endParaRPr>
          </a:p>
        </p:txBody>
      </p:sp>
      <p:sp>
        <p:nvSpPr>
          <p:cNvPr id="21508"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22530" name="文本占位符 149506"/>
          <p:cNvSpPr>
            <a:spLocks noGrp="1"/>
          </p:cNvSpPr>
          <p:nvPr>
            <p:ph idx="1"/>
          </p:nvPr>
        </p:nvSpPr>
        <p:spPr>
          <a:xfrm>
            <a:off x="504825" y="1746250"/>
            <a:ext cx="8512175" cy="4600575"/>
          </a:xfrm>
        </p:spPr>
        <p:txBody>
          <a:bodyPr anchor="t" anchorCtr="0"/>
          <a:lstStyle/>
          <a:p>
            <a:pPr marL="0" indent="0">
              <a:spcBef>
                <a:spcPts val="600"/>
              </a:spcBef>
              <a:buFont typeface="MS PGothic" panose="020B0600070205080204" pitchFamily="-128" charset="-128"/>
              <a:buNone/>
            </a:pPr>
            <a:r>
              <a:rPr lang="en-US" altLang="zh-CN" sz="2000" b="1" dirty="0">
                <a:solidFill>
                  <a:srgbClr val="FF0000"/>
                </a:solidFill>
                <a:latin typeface="Arial" panose="020B0604020202020204" pitchFamily="34" charset="0"/>
              </a:rPr>
              <a:t>If a difficult design problem is encountered as part of the design of a story, XP recommends the immediate creation of an operational prototype of that portion of the design</a:t>
            </a:r>
            <a:r>
              <a:rPr lang="en-US" altLang="zh-CN" sz="2000" b="1" dirty="0">
                <a:latin typeface="Arial" panose="020B0604020202020204" pitchFamily="34" charset="0"/>
              </a:rPr>
              <a:t>.</a:t>
            </a:r>
            <a:r>
              <a:rPr lang="en-US" altLang="zh-CN" sz="2000" b="1" dirty="0">
                <a:solidFill>
                  <a:srgbClr val="FF0000"/>
                </a:solidFill>
                <a:latin typeface="Arial" panose="020B0604020202020204" pitchFamily="34" charset="0"/>
              </a:rPr>
              <a:t> Called a spike solution</a:t>
            </a:r>
            <a:r>
              <a:rPr lang="en-US" altLang="zh-CN" sz="2000" b="1" dirty="0">
                <a:latin typeface="Arial" panose="020B0604020202020204" pitchFamily="34" charset="0"/>
              </a:rPr>
              <a:t> , the design prototype is implemented and evaluated. The intent is to lower risk when true implementation starts and to validate the original estimates for the story containing the design problem.</a:t>
            </a:r>
          </a:p>
          <a:p>
            <a:pPr marL="0" indent="0">
              <a:spcBef>
                <a:spcPts val="600"/>
              </a:spcBef>
              <a:buFont typeface="MS PGothic" panose="020B0600070205080204" pitchFamily="-128" charset="-128"/>
              <a:buNone/>
            </a:pPr>
            <a:r>
              <a:rPr lang="en-US" altLang="zh-CN" sz="2000" b="1" dirty="0">
                <a:solidFill>
                  <a:srgbClr val="0A85FF"/>
                </a:solidFill>
                <a:latin typeface="Arial" panose="020B0604020202020204" pitchFamily="34" charset="0"/>
              </a:rPr>
              <a:t>Coding. </a:t>
            </a:r>
            <a:r>
              <a:rPr lang="en-US" altLang="zh-CN" sz="2000" b="1" dirty="0">
                <a:latin typeface="Arial" panose="020B0604020202020204" pitchFamily="34" charset="0"/>
              </a:rPr>
              <a:t>After preliminary design work is done,</a:t>
            </a:r>
            <a:r>
              <a:rPr lang="en-US" altLang="zh-CN" sz="2000" b="1" dirty="0">
                <a:solidFill>
                  <a:srgbClr val="FF0000"/>
                </a:solidFill>
                <a:latin typeface="Arial" panose="020B0604020202020204" pitchFamily="34" charset="0"/>
              </a:rPr>
              <a:t> the team does not move to code, but rather develops a series of unit tests</a:t>
            </a:r>
            <a:r>
              <a:rPr lang="en-US" altLang="zh-CN" sz="2000" b="1" dirty="0">
                <a:latin typeface="Arial" panose="020B0604020202020204" pitchFamily="34" charset="0"/>
              </a:rPr>
              <a:t> that will exercise each of the stories that is to be included in the current release (software increment). Once the unit test has been created, the developer is better able to focus on what must be implemented to pass the test. Once the code is complete, it can be unit-tested immediately, thereby providing instantaneous feedback to the developers.</a:t>
            </a:r>
          </a:p>
        </p:txBody>
      </p:sp>
      <p:sp>
        <p:nvSpPr>
          <p:cNvPr id="22531"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18</a:t>
            </a:fld>
            <a:endParaRPr lang="en-US" altLang="zh-CN" sz="1000">
              <a:latin typeface="Helvetica" pitchFamily="-128" charset="0"/>
            </a:endParaRPr>
          </a:p>
        </p:txBody>
      </p:sp>
      <p:sp>
        <p:nvSpPr>
          <p:cNvPr id="22532"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23554" name="文本占位符 149506"/>
          <p:cNvSpPr>
            <a:spLocks noGrp="1"/>
          </p:cNvSpPr>
          <p:nvPr>
            <p:ph idx="1"/>
          </p:nvPr>
        </p:nvSpPr>
        <p:spPr>
          <a:xfrm>
            <a:off x="614363" y="1746250"/>
            <a:ext cx="8224837" cy="4368800"/>
          </a:xfrm>
        </p:spPr>
        <p:txBody>
          <a:bodyPr anchor="t" anchorCtr="0"/>
          <a:lstStyle/>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A key concept during the coding activity (and one of the most talked-about aspects of XP) is pair programming</a:t>
            </a:r>
            <a:r>
              <a:rPr lang="en-US" altLang="zh-CN" sz="2000" b="1">
                <a:latin typeface="Arial" panose="020B0604020202020204" pitchFamily="34" charset="0"/>
              </a:rPr>
              <a:t>. XP recommends that two people work together at one computer workstation to create code for a story. </a:t>
            </a:r>
            <a:r>
              <a:rPr lang="en-US" altLang="zh-CN" sz="2000" b="1">
                <a:solidFill>
                  <a:srgbClr val="FF0000"/>
                </a:solidFill>
                <a:latin typeface="Arial" panose="020B0604020202020204" pitchFamily="34" charset="0"/>
              </a:rPr>
              <a:t>This provides a mechanism for real-time problem solving (two heads are often better than one) and real time quality assurance (the code is reviewed as it is created). </a:t>
            </a:r>
            <a:r>
              <a:rPr lang="en-US" altLang="zh-CN" sz="2000" b="1">
                <a:latin typeface="Arial" panose="020B0604020202020204" pitchFamily="34" charset="0"/>
              </a:rPr>
              <a:t>It also keeps the developers focused on the problem at hand.</a:t>
            </a: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As pair programmers complete their work, the code they develop is integrated with the work of others</a:t>
            </a:r>
            <a:r>
              <a:rPr lang="en-US" altLang="zh-CN" sz="2000" b="1">
                <a:latin typeface="Arial" panose="020B0604020202020204" pitchFamily="34" charset="0"/>
              </a:rPr>
              <a:t>. </a:t>
            </a:r>
            <a:r>
              <a:rPr lang="en-US" altLang="zh-CN" sz="2000" b="1">
                <a:solidFill>
                  <a:srgbClr val="FF0000"/>
                </a:solidFill>
                <a:latin typeface="Arial" panose="020B0604020202020204" pitchFamily="34" charset="0"/>
              </a:rPr>
              <a:t>In some cases this is performed on a daily basis by an integration team</a:t>
            </a:r>
            <a:r>
              <a:rPr lang="en-US" altLang="zh-CN" sz="2000" b="1">
                <a:latin typeface="Arial" panose="020B0604020202020204" pitchFamily="34" charset="0"/>
              </a:rPr>
              <a:t>. In other cases, the pair programmers have integration responsibility. This “</a:t>
            </a:r>
            <a:r>
              <a:rPr lang="en-US" altLang="zh-CN" sz="2000" b="1">
                <a:solidFill>
                  <a:srgbClr val="FF0000"/>
                </a:solidFill>
                <a:latin typeface="Arial" panose="020B0604020202020204" pitchFamily="34" charset="0"/>
              </a:rPr>
              <a:t>continuous integration</a:t>
            </a:r>
            <a:r>
              <a:rPr lang="en-US" altLang="zh-CN" sz="2000" b="1">
                <a:latin typeface="Arial" panose="020B0604020202020204" pitchFamily="34" charset="0"/>
              </a:rPr>
              <a:t>” strategy helps to avoid compatibility and interfacing problems and provides a “</a:t>
            </a:r>
            <a:r>
              <a:rPr lang="en-US" altLang="zh-CN" sz="2000" b="1">
                <a:solidFill>
                  <a:srgbClr val="FF0000"/>
                </a:solidFill>
                <a:latin typeface="Arial" panose="020B0604020202020204" pitchFamily="34" charset="0"/>
              </a:rPr>
              <a:t>smoke testing</a:t>
            </a:r>
            <a:r>
              <a:rPr lang="en-US" altLang="zh-CN" sz="2000" b="1">
                <a:latin typeface="Arial" panose="020B0604020202020204" pitchFamily="34" charset="0"/>
              </a:rPr>
              <a:t>” environment that helps to uncover errors early.</a:t>
            </a:r>
          </a:p>
        </p:txBody>
      </p:sp>
      <p:sp>
        <p:nvSpPr>
          <p:cNvPr id="23555"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19</a:t>
            </a:fld>
            <a:endParaRPr lang="en-US" altLang="zh-CN" sz="1000">
              <a:latin typeface="Helvetica" pitchFamily="-128" charset="0"/>
            </a:endParaRPr>
          </a:p>
        </p:txBody>
      </p:sp>
      <p:sp>
        <p:nvSpPr>
          <p:cNvPr id="23556"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5122" name="文本占位符 149506"/>
          <p:cNvSpPr>
            <a:spLocks noGrp="1"/>
          </p:cNvSpPr>
          <p:nvPr>
            <p:ph idx="1"/>
          </p:nvPr>
        </p:nvSpPr>
        <p:spPr>
          <a:xfrm>
            <a:off x="280988" y="1790700"/>
            <a:ext cx="8721725" cy="4716463"/>
          </a:xfrm>
        </p:spPr>
        <p:txBody>
          <a:bodyPr anchor="t" anchorCtr="0"/>
          <a:lstStyle/>
          <a:p>
            <a:pPr marL="0" indent="0">
              <a:spcBef>
                <a:spcPts val="600"/>
              </a:spcBef>
              <a:buNone/>
            </a:pPr>
            <a:r>
              <a:rPr lang="en-US" altLang="zh-CN" sz="2000" b="1">
                <a:solidFill>
                  <a:srgbClr val="FF0000"/>
                </a:solidFill>
                <a:latin typeface="Arial" panose="020B0604020202020204" pitchFamily="34" charset="0"/>
              </a:rPr>
              <a:t>1. The modern business environment that spawns computer-based systems and software products is fast-paced and ever-changing. Agile software engineering represents a reasonable alternative to conventional software engineering for certain classes of software and certain types of software projects. It has been demonstrated to deliver successful systems quickly.</a:t>
            </a:r>
          </a:p>
          <a:p>
            <a:pPr marL="0" indent="0">
              <a:spcBef>
                <a:spcPts val="600"/>
              </a:spcBef>
              <a:buNone/>
            </a:pPr>
            <a:r>
              <a:rPr lang="en-US" altLang="zh-CN" sz="2000" b="1">
                <a:solidFill>
                  <a:srgbClr val="FF0000"/>
                </a:solidFill>
                <a:latin typeface="Arial" panose="020B0604020202020204" pitchFamily="34" charset="0"/>
              </a:rPr>
              <a:t>2. The agile software engineering philosophy encourages customer satisfaction and early incremental delivery of software; small, highly motivated project teams; informal methods; minimal software engineering work products; and overall development simplicity.</a:t>
            </a:r>
          </a:p>
          <a:p>
            <a:pPr marL="0" indent="0">
              <a:spcBef>
                <a:spcPts val="600"/>
              </a:spcBef>
              <a:buNone/>
            </a:pPr>
            <a:r>
              <a:rPr lang="en-US" altLang="zh-CN" sz="2000" b="1">
                <a:solidFill>
                  <a:srgbClr val="FF0000"/>
                </a:solidFill>
                <a:latin typeface="Arial" panose="020B0604020202020204" pitchFamily="34" charset="0"/>
              </a:rPr>
              <a:t>3. Software engineers and other project stakeholders (managers, customers,end users) work together on an agile team—a team that is self-organizing and in control of its own destiny. An agile team fosters communication and collaboration among all who serve on it.</a:t>
            </a:r>
          </a:p>
          <a:p>
            <a:pPr marL="0" indent="0">
              <a:spcBef>
                <a:spcPts val="600"/>
              </a:spcBef>
              <a:buNone/>
            </a:pPr>
            <a:endParaRPr lang="en-US" altLang="zh-CN" sz="2000" b="1">
              <a:solidFill>
                <a:srgbClr val="FF0000"/>
              </a:solidFill>
              <a:latin typeface="Arial" panose="020B0604020202020204" pitchFamily="34" charset="0"/>
            </a:endParaRPr>
          </a:p>
        </p:txBody>
      </p:sp>
      <p:sp>
        <p:nvSpPr>
          <p:cNvPr id="5123"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2</a:t>
            </a:fld>
            <a:endParaRPr lang="en-US" altLang="zh-CN" sz="1000">
              <a:latin typeface="Helvetica" pitchFamily="-128" charset="0"/>
            </a:endParaRPr>
          </a:p>
        </p:txBody>
      </p:sp>
      <p:sp>
        <p:nvSpPr>
          <p:cNvPr id="5124"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24578" name="文本占位符 149506"/>
          <p:cNvSpPr>
            <a:spLocks noGrp="1"/>
          </p:cNvSpPr>
          <p:nvPr>
            <p:ph idx="1"/>
          </p:nvPr>
        </p:nvSpPr>
        <p:spPr>
          <a:xfrm>
            <a:off x="614363" y="1746250"/>
            <a:ext cx="8224837" cy="4368800"/>
          </a:xfrm>
        </p:spPr>
        <p:txBody>
          <a:bodyPr anchor="t" anchorCtr="0"/>
          <a:lstStyle/>
          <a:p>
            <a:pPr marL="0" indent="0">
              <a:spcBef>
                <a:spcPts val="600"/>
              </a:spcBef>
              <a:buFont typeface="MS PGothic" panose="020B0600070205080204" pitchFamily="-128" charset="-128"/>
              <a:buNone/>
            </a:pPr>
            <a:r>
              <a:rPr lang="en-US" altLang="zh-CN" sz="2000" b="1" dirty="0">
                <a:solidFill>
                  <a:srgbClr val="0A85FF"/>
                </a:solidFill>
                <a:latin typeface="Arial" panose="020B0604020202020204" pitchFamily="34" charset="0"/>
              </a:rPr>
              <a:t>Testing.</a:t>
            </a:r>
            <a:r>
              <a:rPr lang="en-US" altLang="zh-CN" sz="2000" b="1" dirty="0">
                <a:latin typeface="Arial" panose="020B0604020202020204" pitchFamily="34" charset="0"/>
              </a:rPr>
              <a:t> The unit tests that are created should be implemented using a framework that enables them to be automated (hence, they can be executed easily and repeatedly). </a:t>
            </a:r>
            <a:r>
              <a:rPr lang="en-US" altLang="zh-CN" sz="2000" b="1" dirty="0">
                <a:solidFill>
                  <a:srgbClr val="FF0000"/>
                </a:solidFill>
                <a:latin typeface="Arial" panose="020B0604020202020204" pitchFamily="34" charset="0"/>
              </a:rPr>
              <a:t>This encourages a regression testing strategy whenever code is modified</a:t>
            </a:r>
            <a:r>
              <a:rPr lang="en-US" altLang="zh-CN" sz="2000" b="1" dirty="0">
                <a:latin typeface="Arial" panose="020B0604020202020204" pitchFamily="34" charset="0"/>
              </a:rPr>
              <a:t>.</a:t>
            </a:r>
          </a:p>
          <a:p>
            <a:pPr marL="0" indent="0">
              <a:spcBef>
                <a:spcPts val="600"/>
              </a:spcBef>
              <a:buFont typeface="MS PGothic" panose="020B0600070205080204" pitchFamily="-128" charset="-128"/>
              <a:buNone/>
            </a:pPr>
            <a:r>
              <a:rPr lang="en-US" altLang="zh-CN" sz="2000" b="1" dirty="0">
                <a:latin typeface="Arial" panose="020B0604020202020204" pitchFamily="34" charset="0"/>
              </a:rPr>
              <a:t>As the individual unit tests are organized into a “</a:t>
            </a:r>
            <a:r>
              <a:rPr lang="en-US" altLang="zh-CN" sz="2000" b="1" dirty="0">
                <a:solidFill>
                  <a:srgbClr val="FF0000"/>
                </a:solidFill>
                <a:latin typeface="Arial" panose="020B0604020202020204" pitchFamily="34" charset="0"/>
              </a:rPr>
              <a:t>universal testing suite</a:t>
            </a:r>
            <a:r>
              <a:rPr lang="en-US" altLang="zh-CN" sz="2000" b="1" dirty="0">
                <a:latin typeface="Arial" panose="020B0604020202020204" pitchFamily="34" charset="0"/>
              </a:rPr>
              <a:t>”, integration and validation testing of the system can occur on a daily basis.</a:t>
            </a:r>
          </a:p>
          <a:p>
            <a:pPr marL="0" indent="0">
              <a:spcBef>
                <a:spcPts val="600"/>
              </a:spcBef>
              <a:buFont typeface="MS PGothic" panose="020B0600070205080204" pitchFamily="-128" charset="-128"/>
              <a:buNone/>
            </a:pPr>
            <a:r>
              <a:rPr lang="en-US" altLang="zh-CN" sz="2000" b="1" dirty="0">
                <a:latin typeface="Arial" panose="020B0604020202020204" pitchFamily="34" charset="0"/>
              </a:rPr>
              <a:t>XP</a:t>
            </a:r>
            <a:r>
              <a:rPr lang="en-US" altLang="zh-CN" sz="2000" b="1" dirty="0">
                <a:solidFill>
                  <a:srgbClr val="FF0000"/>
                </a:solidFill>
                <a:latin typeface="Arial" panose="020B0604020202020204" pitchFamily="34" charset="0"/>
              </a:rPr>
              <a:t> acceptance tests,</a:t>
            </a:r>
            <a:r>
              <a:rPr lang="en-US" altLang="zh-CN" sz="2000" b="1" dirty="0">
                <a:latin typeface="Arial" panose="020B0604020202020204" pitchFamily="34" charset="0"/>
              </a:rPr>
              <a:t> also called customer tests, are specified by the customer and </a:t>
            </a:r>
            <a:r>
              <a:rPr lang="en-US" altLang="zh-CN" sz="2000" b="1" dirty="0">
                <a:solidFill>
                  <a:srgbClr val="FF0000"/>
                </a:solidFill>
                <a:latin typeface="Arial" panose="020B0604020202020204" pitchFamily="34" charset="0"/>
              </a:rPr>
              <a:t>focus on overall system features and functionality </a:t>
            </a:r>
            <a:r>
              <a:rPr lang="en-US" altLang="zh-CN" sz="2000" b="1" dirty="0">
                <a:latin typeface="Arial" panose="020B0604020202020204" pitchFamily="34" charset="0"/>
              </a:rPr>
              <a:t>that are visible and reviewable by the customer. </a:t>
            </a:r>
            <a:r>
              <a:rPr lang="en-US" altLang="zh-CN" sz="2000" b="1" dirty="0">
                <a:solidFill>
                  <a:srgbClr val="FF0000"/>
                </a:solidFill>
                <a:latin typeface="Arial" panose="020B0604020202020204" pitchFamily="34" charset="0"/>
              </a:rPr>
              <a:t>Acceptance tests are derived from user stories that have been implemented as part of a software release.</a:t>
            </a:r>
          </a:p>
        </p:txBody>
      </p:sp>
      <p:sp>
        <p:nvSpPr>
          <p:cNvPr id="24579"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20</a:t>
            </a:fld>
            <a:endParaRPr lang="en-US" altLang="zh-CN" sz="1000">
              <a:latin typeface="Helvetica" pitchFamily="-128" charset="0"/>
            </a:endParaRPr>
          </a:p>
        </p:txBody>
      </p:sp>
      <p:sp>
        <p:nvSpPr>
          <p:cNvPr id="24580"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25602" name="文本占位符 149506"/>
          <p:cNvSpPr>
            <a:spLocks noGrp="1"/>
          </p:cNvSpPr>
          <p:nvPr>
            <p:ph idx="1"/>
          </p:nvPr>
        </p:nvSpPr>
        <p:spPr>
          <a:xfrm>
            <a:off x="614363" y="1746250"/>
            <a:ext cx="8224837" cy="4368800"/>
          </a:xfrm>
        </p:spPr>
        <p:txBody>
          <a:bodyPr anchor="t" anchorCtr="0"/>
          <a:lstStyle/>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5.4.2 Industrial XP</a:t>
            </a:r>
            <a:r>
              <a:rPr lang="en-US" altLang="zh-CN" sz="2000" b="1">
                <a:solidFill>
                  <a:srgbClr val="FF0000"/>
                </a:solidFill>
                <a:latin typeface="Arial" panose="020B0604020202020204" pitchFamily="34" charset="0"/>
              </a:rPr>
              <a:t>(read by yourselves)</a:t>
            </a: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5.5 OTHER AGILE PROCESS MODELS</a:t>
            </a:r>
            <a:endParaRPr lang="en-US" altLang="zh-CN" sz="2000" b="1">
              <a:solidFill>
                <a:srgbClr val="FF0000"/>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As we noted in the last section, the most widely used of all agile process models is Extreme Programming (XP). But many other agile process models have been proposed and are in use across the industry. In this section, we present a brief overview of a few common agile methods.</a:t>
            </a: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5.5.1 Scrum</a:t>
            </a:r>
            <a:r>
              <a:rPr lang="en-US" altLang="zh-CN" sz="2000" b="1">
                <a:solidFill>
                  <a:srgbClr val="FF0000"/>
                </a:solidFill>
                <a:latin typeface="Arial" panose="020B0604020202020204" pitchFamily="34" charset="0"/>
              </a:rPr>
              <a:t> and DevOps(9/e, 3.5.3</a:t>
            </a:r>
            <a:r>
              <a:rPr lang="zh-CN" altLang="en-US" sz="2000" b="1">
                <a:solidFill>
                  <a:srgbClr val="FF0000"/>
                </a:solidFill>
                <a:latin typeface="Arial" panose="020B0604020202020204" pitchFamily="34" charset="0"/>
              </a:rPr>
              <a:t>节</a:t>
            </a:r>
            <a:r>
              <a:rPr lang="en-US" altLang="zh-CN" sz="2000" b="1">
                <a:solidFill>
                  <a:srgbClr val="FF0000"/>
                </a:solidFill>
                <a:latin typeface="Arial" panose="020B0604020202020204" pitchFamily="34" charset="0"/>
              </a:rPr>
              <a:t>)</a:t>
            </a: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Scrum</a:t>
            </a:r>
            <a:r>
              <a:rPr lang="zh-CN" altLang="en-US" sz="2000" b="1">
                <a:latin typeface="Arial" panose="020B0604020202020204" pitchFamily="34" charset="0"/>
                <a:ea typeface="宋体" panose="02010600030101010101" pitchFamily="2" charset="-122"/>
              </a:rPr>
              <a:t>：</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 Refer to appemdix </a:t>
            </a:r>
            <a:r>
              <a:rPr lang="en-US" altLang="zh-CN" sz="2000" b="1">
                <a:solidFill>
                  <a:srgbClr val="FF0000"/>
                </a:solidFill>
                <a:latin typeface="Arial" panose="020B0604020202020204" pitchFamily="34" charset="0"/>
              </a:rPr>
              <a:t>Scrum agile developoment.pdf</a:t>
            </a: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DevOps:</a:t>
            </a:r>
          </a:p>
          <a:p>
            <a:pPr marL="0" indent="0">
              <a:spcBef>
                <a:spcPts val="600"/>
              </a:spcBef>
              <a:buFont typeface="MS PGothic" panose="020B0600070205080204" pitchFamily="-128" charset="-128"/>
              <a:buNone/>
            </a:pPr>
            <a:endParaRPr lang="en-US" altLang="zh-CN" sz="2000" b="1">
              <a:solidFill>
                <a:srgbClr val="FF0000"/>
              </a:solidFill>
              <a:latin typeface="Arial" panose="020B0604020202020204" pitchFamily="34" charset="0"/>
            </a:endParaRPr>
          </a:p>
          <a:p>
            <a:pPr marL="0" indent="0">
              <a:spcBef>
                <a:spcPts val="600"/>
              </a:spcBef>
              <a:buFont typeface="MS PGothic" panose="020B0600070205080204" pitchFamily="-128" charset="-128"/>
              <a:buNone/>
            </a:pPr>
            <a:endParaRPr lang="en-US" altLang="zh-CN" sz="2000" b="1">
              <a:solidFill>
                <a:srgbClr val="FF0000"/>
              </a:solidFill>
              <a:latin typeface="Arial" panose="020B0604020202020204" pitchFamily="34" charset="0"/>
            </a:endParaRPr>
          </a:p>
        </p:txBody>
      </p:sp>
      <p:sp>
        <p:nvSpPr>
          <p:cNvPr id="25603"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21</a:t>
            </a:fld>
            <a:endParaRPr lang="en-US" altLang="zh-CN" sz="1000">
              <a:latin typeface="Helvetica" pitchFamily="-128" charset="0"/>
            </a:endParaRPr>
          </a:p>
        </p:txBody>
      </p:sp>
      <p:sp>
        <p:nvSpPr>
          <p:cNvPr id="25604"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49505"/>
          <p:cNvSpPr>
            <a:spLocks noGrp="1"/>
          </p:cNvSpPr>
          <p:nvPr>
            <p:ph type="title"/>
          </p:nvPr>
        </p:nvSpPr>
        <p:spPr>
          <a:xfrm>
            <a:off x="1219200" y="9017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25602" name="文本占位符 149506"/>
          <p:cNvSpPr>
            <a:spLocks noGrp="1"/>
          </p:cNvSpPr>
          <p:nvPr>
            <p:ph idx="1"/>
          </p:nvPr>
        </p:nvSpPr>
        <p:spPr>
          <a:xfrm>
            <a:off x="236220" y="1673883"/>
            <a:ext cx="8602980" cy="4368800"/>
          </a:xfrm>
        </p:spPr>
        <p:txBody>
          <a:bodyPr anchor="t" anchorCtr="0"/>
          <a:lstStyle/>
          <a:p>
            <a:pPr marL="0" indent="0">
              <a:spcBef>
                <a:spcPts val="600"/>
              </a:spcBef>
              <a:buFont typeface="MS PGothic" panose="020B0600070205080204" pitchFamily="-128" charset="-128"/>
              <a:buNone/>
            </a:pPr>
            <a:r>
              <a:rPr lang="en-US" altLang="zh-CN" sz="2000" b="1" dirty="0">
                <a:solidFill>
                  <a:schemeClr val="tx1"/>
                </a:solidFill>
                <a:latin typeface="Arial" panose="020B0604020202020204" pitchFamily="34" charset="0"/>
              </a:rPr>
              <a:t>DevOps was created by Patrick </a:t>
            </a:r>
            <a:r>
              <a:rPr lang="en-US" altLang="zh-CN" sz="2000" b="1" dirty="0" err="1">
                <a:solidFill>
                  <a:schemeClr val="tx1"/>
                </a:solidFill>
                <a:latin typeface="Arial" panose="020B0604020202020204" pitchFamily="34" charset="0"/>
              </a:rPr>
              <a:t>DeBois</a:t>
            </a:r>
            <a:r>
              <a:rPr lang="en-US" altLang="zh-CN" sz="2000" b="1" dirty="0">
                <a:solidFill>
                  <a:schemeClr val="tx1"/>
                </a:solidFill>
                <a:latin typeface="Arial" panose="020B0604020202020204" pitchFamily="34" charset="0"/>
              </a:rPr>
              <a:t> to combine Development and Operations. DevOps attempts to apply agile and lean development principles across the entire software supply chain. Figure 5.3 presents an overview of the DevOps workflow. The DevOps approach involves several stages that loop continuously until the desired product exists:</a:t>
            </a:r>
          </a:p>
          <a:p>
            <a:pPr>
              <a:spcBef>
                <a:spcPts val="600"/>
              </a:spcBef>
              <a:buFont typeface="Wingdings" panose="05000000000000000000" charset="0"/>
              <a:buChar char="l"/>
            </a:pPr>
            <a:r>
              <a:rPr lang="en-US" altLang="zh-CN" sz="2000" b="1" dirty="0">
                <a:solidFill>
                  <a:schemeClr val="tx1"/>
                </a:solidFill>
                <a:latin typeface="Arial" panose="020B0604020202020204" pitchFamily="34" charset="0"/>
              </a:rPr>
              <a:t>Continuous development. Software deliverables are broken down and developed in multiple sprints with the increments delivered to the quality assurance members of the development team for testing.</a:t>
            </a:r>
          </a:p>
          <a:p>
            <a:pPr>
              <a:spcBef>
                <a:spcPts val="600"/>
              </a:spcBef>
              <a:buFont typeface="Wingdings" panose="05000000000000000000" charset="0"/>
              <a:buChar char="l"/>
            </a:pPr>
            <a:r>
              <a:rPr lang="en-US" altLang="zh-CN" sz="2000" b="1" dirty="0">
                <a:solidFill>
                  <a:schemeClr val="tx1"/>
                </a:solidFill>
                <a:latin typeface="Arial" panose="020B0604020202020204" pitchFamily="34" charset="0"/>
              </a:rPr>
              <a:t>Continuous testing. Automated testing tools are used to help team members test multiple code increments at the same time to ensure they are free of defects prior to integration.</a:t>
            </a:r>
          </a:p>
          <a:p>
            <a:pPr>
              <a:spcBef>
                <a:spcPts val="600"/>
              </a:spcBef>
              <a:buFont typeface="Wingdings" panose="05000000000000000000" charset="0"/>
              <a:buChar char="l"/>
            </a:pPr>
            <a:r>
              <a:rPr lang="en-US" altLang="zh-CN" sz="2000" b="1" dirty="0">
                <a:solidFill>
                  <a:schemeClr val="tx1"/>
                </a:solidFill>
                <a:latin typeface="Arial" panose="020B0604020202020204" pitchFamily="34" charset="0"/>
              </a:rPr>
              <a:t>Continuous integration. The code pieces with new functionality are added to the existing code and to the run-time environment and then checked to ensure there are no errors after deployment.</a:t>
            </a:r>
          </a:p>
        </p:txBody>
      </p:sp>
      <p:sp>
        <p:nvSpPr>
          <p:cNvPr id="25603"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22</a:t>
            </a:fld>
            <a:endParaRPr lang="en-US" altLang="zh-CN" sz="1000">
              <a:latin typeface="Helvetica" pitchFamily="-128" charset="0"/>
            </a:endParaRPr>
          </a:p>
        </p:txBody>
      </p:sp>
      <p:sp>
        <p:nvSpPr>
          <p:cNvPr id="25604"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25602" name="文本占位符 149506"/>
          <p:cNvSpPr>
            <a:spLocks noGrp="1"/>
          </p:cNvSpPr>
          <p:nvPr>
            <p:ph idx="1"/>
          </p:nvPr>
        </p:nvSpPr>
        <p:spPr>
          <a:xfrm>
            <a:off x="236220" y="1746250"/>
            <a:ext cx="8662670" cy="4368800"/>
          </a:xfrm>
        </p:spPr>
        <p:txBody>
          <a:bodyPr anchor="t" anchorCtr="0"/>
          <a:lstStyle/>
          <a:p>
            <a:pPr algn="l">
              <a:spcBef>
                <a:spcPts val="600"/>
              </a:spcBef>
              <a:buFont typeface="Wingdings" panose="05000000000000000000" charset="0"/>
              <a:buChar char="l"/>
            </a:pPr>
            <a:r>
              <a:rPr lang="en-US" altLang="zh-CN" sz="2000" b="1" dirty="0">
                <a:solidFill>
                  <a:schemeClr val="tx1"/>
                </a:solidFill>
                <a:latin typeface="Arial" panose="020B0604020202020204" pitchFamily="34" charset="0"/>
              </a:rPr>
              <a:t>Continuous deployment. At this stage the integrated code is deployed (installed) to the production environment, which might include</a:t>
            </a:r>
            <a:r>
              <a:rPr lang="en-US" altLang="zh-CN" sz="2000" b="1" dirty="0">
                <a:solidFill>
                  <a:srgbClr val="FF0000"/>
                </a:solidFill>
                <a:latin typeface="Arial" panose="020B0604020202020204" pitchFamily="34" charset="0"/>
              </a:rPr>
              <a:t> multiple sites</a:t>
            </a:r>
            <a:r>
              <a:rPr lang="en-US" altLang="zh-CN" sz="2000" b="1" dirty="0">
                <a:solidFill>
                  <a:schemeClr val="tx1"/>
                </a:solidFill>
                <a:latin typeface="Arial" panose="020B0604020202020204" pitchFamily="34" charset="0"/>
              </a:rPr>
              <a:t> globally that need to be prepared to receive the new functionality.</a:t>
            </a:r>
          </a:p>
          <a:p>
            <a:pPr algn="l">
              <a:spcBef>
                <a:spcPts val="600"/>
              </a:spcBef>
              <a:buFont typeface="Wingdings" panose="05000000000000000000" charset="0"/>
              <a:buChar char="l"/>
            </a:pPr>
            <a:r>
              <a:rPr lang="en-US" altLang="zh-CN" sz="2000" b="1" dirty="0">
                <a:solidFill>
                  <a:schemeClr val="tx1"/>
                </a:solidFill>
                <a:latin typeface="Arial" panose="020B0604020202020204" pitchFamily="34" charset="0"/>
              </a:rPr>
              <a:t>Continuous monitoring. Operations(</a:t>
            </a:r>
            <a:r>
              <a:rPr lang="zh-CN" altLang="en-US" sz="2000" b="1" dirty="0">
                <a:solidFill>
                  <a:schemeClr val="tx1"/>
                </a:solidFill>
                <a:latin typeface="Arial" panose="020B0604020202020204" pitchFamily="34" charset="0"/>
              </a:rPr>
              <a:t>运维</a:t>
            </a:r>
            <a:r>
              <a:rPr lang="en-US" altLang="zh-CN" sz="2000" b="1" dirty="0">
                <a:solidFill>
                  <a:schemeClr val="tx1"/>
                </a:solidFill>
                <a:latin typeface="Arial" panose="020B0604020202020204" pitchFamily="34" charset="0"/>
              </a:rPr>
              <a:t>) staff who are members of the development team help to improve software quality by monitoring its performance in the production environment and proactively looking for possible problems before users find them.</a:t>
            </a:r>
          </a:p>
          <a:p>
            <a:pPr marL="0" indent="0" algn="l">
              <a:spcBef>
                <a:spcPts val="600"/>
              </a:spcBef>
              <a:buFont typeface="Wingdings" panose="05000000000000000000" charset="0"/>
              <a:buNone/>
            </a:pPr>
            <a:r>
              <a:rPr lang="en-US" altLang="zh-CN" sz="2000" b="1" dirty="0">
                <a:solidFill>
                  <a:schemeClr val="tx1"/>
                </a:solidFill>
                <a:latin typeface="Arial" panose="020B0604020202020204" pitchFamily="34" charset="0"/>
              </a:rPr>
              <a:t>DevOps enhances customers’ experiences by reacting quickly to changes in their needs or desires. This can increase brand loyalty and increase market share. Lean approaches like DevOps can provide organizations with increased capacity to innovate by reducing rework and allowing shifts to higher business value activities. Products do not make money until consumers have access to them, and DevOps can provide faster deployment time to production platforms.</a:t>
            </a:r>
            <a:endParaRPr lang="zh-CN" altLang="en-US" sz="2000" b="1" dirty="0">
              <a:solidFill>
                <a:schemeClr val="tx1"/>
              </a:solidFill>
              <a:latin typeface="Arial" panose="020B0604020202020204" pitchFamily="34" charset="0"/>
              <a:ea typeface="宋体" panose="02010600030101010101" pitchFamily="2" charset="-122"/>
            </a:endParaRPr>
          </a:p>
        </p:txBody>
      </p:sp>
      <p:sp>
        <p:nvSpPr>
          <p:cNvPr id="25603"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23</a:t>
            </a:fld>
            <a:endParaRPr lang="en-US" altLang="zh-CN" sz="1000">
              <a:latin typeface="Helvetica" pitchFamily="-128" charset="0"/>
            </a:endParaRPr>
          </a:p>
        </p:txBody>
      </p:sp>
      <p:sp>
        <p:nvSpPr>
          <p:cNvPr id="25604"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25602" name="文本占位符 149506"/>
          <p:cNvSpPr>
            <a:spLocks noGrp="1"/>
          </p:cNvSpPr>
          <p:nvPr>
            <p:ph idx="1"/>
          </p:nvPr>
        </p:nvSpPr>
        <p:spPr>
          <a:xfrm>
            <a:off x="236220" y="1746250"/>
            <a:ext cx="8602980" cy="4368800"/>
          </a:xfrm>
        </p:spPr>
        <p:txBody>
          <a:bodyPr anchor="t" anchorCtr="0"/>
          <a:lstStyle/>
          <a:p>
            <a:pPr marL="0" indent="0">
              <a:spcBef>
                <a:spcPts val="600"/>
              </a:spcBef>
              <a:buFont typeface="MS PGothic" panose="020B0600070205080204" pitchFamily="-128" charset="-128"/>
              <a:buNone/>
            </a:pPr>
            <a:r>
              <a:rPr lang="en-US" altLang="zh-CN" sz="2000" b="1">
                <a:solidFill>
                  <a:schemeClr val="tx1"/>
                </a:solidFill>
                <a:latin typeface="Arial" panose="020B0604020202020204" pitchFamily="34" charset="0"/>
              </a:rPr>
              <a:t>Figure 5.3</a:t>
            </a:r>
          </a:p>
          <a:p>
            <a:pPr marL="0" indent="0">
              <a:spcBef>
                <a:spcPts val="600"/>
              </a:spcBef>
              <a:buFont typeface="MS PGothic" panose="020B0600070205080204" pitchFamily="-128" charset="-128"/>
              <a:buNone/>
            </a:pPr>
            <a:endParaRPr lang="en-US" altLang="zh-CN" sz="2000" b="1">
              <a:solidFill>
                <a:schemeClr val="tx1"/>
              </a:solidFill>
              <a:latin typeface="Arial" panose="020B0604020202020204" pitchFamily="34" charset="0"/>
            </a:endParaRPr>
          </a:p>
        </p:txBody>
      </p:sp>
      <p:sp>
        <p:nvSpPr>
          <p:cNvPr id="25603"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24</a:t>
            </a:fld>
            <a:endParaRPr lang="en-US" altLang="zh-CN" sz="1000">
              <a:latin typeface="Helvetica" pitchFamily="-128" charset="0"/>
            </a:endParaRPr>
          </a:p>
        </p:txBody>
      </p:sp>
      <p:sp>
        <p:nvSpPr>
          <p:cNvPr id="25604"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pic>
        <p:nvPicPr>
          <p:cNvPr id="2" name="图片 1"/>
          <p:cNvPicPr>
            <a:picLocks noChangeAspect="1"/>
          </p:cNvPicPr>
          <p:nvPr>
            <p:custDataLst>
              <p:tags r:id="rId1"/>
            </p:custDataLst>
          </p:nvPr>
        </p:nvPicPr>
        <p:blipFill>
          <a:blip r:embed="rId3"/>
          <a:stretch>
            <a:fillRect/>
          </a:stretch>
        </p:blipFill>
        <p:spPr>
          <a:xfrm>
            <a:off x="1633220" y="1890395"/>
            <a:ext cx="6068060" cy="3606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76225" y="733781"/>
            <a:ext cx="7137400" cy="529057"/>
          </a:xfrm>
        </p:spPr>
        <p:txBody>
          <a:bodyPr/>
          <a:lstStyle/>
          <a:p>
            <a:r>
              <a:rPr lang="en-US" altLang="zh-CN" dirty="0"/>
              <a:t>DevOps</a:t>
            </a:r>
            <a:r>
              <a:rPr lang="zh-CN" altLang="en-US" dirty="0"/>
              <a:t>平台示例</a:t>
            </a:r>
          </a:p>
        </p:txBody>
      </p:sp>
      <p:pic>
        <p:nvPicPr>
          <p:cNvPr id="5" name="图片 4"/>
          <p:cNvPicPr>
            <a:picLocks noChangeAspect="1"/>
          </p:cNvPicPr>
          <p:nvPr/>
        </p:nvPicPr>
        <p:blipFill>
          <a:blip r:embed="rId2"/>
          <a:stretch>
            <a:fillRect/>
          </a:stretch>
        </p:blipFill>
        <p:spPr>
          <a:xfrm>
            <a:off x="4740275" y="1700530"/>
            <a:ext cx="4338320" cy="3865880"/>
          </a:xfrm>
          <a:prstGeom prst="rect">
            <a:avLst/>
          </a:prstGeom>
        </p:spPr>
      </p:pic>
      <p:sp>
        <p:nvSpPr>
          <p:cNvPr id="6" name="文本框 5"/>
          <p:cNvSpPr txBox="1"/>
          <p:nvPr/>
        </p:nvSpPr>
        <p:spPr>
          <a:xfrm>
            <a:off x="118745" y="1780540"/>
            <a:ext cx="4490085" cy="4338320"/>
          </a:xfrm>
          <a:prstGeom prst="rect">
            <a:avLst/>
          </a:prstGeom>
          <a:noFill/>
          <a:ln>
            <a:solidFill>
              <a:srgbClr val="C00000"/>
            </a:solidFill>
            <a:prstDash val="lgDash"/>
          </a:ln>
        </p:spPr>
        <p:txBody>
          <a:bodyPr wrap="square">
            <a:spAutoFit/>
          </a:bodyPr>
          <a:lstStyle/>
          <a:p>
            <a:pPr marL="285750" indent="-285750">
              <a:buFont typeface="Wingdings" panose="05000000000000000000" pitchFamily="2" charset="2"/>
              <a:buChar char="l"/>
            </a:pPr>
            <a:r>
              <a:rPr lang="zh-CN" altLang="en-US" sz="1200" b="1" kern="100" dirty="0">
                <a:effectLst/>
                <a:latin typeface="Calibri" panose="020F0502020204030204" charset="0"/>
                <a:ea typeface="宋体" panose="02010600030101010101" pitchFamily="2" charset="-122"/>
                <a:cs typeface="宋体" panose="02010600030101010101" pitchFamily="2" charset="-122"/>
              </a:rPr>
              <a:t>项目管理（</a:t>
            </a:r>
            <a:r>
              <a:rPr lang="en-US" altLang="zh-CN" sz="1200" b="1" kern="100" dirty="0">
                <a:effectLst/>
                <a:latin typeface="Calibri" panose="020F0502020204030204" charset="0"/>
                <a:ea typeface="宋体" panose="02010600030101010101" pitchFamily="2" charset="-122"/>
                <a:cs typeface="宋体" panose="02010600030101010101" pitchFamily="2" charset="-122"/>
              </a:rPr>
              <a:t>PM</a:t>
            </a:r>
            <a:r>
              <a:rPr lang="zh-CN" altLang="en-US" sz="1200" b="1" kern="100" dirty="0">
                <a:effectLst/>
                <a:latin typeface="Calibri" panose="020F0502020204030204" charset="0"/>
                <a:ea typeface="宋体" panose="02010600030101010101" pitchFamily="2" charset="-122"/>
                <a:cs typeface="宋体" panose="02010600030101010101" pitchFamily="2" charset="-122"/>
              </a:rPr>
              <a:t>）：</a:t>
            </a:r>
            <a:r>
              <a:rPr lang="en-US" altLang="zh-CN" sz="1200" b="1" kern="100" dirty="0" err="1">
                <a:effectLst/>
                <a:latin typeface="Calibri" panose="020F0502020204030204" charset="0"/>
                <a:ea typeface="宋体" panose="02010600030101010101" pitchFamily="2" charset="-122"/>
                <a:cs typeface="宋体" panose="02010600030101010101" pitchFamily="2" charset="-122"/>
              </a:rPr>
              <a:t>jira</a:t>
            </a:r>
            <a:r>
              <a:rPr lang="zh-CN" altLang="en-US" sz="1200" b="1" kern="100" dirty="0">
                <a:effectLst/>
                <a:latin typeface="Calibri" panose="020F0502020204030204" charset="0"/>
                <a:ea typeface="宋体" panose="02010600030101010101" pitchFamily="2" charset="-122"/>
                <a:cs typeface="宋体" panose="02010600030101010101" pitchFamily="2" charset="-122"/>
              </a:rPr>
              <a:t>。运营时可以提问题，可以看到各个问题的完整的工作流，待解决未解决等；</a:t>
            </a:r>
            <a:endParaRPr lang="en-US" altLang="zh-CN" sz="1200" b="1" kern="100" dirty="0">
              <a:effectLst/>
              <a:latin typeface="Calibri" panose="020F0502020204030204" charset="0"/>
              <a:ea typeface="宋体" panose="02010600030101010101" pitchFamily="2" charset="-122"/>
              <a:cs typeface="宋体" panose="02010600030101010101" pitchFamily="2" charset="-122"/>
            </a:endParaRPr>
          </a:p>
          <a:p>
            <a:pPr marL="285750" indent="-285750">
              <a:buFont typeface="Wingdings" panose="05000000000000000000" pitchFamily="2" charset="2"/>
              <a:buChar char="l"/>
            </a:pPr>
            <a:r>
              <a:rPr lang="zh-CN" altLang="en-US" sz="1200" b="1" dirty="0"/>
              <a:t>代码管理：</a:t>
            </a:r>
            <a:r>
              <a:rPr lang="en-US" altLang="zh-CN" sz="1200" b="1" dirty="0" err="1"/>
              <a:t>gitlab</a:t>
            </a:r>
            <a:r>
              <a:rPr lang="zh-CN" altLang="en-US" sz="1200" b="1" dirty="0"/>
              <a:t>。</a:t>
            </a:r>
            <a:r>
              <a:rPr lang="en-US" altLang="zh-CN" sz="1200" b="1" dirty="0" err="1"/>
              <a:t>jenkins</a:t>
            </a:r>
            <a:r>
              <a:rPr lang="zh-CN" altLang="en-US" sz="1200" b="1" dirty="0"/>
              <a:t>或者</a:t>
            </a:r>
            <a:r>
              <a:rPr lang="en-US" altLang="zh-CN" sz="1200" b="1" dirty="0"/>
              <a:t>K8S</a:t>
            </a:r>
            <a:r>
              <a:rPr lang="zh-CN" altLang="en-US" sz="1200" b="1" dirty="0"/>
              <a:t>都可以集成</a:t>
            </a:r>
            <a:r>
              <a:rPr lang="en-US" altLang="zh-CN" sz="1200" b="1" dirty="0" err="1"/>
              <a:t>gitlab</a:t>
            </a:r>
            <a:r>
              <a:rPr lang="zh-CN" altLang="en-US" sz="1200" b="1" dirty="0"/>
              <a:t>，进行代码管理，上线，回滚等；</a:t>
            </a:r>
            <a:endParaRPr lang="en-US" altLang="zh-CN" sz="1200" b="1" dirty="0"/>
          </a:p>
          <a:p>
            <a:pPr marL="285750" indent="-285750">
              <a:buFont typeface="Wingdings" panose="05000000000000000000" pitchFamily="2" charset="2"/>
              <a:buChar char="l"/>
            </a:pPr>
            <a:r>
              <a:rPr lang="zh-CN" altLang="en-US" sz="1200" b="1" dirty="0"/>
              <a:t>持续集成</a:t>
            </a:r>
            <a:r>
              <a:rPr lang="en-US" altLang="zh-CN" sz="1200" b="1" dirty="0"/>
              <a:t>CI</a:t>
            </a:r>
            <a:r>
              <a:rPr lang="zh-CN" altLang="en-US" sz="1200" b="1" dirty="0"/>
              <a:t>（</a:t>
            </a:r>
            <a:r>
              <a:rPr lang="en-US" altLang="zh-CN" sz="1200" b="1" dirty="0"/>
              <a:t>Continuous Integration</a:t>
            </a:r>
            <a:r>
              <a:rPr lang="zh-CN" altLang="en-US" sz="1200" b="1" dirty="0"/>
              <a:t>）：</a:t>
            </a:r>
            <a:r>
              <a:rPr lang="en-US" altLang="zh-CN" sz="1200" b="1" dirty="0" err="1"/>
              <a:t>gitlab</a:t>
            </a:r>
            <a:r>
              <a:rPr lang="en-US" altLang="zh-CN" sz="1200" b="1" dirty="0"/>
              <a:t> ci</a:t>
            </a:r>
            <a:r>
              <a:rPr lang="zh-CN" altLang="en-US" sz="1200" b="1" dirty="0"/>
              <a:t>。开发人员提交了新代码之后，立刻进行构建、（单元）测试。根据测试结果，我们可以确定新代码和原有代码能否正确地集成在一起；</a:t>
            </a:r>
            <a:endParaRPr lang="en-US" altLang="zh-CN" sz="1200" b="1" dirty="0"/>
          </a:p>
          <a:p>
            <a:pPr marL="285750" indent="-285750">
              <a:buFont typeface="Wingdings" panose="05000000000000000000" pitchFamily="2" charset="2"/>
              <a:buChar char="l"/>
            </a:pPr>
            <a:r>
              <a:rPr lang="zh-CN" altLang="en-US" sz="1200" b="1" dirty="0"/>
              <a:t>持续交付</a:t>
            </a:r>
            <a:r>
              <a:rPr lang="en-US" altLang="zh-CN" sz="1200" b="1" dirty="0"/>
              <a:t>CD</a:t>
            </a:r>
            <a:r>
              <a:rPr lang="zh-CN" altLang="en-US" sz="1200" b="1" dirty="0"/>
              <a:t>（</a:t>
            </a:r>
            <a:r>
              <a:rPr lang="en-US" altLang="zh-CN" sz="1200" b="1" dirty="0"/>
              <a:t>Continuous Delivery</a:t>
            </a:r>
            <a:r>
              <a:rPr lang="zh-CN" altLang="en-US" sz="1200" b="1" dirty="0"/>
              <a:t>）：</a:t>
            </a:r>
            <a:r>
              <a:rPr lang="en-US" altLang="zh-CN" sz="1200" b="1" dirty="0" err="1"/>
              <a:t>gitlab</a:t>
            </a:r>
            <a:r>
              <a:rPr lang="en-US" altLang="zh-CN" sz="1200" b="1" dirty="0"/>
              <a:t> cd</a:t>
            </a:r>
            <a:r>
              <a:rPr lang="zh-CN" altLang="en-US" sz="1200" b="1" dirty="0"/>
              <a:t>。完成单元测试后，可以把代码部署到连接数据库的 </a:t>
            </a:r>
            <a:r>
              <a:rPr lang="en-US" altLang="zh-CN" sz="1200" b="1" dirty="0"/>
              <a:t>Staging </a:t>
            </a:r>
            <a:r>
              <a:rPr lang="zh-CN" altLang="en-US" sz="1200" b="1" dirty="0"/>
              <a:t>环境中更多的测试。如果代码没有问题，可以继续手动部署到生产环境中；</a:t>
            </a:r>
            <a:endParaRPr lang="en-US" altLang="zh-CN" sz="1200" b="1" dirty="0"/>
          </a:p>
          <a:p>
            <a:pPr marL="285750" indent="-285750">
              <a:buFont typeface="Wingdings" panose="05000000000000000000" pitchFamily="2" charset="2"/>
              <a:buChar char="l"/>
            </a:pPr>
            <a:r>
              <a:rPr lang="zh-CN" altLang="en-US" sz="1200" b="1" dirty="0"/>
              <a:t>镜像仓库：</a:t>
            </a:r>
            <a:r>
              <a:rPr lang="en-US" altLang="zh-CN" sz="1200" b="1" dirty="0"/>
              <a:t>VMware Harbor</a:t>
            </a:r>
            <a:r>
              <a:rPr lang="zh-CN" altLang="en-US" sz="1200" b="1" dirty="0"/>
              <a:t>，私服</a:t>
            </a:r>
            <a:r>
              <a:rPr lang="en-US" altLang="zh-CN" sz="1200" b="1" dirty="0"/>
              <a:t>nexus</a:t>
            </a:r>
            <a:r>
              <a:rPr lang="zh-CN" altLang="en-US" sz="1200" b="1" dirty="0"/>
              <a:t>；</a:t>
            </a:r>
            <a:endParaRPr lang="en-US" altLang="zh-CN" sz="1200" b="1" dirty="0"/>
          </a:p>
          <a:p>
            <a:pPr marL="285750" indent="-285750">
              <a:buFont typeface="Wingdings" panose="05000000000000000000" pitchFamily="2" charset="2"/>
              <a:buChar char="l"/>
            </a:pPr>
            <a:r>
              <a:rPr lang="zh-CN" altLang="en-US" sz="1200" b="1" dirty="0"/>
              <a:t>容器：</a:t>
            </a:r>
            <a:r>
              <a:rPr lang="en-US" altLang="zh-CN" sz="1200" b="1" dirty="0"/>
              <a:t>Docker</a:t>
            </a:r>
            <a:r>
              <a:rPr lang="zh-CN" altLang="en-US" sz="1200" b="1" dirty="0"/>
              <a:t>；</a:t>
            </a:r>
            <a:endParaRPr lang="en-US" altLang="zh-CN" sz="1200" b="1" dirty="0"/>
          </a:p>
          <a:p>
            <a:pPr marL="285750" indent="-285750">
              <a:buFont typeface="Wingdings" panose="05000000000000000000" pitchFamily="2" charset="2"/>
              <a:buChar char="l"/>
            </a:pPr>
            <a:r>
              <a:rPr lang="zh-CN" altLang="en-US" sz="1200" b="1" dirty="0"/>
              <a:t>编排：</a:t>
            </a:r>
            <a:r>
              <a:rPr lang="en-US" altLang="zh-CN" sz="1200" b="1" dirty="0"/>
              <a:t>K8S</a:t>
            </a:r>
            <a:r>
              <a:rPr lang="zh-CN" altLang="en-US" sz="1200" b="1" dirty="0"/>
              <a:t>；</a:t>
            </a:r>
            <a:endParaRPr lang="en-US" altLang="zh-CN" sz="1200" b="1" dirty="0"/>
          </a:p>
          <a:p>
            <a:pPr marL="285750" indent="-285750">
              <a:buFont typeface="Wingdings" panose="05000000000000000000" pitchFamily="2" charset="2"/>
              <a:buChar char="l"/>
            </a:pPr>
            <a:r>
              <a:rPr lang="zh-CN" altLang="en-US" sz="1200" b="1" dirty="0"/>
              <a:t>服务治理：</a:t>
            </a:r>
            <a:r>
              <a:rPr lang="en-US" altLang="zh-CN" sz="1200" b="1" dirty="0"/>
              <a:t>Consul</a:t>
            </a:r>
            <a:r>
              <a:rPr lang="zh-CN" altLang="en-US" sz="1200" b="1" dirty="0"/>
              <a:t>；</a:t>
            </a:r>
            <a:endParaRPr lang="en-US" altLang="zh-CN" sz="1200" b="1" dirty="0"/>
          </a:p>
          <a:p>
            <a:pPr marL="285750" indent="-285750">
              <a:buFont typeface="Wingdings" panose="05000000000000000000" pitchFamily="2" charset="2"/>
              <a:buChar char="l"/>
            </a:pPr>
            <a:r>
              <a:rPr lang="zh-CN" altLang="en-US" sz="1200" b="1" dirty="0"/>
              <a:t>脚本语言：</a:t>
            </a:r>
            <a:r>
              <a:rPr lang="en-US" altLang="zh-CN" sz="1200" b="1" dirty="0"/>
              <a:t>Python</a:t>
            </a:r>
            <a:r>
              <a:rPr lang="zh-CN" altLang="en-US" sz="1200" b="1" dirty="0"/>
              <a:t>；</a:t>
            </a:r>
            <a:endParaRPr lang="en-US" altLang="zh-CN" sz="1200" b="1" dirty="0"/>
          </a:p>
          <a:p>
            <a:pPr marL="285750" indent="-285750">
              <a:buFont typeface="Wingdings" panose="05000000000000000000" pitchFamily="2" charset="2"/>
              <a:buChar char="l"/>
            </a:pPr>
            <a:r>
              <a:rPr lang="zh-CN" altLang="en-US" sz="1200" b="1" dirty="0"/>
              <a:t>日志管理：</a:t>
            </a:r>
            <a:r>
              <a:rPr lang="en-US" altLang="zh-CN" sz="1200" b="1" dirty="0" err="1"/>
              <a:t>Cat+Sentry</a:t>
            </a:r>
            <a:r>
              <a:rPr lang="zh-CN" altLang="en-US" sz="1200" b="1" dirty="0"/>
              <a:t>，还有种常用的是</a:t>
            </a:r>
            <a:r>
              <a:rPr lang="en-US" altLang="zh-CN" sz="1200" b="1" dirty="0"/>
              <a:t>ELK</a:t>
            </a:r>
            <a:r>
              <a:rPr lang="zh-CN" altLang="en-US" sz="1200" b="1" dirty="0"/>
              <a:t>；</a:t>
            </a:r>
            <a:endParaRPr lang="en-US" altLang="zh-CN" sz="1200" b="1" dirty="0"/>
          </a:p>
          <a:p>
            <a:pPr marL="285750" indent="-285750">
              <a:buFont typeface="Wingdings" panose="05000000000000000000" pitchFamily="2" charset="2"/>
              <a:buChar char="l"/>
            </a:pPr>
            <a:r>
              <a:rPr lang="zh-CN" altLang="en-US" sz="1200" b="1" dirty="0"/>
              <a:t>系统监控：</a:t>
            </a:r>
            <a:r>
              <a:rPr lang="en-US" altLang="zh-CN" sz="1200" b="1" dirty="0"/>
              <a:t>Prometheus</a:t>
            </a:r>
            <a:r>
              <a:rPr lang="zh-CN" altLang="en-US" sz="1200" b="1" dirty="0"/>
              <a:t>；</a:t>
            </a:r>
            <a:endParaRPr lang="en-US" altLang="zh-CN" sz="1200" b="1" dirty="0"/>
          </a:p>
          <a:p>
            <a:pPr marL="285750" indent="-285750">
              <a:buFont typeface="Wingdings" panose="05000000000000000000" pitchFamily="2" charset="2"/>
              <a:buChar char="l"/>
            </a:pPr>
            <a:r>
              <a:rPr lang="zh-CN" altLang="en-US" sz="1200" b="1" dirty="0"/>
              <a:t>负载均衡：</a:t>
            </a:r>
            <a:r>
              <a:rPr lang="en-US" altLang="zh-CN" sz="1200" b="1" dirty="0"/>
              <a:t>Nginx</a:t>
            </a:r>
            <a:r>
              <a:rPr lang="zh-CN" altLang="en-US" sz="1200" b="1" dirty="0"/>
              <a:t>；</a:t>
            </a:r>
            <a:endParaRPr lang="en-US" altLang="zh-CN" sz="1200" b="1" dirty="0"/>
          </a:p>
          <a:p>
            <a:pPr marL="285750" indent="-285750">
              <a:buFont typeface="Wingdings" panose="05000000000000000000" pitchFamily="2" charset="2"/>
              <a:buChar char="l"/>
            </a:pPr>
            <a:r>
              <a:rPr lang="zh-CN" altLang="en-US" sz="1200" b="1" dirty="0"/>
              <a:t>网关：</a:t>
            </a:r>
            <a:r>
              <a:rPr lang="en-US" altLang="zh-CN" sz="1200" b="1" dirty="0"/>
              <a:t>Kong</a:t>
            </a:r>
            <a:r>
              <a:rPr lang="zh-CN" altLang="en-US" sz="1200" b="1" dirty="0"/>
              <a:t>，</a:t>
            </a:r>
            <a:r>
              <a:rPr lang="en-US" altLang="zh-CN" sz="1200" b="1" dirty="0" err="1"/>
              <a:t>zuul</a:t>
            </a:r>
            <a:r>
              <a:rPr lang="zh-CN" altLang="en-US" sz="1200" b="1" dirty="0"/>
              <a:t>；</a:t>
            </a:r>
            <a:endParaRPr lang="en-US" altLang="zh-CN" sz="1200" b="1" dirty="0"/>
          </a:p>
          <a:p>
            <a:pPr marL="285750" indent="-285750">
              <a:buFont typeface="Wingdings" panose="05000000000000000000" pitchFamily="2" charset="2"/>
              <a:buChar char="l"/>
            </a:pPr>
            <a:r>
              <a:rPr lang="zh-CN" altLang="en-US" sz="1200" b="1" dirty="0"/>
              <a:t>链路追踪：</a:t>
            </a:r>
            <a:r>
              <a:rPr lang="en-US" altLang="zh-CN" sz="1200" b="1" dirty="0" err="1"/>
              <a:t>Zipkin</a:t>
            </a:r>
            <a:r>
              <a:rPr lang="zh-CN" altLang="en-US" sz="1200" b="1" dirty="0"/>
              <a:t>；</a:t>
            </a:r>
            <a:endParaRPr lang="en-US" altLang="zh-CN" sz="1200" b="1" dirty="0"/>
          </a:p>
          <a:p>
            <a:pPr marL="285750" indent="-285750">
              <a:buFont typeface="Wingdings" panose="05000000000000000000" pitchFamily="2" charset="2"/>
              <a:buChar char="l"/>
            </a:pPr>
            <a:r>
              <a:rPr lang="zh-CN" altLang="en-US" sz="1200" b="1" dirty="0"/>
              <a:t>产品和</a:t>
            </a:r>
            <a:r>
              <a:rPr lang="en-US" altLang="zh-CN" sz="1200" b="1" dirty="0"/>
              <a:t>UI</a:t>
            </a:r>
            <a:r>
              <a:rPr lang="zh-CN" altLang="en-US" sz="1200" b="1" dirty="0"/>
              <a:t>图：蓝湖；</a:t>
            </a:r>
            <a:endParaRPr lang="en-US" altLang="zh-CN" sz="1200" b="1" dirty="0"/>
          </a:p>
          <a:p>
            <a:pPr marL="285750" indent="-285750">
              <a:buFont typeface="Wingdings" panose="05000000000000000000" pitchFamily="2" charset="2"/>
              <a:buChar char="l"/>
            </a:pPr>
            <a:r>
              <a:rPr lang="zh-CN" altLang="en-US" sz="1200" b="1" dirty="0"/>
              <a:t>公司内部文档：</a:t>
            </a:r>
            <a:r>
              <a:rPr lang="en-US" altLang="zh-CN" sz="1200" b="1" dirty="0"/>
              <a:t>Confluence</a:t>
            </a:r>
            <a:r>
              <a:rPr lang="zh-CN" altLang="en-US" sz="1200" b="1" dirty="0"/>
              <a:t>。</a:t>
            </a:r>
            <a:endParaRPr lang="en-US" altLang="zh-CN" sz="12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26626" name="文本占位符 149506"/>
          <p:cNvSpPr>
            <a:spLocks noGrp="1"/>
          </p:cNvSpPr>
          <p:nvPr>
            <p:ph idx="1"/>
          </p:nvPr>
        </p:nvSpPr>
        <p:spPr>
          <a:xfrm>
            <a:off x="614363" y="1746250"/>
            <a:ext cx="8224837" cy="4368800"/>
          </a:xfrm>
        </p:spPr>
        <p:txBody>
          <a:bodyPr anchor="t" anchorCtr="0"/>
          <a:lstStyle/>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5.6 A TOOL SET FOR THE AGILE PROCESS</a:t>
            </a:r>
          </a:p>
          <a:p>
            <a:pPr marL="0" indent="0">
              <a:spcBef>
                <a:spcPts val="600"/>
              </a:spcBef>
              <a:buFont typeface="MS PGothic" panose="020B0600070205080204" pitchFamily="-128" charset="-128"/>
              <a:buNone/>
            </a:pPr>
            <a:r>
              <a:rPr lang="en-US" altLang="zh-CN" sz="2000" b="1">
                <a:latin typeface="Arial" panose="020B0604020202020204" pitchFamily="34" charset="0"/>
              </a:rPr>
              <a:t>Some proponents of the agile philosophy argue that automated software tools(e.g., design tools) should be viewed as a minor supplement to the team’s activities, and not at all pivotal to the success of the team. However, Alistair Cockburn suggests that tools can have a benefit and that “agile teams stress using tools that permit the rapid flow of understanding.</a:t>
            </a: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Exercise</a:t>
            </a:r>
            <a:r>
              <a:rPr lang="en-US" altLang="zh-CN" sz="2000" b="1">
                <a:latin typeface="Arial" panose="020B0604020202020204" pitchFamily="34" charset="0"/>
              </a:rPr>
              <a:t>:find a project that developend by XP or Scrum, and discuss it.</a:t>
            </a:r>
          </a:p>
        </p:txBody>
      </p:sp>
      <p:sp>
        <p:nvSpPr>
          <p:cNvPr id="26627"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26</a:t>
            </a:fld>
            <a:endParaRPr lang="en-US" altLang="zh-CN" sz="1000">
              <a:latin typeface="Helvetica" pitchFamily="-128" charset="0"/>
            </a:endParaRPr>
          </a:p>
        </p:txBody>
      </p:sp>
      <p:sp>
        <p:nvSpPr>
          <p:cNvPr id="26628"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6146" name="文本占位符 149506"/>
          <p:cNvSpPr>
            <a:spLocks noGrp="1"/>
          </p:cNvSpPr>
          <p:nvPr>
            <p:ph idx="1"/>
          </p:nvPr>
        </p:nvSpPr>
        <p:spPr>
          <a:xfrm>
            <a:off x="338138" y="1790700"/>
            <a:ext cx="8609012" cy="4368800"/>
          </a:xfrm>
        </p:spPr>
        <p:txBody>
          <a:bodyPr anchor="t" anchorCtr="0"/>
          <a:lstStyle/>
          <a:p>
            <a:pPr marL="0" indent="0">
              <a:spcBef>
                <a:spcPts val="600"/>
              </a:spcBef>
              <a:buNone/>
            </a:pPr>
            <a:r>
              <a:rPr lang="en-US" altLang="zh-CN" sz="2000" b="1">
                <a:latin typeface="Arial" panose="020B0604020202020204" pitchFamily="34" charset="0"/>
              </a:rPr>
              <a:t>The basic framework activities of agile development—communication,planning, modeling, construction, and deployment(</a:t>
            </a:r>
            <a:r>
              <a:rPr lang="en-US" altLang="zh-CN" sz="2000" b="1">
                <a:solidFill>
                  <a:srgbClr val="FF0000"/>
                </a:solidFill>
                <a:latin typeface="Arial" panose="020B0604020202020204" pitchFamily="34" charset="0"/>
              </a:rPr>
              <a:t>generic process, or standard process</a:t>
            </a:r>
            <a:r>
              <a:rPr lang="en-US" altLang="zh-CN" sz="2000" b="1">
                <a:latin typeface="Arial" panose="020B0604020202020204" pitchFamily="34" charset="0"/>
              </a:rPr>
              <a:t>)—remain. But they morph into a minimal task set that pushes the project team toward design,construction and delivery (some would argue that this is done at the expense of problem analysis and solution design).</a:t>
            </a:r>
          </a:p>
          <a:p>
            <a:pPr marL="0" indent="0">
              <a:spcBef>
                <a:spcPts val="600"/>
              </a:spcBef>
              <a:buNone/>
            </a:pPr>
            <a:r>
              <a:rPr lang="en-US" altLang="zh-CN" sz="2000" b="1">
                <a:latin typeface="Arial" panose="020B0604020202020204" pitchFamily="34" charset="0"/>
              </a:rPr>
              <a:t>Both the customer and the software engineer have the same view—the only really important </a:t>
            </a:r>
            <a:r>
              <a:rPr lang="en-US" altLang="zh-CN" sz="2000" b="1">
                <a:solidFill>
                  <a:srgbClr val="FF0000"/>
                </a:solidFill>
                <a:latin typeface="Arial" panose="020B0604020202020204" pitchFamily="34" charset="0"/>
              </a:rPr>
              <a:t>work product is an operational “software increment”</a:t>
            </a:r>
            <a:r>
              <a:rPr lang="en-US" altLang="zh-CN" sz="2000" b="1">
                <a:latin typeface="Arial" panose="020B0604020202020204" pitchFamily="34" charset="0"/>
              </a:rPr>
              <a:t> that is delivered to the customer on the appropriate commitment date.</a:t>
            </a:r>
          </a:p>
          <a:p>
            <a:pPr marL="0" indent="0">
              <a:spcBef>
                <a:spcPts val="600"/>
              </a:spcBef>
              <a:buNone/>
            </a:pPr>
            <a:endParaRPr lang="en-US" altLang="zh-CN" sz="2000" b="1">
              <a:latin typeface="Arial" panose="020B0604020202020204" pitchFamily="34" charset="0"/>
            </a:endParaRPr>
          </a:p>
        </p:txBody>
      </p:sp>
      <p:sp>
        <p:nvSpPr>
          <p:cNvPr id="6147"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3</a:t>
            </a:fld>
            <a:endParaRPr lang="en-US" altLang="zh-CN" sz="1000">
              <a:latin typeface="Helvetica" pitchFamily="-128" charset="0"/>
            </a:endParaRPr>
          </a:p>
        </p:txBody>
      </p:sp>
      <p:sp>
        <p:nvSpPr>
          <p:cNvPr id="6148"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7170" name="文本占位符 149506"/>
          <p:cNvSpPr>
            <a:spLocks noGrp="1"/>
          </p:cNvSpPr>
          <p:nvPr>
            <p:ph idx="1"/>
          </p:nvPr>
        </p:nvSpPr>
        <p:spPr>
          <a:xfrm>
            <a:off x="614363" y="1790700"/>
            <a:ext cx="8224837" cy="4567238"/>
          </a:xfrm>
        </p:spPr>
        <p:txBody>
          <a:bodyPr anchor="t" anchorCtr="0"/>
          <a:lstStyle/>
          <a:p>
            <a:pPr marL="0" indent="0">
              <a:spcBef>
                <a:spcPts val="600"/>
              </a:spcBef>
              <a:buNone/>
            </a:pPr>
            <a:r>
              <a:rPr lang="en-US" altLang="zh-CN" sz="2000" b="1" dirty="0">
                <a:latin typeface="Arial" panose="020B0604020202020204" pitchFamily="34" charset="0"/>
              </a:rPr>
              <a:t>Agile development can provide important benefits, but it is not applicable to all projects, all products, all people, and all situations. It is also not antithetical to solid software engineering practice and can be applied as an overriding philosophy for all software work.</a:t>
            </a:r>
          </a:p>
          <a:p>
            <a:pPr marL="0" indent="0">
              <a:spcBef>
                <a:spcPts val="600"/>
              </a:spcBef>
              <a:buNone/>
            </a:pPr>
            <a:r>
              <a:rPr lang="en-US" altLang="zh-CN" sz="2000" b="1" dirty="0">
                <a:solidFill>
                  <a:srgbClr val="0A85FF"/>
                </a:solidFill>
                <a:latin typeface="Arial" panose="020B0604020202020204" pitchFamily="34" charset="0"/>
              </a:rPr>
              <a:t>5.1 WHAT IS AGILITY ?</a:t>
            </a:r>
          </a:p>
          <a:p>
            <a:pPr marL="0" indent="0">
              <a:spcBef>
                <a:spcPts val="600"/>
              </a:spcBef>
              <a:buNone/>
            </a:pPr>
            <a:r>
              <a:rPr lang="en-US" altLang="zh-CN" sz="2000" b="1" dirty="0">
                <a:solidFill>
                  <a:srgbClr val="FF0000"/>
                </a:solidFill>
                <a:latin typeface="Arial" panose="020B0604020202020204" pitchFamily="34" charset="0"/>
              </a:rPr>
              <a:t>Agility has become today’s buzzword when describing a modern software process. Everyone is agile. An agile team is a nimble team able to appropriately respond to changes. Change is what software development is very much about. Changes in the software being built, changes to the team members, changes because of new technology, changes of all kinds that may have an impact on the product they build or the project that creates the product.</a:t>
            </a:r>
          </a:p>
          <a:p>
            <a:pPr marL="0" indent="0">
              <a:spcBef>
                <a:spcPts val="600"/>
              </a:spcBef>
              <a:buNone/>
            </a:pPr>
            <a:endParaRPr lang="en-US" altLang="zh-CN" sz="2000" b="1" dirty="0">
              <a:latin typeface="Arial" panose="020B0604020202020204" pitchFamily="34" charset="0"/>
            </a:endParaRPr>
          </a:p>
          <a:p>
            <a:pPr marL="0" indent="0">
              <a:spcBef>
                <a:spcPts val="600"/>
              </a:spcBef>
              <a:buNone/>
            </a:pPr>
            <a:endParaRPr lang="en-US" altLang="zh-CN" sz="2000" b="1" dirty="0">
              <a:latin typeface="Arial" panose="020B0604020202020204" pitchFamily="34" charset="0"/>
            </a:endParaRPr>
          </a:p>
        </p:txBody>
      </p:sp>
      <p:sp>
        <p:nvSpPr>
          <p:cNvPr id="7171"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4</a:t>
            </a:fld>
            <a:endParaRPr lang="en-US" altLang="zh-CN" sz="1000">
              <a:latin typeface="Helvetica" pitchFamily="-128" charset="0"/>
            </a:endParaRPr>
          </a:p>
        </p:txBody>
      </p:sp>
      <p:sp>
        <p:nvSpPr>
          <p:cNvPr id="7172"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8194" name="文本占位符 149506"/>
          <p:cNvSpPr>
            <a:spLocks noGrp="1"/>
          </p:cNvSpPr>
          <p:nvPr>
            <p:ph idx="1"/>
          </p:nvPr>
        </p:nvSpPr>
        <p:spPr>
          <a:xfrm>
            <a:off x="614363" y="1790700"/>
            <a:ext cx="8224837" cy="4368800"/>
          </a:xfrm>
        </p:spPr>
        <p:txBody>
          <a:bodyPr anchor="t" anchorCtr="0"/>
          <a:lstStyle/>
          <a:p>
            <a:pPr marL="0" indent="0">
              <a:spcBef>
                <a:spcPts val="600"/>
              </a:spcBef>
              <a:buNone/>
            </a:pPr>
            <a:r>
              <a:rPr lang="en-US" altLang="zh-CN" sz="2000" b="1">
                <a:solidFill>
                  <a:srgbClr val="0A85FF"/>
                </a:solidFill>
                <a:latin typeface="Arial" panose="020B0604020202020204" pitchFamily="34" charset="0"/>
              </a:rPr>
              <a:t>5.2 AGILITY AND THE COST OF CHANGE</a:t>
            </a:r>
            <a:endParaRPr lang="en-US" altLang="zh-CN" sz="2000" b="1">
              <a:latin typeface="Arial" panose="020B0604020202020204" pitchFamily="34" charset="0"/>
            </a:endParaRPr>
          </a:p>
          <a:p>
            <a:pPr marL="0" indent="0">
              <a:spcBef>
                <a:spcPts val="600"/>
              </a:spcBef>
              <a:buNone/>
            </a:pPr>
            <a:r>
              <a:rPr lang="en-US" altLang="zh-CN" sz="2000" b="1">
                <a:latin typeface="Arial" panose="020B0604020202020204" pitchFamily="34" charset="0"/>
              </a:rPr>
              <a:t>The conventional wisdom in software development (supported by decades of experience) is that the cost of change increases nonlinearly as a project progresses ( Figure 5.1 , solid black curve). It is relatively easy to accommodate a change when a software team is gathering requirements (early in a project). A usage scenario might have to be modified, a list of functions may be extended, or a written specification can be edited. The costs of doing this work are minimal, and the time required will not adversely affect the outcome of the project. But what if we fast-forward a number of months? The team is in the middle of validation testing (something that occurs relatively late in the project), and an important stakeholder is requesting a major functional change. The change requires a modification to the architectural design of the software, the design and construction </a:t>
            </a:r>
          </a:p>
          <a:p>
            <a:pPr marL="0" indent="0">
              <a:spcBef>
                <a:spcPts val="600"/>
              </a:spcBef>
              <a:buNone/>
            </a:pPr>
            <a:endParaRPr lang="en-US" altLang="zh-CN" sz="2000" b="1">
              <a:latin typeface="Arial" panose="020B0604020202020204" pitchFamily="34" charset="0"/>
            </a:endParaRPr>
          </a:p>
        </p:txBody>
      </p:sp>
      <p:sp>
        <p:nvSpPr>
          <p:cNvPr id="8195"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5</a:t>
            </a:fld>
            <a:endParaRPr lang="en-US" altLang="zh-CN" sz="1000">
              <a:latin typeface="Helvetica" pitchFamily="-128" charset="0"/>
            </a:endParaRPr>
          </a:p>
        </p:txBody>
      </p:sp>
      <p:sp>
        <p:nvSpPr>
          <p:cNvPr id="8196"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9218" name="文本占位符 149506"/>
          <p:cNvSpPr>
            <a:spLocks noGrp="1"/>
          </p:cNvSpPr>
          <p:nvPr>
            <p:ph idx="1"/>
          </p:nvPr>
        </p:nvSpPr>
        <p:spPr>
          <a:xfrm>
            <a:off x="614363" y="1790700"/>
            <a:ext cx="8224837" cy="4368800"/>
          </a:xfrm>
        </p:spPr>
        <p:txBody>
          <a:bodyPr anchor="t" anchorCtr="0"/>
          <a:lstStyle/>
          <a:p>
            <a:pPr marL="0" indent="0">
              <a:spcBef>
                <a:spcPts val="600"/>
              </a:spcBef>
              <a:buNone/>
            </a:pPr>
            <a:r>
              <a:rPr lang="en-US" altLang="zh-CN" sz="2000" b="1">
                <a:latin typeface="Arial" panose="020B0604020202020204" pitchFamily="34" charset="0"/>
              </a:rPr>
              <a:t>of three new components, modifications to another five components, the design of new tests, and so on. Costs escalate quickly, and the time and cost required to ensure that the change is made without unintended side effects is nontrivial.</a:t>
            </a:r>
          </a:p>
          <a:p>
            <a:pPr marL="0" indent="0">
              <a:spcBef>
                <a:spcPts val="600"/>
              </a:spcBef>
              <a:buNone/>
            </a:pPr>
            <a:r>
              <a:rPr lang="en-US" altLang="zh-CN" sz="2000" b="1">
                <a:latin typeface="Arial" panose="020B0604020202020204" pitchFamily="34" charset="0"/>
              </a:rPr>
              <a:t>Proponents of agility argue that a well-designed agile process “flattens” the cost of change curve ( Figure 5.1 , shaded, solid curve), allowing a software team to accommodate</a:t>
            </a:r>
            <a:r>
              <a:rPr lang="en-US" altLang="zh-CN" sz="2000" b="1">
                <a:solidFill>
                  <a:srgbClr val="FF0000"/>
                </a:solidFill>
                <a:latin typeface="Arial" panose="020B0604020202020204" pitchFamily="34" charset="0"/>
              </a:rPr>
              <a:t> changes late</a:t>
            </a:r>
            <a:r>
              <a:rPr lang="en-US" altLang="zh-CN" sz="2000" b="1">
                <a:latin typeface="Arial" panose="020B0604020202020204" pitchFamily="34" charset="0"/>
              </a:rPr>
              <a:t> in a software project without dramatic cost and time impact. You’ve already learned that the agile process encompasses incremental delivery. When incremental delivery is coupled with other agile practices such as continuous unit testing and pair programming (discussed later in this chapter), the cost of making a change is attenuated. Although debate about the degree to which the cost curve flattens is ongoing, there is evidence to suggest that a significant reduction in the cost of change can be achieved.</a:t>
            </a:r>
          </a:p>
          <a:p>
            <a:pPr marL="0" indent="0">
              <a:spcBef>
                <a:spcPts val="600"/>
              </a:spcBef>
              <a:buNone/>
            </a:pPr>
            <a:endParaRPr lang="en-US" altLang="zh-CN" sz="2000" b="1">
              <a:latin typeface="Arial" panose="020B0604020202020204" pitchFamily="34" charset="0"/>
            </a:endParaRPr>
          </a:p>
        </p:txBody>
      </p:sp>
      <p:sp>
        <p:nvSpPr>
          <p:cNvPr id="9219"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6</a:t>
            </a:fld>
            <a:endParaRPr lang="en-US" altLang="zh-CN" sz="1000">
              <a:latin typeface="Helvetica" pitchFamily="-128" charset="0"/>
            </a:endParaRPr>
          </a:p>
        </p:txBody>
      </p:sp>
      <p:sp>
        <p:nvSpPr>
          <p:cNvPr id="9220"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10242" name="文本占位符 149506"/>
          <p:cNvSpPr>
            <a:spLocks noGrp="1"/>
          </p:cNvSpPr>
          <p:nvPr>
            <p:ph idx="1"/>
          </p:nvPr>
        </p:nvSpPr>
        <p:spPr>
          <a:xfrm>
            <a:off x="614363" y="1790700"/>
            <a:ext cx="8224837" cy="4368800"/>
          </a:xfrm>
        </p:spPr>
        <p:txBody>
          <a:bodyPr anchor="t" anchorCtr="0"/>
          <a:lstStyle/>
          <a:p>
            <a:pPr marL="0" indent="0">
              <a:spcBef>
                <a:spcPts val="600"/>
              </a:spcBef>
              <a:buNone/>
            </a:pPr>
            <a:endParaRPr lang="en-US" altLang="zh-CN" sz="2000" b="1">
              <a:latin typeface="Arial" panose="020B0604020202020204" pitchFamily="34" charset="0"/>
            </a:endParaRPr>
          </a:p>
          <a:p>
            <a:pPr marL="0" indent="0">
              <a:spcBef>
                <a:spcPts val="600"/>
              </a:spcBef>
              <a:buNone/>
            </a:pPr>
            <a:endParaRPr lang="en-US" altLang="zh-CN" sz="2000" b="1">
              <a:latin typeface="Arial" panose="020B0604020202020204" pitchFamily="34" charset="0"/>
            </a:endParaRPr>
          </a:p>
        </p:txBody>
      </p:sp>
      <p:sp>
        <p:nvSpPr>
          <p:cNvPr id="10243"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7</a:t>
            </a:fld>
            <a:endParaRPr lang="en-US" altLang="zh-CN" sz="1000">
              <a:latin typeface="Helvetica" pitchFamily="-128" charset="0"/>
            </a:endParaRPr>
          </a:p>
        </p:txBody>
      </p:sp>
      <p:pic>
        <p:nvPicPr>
          <p:cNvPr id="10244" name="图片 1"/>
          <p:cNvPicPr>
            <a:picLocks noChangeAspect="1"/>
          </p:cNvPicPr>
          <p:nvPr/>
        </p:nvPicPr>
        <p:blipFill>
          <a:blip r:embed="rId2"/>
          <a:stretch>
            <a:fillRect/>
          </a:stretch>
        </p:blipFill>
        <p:spPr>
          <a:xfrm>
            <a:off x="161925" y="708025"/>
            <a:ext cx="8896350" cy="5578475"/>
          </a:xfrm>
          <a:prstGeom prst="rect">
            <a:avLst/>
          </a:prstGeom>
          <a:noFill/>
          <a:ln w="9525">
            <a:noFill/>
          </a:ln>
        </p:spPr>
      </p:pic>
      <p:sp>
        <p:nvSpPr>
          <p:cNvPr id="10245" name="文本框 1"/>
          <p:cNvSpPr txBox="1"/>
          <p:nvPr/>
        </p:nvSpPr>
        <p:spPr>
          <a:xfrm>
            <a:off x="614363" y="682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4098" name="文本占位符 149506"/>
          <p:cNvSpPr>
            <a:spLocks noGrp="1"/>
          </p:cNvSpPr>
          <p:nvPr>
            <p:ph idx="1"/>
          </p:nvPr>
        </p:nvSpPr>
        <p:spPr>
          <a:xfrm>
            <a:off x="614363" y="1790700"/>
            <a:ext cx="8224838" cy="4368800"/>
          </a:xfrm>
        </p:spPr>
        <p:txBody>
          <a:bodyPr anchor="t"/>
          <a:lstStyle/>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5.3 WHAT IS AN AGILE PROCESS ?</a:t>
            </a: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sym typeface="+mn-ea"/>
              </a:rPr>
              <a:t>(</a:t>
            </a:r>
            <a:r>
              <a:rPr kumimoji="0" lang="en-US" altLang="zh-CN" sz="2000" b="1" i="0" u="none" strike="noStrike" kern="1200" cap="none" spc="0" normalizeH="0" baseline="0" noProof="1">
                <a:solidFill>
                  <a:srgbClr val="FF0000"/>
                </a:solidFill>
                <a:latin typeface="Arial" panose="020B0604020202020204" pitchFamily="34" charset="0"/>
                <a:ea typeface="+mn-ea"/>
                <a:cs typeface="+mn-cs"/>
                <a:sym typeface="+mn-ea"/>
              </a:rPr>
              <a:t>read by yourselves </a:t>
            </a:r>
            <a:r>
              <a:rPr kumimoji="0" lang="en-US" altLang="zh-CN" sz="2000" b="1" i="0" u="none" strike="noStrike" kern="1200" cap="none" spc="0" normalizeH="0" baseline="0" noProof="1">
                <a:solidFill>
                  <a:srgbClr val="FF0000"/>
                </a:solidFill>
                <a:latin typeface="Arial" panose="020B0604020202020204" pitchFamily="34" charset="0"/>
                <a:ea typeface="宋体" panose="02010600030101010101" pitchFamily="2" charset="-122"/>
                <a:cs typeface="+mn-cs"/>
                <a:sym typeface="+mn-ea"/>
              </a:rPr>
              <a:t>as exercise</a:t>
            </a: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sym typeface="+mn-ea"/>
              </a:rPr>
              <a:t>)</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Any agile software process is characterized in a manner that addresses a number of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key assumptions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about the majority of software projects:</a:t>
            </a: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It is difficult to predict in advance which software requirements will persist and which will change. It is equally difficult to predict how customer priorities will change as the project proceeds.</a:t>
            </a: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For many types of software, design and construction are interleaved. That is, both activities should be performed in tandem so that design models are proven as they are created. It is difficult to predict how much design is necessary before construction is used to prove the design.</a:t>
            </a: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1267"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8</a:t>
            </a:fld>
            <a:endParaRPr lang="en-US" altLang="zh-CN" sz="1000">
              <a:latin typeface="Helvetica" pitchFamily="-128" charset="0"/>
            </a:endParaRPr>
          </a:p>
        </p:txBody>
      </p:sp>
      <p:sp>
        <p:nvSpPr>
          <p:cNvPr id="11268"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49505"/>
          <p:cNvSpPr>
            <a:spLocks noGrp="1"/>
          </p:cNvSpPr>
          <p:nvPr>
            <p:ph type="title"/>
          </p:nvPr>
        </p:nvSpPr>
        <p:spPr>
          <a:xfrm>
            <a:off x="1219200" y="990600"/>
            <a:ext cx="7180263" cy="633413"/>
          </a:xfrm>
        </p:spPr>
        <p:txBody>
          <a:bodyPr anchor="b" anchorCtr="0"/>
          <a:lstStyle/>
          <a:p>
            <a:r>
              <a:rPr lang="en-US" altLang="zh-CN"/>
              <a:t>Chapter 5 </a:t>
            </a:r>
            <a:r>
              <a:rPr lang="en-US" altLang="zh-CN" sz="2400" b="1">
                <a:solidFill>
                  <a:schemeClr val="folHlink"/>
                </a:solidFill>
                <a:latin typeface="Arial" panose="020B0604020202020204" pitchFamily="34" charset="0"/>
              </a:rPr>
              <a:t>AGILE DEVELOPMENT</a:t>
            </a:r>
          </a:p>
        </p:txBody>
      </p:sp>
      <p:sp>
        <p:nvSpPr>
          <p:cNvPr id="12290" name="文本占位符 149506"/>
          <p:cNvSpPr>
            <a:spLocks noGrp="1"/>
          </p:cNvSpPr>
          <p:nvPr>
            <p:ph idx="1"/>
          </p:nvPr>
        </p:nvSpPr>
        <p:spPr>
          <a:xfrm>
            <a:off x="614363" y="1701800"/>
            <a:ext cx="8224838" cy="4368800"/>
          </a:xfrm>
        </p:spPr>
        <p:txBody>
          <a:bodyPr anchor="t"/>
          <a:lstStyle/>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3"/>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Analysis, design, construction, and testing are not as predictable (from a planning point of view) as we might like.</a:t>
            </a: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Given these three assumptions, an important question arises: How do we create a process that can manage unpredictability?The answer, as we have already noted, lies in process adaptability (to rapidly changing project and technical conditions). An agile process, therefore, must be adaptable.</a:t>
            </a: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Hence, an incremental development strategy should be instituted.</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Software increments (executable prototypes or portions of an operational system) must be delivered in short time periods so that adaptation keeps pace with change (unpredictability). This iterative approach enables the customer to evaluate the software increment regularly, provide necessary feedback to the software team, and influence the process adaptations that are made to accommodate the feedback.</a:t>
            </a: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2291"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t>9</a:t>
            </a:fld>
            <a:endParaRPr lang="en-US" altLang="zh-CN" sz="1000">
              <a:latin typeface="Helvetica" pitchFamily="-128" charset="0"/>
            </a:endParaRPr>
          </a:p>
        </p:txBody>
      </p:sp>
      <p:sp>
        <p:nvSpPr>
          <p:cNvPr id="12292"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hiNDk4OTkzNDU4ODJjYWFlZjc1NjFmYmY4YWExYWMifQ=="/>
  <p:tag name="KSO_WPP_MARK_KEY" val="2de317a1-0053-45d5-a229-671f012b7294"/>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845,&quot;width&quot;:9255}"/>
</p:tagLst>
</file>

<file path=ppt/theme/theme1.xml><?xml version="1.0" encoding="utf-8"?>
<a:theme xmlns:a="http://schemas.openxmlformats.org/drawingml/2006/main" name="Bold Stripes">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3E798E"/>
        </a:lt1>
        <a:dk2>
          <a:srgbClr val="FFFFCC"/>
        </a:dk2>
        <a:lt2>
          <a:srgbClr val="356677"/>
        </a:lt2>
        <a:accent1>
          <a:srgbClr val="7FA0B1"/>
        </a:accent1>
        <a:accent2>
          <a:srgbClr val="3A7184"/>
        </a:accent2>
        <a:accent3>
          <a:srgbClr val="AFBEC6"/>
        </a:accent3>
        <a:accent4>
          <a:srgbClr val="DCDCDC"/>
        </a:accent4>
        <a:accent5>
          <a:srgbClr val="C0CDD4"/>
        </a:accent5>
        <a:accent6>
          <a:srgbClr val="336576"/>
        </a:accent6>
        <a:hlink>
          <a:srgbClr val="FFBF0B"/>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0000"/>
        </a:dk2>
        <a:lt2>
          <a:srgbClr val="EAEAEA"/>
        </a:lt2>
        <a:accent1>
          <a:srgbClr val="FFFFFF"/>
        </a:accent1>
        <a:accent2>
          <a:srgbClr val="DDDDDD"/>
        </a:accent2>
        <a:accent3>
          <a:srgbClr val="F2F2F2"/>
        </a:accent3>
        <a:accent4>
          <a:srgbClr val="000000"/>
        </a:accent4>
        <a:accent5>
          <a:srgbClr val="FFFFFF"/>
        </a:accent5>
        <a:accent6>
          <a:srgbClr val="C6C6C6"/>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
        <a:dk1>
          <a:srgbClr val="492417"/>
        </a:dk1>
        <a:lt1>
          <a:srgbClr val="D4D5C3"/>
        </a:lt1>
        <a:dk2>
          <a:srgbClr val="6E4900"/>
        </a:dk2>
        <a:lt2>
          <a:srgbClr val="B9BA9C"/>
        </a:lt2>
        <a:accent1>
          <a:srgbClr val="DBD8CF"/>
        </a:accent1>
        <a:accent2>
          <a:srgbClr val="C7C8B0"/>
        </a:accent2>
        <a:accent3>
          <a:srgbClr val="E6E6DD"/>
        </a:accent3>
        <a:accent4>
          <a:srgbClr val="3E1D12"/>
        </a:accent4>
        <a:accent5>
          <a:srgbClr val="EAE8E3"/>
        </a:accent5>
        <a:accent6>
          <a:srgbClr val="B2B39D"/>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149</TotalTime>
  <Words>3767</Words>
  <Application>Microsoft Office PowerPoint</Application>
  <PresentationFormat>全屏显示(4:3)</PresentationFormat>
  <Paragraphs>166</Paragraphs>
  <Slides>26</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3" baseType="lpstr">
      <vt:lpstr>MS PGothic</vt:lpstr>
      <vt:lpstr>Arial</vt:lpstr>
      <vt:lpstr>Calibri</vt:lpstr>
      <vt:lpstr>Helvetica</vt:lpstr>
      <vt:lpstr>Wingdings</vt:lpstr>
      <vt:lpstr>Bold Stripes</vt:lpstr>
      <vt:lpstr>Paintbrush Picture</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DevOps平台示例</vt:lpstr>
      <vt:lpstr>Chapter 5 AGILE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杜 庆峰</cp:lastModifiedBy>
  <cp:revision>337</cp:revision>
  <dcterms:created xsi:type="dcterms:W3CDTF">2008-02-08T18:09:00Z</dcterms:created>
  <dcterms:modified xsi:type="dcterms:W3CDTF">2023-11-12T09:34:48Z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9ECACE30A5B24BEC800868DECA5EE78F</vt:lpwstr>
  </property>
</Properties>
</file>