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6"/>
  </p:notesMasterIdLst>
  <p:handoutMasterIdLst>
    <p:handoutMasterId r:id="rId27"/>
  </p:handoutMasterIdLst>
  <p:sldIdLst>
    <p:sldId id="272" r:id="rId4"/>
    <p:sldId id="443" r:id="rId5"/>
    <p:sldId id="444" r:id="rId6"/>
    <p:sldId id="445" r:id="rId7"/>
    <p:sldId id="484" r:id="rId8"/>
    <p:sldId id="446" r:id="rId9"/>
    <p:sldId id="447" r:id="rId10"/>
    <p:sldId id="448" r:id="rId11"/>
    <p:sldId id="449" r:id="rId12"/>
    <p:sldId id="450"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Lst>
  <p:sldSz cx="9144000" cy="6858000" type="screen4x3"/>
  <p:notesSz cx="6858000" cy="9144000"/>
  <p:custDataLst>
    <p:tags r:id="rId31"/>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cjHxbZ3gZFC54krZ+tJVIA==" hashData="QMN7651iXV6Rzlu6JLo4tdPASTU="/>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p:scale>
          <a:sx n="100" d="100"/>
          <a:sy n="100" d="100"/>
        </p:scale>
        <p:origin x="-2312" y="-1528"/>
      </p:cViewPr>
      <p:guideLst>
        <p:guide orient="horz" pos="2159"/>
        <p:guide pos="2912"/>
      </p:guideLst>
    </p:cSldViewPr>
  </p:slideViewPr>
  <p:outlineViewPr>
    <p:cViewPr>
      <p:scale>
        <a:sx n="33" d="100"/>
        <a:sy n="33" d="100"/>
      </p:scale>
      <p:origin x="0" y="0"/>
    </p:cViewPr>
  </p:outlin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2.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p>
            <a:pPr lvl="0" algn="r" fontAlgn="base"/>
            <a:endParaRPr lang="en-US" sz="1200" strike="noStrike" noProof="1" dirty="0"/>
          </a:p>
        </p:txBody>
      </p:sp>
      <p:sp>
        <p:nvSpPr>
          <p:cNvPr id="3076" name="幻灯片图像占位符 28675"/>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p>
            <a:pPr lvl="0"/>
            <a:r>
              <a:rPr lang="en-US" altLang="zh-CN" dirty="0"/>
              <a:t>Click to edit Master text styles</a:t>
            </a:r>
            <a:endParaRPr lang="en-US" altLang="zh-CN" dirty="0"/>
          </a:p>
          <a:p>
            <a:pPr lvl="1" indent="0"/>
            <a:r>
              <a:rPr lang="en-US" altLang="zh-CN" dirty="0"/>
              <a:t>Second level</a:t>
            </a:r>
            <a:endParaRPr lang="en-US" altLang="zh-CN" dirty="0"/>
          </a:p>
          <a:p>
            <a:pPr lvl="2" indent="0"/>
            <a:r>
              <a:rPr lang="en-US" altLang="zh-CN" dirty="0"/>
              <a:t>Third level</a:t>
            </a:r>
            <a:endParaRPr lang="en-US" altLang="zh-CN" dirty="0"/>
          </a:p>
          <a:p>
            <a:pPr lvl="3" indent="0"/>
            <a:r>
              <a:rPr lang="en-US" altLang="zh-CN" dirty="0"/>
              <a:t>Fourth level</a:t>
            </a:r>
            <a:endParaRPr lang="en-US" altLang="zh-CN" dirty="0"/>
          </a:p>
          <a:p>
            <a:pPr lvl="4" indent="0"/>
            <a:r>
              <a:rPr lang="en-US" altLang="zh-CN" dirty="0"/>
              <a:t>Fifth level</a:t>
            </a:r>
            <a:endParaRPr lang="en-US" altLang="zh-CN" dirty="0"/>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p>
            <a:pPr lvl="0" fontAlgn="base"/>
            <a:endParaRPr lang="en-US" sz="1200" strike="noStrike" noProof="1"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4099"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graphicFrame>
        <p:nvGraphicFramePr>
          <p:cNvPr id="4100" name="内容占位符 1"/>
          <p:cNvGraphicFramePr>
            <a:graphicFrameLocks noGrp="1" noChangeAspect="1"/>
          </p:cNvGraphicFramePr>
          <p:nvPr>
            <p:ph idx="1"/>
          </p:nvPr>
        </p:nvGraphicFramePr>
        <p:xfrm>
          <a:off x="1219200" y="1831975"/>
          <a:ext cx="7070725" cy="4416425"/>
        </p:xfrm>
        <a:graphic>
          <a:graphicData uri="http://schemas.openxmlformats.org/presentationml/2006/ole">
            <mc:AlternateContent xmlns:mc="http://schemas.openxmlformats.org/markup-compatibility/2006">
              <mc:Choice xmlns:v="urn:schemas-microsoft-com:vml" Requires="v">
                <p:oleObj spid="_x0000_s3076" name="" r:id="rId1" imgW="4038600" imgH="3076575" progId="Paint.Picture">
                  <p:embed/>
                </p:oleObj>
              </mc:Choice>
              <mc:Fallback>
                <p:oleObj name="" r:id="rId1" imgW="4038600" imgH="3076575" progId="Paint.Picture">
                  <p:embed/>
                  <p:pic>
                    <p:nvPicPr>
                      <p:cNvPr id="0" name="图片 3075"/>
                      <p:cNvPicPr/>
                      <p:nvPr/>
                    </p:nvPicPr>
                    <p:blipFill>
                      <a:blip r:embed="rId2"/>
                      <a:stretch>
                        <a:fillRect/>
                      </a:stretch>
                    </p:blipFill>
                    <p:spPr>
                      <a:xfrm>
                        <a:off x="1219200" y="1831975"/>
                        <a:ext cx="7070725" cy="4416425"/>
                      </a:xfrm>
                      <a:prstGeom prst="rect">
                        <a:avLst/>
                      </a:prstGeom>
                      <a:noFill/>
                      <a:ln w="38100">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13314" name="文本占位符 149506"/>
          <p:cNvSpPr>
            <a:spLocks noGrp="1"/>
          </p:cNvSpPr>
          <p:nvPr>
            <p:ph idx="1"/>
          </p:nvPr>
        </p:nvSpPr>
        <p:spPr>
          <a:xfrm>
            <a:off x="614363" y="1790700"/>
            <a:ext cx="8224837" cy="4368800"/>
          </a:xfrm>
        </p:spPr>
        <p:txBody>
          <a:bodyPr anchor="t" anchorCtr="0"/>
          <a:p>
            <a:pPr>
              <a:spcBef>
                <a:spcPts val="600"/>
              </a:spcBef>
              <a:buFont typeface="Wingdings" panose="05000000000000000000" charset="0"/>
              <a:buChar char="l"/>
            </a:pPr>
            <a:r>
              <a:rPr lang="en-US" altLang="zh-CN" sz="2000" b="1">
                <a:latin typeface="Arial" panose="020B0604020202020204" pitchFamily="34" charset="0"/>
              </a:rPr>
              <a:t>Degree to which actions and tasks are defined within each framework activity.</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Degree to which work products are identified and required.</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Manner in which quality assurance activities are applied.</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Manner in which project tracking and control activities are applied.</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Overall degree of detail and rigor with which the process is described.</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Degree to which the customer and other stakeholders are involved with the project.</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Level of autonomy given to the software team.</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Degree to which team organization and roles are prescribed.</a:t>
            </a:r>
            <a:endParaRPr lang="en-US" altLang="zh-CN" sz="2000" b="1">
              <a:latin typeface="Arial" panose="020B0604020202020204" pitchFamily="34" charset="0"/>
            </a:endParaRPr>
          </a:p>
        </p:txBody>
      </p:sp>
      <p:sp>
        <p:nvSpPr>
          <p:cNvPr id="1331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331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14338" name="文本占位符 149506"/>
          <p:cNvSpPr>
            <a:spLocks noGrp="1"/>
          </p:cNvSpPr>
          <p:nvPr>
            <p:ph idx="1"/>
          </p:nvPr>
        </p:nvSpPr>
        <p:spPr>
          <a:xfrm>
            <a:off x="614363" y="1790700"/>
            <a:ext cx="8224837" cy="4368800"/>
          </a:xfrm>
        </p:spPr>
        <p:txBody>
          <a:bodyPr anchor="t" anchorCtr="0"/>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2.3 SOFTWARE ENGINEERING PRACTICE</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latin typeface="Arial" panose="020B0604020202020204" pitchFamily="34" charset="0"/>
              </a:rPr>
              <a:t>In Section 2.2, we introduced a generic software process model composed of a set of activities that establish a framework for software engineering practice. Generic framework activities— communication, planning, modeling, construction, and deployment —and umbrella activities establish a skeleton architecture for software engineering work. </a:t>
            </a:r>
            <a:r>
              <a:rPr lang="en-US" altLang="zh-CN" sz="2000" b="1">
                <a:solidFill>
                  <a:srgbClr val="FF0000"/>
                </a:solidFill>
                <a:latin typeface="Arial" panose="020B0604020202020204" pitchFamily="34" charset="0"/>
              </a:rPr>
              <a:t>But how does the practice of software engineering fit in?</a:t>
            </a:r>
            <a:r>
              <a:rPr lang="en-US" altLang="zh-CN" sz="2000" b="1">
                <a:latin typeface="Arial" panose="020B0604020202020204" pitchFamily="34" charset="0"/>
              </a:rPr>
              <a:t> In the sections that follow, you’ll gain </a:t>
            </a:r>
            <a:r>
              <a:rPr lang="en-US" altLang="zh-CN" sz="2000" b="1">
                <a:solidFill>
                  <a:srgbClr val="FF0000"/>
                </a:solidFill>
                <a:latin typeface="Arial" panose="020B0604020202020204" pitchFamily="34" charset="0"/>
              </a:rPr>
              <a:t>a basic understanding of the generic concepts and principles </a:t>
            </a:r>
            <a:r>
              <a:rPr lang="en-US" altLang="zh-CN" sz="2000" b="1">
                <a:latin typeface="Arial" panose="020B0604020202020204" pitchFamily="34" charset="0"/>
              </a:rPr>
              <a:t>that apply to framework activities.</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2.3.1 The Essence of Practice</a:t>
            </a:r>
            <a:endParaRPr lang="en-US" altLang="zh-CN" sz="2000" b="1">
              <a:solidFill>
                <a:srgbClr val="0A85FF"/>
              </a:solidFill>
              <a:latin typeface="Arial" panose="020B0604020202020204" pitchFamily="34" charset="0"/>
            </a:endParaRPr>
          </a:p>
          <a:p>
            <a:pPr marL="0" indent="0">
              <a:spcBef>
                <a:spcPts val="600"/>
              </a:spcBef>
              <a:buFont typeface="Wingdings" panose="05000000000000000000" charset="0"/>
              <a:buNone/>
            </a:pPr>
            <a:r>
              <a:rPr lang="en-US" altLang="zh-CN" sz="2000" b="1">
                <a:latin typeface="Arial" panose="020B0604020202020204" pitchFamily="34" charset="0"/>
              </a:rPr>
              <a:t>The essence of software engineering practice:</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latin typeface="Arial" panose="020B0604020202020204" pitchFamily="34" charset="0"/>
              </a:rPr>
              <a:t>1. Understand the problem (communication,</a:t>
            </a:r>
            <a:r>
              <a:rPr lang="en-US" altLang="zh-CN" sz="2000" b="1">
                <a:latin typeface="Arial" panose="020B0604020202020204" pitchFamily="34" charset="0"/>
                <a:ea typeface="宋体" panose="02010600030101010101" pitchFamily="2" charset="-122"/>
              </a:rPr>
              <a:t>planning,analysis modeling</a:t>
            </a:r>
            <a:r>
              <a:rPr lang="en-US" altLang="zh-CN" sz="2000" b="1">
                <a:latin typeface="Arial" panose="020B0604020202020204" pitchFamily="34" charset="0"/>
              </a:rPr>
              <a:t>).</a:t>
            </a:r>
            <a:endParaRPr lang="en-US" altLang="zh-CN" sz="2000" b="1">
              <a:latin typeface="Arial" panose="020B0604020202020204" pitchFamily="34" charset="0"/>
            </a:endParaRPr>
          </a:p>
        </p:txBody>
      </p:sp>
      <p:sp>
        <p:nvSpPr>
          <p:cNvPr id="1433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2. Plan a solution (  design modeling).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3. Carry out the plan (code generation).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4. Examine the result for accuracy (testing and quality assurance).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Understand the problem.</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Unfortunately, understanding isn’t always that easy. It’s worth spending a little time answering a few simple questions: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Who has a stake in the solution to the problem? That is, who are the stakeholders?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What are the unknowns? What data, functions, and features are required to properly solve the problem?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the problem be compartmentalized? Is it possible to represent smaller problems that may be easier to understand?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the problem be represented graphically? Can an analysis model be created?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536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536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Plan the solution.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Now you understand the problem (or so you think), and you can’t wait to begin coding. Before you do, slow down just a bit and do a little design: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Have you seen similar problems before? Are there patterns that are recognizable in a potential solution? Is there existing software that implements the data, functions, and features that are required?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Has a similar problem been solved? If so, are elements of the solution reusable?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subproblems be defined? If so, are solutions readily apparent for the subproblems?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Can you represent a solution in a manner that leads to effective implementation?Can a design model be created?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638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Carry out the plan.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design you’ve created serves as a road map for the system. It’s possible that you’ll discover an even better route as you go, but the “plan” will allow you to proceed without getting lost.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Does the solution conform to the plan? Is source code traceable to the design model?</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each component part of the solution correct? Has the design and code been reviewed, or better, have correctness proofs been applied to the algorithm?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Examine the result.</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You can’t be sure that your solution is perfect, but you can be sure that you’ve designed a sufficient number of tests to uncover as many errors as possible.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it possible to test each component part of the solution? Has a reasonable testing strategy been implemented?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741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741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Does the solution produce results that conform to the data, functions, and features that are required? Has the software been validated against all stakeholder requirements?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shouldn’t surprise you that much of this approach is common sense.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 fact, it’s reasonable to state that a commonsense approach to software engineering will never lead you astray.</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2.3.2 General Principles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David Hooker has proposed seven principles that focus on software engineering practice as a whole: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First Principle: The Reason It All Exists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Second Principle: KISS (Keep It Simple, Stupid!)</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Third Principle: Maintain the Vision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Fourth Principle: What You Produce, Others Will Consume</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p:txBody>
      </p:sp>
      <p:sp>
        <p:nvSpPr>
          <p:cNvPr id="1843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843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Fifth Principle: Be Open to the Future</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Sixth Principle: Plan Ahead for Reuse</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Seventh Principle: Think!</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If every software engineer and every software team simply followed Hooker’s seven principles, many of the difficulties we experience in building complex computer-based systems would be eliminated.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2.4 SOFTWARE DEVELOPMENT MYTHS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development myths can be traced to the earliest days of computing. Today, most knowledgeable software engineering professionals recognize myths for what they are—misleading attitudes that have caused serious problems for managers and practitioners alike. However, old attitudes and habits are difficult to modify, and remnants of software myths remain.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p:txBody>
      </p:sp>
      <p:sp>
        <p:nvSpPr>
          <p:cNvPr id="1945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Management myths.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Managers with software responsibility, like managers in most disciplines, are often under pressure to maintain budgets, keep schedules from slipping, and improve quality.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Myth:</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We already have a book that's full of standards and procedures for building software. Won't that provide my people with everything they need to know?</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Reality: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book of standards may very well exist, but is it used? Are software practitioners aware of its existence? Does it reflect modern software engineering practice? Is it complete? Is it adaptable?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Myth:</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If we get behind schedule, we can add more programmers and catch up.</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p:txBody>
      </p:sp>
      <p:sp>
        <p:nvSpPr>
          <p:cNvPr id="2048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048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21506" name="文本占位符 149506"/>
          <p:cNvSpPr>
            <a:spLocks noGrp="1"/>
          </p:cNvSpPr>
          <p:nvPr>
            <p:ph idx="1"/>
          </p:nvPr>
        </p:nvSpPr>
        <p:spPr>
          <a:xfrm>
            <a:off x="614363" y="1746250"/>
            <a:ext cx="8224837" cy="4368800"/>
          </a:xfrm>
        </p:spPr>
        <p:txBody>
          <a:bodyPr anchor="t" anchorCtr="0"/>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Software development is not a mechanistic process like manufacturing. In the words of Brooks: “adding people to a late software project makes it later.”However, as new people are added, people who were working must spend time educating the newcomers......</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If I decide to outsource the software project to a third party, I can just relax and let that firm build it.</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If an organization does not understand how to manage and control software projects internally, it will invariably struggle when it outsources software projects.</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Customer myths. </a:t>
            </a:r>
            <a:endParaRPr lang="en-US" altLang="zh-CN" sz="2000" b="1">
              <a:solidFill>
                <a:srgbClr val="0A85FF"/>
              </a:solidFill>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A general statement of objectives is sufficient to begin writing programs—we can fill in the details later.</a:t>
            </a:r>
            <a:endParaRPr lang="en-US" altLang="zh-CN" sz="2000" b="1">
              <a:latin typeface="Arial" panose="020B0604020202020204" pitchFamily="34" charset="0"/>
            </a:endParaRPr>
          </a:p>
        </p:txBody>
      </p:sp>
      <p:sp>
        <p:nvSpPr>
          <p:cNvPr id="2150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614363" y="1746250"/>
            <a:ext cx="8224837" cy="4368800"/>
          </a:xfrm>
        </p:spPr>
        <p:txBody>
          <a:bodyPr anchor="t" anchorCtr="0"/>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 </a:t>
            </a:r>
            <a:r>
              <a:rPr lang="en-US" altLang="zh-CN" sz="2000" b="1">
                <a:latin typeface="Arial" panose="020B0604020202020204" pitchFamily="34" charset="0"/>
              </a:rPr>
              <a:t>Although a comprehensive and stable statement of requirements is not always possible, an ambiguous “statement of objectives” is a recipe for disaster. Unambiguous requirements (usually derived iteratively) are developed only through effective and continuous communication between customer and developer.</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Software requirements continually change, but change can be easily accommodated because software is flexible.</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 </a:t>
            </a:r>
            <a:r>
              <a:rPr lang="en-US" altLang="zh-CN" sz="2000" b="1">
                <a:latin typeface="Arial" panose="020B0604020202020204" pitchFamily="34" charset="0"/>
              </a:rPr>
              <a:t>It is true that software requirements change, but the impact of change varies with the time at which it is introduced. When requirements changes are requested early (before design or code has been started), the cost impact is relatively small. However, as time passes, the cost impact grows rapidly.</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Practitioner’s myths.</a:t>
            </a:r>
            <a:r>
              <a:rPr lang="en-US" altLang="zh-CN" sz="2000" b="1">
                <a:latin typeface="Arial" panose="020B0604020202020204" pitchFamily="34" charset="0"/>
              </a:rPr>
              <a:t> Myths that are still believed by software </a:t>
            </a:r>
            <a:endParaRPr lang="en-US" altLang="zh-CN" sz="2000" b="1">
              <a:latin typeface="Arial" panose="020B0604020202020204" pitchFamily="34" charset="0"/>
            </a:endParaRPr>
          </a:p>
        </p:txBody>
      </p:sp>
      <p:sp>
        <p:nvSpPr>
          <p:cNvPr id="2253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253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680" y="1790700"/>
            <a:ext cx="8225155" cy="499872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lang="en-US" altLang="zh-CN" sz="2000" b="1">
                <a:solidFill>
                  <a:schemeClr val="tx2">
                    <a:lumMod val="60000"/>
                    <a:lumOff val="40000"/>
                  </a:schemeClr>
                </a:solidFill>
                <a:latin typeface="Arial" panose="020B0604020202020204" pitchFamily="34" charset="0"/>
                <a:sym typeface="+mn-ea"/>
              </a:rPr>
              <a:t>2.1 DEFINING THE DISCIPLINE</a:t>
            </a:r>
            <a:r>
              <a:rPr lang="zh-CN" altLang="en-US" sz="2000" b="1">
                <a:solidFill>
                  <a:schemeClr val="tx2">
                    <a:lumMod val="60000"/>
                    <a:lumOff val="40000"/>
                  </a:schemeClr>
                </a:solidFill>
                <a:latin typeface="Arial" panose="020B0604020202020204" pitchFamily="34" charset="0"/>
                <a:ea typeface="宋体" panose="02010600030101010101" pitchFamily="2" charset="-122"/>
                <a:sym typeface="+mn-ea"/>
              </a:rPr>
              <a:t>（</a:t>
            </a:r>
            <a:r>
              <a:rPr lang="en-US" altLang="zh-CN" sz="2000" b="1">
                <a:solidFill>
                  <a:schemeClr val="tx2">
                    <a:lumMod val="60000"/>
                    <a:lumOff val="40000"/>
                  </a:schemeClr>
                </a:solidFill>
                <a:latin typeface="Arial" panose="020B0604020202020204" pitchFamily="34" charset="0"/>
                <a:sym typeface="+mn-ea"/>
              </a:rPr>
              <a:t>definition for software engineering</a:t>
            </a:r>
            <a:r>
              <a:rPr lang="zh-CN" altLang="en-US" sz="2000" b="1">
                <a:solidFill>
                  <a:schemeClr val="tx2">
                    <a:lumMod val="60000"/>
                    <a:lumOff val="40000"/>
                  </a:schemeClr>
                </a:solidFill>
                <a:latin typeface="Arial" panose="020B0604020202020204" pitchFamily="34" charset="0"/>
                <a:ea typeface="宋体" panose="02010600030101010101" pitchFamily="2" charset="-122"/>
                <a:sym typeface="+mn-ea"/>
              </a:rPr>
              <a: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lang="en-US" altLang="zh-CN" sz="2000" b="1">
                <a:latin typeface="Arial" panose="020B0604020202020204" pitchFamily="34" charset="0"/>
                <a:sym typeface="+mn-ea"/>
              </a:rPr>
              <a:t>The IEEE has developed the following definition for software engineering:</a:t>
            </a:r>
            <a:r>
              <a:rPr kumimoji="0" lang="en-US" altLang="zh-CN" sz="2000" b="1" i="1" u="none" strike="noStrike" kern="1200" cap="none" spc="0" normalizeH="0" baseline="0" noProof="1">
                <a:solidFill>
                  <a:srgbClr val="FF0000"/>
                </a:solidFill>
                <a:latin typeface="Arial" panose="020B0604020202020204" pitchFamily="34" charset="0"/>
                <a:ea typeface="+mn-ea"/>
                <a:cs typeface="+mn-cs"/>
              </a:rPr>
              <a:t>Software Engineering : (1) The application of a systematic, disciplined, quantifiable approach to the development, operation, and maintenance of software; that is, the application of engineering to software. (2) The study of approaches as in (1).</a:t>
            </a:r>
            <a:endParaRPr kumimoji="0" lang="en-US" altLang="zh-CN" sz="2000" b="1" i="1"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And yet, a “systematic, disciplined, and quantifiable” approach applied by one software team may be burden some to another. We need discipline, but we also need adaptability and agility.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engineering is a layered technology. Referring to Figure 2.1:</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bedrock that supports software engineering is a quality focus.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foundation for software engineering is the process layer.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614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614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23554" name="文本占位符 149506"/>
          <p:cNvSpPr>
            <a:spLocks noGrp="1"/>
          </p:cNvSpPr>
          <p:nvPr>
            <p:ph idx="1"/>
          </p:nvPr>
        </p:nvSpPr>
        <p:spPr>
          <a:xfrm>
            <a:off x="614363" y="1746250"/>
            <a:ext cx="8224837" cy="4368800"/>
          </a:xfrm>
        </p:spPr>
        <p:txBody>
          <a:bodyPr anchor="t" anchorCtr="0"/>
          <a:p>
            <a:pPr marL="0" indent="0">
              <a:spcBef>
                <a:spcPts val="600"/>
              </a:spcBef>
              <a:buFont typeface="Wingdings" panose="05000000000000000000" charset="0"/>
              <a:buNone/>
            </a:pPr>
            <a:r>
              <a:rPr lang="en-US" altLang="zh-CN" sz="2000" b="1">
                <a:latin typeface="Arial" panose="020B0604020202020204" pitchFamily="34" charset="0"/>
              </a:rPr>
              <a:t>practitioners have been fostered by over 60 years of programming culture. During the early days, programming was viewed as an art form. Old ways and attitudes die hard.</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 </a:t>
            </a:r>
            <a:r>
              <a:rPr lang="en-US" altLang="zh-CN" sz="2000" b="1">
                <a:latin typeface="Arial" panose="020B0604020202020204" pitchFamily="34" charset="0"/>
              </a:rPr>
              <a:t>Once we write the program and get it to work, our job is done.</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Someone once said that “the sooner you begin ‘writing code,’ the longer it’ll take you to get done.” Industry data indicate that between 60 and 80 percent of all effort expended on software will be expended after it is delivered to the customer for the first time.</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Until I get the program “running” I have no way of assessing its quality.</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One of the most effective software quality assurance </a:t>
            </a:r>
            <a:endParaRPr lang="en-US" altLang="zh-CN" sz="2000" b="1">
              <a:latin typeface="Arial" panose="020B0604020202020204" pitchFamily="34" charset="0"/>
            </a:endParaRPr>
          </a:p>
        </p:txBody>
      </p:sp>
      <p:sp>
        <p:nvSpPr>
          <p:cNvPr id="2355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355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24578" name="文本占位符 149506"/>
          <p:cNvSpPr>
            <a:spLocks noGrp="1"/>
          </p:cNvSpPr>
          <p:nvPr>
            <p:ph idx="1"/>
          </p:nvPr>
        </p:nvSpPr>
        <p:spPr>
          <a:xfrm>
            <a:off x="614363" y="1746250"/>
            <a:ext cx="8224837" cy="4368800"/>
          </a:xfrm>
        </p:spPr>
        <p:txBody>
          <a:bodyPr anchor="t" anchorCtr="0"/>
          <a:p>
            <a:pPr marL="0" indent="0">
              <a:spcBef>
                <a:spcPts val="600"/>
              </a:spcBef>
              <a:buFont typeface="Wingdings" panose="05000000000000000000" charset="0"/>
              <a:buNone/>
            </a:pPr>
            <a:r>
              <a:rPr lang="en-US" altLang="zh-CN" sz="2000" b="1">
                <a:latin typeface="Arial" panose="020B0604020202020204" pitchFamily="34" charset="0"/>
              </a:rPr>
              <a:t>mechanisms can be applied from the inception of a project— the technical review. Software reviews are a “quality filter” that have been found to be more effective than testing for finding certain classes of software defects.</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The only deliverable work product for a successful project is the working program.</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A working program is only one part of a software configuration that includes many elements. A variety of work products (e.g., models, documents, plans) provide a foundation for successful engineering and, more important, guidance for software support.</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Myth:</a:t>
            </a:r>
            <a:r>
              <a:rPr lang="en-US" altLang="zh-CN" sz="2000" b="1">
                <a:latin typeface="Arial" panose="020B0604020202020204" pitchFamily="34" charset="0"/>
              </a:rPr>
              <a:t> Software engineering will make us create voluminous and unnecessary documentation and will invariably slow us down.</a:t>
            </a:r>
            <a:endParaRPr lang="en-US" altLang="zh-CN" sz="2000" b="1">
              <a:latin typeface="Arial" panose="020B0604020202020204" pitchFamily="34" charset="0"/>
            </a:endParaRPr>
          </a:p>
          <a:p>
            <a:pPr marL="0" indent="0">
              <a:spcBef>
                <a:spcPts val="600"/>
              </a:spcBef>
              <a:buFont typeface="Wingdings" panose="05000000000000000000" charset="0"/>
              <a:buNone/>
            </a:pPr>
            <a:endParaRPr lang="en-US" altLang="zh-CN" sz="2000" b="1">
              <a:latin typeface="Arial" panose="020B0604020202020204" pitchFamily="34" charset="0"/>
            </a:endParaRPr>
          </a:p>
          <a:p>
            <a:pPr marL="0" indent="0">
              <a:spcBef>
                <a:spcPts val="600"/>
              </a:spcBef>
              <a:buFont typeface="Wingdings" panose="05000000000000000000" charset="0"/>
              <a:buNone/>
            </a:pPr>
            <a:endParaRPr lang="en-US" altLang="zh-CN" sz="2000" b="1">
              <a:latin typeface="Arial" panose="020B0604020202020204" pitchFamily="34" charset="0"/>
            </a:endParaRPr>
          </a:p>
        </p:txBody>
      </p:sp>
      <p:sp>
        <p:nvSpPr>
          <p:cNvPr id="2457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458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25602" name="文本占位符 149506"/>
          <p:cNvSpPr>
            <a:spLocks noGrp="1"/>
          </p:cNvSpPr>
          <p:nvPr>
            <p:ph idx="1"/>
          </p:nvPr>
        </p:nvSpPr>
        <p:spPr>
          <a:xfrm>
            <a:off x="614363" y="1746250"/>
            <a:ext cx="8224837" cy="4368800"/>
          </a:xfrm>
        </p:spPr>
        <p:txBody>
          <a:bodyPr anchor="t" anchorCtr="0"/>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Reality:</a:t>
            </a:r>
            <a:r>
              <a:rPr lang="en-US" altLang="zh-CN" sz="2000" b="1">
                <a:latin typeface="Arial" panose="020B0604020202020204" pitchFamily="34" charset="0"/>
              </a:rPr>
              <a:t> Software engineering is not about creating documents. It is about creating a quality product. Better quality leads to reduced rework. And reduced rework results in faster delivery times.</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Exercise: </a:t>
            </a:r>
            <a:r>
              <a:rPr lang="en-US" altLang="zh-CN" sz="2000" b="1">
                <a:latin typeface="Arial" panose="020B0604020202020204" pitchFamily="34" charset="0"/>
              </a:rPr>
              <a:t>Understand Figure 2.1 and find some process tools indcluding opensource tools</a:t>
            </a:r>
            <a:endParaRPr lang="en-US" altLang="zh-CN" sz="2000" b="1">
              <a:latin typeface="Arial" panose="020B0604020202020204" pitchFamily="34" charset="0"/>
            </a:endParaRPr>
          </a:p>
          <a:p>
            <a:pPr marL="0" indent="0">
              <a:spcBef>
                <a:spcPts val="600"/>
              </a:spcBef>
              <a:buFont typeface="Wingdings" panose="05000000000000000000" charset="0"/>
              <a:buNone/>
            </a:pPr>
            <a:endParaRPr lang="en-US" altLang="zh-CN" sz="2000" b="1">
              <a:latin typeface="Arial" panose="020B0604020202020204" pitchFamily="34" charset="0"/>
            </a:endParaRPr>
          </a:p>
          <a:p>
            <a:pPr marL="0" indent="0">
              <a:spcBef>
                <a:spcPts val="600"/>
              </a:spcBef>
              <a:buFont typeface="Wingdings" panose="05000000000000000000" charset="0"/>
              <a:buNone/>
            </a:pPr>
            <a:endParaRPr lang="en-US" altLang="zh-CN" sz="2000" b="1">
              <a:latin typeface="Arial" panose="020B0604020202020204" pitchFamily="34" charset="0"/>
            </a:endParaRPr>
          </a:p>
        </p:txBody>
      </p:sp>
      <p:sp>
        <p:nvSpPr>
          <p:cNvPr id="2560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398145" y="1790700"/>
            <a:ext cx="8600440" cy="43688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lang="en-US" altLang="zh-CN" sz="2000" b="1">
                <a:latin typeface="Arial" panose="020B0604020202020204" pitchFamily="34" charset="0"/>
                <a:sym typeface="+mn-ea"/>
              </a:rPr>
              <a:t>Software engineering methods provide the technical how-to’s for building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engineering tools provide automated or semi-automated support for the process and the methods.When tools are integrated so that information created by one tool can be used by another, a system for the support of software development, called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computer-aided software engineering(CASE)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 is established.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717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7172" name="图片 1"/>
          <p:cNvPicPr>
            <a:picLocks noChangeAspect="1"/>
          </p:cNvPicPr>
          <p:nvPr/>
        </p:nvPicPr>
        <p:blipFill>
          <a:blip r:embed="rId1"/>
          <a:stretch>
            <a:fillRect/>
          </a:stretch>
        </p:blipFill>
        <p:spPr>
          <a:xfrm>
            <a:off x="687705" y="4124960"/>
            <a:ext cx="8000365" cy="2598420"/>
          </a:xfrm>
          <a:prstGeom prst="rect">
            <a:avLst/>
          </a:prstGeom>
          <a:noFill/>
          <a:ln w="9525">
            <a:noFill/>
          </a:ln>
        </p:spPr>
      </p:pic>
      <p:sp>
        <p:nvSpPr>
          <p:cNvPr id="717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8194" name="文本占位符 149506"/>
          <p:cNvSpPr>
            <a:spLocks noGrp="1"/>
          </p:cNvSpPr>
          <p:nvPr>
            <p:ph idx="1"/>
          </p:nvPr>
        </p:nvSpPr>
        <p:spPr>
          <a:xfrm>
            <a:off x="614363" y="1790700"/>
            <a:ext cx="8224837" cy="4368800"/>
          </a:xfrm>
        </p:spPr>
        <p:txBody>
          <a:bodyPr anchor="t" anchorCtr="0"/>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2.2 THE SOFTWARE PROCESS</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latin typeface="Arial" panose="020B0604020202020204" pitchFamily="34" charset="0"/>
              </a:rPr>
              <a:t>A process is a collection of </a:t>
            </a:r>
            <a:r>
              <a:rPr lang="en-US" altLang="zh-CN" sz="2000" b="1" i="1">
                <a:solidFill>
                  <a:srgbClr val="FF0000"/>
                </a:solidFill>
                <a:latin typeface="Arial" panose="020B0604020202020204" pitchFamily="34" charset="0"/>
              </a:rPr>
              <a:t>activities, actions</a:t>
            </a:r>
            <a:r>
              <a:rPr lang="en-US" altLang="zh-CN" sz="2000" b="1">
                <a:latin typeface="Arial" panose="020B0604020202020204" pitchFamily="34" charset="0"/>
              </a:rPr>
              <a:t>, and</a:t>
            </a:r>
            <a:r>
              <a:rPr lang="en-US" altLang="zh-CN" sz="2000" b="1" i="1">
                <a:solidFill>
                  <a:srgbClr val="FF0000"/>
                </a:solidFill>
                <a:latin typeface="Arial" panose="020B0604020202020204" pitchFamily="34" charset="0"/>
              </a:rPr>
              <a:t> tasks</a:t>
            </a:r>
            <a:r>
              <a:rPr lang="en-US" altLang="zh-CN" sz="2000" b="1">
                <a:latin typeface="Arial" panose="020B0604020202020204" pitchFamily="34" charset="0"/>
              </a:rPr>
              <a:t> that are performed when some work product is to be created. An activity strives to achieve a broad objective (e.g., </a:t>
            </a:r>
            <a:r>
              <a:rPr lang="en-US" altLang="zh-CN" sz="2000" b="1">
                <a:latin typeface="Arial" panose="020B0604020202020204" pitchFamily="34" charset="0"/>
                <a:sym typeface="+mn-ea"/>
              </a:rPr>
              <a:t>architectural design</a:t>
            </a:r>
            <a:r>
              <a:rPr lang="en-US" altLang="zh-CN" sz="2000" b="1">
                <a:latin typeface="Arial" panose="020B0604020202020204" pitchFamily="34" charset="0"/>
              </a:rPr>
              <a:t>). An action (e.g., interface design in architectural design) encompasses a set of tasks that produce a major work product (e.g., interface specification). A task focuses on a small, but well-defined objective (e.g., conducting interface </a:t>
            </a:r>
            <a:r>
              <a:rPr lang="en-US" altLang="zh-CN" sz="2000" b="1">
                <a:latin typeface="Arial" panose="020B0604020202020204" pitchFamily="34" charset="0"/>
              </a:rPr>
              <a:t>design) that produces a tangible outcome.</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2.2.1 The Process Framework</a:t>
            </a:r>
            <a:endParaRPr lang="en-US" altLang="zh-CN" sz="2000" b="1">
              <a:solidFill>
                <a:srgbClr val="5CADFF"/>
              </a:solidFill>
              <a:latin typeface="Arial" panose="020B0604020202020204" pitchFamily="34" charset="0"/>
            </a:endParaRPr>
          </a:p>
          <a:p>
            <a:pPr marL="0" indent="0">
              <a:spcBef>
                <a:spcPts val="600"/>
              </a:spcBef>
              <a:buFont typeface="Wingdings" panose="05000000000000000000" charset="0"/>
              <a:buNone/>
            </a:pPr>
            <a:r>
              <a:rPr lang="en-US" altLang="zh-CN" sz="2000" b="1">
                <a:solidFill>
                  <a:srgbClr val="FF0000"/>
                </a:solidFill>
                <a:latin typeface="Arial" panose="020B0604020202020204" pitchFamily="34" charset="0"/>
              </a:rPr>
              <a:t>A process framework establishes the foundation for a complete software engineering process</a:t>
            </a:r>
            <a:r>
              <a:rPr lang="en-US" altLang="zh-CN" sz="2000" b="1">
                <a:latin typeface="Arial" panose="020B0604020202020204" pitchFamily="34" charset="0"/>
              </a:rPr>
              <a:t> by identifying a small number of framework activities that are applicable to all software projects, </a:t>
            </a: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819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219200" y="7239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819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pic>
        <p:nvPicPr>
          <p:cNvPr id="2" name="Picture 4" descr="Fig2"/>
          <p:cNvPicPr>
            <a:picLocks noChangeAspect="1"/>
          </p:cNvPicPr>
          <p:nvPr>
            <p:ph idx="1"/>
            <p:custDataLst>
              <p:tags r:id="rId1"/>
            </p:custDataLst>
          </p:nvPr>
        </p:nvPicPr>
        <p:blipFill>
          <a:blip r:embed="rId2"/>
          <a:stretch>
            <a:fillRect/>
          </a:stretch>
        </p:blipFill>
        <p:spPr>
          <a:xfrm>
            <a:off x="1705610" y="1348105"/>
            <a:ext cx="5969635" cy="541210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9218" name="文本占位符 149506"/>
          <p:cNvSpPr>
            <a:spLocks noGrp="1"/>
          </p:cNvSpPr>
          <p:nvPr>
            <p:ph idx="1"/>
          </p:nvPr>
        </p:nvSpPr>
        <p:spPr>
          <a:xfrm>
            <a:off x="614363" y="1790700"/>
            <a:ext cx="8224837" cy="4368800"/>
          </a:xfrm>
        </p:spPr>
        <p:txBody>
          <a:bodyPr anchor="t" anchorCtr="0"/>
          <a:p>
            <a:pPr marL="0" indent="0">
              <a:spcBef>
                <a:spcPts val="600"/>
              </a:spcBef>
              <a:buFont typeface="Wingdings" panose="05000000000000000000" charset="0"/>
              <a:buNone/>
            </a:pPr>
            <a:r>
              <a:rPr lang="en-US" altLang="zh-CN" sz="2000" b="1">
                <a:latin typeface="Arial" panose="020B0604020202020204" pitchFamily="34" charset="0"/>
              </a:rPr>
              <a:t>regardless of their size or complexity. In addition, the process framework encompasses a set of umbrella activities that are applicable across the entire software process. </a:t>
            </a:r>
            <a:r>
              <a:rPr lang="en-US" altLang="zh-CN" sz="2000" b="1">
                <a:solidFill>
                  <a:srgbClr val="FF0000"/>
                </a:solidFill>
                <a:latin typeface="Arial" panose="020B0604020202020204" pitchFamily="34" charset="0"/>
              </a:rPr>
              <a:t>A generic process framework for software engineering encompasses five activities:</a:t>
            </a:r>
            <a:endParaRPr lang="en-US" altLang="zh-CN" sz="2000" b="1">
              <a:solidFill>
                <a:srgbClr val="FF0000"/>
              </a:solidFill>
              <a:latin typeface="Arial" panose="020B0604020202020204" pitchFamily="34" charset="0"/>
            </a:endParaRP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Communication.</a:t>
            </a:r>
            <a:endParaRPr lang="en-US" altLang="zh-CN" sz="2000" b="1">
              <a:solidFill>
                <a:srgbClr val="5CADFF"/>
              </a:solidFill>
              <a:latin typeface="Arial" panose="020B0604020202020204" pitchFamily="34" charset="0"/>
            </a:endParaRP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Planning</a:t>
            </a:r>
            <a:r>
              <a:rPr lang="zh-CN" altLang="en-US" sz="2000" b="1">
                <a:solidFill>
                  <a:srgbClr val="5CADFF"/>
                </a:solidFill>
                <a:latin typeface="Arial" panose="020B0604020202020204" pitchFamily="34" charset="0"/>
                <a:ea typeface="宋体" panose="02010600030101010101" pitchFamily="2" charset="-122"/>
              </a:rPr>
              <a:t>（</a:t>
            </a:r>
            <a:r>
              <a:rPr lang="en-US" altLang="zh-CN" sz="2000" b="1">
                <a:solidFill>
                  <a:srgbClr val="5CADFF"/>
                </a:solidFill>
                <a:latin typeface="Arial" panose="020B0604020202020204" pitchFamily="34" charset="0"/>
                <a:sym typeface="+mn-ea"/>
              </a:rPr>
              <a:t>umbrella activities</a:t>
            </a:r>
            <a:r>
              <a:rPr lang="zh-CN" altLang="en-US" sz="2000" b="1">
                <a:solidFill>
                  <a:srgbClr val="5CADFF"/>
                </a:solidFill>
                <a:latin typeface="Arial" panose="020B0604020202020204" pitchFamily="34" charset="0"/>
                <a:ea typeface="宋体" panose="02010600030101010101" pitchFamily="2" charset="-122"/>
              </a:rPr>
              <a:t>）</a:t>
            </a:r>
            <a:r>
              <a:rPr lang="en-US" altLang="zh-CN" sz="2000" b="1">
                <a:solidFill>
                  <a:srgbClr val="5CADFF"/>
                </a:solidFill>
                <a:latin typeface="Arial" panose="020B0604020202020204" pitchFamily="34" charset="0"/>
              </a:rPr>
              <a:t>.</a:t>
            </a:r>
            <a:endParaRPr lang="en-US" altLang="zh-CN" sz="2000" b="1">
              <a:solidFill>
                <a:srgbClr val="5CADFF"/>
              </a:solidFill>
              <a:latin typeface="Arial" panose="020B0604020202020204" pitchFamily="34" charset="0"/>
            </a:endParaRPr>
          </a:p>
          <a:p>
            <a:pPr marL="0" indent="0">
              <a:spcBef>
                <a:spcPts val="600"/>
              </a:spcBef>
              <a:buFont typeface="Wingdings" panose="05000000000000000000" charset="0"/>
              <a:buNone/>
            </a:pPr>
            <a:r>
              <a:rPr lang="en-US" altLang="zh-CN" sz="2000" b="1">
                <a:solidFill>
                  <a:srgbClr val="5CADFF"/>
                </a:solidFill>
                <a:latin typeface="Arial" panose="020B0604020202020204" pitchFamily="34" charset="0"/>
              </a:rPr>
              <a:t>Modeling.</a:t>
            </a:r>
            <a:endParaRPr lang="en-US" altLang="zh-CN" sz="2000" b="1">
              <a:solidFill>
                <a:srgbClr val="5CADFF"/>
              </a:solidFill>
              <a:latin typeface="Arial" panose="020B0604020202020204" pitchFamily="34" charset="0"/>
            </a:endParaRPr>
          </a:p>
          <a:p>
            <a:pPr marL="0" indent="0">
              <a:spcBef>
                <a:spcPts val="600"/>
              </a:spcBef>
              <a:buNone/>
            </a:pPr>
            <a:r>
              <a:rPr lang="en-US" altLang="zh-CN" sz="2000" b="1">
                <a:solidFill>
                  <a:srgbClr val="5CADFF"/>
                </a:solidFill>
                <a:latin typeface="Arial" panose="020B0604020202020204" pitchFamily="34" charset="0"/>
              </a:rPr>
              <a:t>Construction.</a:t>
            </a:r>
            <a:endParaRPr lang="en-US" altLang="zh-CN" sz="2000" b="1">
              <a:solidFill>
                <a:srgbClr val="5CADFF"/>
              </a:solidFill>
              <a:latin typeface="Arial" panose="020B0604020202020204" pitchFamily="34" charset="0"/>
            </a:endParaRPr>
          </a:p>
          <a:p>
            <a:pPr marL="0" indent="0">
              <a:spcBef>
                <a:spcPts val="600"/>
              </a:spcBef>
              <a:buNone/>
            </a:pPr>
            <a:r>
              <a:rPr lang="en-US" altLang="zh-CN" sz="2000" b="1">
                <a:solidFill>
                  <a:srgbClr val="5CADFF"/>
                </a:solidFill>
                <a:latin typeface="Arial" panose="020B0604020202020204" pitchFamily="34" charset="0"/>
              </a:rPr>
              <a:t>Deployment.</a:t>
            </a:r>
            <a:endParaRPr lang="en-US" altLang="zh-CN" sz="2000" b="1">
              <a:solidFill>
                <a:srgbClr val="5CADFF"/>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These five generic framework activities can be used for different project or system development. </a:t>
            </a:r>
            <a:r>
              <a:rPr lang="en-US" altLang="zh-CN" sz="2000" b="1">
                <a:solidFill>
                  <a:srgbClr val="FF0000"/>
                </a:solidFill>
                <a:latin typeface="Arial" panose="020B0604020202020204" pitchFamily="34" charset="0"/>
              </a:rPr>
              <a:t>The details of the software process will be quite different in each case, but the framework activities remain the same.</a:t>
            </a:r>
            <a:endParaRPr lang="en-US" altLang="zh-CN" sz="2000" b="1">
              <a:solidFill>
                <a:srgbClr val="FF0000"/>
              </a:solidFill>
              <a:latin typeface="Arial" panose="020B0604020202020204" pitchFamily="34" charset="0"/>
            </a:endParaRPr>
          </a:p>
        </p:txBody>
      </p:sp>
      <p:sp>
        <p:nvSpPr>
          <p:cNvPr id="921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922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10242" name="文本占位符 149506"/>
          <p:cNvSpPr>
            <a:spLocks noGrp="1"/>
          </p:cNvSpPr>
          <p:nvPr>
            <p:ph idx="1"/>
          </p:nvPr>
        </p:nvSpPr>
        <p:spPr>
          <a:xfrm>
            <a:off x="614363" y="1790700"/>
            <a:ext cx="8224837" cy="4368800"/>
          </a:xfrm>
        </p:spPr>
        <p:txBody>
          <a:bodyPr anchor="t" anchorCtr="0"/>
          <a:p>
            <a:pPr marL="0" indent="0">
              <a:spcBef>
                <a:spcPts val="600"/>
              </a:spcBef>
              <a:buFont typeface="Wingdings" panose="05000000000000000000" charset="0"/>
              <a:buNone/>
            </a:pPr>
            <a:r>
              <a:rPr lang="en-US" altLang="zh-CN" sz="2000" b="1">
                <a:latin typeface="Arial" panose="020B0604020202020204" pitchFamily="34" charset="0"/>
              </a:rPr>
              <a:t>For many software projects, framework activities are applied iteratively as a project progresses. That is, communication, planning, modeling, construction, and deployment are applied repeatedly through a number of project iterations. Each iteration produces a software increment that provides stakeholders with a subset of overall software features and functionality. As each increment is produced, the software becomes more and more complete.</a:t>
            </a:r>
            <a:endParaRPr lang="en-US" altLang="zh-CN" sz="2000" b="1">
              <a:latin typeface="Arial" panose="020B0604020202020204" pitchFamily="34" charset="0"/>
            </a:endParaRPr>
          </a:p>
          <a:p>
            <a:pPr marL="0" indent="0">
              <a:spcBef>
                <a:spcPts val="600"/>
              </a:spcBef>
              <a:buFont typeface="Wingdings" panose="05000000000000000000" charset="0"/>
              <a:buNone/>
            </a:pPr>
            <a:r>
              <a:rPr lang="en-US" altLang="zh-CN" sz="2000" b="1">
                <a:solidFill>
                  <a:srgbClr val="0A85FF"/>
                </a:solidFill>
                <a:latin typeface="Arial" panose="020B0604020202020204" pitchFamily="34" charset="0"/>
              </a:rPr>
              <a:t>2.2.2 Umbrella Activities</a:t>
            </a:r>
            <a:endParaRPr lang="en-US" altLang="zh-CN" sz="2000" b="1">
              <a:solidFill>
                <a:srgbClr val="0A85FF"/>
              </a:solidFill>
              <a:latin typeface="Arial" panose="020B0604020202020204" pitchFamily="34" charset="0"/>
            </a:endParaRPr>
          </a:p>
          <a:p>
            <a:pPr marL="0" indent="0">
              <a:spcBef>
                <a:spcPts val="600"/>
              </a:spcBef>
              <a:buFont typeface="Wingdings" panose="05000000000000000000" charset="0"/>
              <a:buNone/>
            </a:pPr>
            <a:r>
              <a:rPr lang="en-US" altLang="zh-CN" sz="2000" b="1">
                <a:latin typeface="Arial" panose="020B0604020202020204" pitchFamily="34" charset="0"/>
              </a:rPr>
              <a:t>Software engineering process framework activities are complemented by a number of umbrella activities. In general, </a:t>
            </a:r>
            <a:r>
              <a:rPr lang="en-US" altLang="zh-CN" sz="2000" b="1">
                <a:solidFill>
                  <a:srgbClr val="FF0000"/>
                </a:solidFill>
                <a:latin typeface="Arial" panose="020B0604020202020204" pitchFamily="34" charset="0"/>
              </a:rPr>
              <a:t>umbrella activities </a:t>
            </a:r>
            <a:r>
              <a:rPr lang="en-US" altLang="zh-CN" sz="2000" b="1">
                <a:latin typeface="Arial" panose="020B0604020202020204" pitchFamily="34" charset="0"/>
              </a:rPr>
              <a:t>are applied throughout a software project and </a:t>
            </a:r>
            <a:r>
              <a:rPr lang="en-US" altLang="zh-CN" sz="2000" b="1">
                <a:solidFill>
                  <a:srgbClr val="FF0000"/>
                </a:solidFill>
                <a:latin typeface="Arial" panose="020B0604020202020204" pitchFamily="34" charset="0"/>
              </a:rPr>
              <a:t>help a software team manage and control progress, quality, change, and risk.</a:t>
            </a:r>
            <a:r>
              <a:rPr lang="en-US" altLang="zh-CN" sz="2000" b="1">
                <a:latin typeface="Arial" panose="020B0604020202020204" pitchFamily="34" charset="0"/>
              </a:rPr>
              <a:t> Typical umbrella activities include:</a:t>
            </a:r>
            <a:endParaRPr lang="en-US" altLang="zh-CN" sz="2000" b="1">
              <a:latin typeface="Arial" panose="020B0604020202020204" pitchFamily="34" charset="0"/>
            </a:endParaRPr>
          </a:p>
        </p:txBody>
      </p:sp>
      <p:sp>
        <p:nvSpPr>
          <p:cNvPr id="1024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11266" name="文本占位符 149506"/>
          <p:cNvSpPr>
            <a:spLocks noGrp="1"/>
          </p:cNvSpPr>
          <p:nvPr>
            <p:ph idx="1"/>
          </p:nvPr>
        </p:nvSpPr>
        <p:spPr>
          <a:xfrm>
            <a:off x="614363" y="1790700"/>
            <a:ext cx="8224837" cy="4368800"/>
          </a:xfrm>
        </p:spPr>
        <p:txBody>
          <a:bodyPr anchor="t" anchorCtr="0"/>
          <a:p>
            <a:pPr>
              <a:spcBef>
                <a:spcPts val="600"/>
              </a:spcBef>
              <a:buFont typeface="Wingdings" panose="05000000000000000000" charset="0"/>
              <a:buChar char="l"/>
            </a:pPr>
            <a:r>
              <a:rPr lang="en-US" altLang="zh-CN" sz="2000" b="1">
                <a:latin typeface="Arial" panose="020B0604020202020204" pitchFamily="34" charset="0"/>
              </a:rPr>
              <a:t>Software project </a:t>
            </a:r>
            <a:r>
              <a:rPr lang="en-US" altLang="zh-CN" sz="2000" b="1">
                <a:latin typeface="Arial" panose="020B0604020202020204" pitchFamily="34" charset="0"/>
              </a:rPr>
              <a:t>planning,tracking and control.</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Risk management.</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Software quality assurance—defines and conducts the activities required to ensure software quality.</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Technical reviews.</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Measurement —defines and collects process, project, and product measures that assist the team in delivering software that meets stakeholders’ needs; can be used in conjunction with all other framework and umbrella activities.</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Software configuration management.</a:t>
            </a:r>
            <a:endParaRPr lang="en-US" altLang="zh-CN" sz="2000" b="1">
              <a:latin typeface="Arial" panose="020B0604020202020204" pitchFamily="34" charset="0"/>
            </a:endParaRPr>
          </a:p>
          <a:p>
            <a:pPr>
              <a:spcBef>
                <a:spcPts val="600"/>
              </a:spcBef>
              <a:buFont typeface="Wingdings" panose="05000000000000000000" charset="0"/>
              <a:buChar char="l"/>
            </a:pPr>
            <a:r>
              <a:rPr lang="en-US" altLang="zh-CN" sz="2000" b="1">
                <a:latin typeface="Arial" panose="020B0604020202020204" pitchFamily="34" charset="0"/>
              </a:rPr>
              <a:t>Reusability management —defines criteria for work product reuse (including software components) and establishes mechanisms to achieve reusable components.</a:t>
            </a:r>
            <a:endParaRPr lang="en-US" altLang="zh-CN" sz="2000" b="1">
              <a:latin typeface="Arial" panose="020B0604020202020204" pitchFamily="34" charset="0"/>
            </a:endParaRPr>
          </a:p>
          <a:p>
            <a:pPr>
              <a:spcBef>
                <a:spcPts val="600"/>
              </a:spcBef>
              <a:buFont typeface="Wingdings" panose="05000000000000000000" charset="0"/>
              <a:buChar char="l"/>
            </a:pPr>
            <a:endParaRPr lang="en-US" altLang="zh-CN" sz="2000" b="1">
              <a:latin typeface="Arial" panose="020B0604020202020204" pitchFamily="34" charset="0"/>
            </a:endParaRPr>
          </a:p>
          <a:p>
            <a:pPr>
              <a:spcBef>
                <a:spcPts val="600"/>
              </a:spcBef>
              <a:buFont typeface="Wingdings" panose="05000000000000000000" charset="0"/>
              <a:buChar char="l"/>
            </a:pPr>
            <a:endParaRPr lang="en-US" altLang="zh-CN" sz="2000" b="1">
              <a:latin typeface="Arial" panose="020B0604020202020204" pitchFamily="34" charset="0"/>
            </a:endParaRPr>
          </a:p>
        </p:txBody>
      </p:sp>
      <p:sp>
        <p:nvSpPr>
          <p:cNvPr id="1126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126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9505"/>
          <p:cNvSpPr>
            <a:spLocks noGrp="1"/>
          </p:cNvSpPr>
          <p:nvPr>
            <p:ph type="title"/>
          </p:nvPr>
        </p:nvSpPr>
        <p:spPr>
          <a:xfrm>
            <a:off x="1219200" y="990600"/>
            <a:ext cx="7180263" cy="633413"/>
          </a:xfrm>
        </p:spPr>
        <p:txBody>
          <a:bodyPr anchor="b" anchorCtr="0"/>
          <a:p>
            <a:r>
              <a:rPr lang="en-US" altLang="zh-CN"/>
              <a:t>Chapter 2 </a:t>
            </a:r>
            <a:r>
              <a:rPr lang="en-US" altLang="zh-CN" sz="2400" b="1">
                <a:solidFill>
                  <a:schemeClr val="folHlink"/>
                </a:solidFill>
                <a:latin typeface="Arial" panose="020B0604020202020204" pitchFamily="34" charset="0"/>
              </a:rPr>
              <a:t>SOFTWARE ENGINEERING</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3688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Work product preparation and production —encompass the activities required to create work products such as models, documents, logs, forms, and lists.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2.2.3 Process Adaptation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Previously in this section, we noted that the software engineering process is not a rigid prescription that must be followed dogmatically by a software team. Rather, it should be agile and adaptable (to the problem, to the project, to the team, and to the organizational culture). Therefore, a process adopted for one project might be significantly different than a process adopted for another project. Among the differences 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Overall flow of activities, actions, and tasks and the interdependencies among them.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6880,&quot;width&quot;:4064}"/>
</p:tagLst>
</file>

<file path=ppt/tags/tag2.xml><?xml version="1.0" encoding="utf-8"?>
<p:tagLst xmlns:p="http://schemas.openxmlformats.org/presentationml/2006/main">
  <p:tag name="COMMONDATA" val="eyJoZGlkIjoiZThiNDk4OTkzNDU4ODJjYWFlZjc1NjFmYmY4YWExYWMifQ=="/>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15818</Words>
  <Application>WPS 演示</Application>
  <PresentationFormat/>
  <Paragraphs>266</Paragraphs>
  <Slides>22</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3" baseType="lpstr">
      <vt:lpstr>Arial</vt:lpstr>
      <vt:lpstr>宋体</vt:lpstr>
      <vt:lpstr>Wingdings</vt:lpstr>
      <vt:lpstr>MS PGothic</vt:lpstr>
      <vt:lpstr>Helvetica</vt:lpstr>
      <vt:lpstr>Wingdings</vt:lpstr>
      <vt:lpstr>微软雅黑</vt:lpstr>
      <vt:lpstr>Arial Unicode MS</vt:lpstr>
      <vt:lpstr>Bold Stripes</vt:lpstr>
      <vt:lpstr>1_Bold Stripes</vt:lpstr>
      <vt:lpstr>Paint.Picture</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lpstr>Chapter 2 SOFTWARE ENGINEERING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杜庆峰</cp:lastModifiedBy>
  <cp:revision>194</cp:revision>
  <dcterms:created xsi:type="dcterms:W3CDTF">2008-02-08T18:09:00Z</dcterms:created>
  <dcterms:modified xsi:type="dcterms:W3CDTF">2022-08-29T02:25:57Z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75BF0F05FA184E49A3D4ED97928C3356</vt:lpwstr>
  </property>
</Properties>
</file>