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0.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3"/>
    <p:sldId id="796" r:id="rId4"/>
    <p:sldId id="797" r:id="rId5"/>
    <p:sldId id="426" r:id="rId6"/>
    <p:sldId id="815" r:id="rId7"/>
    <p:sldId id="260" r:id="rId8"/>
    <p:sldId id="788" r:id="rId9"/>
    <p:sldId id="261" r:id="rId10"/>
    <p:sldId id="278" r:id="rId11"/>
    <p:sldId id="266" r:id="rId12"/>
    <p:sldId id="819" r:id="rId13"/>
    <p:sldId id="280" r:id="rId14"/>
    <p:sldId id="262" r:id="rId15"/>
    <p:sldId id="428" r:id="rId16"/>
    <p:sldId id="257" r:id="rId17"/>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CFED"/>
    <a:srgbClr val="1973A2"/>
    <a:srgbClr val="1974A2"/>
    <a:srgbClr val="FFFFFF"/>
    <a:srgbClr val="7ECFED"/>
    <a:srgbClr val="16668E"/>
    <a:srgbClr val="0F70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3" autoAdjust="0"/>
    <p:restoredTop sz="94660"/>
  </p:normalViewPr>
  <p:slideViewPr>
    <p:cSldViewPr snapToGrid="0">
      <p:cViewPr>
        <p:scale>
          <a:sx n="120" d="100"/>
          <a:sy n="120" d="100"/>
        </p:scale>
        <p:origin x="452" y="6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gs" Target="tags/tag4.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D88EEF-A970-4319-98E0-EBB1D071AB0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0DE39-9C00-4A0A-8757-7DFBDE4DA82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2" name="矩形 1"/>
          <p:cNvSpPr/>
          <p:nvPr userDrawn="1"/>
        </p:nvSpPr>
        <p:spPr>
          <a:xfrm>
            <a:off x="0" y="-26809"/>
            <a:ext cx="12192000" cy="6884809"/>
          </a:xfrm>
          <a:prstGeom prst="rect">
            <a:avLst/>
          </a:prstGeom>
          <a:solidFill>
            <a:srgbClr val="1666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剪去对角 21"/>
          <p:cNvSpPr/>
          <p:nvPr userDrawn="1"/>
        </p:nvSpPr>
        <p:spPr>
          <a:xfrm flipH="1" flipV="1">
            <a:off x="387431" y="384977"/>
            <a:ext cx="11448566" cy="6115809"/>
          </a:xfrm>
          <a:prstGeom prst="snip2DiagRect">
            <a:avLst>
              <a:gd name="adj1" fmla="val 0"/>
              <a:gd name="adj2" fmla="val 4956"/>
            </a:avLst>
          </a:prstGeom>
          <a:solidFill>
            <a:schemeClr val="bg1"/>
          </a:solidFill>
          <a:ln w="12700">
            <a:solidFill>
              <a:srgbClr val="7FCFED">
                <a:alpha val="20000"/>
              </a:srgbClr>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grpSp>
        <p:nvGrpSpPr>
          <p:cNvPr id="24" name="组合 23"/>
          <p:cNvGrpSpPr/>
          <p:nvPr userDrawn="1"/>
        </p:nvGrpSpPr>
        <p:grpSpPr>
          <a:xfrm>
            <a:off x="368703" y="384977"/>
            <a:ext cx="2324103" cy="2132215"/>
            <a:chOff x="0" y="0"/>
            <a:chExt cx="3336146" cy="3060700"/>
          </a:xfrm>
        </p:grpSpPr>
        <p:pic>
          <p:nvPicPr>
            <p:cNvPr id="25" name="图片 24"/>
            <p:cNvPicPr>
              <a:picLocks noChangeAspect="1"/>
            </p:cNvPicPr>
            <p:nvPr/>
          </p:nvPicPr>
          <p:blipFill>
            <a:blip r:embed="rId2"/>
            <a:stretch>
              <a:fillRect/>
            </a:stretch>
          </p:blipFill>
          <p:spPr>
            <a:xfrm>
              <a:off x="630028" y="2170"/>
              <a:ext cx="2706118" cy="2465259"/>
            </a:xfrm>
            <a:prstGeom prst="rect">
              <a:avLst/>
            </a:prstGeom>
          </p:spPr>
        </p:pic>
        <p:grpSp>
          <p:nvGrpSpPr>
            <p:cNvPr id="26" name="组合 25"/>
            <p:cNvGrpSpPr/>
            <p:nvPr/>
          </p:nvGrpSpPr>
          <p:grpSpPr>
            <a:xfrm>
              <a:off x="0" y="0"/>
              <a:ext cx="1983086" cy="3060700"/>
              <a:chOff x="0" y="0"/>
              <a:chExt cx="1983086" cy="3060700"/>
            </a:xfrm>
          </p:grpSpPr>
          <p:sp>
            <p:nvSpPr>
              <p:cNvPr id="27" name="直角三角形 26"/>
              <p:cNvSpPr/>
              <p:nvPr/>
            </p:nvSpPr>
            <p:spPr>
              <a:xfrm rot="10800000" flipH="1">
                <a:off x="0" y="0"/>
                <a:ext cx="1983086" cy="3060700"/>
              </a:xfrm>
              <a:prstGeom prst="rtTriangle">
                <a:avLst/>
              </a:prstGeom>
              <a:solidFill>
                <a:srgbClr val="1974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平行四边形 27"/>
              <p:cNvSpPr/>
              <p:nvPr/>
            </p:nvSpPr>
            <p:spPr>
              <a:xfrm>
                <a:off x="505256" y="0"/>
                <a:ext cx="1061103" cy="1358900"/>
              </a:xfrm>
              <a:prstGeom prst="parallelogram">
                <a:avLst>
                  <a:gd name="adj" fmla="val 853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平行四边形 28"/>
              <p:cNvSpPr/>
              <p:nvPr/>
            </p:nvSpPr>
            <p:spPr>
              <a:xfrm>
                <a:off x="109538" y="838951"/>
                <a:ext cx="632475" cy="809978"/>
              </a:xfrm>
              <a:prstGeom prst="parallelogram">
                <a:avLst>
                  <a:gd name="adj" fmla="val 85372"/>
                </a:avLst>
              </a:prstGeom>
              <a:solidFill>
                <a:srgbClr val="7FC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平行四边形 29"/>
              <p:cNvSpPr/>
              <p:nvPr/>
            </p:nvSpPr>
            <p:spPr>
              <a:xfrm>
                <a:off x="205473" y="239228"/>
                <a:ext cx="632475" cy="809978"/>
              </a:xfrm>
              <a:prstGeom prst="parallelogram">
                <a:avLst>
                  <a:gd name="adj" fmla="val 853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grpSp>
        <p:nvGrpSpPr>
          <p:cNvPr id="31" name="组合 30"/>
          <p:cNvGrpSpPr/>
          <p:nvPr userDrawn="1"/>
        </p:nvGrpSpPr>
        <p:grpSpPr>
          <a:xfrm flipH="1" flipV="1">
            <a:off x="9512216" y="4368571"/>
            <a:ext cx="2324103" cy="2132215"/>
            <a:chOff x="0" y="0"/>
            <a:chExt cx="3336146" cy="3060700"/>
          </a:xfrm>
        </p:grpSpPr>
        <p:pic>
          <p:nvPicPr>
            <p:cNvPr id="32" name="图片 31"/>
            <p:cNvPicPr>
              <a:picLocks noChangeAspect="1"/>
            </p:cNvPicPr>
            <p:nvPr/>
          </p:nvPicPr>
          <p:blipFill>
            <a:blip r:embed="rId2"/>
            <a:stretch>
              <a:fillRect/>
            </a:stretch>
          </p:blipFill>
          <p:spPr>
            <a:xfrm>
              <a:off x="630028" y="2170"/>
              <a:ext cx="2706118" cy="2465259"/>
            </a:xfrm>
            <a:prstGeom prst="rect">
              <a:avLst/>
            </a:prstGeom>
          </p:spPr>
        </p:pic>
        <p:grpSp>
          <p:nvGrpSpPr>
            <p:cNvPr id="33" name="组合 32"/>
            <p:cNvGrpSpPr/>
            <p:nvPr/>
          </p:nvGrpSpPr>
          <p:grpSpPr>
            <a:xfrm>
              <a:off x="0" y="0"/>
              <a:ext cx="1983086" cy="3060700"/>
              <a:chOff x="0" y="0"/>
              <a:chExt cx="1983086" cy="3060700"/>
            </a:xfrm>
          </p:grpSpPr>
          <p:sp>
            <p:nvSpPr>
              <p:cNvPr id="34" name="直角三角形 33"/>
              <p:cNvSpPr/>
              <p:nvPr/>
            </p:nvSpPr>
            <p:spPr>
              <a:xfrm rot="10800000" flipH="1">
                <a:off x="0" y="0"/>
                <a:ext cx="1983086" cy="3060700"/>
              </a:xfrm>
              <a:prstGeom prst="rtTriangle">
                <a:avLst/>
              </a:prstGeom>
              <a:solidFill>
                <a:srgbClr val="1974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平行四边形 34"/>
              <p:cNvSpPr/>
              <p:nvPr/>
            </p:nvSpPr>
            <p:spPr>
              <a:xfrm>
                <a:off x="505256" y="0"/>
                <a:ext cx="1061103" cy="1358900"/>
              </a:xfrm>
              <a:prstGeom prst="parallelogram">
                <a:avLst>
                  <a:gd name="adj" fmla="val 853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平行四边形 35"/>
              <p:cNvSpPr/>
              <p:nvPr/>
            </p:nvSpPr>
            <p:spPr>
              <a:xfrm>
                <a:off x="109538" y="838951"/>
                <a:ext cx="632475" cy="809978"/>
              </a:xfrm>
              <a:prstGeom prst="parallelogram">
                <a:avLst>
                  <a:gd name="adj" fmla="val 85372"/>
                </a:avLst>
              </a:prstGeom>
              <a:solidFill>
                <a:srgbClr val="7FC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平行四边形 36"/>
              <p:cNvSpPr/>
              <p:nvPr/>
            </p:nvSpPr>
            <p:spPr>
              <a:xfrm>
                <a:off x="205473" y="239228"/>
                <a:ext cx="632475" cy="809978"/>
              </a:xfrm>
              <a:prstGeom prst="parallelogram">
                <a:avLst>
                  <a:gd name="adj" fmla="val 853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3" name="矩形: 剪去对角 22"/>
          <p:cNvSpPr/>
          <p:nvPr userDrawn="1"/>
        </p:nvSpPr>
        <p:spPr>
          <a:xfrm flipH="1" flipV="1">
            <a:off x="387431" y="384977"/>
            <a:ext cx="11448566" cy="6115809"/>
          </a:xfrm>
          <a:prstGeom prst="snip2DiagRect">
            <a:avLst>
              <a:gd name="adj1" fmla="val 0"/>
              <a:gd name="adj2" fmla="val 4956"/>
            </a:avLst>
          </a:prstGeom>
          <a:solidFill>
            <a:srgbClr val="1974A2"/>
          </a:solidFill>
          <a:ln w="12700">
            <a:solidFill>
              <a:srgbClr val="7ECFED">
                <a:alpha val="20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grpSp>
        <p:nvGrpSpPr>
          <p:cNvPr id="8" name="组合 7"/>
          <p:cNvGrpSpPr/>
          <p:nvPr userDrawn="1"/>
        </p:nvGrpSpPr>
        <p:grpSpPr>
          <a:xfrm>
            <a:off x="-3" y="1"/>
            <a:ext cx="2166277" cy="1987420"/>
            <a:chOff x="0" y="0"/>
            <a:chExt cx="3336146" cy="3060700"/>
          </a:xfrm>
        </p:grpSpPr>
        <p:pic>
          <p:nvPicPr>
            <p:cNvPr id="9" name="图片 8"/>
            <p:cNvPicPr>
              <a:picLocks noChangeAspect="1"/>
            </p:cNvPicPr>
            <p:nvPr/>
          </p:nvPicPr>
          <p:blipFill>
            <a:blip r:embed="rId2"/>
            <a:stretch>
              <a:fillRect/>
            </a:stretch>
          </p:blipFill>
          <p:spPr>
            <a:xfrm>
              <a:off x="630028" y="2170"/>
              <a:ext cx="2706118" cy="2465259"/>
            </a:xfrm>
            <a:prstGeom prst="rect">
              <a:avLst/>
            </a:prstGeom>
          </p:spPr>
        </p:pic>
        <p:grpSp>
          <p:nvGrpSpPr>
            <p:cNvPr id="10" name="组合 9"/>
            <p:cNvGrpSpPr/>
            <p:nvPr/>
          </p:nvGrpSpPr>
          <p:grpSpPr>
            <a:xfrm>
              <a:off x="0" y="0"/>
              <a:ext cx="1983086" cy="3060700"/>
              <a:chOff x="0" y="0"/>
              <a:chExt cx="1983086" cy="3060700"/>
            </a:xfrm>
          </p:grpSpPr>
          <p:sp>
            <p:nvSpPr>
              <p:cNvPr id="11" name="直角三角形 10"/>
              <p:cNvSpPr/>
              <p:nvPr/>
            </p:nvSpPr>
            <p:spPr>
              <a:xfrm rot="10800000" flipH="1">
                <a:off x="0" y="0"/>
                <a:ext cx="1983086" cy="3060700"/>
              </a:xfrm>
              <a:prstGeom prst="rtTriangle">
                <a:avLst/>
              </a:prstGeom>
              <a:solidFill>
                <a:srgbClr val="1974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平行四边形 11"/>
              <p:cNvSpPr/>
              <p:nvPr/>
            </p:nvSpPr>
            <p:spPr>
              <a:xfrm>
                <a:off x="505256" y="0"/>
                <a:ext cx="1061103" cy="1358900"/>
              </a:xfrm>
              <a:prstGeom prst="parallelogram">
                <a:avLst>
                  <a:gd name="adj" fmla="val 853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109538" y="838951"/>
                <a:ext cx="632475" cy="809978"/>
              </a:xfrm>
              <a:prstGeom prst="parallelogram">
                <a:avLst>
                  <a:gd name="adj" fmla="val 85372"/>
                </a:avLst>
              </a:prstGeom>
              <a:solidFill>
                <a:srgbClr val="7FC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平行四边形 13"/>
              <p:cNvSpPr/>
              <p:nvPr/>
            </p:nvSpPr>
            <p:spPr>
              <a:xfrm>
                <a:off x="205473" y="239228"/>
                <a:ext cx="632475" cy="809978"/>
              </a:xfrm>
              <a:prstGeom prst="parallelogram">
                <a:avLst>
                  <a:gd name="adj" fmla="val 853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grpSp>
        <p:nvGrpSpPr>
          <p:cNvPr id="15" name="组合 14"/>
          <p:cNvGrpSpPr/>
          <p:nvPr userDrawn="1"/>
        </p:nvGrpSpPr>
        <p:grpSpPr>
          <a:xfrm flipH="1" flipV="1">
            <a:off x="10025723" y="4870580"/>
            <a:ext cx="2166277" cy="1987420"/>
            <a:chOff x="0" y="0"/>
            <a:chExt cx="3336146" cy="3060700"/>
          </a:xfrm>
        </p:grpSpPr>
        <p:pic>
          <p:nvPicPr>
            <p:cNvPr id="16" name="图片 15"/>
            <p:cNvPicPr>
              <a:picLocks noChangeAspect="1"/>
            </p:cNvPicPr>
            <p:nvPr/>
          </p:nvPicPr>
          <p:blipFill>
            <a:blip r:embed="rId2"/>
            <a:stretch>
              <a:fillRect/>
            </a:stretch>
          </p:blipFill>
          <p:spPr>
            <a:xfrm>
              <a:off x="630028" y="2170"/>
              <a:ext cx="2706118" cy="2465259"/>
            </a:xfrm>
            <a:prstGeom prst="rect">
              <a:avLst/>
            </a:prstGeom>
          </p:spPr>
        </p:pic>
        <p:grpSp>
          <p:nvGrpSpPr>
            <p:cNvPr id="17" name="组合 16"/>
            <p:cNvGrpSpPr/>
            <p:nvPr/>
          </p:nvGrpSpPr>
          <p:grpSpPr>
            <a:xfrm>
              <a:off x="0" y="0"/>
              <a:ext cx="1983086" cy="3060700"/>
              <a:chOff x="0" y="0"/>
              <a:chExt cx="1983086" cy="3060700"/>
            </a:xfrm>
          </p:grpSpPr>
          <p:sp>
            <p:nvSpPr>
              <p:cNvPr id="18" name="直角三角形 17"/>
              <p:cNvSpPr/>
              <p:nvPr/>
            </p:nvSpPr>
            <p:spPr>
              <a:xfrm rot="10800000" flipH="1">
                <a:off x="0" y="0"/>
                <a:ext cx="1983086" cy="3060700"/>
              </a:xfrm>
              <a:prstGeom prst="rtTriangle">
                <a:avLst/>
              </a:prstGeom>
              <a:solidFill>
                <a:srgbClr val="1974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平行四边形 18"/>
              <p:cNvSpPr/>
              <p:nvPr/>
            </p:nvSpPr>
            <p:spPr>
              <a:xfrm>
                <a:off x="505256" y="0"/>
                <a:ext cx="1061103" cy="1358900"/>
              </a:xfrm>
              <a:prstGeom prst="parallelogram">
                <a:avLst>
                  <a:gd name="adj" fmla="val 853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09538" y="838951"/>
                <a:ext cx="632475" cy="809978"/>
              </a:xfrm>
              <a:prstGeom prst="parallelogram">
                <a:avLst>
                  <a:gd name="adj" fmla="val 85372"/>
                </a:avLst>
              </a:prstGeom>
              <a:solidFill>
                <a:srgbClr val="7FC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平行四边形 20"/>
              <p:cNvSpPr/>
              <p:nvPr/>
            </p:nvSpPr>
            <p:spPr>
              <a:xfrm>
                <a:off x="205473" y="239228"/>
                <a:ext cx="632475" cy="809978"/>
              </a:xfrm>
              <a:prstGeom prst="parallelogram">
                <a:avLst>
                  <a:gd name="adj" fmla="val 853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39" name="矩形: 剪去对角 38"/>
          <p:cNvSpPr/>
          <p:nvPr userDrawn="1"/>
        </p:nvSpPr>
        <p:spPr>
          <a:xfrm rot="5400000" flipH="1" flipV="1">
            <a:off x="3772330" y="-2661652"/>
            <a:ext cx="4667148" cy="12211812"/>
          </a:xfrm>
          <a:prstGeom prst="snip2DiagRect">
            <a:avLst>
              <a:gd name="adj1" fmla="val 0"/>
              <a:gd name="adj2" fmla="val 3731"/>
            </a:avLst>
          </a:prstGeom>
          <a:solidFill>
            <a:srgbClr val="1974A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grpSp>
        <p:nvGrpSpPr>
          <p:cNvPr id="15" name="组合 14"/>
          <p:cNvGrpSpPr/>
          <p:nvPr userDrawn="1"/>
        </p:nvGrpSpPr>
        <p:grpSpPr>
          <a:xfrm flipH="1" flipV="1">
            <a:off x="10025723" y="4870580"/>
            <a:ext cx="2166277" cy="1987420"/>
            <a:chOff x="0" y="0"/>
            <a:chExt cx="3336146" cy="3060700"/>
          </a:xfrm>
        </p:grpSpPr>
        <p:pic>
          <p:nvPicPr>
            <p:cNvPr id="16" name="图片 15"/>
            <p:cNvPicPr>
              <a:picLocks noChangeAspect="1"/>
            </p:cNvPicPr>
            <p:nvPr/>
          </p:nvPicPr>
          <p:blipFill>
            <a:blip r:embed="rId2"/>
            <a:stretch>
              <a:fillRect/>
            </a:stretch>
          </p:blipFill>
          <p:spPr>
            <a:xfrm>
              <a:off x="630028" y="2170"/>
              <a:ext cx="2706118" cy="2465259"/>
            </a:xfrm>
            <a:prstGeom prst="rect">
              <a:avLst/>
            </a:prstGeom>
          </p:spPr>
        </p:pic>
        <p:grpSp>
          <p:nvGrpSpPr>
            <p:cNvPr id="17" name="组合 16"/>
            <p:cNvGrpSpPr/>
            <p:nvPr/>
          </p:nvGrpSpPr>
          <p:grpSpPr>
            <a:xfrm>
              <a:off x="0" y="0"/>
              <a:ext cx="1983086" cy="3060700"/>
              <a:chOff x="0" y="0"/>
              <a:chExt cx="1983086" cy="3060700"/>
            </a:xfrm>
          </p:grpSpPr>
          <p:sp>
            <p:nvSpPr>
              <p:cNvPr id="18" name="直角三角形 17"/>
              <p:cNvSpPr/>
              <p:nvPr/>
            </p:nvSpPr>
            <p:spPr>
              <a:xfrm rot="10800000" flipH="1">
                <a:off x="0" y="0"/>
                <a:ext cx="1983086" cy="3060700"/>
              </a:xfrm>
              <a:prstGeom prst="rtTriangle">
                <a:avLst/>
              </a:prstGeom>
              <a:solidFill>
                <a:srgbClr val="1974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平行四边形 18"/>
              <p:cNvSpPr/>
              <p:nvPr/>
            </p:nvSpPr>
            <p:spPr>
              <a:xfrm>
                <a:off x="505256" y="0"/>
                <a:ext cx="1061103" cy="1358900"/>
              </a:xfrm>
              <a:prstGeom prst="parallelogram">
                <a:avLst>
                  <a:gd name="adj" fmla="val 853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09538" y="838951"/>
                <a:ext cx="632475" cy="809978"/>
              </a:xfrm>
              <a:prstGeom prst="parallelogram">
                <a:avLst>
                  <a:gd name="adj" fmla="val 85372"/>
                </a:avLst>
              </a:prstGeom>
              <a:solidFill>
                <a:srgbClr val="7FC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平行四边形 20"/>
              <p:cNvSpPr/>
              <p:nvPr/>
            </p:nvSpPr>
            <p:spPr>
              <a:xfrm>
                <a:off x="205473" y="239228"/>
                <a:ext cx="632475" cy="809978"/>
              </a:xfrm>
              <a:prstGeom prst="parallelogram">
                <a:avLst>
                  <a:gd name="adj" fmla="val 853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grpSp>
        <p:nvGrpSpPr>
          <p:cNvPr id="42" name="组合 41"/>
          <p:cNvGrpSpPr/>
          <p:nvPr userDrawn="1"/>
        </p:nvGrpSpPr>
        <p:grpSpPr>
          <a:xfrm>
            <a:off x="0" y="0"/>
            <a:ext cx="2166277" cy="1987420"/>
            <a:chOff x="0" y="0"/>
            <a:chExt cx="3336146" cy="3060700"/>
          </a:xfrm>
        </p:grpSpPr>
        <p:pic>
          <p:nvPicPr>
            <p:cNvPr id="43" name="图片 42"/>
            <p:cNvPicPr>
              <a:picLocks noChangeAspect="1"/>
            </p:cNvPicPr>
            <p:nvPr/>
          </p:nvPicPr>
          <p:blipFill>
            <a:blip r:embed="rId2"/>
            <a:stretch>
              <a:fillRect/>
            </a:stretch>
          </p:blipFill>
          <p:spPr>
            <a:xfrm>
              <a:off x="630028" y="2170"/>
              <a:ext cx="2706118" cy="2465259"/>
            </a:xfrm>
            <a:prstGeom prst="rect">
              <a:avLst/>
            </a:prstGeom>
          </p:spPr>
        </p:pic>
        <p:grpSp>
          <p:nvGrpSpPr>
            <p:cNvPr id="44" name="组合 43"/>
            <p:cNvGrpSpPr/>
            <p:nvPr/>
          </p:nvGrpSpPr>
          <p:grpSpPr>
            <a:xfrm>
              <a:off x="0" y="0"/>
              <a:ext cx="1983086" cy="3060700"/>
              <a:chOff x="0" y="0"/>
              <a:chExt cx="1983086" cy="3060700"/>
            </a:xfrm>
          </p:grpSpPr>
          <p:sp>
            <p:nvSpPr>
              <p:cNvPr id="45" name="直角三角形 44"/>
              <p:cNvSpPr/>
              <p:nvPr/>
            </p:nvSpPr>
            <p:spPr>
              <a:xfrm rot="10800000" flipH="1">
                <a:off x="0" y="0"/>
                <a:ext cx="1983086" cy="3060700"/>
              </a:xfrm>
              <a:prstGeom prst="rtTriangle">
                <a:avLst/>
              </a:prstGeom>
              <a:solidFill>
                <a:srgbClr val="1974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平行四边形 45"/>
              <p:cNvSpPr/>
              <p:nvPr/>
            </p:nvSpPr>
            <p:spPr>
              <a:xfrm>
                <a:off x="505256" y="0"/>
                <a:ext cx="1061103" cy="1358900"/>
              </a:xfrm>
              <a:prstGeom prst="parallelogram">
                <a:avLst>
                  <a:gd name="adj" fmla="val 853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平行四边形 46"/>
              <p:cNvSpPr/>
              <p:nvPr/>
            </p:nvSpPr>
            <p:spPr>
              <a:xfrm>
                <a:off x="109538" y="838951"/>
                <a:ext cx="632475" cy="809978"/>
              </a:xfrm>
              <a:prstGeom prst="parallelogram">
                <a:avLst>
                  <a:gd name="adj" fmla="val 85372"/>
                </a:avLst>
              </a:prstGeom>
              <a:solidFill>
                <a:srgbClr val="7FC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平行四边形 47"/>
              <p:cNvSpPr/>
              <p:nvPr/>
            </p:nvSpPr>
            <p:spPr>
              <a:xfrm>
                <a:off x="205473" y="239228"/>
                <a:ext cx="632475" cy="809978"/>
              </a:xfrm>
              <a:prstGeom prst="parallelogram">
                <a:avLst>
                  <a:gd name="adj" fmla="val 853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
        <p:nvSpPr>
          <p:cNvPr id="22" name="矩形: 剪去对角 21"/>
          <p:cNvSpPr/>
          <p:nvPr userDrawn="1"/>
        </p:nvSpPr>
        <p:spPr>
          <a:xfrm flipH="1" flipV="1">
            <a:off x="328080" y="1427140"/>
            <a:ext cx="11535840" cy="4049731"/>
          </a:xfrm>
          <a:prstGeom prst="snip2DiagRect">
            <a:avLst>
              <a:gd name="adj1" fmla="val 0"/>
              <a:gd name="adj2" fmla="val 4956"/>
            </a:avLst>
          </a:prstGeom>
          <a:solidFill>
            <a:schemeClr val="bg1"/>
          </a:solidFill>
          <a:ln w="12700">
            <a:solidFill>
              <a:srgbClr val="7FCFED">
                <a:alpha val="20000"/>
              </a:srgbClr>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36" name="矩形: 剪去对角 35"/>
          <p:cNvSpPr/>
          <p:nvPr userDrawn="1"/>
        </p:nvSpPr>
        <p:spPr>
          <a:xfrm flipH="1" flipV="1">
            <a:off x="208120" y="188425"/>
            <a:ext cx="11801155" cy="6517173"/>
          </a:xfrm>
          <a:prstGeom prst="snip2DiagRect">
            <a:avLst>
              <a:gd name="adj1" fmla="val 0"/>
              <a:gd name="adj2" fmla="val 4956"/>
            </a:avLst>
          </a:prstGeom>
          <a:solidFill>
            <a:schemeClr val="bg1"/>
          </a:solidFill>
          <a:ln w="12700">
            <a:solidFill>
              <a:srgbClr val="7ECFED">
                <a:alpha val="20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grpSp>
        <p:nvGrpSpPr>
          <p:cNvPr id="17" name="组合 16"/>
          <p:cNvGrpSpPr/>
          <p:nvPr userDrawn="1"/>
        </p:nvGrpSpPr>
        <p:grpSpPr>
          <a:xfrm flipH="1" flipV="1">
            <a:off x="10985499" y="5752290"/>
            <a:ext cx="1206500" cy="1106886"/>
            <a:chOff x="0" y="0"/>
            <a:chExt cx="3336146" cy="3060700"/>
          </a:xfrm>
        </p:grpSpPr>
        <p:pic>
          <p:nvPicPr>
            <p:cNvPr id="18" name="图片 17"/>
            <p:cNvPicPr>
              <a:picLocks noChangeAspect="1"/>
            </p:cNvPicPr>
            <p:nvPr/>
          </p:nvPicPr>
          <p:blipFill>
            <a:blip r:embed="rId2"/>
            <a:stretch>
              <a:fillRect/>
            </a:stretch>
          </p:blipFill>
          <p:spPr>
            <a:xfrm>
              <a:off x="630028" y="2170"/>
              <a:ext cx="2706118" cy="2465259"/>
            </a:xfrm>
            <a:prstGeom prst="rect">
              <a:avLst/>
            </a:prstGeom>
          </p:spPr>
        </p:pic>
        <p:grpSp>
          <p:nvGrpSpPr>
            <p:cNvPr id="19" name="组合 18"/>
            <p:cNvGrpSpPr/>
            <p:nvPr/>
          </p:nvGrpSpPr>
          <p:grpSpPr>
            <a:xfrm>
              <a:off x="0" y="0"/>
              <a:ext cx="1983086" cy="3060700"/>
              <a:chOff x="0" y="0"/>
              <a:chExt cx="1983086" cy="3060700"/>
            </a:xfrm>
          </p:grpSpPr>
          <p:sp>
            <p:nvSpPr>
              <p:cNvPr id="20" name="直角三角形 19"/>
              <p:cNvSpPr/>
              <p:nvPr/>
            </p:nvSpPr>
            <p:spPr>
              <a:xfrm rot="10800000" flipH="1">
                <a:off x="0" y="0"/>
                <a:ext cx="1983086" cy="3060700"/>
              </a:xfrm>
              <a:prstGeom prst="rtTriangle">
                <a:avLst/>
              </a:prstGeom>
              <a:solidFill>
                <a:srgbClr val="1974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平行四边形 20"/>
              <p:cNvSpPr/>
              <p:nvPr/>
            </p:nvSpPr>
            <p:spPr>
              <a:xfrm>
                <a:off x="505256" y="0"/>
                <a:ext cx="1061103" cy="1358900"/>
              </a:xfrm>
              <a:prstGeom prst="parallelogram">
                <a:avLst>
                  <a:gd name="adj" fmla="val 853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平行四边形 22"/>
              <p:cNvSpPr/>
              <p:nvPr/>
            </p:nvSpPr>
            <p:spPr>
              <a:xfrm>
                <a:off x="109538" y="838951"/>
                <a:ext cx="632475" cy="809978"/>
              </a:xfrm>
              <a:prstGeom prst="parallelogram">
                <a:avLst>
                  <a:gd name="adj" fmla="val 85372"/>
                </a:avLst>
              </a:prstGeom>
              <a:solidFill>
                <a:srgbClr val="7FC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平行四边形 37"/>
              <p:cNvSpPr/>
              <p:nvPr/>
            </p:nvSpPr>
            <p:spPr>
              <a:xfrm>
                <a:off x="205473" y="239228"/>
                <a:ext cx="632475" cy="809978"/>
              </a:xfrm>
              <a:prstGeom prst="parallelogram">
                <a:avLst>
                  <a:gd name="adj" fmla="val 853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grpSp>
        <p:nvGrpSpPr>
          <p:cNvPr id="16" name="组合 15"/>
          <p:cNvGrpSpPr/>
          <p:nvPr userDrawn="1"/>
        </p:nvGrpSpPr>
        <p:grpSpPr>
          <a:xfrm>
            <a:off x="0" y="0"/>
            <a:ext cx="1206500" cy="1106886"/>
            <a:chOff x="0" y="0"/>
            <a:chExt cx="3336146" cy="3060700"/>
          </a:xfrm>
        </p:grpSpPr>
        <p:pic>
          <p:nvPicPr>
            <p:cNvPr id="22" name="图片 21"/>
            <p:cNvPicPr>
              <a:picLocks noChangeAspect="1"/>
            </p:cNvPicPr>
            <p:nvPr/>
          </p:nvPicPr>
          <p:blipFill>
            <a:blip r:embed="rId2"/>
            <a:stretch>
              <a:fillRect/>
            </a:stretch>
          </p:blipFill>
          <p:spPr>
            <a:xfrm>
              <a:off x="630028" y="2170"/>
              <a:ext cx="2706118" cy="2465259"/>
            </a:xfrm>
            <a:prstGeom prst="rect">
              <a:avLst/>
            </a:prstGeom>
          </p:spPr>
        </p:pic>
        <p:grpSp>
          <p:nvGrpSpPr>
            <p:cNvPr id="31" name="组合 30"/>
            <p:cNvGrpSpPr/>
            <p:nvPr/>
          </p:nvGrpSpPr>
          <p:grpSpPr>
            <a:xfrm>
              <a:off x="0" y="0"/>
              <a:ext cx="1983086" cy="3060700"/>
              <a:chOff x="0" y="0"/>
              <a:chExt cx="1983086" cy="3060700"/>
            </a:xfrm>
          </p:grpSpPr>
          <p:sp>
            <p:nvSpPr>
              <p:cNvPr id="32" name="直角三角形 31"/>
              <p:cNvSpPr/>
              <p:nvPr/>
            </p:nvSpPr>
            <p:spPr>
              <a:xfrm rot="10800000" flipH="1">
                <a:off x="0" y="0"/>
                <a:ext cx="1983086" cy="3060700"/>
              </a:xfrm>
              <a:prstGeom prst="rtTriangle">
                <a:avLst/>
              </a:prstGeom>
              <a:solidFill>
                <a:srgbClr val="1974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平行四边形 32"/>
              <p:cNvSpPr/>
              <p:nvPr/>
            </p:nvSpPr>
            <p:spPr>
              <a:xfrm>
                <a:off x="505256" y="0"/>
                <a:ext cx="1061103" cy="1358900"/>
              </a:xfrm>
              <a:prstGeom prst="parallelogram">
                <a:avLst>
                  <a:gd name="adj" fmla="val 853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平行四边形 33"/>
              <p:cNvSpPr/>
              <p:nvPr/>
            </p:nvSpPr>
            <p:spPr>
              <a:xfrm>
                <a:off x="109538" y="838951"/>
                <a:ext cx="632475" cy="809978"/>
              </a:xfrm>
              <a:prstGeom prst="parallelogram">
                <a:avLst>
                  <a:gd name="adj" fmla="val 85372"/>
                </a:avLst>
              </a:prstGeom>
              <a:solidFill>
                <a:srgbClr val="7FC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平行四边形 34"/>
              <p:cNvSpPr/>
              <p:nvPr/>
            </p:nvSpPr>
            <p:spPr>
              <a:xfrm>
                <a:off x="205473" y="239228"/>
                <a:ext cx="632475" cy="809978"/>
              </a:xfrm>
              <a:prstGeom prst="parallelogram">
                <a:avLst>
                  <a:gd name="adj" fmla="val 853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4.xml"/><Relationship Id="rId7" Type="http://schemas.openxmlformats.org/officeDocument/2006/relationships/image" Target="../media/image3.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3.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组合 53"/>
          <p:cNvGrpSpPr/>
          <p:nvPr/>
        </p:nvGrpSpPr>
        <p:grpSpPr>
          <a:xfrm>
            <a:off x="3431609" y="4698473"/>
            <a:ext cx="2169797" cy="701065"/>
            <a:chOff x="3718718" y="4493461"/>
            <a:chExt cx="2169797" cy="701065"/>
          </a:xfrm>
        </p:grpSpPr>
        <p:sp>
          <p:nvSpPr>
            <p:cNvPr id="49" name="矩形: 圆角 48"/>
            <p:cNvSpPr/>
            <p:nvPr/>
          </p:nvSpPr>
          <p:spPr>
            <a:xfrm>
              <a:off x="3718718" y="4569661"/>
              <a:ext cx="111127" cy="439350"/>
            </a:xfrm>
            <a:prstGeom prst="roundRect">
              <a:avLst>
                <a:gd name="adj" fmla="val 50000"/>
              </a:avLst>
            </a:prstGeom>
            <a:solidFill>
              <a:srgbClr val="7FC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3918745" y="4493461"/>
              <a:ext cx="1969770" cy="398780"/>
            </a:xfrm>
            <a:prstGeom prst="rect">
              <a:avLst/>
            </a:prstGeom>
          </p:spPr>
          <p:txBody>
            <a:bodyPr wrap="none">
              <a:spAutoFit/>
            </a:bodyPr>
            <a:lstStyle/>
            <a:p>
              <a:r>
                <a:rPr lang="zh-CN" altLang="en-US" sz="2000" b="1" dirty="0">
                  <a:solidFill>
                    <a:srgbClr val="1974A2"/>
                  </a:solidFill>
                  <a:latin typeface="思源黑体 CN Bold" panose="020B0800000000000000" pitchFamily="34" charset="-122"/>
                  <a:ea typeface="思源黑体 CN Bold" panose="020B0800000000000000" pitchFamily="34" charset="-122"/>
                </a:rPr>
                <a:t>指导老师</a:t>
              </a:r>
              <a:r>
                <a:rPr lang="zh-CN" altLang="en-US" sz="2000" b="1" dirty="0" smtClean="0">
                  <a:solidFill>
                    <a:srgbClr val="1974A2"/>
                  </a:solidFill>
                  <a:latin typeface="思源黑体 CN Bold" panose="020B0800000000000000" pitchFamily="34" charset="-122"/>
                  <a:ea typeface="思源黑体 CN Bold" panose="020B0800000000000000" pitchFamily="34" charset="-122"/>
                </a:rPr>
                <a:t>：林林</a:t>
              </a:r>
              <a:endParaRPr lang="zh-CN" altLang="en-US" sz="2000" b="1" dirty="0">
                <a:solidFill>
                  <a:srgbClr val="1974A2"/>
                </a:solidFill>
                <a:latin typeface="思源黑体 CN Bold" panose="020B0800000000000000" pitchFamily="34" charset="-122"/>
                <a:ea typeface="思源黑体 CN Bold" panose="020B0800000000000000" pitchFamily="34" charset="-122"/>
              </a:endParaRPr>
            </a:p>
          </p:txBody>
        </p:sp>
        <p:sp>
          <p:nvSpPr>
            <p:cNvPr id="53" name="矩形 52"/>
            <p:cNvSpPr/>
            <p:nvPr/>
          </p:nvSpPr>
          <p:spPr>
            <a:xfrm>
              <a:off x="3906044" y="4855972"/>
              <a:ext cx="1111010" cy="338554"/>
            </a:xfrm>
            <a:prstGeom prst="rect">
              <a:avLst/>
            </a:prstGeom>
          </p:spPr>
          <p:txBody>
            <a:bodyPr wrap="none">
              <a:spAutoFit/>
            </a:bodyPr>
            <a:lstStyle/>
            <a:p>
              <a:pPr algn="ctr"/>
              <a:r>
                <a:rPr lang="en-US" altLang="zh-CN" sz="1600" i="1" dirty="0">
                  <a:solidFill>
                    <a:srgbClr val="7FCFED">
                      <a:alpha val="80000"/>
                    </a:srgbClr>
                  </a:solidFill>
                  <a:latin typeface="思源黑体 CN Normal" panose="020B0400000000000000" pitchFamily="34" charset="-122"/>
                  <a:ea typeface="思源黑体 CN Normal" panose="020B0400000000000000" pitchFamily="34" charset="-122"/>
                </a:rPr>
                <a:t>Instructor</a:t>
              </a:r>
              <a:endParaRPr lang="zh-CN" altLang="en-US" sz="1600" i="1" dirty="0">
                <a:solidFill>
                  <a:srgbClr val="7FCFED">
                    <a:alpha val="80000"/>
                  </a:srgbClr>
                </a:solidFill>
                <a:latin typeface="思源黑体 CN Normal" panose="020B0400000000000000" pitchFamily="34" charset="-122"/>
                <a:ea typeface="思源黑体 CN Normal" panose="020B0400000000000000" pitchFamily="34" charset="-122"/>
              </a:endParaRPr>
            </a:p>
          </p:txBody>
        </p:sp>
      </p:grpSp>
      <p:grpSp>
        <p:nvGrpSpPr>
          <p:cNvPr id="55" name="组合 54"/>
          <p:cNvGrpSpPr/>
          <p:nvPr/>
        </p:nvGrpSpPr>
        <p:grpSpPr>
          <a:xfrm>
            <a:off x="6481134" y="4698473"/>
            <a:ext cx="3067687" cy="701065"/>
            <a:chOff x="3718718" y="4493461"/>
            <a:chExt cx="3067687" cy="701065"/>
          </a:xfrm>
        </p:grpSpPr>
        <p:sp>
          <p:nvSpPr>
            <p:cNvPr id="56" name="矩形: 圆角 55"/>
            <p:cNvSpPr/>
            <p:nvPr/>
          </p:nvSpPr>
          <p:spPr>
            <a:xfrm>
              <a:off x="3718718" y="4569661"/>
              <a:ext cx="111127" cy="439350"/>
            </a:xfrm>
            <a:prstGeom prst="roundRect">
              <a:avLst>
                <a:gd name="adj" fmla="val 50000"/>
              </a:avLst>
            </a:prstGeom>
            <a:solidFill>
              <a:srgbClr val="7FC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3918745" y="4493461"/>
              <a:ext cx="2867660" cy="398780"/>
            </a:xfrm>
            <a:prstGeom prst="rect">
              <a:avLst/>
            </a:prstGeom>
          </p:spPr>
          <p:txBody>
            <a:bodyPr wrap="none">
              <a:spAutoFit/>
            </a:bodyPr>
            <a:lstStyle/>
            <a:p>
              <a:r>
                <a:rPr lang="zh-CN" altLang="en-US" sz="2000" b="1" dirty="0">
                  <a:solidFill>
                    <a:srgbClr val="1974A2"/>
                  </a:solidFill>
                  <a:latin typeface="思源黑体 CN Bold" panose="020B0800000000000000" pitchFamily="34" charset="-122"/>
                  <a:ea typeface="思源黑体 CN Bold" panose="020B0800000000000000" pitchFamily="34" charset="-122"/>
                </a:rPr>
                <a:t>答辩人</a:t>
              </a:r>
              <a:r>
                <a:rPr lang="zh-CN" altLang="en-US" sz="2000" b="1" dirty="0" smtClean="0">
                  <a:solidFill>
                    <a:srgbClr val="1974A2"/>
                  </a:solidFill>
                  <a:latin typeface="思源黑体 CN Bold" panose="020B0800000000000000" pitchFamily="34" charset="-122"/>
                  <a:ea typeface="思源黑体 CN Bold" panose="020B0800000000000000" pitchFamily="34" charset="-122"/>
                </a:rPr>
                <a:t>：</a:t>
              </a:r>
              <a:r>
                <a:rPr lang="en-US" altLang="zh-CN" sz="2000" b="1" dirty="0" smtClean="0">
                  <a:solidFill>
                    <a:srgbClr val="1974A2"/>
                  </a:solidFill>
                  <a:latin typeface="思源黑体 CN Bold" panose="020B0800000000000000" pitchFamily="34" charset="-122"/>
                  <a:ea typeface="思源黑体 CN Bold" panose="020B0800000000000000" pitchFamily="34" charset="-122"/>
                </a:rPr>
                <a:t>2151299</a:t>
              </a:r>
              <a:r>
                <a:rPr lang="zh-CN" altLang="en-US" sz="2000" b="1" dirty="0" smtClean="0">
                  <a:solidFill>
                    <a:srgbClr val="1974A2"/>
                  </a:solidFill>
                  <a:latin typeface="思源黑体 CN Bold" panose="020B0800000000000000" pitchFamily="34" charset="-122"/>
                  <a:ea typeface="思源黑体 CN Bold" panose="020B0800000000000000" pitchFamily="34" charset="-122"/>
                </a:rPr>
                <a:t>苏家铭</a:t>
              </a:r>
              <a:endParaRPr lang="zh-CN" altLang="en-US" sz="2000" b="1" dirty="0">
                <a:solidFill>
                  <a:srgbClr val="1974A2"/>
                </a:solidFill>
                <a:latin typeface="思源黑体 CN Bold" panose="020B0800000000000000" pitchFamily="34" charset="-122"/>
                <a:ea typeface="思源黑体 CN Bold" panose="020B0800000000000000" pitchFamily="34" charset="-122"/>
              </a:endParaRPr>
            </a:p>
          </p:txBody>
        </p:sp>
        <p:sp>
          <p:nvSpPr>
            <p:cNvPr id="58" name="矩形 57"/>
            <p:cNvSpPr/>
            <p:nvPr/>
          </p:nvSpPr>
          <p:spPr>
            <a:xfrm>
              <a:off x="3876593" y="4855972"/>
              <a:ext cx="1328569" cy="338554"/>
            </a:xfrm>
            <a:prstGeom prst="rect">
              <a:avLst/>
            </a:prstGeom>
          </p:spPr>
          <p:txBody>
            <a:bodyPr wrap="none">
              <a:spAutoFit/>
            </a:bodyPr>
            <a:lstStyle/>
            <a:p>
              <a:pPr algn="ctr"/>
              <a:r>
                <a:rPr lang="en-US" altLang="zh-CN" sz="1600" i="1" dirty="0">
                  <a:solidFill>
                    <a:srgbClr val="7FCFED">
                      <a:alpha val="80000"/>
                    </a:srgbClr>
                  </a:solidFill>
                  <a:latin typeface="思源黑体 CN Normal" panose="020B0400000000000000" pitchFamily="34" charset="-122"/>
                  <a:ea typeface="思源黑体 CN Normal" panose="020B0400000000000000" pitchFamily="34" charset="-122"/>
                </a:rPr>
                <a:t>Respondent</a:t>
              </a:r>
              <a:endParaRPr lang="zh-CN" altLang="en-US" sz="1600" i="1" dirty="0">
                <a:solidFill>
                  <a:srgbClr val="7FCFED">
                    <a:alpha val="80000"/>
                  </a:srgbClr>
                </a:solidFill>
                <a:latin typeface="思源黑体 CN Normal" panose="020B0400000000000000" pitchFamily="34" charset="-122"/>
                <a:ea typeface="思源黑体 CN Normal" panose="020B0400000000000000" pitchFamily="34" charset="-122"/>
              </a:endParaRPr>
            </a:p>
          </p:txBody>
        </p:sp>
      </p:grpSp>
      <p:grpSp>
        <p:nvGrpSpPr>
          <p:cNvPr id="68" name="组合 67"/>
          <p:cNvGrpSpPr/>
          <p:nvPr/>
        </p:nvGrpSpPr>
        <p:grpSpPr>
          <a:xfrm>
            <a:off x="2436392" y="1790923"/>
            <a:ext cx="7075170" cy="1984633"/>
            <a:chOff x="2436392" y="1805437"/>
            <a:chExt cx="7075170" cy="1984633"/>
          </a:xfrm>
        </p:grpSpPr>
        <p:sp>
          <p:nvSpPr>
            <p:cNvPr id="34" name="矩形 33"/>
            <p:cNvSpPr/>
            <p:nvPr/>
          </p:nvSpPr>
          <p:spPr>
            <a:xfrm>
              <a:off x="2436392" y="2591190"/>
              <a:ext cx="7075170" cy="1198880"/>
            </a:xfrm>
            <a:prstGeom prst="rect">
              <a:avLst/>
            </a:prstGeom>
          </p:spPr>
          <p:txBody>
            <a:bodyPr wrap="none">
              <a:spAutoFit/>
            </a:bodyPr>
            <a:lstStyle/>
            <a:p>
              <a:r>
                <a:rPr lang="zh-CN" sz="7200" b="1" dirty="0" smtClean="0">
                  <a:solidFill>
                    <a:srgbClr val="1974A2"/>
                  </a:solidFill>
                  <a:latin typeface="思源黑体 CN Bold" panose="020B0800000000000000" pitchFamily="34" charset="-122"/>
                  <a:ea typeface="思源黑体 CN Bold" panose="020B0800000000000000" pitchFamily="34" charset="-122"/>
                </a:rPr>
                <a:t>社群</a:t>
              </a:r>
              <a:r>
                <a:rPr lang="en-US" altLang="zh-CN" sz="7200" b="1" dirty="0" smtClean="0">
                  <a:solidFill>
                    <a:srgbClr val="1974A2"/>
                  </a:solidFill>
                  <a:latin typeface="思源黑体 CN Bold" panose="020B0800000000000000" pitchFamily="34" charset="-122"/>
                  <a:ea typeface="思源黑体 CN Bold" panose="020B0800000000000000" pitchFamily="34" charset="-122"/>
                </a:rPr>
                <a:t>APP</a:t>
              </a:r>
              <a:r>
                <a:rPr lang="zh-CN" altLang="en-US" sz="7200" b="1" dirty="0" smtClean="0">
                  <a:solidFill>
                    <a:srgbClr val="1974A2"/>
                  </a:solidFill>
                  <a:latin typeface="思源黑体 CN Bold" panose="020B0800000000000000" pitchFamily="34" charset="-122"/>
                  <a:ea typeface="思源黑体 CN Bold" panose="020B0800000000000000" pitchFamily="34" charset="-122"/>
                </a:rPr>
                <a:t>软件开发</a:t>
              </a:r>
              <a:endParaRPr lang="zh-CN" altLang="en-US" sz="7200" b="1" dirty="0" smtClean="0">
                <a:solidFill>
                  <a:srgbClr val="1974A2"/>
                </a:solidFill>
                <a:latin typeface="思源黑体 CN Bold" panose="020B0800000000000000" pitchFamily="34" charset="-122"/>
                <a:ea typeface="思源黑体 CN Bold" panose="020B0800000000000000" pitchFamily="34" charset="-122"/>
              </a:endParaRPr>
            </a:p>
          </p:txBody>
        </p:sp>
        <p:grpSp>
          <p:nvGrpSpPr>
            <p:cNvPr id="67" name="组合 66"/>
            <p:cNvGrpSpPr/>
            <p:nvPr/>
          </p:nvGrpSpPr>
          <p:grpSpPr>
            <a:xfrm>
              <a:off x="5967956" y="1805437"/>
              <a:ext cx="469010" cy="354830"/>
              <a:chOff x="5841912" y="1805437"/>
              <a:chExt cx="469010" cy="354830"/>
            </a:xfrm>
          </p:grpSpPr>
          <p:grpSp>
            <p:nvGrpSpPr>
              <p:cNvPr id="64" name="组合 63"/>
              <p:cNvGrpSpPr/>
              <p:nvPr/>
            </p:nvGrpSpPr>
            <p:grpSpPr>
              <a:xfrm>
                <a:off x="5841912" y="1805437"/>
                <a:ext cx="387438" cy="354829"/>
                <a:chOff x="4941356" y="1306484"/>
                <a:chExt cx="526684" cy="482355"/>
              </a:xfrm>
            </p:grpSpPr>
            <p:sp>
              <p:nvSpPr>
                <p:cNvPr id="60" name="任意多边形: 形状 59"/>
                <p:cNvSpPr/>
                <p:nvPr/>
              </p:nvSpPr>
              <p:spPr>
                <a:xfrm>
                  <a:off x="4941356" y="1306484"/>
                  <a:ext cx="526684" cy="277537"/>
                </a:xfrm>
                <a:custGeom>
                  <a:avLst/>
                  <a:gdLst>
                    <a:gd name="connsiteX0" fmla="*/ 845205 w 1691059"/>
                    <a:gd name="connsiteY0" fmla="*/ 891755 h 891108"/>
                    <a:gd name="connsiteX1" fmla="*/ 823298 w 1691059"/>
                    <a:gd name="connsiteY1" fmla="*/ 886040 h 891108"/>
                    <a:gd name="connsiteX2" fmla="*/ 24150 w 1691059"/>
                    <a:gd name="connsiteY2" fmla="*/ 459320 h 891108"/>
                    <a:gd name="connsiteX3" fmla="*/ 338 w 1691059"/>
                    <a:gd name="connsiteY3" fmla="*/ 417410 h 891108"/>
                    <a:gd name="connsiteX4" fmla="*/ 27960 w 1691059"/>
                    <a:gd name="connsiteY4" fmla="*/ 377405 h 891108"/>
                    <a:gd name="connsiteX5" fmla="*/ 881400 w 1691059"/>
                    <a:gd name="connsiteY5" fmla="*/ 4025 h 891108"/>
                    <a:gd name="connsiteX6" fmla="*/ 922358 w 1691059"/>
                    <a:gd name="connsiteY6" fmla="*/ 5930 h 891108"/>
                    <a:gd name="connsiteX7" fmla="*/ 1669118 w 1691059"/>
                    <a:gd name="connsiteY7" fmla="*/ 432650 h 891108"/>
                    <a:gd name="connsiteX8" fmla="*/ 1691978 w 1691059"/>
                    <a:gd name="connsiteY8" fmla="*/ 474560 h 891108"/>
                    <a:gd name="connsiteX9" fmla="*/ 1665308 w 1691059"/>
                    <a:gd name="connsiteY9" fmla="*/ 514565 h 891108"/>
                    <a:gd name="connsiteX10" fmla="*/ 865208 w 1691059"/>
                    <a:gd name="connsiteY10" fmla="*/ 887945 h 891108"/>
                    <a:gd name="connsiteX11" fmla="*/ 845205 w 1691059"/>
                    <a:gd name="connsiteY11" fmla="*/ 891755 h 891108"/>
                    <a:gd name="connsiteX12" fmla="*/ 149880 w 1691059"/>
                    <a:gd name="connsiteY12" fmla="*/ 423125 h 891108"/>
                    <a:gd name="connsiteX13" fmla="*/ 846158 w 1691059"/>
                    <a:gd name="connsiteY13" fmla="*/ 794600 h 891108"/>
                    <a:gd name="connsiteX14" fmla="*/ 1545293 w 1691059"/>
                    <a:gd name="connsiteY14" fmla="*/ 468845 h 891108"/>
                    <a:gd name="connsiteX15" fmla="*/ 895688 w 1691059"/>
                    <a:gd name="connsiteY15" fmla="*/ 97370 h 891108"/>
                    <a:gd name="connsiteX16" fmla="*/ 149880 w 1691059"/>
                    <a:gd name="connsiteY16" fmla="*/ 423125 h 891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91059" h="891108">
                      <a:moveTo>
                        <a:pt x="845205" y="891755"/>
                      </a:moveTo>
                      <a:cubicBezTo>
                        <a:pt x="837585" y="891755"/>
                        <a:pt x="829965" y="889850"/>
                        <a:pt x="823298" y="886040"/>
                      </a:cubicBezTo>
                      <a:lnTo>
                        <a:pt x="24150" y="459320"/>
                      </a:lnTo>
                      <a:cubicBezTo>
                        <a:pt x="8910" y="450748"/>
                        <a:pt x="-615" y="434555"/>
                        <a:pt x="338" y="417410"/>
                      </a:cubicBezTo>
                      <a:cubicBezTo>
                        <a:pt x="1290" y="400265"/>
                        <a:pt x="11768" y="384073"/>
                        <a:pt x="27960" y="377405"/>
                      </a:cubicBezTo>
                      <a:lnTo>
                        <a:pt x="881400" y="4025"/>
                      </a:lnTo>
                      <a:cubicBezTo>
                        <a:pt x="894735" y="-1690"/>
                        <a:pt x="909975" y="-737"/>
                        <a:pt x="922358" y="5930"/>
                      </a:cubicBezTo>
                      <a:lnTo>
                        <a:pt x="1669118" y="432650"/>
                      </a:lnTo>
                      <a:cubicBezTo>
                        <a:pt x="1684358" y="441223"/>
                        <a:pt x="1692930" y="457415"/>
                        <a:pt x="1691978" y="474560"/>
                      </a:cubicBezTo>
                      <a:cubicBezTo>
                        <a:pt x="1691026" y="491705"/>
                        <a:pt x="1681501" y="506945"/>
                        <a:pt x="1665308" y="514565"/>
                      </a:cubicBezTo>
                      <a:lnTo>
                        <a:pt x="865208" y="887945"/>
                      </a:lnTo>
                      <a:cubicBezTo>
                        <a:pt x="858540" y="889850"/>
                        <a:pt x="851873" y="891755"/>
                        <a:pt x="845205" y="891755"/>
                      </a:cubicBezTo>
                      <a:close/>
                      <a:moveTo>
                        <a:pt x="149880" y="423125"/>
                      </a:moveTo>
                      <a:lnTo>
                        <a:pt x="846158" y="794600"/>
                      </a:lnTo>
                      <a:lnTo>
                        <a:pt x="1545293" y="468845"/>
                      </a:lnTo>
                      <a:lnTo>
                        <a:pt x="895688" y="97370"/>
                      </a:lnTo>
                      <a:lnTo>
                        <a:pt x="149880" y="423125"/>
                      </a:lnTo>
                      <a:close/>
                    </a:path>
                  </a:pathLst>
                </a:custGeom>
                <a:solidFill>
                  <a:srgbClr val="1974A2"/>
                </a:solidFill>
                <a:ln w="22225" cap="flat">
                  <a:solidFill>
                    <a:srgbClr val="1974A2"/>
                  </a:solidFill>
                  <a:prstDash val="solid"/>
                  <a:miter/>
                </a:ln>
              </p:spPr>
              <p:txBody>
                <a:bodyPr rtlCol="0" anchor="ctr"/>
                <a:lstStyle/>
                <a:p>
                  <a:endParaRPr lang="zh-CN" altLang="en-US">
                    <a:latin typeface="Segoe UI" panose="020B0502040204020203" pitchFamily="34" charset="0"/>
                    <a:ea typeface="微软雅黑" panose="020B0503020204020204" pitchFamily="34" charset="-122"/>
                    <a:sym typeface="Segoe UI" panose="020B0502040204020203" pitchFamily="34" charset="0"/>
                  </a:endParaRPr>
                </a:p>
              </p:txBody>
            </p:sp>
            <p:sp>
              <p:nvSpPr>
                <p:cNvPr id="61" name="任意多边形: 形状 60"/>
                <p:cNvSpPr/>
                <p:nvPr/>
              </p:nvSpPr>
              <p:spPr>
                <a:xfrm>
                  <a:off x="5023053" y="1581410"/>
                  <a:ext cx="363291" cy="207429"/>
                </a:xfrm>
                <a:custGeom>
                  <a:avLst/>
                  <a:gdLst>
                    <a:gd name="connsiteX0" fmla="*/ 590823 w 1166440"/>
                    <a:gd name="connsiteY0" fmla="*/ 667023 h 666005"/>
                    <a:gd name="connsiteX1" fmla="*/ 25990 w 1166440"/>
                    <a:gd name="connsiteY1" fmla="*/ 547960 h 666005"/>
                    <a:gd name="connsiteX2" fmla="*/ 273 w 1166440"/>
                    <a:gd name="connsiteY2" fmla="*/ 507003 h 666005"/>
                    <a:gd name="connsiteX3" fmla="*/ 273 w 1166440"/>
                    <a:gd name="connsiteY3" fmla="*/ 45992 h 666005"/>
                    <a:gd name="connsiteX4" fmla="*/ 45993 w 1166440"/>
                    <a:gd name="connsiteY4" fmla="*/ 273 h 666005"/>
                    <a:gd name="connsiteX5" fmla="*/ 91713 w 1166440"/>
                    <a:gd name="connsiteY5" fmla="*/ 45992 h 666005"/>
                    <a:gd name="connsiteX6" fmla="*/ 91713 w 1166440"/>
                    <a:gd name="connsiteY6" fmla="*/ 477475 h 666005"/>
                    <a:gd name="connsiteX7" fmla="*/ 1075645 w 1166440"/>
                    <a:gd name="connsiteY7" fmla="*/ 477475 h 666005"/>
                    <a:gd name="connsiteX8" fmla="*/ 1075645 w 1166440"/>
                    <a:gd name="connsiteY8" fmla="*/ 97428 h 666005"/>
                    <a:gd name="connsiteX9" fmla="*/ 1121365 w 1166440"/>
                    <a:gd name="connsiteY9" fmla="*/ 51708 h 666005"/>
                    <a:gd name="connsiteX10" fmla="*/ 1167085 w 1166440"/>
                    <a:gd name="connsiteY10" fmla="*/ 97428 h 666005"/>
                    <a:gd name="connsiteX11" fmla="*/ 1167085 w 1166440"/>
                    <a:gd name="connsiteY11" fmla="*/ 507003 h 666005"/>
                    <a:gd name="connsiteX12" fmla="*/ 1140415 w 1166440"/>
                    <a:gd name="connsiteY12" fmla="*/ 548913 h 666005"/>
                    <a:gd name="connsiteX13" fmla="*/ 590823 w 1166440"/>
                    <a:gd name="connsiteY13" fmla="*/ 667023 h 666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6440" h="666005">
                      <a:moveTo>
                        <a:pt x="590823" y="667023"/>
                      </a:moveTo>
                      <a:cubicBezTo>
                        <a:pt x="269830" y="667023"/>
                        <a:pt x="40278" y="554628"/>
                        <a:pt x="25990" y="547960"/>
                      </a:cubicBezTo>
                      <a:cubicBezTo>
                        <a:pt x="10750" y="540340"/>
                        <a:pt x="273" y="524148"/>
                        <a:pt x="273" y="507003"/>
                      </a:cubicBezTo>
                      <a:lnTo>
                        <a:pt x="273" y="45992"/>
                      </a:lnTo>
                      <a:cubicBezTo>
                        <a:pt x="273" y="21228"/>
                        <a:pt x="20275" y="273"/>
                        <a:pt x="45993" y="273"/>
                      </a:cubicBezTo>
                      <a:cubicBezTo>
                        <a:pt x="71710" y="273"/>
                        <a:pt x="91713" y="20275"/>
                        <a:pt x="91713" y="45992"/>
                      </a:cubicBezTo>
                      <a:lnTo>
                        <a:pt x="91713" y="477475"/>
                      </a:lnTo>
                      <a:cubicBezTo>
                        <a:pt x="197440" y="521290"/>
                        <a:pt x="619398" y="671785"/>
                        <a:pt x="1075645" y="477475"/>
                      </a:cubicBezTo>
                      <a:lnTo>
                        <a:pt x="1075645" y="97428"/>
                      </a:lnTo>
                      <a:cubicBezTo>
                        <a:pt x="1075645" y="72662"/>
                        <a:pt x="1095648" y="51708"/>
                        <a:pt x="1121365" y="51708"/>
                      </a:cubicBezTo>
                      <a:cubicBezTo>
                        <a:pt x="1147083" y="51708"/>
                        <a:pt x="1167085" y="71710"/>
                        <a:pt x="1167085" y="97428"/>
                      </a:cubicBezTo>
                      <a:lnTo>
                        <a:pt x="1167085" y="507003"/>
                      </a:lnTo>
                      <a:cubicBezTo>
                        <a:pt x="1167085" y="525100"/>
                        <a:pt x="1156608" y="541293"/>
                        <a:pt x="1140415" y="548913"/>
                      </a:cubicBezTo>
                      <a:cubicBezTo>
                        <a:pt x="944200" y="637495"/>
                        <a:pt x="755605" y="667023"/>
                        <a:pt x="590823" y="667023"/>
                      </a:cubicBezTo>
                      <a:close/>
                    </a:path>
                  </a:pathLst>
                </a:custGeom>
                <a:solidFill>
                  <a:srgbClr val="1974A2"/>
                </a:solidFill>
                <a:ln w="22225" cap="flat">
                  <a:solidFill>
                    <a:srgbClr val="1974A2"/>
                  </a:solidFill>
                  <a:prstDash val="solid"/>
                  <a:miter/>
                </a:ln>
              </p:spPr>
              <p:txBody>
                <a:bodyPr rtlCol="0" anchor="ctr"/>
                <a:lstStyle/>
                <a:p>
                  <a:endParaRPr lang="zh-CN" altLang="en-US">
                    <a:latin typeface="Segoe UI" panose="020B0502040204020203" pitchFamily="34" charset="0"/>
                    <a:ea typeface="微软雅黑" panose="020B0503020204020204" pitchFamily="34" charset="-122"/>
                    <a:sym typeface="Segoe UI" panose="020B0502040204020203" pitchFamily="34" charset="0"/>
                  </a:endParaRPr>
                </a:p>
              </p:txBody>
            </p:sp>
          </p:grpSp>
          <p:sp>
            <p:nvSpPr>
              <p:cNvPr id="62" name="任意多边形: 形状 61"/>
              <p:cNvSpPr/>
              <p:nvPr/>
            </p:nvSpPr>
            <p:spPr>
              <a:xfrm>
                <a:off x="6282531" y="2049020"/>
                <a:ext cx="28391" cy="111247"/>
              </a:xfrm>
              <a:custGeom>
                <a:avLst/>
                <a:gdLst>
                  <a:gd name="connsiteX0" fmla="*/ 45992 w 91157"/>
                  <a:gd name="connsiteY0" fmla="*/ 358412 h 357187"/>
                  <a:gd name="connsiteX1" fmla="*/ 273 w 91157"/>
                  <a:gd name="connsiteY1" fmla="*/ 312692 h 357187"/>
                  <a:gd name="connsiteX2" fmla="*/ 273 w 91157"/>
                  <a:gd name="connsiteY2" fmla="*/ 45992 h 357187"/>
                  <a:gd name="connsiteX3" fmla="*/ 45992 w 91157"/>
                  <a:gd name="connsiteY3" fmla="*/ 273 h 357187"/>
                  <a:gd name="connsiteX4" fmla="*/ 91713 w 91157"/>
                  <a:gd name="connsiteY4" fmla="*/ 45992 h 357187"/>
                  <a:gd name="connsiteX5" fmla="*/ 91713 w 91157"/>
                  <a:gd name="connsiteY5" fmla="*/ 312692 h 357187"/>
                  <a:gd name="connsiteX6" fmla="*/ 45992 w 91157"/>
                  <a:gd name="connsiteY6" fmla="*/ 358412 h 357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157" h="357187">
                    <a:moveTo>
                      <a:pt x="45992" y="358412"/>
                    </a:moveTo>
                    <a:cubicBezTo>
                      <a:pt x="20275" y="358412"/>
                      <a:pt x="273" y="338410"/>
                      <a:pt x="273" y="312692"/>
                    </a:cubicBezTo>
                    <a:lnTo>
                      <a:pt x="273" y="45992"/>
                    </a:lnTo>
                    <a:cubicBezTo>
                      <a:pt x="273" y="21227"/>
                      <a:pt x="20275" y="273"/>
                      <a:pt x="45992" y="273"/>
                    </a:cubicBezTo>
                    <a:cubicBezTo>
                      <a:pt x="71710" y="273"/>
                      <a:pt x="91713" y="20275"/>
                      <a:pt x="91713" y="45992"/>
                    </a:cubicBezTo>
                    <a:lnTo>
                      <a:pt x="91713" y="312692"/>
                    </a:lnTo>
                    <a:cubicBezTo>
                      <a:pt x="91713" y="337458"/>
                      <a:pt x="71710" y="358412"/>
                      <a:pt x="45992" y="358412"/>
                    </a:cubicBezTo>
                    <a:close/>
                  </a:path>
                </a:pathLst>
              </a:custGeom>
              <a:solidFill>
                <a:srgbClr val="1974A2"/>
              </a:solidFill>
              <a:ln w="22225" cap="flat">
                <a:solidFill>
                  <a:srgbClr val="1974A2"/>
                </a:solidFill>
                <a:prstDash val="solid"/>
                <a:miter/>
              </a:ln>
            </p:spPr>
            <p:txBody>
              <a:bodyPr rtlCol="0" anchor="ctr"/>
              <a:lstStyle/>
              <a:p>
                <a:endParaRPr lang="zh-CN" altLang="en-US">
                  <a:latin typeface="Segoe UI" panose="020B0502040204020203" pitchFamily="34" charset="0"/>
                  <a:ea typeface="微软雅黑" panose="020B0503020204020204" pitchFamily="34" charset="-122"/>
                  <a:sym typeface="Segoe UI" panose="020B0502040204020203" pitchFamily="34" charset="0"/>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1000"/>
                                        <p:tgtEl>
                                          <p:spTgt spid="68"/>
                                        </p:tgtEl>
                                      </p:cBhvr>
                                    </p:animEffect>
                                    <p:anim calcmode="lin" valueType="num">
                                      <p:cBhvr>
                                        <p:cTn id="8" dur="1000" fill="hold"/>
                                        <p:tgtEl>
                                          <p:spTgt spid="68"/>
                                        </p:tgtEl>
                                        <p:attrNameLst>
                                          <p:attrName>ppt_x</p:attrName>
                                        </p:attrNameLst>
                                      </p:cBhvr>
                                      <p:tavLst>
                                        <p:tav tm="0">
                                          <p:val>
                                            <p:strVal val="#ppt_x"/>
                                          </p:val>
                                        </p:tav>
                                        <p:tav tm="100000">
                                          <p:val>
                                            <p:strVal val="#ppt_x"/>
                                          </p:val>
                                        </p:tav>
                                      </p:tavLst>
                                    </p:anim>
                                    <p:anim calcmode="lin" valueType="num">
                                      <p:cBhvr>
                                        <p:cTn id="9" dur="1000" fill="hold"/>
                                        <p:tgtEl>
                                          <p:spTgt spid="6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1000"/>
                                        <p:tgtEl>
                                          <p:spTgt spid="54"/>
                                        </p:tgtEl>
                                      </p:cBhvr>
                                    </p:animEffect>
                                    <p:anim calcmode="lin" valueType="num">
                                      <p:cBhvr>
                                        <p:cTn id="14" dur="1000" fill="hold"/>
                                        <p:tgtEl>
                                          <p:spTgt spid="54"/>
                                        </p:tgtEl>
                                        <p:attrNameLst>
                                          <p:attrName>ppt_x</p:attrName>
                                        </p:attrNameLst>
                                      </p:cBhvr>
                                      <p:tavLst>
                                        <p:tav tm="0">
                                          <p:val>
                                            <p:strVal val="#ppt_x"/>
                                          </p:val>
                                        </p:tav>
                                        <p:tav tm="100000">
                                          <p:val>
                                            <p:strVal val="#ppt_x"/>
                                          </p:val>
                                        </p:tav>
                                      </p:tavLst>
                                    </p:anim>
                                    <p:anim calcmode="lin" valueType="num">
                                      <p:cBhvr>
                                        <p:cTn id="15" dur="1000" fill="hold"/>
                                        <p:tgtEl>
                                          <p:spTgt spid="5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fade">
                                      <p:cBhvr>
                                        <p:cTn id="19" dur="1000"/>
                                        <p:tgtEl>
                                          <p:spTgt spid="55"/>
                                        </p:tgtEl>
                                      </p:cBhvr>
                                    </p:animEffect>
                                    <p:anim calcmode="lin" valueType="num">
                                      <p:cBhvr>
                                        <p:cTn id="20" dur="1000" fill="hold"/>
                                        <p:tgtEl>
                                          <p:spTgt spid="55"/>
                                        </p:tgtEl>
                                        <p:attrNameLst>
                                          <p:attrName>ppt_x</p:attrName>
                                        </p:attrNameLst>
                                      </p:cBhvr>
                                      <p:tavLst>
                                        <p:tav tm="0">
                                          <p:val>
                                            <p:strVal val="#ppt_x"/>
                                          </p:val>
                                        </p:tav>
                                        <p:tav tm="100000">
                                          <p:val>
                                            <p:strVal val="#ppt_x"/>
                                          </p:val>
                                        </p:tav>
                                      </p:tavLst>
                                    </p:anim>
                                    <p:anim calcmode="lin" valueType="num">
                                      <p:cBhvr>
                                        <p:cTn id="21"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8103913" y="2477043"/>
            <a:ext cx="3067286" cy="3544789"/>
            <a:chOff x="8103913" y="2477043"/>
            <a:chExt cx="3067286" cy="3544789"/>
          </a:xfrm>
        </p:grpSpPr>
        <p:sp>
          <p:nvSpPr>
            <p:cNvPr id="7" name="文本框 6"/>
            <p:cNvSpPr txBox="1"/>
            <p:nvPr/>
          </p:nvSpPr>
          <p:spPr>
            <a:xfrm>
              <a:off x="8933976" y="4358838"/>
              <a:ext cx="1407160" cy="600075"/>
            </a:xfrm>
            <a:prstGeom prst="rect">
              <a:avLst/>
            </a:prstGeom>
            <a:noFill/>
          </p:spPr>
          <p:txBody>
            <a:bodyPr wrap="none" rtlCol="0">
              <a:spAutoFit/>
            </a:bodyPr>
            <a:lstStyle/>
            <a:p>
              <a:pPr algn="ctr">
                <a:lnSpc>
                  <a:spcPct val="138000"/>
                </a:lnSpc>
              </a:pPr>
              <a:r>
                <a:rPr lang="zh-CN" altLang="en-US" sz="2400" b="1" dirty="0">
                  <a:solidFill>
                    <a:srgbClr val="1974A2"/>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成员提升</a:t>
              </a:r>
              <a:endParaRPr lang="zh-CN" altLang="en-US" sz="2400" b="1" dirty="0">
                <a:solidFill>
                  <a:srgbClr val="1974A2"/>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8" name="文本框 7"/>
            <p:cNvSpPr txBox="1"/>
            <p:nvPr/>
          </p:nvSpPr>
          <p:spPr>
            <a:xfrm>
              <a:off x="8103913" y="4913122"/>
              <a:ext cx="3067286" cy="1108710"/>
            </a:xfrm>
            <a:prstGeom prst="rect">
              <a:avLst/>
            </a:prstGeom>
            <a:noFill/>
          </p:spPr>
          <p:txBody>
            <a:bodyPr wrap="square" rtlCol="0">
              <a:spAutoFit/>
            </a:bodyPr>
            <a:lstStyle/>
            <a:p>
              <a:pPr algn="ctr">
                <a:lnSpc>
                  <a:spcPct val="138000"/>
                </a:lnSpc>
              </a:pPr>
              <a:r>
                <a:rPr lang="zh-CN" altLang="en-US" sz="16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建立对软件开发的系统性认识、提高代码编译能力、完善各类开发技能。</a:t>
              </a:r>
              <a:endParaRPr lang="zh-CN" altLang="en-US" sz="16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5" name="椭圆 4"/>
            <p:cNvSpPr/>
            <p:nvPr/>
          </p:nvSpPr>
          <p:spPr>
            <a:xfrm>
              <a:off x="8773956" y="2477043"/>
              <a:ext cx="1727200" cy="1727200"/>
            </a:xfrm>
            <a:prstGeom prst="ellipse">
              <a:avLst/>
            </a:prstGeom>
            <a:solidFill>
              <a:srgbClr val="1974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8000"/>
                </a:lnSpc>
              </a:pPr>
              <a:endParaRPr lang="zh-CN" altLang="en-US"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pic>
          <p:nvPicPr>
            <p:cNvPr id="6" name="图片 5" descr="bussiness-man"/>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097556" y="2800643"/>
              <a:ext cx="1080000" cy="1080000"/>
            </a:xfrm>
            <a:prstGeom prst="rect">
              <a:avLst/>
            </a:prstGeom>
          </p:spPr>
        </p:pic>
      </p:grpSp>
      <p:grpSp>
        <p:nvGrpSpPr>
          <p:cNvPr id="4" name="组合 3"/>
          <p:cNvGrpSpPr/>
          <p:nvPr/>
        </p:nvGrpSpPr>
        <p:grpSpPr>
          <a:xfrm>
            <a:off x="1020801" y="2477043"/>
            <a:ext cx="3067286" cy="3544789"/>
            <a:chOff x="1020801" y="2477043"/>
            <a:chExt cx="3067286" cy="3544789"/>
          </a:xfrm>
        </p:grpSpPr>
        <p:sp>
          <p:nvSpPr>
            <p:cNvPr id="14" name="文本框 13"/>
            <p:cNvSpPr txBox="1"/>
            <p:nvPr/>
          </p:nvSpPr>
          <p:spPr>
            <a:xfrm>
              <a:off x="1850864" y="4358838"/>
              <a:ext cx="1407160" cy="600075"/>
            </a:xfrm>
            <a:prstGeom prst="rect">
              <a:avLst/>
            </a:prstGeom>
            <a:noFill/>
          </p:spPr>
          <p:txBody>
            <a:bodyPr wrap="none" rtlCol="0">
              <a:spAutoFit/>
            </a:bodyPr>
            <a:lstStyle/>
            <a:p>
              <a:pPr algn="ctr">
                <a:lnSpc>
                  <a:spcPct val="138000"/>
                </a:lnSpc>
              </a:pPr>
              <a:r>
                <a:rPr lang="zh-CN" altLang="en-US" sz="2400" b="1" dirty="0">
                  <a:solidFill>
                    <a:srgbClr val="1974A2"/>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市场需求</a:t>
              </a:r>
              <a:endParaRPr lang="zh-CN" altLang="en-US" sz="2400" b="1" dirty="0">
                <a:solidFill>
                  <a:srgbClr val="1974A2"/>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15" name="文本框 14"/>
            <p:cNvSpPr txBox="1"/>
            <p:nvPr/>
          </p:nvSpPr>
          <p:spPr>
            <a:xfrm>
              <a:off x="1020801" y="4913122"/>
              <a:ext cx="3067286" cy="1108710"/>
            </a:xfrm>
            <a:prstGeom prst="rect">
              <a:avLst/>
            </a:prstGeom>
            <a:noFill/>
          </p:spPr>
          <p:txBody>
            <a:bodyPr wrap="square" rtlCol="0">
              <a:spAutoFit/>
            </a:bodyPr>
            <a:lstStyle/>
            <a:p>
              <a:pPr algn="ctr">
                <a:lnSpc>
                  <a:spcPct val="138000"/>
                </a:lnSpc>
              </a:pPr>
              <a:r>
                <a:rPr lang="zh-CN" altLang="en-US" sz="16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填补市场上缺少融合了社交属性和社区属性的组团类社区软件的漏洞。</a:t>
              </a:r>
              <a:endParaRPr lang="zh-CN" altLang="en-US" sz="16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12" name="椭圆 11"/>
            <p:cNvSpPr/>
            <p:nvPr/>
          </p:nvSpPr>
          <p:spPr>
            <a:xfrm>
              <a:off x="1690844" y="2477043"/>
              <a:ext cx="1727200" cy="1727200"/>
            </a:xfrm>
            <a:prstGeom prst="ellipse">
              <a:avLst/>
            </a:prstGeom>
            <a:solidFill>
              <a:srgbClr val="1974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8000"/>
                </a:lnSpc>
              </a:pPr>
              <a:endParaRPr lang="zh-CN" altLang="en-US">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pic>
          <p:nvPicPr>
            <p:cNvPr id="13" name="图片 14" descr="integra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14444" y="2800643"/>
              <a:ext cx="1080000" cy="1080000"/>
            </a:xfrm>
            <a:prstGeom prst="rect">
              <a:avLst/>
            </a:prstGeom>
          </p:spPr>
        </p:pic>
      </p:grpSp>
      <p:grpSp>
        <p:nvGrpSpPr>
          <p:cNvPr id="10" name="组合 9"/>
          <p:cNvGrpSpPr/>
          <p:nvPr/>
        </p:nvGrpSpPr>
        <p:grpSpPr>
          <a:xfrm>
            <a:off x="4562357" y="2477043"/>
            <a:ext cx="3067286" cy="3205699"/>
            <a:chOff x="4562357" y="2477043"/>
            <a:chExt cx="3067286" cy="3205699"/>
          </a:xfrm>
        </p:grpSpPr>
        <p:sp>
          <p:nvSpPr>
            <p:cNvPr id="21" name="文本框 20"/>
            <p:cNvSpPr txBox="1"/>
            <p:nvPr/>
          </p:nvSpPr>
          <p:spPr>
            <a:xfrm>
              <a:off x="5392420" y="4358838"/>
              <a:ext cx="1407160" cy="600075"/>
            </a:xfrm>
            <a:prstGeom prst="rect">
              <a:avLst/>
            </a:prstGeom>
            <a:noFill/>
          </p:spPr>
          <p:txBody>
            <a:bodyPr wrap="none" rtlCol="0">
              <a:spAutoFit/>
            </a:bodyPr>
            <a:lstStyle/>
            <a:p>
              <a:pPr algn="ctr">
                <a:lnSpc>
                  <a:spcPct val="138000"/>
                </a:lnSpc>
              </a:pPr>
              <a:r>
                <a:rPr lang="zh-CN" altLang="en-US" sz="2400" b="1" dirty="0">
                  <a:solidFill>
                    <a:srgbClr val="1974A2"/>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用户需求</a:t>
              </a:r>
              <a:endParaRPr lang="zh-CN" altLang="en-US" sz="2400" b="1" dirty="0">
                <a:solidFill>
                  <a:srgbClr val="1974A2"/>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22" name="文本框 21"/>
            <p:cNvSpPr txBox="1"/>
            <p:nvPr/>
          </p:nvSpPr>
          <p:spPr>
            <a:xfrm>
              <a:off x="4562357" y="4913122"/>
              <a:ext cx="3067286" cy="769620"/>
            </a:xfrm>
            <a:prstGeom prst="rect">
              <a:avLst/>
            </a:prstGeom>
            <a:noFill/>
          </p:spPr>
          <p:txBody>
            <a:bodyPr wrap="square" rtlCol="0">
              <a:spAutoFit/>
            </a:bodyPr>
            <a:lstStyle/>
            <a:p>
              <a:pPr algn="ctr">
                <a:lnSpc>
                  <a:spcPct val="138000"/>
                </a:lnSpc>
              </a:pPr>
              <a:r>
                <a:rPr lang="zh-CN" altLang="en-US" sz="16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增强年轻群体之间的联系，充分利用网络拉近人与人之间的距离。</a:t>
              </a:r>
              <a:endParaRPr lang="zh-CN" altLang="en-US" sz="16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19" name="椭圆 18"/>
            <p:cNvSpPr/>
            <p:nvPr/>
          </p:nvSpPr>
          <p:spPr>
            <a:xfrm>
              <a:off x="5232400" y="2477043"/>
              <a:ext cx="1727200" cy="1727200"/>
            </a:xfrm>
            <a:prstGeom prst="ellipse">
              <a:avLst/>
            </a:prstGeom>
            <a:solidFill>
              <a:srgbClr val="7FC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8000"/>
                </a:lnSpc>
              </a:pPr>
              <a:endParaRPr lang="zh-CN" altLang="en-US"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pic>
          <p:nvPicPr>
            <p:cNvPr id="20" name="图片 15" descr="nav-list"/>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56000" y="2800643"/>
              <a:ext cx="1080000" cy="1080000"/>
            </a:xfrm>
            <a:prstGeom prst="rect">
              <a:avLst/>
            </a:prstGeom>
          </p:spPr>
        </p:pic>
      </p:grpSp>
      <p:cxnSp>
        <p:nvCxnSpPr>
          <p:cNvPr id="43" name="直接连接符 42"/>
          <p:cNvCxnSpPr/>
          <p:nvPr/>
        </p:nvCxnSpPr>
        <p:spPr>
          <a:xfrm>
            <a:off x="4325222" y="3138383"/>
            <a:ext cx="0" cy="1246922"/>
          </a:xfrm>
          <a:prstGeom prst="line">
            <a:avLst/>
          </a:prstGeom>
          <a:ln w="12700">
            <a:solidFill>
              <a:srgbClr val="7FCFED">
                <a:alpha val="5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7866778" y="3138383"/>
            <a:ext cx="0" cy="1246922"/>
          </a:xfrm>
          <a:prstGeom prst="line">
            <a:avLst/>
          </a:prstGeom>
          <a:ln w="12700">
            <a:solidFill>
              <a:srgbClr val="7FCFED">
                <a:alpha val="50000"/>
              </a:srgbClr>
            </a:solidFill>
            <a:prstDash val="dash"/>
          </a:ln>
        </p:spPr>
        <p:style>
          <a:lnRef idx="1">
            <a:schemeClr val="accent1"/>
          </a:lnRef>
          <a:fillRef idx="0">
            <a:schemeClr val="accent1"/>
          </a:fillRef>
          <a:effectRef idx="0">
            <a:schemeClr val="accent1"/>
          </a:effectRef>
          <a:fontRef idx="minor">
            <a:schemeClr val="tx1"/>
          </a:fontRef>
        </p:style>
      </p:cxnSp>
      <p:grpSp>
        <p:nvGrpSpPr>
          <p:cNvPr id="35" name="组合 34"/>
          <p:cNvGrpSpPr/>
          <p:nvPr/>
        </p:nvGrpSpPr>
        <p:grpSpPr>
          <a:xfrm>
            <a:off x="4450530" y="760149"/>
            <a:ext cx="3246120" cy="1333118"/>
            <a:chOff x="4908715" y="1083141"/>
            <a:chExt cx="3246120" cy="1333118"/>
          </a:xfrm>
        </p:grpSpPr>
        <p:sp>
          <p:nvSpPr>
            <p:cNvPr id="36" name="文本框 35"/>
            <p:cNvSpPr txBox="1"/>
            <p:nvPr/>
          </p:nvSpPr>
          <p:spPr>
            <a:xfrm>
              <a:off x="5373517" y="1793283"/>
              <a:ext cx="2316480" cy="430530"/>
            </a:xfrm>
            <a:prstGeom prst="rect">
              <a:avLst/>
            </a:prstGeom>
            <a:noFill/>
          </p:spPr>
          <p:txBody>
            <a:bodyPr wrap="none" rtlCol="0">
              <a:spAutoFit/>
            </a:bodyPr>
            <a:lstStyle/>
            <a:p>
              <a:pPr>
                <a:lnSpc>
                  <a:spcPct val="138000"/>
                </a:lnSpc>
              </a:pPr>
              <a:r>
                <a:rPr lang="en-US" altLang="zh-CN" sz="1600" i="1" dirty="0">
                  <a:solidFill>
                    <a:srgbClr val="7FCFED">
                      <a:alpha val="80000"/>
                    </a:srgb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Research significance</a:t>
              </a:r>
              <a:endParaRPr lang="en-US" altLang="zh-CN" sz="1600" i="1" dirty="0">
                <a:solidFill>
                  <a:srgbClr val="7FCFED">
                    <a:alpha val="80000"/>
                  </a:srgb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37" name="文本框 36"/>
            <p:cNvSpPr txBox="1"/>
            <p:nvPr/>
          </p:nvSpPr>
          <p:spPr>
            <a:xfrm>
              <a:off x="4908715" y="1083141"/>
              <a:ext cx="3246120" cy="939800"/>
            </a:xfrm>
            <a:prstGeom prst="rect">
              <a:avLst/>
            </a:prstGeom>
            <a:noFill/>
          </p:spPr>
          <p:txBody>
            <a:bodyPr wrap="none" rtlCol="0">
              <a:spAutoFit/>
            </a:bodyPr>
            <a:lstStyle/>
            <a:p>
              <a:pPr>
                <a:lnSpc>
                  <a:spcPct val="138000"/>
                </a:lnSpc>
              </a:pPr>
              <a:r>
                <a:rPr lang="zh-CN" altLang="en-US" sz="4000" b="1" dirty="0">
                  <a:solidFill>
                    <a:srgbClr val="1974A2"/>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项目开发意义</a:t>
              </a:r>
              <a:endParaRPr lang="zh-CN" altLang="en-US" sz="4000" b="1" dirty="0">
                <a:solidFill>
                  <a:srgbClr val="1974A2"/>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47" name="矩形: 圆角 46"/>
            <p:cNvSpPr/>
            <p:nvPr/>
          </p:nvSpPr>
          <p:spPr>
            <a:xfrm>
              <a:off x="6282439" y="2320639"/>
              <a:ext cx="601547" cy="95620"/>
            </a:xfrm>
            <a:prstGeom prst="roundRect">
              <a:avLst>
                <a:gd name="adj" fmla="val 50000"/>
              </a:avLst>
            </a:prstGeom>
            <a:solidFill>
              <a:srgbClr val="7FC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8000"/>
                </a:lnSpc>
              </a:pPr>
              <a:endParaRPr lang="zh-CN" altLang="en-US">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grpSp>
      <p:pic>
        <p:nvPicPr>
          <p:cNvPr id="23" name="图片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89086" y="306729"/>
            <a:ext cx="798118" cy="79811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13469" y="2469732"/>
            <a:ext cx="5165141" cy="1678647"/>
            <a:chOff x="3513469" y="2469732"/>
            <a:chExt cx="5165141" cy="1678647"/>
          </a:xfrm>
        </p:grpSpPr>
        <p:grpSp>
          <p:nvGrpSpPr>
            <p:cNvPr id="3" name="组合 2"/>
            <p:cNvGrpSpPr/>
            <p:nvPr/>
          </p:nvGrpSpPr>
          <p:grpSpPr>
            <a:xfrm>
              <a:off x="3513469" y="2469732"/>
              <a:ext cx="1235687" cy="1678647"/>
              <a:chOff x="3527985" y="2373304"/>
              <a:chExt cx="1235687" cy="1678647"/>
            </a:xfrm>
          </p:grpSpPr>
          <p:sp>
            <p:nvSpPr>
              <p:cNvPr id="50" name="平行四边形 49"/>
              <p:cNvSpPr/>
              <p:nvPr/>
            </p:nvSpPr>
            <p:spPr>
              <a:xfrm>
                <a:off x="3682638" y="2373304"/>
                <a:ext cx="926380" cy="1678647"/>
              </a:xfrm>
              <a:prstGeom prst="parallelogram">
                <a:avLst>
                  <a:gd name="adj" fmla="val 49473"/>
                </a:avLst>
              </a:prstGeom>
              <a:solidFill>
                <a:srgbClr val="7FC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b="1" dirty="0">
                  <a:latin typeface="思源黑体 CN Normal" panose="020B0400000000000000" pitchFamily="34" charset="-122"/>
                  <a:ea typeface="思源黑体 CN Normal" panose="020B0400000000000000" pitchFamily="34" charset="-122"/>
                  <a:cs typeface="+mn-ea"/>
                  <a:sym typeface="+mn-lt"/>
                </a:endParaRPr>
              </a:p>
            </p:txBody>
          </p:sp>
          <p:sp>
            <p:nvSpPr>
              <p:cNvPr id="24" name="平行四边形 23"/>
              <p:cNvSpPr/>
              <p:nvPr/>
            </p:nvSpPr>
            <p:spPr>
              <a:xfrm>
                <a:off x="3527985" y="2594785"/>
                <a:ext cx="1235687" cy="1235687"/>
              </a:xfrm>
              <a:prstGeom prst="parallelogram">
                <a:avLst/>
              </a:prstGeom>
              <a:solidFill>
                <a:srgbClr val="1974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dirty="0">
                    <a:solidFill>
                      <a:schemeClr val="bg1"/>
                    </a:solidFill>
                    <a:latin typeface="思源黑体 CN Normal" panose="020B0400000000000000" pitchFamily="34" charset="-122"/>
                    <a:ea typeface="思源黑体 CN Normal" panose="020B0400000000000000" pitchFamily="34" charset="-122"/>
                    <a:cs typeface="+mn-ea"/>
                    <a:sym typeface="+mn-lt"/>
                  </a:rPr>
                  <a:t>5</a:t>
                </a:r>
                <a:endParaRPr lang="zh-CN" altLang="en-US" sz="6600" b="1" dirty="0">
                  <a:solidFill>
                    <a:schemeClr val="bg1"/>
                  </a:solidFill>
                  <a:latin typeface="思源黑体 CN Normal" panose="020B0400000000000000" pitchFamily="34" charset="-122"/>
                  <a:ea typeface="思源黑体 CN Normal" panose="020B0400000000000000" pitchFamily="34" charset="-122"/>
                  <a:cs typeface="+mn-ea"/>
                  <a:sym typeface="+mn-lt"/>
                </a:endParaRPr>
              </a:p>
            </p:txBody>
          </p:sp>
        </p:grpSp>
        <p:grpSp>
          <p:nvGrpSpPr>
            <p:cNvPr id="2" name="组合 1"/>
            <p:cNvGrpSpPr/>
            <p:nvPr/>
          </p:nvGrpSpPr>
          <p:grpSpPr>
            <a:xfrm>
              <a:off x="5142930" y="2761076"/>
              <a:ext cx="3535680" cy="1037287"/>
              <a:chOff x="5026817" y="2634030"/>
              <a:chExt cx="3535680" cy="1037287"/>
            </a:xfrm>
          </p:grpSpPr>
          <p:sp>
            <p:nvSpPr>
              <p:cNvPr id="47" name="文本框 46"/>
              <p:cNvSpPr txBox="1"/>
              <p:nvPr/>
            </p:nvSpPr>
            <p:spPr>
              <a:xfrm>
                <a:off x="5026817" y="2634030"/>
                <a:ext cx="3535680" cy="768350"/>
              </a:xfrm>
              <a:prstGeom prst="rect">
                <a:avLst/>
              </a:prstGeom>
              <a:noFill/>
            </p:spPr>
            <p:txBody>
              <a:bodyPr wrap="none" rtlCol="0">
                <a:spAutoFit/>
              </a:bodyPr>
              <a:lstStyle/>
              <a:p>
                <a:r>
                  <a:rPr lang="zh-CN" altLang="en-US" sz="4400" dirty="0">
                    <a:solidFill>
                      <a:srgbClr val="1973A2"/>
                    </a:solidFill>
                    <a:latin typeface="思源黑体 CN Bold" panose="020B0800000000000000" pitchFamily="34" charset="-122"/>
                    <a:ea typeface="思源黑体 CN Bold" panose="020B0800000000000000" pitchFamily="34" charset="-122"/>
                    <a:cs typeface="+mn-ea"/>
                    <a:sym typeface="+mn-lt"/>
                  </a:rPr>
                  <a:t>项目技术路线</a:t>
                </a:r>
                <a:endParaRPr lang="zh-CN" altLang="en-US" sz="4400" dirty="0">
                  <a:solidFill>
                    <a:srgbClr val="1973A2"/>
                  </a:solidFill>
                  <a:latin typeface="思源黑体 CN Bold" panose="020B0800000000000000" pitchFamily="34" charset="-122"/>
                  <a:ea typeface="思源黑体 CN Bold" panose="020B0800000000000000" pitchFamily="34" charset="-122"/>
                  <a:cs typeface="+mn-ea"/>
                  <a:sym typeface="+mn-lt"/>
                </a:endParaRPr>
              </a:p>
            </p:txBody>
          </p:sp>
          <p:sp>
            <p:nvSpPr>
              <p:cNvPr id="48" name="文本框 47"/>
              <p:cNvSpPr txBox="1"/>
              <p:nvPr/>
            </p:nvSpPr>
            <p:spPr>
              <a:xfrm>
                <a:off x="5026817" y="3364929"/>
                <a:ext cx="1516380" cy="306388"/>
              </a:xfrm>
              <a:prstGeom prst="rect">
                <a:avLst/>
              </a:prstGeom>
              <a:noFill/>
            </p:spPr>
            <p:txBody>
              <a:bodyPr wrap="none" rtlCol="0">
                <a:spAutoFit/>
              </a:bodyPr>
              <a:lstStyle/>
              <a:p>
                <a:pPr algn="l"/>
                <a:r>
                  <a:rPr lang="en-US" altLang="zh-CN" sz="1400" i="1" dirty="0">
                    <a:solidFill>
                      <a:srgbClr val="7FCFED"/>
                    </a:solidFill>
                    <a:latin typeface="思源黑体 CN Normal" panose="020B0400000000000000" pitchFamily="34" charset="-122"/>
                    <a:ea typeface="思源黑体 CN Normal" panose="020B0400000000000000" pitchFamily="34" charset="-122"/>
                    <a:cs typeface="+mn-ea"/>
                    <a:sym typeface="+mn-lt"/>
                  </a:rPr>
                  <a:t>Technical route</a:t>
                </a:r>
                <a:endParaRPr lang="en-US" altLang="zh-CN" sz="1400" i="1" dirty="0">
                  <a:solidFill>
                    <a:srgbClr val="7FCFED"/>
                  </a:solidFill>
                  <a:latin typeface="思源黑体 CN Normal" panose="020B0400000000000000" pitchFamily="34" charset="-122"/>
                  <a:ea typeface="思源黑体 CN Normal" panose="020B0400000000000000" pitchFamily="34" charset="-122"/>
                  <a:cs typeface="+mn-ea"/>
                  <a:sym typeface="+mn-lt"/>
                </a:endParaRPr>
              </a:p>
            </p:txBody>
          </p:sp>
        </p:grpSp>
        <p:cxnSp>
          <p:nvCxnSpPr>
            <p:cNvPr id="49" name="直接连接符 48"/>
            <p:cNvCxnSpPr/>
            <p:nvPr/>
          </p:nvCxnSpPr>
          <p:spPr>
            <a:xfrm flipH="1">
              <a:off x="5218227" y="3901351"/>
              <a:ext cx="2938800" cy="0"/>
            </a:xfrm>
            <a:prstGeom prst="line">
              <a:avLst/>
            </a:prstGeom>
            <a:ln>
              <a:solidFill>
                <a:srgbClr val="7FCFED"/>
              </a:solidFill>
              <a:prstDash val="dash"/>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文本框 51"/>
          <p:cNvSpPr txBox="1"/>
          <p:nvPr/>
        </p:nvSpPr>
        <p:spPr>
          <a:xfrm>
            <a:off x="3207297" y="5471940"/>
            <a:ext cx="6075680" cy="430530"/>
          </a:xfrm>
          <a:prstGeom prst="rect">
            <a:avLst/>
          </a:prstGeom>
          <a:noFill/>
        </p:spPr>
        <p:txBody>
          <a:bodyPr wrap="none" rtlCol="0">
            <a:spAutoFit/>
          </a:bodyPr>
          <a:lstStyle/>
          <a:p>
            <a:pPr algn="ctr">
              <a:lnSpc>
                <a:spcPct val="138000"/>
              </a:lnSpc>
            </a:pPr>
            <a:r>
              <a:rPr sz="1600" dirty="0">
                <a:solidFill>
                  <a:schemeClr val="tx1">
                    <a:lumMod val="85000"/>
                    <a:lumOff val="1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主要技术点集中于前端、后端与推荐算法</a:t>
            </a:r>
            <a:r>
              <a:rPr lang="zh-CN" sz="1600" dirty="0">
                <a:solidFill>
                  <a:schemeClr val="tx1">
                    <a:lumMod val="85000"/>
                    <a:lumOff val="1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，宣传网页、小程序相辅</a:t>
            </a:r>
            <a:endParaRPr lang="zh-CN" sz="1600" dirty="0">
              <a:solidFill>
                <a:schemeClr val="tx1">
                  <a:lumMod val="85000"/>
                  <a:lumOff val="1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grpSp>
        <p:nvGrpSpPr>
          <p:cNvPr id="4" name="组合 3"/>
          <p:cNvGrpSpPr/>
          <p:nvPr/>
        </p:nvGrpSpPr>
        <p:grpSpPr>
          <a:xfrm>
            <a:off x="1195370" y="2519180"/>
            <a:ext cx="14420182" cy="2757370"/>
            <a:chOff x="1195370" y="2089359"/>
            <a:chExt cx="14420182" cy="2757370"/>
          </a:xfrm>
        </p:grpSpPr>
        <p:sp>
          <p:nvSpPr>
            <p:cNvPr id="33" name="shape"/>
            <p:cNvSpPr/>
            <p:nvPr/>
          </p:nvSpPr>
          <p:spPr>
            <a:xfrm>
              <a:off x="4288957" y="2217290"/>
              <a:ext cx="1913921" cy="1913921"/>
            </a:xfrm>
            <a:prstGeom prst="ellipse">
              <a:avLst/>
            </a:prstGeom>
            <a:noFill/>
            <a:ln w="1238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8000"/>
                </a:lnSpc>
              </a:pPr>
              <a:endParaRPr>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34" name="shape"/>
            <p:cNvSpPr/>
            <p:nvPr/>
          </p:nvSpPr>
          <p:spPr>
            <a:xfrm>
              <a:off x="5989121" y="2189967"/>
              <a:ext cx="1913921" cy="1913921"/>
            </a:xfrm>
            <a:prstGeom prst="ellipse">
              <a:avLst/>
            </a:prstGeom>
            <a:noFill/>
            <a:ln w="1238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8000"/>
                </a:lnSpc>
              </a:pPr>
              <a:endParaRPr>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35" name="shape"/>
            <p:cNvSpPr/>
            <p:nvPr/>
          </p:nvSpPr>
          <p:spPr>
            <a:xfrm>
              <a:off x="4701825" y="2650035"/>
              <a:ext cx="1088183" cy="1088183"/>
            </a:xfrm>
            <a:prstGeom prst="ellipse">
              <a:avLst/>
            </a:prstGeom>
            <a:noFill/>
            <a:ln w="889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8000"/>
                </a:lnSpc>
              </a:pPr>
              <a:endParaRPr>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36" name="shape"/>
            <p:cNvSpPr/>
            <p:nvPr/>
          </p:nvSpPr>
          <p:spPr>
            <a:xfrm>
              <a:off x="6417354" y="2648940"/>
              <a:ext cx="1088183" cy="1088183"/>
            </a:xfrm>
            <a:prstGeom prst="ellipse">
              <a:avLst/>
            </a:prstGeom>
            <a:noFill/>
            <a:ln w="889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8000"/>
                </a:lnSpc>
              </a:pPr>
              <a:endParaRPr>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37" name="shape"/>
            <p:cNvSpPr/>
            <p:nvPr/>
          </p:nvSpPr>
          <p:spPr>
            <a:xfrm>
              <a:off x="5617209" y="2691300"/>
              <a:ext cx="927404" cy="927404"/>
            </a:xfrm>
            <a:prstGeom prst="ellipse">
              <a:avLst/>
            </a:prstGeom>
            <a:solidFill>
              <a:srgbClr val="1974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8000"/>
                </a:lnSpc>
              </a:pPr>
              <a:endParaRPr>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38" name="shape"/>
            <p:cNvSpPr/>
            <p:nvPr/>
          </p:nvSpPr>
          <p:spPr>
            <a:xfrm>
              <a:off x="7346435" y="2217288"/>
              <a:ext cx="556605" cy="556605"/>
            </a:xfrm>
            <a:prstGeom prst="ellipse">
              <a:avLst/>
            </a:prstGeom>
            <a:solidFill>
              <a:srgbClr val="7FCF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8000"/>
                </a:lnSpc>
              </a:pPr>
              <a:endParaRPr>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39" name="shape"/>
            <p:cNvSpPr/>
            <p:nvPr/>
          </p:nvSpPr>
          <p:spPr>
            <a:xfrm rot="5400000">
              <a:off x="7346435" y="3559666"/>
              <a:ext cx="556605" cy="556605"/>
            </a:xfrm>
            <a:prstGeom prst="ellipse">
              <a:avLst/>
            </a:prstGeom>
            <a:solidFill>
              <a:srgbClr val="7FCF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8000"/>
                </a:lnSpc>
              </a:pPr>
              <a:endParaRPr>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40" name="shape"/>
            <p:cNvSpPr/>
            <p:nvPr/>
          </p:nvSpPr>
          <p:spPr>
            <a:xfrm rot="16200000">
              <a:off x="4364647" y="2187990"/>
              <a:ext cx="556605" cy="556605"/>
            </a:xfrm>
            <a:prstGeom prst="ellipse">
              <a:avLst/>
            </a:prstGeom>
            <a:solidFill>
              <a:srgbClr val="7FCF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8000"/>
                </a:lnSpc>
              </a:pPr>
              <a:endParaRPr>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41" name="shape"/>
            <p:cNvSpPr/>
            <p:nvPr/>
          </p:nvSpPr>
          <p:spPr>
            <a:xfrm rot="10800000">
              <a:off x="4361294" y="3556206"/>
              <a:ext cx="556605" cy="556605"/>
            </a:xfrm>
            <a:prstGeom prst="ellipse">
              <a:avLst/>
            </a:prstGeom>
            <a:solidFill>
              <a:srgbClr val="7FCF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8000"/>
                </a:lnSpc>
              </a:pPr>
              <a:endParaRPr>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cxnSp>
          <p:nvCxnSpPr>
            <p:cNvPr id="42" name="直接连接符 41"/>
            <p:cNvCxnSpPr/>
            <p:nvPr/>
          </p:nvCxnSpPr>
          <p:spPr>
            <a:xfrm>
              <a:off x="1195370" y="3151490"/>
              <a:ext cx="2655000" cy="0"/>
            </a:xfrm>
            <a:prstGeom prst="line">
              <a:avLst/>
            </a:prstGeom>
            <a:ln w="12700" cap="rnd">
              <a:solidFill>
                <a:schemeClr val="bg1">
                  <a:lumMod val="85000"/>
                </a:schemeClr>
              </a:solidFill>
              <a:prstDash val="solid"/>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340340" y="3151490"/>
              <a:ext cx="2655000" cy="0"/>
            </a:xfrm>
            <a:prstGeom prst="line">
              <a:avLst/>
            </a:prstGeom>
            <a:ln w="12700" cap="rnd">
              <a:solidFill>
                <a:schemeClr val="bg1">
                  <a:lumMod val="85000"/>
                </a:schemeClr>
              </a:solidFill>
              <a:prstDash val="solid"/>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1336307" y="2089359"/>
              <a:ext cx="14279245" cy="1684020"/>
              <a:chOff x="1336307" y="2089359"/>
              <a:chExt cx="14279245" cy="1684020"/>
            </a:xfrm>
          </p:grpSpPr>
          <p:sp>
            <p:nvSpPr>
              <p:cNvPr id="44" name="文本框 43"/>
              <p:cNvSpPr txBox="1"/>
              <p:nvPr/>
            </p:nvSpPr>
            <p:spPr>
              <a:xfrm>
                <a:off x="2746949" y="2089359"/>
                <a:ext cx="693420" cy="515620"/>
              </a:xfrm>
              <a:prstGeom prst="rect">
                <a:avLst/>
              </a:prstGeom>
              <a:noFill/>
            </p:spPr>
            <p:txBody>
              <a:bodyPr wrap="none" rtlCol="0">
                <a:spAutoFit/>
              </a:bodyPr>
              <a:lstStyle/>
              <a:p>
                <a:pPr algn="l">
                  <a:lnSpc>
                    <a:spcPct val="138000"/>
                  </a:lnSpc>
                </a:pPr>
                <a:r>
                  <a:rPr lang="zh-CN" altLang="en-US" sz="2000" b="1" dirty="0">
                    <a:solidFill>
                      <a:srgbClr val="16668E"/>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前端</a:t>
                </a:r>
                <a:endParaRPr lang="zh-CN" altLang="en-US" sz="2000" b="1" dirty="0">
                  <a:solidFill>
                    <a:srgbClr val="16668E"/>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45" name="文本框 44"/>
              <p:cNvSpPr txBox="1"/>
              <p:nvPr/>
            </p:nvSpPr>
            <p:spPr>
              <a:xfrm>
                <a:off x="1336307" y="2457024"/>
                <a:ext cx="14279245" cy="1316355"/>
              </a:xfrm>
              <a:prstGeom prst="rect">
                <a:avLst/>
              </a:prstGeom>
              <a:noFill/>
            </p:spPr>
            <p:txBody>
              <a:bodyPr wrap="none" rtlCol="0">
                <a:noAutofit/>
              </a:bodyPr>
              <a:lstStyle/>
              <a:p>
                <a:pPr algn="l">
                  <a:lnSpc>
                    <a:spcPct val="138000"/>
                  </a:lnSpc>
                </a:pPr>
                <a:r>
                  <a:rPr lang="zh-CN" altLang="en-US" sz="16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采用html5+CSS3+javascript语言</a:t>
                </a:r>
                <a:endParaRPr lang="zh-CN" altLang="en-US" sz="16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a:p>
                <a:pPr algn="l">
                  <a:lnSpc>
                    <a:spcPct val="138000"/>
                  </a:lnSpc>
                </a:pPr>
                <a:r>
                  <a:rPr lang="zh-CN" altLang="en-US" sz="16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使用Vue3.0作为开发框架</a:t>
                </a:r>
                <a:endParaRPr lang="zh-CN" altLang="en-US" sz="16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a:p>
                <a:pPr algn="l">
                  <a:lnSpc>
                    <a:spcPct val="138000"/>
                  </a:lnSpc>
                </a:pPr>
                <a:r>
                  <a:rPr lang="zh-CN" altLang="en-US" sz="16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配合脚手架、ElementUI组件库</a:t>
                </a:r>
                <a:endParaRPr lang="zh-CN" altLang="en-US" sz="16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grpSp>
        <p:sp>
          <p:nvSpPr>
            <p:cNvPr id="46" name="文本框 45"/>
            <p:cNvSpPr txBox="1"/>
            <p:nvPr/>
          </p:nvSpPr>
          <p:spPr>
            <a:xfrm>
              <a:off x="2746949" y="3373782"/>
              <a:ext cx="693420" cy="515620"/>
            </a:xfrm>
            <a:prstGeom prst="rect">
              <a:avLst/>
            </a:prstGeom>
            <a:noFill/>
          </p:spPr>
          <p:txBody>
            <a:bodyPr wrap="none" rtlCol="0">
              <a:spAutoFit/>
            </a:bodyPr>
            <a:lstStyle/>
            <a:p>
              <a:pPr>
                <a:lnSpc>
                  <a:spcPct val="138000"/>
                </a:lnSpc>
              </a:pPr>
              <a:r>
                <a:rPr lang="zh-CN" altLang="en-US" sz="2000" b="1" dirty="0">
                  <a:solidFill>
                    <a:srgbClr val="16668E"/>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后端</a:t>
              </a:r>
              <a:endParaRPr lang="zh-CN" altLang="en-US" sz="2000" b="1" dirty="0">
                <a:solidFill>
                  <a:srgbClr val="16668E"/>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47" name="文本框 46"/>
            <p:cNvSpPr txBox="1"/>
            <p:nvPr/>
          </p:nvSpPr>
          <p:spPr>
            <a:xfrm>
              <a:off x="1336307" y="3738019"/>
              <a:ext cx="2824480" cy="1108710"/>
            </a:xfrm>
            <a:prstGeom prst="rect">
              <a:avLst/>
            </a:prstGeom>
            <a:noFill/>
          </p:spPr>
          <p:txBody>
            <a:bodyPr wrap="none" rtlCol="0">
              <a:spAutoFit/>
            </a:bodyPr>
            <a:lstStyle/>
            <a:p>
              <a:pPr algn="l">
                <a:lnSpc>
                  <a:spcPct val="138000"/>
                </a:lnSpc>
              </a:pPr>
              <a:r>
                <a:rPr lang="zh-CN" altLang="en-US" sz="16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使用Oracle进行数据库的搭建</a:t>
              </a:r>
              <a:endParaRPr lang="zh-CN" altLang="en-US" sz="16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a:p>
              <a:pPr algn="l">
                <a:lnSpc>
                  <a:spcPct val="138000"/>
                </a:lnSpc>
              </a:pPr>
              <a:r>
                <a:rPr lang="zh-CN" altLang="en-US" sz="16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使用Ajax，Node.js，SQL语言</a:t>
              </a:r>
              <a:endParaRPr lang="zh-CN" altLang="en-US" sz="16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a:p>
              <a:pPr algn="l">
                <a:lnSpc>
                  <a:spcPct val="138000"/>
                </a:lnSpc>
              </a:pPr>
              <a:r>
                <a:rPr lang="zh-CN" altLang="en-US" sz="16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与前端界面进行交互</a:t>
              </a:r>
              <a:endParaRPr lang="zh-CN" altLang="en-US" sz="16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48" name="文本框 47"/>
            <p:cNvSpPr txBox="1"/>
            <p:nvPr/>
          </p:nvSpPr>
          <p:spPr>
            <a:xfrm>
              <a:off x="8216646" y="2089359"/>
              <a:ext cx="693420" cy="515620"/>
            </a:xfrm>
            <a:prstGeom prst="rect">
              <a:avLst/>
            </a:prstGeom>
            <a:noFill/>
          </p:spPr>
          <p:txBody>
            <a:bodyPr wrap="none" rtlCol="0">
              <a:spAutoFit/>
            </a:bodyPr>
            <a:lstStyle/>
            <a:p>
              <a:pPr>
                <a:lnSpc>
                  <a:spcPct val="138000"/>
                </a:lnSpc>
              </a:pPr>
              <a:r>
                <a:rPr lang="zh-CN" altLang="en-US" sz="2000" b="1" dirty="0">
                  <a:solidFill>
                    <a:srgbClr val="16668E"/>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算法</a:t>
              </a:r>
              <a:endParaRPr lang="zh-CN" altLang="en-US" sz="2000" b="1" dirty="0">
                <a:solidFill>
                  <a:srgbClr val="16668E"/>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49" name="文本框 48"/>
            <p:cNvSpPr txBox="1"/>
            <p:nvPr/>
          </p:nvSpPr>
          <p:spPr>
            <a:xfrm>
              <a:off x="8216646" y="2456771"/>
              <a:ext cx="3840480" cy="769620"/>
            </a:xfrm>
            <a:prstGeom prst="rect">
              <a:avLst/>
            </a:prstGeom>
            <a:noFill/>
          </p:spPr>
          <p:txBody>
            <a:bodyPr wrap="none" rtlCol="0">
              <a:spAutoFit/>
            </a:bodyPr>
            <a:lstStyle/>
            <a:p>
              <a:pPr algn="l">
                <a:lnSpc>
                  <a:spcPct val="138000"/>
                </a:lnSpc>
              </a:pPr>
              <a:r>
                <a:rPr lang="zh-CN" altLang="en-US" sz="16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基于深度学习算法进一步优化推荐算法的</a:t>
              </a:r>
              <a:endParaRPr lang="zh-CN" altLang="en-US" sz="16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a:p>
              <a:pPr algn="l">
                <a:lnSpc>
                  <a:spcPct val="138000"/>
                </a:lnSpc>
              </a:pPr>
              <a:r>
                <a:rPr lang="zh-CN" altLang="en-US" sz="16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精准性以及运行的效率。</a:t>
              </a:r>
              <a:endParaRPr lang="zh-CN" altLang="en-US" sz="16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50" name="文本框 49"/>
            <p:cNvSpPr txBox="1"/>
            <p:nvPr/>
          </p:nvSpPr>
          <p:spPr>
            <a:xfrm>
              <a:off x="8216011" y="3373782"/>
              <a:ext cx="948690" cy="515620"/>
            </a:xfrm>
            <a:prstGeom prst="rect">
              <a:avLst/>
            </a:prstGeom>
            <a:noFill/>
          </p:spPr>
          <p:txBody>
            <a:bodyPr wrap="none" rtlCol="0">
              <a:spAutoFit/>
            </a:bodyPr>
            <a:lstStyle/>
            <a:p>
              <a:pPr>
                <a:lnSpc>
                  <a:spcPct val="138000"/>
                </a:lnSpc>
              </a:pPr>
              <a:r>
                <a:rPr lang="zh-CN" altLang="en-US" sz="2000" b="1" dirty="0">
                  <a:solidFill>
                    <a:srgbClr val="16668E"/>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小程序</a:t>
              </a:r>
              <a:endParaRPr lang="zh-CN" altLang="en-US" sz="2000" b="1" dirty="0">
                <a:solidFill>
                  <a:srgbClr val="16668E"/>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51" name="文本框 50"/>
            <p:cNvSpPr txBox="1"/>
            <p:nvPr/>
          </p:nvSpPr>
          <p:spPr>
            <a:xfrm>
              <a:off x="8216646" y="3738019"/>
              <a:ext cx="2011680" cy="430530"/>
            </a:xfrm>
            <a:prstGeom prst="rect">
              <a:avLst/>
            </a:prstGeom>
            <a:noFill/>
          </p:spPr>
          <p:txBody>
            <a:bodyPr wrap="none" rtlCol="0">
              <a:spAutoFit/>
            </a:bodyPr>
            <a:lstStyle/>
            <a:p>
              <a:pPr algn="l">
                <a:lnSpc>
                  <a:spcPct val="138000"/>
                </a:lnSpc>
              </a:pPr>
              <a:r>
                <a:rPr lang="zh-CN" altLang="en-US" sz="16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使用微信开发者工具</a:t>
              </a:r>
              <a:endParaRPr lang="zh-CN" altLang="en-US" sz="16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53" name="arrow-pointing-left-circular-button_20407"/>
            <p:cNvSpPr>
              <a:spLocks noChangeAspect="1"/>
            </p:cNvSpPr>
            <p:nvPr/>
          </p:nvSpPr>
          <p:spPr bwMode="auto">
            <a:xfrm flipH="1">
              <a:off x="4455535" y="2272953"/>
              <a:ext cx="387172" cy="386679"/>
            </a:xfrm>
            <a:custGeom>
              <a:avLst/>
              <a:gdLst>
                <a:gd name="T0" fmla="*/ 2307 w 4612"/>
                <a:gd name="T1" fmla="*/ 4614 h 4614"/>
                <a:gd name="T2" fmla="*/ 0 w 4612"/>
                <a:gd name="T3" fmla="*/ 2307 h 4614"/>
                <a:gd name="T4" fmla="*/ 2307 w 4612"/>
                <a:gd name="T5" fmla="*/ 0 h 4614"/>
                <a:gd name="T6" fmla="*/ 4612 w 4612"/>
                <a:gd name="T7" fmla="*/ 2227 h 4614"/>
                <a:gd name="T8" fmla="*/ 2031 w 4612"/>
                <a:gd name="T9" fmla="*/ 2222 h 4614"/>
                <a:gd name="T10" fmla="*/ 2479 w 4612"/>
                <a:gd name="T11" fmla="*/ 1775 h 4614"/>
                <a:gd name="T12" fmla="*/ 2367 w 4612"/>
                <a:gd name="T13" fmla="*/ 1662 h 4614"/>
                <a:gd name="T14" fmla="*/ 1727 w 4612"/>
                <a:gd name="T15" fmla="*/ 2302 h 4614"/>
                <a:gd name="T16" fmla="*/ 2378 w 4612"/>
                <a:gd name="T17" fmla="*/ 2952 h 4614"/>
                <a:gd name="T18" fmla="*/ 2490 w 4612"/>
                <a:gd name="T19" fmla="*/ 2840 h 4614"/>
                <a:gd name="T20" fmla="*/ 2032 w 4612"/>
                <a:gd name="T21" fmla="*/ 2381 h 4614"/>
                <a:gd name="T22" fmla="*/ 4612 w 4612"/>
                <a:gd name="T23" fmla="*/ 2387 h 4614"/>
                <a:gd name="T24" fmla="*/ 2307 w 4612"/>
                <a:gd name="T25" fmla="*/ 4614 h 4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12" h="4614">
                  <a:moveTo>
                    <a:pt x="2307" y="4614"/>
                  </a:moveTo>
                  <a:cubicBezTo>
                    <a:pt x="1035" y="4614"/>
                    <a:pt x="0" y="3579"/>
                    <a:pt x="0" y="2307"/>
                  </a:cubicBezTo>
                  <a:cubicBezTo>
                    <a:pt x="0" y="1035"/>
                    <a:pt x="1035" y="0"/>
                    <a:pt x="2307" y="0"/>
                  </a:cubicBezTo>
                  <a:cubicBezTo>
                    <a:pt x="3553" y="0"/>
                    <a:pt x="4570" y="992"/>
                    <a:pt x="4612" y="2227"/>
                  </a:cubicBezTo>
                  <a:lnTo>
                    <a:pt x="2031" y="2222"/>
                  </a:lnTo>
                  <a:lnTo>
                    <a:pt x="2479" y="1775"/>
                  </a:lnTo>
                  <a:lnTo>
                    <a:pt x="2367" y="1662"/>
                  </a:lnTo>
                  <a:lnTo>
                    <a:pt x="1727" y="2302"/>
                  </a:lnTo>
                  <a:lnTo>
                    <a:pt x="2378" y="2952"/>
                  </a:lnTo>
                  <a:lnTo>
                    <a:pt x="2490" y="2840"/>
                  </a:lnTo>
                  <a:lnTo>
                    <a:pt x="2032" y="2381"/>
                  </a:lnTo>
                  <a:lnTo>
                    <a:pt x="4612" y="2387"/>
                  </a:lnTo>
                  <a:cubicBezTo>
                    <a:pt x="4570" y="3622"/>
                    <a:pt x="3553" y="4614"/>
                    <a:pt x="2307" y="4614"/>
                  </a:cubicBezTo>
                  <a:close/>
                </a:path>
              </a:pathLst>
            </a:custGeom>
            <a:solidFill>
              <a:schemeClr val="bg1"/>
            </a:solidFill>
            <a:ln>
              <a:noFill/>
            </a:ln>
          </p:spPr>
          <p:txBody>
            <a:bodyPr/>
            <a:lstStyle/>
            <a:p>
              <a:pPr>
                <a:lnSpc>
                  <a:spcPct val="138000"/>
                </a:lnSpc>
              </a:pPr>
              <a:endParaRPr lang="zh-CN" altLang="en-US" dirty="0">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54" name="arrow-pointing-left-circular-button_20407"/>
            <p:cNvSpPr>
              <a:spLocks noChangeAspect="1"/>
            </p:cNvSpPr>
            <p:nvPr/>
          </p:nvSpPr>
          <p:spPr bwMode="auto">
            <a:xfrm flipH="1">
              <a:off x="4446223" y="3638406"/>
              <a:ext cx="387172" cy="386679"/>
            </a:xfrm>
            <a:custGeom>
              <a:avLst/>
              <a:gdLst>
                <a:gd name="T0" fmla="*/ 2307 w 4612"/>
                <a:gd name="T1" fmla="*/ 4614 h 4614"/>
                <a:gd name="T2" fmla="*/ 0 w 4612"/>
                <a:gd name="T3" fmla="*/ 2307 h 4614"/>
                <a:gd name="T4" fmla="*/ 2307 w 4612"/>
                <a:gd name="T5" fmla="*/ 0 h 4614"/>
                <a:gd name="T6" fmla="*/ 4612 w 4612"/>
                <a:gd name="T7" fmla="*/ 2227 h 4614"/>
                <a:gd name="T8" fmla="*/ 2031 w 4612"/>
                <a:gd name="T9" fmla="*/ 2222 h 4614"/>
                <a:gd name="T10" fmla="*/ 2479 w 4612"/>
                <a:gd name="T11" fmla="*/ 1775 h 4614"/>
                <a:gd name="T12" fmla="*/ 2367 w 4612"/>
                <a:gd name="T13" fmla="*/ 1662 h 4614"/>
                <a:gd name="T14" fmla="*/ 1727 w 4612"/>
                <a:gd name="T15" fmla="*/ 2302 h 4614"/>
                <a:gd name="T16" fmla="*/ 2378 w 4612"/>
                <a:gd name="T17" fmla="*/ 2952 h 4614"/>
                <a:gd name="T18" fmla="*/ 2490 w 4612"/>
                <a:gd name="T19" fmla="*/ 2840 h 4614"/>
                <a:gd name="T20" fmla="*/ 2032 w 4612"/>
                <a:gd name="T21" fmla="*/ 2381 h 4614"/>
                <a:gd name="T22" fmla="*/ 4612 w 4612"/>
                <a:gd name="T23" fmla="*/ 2387 h 4614"/>
                <a:gd name="T24" fmla="*/ 2307 w 4612"/>
                <a:gd name="T25" fmla="*/ 4614 h 4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12" h="4614">
                  <a:moveTo>
                    <a:pt x="2307" y="4614"/>
                  </a:moveTo>
                  <a:cubicBezTo>
                    <a:pt x="1035" y="4614"/>
                    <a:pt x="0" y="3579"/>
                    <a:pt x="0" y="2307"/>
                  </a:cubicBezTo>
                  <a:cubicBezTo>
                    <a:pt x="0" y="1035"/>
                    <a:pt x="1035" y="0"/>
                    <a:pt x="2307" y="0"/>
                  </a:cubicBezTo>
                  <a:cubicBezTo>
                    <a:pt x="3553" y="0"/>
                    <a:pt x="4570" y="992"/>
                    <a:pt x="4612" y="2227"/>
                  </a:cubicBezTo>
                  <a:lnTo>
                    <a:pt x="2031" y="2222"/>
                  </a:lnTo>
                  <a:lnTo>
                    <a:pt x="2479" y="1775"/>
                  </a:lnTo>
                  <a:lnTo>
                    <a:pt x="2367" y="1662"/>
                  </a:lnTo>
                  <a:lnTo>
                    <a:pt x="1727" y="2302"/>
                  </a:lnTo>
                  <a:lnTo>
                    <a:pt x="2378" y="2952"/>
                  </a:lnTo>
                  <a:lnTo>
                    <a:pt x="2490" y="2840"/>
                  </a:lnTo>
                  <a:lnTo>
                    <a:pt x="2032" y="2381"/>
                  </a:lnTo>
                  <a:lnTo>
                    <a:pt x="4612" y="2387"/>
                  </a:lnTo>
                  <a:cubicBezTo>
                    <a:pt x="4570" y="3622"/>
                    <a:pt x="3553" y="4614"/>
                    <a:pt x="2307" y="4614"/>
                  </a:cubicBezTo>
                  <a:close/>
                </a:path>
              </a:pathLst>
            </a:custGeom>
            <a:solidFill>
              <a:schemeClr val="bg1"/>
            </a:solidFill>
            <a:ln>
              <a:noFill/>
            </a:ln>
          </p:spPr>
          <p:txBody>
            <a:bodyPr/>
            <a:lstStyle/>
            <a:p>
              <a:pPr>
                <a:lnSpc>
                  <a:spcPct val="138000"/>
                </a:lnSpc>
              </a:pPr>
              <a:endParaRPr lang="zh-CN" altLang="en-US" dirty="0">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55" name="arrow-pointing-left-circular-button_20407"/>
            <p:cNvSpPr>
              <a:spLocks noChangeAspect="1"/>
            </p:cNvSpPr>
            <p:nvPr/>
          </p:nvSpPr>
          <p:spPr bwMode="auto">
            <a:xfrm>
              <a:off x="7432479" y="3647931"/>
              <a:ext cx="387172" cy="386679"/>
            </a:xfrm>
            <a:custGeom>
              <a:avLst/>
              <a:gdLst>
                <a:gd name="T0" fmla="*/ 2307 w 4612"/>
                <a:gd name="T1" fmla="*/ 4614 h 4614"/>
                <a:gd name="T2" fmla="*/ 0 w 4612"/>
                <a:gd name="T3" fmla="*/ 2307 h 4614"/>
                <a:gd name="T4" fmla="*/ 2307 w 4612"/>
                <a:gd name="T5" fmla="*/ 0 h 4614"/>
                <a:gd name="T6" fmla="*/ 4612 w 4612"/>
                <a:gd name="T7" fmla="*/ 2227 h 4614"/>
                <a:gd name="T8" fmla="*/ 2031 w 4612"/>
                <a:gd name="T9" fmla="*/ 2222 h 4614"/>
                <a:gd name="T10" fmla="*/ 2479 w 4612"/>
                <a:gd name="T11" fmla="*/ 1775 h 4614"/>
                <a:gd name="T12" fmla="*/ 2367 w 4612"/>
                <a:gd name="T13" fmla="*/ 1662 h 4614"/>
                <a:gd name="T14" fmla="*/ 1727 w 4612"/>
                <a:gd name="T15" fmla="*/ 2302 h 4614"/>
                <a:gd name="T16" fmla="*/ 2378 w 4612"/>
                <a:gd name="T17" fmla="*/ 2952 h 4614"/>
                <a:gd name="T18" fmla="*/ 2490 w 4612"/>
                <a:gd name="T19" fmla="*/ 2840 h 4614"/>
                <a:gd name="T20" fmla="*/ 2032 w 4612"/>
                <a:gd name="T21" fmla="*/ 2381 h 4614"/>
                <a:gd name="T22" fmla="*/ 4612 w 4612"/>
                <a:gd name="T23" fmla="*/ 2387 h 4614"/>
                <a:gd name="T24" fmla="*/ 2307 w 4612"/>
                <a:gd name="T25" fmla="*/ 4614 h 4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12" h="4614">
                  <a:moveTo>
                    <a:pt x="2307" y="4614"/>
                  </a:moveTo>
                  <a:cubicBezTo>
                    <a:pt x="1035" y="4614"/>
                    <a:pt x="0" y="3579"/>
                    <a:pt x="0" y="2307"/>
                  </a:cubicBezTo>
                  <a:cubicBezTo>
                    <a:pt x="0" y="1035"/>
                    <a:pt x="1035" y="0"/>
                    <a:pt x="2307" y="0"/>
                  </a:cubicBezTo>
                  <a:cubicBezTo>
                    <a:pt x="3553" y="0"/>
                    <a:pt x="4570" y="992"/>
                    <a:pt x="4612" y="2227"/>
                  </a:cubicBezTo>
                  <a:lnTo>
                    <a:pt x="2031" y="2222"/>
                  </a:lnTo>
                  <a:lnTo>
                    <a:pt x="2479" y="1775"/>
                  </a:lnTo>
                  <a:lnTo>
                    <a:pt x="2367" y="1662"/>
                  </a:lnTo>
                  <a:lnTo>
                    <a:pt x="1727" y="2302"/>
                  </a:lnTo>
                  <a:lnTo>
                    <a:pt x="2378" y="2952"/>
                  </a:lnTo>
                  <a:lnTo>
                    <a:pt x="2490" y="2840"/>
                  </a:lnTo>
                  <a:lnTo>
                    <a:pt x="2032" y="2381"/>
                  </a:lnTo>
                  <a:lnTo>
                    <a:pt x="4612" y="2387"/>
                  </a:lnTo>
                  <a:cubicBezTo>
                    <a:pt x="4570" y="3622"/>
                    <a:pt x="3553" y="4614"/>
                    <a:pt x="2307" y="4614"/>
                  </a:cubicBezTo>
                  <a:close/>
                </a:path>
              </a:pathLst>
            </a:custGeom>
            <a:solidFill>
              <a:schemeClr val="bg1"/>
            </a:solidFill>
            <a:ln>
              <a:noFill/>
            </a:ln>
          </p:spPr>
          <p:txBody>
            <a:bodyPr/>
            <a:lstStyle/>
            <a:p>
              <a:pPr>
                <a:lnSpc>
                  <a:spcPct val="138000"/>
                </a:lnSpc>
              </a:pPr>
              <a:endParaRPr lang="zh-CN" altLang="en-US" dirty="0">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56" name="arrow-pointing-left-circular-button_20407"/>
            <p:cNvSpPr>
              <a:spLocks noChangeAspect="1"/>
            </p:cNvSpPr>
            <p:nvPr/>
          </p:nvSpPr>
          <p:spPr bwMode="auto">
            <a:xfrm>
              <a:off x="7428421" y="2302501"/>
              <a:ext cx="387172" cy="386679"/>
            </a:xfrm>
            <a:custGeom>
              <a:avLst/>
              <a:gdLst>
                <a:gd name="T0" fmla="*/ 2307 w 4612"/>
                <a:gd name="T1" fmla="*/ 4614 h 4614"/>
                <a:gd name="T2" fmla="*/ 0 w 4612"/>
                <a:gd name="T3" fmla="*/ 2307 h 4614"/>
                <a:gd name="T4" fmla="*/ 2307 w 4612"/>
                <a:gd name="T5" fmla="*/ 0 h 4614"/>
                <a:gd name="T6" fmla="*/ 4612 w 4612"/>
                <a:gd name="T7" fmla="*/ 2227 h 4614"/>
                <a:gd name="T8" fmla="*/ 2031 w 4612"/>
                <a:gd name="T9" fmla="*/ 2222 h 4614"/>
                <a:gd name="T10" fmla="*/ 2479 w 4612"/>
                <a:gd name="T11" fmla="*/ 1775 h 4614"/>
                <a:gd name="T12" fmla="*/ 2367 w 4612"/>
                <a:gd name="T13" fmla="*/ 1662 h 4614"/>
                <a:gd name="T14" fmla="*/ 1727 w 4612"/>
                <a:gd name="T15" fmla="*/ 2302 h 4614"/>
                <a:gd name="T16" fmla="*/ 2378 w 4612"/>
                <a:gd name="T17" fmla="*/ 2952 h 4614"/>
                <a:gd name="T18" fmla="*/ 2490 w 4612"/>
                <a:gd name="T19" fmla="*/ 2840 h 4614"/>
                <a:gd name="T20" fmla="*/ 2032 w 4612"/>
                <a:gd name="T21" fmla="*/ 2381 h 4614"/>
                <a:gd name="T22" fmla="*/ 4612 w 4612"/>
                <a:gd name="T23" fmla="*/ 2387 h 4614"/>
                <a:gd name="T24" fmla="*/ 2307 w 4612"/>
                <a:gd name="T25" fmla="*/ 4614 h 4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12" h="4614">
                  <a:moveTo>
                    <a:pt x="2307" y="4614"/>
                  </a:moveTo>
                  <a:cubicBezTo>
                    <a:pt x="1035" y="4614"/>
                    <a:pt x="0" y="3579"/>
                    <a:pt x="0" y="2307"/>
                  </a:cubicBezTo>
                  <a:cubicBezTo>
                    <a:pt x="0" y="1035"/>
                    <a:pt x="1035" y="0"/>
                    <a:pt x="2307" y="0"/>
                  </a:cubicBezTo>
                  <a:cubicBezTo>
                    <a:pt x="3553" y="0"/>
                    <a:pt x="4570" y="992"/>
                    <a:pt x="4612" y="2227"/>
                  </a:cubicBezTo>
                  <a:lnTo>
                    <a:pt x="2031" y="2222"/>
                  </a:lnTo>
                  <a:lnTo>
                    <a:pt x="2479" y="1775"/>
                  </a:lnTo>
                  <a:lnTo>
                    <a:pt x="2367" y="1662"/>
                  </a:lnTo>
                  <a:lnTo>
                    <a:pt x="1727" y="2302"/>
                  </a:lnTo>
                  <a:lnTo>
                    <a:pt x="2378" y="2952"/>
                  </a:lnTo>
                  <a:lnTo>
                    <a:pt x="2490" y="2840"/>
                  </a:lnTo>
                  <a:lnTo>
                    <a:pt x="2032" y="2381"/>
                  </a:lnTo>
                  <a:lnTo>
                    <a:pt x="4612" y="2387"/>
                  </a:lnTo>
                  <a:cubicBezTo>
                    <a:pt x="4570" y="3622"/>
                    <a:pt x="3553" y="4614"/>
                    <a:pt x="2307" y="4614"/>
                  </a:cubicBezTo>
                  <a:close/>
                </a:path>
              </a:pathLst>
            </a:custGeom>
            <a:solidFill>
              <a:schemeClr val="bg1"/>
            </a:solidFill>
            <a:ln>
              <a:noFill/>
            </a:ln>
          </p:spPr>
          <p:txBody>
            <a:bodyPr/>
            <a:lstStyle/>
            <a:p>
              <a:pPr>
                <a:lnSpc>
                  <a:spcPct val="138000"/>
                </a:lnSpc>
              </a:pPr>
              <a:endParaRPr lang="zh-CN" altLang="en-US" dirty="0">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57" name="arrow-pointing-left-circular-button_20407"/>
            <p:cNvSpPr>
              <a:spLocks noChangeAspect="1"/>
            </p:cNvSpPr>
            <p:nvPr/>
          </p:nvSpPr>
          <p:spPr bwMode="auto">
            <a:xfrm>
              <a:off x="5774024" y="2847225"/>
              <a:ext cx="617078" cy="616292"/>
            </a:xfrm>
            <a:custGeom>
              <a:avLst/>
              <a:gdLst>
                <a:gd name="T0" fmla="*/ 2307 w 4612"/>
                <a:gd name="T1" fmla="*/ 4614 h 4614"/>
                <a:gd name="T2" fmla="*/ 0 w 4612"/>
                <a:gd name="T3" fmla="*/ 2307 h 4614"/>
                <a:gd name="T4" fmla="*/ 2307 w 4612"/>
                <a:gd name="T5" fmla="*/ 0 h 4614"/>
                <a:gd name="T6" fmla="*/ 4612 w 4612"/>
                <a:gd name="T7" fmla="*/ 2227 h 4614"/>
                <a:gd name="T8" fmla="*/ 2031 w 4612"/>
                <a:gd name="T9" fmla="*/ 2222 h 4614"/>
                <a:gd name="T10" fmla="*/ 2479 w 4612"/>
                <a:gd name="T11" fmla="*/ 1775 h 4614"/>
                <a:gd name="T12" fmla="*/ 2367 w 4612"/>
                <a:gd name="T13" fmla="*/ 1662 h 4614"/>
                <a:gd name="T14" fmla="*/ 1727 w 4612"/>
                <a:gd name="T15" fmla="*/ 2302 h 4614"/>
                <a:gd name="T16" fmla="*/ 2378 w 4612"/>
                <a:gd name="T17" fmla="*/ 2952 h 4614"/>
                <a:gd name="T18" fmla="*/ 2490 w 4612"/>
                <a:gd name="T19" fmla="*/ 2840 h 4614"/>
                <a:gd name="T20" fmla="*/ 2032 w 4612"/>
                <a:gd name="T21" fmla="*/ 2381 h 4614"/>
                <a:gd name="T22" fmla="*/ 4612 w 4612"/>
                <a:gd name="T23" fmla="*/ 2387 h 4614"/>
                <a:gd name="T24" fmla="*/ 2307 w 4612"/>
                <a:gd name="T25" fmla="*/ 4614 h 4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12" h="4614">
                  <a:moveTo>
                    <a:pt x="2307" y="4614"/>
                  </a:moveTo>
                  <a:cubicBezTo>
                    <a:pt x="1035" y="4614"/>
                    <a:pt x="0" y="3579"/>
                    <a:pt x="0" y="2307"/>
                  </a:cubicBezTo>
                  <a:cubicBezTo>
                    <a:pt x="0" y="1035"/>
                    <a:pt x="1035" y="0"/>
                    <a:pt x="2307" y="0"/>
                  </a:cubicBezTo>
                  <a:cubicBezTo>
                    <a:pt x="3553" y="0"/>
                    <a:pt x="4570" y="992"/>
                    <a:pt x="4612" y="2227"/>
                  </a:cubicBezTo>
                  <a:lnTo>
                    <a:pt x="2031" y="2222"/>
                  </a:lnTo>
                  <a:lnTo>
                    <a:pt x="2479" y="1775"/>
                  </a:lnTo>
                  <a:lnTo>
                    <a:pt x="2367" y="1662"/>
                  </a:lnTo>
                  <a:lnTo>
                    <a:pt x="1727" y="2302"/>
                  </a:lnTo>
                  <a:lnTo>
                    <a:pt x="2378" y="2952"/>
                  </a:lnTo>
                  <a:lnTo>
                    <a:pt x="2490" y="2840"/>
                  </a:lnTo>
                  <a:lnTo>
                    <a:pt x="2032" y="2381"/>
                  </a:lnTo>
                  <a:lnTo>
                    <a:pt x="4612" y="2387"/>
                  </a:lnTo>
                  <a:cubicBezTo>
                    <a:pt x="4570" y="3622"/>
                    <a:pt x="3553" y="4614"/>
                    <a:pt x="2307" y="4614"/>
                  </a:cubicBezTo>
                  <a:close/>
                </a:path>
              </a:pathLst>
            </a:custGeom>
            <a:solidFill>
              <a:schemeClr val="bg1"/>
            </a:solidFill>
            <a:ln>
              <a:noFill/>
            </a:ln>
          </p:spPr>
          <p:txBody>
            <a:bodyPr/>
            <a:lstStyle/>
            <a:p>
              <a:pPr>
                <a:lnSpc>
                  <a:spcPct val="138000"/>
                </a:lnSpc>
              </a:pPr>
              <a:endParaRPr lang="zh-CN" altLang="en-US" dirty="0">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grpSp>
      <p:grpSp>
        <p:nvGrpSpPr>
          <p:cNvPr id="58" name="组合 57"/>
          <p:cNvGrpSpPr/>
          <p:nvPr/>
        </p:nvGrpSpPr>
        <p:grpSpPr>
          <a:xfrm>
            <a:off x="4983765" y="757960"/>
            <a:ext cx="2225040" cy="1333118"/>
            <a:chOff x="5179851" y="1083141"/>
            <a:chExt cx="2225040" cy="1333118"/>
          </a:xfrm>
        </p:grpSpPr>
        <p:sp>
          <p:nvSpPr>
            <p:cNvPr id="59" name="文本框 58"/>
            <p:cNvSpPr txBox="1"/>
            <p:nvPr/>
          </p:nvSpPr>
          <p:spPr>
            <a:xfrm>
              <a:off x="5423155" y="1793283"/>
              <a:ext cx="1706880" cy="430530"/>
            </a:xfrm>
            <a:prstGeom prst="rect">
              <a:avLst/>
            </a:prstGeom>
            <a:noFill/>
          </p:spPr>
          <p:txBody>
            <a:bodyPr wrap="none" rtlCol="0">
              <a:spAutoFit/>
            </a:bodyPr>
            <a:lstStyle/>
            <a:p>
              <a:pPr algn="l">
                <a:lnSpc>
                  <a:spcPct val="138000"/>
                </a:lnSpc>
              </a:pPr>
              <a:r>
                <a:rPr lang="en-US" altLang="zh-CN" sz="1600" i="1">
                  <a:solidFill>
                    <a:srgbClr val="7FCFED">
                      <a:alpha val="80000"/>
                    </a:srgb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Technical route</a:t>
              </a:r>
              <a:endParaRPr lang="en-US" altLang="zh-CN" sz="1600" i="1">
                <a:solidFill>
                  <a:srgbClr val="7FCFED">
                    <a:alpha val="80000"/>
                  </a:srgb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60" name="文本框 59"/>
            <p:cNvSpPr txBox="1"/>
            <p:nvPr/>
          </p:nvSpPr>
          <p:spPr>
            <a:xfrm>
              <a:off x="5179851" y="1083141"/>
              <a:ext cx="2225040" cy="939800"/>
            </a:xfrm>
            <a:prstGeom prst="rect">
              <a:avLst/>
            </a:prstGeom>
            <a:noFill/>
          </p:spPr>
          <p:txBody>
            <a:bodyPr wrap="none" rtlCol="0">
              <a:spAutoFit/>
            </a:bodyPr>
            <a:lstStyle/>
            <a:p>
              <a:pPr algn="l">
                <a:lnSpc>
                  <a:spcPct val="138000"/>
                </a:lnSpc>
              </a:pPr>
              <a:r>
                <a:rPr lang="zh-CN" altLang="en-US" sz="4000" b="1" dirty="0">
                  <a:solidFill>
                    <a:srgbClr val="1974A2"/>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技术路线</a:t>
              </a:r>
              <a:endParaRPr lang="zh-CN" altLang="en-US" sz="4000" b="1" dirty="0">
                <a:solidFill>
                  <a:srgbClr val="1974A2"/>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61" name="矩形: 圆角 60"/>
            <p:cNvSpPr/>
            <p:nvPr/>
          </p:nvSpPr>
          <p:spPr>
            <a:xfrm>
              <a:off x="6007941" y="2320639"/>
              <a:ext cx="601547" cy="95620"/>
            </a:xfrm>
            <a:prstGeom prst="roundRect">
              <a:avLst>
                <a:gd name="adj" fmla="val 50000"/>
              </a:avLst>
            </a:prstGeom>
            <a:solidFill>
              <a:srgbClr val="7FC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8000"/>
                </a:lnSpc>
              </a:pPr>
              <a:endParaRPr lang="zh-CN" altLang="en-US">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grpSp>
      <p:pic>
        <p:nvPicPr>
          <p:cNvPr id="62" name="图片 6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089086" y="306729"/>
            <a:ext cx="798118" cy="79811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timing>
    <p:tnLst>
      <p:par>
        <p:cTn id="1" dur="indefinite" restart="never" nodeType="tmRoot"/>
      </p:par>
    </p:tnLst>
    <p:bldLst>
      <p:bldP spid="5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13469" y="2469732"/>
            <a:ext cx="4643558" cy="1678647"/>
            <a:chOff x="3513469" y="2469732"/>
            <a:chExt cx="4643558" cy="1678647"/>
          </a:xfrm>
        </p:grpSpPr>
        <p:grpSp>
          <p:nvGrpSpPr>
            <p:cNvPr id="3" name="组合 2"/>
            <p:cNvGrpSpPr/>
            <p:nvPr/>
          </p:nvGrpSpPr>
          <p:grpSpPr>
            <a:xfrm>
              <a:off x="3513469" y="2469732"/>
              <a:ext cx="1235687" cy="1678647"/>
              <a:chOff x="3527985" y="2373304"/>
              <a:chExt cx="1235687" cy="1678647"/>
            </a:xfrm>
          </p:grpSpPr>
          <p:sp>
            <p:nvSpPr>
              <p:cNvPr id="50" name="平行四边形 49"/>
              <p:cNvSpPr/>
              <p:nvPr/>
            </p:nvSpPr>
            <p:spPr>
              <a:xfrm>
                <a:off x="3682638" y="2373304"/>
                <a:ext cx="926380" cy="1678647"/>
              </a:xfrm>
              <a:prstGeom prst="parallelogram">
                <a:avLst>
                  <a:gd name="adj" fmla="val 49473"/>
                </a:avLst>
              </a:prstGeom>
              <a:solidFill>
                <a:srgbClr val="7FC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b="1" dirty="0">
                  <a:latin typeface="思源黑体 CN Normal" panose="020B0400000000000000" pitchFamily="34" charset="-122"/>
                  <a:ea typeface="思源黑体 CN Normal" panose="020B0400000000000000" pitchFamily="34" charset="-122"/>
                  <a:cs typeface="+mn-ea"/>
                  <a:sym typeface="+mn-lt"/>
                </a:endParaRPr>
              </a:p>
            </p:txBody>
          </p:sp>
          <p:sp>
            <p:nvSpPr>
              <p:cNvPr id="24" name="平行四边形 23"/>
              <p:cNvSpPr/>
              <p:nvPr/>
            </p:nvSpPr>
            <p:spPr>
              <a:xfrm>
                <a:off x="3527985" y="2594785"/>
                <a:ext cx="1235687" cy="1235687"/>
              </a:xfrm>
              <a:prstGeom prst="parallelogram">
                <a:avLst/>
              </a:prstGeom>
              <a:solidFill>
                <a:srgbClr val="1974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dirty="0">
                    <a:solidFill>
                      <a:schemeClr val="bg1"/>
                    </a:solidFill>
                    <a:latin typeface="思源黑体 CN Normal" panose="020B0400000000000000" pitchFamily="34" charset="-122"/>
                    <a:ea typeface="思源黑体 CN Normal" panose="020B0400000000000000" pitchFamily="34" charset="-122"/>
                    <a:cs typeface="+mn-ea"/>
                    <a:sym typeface="+mn-lt"/>
                  </a:rPr>
                  <a:t>6</a:t>
                </a:r>
                <a:endParaRPr lang="zh-CN" altLang="en-US" sz="6600" b="1" dirty="0">
                  <a:solidFill>
                    <a:schemeClr val="bg1"/>
                  </a:solidFill>
                  <a:latin typeface="思源黑体 CN Normal" panose="020B0400000000000000" pitchFamily="34" charset="-122"/>
                  <a:ea typeface="思源黑体 CN Normal" panose="020B0400000000000000" pitchFamily="34" charset="-122"/>
                  <a:cs typeface="+mn-ea"/>
                  <a:sym typeface="+mn-lt"/>
                </a:endParaRPr>
              </a:p>
            </p:txBody>
          </p:sp>
        </p:grpSp>
        <p:grpSp>
          <p:nvGrpSpPr>
            <p:cNvPr id="2" name="组合 1"/>
            <p:cNvGrpSpPr/>
            <p:nvPr/>
          </p:nvGrpSpPr>
          <p:grpSpPr>
            <a:xfrm>
              <a:off x="5142930" y="2761076"/>
              <a:ext cx="2264856" cy="1037604"/>
              <a:chOff x="5026817" y="2634030"/>
              <a:chExt cx="2264856" cy="1037604"/>
            </a:xfrm>
          </p:grpSpPr>
          <p:sp>
            <p:nvSpPr>
              <p:cNvPr id="47" name="文本框 46"/>
              <p:cNvSpPr txBox="1"/>
              <p:nvPr/>
            </p:nvSpPr>
            <p:spPr>
              <a:xfrm>
                <a:off x="5026817" y="2634030"/>
                <a:ext cx="2264856" cy="768350"/>
              </a:xfrm>
              <a:prstGeom prst="rect">
                <a:avLst/>
              </a:prstGeom>
              <a:noFill/>
            </p:spPr>
            <p:txBody>
              <a:bodyPr wrap="none" rtlCol="0">
                <a:spAutoFit/>
              </a:bodyPr>
              <a:lstStyle/>
              <a:p>
                <a:r>
                  <a:rPr lang="zh-CN" altLang="en-US" sz="4400" dirty="0">
                    <a:solidFill>
                      <a:srgbClr val="1973A2"/>
                    </a:solidFill>
                    <a:latin typeface="思源黑体 CN Bold" panose="020B0800000000000000" pitchFamily="34" charset="-122"/>
                    <a:ea typeface="思源黑体 CN Bold" panose="020B0800000000000000" pitchFamily="34" charset="-122"/>
                    <a:cs typeface="+mn-ea"/>
                    <a:sym typeface="+mn-lt"/>
                  </a:rPr>
                  <a:t>项目时间规划</a:t>
                </a:r>
                <a:endParaRPr lang="zh-CN" altLang="en-US" sz="4400" dirty="0">
                  <a:solidFill>
                    <a:srgbClr val="1973A2"/>
                  </a:solidFill>
                  <a:latin typeface="思源黑体 CN Bold" panose="020B0800000000000000" pitchFamily="34" charset="-122"/>
                  <a:ea typeface="思源黑体 CN Bold" panose="020B0800000000000000" pitchFamily="34" charset="-122"/>
                  <a:cs typeface="+mn-ea"/>
                  <a:sym typeface="+mn-lt"/>
                </a:endParaRPr>
              </a:p>
            </p:txBody>
          </p:sp>
          <p:sp>
            <p:nvSpPr>
              <p:cNvPr id="48" name="文本框 47"/>
              <p:cNvSpPr txBox="1"/>
              <p:nvPr/>
            </p:nvSpPr>
            <p:spPr>
              <a:xfrm>
                <a:off x="5026817" y="3364929"/>
                <a:ext cx="982980" cy="306705"/>
              </a:xfrm>
              <a:prstGeom prst="rect">
                <a:avLst/>
              </a:prstGeom>
              <a:noFill/>
            </p:spPr>
            <p:txBody>
              <a:bodyPr wrap="none" rtlCol="0">
                <a:spAutoFit/>
              </a:bodyPr>
              <a:lstStyle/>
              <a:p>
                <a:pPr algn="l"/>
                <a:r>
                  <a:rPr lang="en-US" altLang="zh-CN" sz="1400" i="1" dirty="0">
                    <a:solidFill>
                      <a:srgbClr val="7FCFED"/>
                    </a:solidFill>
                    <a:latin typeface="思源黑体 CN Normal" panose="020B0400000000000000" pitchFamily="34" charset="-122"/>
                    <a:ea typeface="思源黑体 CN Normal" panose="020B0400000000000000" pitchFamily="34" charset="-122"/>
                    <a:cs typeface="+mn-ea"/>
                    <a:sym typeface="+mn-lt"/>
                  </a:rPr>
                  <a:t>Time plan</a:t>
                </a:r>
                <a:endParaRPr lang="en-US" altLang="zh-CN" sz="1400" i="1" dirty="0">
                  <a:solidFill>
                    <a:srgbClr val="7FCFED"/>
                  </a:solidFill>
                  <a:latin typeface="思源黑体 CN Normal" panose="020B0400000000000000" pitchFamily="34" charset="-122"/>
                  <a:ea typeface="思源黑体 CN Normal" panose="020B0400000000000000" pitchFamily="34" charset="-122"/>
                  <a:cs typeface="+mn-ea"/>
                  <a:sym typeface="+mn-lt"/>
                </a:endParaRPr>
              </a:p>
            </p:txBody>
          </p:sp>
        </p:grpSp>
        <p:cxnSp>
          <p:nvCxnSpPr>
            <p:cNvPr id="49" name="直接连接符 48"/>
            <p:cNvCxnSpPr/>
            <p:nvPr/>
          </p:nvCxnSpPr>
          <p:spPr>
            <a:xfrm flipH="1">
              <a:off x="5218227" y="3901351"/>
              <a:ext cx="2938800" cy="0"/>
            </a:xfrm>
            <a:prstGeom prst="line">
              <a:avLst/>
            </a:prstGeom>
            <a:ln>
              <a:solidFill>
                <a:srgbClr val="7FCFED"/>
              </a:solidFill>
              <a:prstDash val="dash"/>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78327" y="2058668"/>
            <a:ext cx="10577919" cy="4414024"/>
            <a:chOff x="778327" y="2058668"/>
            <a:chExt cx="10577919" cy="4414024"/>
          </a:xfrm>
        </p:grpSpPr>
        <p:grpSp>
          <p:nvGrpSpPr>
            <p:cNvPr id="21" name="组合 20"/>
            <p:cNvGrpSpPr/>
            <p:nvPr/>
          </p:nvGrpSpPr>
          <p:grpSpPr>
            <a:xfrm>
              <a:off x="865411" y="4506323"/>
              <a:ext cx="10490835" cy="1966369"/>
              <a:chOff x="937984" y="4332152"/>
              <a:chExt cx="10490835" cy="1966369"/>
            </a:xfrm>
          </p:grpSpPr>
          <p:cxnSp>
            <p:nvCxnSpPr>
              <p:cNvPr id="4" name="形状"/>
              <p:cNvCxnSpPr/>
              <p:nvPr/>
            </p:nvCxnSpPr>
            <p:spPr>
              <a:xfrm>
                <a:off x="937984" y="5340623"/>
                <a:ext cx="10490835" cy="0"/>
              </a:xfrm>
              <a:prstGeom prst="line">
                <a:avLst/>
              </a:prstGeom>
              <a:ln w="28575">
                <a:solidFill>
                  <a:srgbClr val="7FCFED"/>
                </a:solidFill>
              </a:ln>
            </p:spPr>
            <p:style>
              <a:lnRef idx="1">
                <a:schemeClr val="accent1"/>
              </a:lnRef>
              <a:fillRef idx="0">
                <a:schemeClr val="accent1"/>
              </a:fillRef>
              <a:effectRef idx="0">
                <a:schemeClr val="accent1"/>
              </a:effectRef>
              <a:fontRef idx="minor">
                <a:schemeClr val="tx1"/>
              </a:fontRef>
            </p:style>
          </p:cxnSp>
          <p:cxnSp>
            <p:nvCxnSpPr>
              <p:cNvPr id="32" name="形状"/>
              <p:cNvCxnSpPr/>
              <p:nvPr/>
            </p:nvCxnSpPr>
            <p:spPr>
              <a:xfrm>
                <a:off x="2249259" y="4332787"/>
                <a:ext cx="0" cy="818515"/>
              </a:xfrm>
              <a:prstGeom prst="line">
                <a:avLst/>
              </a:prstGeom>
              <a:ln w="28575">
                <a:solidFill>
                  <a:srgbClr val="7FCFED"/>
                </a:solidFill>
              </a:ln>
            </p:spPr>
            <p:style>
              <a:lnRef idx="1">
                <a:schemeClr val="accent1"/>
              </a:lnRef>
              <a:fillRef idx="0">
                <a:schemeClr val="accent1"/>
              </a:fillRef>
              <a:effectRef idx="0">
                <a:schemeClr val="accent1"/>
              </a:effectRef>
              <a:fontRef idx="minor">
                <a:schemeClr val="tx1"/>
              </a:fontRef>
            </p:style>
          </p:cxnSp>
          <p:sp>
            <p:nvSpPr>
              <p:cNvPr id="34" name="形状"/>
              <p:cNvSpPr/>
              <p:nvPr/>
            </p:nvSpPr>
            <p:spPr>
              <a:xfrm>
                <a:off x="2037169" y="5125993"/>
                <a:ext cx="393700" cy="393700"/>
              </a:xfrm>
              <a:prstGeom prst="ellipse">
                <a:avLst/>
              </a:prstGeom>
              <a:solidFill>
                <a:schemeClr val="bg1"/>
              </a:solidFill>
              <a:ln w="28575">
                <a:solidFill>
                  <a:srgbClr val="7FCF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8000"/>
                  </a:lnSpc>
                </a:pPr>
                <a:endParaRPr lang="en-US">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35" name="形状"/>
              <p:cNvSpPr/>
              <p:nvPr/>
            </p:nvSpPr>
            <p:spPr>
              <a:xfrm>
                <a:off x="2121624" y="5210448"/>
                <a:ext cx="225425" cy="225425"/>
              </a:xfrm>
              <a:prstGeom prst="ellipse">
                <a:avLst/>
              </a:prstGeom>
              <a:solidFill>
                <a:srgbClr val="7FCFE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8000"/>
                  </a:lnSpc>
                </a:pPr>
                <a:endParaRPr lang="en-US">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cxnSp>
            <p:nvCxnSpPr>
              <p:cNvPr id="39" name="形状"/>
              <p:cNvCxnSpPr/>
              <p:nvPr/>
            </p:nvCxnSpPr>
            <p:spPr>
              <a:xfrm>
                <a:off x="4871809" y="4332152"/>
                <a:ext cx="0" cy="818515"/>
              </a:xfrm>
              <a:prstGeom prst="line">
                <a:avLst/>
              </a:prstGeom>
              <a:ln w="28575">
                <a:solidFill>
                  <a:srgbClr val="1974A2"/>
                </a:solidFill>
              </a:ln>
            </p:spPr>
            <p:style>
              <a:lnRef idx="1">
                <a:schemeClr val="accent1"/>
              </a:lnRef>
              <a:fillRef idx="0">
                <a:schemeClr val="accent1"/>
              </a:fillRef>
              <a:effectRef idx="0">
                <a:schemeClr val="accent1"/>
              </a:effectRef>
              <a:fontRef idx="minor">
                <a:schemeClr val="tx1"/>
              </a:fontRef>
            </p:style>
          </p:cxnSp>
          <p:sp>
            <p:nvSpPr>
              <p:cNvPr id="41" name="形状"/>
              <p:cNvSpPr/>
              <p:nvPr/>
            </p:nvSpPr>
            <p:spPr>
              <a:xfrm>
                <a:off x="4659719" y="5125993"/>
                <a:ext cx="393700" cy="393700"/>
              </a:xfrm>
              <a:prstGeom prst="ellipse">
                <a:avLst/>
              </a:prstGeom>
              <a:solidFill>
                <a:schemeClr val="bg1"/>
              </a:solidFill>
              <a:ln w="28575">
                <a:solidFill>
                  <a:srgbClr val="1974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8000"/>
                  </a:lnSpc>
                </a:pPr>
                <a:endParaRPr lang="en-US">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3" name="形状"/>
              <p:cNvSpPr/>
              <p:nvPr/>
            </p:nvSpPr>
            <p:spPr>
              <a:xfrm>
                <a:off x="4744174" y="5224418"/>
                <a:ext cx="225425" cy="225425"/>
              </a:xfrm>
              <a:prstGeom prst="ellipse">
                <a:avLst/>
              </a:prstGeom>
              <a:solidFill>
                <a:srgbClr val="1974A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8000"/>
                  </a:lnSpc>
                </a:pPr>
                <a:endParaRPr lang="en-US">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cxnSp>
            <p:nvCxnSpPr>
              <p:cNvPr id="5" name="形状"/>
              <p:cNvCxnSpPr/>
              <p:nvPr/>
            </p:nvCxnSpPr>
            <p:spPr>
              <a:xfrm>
                <a:off x="7498169" y="4332243"/>
                <a:ext cx="0" cy="818515"/>
              </a:xfrm>
              <a:prstGeom prst="line">
                <a:avLst/>
              </a:prstGeom>
              <a:ln w="28575">
                <a:solidFill>
                  <a:srgbClr val="7FCFED"/>
                </a:solidFill>
              </a:ln>
            </p:spPr>
            <p:style>
              <a:lnRef idx="1">
                <a:schemeClr val="accent1"/>
              </a:lnRef>
              <a:fillRef idx="0">
                <a:schemeClr val="accent1"/>
              </a:fillRef>
              <a:effectRef idx="0">
                <a:schemeClr val="accent1"/>
              </a:effectRef>
              <a:fontRef idx="minor">
                <a:schemeClr val="tx1"/>
              </a:fontRef>
            </p:style>
          </p:cxnSp>
          <p:sp>
            <p:nvSpPr>
              <p:cNvPr id="48" name="形状"/>
              <p:cNvSpPr/>
              <p:nvPr/>
            </p:nvSpPr>
            <p:spPr>
              <a:xfrm>
                <a:off x="7286079" y="5125993"/>
                <a:ext cx="393700" cy="393700"/>
              </a:xfrm>
              <a:prstGeom prst="ellipse">
                <a:avLst/>
              </a:prstGeom>
              <a:solidFill>
                <a:schemeClr val="bg1"/>
              </a:solidFill>
              <a:ln w="28575">
                <a:solidFill>
                  <a:srgbClr val="7FCF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8000"/>
                  </a:lnSpc>
                </a:pPr>
                <a:endParaRPr lang="en-US">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49" name="形状"/>
              <p:cNvSpPr/>
              <p:nvPr/>
            </p:nvSpPr>
            <p:spPr>
              <a:xfrm>
                <a:off x="7370534" y="5210448"/>
                <a:ext cx="225425" cy="225425"/>
              </a:xfrm>
              <a:prstGeom prst="ellipse">
                <a:avLst/>
              </a:prstGeom>
              <a:solidFill>
                <a:srgbClr val="7FCFE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8000"/>
                  </a:lnSpc>
                </a:pPr>
                <a:endParaRPr lang="en-US">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cxnSp>
            <p:nvCxnSpPr>
              <p:cNvPr id="6" name="圆形"/>
              <p:cNvCxnSpPr/>
              <p:nvPr/>
            </p:nvCxnSpPr>
            <p:spPr>
              <a:xfrm>
                <a:off x="10116909" y="4332152"/>
                <a:ext cx="0" cy="818515"/>
              </a:xfrm>
              <a:prstGeom prst="line">
                <a:avLst/>
              </a:prstGeom>
              <a:ln w="28575">
                <a:solidFill>
                  <a:srgbClr val="1974A2"/>
                </a:solidFill>
              </a:ln>
            </p:spPr>
            <p:style>
              <a:lnRef idx="1">
                <a:schemeClr val="accent1"/>
              </a:lnRef>
              <a:fillRef idx="0">
                <a:schemeClr val="accent1"/>
              </a:fillRef>
              <a:effectRef idx="0">
                <a:schemeClr val="accent1"/>
              </a:effectRef>
              <a:fontRef idx="minor">
                <a:schemeClr val="tx1"/>
              </a:fontRef>
            </p:style>
          </p:cxnSp>
          <p:sp>
            <p:nvSpPr>
              <p:cNvPr id="7" name="圆形"/>
              <p:cNvSpPr/>
              <p:nvPr/>
            </p:nvSpPr>
            <p:spPr>
              <a:xfrm>
                <a:off x="9905454" y="5125993"/>
                <a:ext cx="393700" cy="393700"/>
              </a:xfrm>
              <a:prstGeom prst="ellipse">
                <a:avLst/>
              </a:prstGeom>
              <a:solidFill>
                <a:schemeClr val="bg1"/>
              </a:solidFill>
              <a:ln w="28575">
                <a:solidFill>
                  <a:srgbClr val="1974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8000"/>
                  </a:lnSpc>
                </a:pPr>
                <a:endParaRPr lang="en-US">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13" name="圆形"/>
              <p:cNvSpPr/>
              <p:nvPr/>
            </p:nvSpPr>
            <p:spPr>
              <a:xfrm>
                <a:off x="9989909" y="5210448"/>
                <a:ext cx="225425" cy="225425"/>
              </a:xfrm>
              <a:prstGeom prst="ellipse">
                <a:avLst/>
              </a:prstGeom>
              <a:solidFill>
                <a:srgbClr val="1974A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8000"/>
                  </a:lnSpc>
                </a:pPr>
                <a:endParaRPr lang="en-US">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31" name="文本框14"/>
              <p:cNvSpPr txBox="1"/>
              <p:nvPr/>
            </p:nvSpPr>
            <p:spPr>
              <a:xfrm>
                <a:off x="1469208" y="5591766"/>
                <a:ext cx="1443990" cy="424180"/>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38000"/>
                  </a:lnSpc>
                  <a:spcAft>
                    <a:spcPts val="0"/>
                  </a:spcAft>
                  <a:buNone/>
                </a:pPr>
                <a:r>
                  <a:rPr lang="en-US" altLang="zh-CN" sz="2000" b="1" dirty="0">
                    <a:solidFill>
                      <a:srgbClr val="1974A2"/>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APP</a:t>
                </a:r>
                <a:r>
                  <a:rPr lang="zh-CN" altLang="en-US" sz="2000" b="1" dirty="0">
                    <a:solidFill>
                      <a:srgbClr val="1974A2"/>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前端开发</a:t>
                </a:r>
                <a:endParaRPr lang="zh-CN" altLang="en-US" sz="2000" b="1" dirty="0">
                  <a:solidFill>
                    <a:srgbClr val="1974A2"/>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43" name="文本框14"/>
              <p:cNvSpPr txBox="1"/>
              <p:nvPr/>
            </p:nvSpPr>
            <p:spPr>
              <a:xfrm>
                <a:off x="4076518" y="5450161"/>
                <a:ext cx="1443990" cy="848360"/>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38000"/>
                  </a:lnSpc>
                  <a:spcAft>
                    <a:spcPts val="0"/>
                  </a:spcAft>
                  <a:buNone/>
                </a:pPr>
                <a:r>
                  <a:rPr lang="zh-CN" altLang="en-US" sz="2000" b="1" dirty="0">
                    <a:solidFill>
                      <a:srgbClr val="1974A2"/>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后台管理系统开发</a:t>
                </a:r>
                <a:endParaRPr lang="zh-CN" altLang="en-US" sz="2000" b="1" dirty="0">
                  <a:solidFill>
                    <a:srgbClr val="1974A2"/>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50" name="文本框14"/>
              <p:cNvSpPr txBox="1"/>
              <p:nvPr/>
            </p:nvSpPr>
            <p:spPr>
              <a:xfrm>
                <a:off x="6718118" y="5379676"/>
                <a:ext cx="1443990" cy="848360"/>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38000"/>
                  </a:lnSpc>
                  <a:spcAft>
                    <a:spcPts val="0"/>
                  </a:spcAft>
                  <a:buNone/>
                </a:pPr>
                <a:r>
                  <a:rPr lang="zh-CN" altLang="en-US" sz="2000" b="1" dirty="0">
                    <a:solidFill>
                      <a:srgbClr val="1974A2"/>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宣传网页、小程序开发</a:t>
                </a:r>
                <a:endParaRPr lang="zh-CN" altLang="en-US" sz="2000" b="1" dirty="0">
                  <a:solidFill>
                    <a:srgbClr val="1974A2"/>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14" name="文本框14"/>
              <p:cNvSpPr txBox="1"/>
              <p:nvPr/>
            </p:nvSpPr>
            <p:spPr>
              <a:xfrm>
                <a:off x="9336223" y="5393646"/>
                <a:ext cx="1443990" cy="848360"/>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38000"/>
                  </a:lnSpc>
                  <a:spcAft>
                    <a:spcPts val="0"/>
                  </a:spcAft>
                  <a:buNone/>
                </a:pPr>
                <a:r>
                  <a:rPr lang="en-US" altLang="zh-CN" sz="2000" b="1" dirty="0">
                    <a:solidFill>
                      <a:srgbClr val="1974A2"/>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APP</a:t>
                </a:r>
                <a:r>
                  <a:rPr lang="zh-CN" altLang="en-US" sz="2000" b="1" dirty="0">
                    <a:solidFill>
                      <a:srgbClr val="1974A2"/>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投入使用与维护</a:t>
                </a:r>
                <a:endParaRPr lang="zh-CN" altLang="en-US" sz="2000" b="1" dirty="0">
                  <a:solidFill>
                    <a:srgbClr val="1974A2"/>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grpSp>
        <p:sp>
          <p:nvSpPr>
            <p:cNvPr id="16" name="文本框 15"/>
            <p:cNvSpPr txBox="1"/>
            <p:nvPr/>
          </p:nvSpPr>
          <p:spPr>
            <a:xfrm>
              <a:off x="778327" y="3089908"/>
              <a:ext cx="2432050" cy="1656715"/>
            </a:xfrm>
            <a:prstGeom prst="rect">
              <a:avLst/>
            </a:prstGeom>
            <a:noFill/>
          </p:spPr>
          <p:txBody>
            <a:bodyPr wrap="square" rtlCol="0">
              <a:noAutofit/>
            </a:bodyPr>
            <a:lstStyle/>
            <a:p>
              <a:pPr algn="l">
                <a:lnSpc>
                  <a:spcPct val="138000"/>
                </a:lnSpc>
              </a:pPr>
              <a:r>
                <a:rPr sz="14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微软雅黑" panose="020B0503020204020204" pitchFamily="34" charset="-122"/>
                  <a:sym typeface="思源黑体 CN Normal" panose="020B0400000000000000" pitchFamily="34" charset="-122"/>
                </a:rPr>
                <a:t>4.16</a:t>
              </a:r>
              <a:r>
                <a:rPr lang="en-US" sz="14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微软雅黑" panose="020B0503020204020204" pitchFamily="34" charset="-122"/>
                  <a:sym typeface="思源黑体 CN Normal" panose="020B0400000000000000" pitchFamily="34" charset="-122"/>
                </a:rPr>
                <a:t>-</a:t>
              </a:r>
              <a:r>
                <a:rPr sz="14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微软雅黑" panose="020B0503020204020204" pitchFamily="34" charset="-122"/>
                  <a:sym typeface="思源黑体 CN Normal" panose="020B0400000000000000" pitchFamily="34" charset="-122"/>
                </a:rPr>
                <a:t>5.15</a:t>
              </a:r>
              <a:r>
                <a:rPr lang="zh-CN" sz="14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微软雅黑" panose="020B0503020204020204" pitchFamily="34" charset="-122"/>
                  <a:sym typeface="思源黑体 CN Normal" panose="020B0400000000000000" pitchFamily="34" charset="-122"/>
                </a:rPr>
                <a:t>：</a:t>
              </a:r>
              <a:r>
                <a:rPr sz="14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微软雅黑" panose="020B0503020204020204" pitchFamily="34" charset="-122"/>
                  <a:sym typeface="思源黑体 CN Normal" panose="020B0400000000000000" pitchFamily="34" charset="-122"/>
                </a:rPr>
                <a:t>App界面风格设计与交互设计</a:t>
              </a:r>
              <a:endParaRPr sz="14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微软雅黑" panose="020B0503020204020204" pitchFamily="34" charset="-122"/>
                <a:sym typeface="思源黑体 CN Normal" panose="020B0400000000000000" pitchFamily="34" charset="-122"/>
              </a:endParaRPr>
            </a:p>
            <a:p>
              <a:pPr algn="l">
                <a:lnSpc>
                  <a:spcPct val="138000"/>
                </a:lnSpc>
              </a:pPr>
              <a:r>
                <a:rPr lang="en-US" sz="14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微软雅黑" panose="020B0503020204020204" pitchFamily="34" charset="-122"/>
                  <a:sym typeface="思源黑体 CN Normal" panose="020B0400000000000000" pitchFamily="34" charset="-122"/>
                </a:rPr>
                <a:t>5.16-6.16</a:t>
              </a:r>
              <a:r>
                <a:rPr lang="zh-CN" altLang="en-US" sz="14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微软雅黑" panose="020B0503020204020204" pitchFamily="34" charset="-122"/>
                  <a:sym typeface="思源黑体 CN Normal" panose="020B0400000000000000" pitchFamily="34" charset="-122"/>
                </a:rPr>
                <a:t>：</a:t>
              </a:r>
              <a:r>
                <a:rPr lang="en-US" altLang="zh-CN" sz="14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微软雅黑" panose="020B0503020204020204" pitchFamily="34" charset="-122"/>
                  <a:sym typeface="思源黑体 CN Normal" panose="020B0400000000000000" pitchFamily="34" charset="-122"/>
                </a:rPr>
                <a:t>App</a:t>
              </a:r>
              <a:r>
                <a:rPr lang="zh-CN" altLang="en-US" sz="14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微软雅黑" panose="020B0503020204020204" pitchFamily="34" charset="-122"/>
                  <a:sym typeface="思源黑体 CN Normal" panose="020B0400000000000000" pitchFamily="34" charset="-122"/>
                </a:rPr>
                <a:t>界面实现与优化</a:t>
              </a:r>
              <a:endParaRPr sz="14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微软雅黑" panose="020B0503020204020204" pitchFamily="34" charset="-122"/>
                <a:sym typeface="思源黑体 CN Normal" panose="020B0400000000000000" pitchFamily="34" charset="-122"/>
              </a:endParaRPr>
            </a:p>
            <a:p>
              <a:pPr algn="l">
                <a:lnSpc>
                  <a:spcPct val="138000"/>
                </a:lnSpc>
              </a:pPr>
              <a:endParaRPr lang="zh-CN" altLang="en-US" sz="14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微软雅黑" panose="020B0503020204020204" pitchFamily="34" charset="-122"/>
                <a:sym typeface="思源黑体 CN Normal" panose="020B0400000000000000" pitchFamily="34" charset="-122"/>
              </a:endParaRPr>
            </a:p>
          </p:txBody>
        </p:sp>
        <p:sp>
          <p:nvSpPr>
            <p:cNvPr id="17" name="文本框 16"/>
            <p:cNvSpPr txBox="1"/>
            <p:nvPr/>
          </p:nvSpPr>
          <p:spPr>
            <a:xfrm>
              <a:off x="778327" y="2553333"/>
              <a:ext cx="1997710" cy="600075"/>
            </a:xfrm>
            <a:prstGeom prst="rect">
              <a:avLst/>
            </a:prstGeom>
            <a:noFill/>
          </p:spPr>
          <p:txBody>
            <a:bodyPr wrap="square" rtlCol="0">
              <a:spAutoFit/>
            </a:bodyPr>
            <a:lstStyle/>
            <a:p>
              <a:pPr algn="l">
                <a:lnSpc>
                  <a:spcPct val="138000"/>
                </a:lnSpc>
              </a:pPr>
              <a:r>
                <a:rPr lang="zh-CN" sz="2400" b="1" dirty="0">
                  <a:solidFill>
                    <a:srgbClr val="1974A2"/>
                  </a:solidFill>
                  <a:latin typeface="思源黑体 CN Normal" panose="020B0400000000000000" pitchFamily="34" charset="-122"/>
                  <a:ea typeface="思源黑体 CN Normal" panose="020B0400000000000000" pitchFamily="34" charset="-122"/>
                  <a:cs typeface="汉仪中简黑简" panose="00020600040101010101" charset="-122"/>
                  <a:sym typeface="思源黑体 CN Normal" panose="020B0400000000000000" pitchFamily="34" charset="-122"/>
                </a:rPr>
                <a:t>第一阶段</a:t>
              </a:r>
              <a:endParaRPr lang="zh-CN" sz="2400" b="1" dirty="0">
                <a:solidFill>
                  <a:srgbClr val="1974A2"/>
                </a:solidFill>
                <a:latin typeface="思源黑体 CN Normal" panose="020B0400000000000000" pitchFamily="34" charset="-122"/>
                <a:ea typeface="思源黑体 CN Normal" panose="020B0400000000000000" pitchFamily="34" charset="-122"/>
                <a:cs typeface="汉仪中简黑简" panose="00020600040101010101" charset="-122"/>
                <a:sym typeface="思源黑体 CN Normal" panose="020B0400000000000000" pitchFamily="34" charset="-122"/>
              </a:endParaRPr>
            </a:p>
          </p:txBody>
        </p:sp>
        <p:sp>
          <p:nvSpPr>
            <p:cNvPr id="19" name="文本框 18"/>
            <p:cNvSpPr txBox="1"/>
            <p:nvPr/>
          </p:nvSpPr>
          <p:spPr>
            <a:xfrm>
              <a:off x="3408861" y="2865207"/>
              <a:ext cx="2490470" cy="1278890"/>
            </a:xfrm>
            <a:prstGeom prst="rect">
              <a:avLst/>
            </a:prstGeom>
            <a:noFill/>
          </p:spPr>
          <p:txBody>
            <a:bodyPr wrap="square" rtlCol="0">
              <a:spAutoFit/>
            </a:bodyPr>
            <a:lstStyle/>
            <a:p>
              <a:pPr algn="l">
                <a:lnSpc>
                  <a:spcPct val="138000"/>
                </a:lnSpc>
              </a:pPr>
              <a:r>
                <a:rPr sz="14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微软雅黑" panose="020B0503020204020204" pitchFamily="34" charset="-122"/>
                  <a:sym typeface="思源黑体 CN Normal" panose="020B0400000000000000" pitchFamily="34" charset="-122"/>
                </a:rPr>
                <a:t>6.16</a:t>
              </a:r>
              <a:r>
                <a:rPr lang="en-US" sz="14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微软雅黑" panose="020B0503020204020204" pitchFamily="34" charset="-122"/>
                  <a:sym typeface="思源黑体 CN Normal" panose="020B0400000000000000" pitchFamily="34" charset="-122"/>
                </a:rPr>
                <a:t>-</a:t>
              </a:r>
              <a:r>
                <a:rPr sz="14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微软雅黑" panose="020B0503020204020204" pitchFamily="34" charset="-122"/>
                  <a:sym typeface="思源黑体 CN Normal" panose="020B0400000000000000" pitchFamily="34" charset="-122"/>
                </a:rPr>
                <a:t>7.31</a:t>
              </a:r>
              <a:r>
                <a:rPr lang="zh-CN" sz="14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微软雅黑" panose="020B0503020204020204" pitchFamily="34" charset="-122"/>
                  <a:sym typeface="思源黑体 CN Normal" panose="020B0400000000000000" pitchFamily="34" charset="-122"/>
                </a:rPr>
                <a:t>：</a:t>
              </a:r>
              <a:r>
                <a:rPr sz="14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微软雅黑" panose="020B0503020204020204" pitchFamily="34" charset="-122"/>
                  <a:sym typeface="思源黑体 CN Normal" panose="020B0400000000000000" pitchFamily="34" charset="-122"/>
                </a:rPr>
                <a:t>App数据库建立，不断优化推荐算法</a:t>
              </a:r>
              <a:endParaRPr sz="14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微软雅黑" panose="020B0503020204020204" pitchFamily="34" charset="-122"/>
                <a:sym typeface="思源黑体 CN Normal" panose="020B0400000000000000" pitchFamily="34" charset="-122"/>
              </a:endParaRPr>
            </a:p>
            <a:p>
              <a:pPr algn="l">
                <a:lnSpc>
                  <a:spcPct val="138000"/>
                </a:lnSpc>
              </a:pPr>
              <a:r>
                <a:rPr lang="en-US" sz="14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微软雅黑" panose="020B0503020204020204" pitchFamily="34" charset="-122"/>
                  <a:sym typeface="思源黑体 CN Normal" panose="020B0400000000000000" pitchFamily="34" charset="-122"/>
                </a:rPr>
                <a:t>8.1-9.30</a:t>
              </a:r>
              <a:r>
                <a:rPr lang="zh-CN" altLang="en-US" sz="14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微软雅黑" panose="020B0503020204020204" pitchFamily="34" charset="-122"/>
                  <a:sym typeface="思源黑体 CN Normal" panose="020B0400000000000000" pitchFamily="34" charset="-122"/>
                </a:rPr>
                <a:t>：设计与开发后台管理系统</a:t>
              </a:r>
              <a:endParaRPr lang="zh-CN" altLang="en-US" sz="14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微软雅黑" panose="020B0503020204020204" pitchFamily="34" charset="-122"/>
                <a:sym typeface="思源黑体 CN Normal" panose="020B0400000000000000" pitchFamily="34" charset="-122"/>
              </a:endParaRPr>
            </a:p>
          </p:txBody>
        </p:sp>
        <p:sp>
          <p:nvSpPr>
            <p:cNvPr id="20" name="文本框 19"/>
            <p:cNvSpPr txBox="1"/>
            <p:nvPr/>
          </p:nvSpPr>
          <p:spPr>
            <a:xfrm>
              <a:off x="3408861" y="2328543"/>
              <a:ext cx="1997710" cy="600075"/>
            </a:xfrm>
            <a:prstGeom prst="rect">
              <a:avLst/>
            </a:prstGeom>
            <a:noFill/>
          </p:spPr>
          <p:txBody>
            <a:bodyPr wrap="square" rtlCol="0">
              <a:spAutoFit/>
            </a:bodyPr>
            <a:lstStyle/>
            <a:p>
              <a:pPr algn="l">
                <a:lnSpc>
                  <a:spcPct val="138000"/>
                </a:lnSpc>
              </a:pPr>
              <a:r>
                <a:rPr lang="zh-CN" sz="2400" b="1" dirty="0">
                  <a:solidFill>
                    <a:srgbClr val="1974A2"/>
                  </a:solidFill>
                  <a:latin typeface="思源黑体 CN Normal" panose="020B0400000000000000" pitchFamily="34" charset="-122"/>
                  <a:ea typeface="思源黑体 CN Normal" panose="020B0400000000000000" pitchFamily="34" charset="-122"/>
                  <a:cs typeface="汉仪中简黑简" panose="00020600040101010101" charset="-122"/>
                  <a:sym typeface="思源黑体 CN Normal" panose="020B0400000000000000" pitchFamily="34" charset="-122"/>
                </a:rPr>
                <a:t>第二阶段</a:t>
              </a:r>
              <a:endParaRPr lang="zh-CN" sz="2400" b="1" dirty="0">
                <a:solidFill>
                  <a:srgbClr val="1974A2"/>
                </a:solidFill>
                <a:latin typeface="思源黑体 CN Normal" panose="020B0400000000000000" pitchFamily="34" charset="-122"/>
                <a:ea typeface="思源黑体 CN Normal" panose="020B0400000000000000" pitchFamily="34" charset="-122"/>
                <a:cs typeface="汉仪中简黑简" panose="00020600040101010101" charset="-122"/>
                <a:sym typeface="思源黑体 CN Normal" panose="020B0400000000000000" pitchFamily="34" charset="-122"/>
              </a:endParaRPr>
            </a:p>
          </p:txBody>
        </p:sp>
        <p:sp>
          <p:nvSpPr>
            <p:cNvPr id="23" name="文本框 22"/>
            <p:cNvSpPr txBox="1"/>
            <p:nvPr/>
          </p:nvSpPr>
          <p:spPr>
            <a:xfrm>
              <a:off x="6035221" y="2807422"/>
              <a:ext cx="2490470" cy="1278890"/>
            </a:xfrm>
            <a:prstGeom prst="rect">
              <a:avLst/>
            </a:prstGeom>
            <a:noFill/>
          </p:spPr>
          <p:txBody>
            <a:bodyPr wrap="square" rtlCol="0">
              <a:spAutoFit/>
            </a:bodyPr>
            <a:lstStyle/>
            <a:p>
              <a:pPr algn="l">
                <a:lnSpc>
                  <a:spcPct val="138000"/>
                </a:lnSpc>
              </a:pPr>
              <a:r>
                <a:rPr lang="en-US" sz="14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微软雅黑" panose="020B0503020204020204" pitchFamily="34" charset="-122"/>
                  <a:sym typeface="思源黑体 CN Normal" panose="020B0400000000000000" pitchFamily="34" charset="-122"/>
                </a:rPr>
                <a:t>10.1-11.1</a:t>
              </a:r>
              <a:r>
                <a:rPr lang="zh-CN" altLang="en-US" sz="14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微软雅黑" panose="020B0503020204020204" pitchFamily="34" charset="-122"/>
                  <a:sym typeface="思源黑体 CN Normal" panose="020B0400000000000000" pitchFamily="34" charset="-122"/>
                </a:rPr>
                <a:t>：开发</a:t>
              </a:r>
              <a:r>
                <a:rPr lang="en-US" altLang="zh-CN" sz="14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微软雅黑" panose="020B0503020204020204" pitchFamily="34" charset="-122"/>
                  <a:sym typeface="思源黑体 CN Normal" panose="020B0400000000000000" pitchFamily="34" charset="-122"/>
                </a:rPr>
                <a:t>App</a:t>
              </a:r>
              <a:r>
                <a:rPr lang="zh-CN" altLang="en-US" sz="14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微软雅黑" panose="020B0503020204020204" pitchFamily="34" charset="-122"/>
                  <a:sym typeface="思源黑体 CN Normal" panose="020B0400000000000000" pitchFamily="34" charset="-122"/>
                </a:rPr>
                <a:t>宣传网页</a:t>
              </a:r>
              <a:endParaRPr lang="zh-CN" altLang="en-US" sz="14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微软雅黑" panose="020B0503020204020204" pitchFamily="34" charset="-122"/>
                <a:sym typeface="思源黑体 CN Normal" panose="020B0400000000000000" pitchFamily="34" charset="-122"/>
              </a:endParaRPr>
            </a:p>
            <a:p>
              <a:pPr algn="l">
                <a:lnSpc>
                  <a:spcPct val="138000"/>
                </a:lnSpc>
              </a:pPr>
              <a:r>
                <a:rPr lang="en-US" altLang="zh-CN" sz="14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微软雅黑" panose="020B0503020204020204" pitchFamily="34" charset="-122"/>
                  <a:sym typeface="思源黑体 CN Normal" panose="020B0400000000000000" pitchFamily="34" charset="-122"/>
                </a:rPr>
                <a:t>11.2-12.1</a:t>
              </a:r>
              <a:r>
                <a:rPr lang="zh-CN" altLang="en-US" sz="14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微软雅黑" panose="020B0503020204020204" pitchFamily="34" charset="-122"/>
                  <a:sym typeface="思源黑体 CN Normal" panose="020B0400000000000000" pitchFamily="34" charset="-122"/>
                </a:rPr>
                <a:t>：实现</a:t>
              </a:r>
              <a:r>
                <a:rPr lang="en-US" altLang="zh-CN" sz="14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微软雅黑" panose="020B0503020204020204" pitchFamily="34" charset="-122"/>
                  <a:sym typeface="思源黑体 CN Normal" panose="020B0400000000000000" pitchFamily="34" charset="-122"/>
                </a:rPr>
                <a:t>App</a:t>
              </a:r>
              <a:r>
                <a:rPr lang="zh-CN" altLang="en-US" sz="14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微软雅黑" panose="020B0503020204020204" pitchFamily="34" charset="-122"/>
                  <a:sym typeface="思源黑体 CN Normal" panose="020B0400000000000000" pitchFamily="34" charset="-122"/>
                </a:rPr>
                <a:t>配套小程序</a:t>
              </a:r>
              <a:endParaRPr lang="zh-CN" altLang="en-US" sz="14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微软雅黑" panose="020B0503020204020204" pitchFamily="34" charset="-122"/>
                <a:sym typeface="思源黑体 CN Normal" panose="020B0400000000000000" pitchFamily="34" charset="-122"/>
              </a:endParaRPr>
            </a:p>
          </p:txBody>
        </p:sp>
        <p:sp>
          <p:nvSpPr>
            <p:cNvPr id="9" name="文本框 8"/>
            <p:cNvSpPr txBox="1"/>
            <p:nvPr/>
          </p:nvSpPr>
          <p:spPr>
            <a:xfrm>
              <a:off x="6035221" y="2270758"/>
              <a:ext cx="1997710" cy="600075"/>
            </a:xfrm>
            <a:prstGeom prst="rect">
              <a:avLst/>
            </a:prstGeom>
            <a:noFill/>
          </p:spPr>
          <p:txBody>
            <a:bodyPr wrap="square" rtlCol="0">
              <a:spAutoFit/>
            </a:bodyPr>
            <a:lstStyle/>
            <a:p>
              <a:pPr algn="l">
                <a:lnSpc>
                  <a:spcPct val="138000"/>
                </a:lnSpc>
              </a:pPr>
              <a:r>
                <a:rPr lang="zh-CN" sz="2400" b="1" dirty="0">
                  <a:solidFill>
                    <a:srgbClr val="1974A2"/>
                  </a:solidFill>
                  <a:latin typeface="思源黑体 CN Normal" panose="020B0400000000000000" pitchFamily="34" charset="-122"/>
                  <a:ea typeface="思源黑体 CN Normal" panose="020B0400000000000000" pitchFamily="34" charset="-122"/>
                  <a:cs typeface="汉仪中简黑简" panose="00020600040101010101" charset="-122"/>
                  <a:sym typeface="思源黑体 CN Normal" panose="020B0400000000000000" pitchFamily="34" charset="-122"/>
                </a:rPr>
                <a:t>第三阶段</a:t>
              </a:r>
              <a:endParaRPr lang="zh-CN" sz="2400" b="1" dirty="0">
                <a:solidFill>
                  <a:srgbClr val="1974A2"/>
                </a:solidFill>
                <a:latin typeface="思源黑体 CN Normal" panose="020B0400000000000000" pitchFamily="34" charset="-122"/>
                <a:ea typeface="思源黑体 CN Normal" panose="020B0400000000000000" pitchFamily="34" charset="-122"/>
                <a:cs typeface="汉仪中简黑简" panose="00020600040101010101" charset="-122"/>
                <a:sym typeface="思源黑体 CN Normal" panose="020B0400000000000000" pitchFamily="34" charset="-122"/>
              </a:endParaRPr>
            </a:p>
          </p:txBody>
        </p:sp>
        <p:sp>
          <p:nvSpPr>
            <p:cNvPr id="26" name="文本框 25"/>
            <p:cNvSpPr txBox="1"/>
            <p:nvPr/>
          </p:nvSpPr>
          <p:spPr>
            <a:xfrm>
              <a:off x="8638539" y="2595332"/>
              <a:ext cx="2490470" cy="1108710"/>
            </a:xfrm>
            <a:prstGeom prst="rect">
              <a:avLst/>
            </a:prstGeom>
            <a:noFill/>
          </p:spPr>
          <p:txBody>
            <a:bodyPr wrap="square" rtlCol="0">
              <a:spAutoFit/>
            </a:bodyPr>
            <a:lstStyle/>
            <a:p>
              <a:pPr algn="l">
                <a:lnSpc>
                  <a:spcPct val="138000"/>
                </a:lnSpc>
              </a:pPr>
              <a:r>
                <a:rPr lang="en-US" sz="16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微软雅黑" panose="020B0503020204020204" pitchFamily="34" charset="-122"/>
                  <a:sym typeface="思源黑体 CN Normal" panose="020B0400000000000000" pitchFamily="34" charset="-122"/>
                </a:rPr>
                <a:t>12.2-2.1</a:t>
              </a:r>
              <a:r>
                <a:rPr lang="zh-CN" altLang="en-US" sz="16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微软雅黑" panose="020B0503020204020204" pitchFamily="34" charset="-122"/>
                  <a:sym typeface="思源黑体 CN Normal" panose="020B0400000000000000" pitchFamily="34" charset="-122"/>
                </a:rPr>
                <a:t>：优化推荐算法与平台性能</a:t>
              </a:r>
              <a:endParaRPr lang="zh-CN" altLang="en-US" sz="16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微软雅黑" panose="020B0503020204020204" pitchFamily="34" charset="-122"/>
                <a:sym typeface="思源黑体 CN Normal" panose="020B0400000000000000" pitchFamily="34" charset="-122"/>
              </a:endParaRPr>
            </a:p>
            <a:p>
              <a:pPr algn="l">
                <a:lnSpc>
                  <a:spcPct val="138000"/>
                </a:lnSpc>
              </a:pPr>
              <a:r>
                <a:rPr lang="en-US" altLang="zh-CN" sz="16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微软雅黑" panose="020B0503020204020204" pitchFamily="34" charset="-122"/>
                  <a:sym typeface="思源黑体 CN Normal" panose="020B0400000000000000" pitchFamily="34" charset="-122"/>
                </a:rPr>
                <a:t>2024.3</a:t>
              </a:r>
              <a:r>
                <a:rPr lang="zh-CN" altLang="en-US" sz="16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微软雅黑" panose="020B0503020204020204" pitchFamily="34" charset="-122"/>
                  <a:sym typeface="思源黑体 CN Normal" panose="020B0400000000000000" pitchFamily="34" charset="-122"/>
                </a:rPr>
                <a:t>：投入使用</a:t>
              </a:r>
              <a:endParaRPr lang="zh-CN" altLang="en-US" sz="16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微软雅黑" panose="020B0503020204020204" pitchFamily="34" charset="-122"/>
                <a:sym typeface="思源黑体 CN Normal" panose="020B0400000000000000" pitchFamily="34" charset="-122"/>
              </a:endParaRPr>
            </a:p>
          </p:txBody>
        </p:sp>
        <p:sp>
          <p:nvSpPr>
            <p:cNvPr id="28" name="文本框 27"/>
            <p:cNvSpPr txBox="1"/>
            <p:nvPr/>
          </p:nvSpPr>
          <p:spPr>
            <a:xfrm>
              <a:off x="8638539" y="2058668"/>
              <a:ext cx="1997710" cy="600075"/>
            </a:xfrm>
            <a:prstGeom prst="rect">
              <a:avLst/>
            </a:prstGeom>
            <a:noFill/>
          </p:spPr>
          <p:txBody>
            <a:bodyPr wrap="square" rtlCol="0">
              <a:spAutoFit/>
            </a:bodyPr>
            <a:lstStyle/>
            <a:p>
              <a:pPr algn="l">
                <a:lnSpc>
                  <a:spcPct val="138000"/>
                </a:lnSpc>
              </a:pPr>
              <a:r>
                <a:rPr lang="zh-CN" sz="2400" b="1" dirty="0">
                  <a:solidFill>
                    <a:srgbClr val="1974A2"/>
                  </a:solidFill>
                  <a:latin typeface="思源黑体 CN Normal" panose="020B0400000000000000" pitchFamily="34" charset="-122"/>
                  <a:ea typeface="思源黑体 CN Normal" panose="020B0400000000000000" pitchFamily="34" charset="-122"/>
                  <a:cs typeface="汉仪中简黑简" panose="00020600040101010101" charset="-122"/>
                  <a:sym typeface="思源黑体 CN Normal" panose="020B0400000000000000" pitchFamily="34" charset="-122"/>
                </a:rPr>
                <a:t>第四阶段</a:t>
              </a:r>
              <a:endParaRPr lang="zh-CN" sz="2400" b="1" dirty="0">
                <a:solidFill>
                  <a:srgbClr val="1974A2"/>
                </a:solidFill>
                <a:latin typeface="思源黑体 CN Normal" panose="020B0400000000000000" pitchFamily="34" charset="-122"/>
                <a:ea typeface="思源黑体 CN Normal" panose="020B0400000000000000" pitchFamily="34" charset="-122"/>
                <a:cs typeface="汉仪中简黑简" panose="00020600040101010101" charset="-122"/>
                <a:sym typeface="思源黑体 CN Normal" panose="020B0400000000000000" pitchFamily="34" charset="-122"/>
              </a:endParaRPr>
            </a:p>
          </p:txBody>
        </p:sp>
        <p:sp>
          <p:nvSpPr>
            <p:cNvPr id="67" name="形状"/>
            <p:cNvSpPr/>
            <p:nvPr/>
          </p:nvSpPr>
          <p:spPr>
            <a:xfrm>
              <a:off x="865411" y="4437176"/>
              <a:ext cx="2622550" cy="241300"/>
            </a:xfrm>
            <a:prstGeom prst="rect">
              <a:avLst/>
            </a:prstGeom>
            <a:solidFill>
              <a:srgbClr val="7FC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8000"/>
                </a:lnSpc>
              </a:pPr>
              <a:endParaRPr lang="en-US">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68" name="形状"/>
            <p:cNvSpPr/>
            <p:nvPr/>
          </p:nvSpPr>
          <p:spPr>
            <a:xfrm>
              <a:off x="3487961" y="4302556"/>
              <a:ext cx="2622550" cy="375285"/>
            </a:xfrm>
            <a:prstGeom prst="rect">
              <a:avLst/>
            </a:prstGeom>
            <a:solidFill>
              <a:srgbClr val="1974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8000"/>
                </a:lnSpc>
              </a:pPr>
              <a:endParaRPr lang="en-US">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69" name="形状"/>
            <p:cNvSpPr/>
            <p:nvPr/>
          </p:nvSpPr>
          <p:spPr>
            <a:xfrm>
              <a:off x="6114321" y="4124847"/>
              <a:ext cx="2622550" cy="553085"/>
            </a:xfrm>
            <a:prstGeom prst="rect">
              <a:avLst/>
            </a:prstGeom>
            <a:solidFill>
              <a:srgbClr val="7FC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8000"/>
                </a:lnSpc>
              </a:pPr>
              <a:endParaRPr lang="en-US">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70" name="矩形"/>
            <p:cNvSpPr/>
            <p:nvPr/>
          </p:nvSpPr>
          <p:spPr>
            <a:xfrm>
              <a:off x="8733061" y="3892981"/>
              <a:ext cx="2622550" cy="784860"/>
            </a:xfrm>
            <a:prstGeom prst="rect">
              <a:avLst/>
            </a:prstGeom>
            <a:solidFill>
              <a:srgbClr val="1974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8000"/>
                </a:lnSpc>
              </a:pPr>
              <a:endParaRPr lang="en-US">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grpSp>
      <p:grpSp>
        <p:nvGrpSpPr>
          <p:cNvPr id="36" name="组合 35"/>
          <p:cNvGrpSpPr/>
          <p:nvPr/>
        </p:nvGrpSpPr>
        <p:grpSpPr>
          <a:xfrm>
            <a:off x="761815" y="985271"/>
            <a:ext cx="2225040" cy="1333118"/>
            <a:chOff x="4897911" y="1083141"/>
            <a:chExt cx="2225040" cy="1333118"/>
          </a:xfrm>
        </p:grpSpPr>
        <p:sp>
          <p:nvSpPr>
            <p:cNvPr id="37" name="文本框 36"/>
            <p:cNvSpPr txBox="1"/>
            <p:nvPr/>
          </p:nvSpPr>
          <p:spPr>
            <a:xfrm>
              <a:off x="4897911" y="1793283"/>
              <a:ext cx="1097280" cy="430530"/>
            </a:xfrm>
            <a:prstGeom prst="rect">
              <a:avLst/>
            </a:prstGeom>
            <a:noFill/>
          </p:spPr>
          <p:txBody>
            <a:bodyPr wrap="none" rtlCol="0">
              <a:spAutoFit/>
            </a:bodyPr>
            <a:lstStyle/>
            <a:p>
              <a:pPr>
                <a:lnSpc>
                  <a:spcPct val="138000"/>
                </a:lnSpc>
              </a:pPr>
              <a:r>
                <a:rPr lang="en-US" altLang="zh-CN" sz="1600" i="1" dirty="0">
                  <a:solidFill>
                    <a:srgbClr val="7FCFED">
                      <a:alpha val="80000"/>
                    </a:srgb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Time plan</a:t>
              </a:r>
              <a:endParaRPr lang="en-US" altLang="zh-CN" sz="1600" i="1" dirty="0">
                <a:solidFill>
                  <a:srgbClr val="7FCFED">
                    <a:alpha val="80000"/>
                  </a:srgb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38" name="文本框 37"/>
            <p:cNvSpPr txBox="1"/>
            <p:nvPr/>
          </p:nvSpPr>
          <p:spPr>
            <a:xfrm>
              <a:off x="4897911" y="1083141"/>
              <a:ext cx="2225040" cy="939800"/>
            </a:xfrm>
            <a:prstGeom prst="rect">
              <a:avLst/>
            </a:prstGeom>
            <a:noFill/>
          </p:spPr>
          <p:txBody>
            <a:bodyPr wrap="none" rtlCol="0">
              <a:spAutoFit/>
            </a:bodyPr>
            <a:lstStyle/>
            <a:p>
              <a:pPr>
                <a:lnSpc>
                  <a:spcPct val="138000"/>
                </a:lnSpc>
              </a:pPr>
              <a:r>
                <a:rPr lang="zh-CN" altLang="en-US" sz="4000" b="1" dirty="0">
                  <a:solidFill>
                    <a:srgbClr val="1974A2"/>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时间规划</a:t>
              </a:r>
              <a:endParaRPr lang="zh-CN" altLang="en-US" sz="4000" b="1" dirty="0">
                <a:solidFill>
                  <a:srgbClr val="1974A2"/>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40" name="矩形: 圆角 39"/>
            <p:cNvSpPr/>
            <p:nvPr/>
          </p:nvSpPr>
          <p:spPr>
            <a:xfrm>
              <a:off x="5010400" y="2320639"/>
              <a:ext cx="601547" cy="95620"/>
            </a:xfrm>
            <a:prstGeom prst="roundRect">
              <a:avLst>
                <a:gd name="adj" fmla="val 50000"/>
              </a:avLst>
            </a:prstGeom>
            <a:solidFill>
              <a:srgbClr val="7FC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8000"/>
                </a:lnSpc>
              </a:pPr>
              <a:endParaRPr lang="zh-CN" altLang="en-US">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grpSp>
      <p:pic>
        <p:nvPicPr>
          <p:cNvPr id="42" name="图片 4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089086" y="306729"/>
            <a:ext cx="798118" cy="798118"/>
          </a:xfrm>
          <a:prstGeom prst="rect">
            <a:avLst/>
          </a:prstGeom>
        </p:spPr>
      </p:pic>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508860" y="4698473"/>
            <a:ext cx="2169797" cy="701065"/>
            <a:chOff x="3631634" y="4698473"/>
            <a:chExt cx="2169797" cy="701065"/>
          </a:xfrm>
        </p:grpSpPr>
        <p:sp>
          <p:nvSpPr>
            <p:cNvPr id="49" name="矩形: 圆角 48"/>
            <p:cNvSpPr/>
            <p:nvPr/>
          </p:nvSpPr>
          <p:spPr>
            <a:xfrm>
              <a:off x="3631634" y="4774673"/>
              <a:ext cx="111127" cy="439350"/>
            </a:xfrm>
            <a:prstGeom prst="roundRect">
              <a:avLst>
                <a:gd name="adj" fmla="val 50000"/>
              </a:avLst>
            </a:prstGeom>
            <a:solidFill>
              <a:srgbClr val="7FC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3831661" y="4698473"/>
              <a:ext cx="1969770" cy="398780"/>
            </a:xfrm>
            <a:prstGeom prst="rect">
              <a:avLst/>
            </a:prstGeom>
          </p:spPr>
          <p:txBody>
            <a:bodyPr wrap="none">
              <a:spAutoFit/>
            </a:bodyPr>
            <a:lstStyle/>
            <a:p>
              <a:r>
                <a:rPr lang="zh-CN" altLang="en-US" sz="2000" b="1" dirty="0">
                  <a:solidFill>
                    <a:srgbClr val="1974A2"/>
                  </a:solidFill>
                  <a:latin typeface="思源黑体 CN Bold" panose="020B0800000000000000" pitchFamily="34" charset="-122"/>
                  <a:ea typeface="思源黑体 CN Bold" panose="020B0800000000000000" pitchFamily="34" charset="-122"/>
                </a:rPr>
                <a:t>指导老师</a:t>
              </a:r>
              <a:r>
                <a:rPr lang="zh-CN" altLang="en-US" sz="2000" b="1" dirty="0" smtClean="0">
                  <a:solidFill>
                    <a:srgbClr val="1974A2"/>
                  </a:solidFill>
                  <a:latin typeface="思源黑体 CN Bold" panose="020B0800000000000000" pitchFamily="34" charset="-122"/>
                  <a:ea typeface="思源黑体 CN Bold" panose="020B0800000000000000" pitchFamily="34" charset="-122"/>
                </a:rPr>
                <a:t>：林林</a:t>
              </a:r>
              <a:endParaRPr lang="zh-CN" altLang="en-US" sz="2000" b="1" dirty="0">
                <a:solidFill>
                  <a:srgbClr val="1974A2"/>
                </a:solidFill>
                <a:latin typeface="思源黑体 CN Bold" panose="020B0800000000000000" pitchFamily="34" charset="-122"/>
                <a:ea typeface="思源黑体 CN Bold" panose="020B0800000000000000" pitchFamily="34" charset="-122"/>
              </a:endParaRPr>
            </a:p>
          </p:txBody>
        </p:sp>
        <p:sp>
          <p:nvSpPr>
            <p:cNvPr id="53" name="矩形 52"/>
            <p:cNvSpPr/>
            <p:nvPr/>
          </p:nvSpPr>
          <p:spPr>
            <a:xfrm>
              <a:off x="3818960" y="5060984"/>
              <a:ext cx="1111010" cy="338554"/>
            </a:xfrm>
            <a:prstGeom prst="rect">
              <a:avLst/>
            </a:prstGeom>
          </p:spPr>
          <p:txBody>
            <a:bodyPr wrap="none">
              <a:spAutoFit/>
            </a:bodyPr>
            <a:lstStyle/>
            <a:p>
              <a:pPr algn="ctr"/>
              <a:r>
                <a:rPr lang="en-US" altLang="zh-CN" sz="1600" i="1" dirty="0">
                  <a:solidFill>
                    <a:srgbClr val="7FCFED">
                      <a:alpha val="80000"/>
                    </a:srgbClr>
                  </a:solidFill>
                  <a:latin typeface="思源黑体 CN Normal" panose="020B0400000000000000" pitchFamily="34" charset="-122"/>
                  <a:ea typeface="思源黑体 CN Normal" panose="020B0400000000000000" pitchFamily="34" charset="-122"/>
                </a:rPr>
                <a:t>Instructor</a:t>
              </a:r>
              <a:endParaRPr lang="zh-CN" altLang="en-US" sz="1600" i="1" dirty="0">
                <a:solidFill>
                  <a:srgbClr val="7FCFED">
                    <a:alpha val="80000"/>
                  </a:srgbClr>
                </a:solidFill>
                <a:latin typeface="思源黑体 CN Normal" panose="020B0400000000000000" pitchFamily="34" charset="-122"/>
                <a:ea typeface="思源黑体 CN Normal" panose="020B0400000000000000" pitchFamily="34" charset="-122"/>
              </a:endParaRPr>
            </a:p>
          </p:txBody>
        </p:sp>
      </p:grpSp>
      <p:grpSp>
        <p:nvGrpSpPr>
          <p:cNvPr id="6" name="组合 5"/>
          <p:cNvGrpSpPr/>
          <p:nvPr/>
        </p:nvGrpSpPr>
        <p:grpSpPr>
          <a:xfrm>
            <a:off x="6481134" y="4698473"/>
            <a:ext cx="2169797" cy="701065"/>
            <a:chOff x="6481134" y="4698473"/>
            <a:chExt cx="2169797" cy="701065"/>
          </a:xfrm>
        </p:grpSpPr>
        <p:sp>
          <p:nvSpPr>
            <p:cNvPr id="56" name="矩形: 圆角 55"/>
            <p:cNvSpPr/>
            <p:nvPr/>
          </p:nvSpPr>
          <p:spPr>
            <a:xfrm>
              <a:off x="6481134" y="4774673"/>
              <a:ext cx="111127" cy="439350"/>
            </a:xfrm>
            <a:prstGeom prst="roundRect">
              <a:avLst>
                <a:gd name="adj" fmla="val 50000"/>
              </a:avLst>
            </a:prstGeom>
            <a:solidFill>
              <a:srgbClr val="7FC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6681161" y="4698473"/>
              <a:ext cx="1969770" cy="398780"/>
            </a:xfrm>
            <a:prstGeom prst="rect">
              <a:avLst/>
            </a:prstGeom>
          </p:spPr>
          <p:txBody>
            <a:bodyPr wrap="none">
              <a:spAutoFit/>
            </a:bodyPr>
            <a:lstStyle/>
            <a:p>
              <a:r>
                <a:rPr lang="zh-CN" altLang="en-US" sz="2000" b="1" dirty="0">
                  <a:solidFill>
                    <a:srgbClr val="1974A2"/>
                  </a:solidFill>
                  <a:latin typeface="思源黑体 CN Bold" panose="020B0800000000000000" pitchFamily="34" charset="-122"/>
                  <a:ea typeface="思源黑体 CN Bold" panose="020B0800000000000000" pitchFamily="34" charset="-122"/>
                </a:rPr>
                <a:t>答辩人</a:t>
              </a:r>
              <a:r>
                <a:rPr lang="zh-CN" altLang="en-US" sz="2000" b="1" dirty="0" smtClean="0">
                  <a:solidFill>
                    <a:srgbClr val="1974A2"/>
                  </a:solidFill>
                  <a:latin typeface="思源黑体 CN Bold" panose="020B0800000000000000" pitchFamily="34" charset="-122"/>
                  <a:ea typeface="思源黑体 CN Bold" panose="020B0800000000000000" pitchFamily="34" charset="-122"/>
                </a:rPr>
                <a:t>：苏家铭</a:t>
              </a:r>
              <a:endParaRPr lang="zh-CN" altLang="en-US" sz="2000" b="1" dirty="0">
                <a:solidFill>
                  <a:srgbClr val="1974A2"/>
                </a:solidFill>
                <a:latin typeface="思源黑体 CN Bold" panose="020B0800000000000000" pitchFamily="34" charset="-122"/>
                <a:ea typeface="思源黑体 CN Bold" panose="020B0800000000000000" pitchFamily="34" charset="-122"/>
              </a:endParaRPr>
            </a:p>
          </p:txBody>
        </p:sp>
        <p:sp>
          <p:nvSpPr>
            <p:cNvPr id="58" name="矩形 57"/>
            <p:cNvSpPr/>
            <p:nvPr/>
          </p:nvSpPr>
          <p:spPr>
            <a:xfrm>
              <a:off x="6639009" y="5060984"/>
              <a:ext cx="1328569" cy="338554"/>
            </a:xfrm>
            <a:prstGeom prst="rect">
              <a:avLst/>
            </a:prstGeom>
          </p:spPr>
          <p:txBody>
            <a:bodyPr wrap="none">
              <a:spAutoFit/>
            </a:bodyPr>
            <a:lstStyle/>
            <a:p>
              <a:pPr algn="ctr"/>
              <a:r>
                <a:rPr lang="en-US" altLang="zh-CN" sz="1600" i="1" dirty="0">
                  <a:solidFill>
                    <a:srgbClr val="7FCFED">
                      <a:alpha val="80000"/>
                    </a:srgbClr>
                  </a:solidFill>
                  <a:latin typeface="思源黑体 CN Normal" panose="020B0400000000000000" pitchFamily="34" charset="-122"/>
                  <a:ea typeface="思源黑体 CN Normal" panose="020B0400000000000000" pitchFamily="34" charset="-122"/>
                </a:rPr>
                <a:t>Respondent</a:t>
              </a:r>
              <a:endParaRPr lang="zh-CN" altLang="en-US" sz="1600" i="1" dirty="0">
                <a:solidFill>
                  <a:srgbClr val="7FCFED">
                    <a:alpha val="80000"/>
                  </a:srgbClr>
                </a:solidFill>
                <a:latin typeface="思源黑体 CN Normal" panose="020B0400000000000000" pitchFamily="34" charset="-122"/>
                <a:ea typeface="思源黑体 CN Normal" panose="020B0400000000000000" pitchFamily="34" charset="-122"/>
              </a:endParaRPr>
            </a:p>
          </p:txBody>
        </p:sp>
      </p:grpSp>
      <p:grpSp>
        <p:nvGrpSpPr>
          <p:cNvPr id="4" name="组合 3"/>
          <p:cNvGrpSpPr/>
          <p:nvPr/>
        </p:nvGrpSpPr>
        <p:grpSpPr>
          <a:xfrm>
            <a:off x="2618125" y="1536834"/>
            <a:ext cx="6955750" cy="2581238"/>
            <a:chOff x="2618125" y="1536834"/>
            <a:chExt cx="6955750" cy="2581238"/>
          </a:xfrm>
        </p:grpSpPr>
        <p:sp>
          <p:nvSpPr>
            <p:cNvPr id="34" name="矩形 33"/>
            <p:cNvSpPr/>
            <p:nvPr/>
          </p:nvSpPr>
          <p:spPr>
            <a:xfrm>
              <a:off x="2618125" y="3287075"/>
              <a:ext cx="6955750" cy="830997"/>
            </a:xfrm>
            <a:prstGeom prst="rect">
              <a:avLst/>
            </a:prstGeom>
          </p:spPr>
          <p:txBody>
            <a:bodyPr wrap="none">
              <a:spAutoFit/>
            </a:bodyPr>
            <a:lstStyle/>
            <a:p>
              <a:r>
                <a:rPr lang="zh-CN" altLang="en-US" sz="4800" b="1" dirty="0">
                  <a:solidFill>
                    <a:srgbClr val="1974A2"/>
                  </a:solidFill>
                  <a:latin typeface="思源黑体 CN Bold" panose="020B0800000000000000" pitchFamily="34" charset="-122"/>
                  <a:ea typeface="思源黑体 CN Bold" panose="020B0800000000000000" pitchFamily="34" charset="-122"/>
                </a:rPr>
                <a:t>感谢指导老师及各位同仁</a:t>
              </a:r>
              <a:endParaRPr lang="zh-CN" altLang="en-US" sz="4800" b="1" dirty="0">
                <a:solidFill>
                  <a:srgbClr val="1974A2"/>
                </a:solidFill>
                <a:latin typeface="思源黑体 CN Bold" panose="020B0800000000000000" pitchFamily="34" charset="-122"/>
                <a:ea typeface="思源黑体 CN Bold" panose="020B0800000000000000" pitchFamily="34" charset="-122"/>
              </a:endParaRPr>
            </a:p>
          </p:txBody>
        </p:sp>
        <p:grpSp>
          <p:nvGrpSpPr>
            <p:cNvPr id="3" name="组合 2"/>
            <p:cNvGrpSpPr/>
            <p:nvPr/>
          </p:nvGrpSpPr>
          <p:grpSpPr>
            <a:xfrm>
              <a:off x="3780174" y="1536834"/>
              <a:ext cx="4631653" cy="1652700"/>
              <a:chOff x="3780174" y="1536834"/>
              <a:chExt cx="4631653" cy="1652700"/>
            </a:xfrm>
          </p:grpSpPr>
          <p:sp>
            <p:nvSpPr>
              <p:cNvPr id="35" name="矩形 34"/>
              <p:cNvSpPr/>
              <p:nvPr/>
            </p:nvSpPr>
            <p:spPr>
              <a:xfrm>
                <a:off x="3780174" y="1989205"/>
                <a:ext cx="4631653" cy="1200329"/>
              </a:xfrm>
              <a:prstGeom prst="rect">
                <a:avLst/>
              </a:prstGeom>
            </p:spPr>
            <p:txBody>
              <a:bodyPr wrap="none">
                <a:spAutoFit/>
              </a:bodyPr>
              <a:lstStyle/>
              <a:p>
                <a:r>
                  <a:rPr lang="en-US" altLang="zh-CN" sz="7200" b="1" dirty="0">
                    <a:solidFill>
                      <a:srgbClr val="1974A2"/>
                    </a:solidFill>
                    <a:latin typeface="思源黑体 CN Bold" panose="020B0800000000000000" pitchFamily="34" charset="-122"/>
                    <a:ea typeface="思源黑体 CN Bold" panose="020B0800000000000000" pitchFamily="34" charset="-122"/>
                  </a:rPr>
                  <a:t>T</a:t>
                </a:r>
                <a:r>
                  <a:rPr lang="en-US" altLang="zh-CN" sz="6000" b="1" dirty="0">
                    <a:solidFill>
                      <a:srgbClr val="1974A2"/>
                    </a:solidFill>
                    <a:latin typeface="思源黑体 CN Bold" panose="020B0800000000000000" pitchFamily="34" charset="-122"/>
                    <a:ea typeface="思源黑体 CN Bold" panose="020B0800000000000000" pitchFamily="34" charset="-122"/>
                  </a:rPr>
                  <a:t>hanks you</a:t>
                </a:r>
                <a:endParaRPr lang="zh-CN" altLang="en-US" sz="6000" b="1" dirty="0">
                  <a:solidFill>
                    <a:srgbClr val="1974A2"/>
                  </a:solidFill>
                  <a:latin typeface="思源黑体 CN Bold" panose="020B0800000000000000" pitchFamily="34" charset="-122"/>
                  <a:ea typeface="思源黑体 CN Bold" panose="020B0800000000000000" pitchFamily="34" charset="-122"/>
                </a:endParaRPr>
              </a:p>
            </p:txBody>
          </p:sp>
          <p:grpSp>
            <p:nvGrpSpPr>
              <p:cNvPr id="2" name="组合 1"/>
              <p:cNvGrpSpPr/>
              <p:nvPr/>
            </p:nvGrpSpPr>
            <p:grpSpPr>
              <a:xfrm>
                <a:off x="6131899" y="1536834"/>
                <a:ext cx="469010" cy="354830"/>
                <a:chOff x="5967956" y="1536834"/>
                <a:chExt cx="469010" cy="354830"/>
              </a:xfrm>
            </p:grpSpPr>
            <p:grpSp>
              <p:nvGrpSpPr>
                <p:cNvPr id="64" name="组合 63"/>
                <p:cNvGrpSpPr/>
                <p:nvPr/>
              </p:nvGrpSpPr>
              <p:grpSpPr>
                <a:xfrm>
                  <a:off x="5967956" y="1536834"/>
                  <a:ext cx="387438" cy="354830"/>
                  <a:chOff x="4941356" y="961075"/>
                  <a:chExt cx="526684" cy="482356"/>
                </a:xfrm>
              </p:grpSpPr>
              <p:sp>
                <p:nvSpPr>
                  <p:cNvPr id="60" name="任意多边形: 形状 59"/>
                  <p:cNvSpPr/>
                  <p:nvPr/>
                </p:nvSpPr>
                <p:spPr>
                  <a:xfrm>
                    <a:off x="4941356" y="961075"/>
                    <a:ext cx="526684" cy="277537"/>
                  </a:xfrm>
                  <a:custGeom>
                    <a:avLst/>
                    <a:gdLst>
                      <a:gd name="connsiteX0" fmla="*/ 845205 w 1691059"/>
                      <a:gd name="connsiteY0" fmla="*/ 891755 h 891108"/>
                      <a:gd name="connsiteX1" fmla="*/ 823298 w 1691059"/>
                      <a:gd name="connsiteY1" fmla="*/ 886040 h 891108"/>
                      <a:gd name="connsiteX2" fmla="*/ 24150 w 1691059"/>
                      <a:gd name="connsiteY2" fmla="*/ 459320 h 891108"/>
                      <a:gd name="connsiteX3" fmla="*/ 338 w 1691059"/>
                      <a:gd name="connsiteY3" fmla="*/ 417410 h 891108"/>
                      <a:gd name="connsiteX4" fmla="*/ 27960 w 1691059"/>
                      <a:gd name="connsiteY4" fmla="*/ 377405 h 891108"/>
                      <a:gd name="connsiteX5" fmla="*/ 881400 w 1691059"/>
                      <a:gd name="connsiteY5" fmla="*/ 4025 h 891108"/>
                      <a:gd name="connsiteX6" fmla="*/ 922358 w 1691059"/>
                      <a:gd name="connsiteY6" fmla="*/ 5930 h 891108"/>
                      <a:gd name="connsiteX7" fmla="*/ 1669118 w 1691059"/>
                      <a:gd name="connsiteY7" fmla="*/ 432650 h 891108"/>
                      <a:gd name="connsiteX8" fmla="*/ 1691978 w 1691059"/>
                      <a:gd name="connsiteY8" fmla="*/ 474560 h 891108"/>
                      <a:gd name="connsiteX9" fmla="*/ 1665308 w 1691059"/>
                      <a:gd name="connsiteY9" fmla="*/ 514565 h 891108"/>
                      <a:gd name="connsiteX10" fmla="*/ 865208 w 1691059"/>
                      <a:gd name="connsiteY10" fmla="*/ 887945 h 891108"/>
                      <a:gd name="connsiteX11" fmla="*/ 845205 w 1691059"/>
                      <a:gd name="connsiteY11" fmla="*/ 891755 h 891108"/>
                      <a:gd name="connsiteX12" fmla="*/ 149880 w 1691059"/>
                      <a:gd name="connsiteY12" fmla="*/ 423125 h 891108"/>
                      <a:gd name="connsiteX13" fmla="*/ 846158 w 1691059"/>
                      <a:gd name="connsiteY13" fmla="*/ 794600 h 891108"/>
                      <a:gd name="connsiteX14" fmla="*/ 1545293 w 1691059"/>
                      <a:gd name="connsiteY14" fmla="*/ 468845 h 891108"/>
                      <a:gd name="connsiteX15" fmla="*/ 895688 w 1691059"/>
                      <a:gd name="connsiteY15" fmla="*/ 97370 h 891108"/>
                      <a:gd name="connsiteX16" fmla="*/ 149880 w 1691059"/>
                      <a:gd name="connsiteY16" fmla="*/ 423125 h 891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91059" h="891108">
                        <a:moveTo>
                          <a:pt x="845205" y="891755"/>
                        </a:moveTo>
                        <a:cubicBezTo>
                          <a:pt x="837585" y="891755"/>
                          <a:pt x="829965" y="889850"/>
                          <a:pt x="823298" y="886040"/>
                        </a:cubicBezTo>
                        <a:lnTo>
                          <a:pt x="24150" y="459320"/>
                        </a:lnTo>
                        <a:cubicBezTo>
                          <a:pt x="8910" y="450748"/>
                          <a:pt x="-615" y="434555"/>
                          <a:pt x="338" y="417410"/>
                        </a:cubicBezTo>
                        <a:cubicBezTo>
                          <a:pt x="1290" y="400265"/>
                          <a:pt x="11768" y="384073"/>
                          <a:pt x="27960" y="377405"/>
                        </a:cubicBezTo>
                        <a:lnTo>
                          <a:pt x="881400" y="4025"/>
                        </a:lnTo>
                        <a:cubicBezTo>
                          <a:pt x="894735" y="-1690"/>
                          <a:pt x="909975" y="-737"/>
                          <a:pt x="922358" y="5930"/>
                        </a:cubicBezTo>
                        <a:lnTo>
                          <a:pt x="1669118" y="432650"/>
                        </a:lnTo>
                        <a:cubicBezTo>
                          <a:pt x="1684358" y="441223"/>
                          <a:pt x="1692930" y="457415"/>
                          <a:pt x="1691978" y="474560"/>
                        </a:cubicBezTo>
                        <a:cubicBezTo>
                          <a:pt x="1691026" y="491705"/>
                          <a:pt x="1681501" y="506945"/>
                          <a:pt x="1665308" y="514565"/>
                        </a:cubicBezTo>
                        <a:lnTo>
                          <a:pt x="865208" y="887945"/>
                        </a:lnTo>
                        <a:cubicBezTo>
                          <a:pt x="858540" y="889850"/>
                          <a:pt x="851873" y="891755"/>
                          <a:pt x="845205" y="891755"/>
                        </a:cubicBezTo>
                        <a:close/>
                        <a:moveTo>
                          <a:pt x="149880" y="423125"/>
                        </a:moveTo>
                        <a:lnTo>
                          <a:pt x="846158" y="794600"/>
                        </a:lnTo>
                        <a:lnTo>
                          <a:pt x="1545293" y="468845"/>
                        </a:lnTo>
                        <a:lnTo>
                          <a:pt x="895688" y="97370"/>
                        </a:lnTo>
                        <a:lnTo>
                          <a:pt x="149880" y="423125"/>
                        </a:lnTo>
                        <a:close/>
                      </a:path>
                    </a:pathLst>
                  </a:custGeom>
                  <a:solidFill>
                    <a:srgbClr val="1974A2"/>
                  </a:solidFill>
                  <a:ln w="22225" cap="flat">
                    <a:solidFill>
                      <a:srgbClr val="1974A2"/>
                    </a:solidFill>
                    <a:prstDash val="solid"/>
                    <a:miter/>
                  </a:ln>
                </p:spPr>
                <p:txBody>
                  <a:bodyPr rtlCol="0" anchor="ctr"/>
                  <a:lstStyle/>
                  <a:p>
                    <a:endParaRPr lang="zh-CN" altLang="en-US">
                      <a:latin typeface="Segoe UI" panose="020B0502040204020203" pitchFamily="34" charset="0"/>
                      <a:ea typeface="微软雅黑" panose="020B0503020204020204" pitchFamily="34" charset="-122"/>
                      <a:sym typeface="Segoe UI" panose="020B0502040204020203" pitchFamily="34" charset="0"/>
                    </a:endParaRPr>
                  </a:p>
                </p:txBody>
              </p:sp>
              <p:sp>
                <p:nvSpPr>
                  <p:cNvPr id="61" name="任意多边形: 形状 60"/>
                  <p:cNvSpPr/>
                  <p:nvPr/>
                </p:nvSpPr>
                <p:spPr>
                  <a:xfrm>
                    <a:off x="5023053" y="1236002"/>
                    <a:ext cx="363290" cy="207429"/>
                  </a:xfrm>
                  <a:custGeom>
                    <a:avLst/>
                    <a:gdLst>
                      <a:gd name="connsiteX0" fmla="*/ 590823 w 1166440"/>
                      <a:gd name="connsiteY0" fmla="*/ 667023 h 666005"/>
                      <a:gd name="connsiteX1" fmla="*/ 25990 w 1166440"/>
                      <a:gd name="connsiteY1" fmla="*/ 547960 h 666005"/>
                      <a:gd name="connsiteX2" fmla="*/ 273 w 1166440"/>
                      <a:gd name="connsiteY2" fmla="*/ 507003 h 666005"/>
                      <a:gd name="connsiteX3" fmla="*/ 273 w 1166440"/>
                      <a:gd name="connsiteY3" fmla="*/ 45992 h 666005"/>
                      <a:gd name="connsiteX4" fmla="*/ 45993 w 1166440"/>
                      <a:gd name="connsiteY4" fmla="*/ 273 h 666005"/>
                      <a:gd name="connsiteX5" fmla="*/ 91713 w 1166440"/>
                      <a:gd name="connsiteY5" fmla="*/ 45992 h 666005"/>
                      <a:gd name="connsiteX6" fmla="*/ 91713 w 1166440"/>
                      <a:gd name="connsiteY6" fmla="*/ 477475 h 666005"/>
                      <a:gd name="connsiteX7" fmla="*/ 1075645 w 1166440"/>
                      <a:gd name="connsiteY7" fmla="*/ 477475 h 666005"/>
                      <a:gd name="connsiteX8" fmla="*/ 1075645 w 1166440"/>
                      <a:gd name="connsiteY8" fmla="*/ 97428 h 666005"/>
                      <a:gd name="connsiteX9" fmla="*/ 1121365 w 1166440"/>
                      <a:gd name="connsiteY9" fmla="*/ 51708 h 666005"/>
                      <a:gd name="connsiteX10" fmla="*/ 1167085 w 1166440"/>
                      <a:gd name="connsiteY10" fmla="*/ 97428 h 666005"/>
                      <a:gd name="connsiteX11" fmla="*/ 1167085 w 1166440"/>
                      <a:gd name="connsiteY11" fmla="*/ 507003 h 666005"/>
                      <a:gd name="connsiteX12" fmla="*/ 1140415 w 1166440"/>
                      <a:gd name="connsiteY12" fmla="*/ 548913 h 666005"/>
                      <a:gd name="connsiteX13" fmla="*/ 590823 w 1166440"/>
                      <a:gd name="connsiteY13" fmla="*/ 667023 h 666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6440" h="666005">
                        <a:moveTo>
                          <a:pt x="590823" y="667023"/>
                        </a:moveTo>
                        <a:cubicBezTo>
                          <a:pt x="269830" y="667023"/>
                          <a:pt x="40278" y="554628"/>
                          <a:pt x="25990" y="547960"/>
                        </a:cubicBezTo>
                        <a:cubicBezTo>
                          <a:pt x="10750" y="540340"/>
                          <a:pt x="273" y="524148"/>
                          <a:pt x="273" y="507003"/>
                        </a:cubicBezTo>
                        <a:lnTo>
                          <a:pt x="273" y="45992"/>
                        </a:lnTo>
                        <a:cubicBezTo>
                          <a:pt x="273" y="21228"/>
                          <a:pt x="20275" y="273"/>
                          <a:pt x="45993" y="273"/>
                        </a:cubicBezTo>
                        <a:cubicBezTo>
                          <a:pt x="71710" y="273"/>
                          <a:pt x="91713" y="20275"/>
                          <a:pt x="91713" y="45992"/>
                        </a:cubicBezTo>
                        <a:lnTo>
                          <a:pt x="91713" y="477475"/>
                        </a:lnTo>
                        <a:cubicBezTo>
                          <a:pt x="197440" y="521290"/>
                          <a:pt x="619398" y="671785"/>
                          <a:pt x="1075645" y="477475"/>
                        </a:cubicBezTo>
                        <a:lnTo>
                          <a:pt x="1075645" y="97428"/>
                        </a:lnTo>
                        <a:cubicBezTo>
                          <a:pt x="1075645" y="72662"/>
                          <a:pt x="1095648" y="51708"/>
                          <a:pt x="1121365" y="51708"/>
                        </a:cubicBezTo>
                        <a:cubicBezTo>
                          <a:pt x="1147083" y="51708"/>
                          <a:pt x="1167085" y="71710"/>
                          <a:pt x="1167085" y="97428"/>
                        </a:cubicBezTo>
                        <a:lnTo>
                          <a:pt x="1167085" y="507003"/>
                        </a:lnTo>
                        <a:cubicBezTo>
                          <a:pt x="1167085" y="525100"/>
                          <a:pt x="1156608" y="541293"/>
                          <a:pt x="1140415" y="548913"/>
                        </a:cubicBezTo>
                        <a:cubicBezTo>
                          <a:pt x="944200" y="637495"/>
                          <a:pt x="755605" y="667023"/>
                          <a:pt x="590823" y="667023"/>
                        </a:cubicBezTo>
                        <a:close/>
                      </a:path>
                    </a:pathLst>
                  </a:custGeom>
                  <a:solidFill>
                    <a:srgbClr val="1974A2"/>
                  </a:solidFill>
                  <a:ln w="22225" cap="flat">
                    <a:solidFill>
                      <a:srgbClr val="1974A2"/>
                    </a:solidFill>
                    <a:prstDash val="solid"/>
                    <a:miter/>
                  </a:ln>
                </p:spPr>
                <p:txBody>
                  <a:bodyPr rtlCol="0" anchor="ctr"/>
                  <a:lstStyle/>
                  <a:p>
                    <a:endParaRPr lang="zh-CN" altLang="en-US">
                      <a:latin typeface="Segoe UI" panose="020B0502040204020203" pitchFamily="34" charset="0"/>
                      <a:ea typeface="微软雅黑" panose="020B0503020204020204" pitchFamily="34" charset="-122"/>
                      <a:sym typeface="Segoe UI" panose="020B0502040204020203" pitchFamily="34" charset="0"/>
                    </a:endParaRPr>
                  </a:p>
                </p:txBody>
              </p:sp>
            </p:grpSp>
            <p:sp>
              <p:nvSpPr>
                <p:cNvPr id="62" name="任意多边形: 形状 61"/>
                <p:cNvSpPr/>
                <p:nvPr/>
              </p:nvSpPr>
              <p:spPr>
                <a:xfrm>
                  <a:off x="6408575" y="1780417"/>
                  <a:ext cx="28391" cy="111247"/>
                </a:xfrm>
                <a:custGeom>
                  <a:avLst/>
                  <a:gdLst>
                    <a:gd name="connsiteX0" fmla="*/ 45992 w 91157"/>
                    <a:gd name="connsiteY0" fmla="*/ 358412 h 357187"/>
                    <a:gd name="connsiteX1" fmla="*/ 273 w 91157"/>
                    <a:gd name="connsiteY1" fmla="*/ 312692 h 357187"/>
                    <a:gd name="connsiteX2" fmla="*/ 273 w 91157"/>
                    <a:gd name="connsiteY2" fmla="*/ 45992 h 357187"/>
                    <a:gd name="connsiteX3" fmla="*/ 45992 w 91157"/>
                    <a:gd name="connsiteY3" fmla="*/ 273 h 357187"/>
                    <a:gd name="connsiteX4" fmla="*/ 91713 w 91157"/>
                    <a:gd name="connsiteY4" fmla="*/ 45992 h 357187"/>
                    <a:gd name="connsiteX5" fmla="*/ 91713 w 91157"/>
                    <a:gd name="connsiteY5" fmla="*/ 312692 h 357187"/>
                    <a:gd name="connsiteX6" fmla="*/ 45992 w 91157"/>
                    <a:gd name="connsiteY6" fmla="*/ 358412 h 357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157" h="357187">
                      <a:moveTo>
                        <a:pt x="45992" y="358412"/>
                      </a:moveTo>
                      <a:cubicBezTo>
                        <a:pt x="20275" y="358412"/>
                        <a:pt x="273" y="338410"/>
                        <a:pt x="273" y="312692"/>
                      </a:cubicBezTo>
                      <a:lnTo>
                        <a:pt x="273" y="45992"/>
                      </a:lnTo>
                      <a:cubicBezTo>
                        <a:pt x="273" y="21227"/>
                        <a:pt x="20275" y="273"/>
                        <a:pt x="45992" y="273"/>
                      </a:cubicBezTo>
                      <a:cubicBezTo>
                        <a:pt x="71710" y="273"/>
                        <a:pt x="91713" y="20275"/>
                        <a:pt x="91713" y="45992"/>
                      </a:cubicBezTo>
                      <a:lnTo>
                        <a:pt x="91713" y="312692"/>
                      </a:lnTo>
                      <a:cubicBezTo>
                        <a:pt x="91713" y="337458"/>
                        <a:pt x="71710" y="358412"/>
                        <a:pt x="45992" y="358412"/>
                      </a:cubicBezTo>
                      <a:close/>
                    </a:path>
                  </a:pathLst>
                </a:custGeom>
                <a:solidFill>
                  <a:srgbClr val="1974A2"/>
                </a:solidFill>
                <a:ln w="22225" cap="flat">
                  <a:solidFill>
                    <a:srgbClr val="1974A2"/>
                  </a:solidFill>
                  <a:prstDash val="solid"/>
                  <a:miter/>
                </a:ln>
              </p:spPr>
              <p:txBody>
                <a:bodyPr rtlCol="0" anchor="ctr"/>
                <a:lstStyle/>
                <a:p>
                  <a:endParaRPr lang="zh-CN" altLang="en-US">
                    <a:latin typeface="Segoe UI" panose="020B0502040204020203" pitchFamily="34" charset="0"/>
                    <a:ea typeface="微软雅黑" panose="020B0503020204020204" pitchFamily="34" charset="-122"/>
                    <a:sym typeface="Segoe UI" panose="020B0502040204020203" pitchFamily="34" charset="0"/>
                  </a:endParaRPr>
                </a:p>
              </p:txBody>
            </p:sp>
          </p:gr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1680302" y="2270532"/>
            <a:ext cx="3332059" cy="1961824"/>
            <a:chOff x="2975831" y="1204375"/>
            <a:chExt cx="3332059" cy="1961824"/>
          </a:xfrm>
        </p:grpSpPr>
        <p:sp>
          <p:nvSpPr>
            <p:cNvPr id="42" name="矩形 41"/>
            <p:cNvSpPr/>
            <p:nvPr/>
          </p:nvSpPr>
          <p:spPr>
            <a:xfrm>
              <a:off x="3828725" y="2519868"/>
              <a:ext cx="1316386" cy="646331"/>
            </a:xfrm>
            <a:prstGeom prst="rect">
              <a:avLst/>
            </a:prstGeom>
          </p:spPr>
          <p:txBody>
            <a:bodyPr wrap="none">
              <a:spAutoFit/>
            </a:bodyPr>
            <a:lstStyle/>
            <a:p>
              <a:r>
                <a:rPr lang="zh-CN" altLang="en-US" sz="3600" b="1" dirty="0" smtClean="0">
                  <a:solidFill>
                    <a:schemeClr val="bg1"/>
                  </a:solidFill>
                  <a:latin typeface="思源黑体 CN Bold" panose="020B0800000000000000" pitchFamily="34" charset="-122"/>
                  <a:ea typeface="思源黑体 CN Bold" panose="020B0800000000000000" pitchFamily="34" charset="-122"/>
                </a:rPr>
                <a:t>目  录</a:t>
              </a:r>
              <a:endParaRPr lang="zh-CN" altLang="en-US" sz="3600" b="1" dirty="0">
                <a:solidFill>
                  <a:schemeClr val="bg1"/>
                </a:solidFill>
                <a:latin typeface="思源黑体 CN Bold" panose="020B0800000000000000" pitchFamily="34" charset="-122"/>
                <a:ea typeface="思源黑体 CN Bold" panose="020B0800000000000000" pitchFamily="34" charset="-122"/>
              </a:endParaRPr>
            </a:p>
          </p:txBody>
        </p:sp>
        <p:sp>
          <p:nvSpPr>
            <p:cNvPr id="44" name="平行四边形 43"/>
            <p:cNvSpPr/>
            <p:nvPr/>
          </p:nvSpPr>
          <p:spPr>
            <a:xfrm>
              <a:off x="3508776" y="1383732"/>
              <a:ext cx="496547" cy="635902"/>
            </a:xfrm>
            <a:prstGeom prst="parallelogram">
              <a:avLst>
                <a:gd name="adj" fmla="val 85372"/>
              </a:avLst>
            </a:prstGeom>
            <a:solidFill>
              <a:srgbClr val="7FC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975831" y="1620719"/>
              <a:ext cx="3022174" cy="1015663"/>
            </a:xfrm>
            <a:prstGeom prst="rect">
              <a:avLst/>
            </a:prstGeom>
          </p:spPr>
          <p:txBody>
            <a:bodyPr wrap="none">
              <a:spAutoFit/>
            </a:bodyPr>
            <a:lstStyle/>
            <a:p>
              <a:r>
                <a:rPr lang="en-US" altLang="zh-CN" sz="6000" b="1" dirty="0">
                  <a:solidFill>
                    <a:schemeClr val="bg1"/>
                  </a:solidFill>
                  <a:latin typeface="思源黑体 CN Bold" panose="020B0800000000000000" pitchFamily="34" charset="-122"/>
                  <a:ea typeface="思源黑体 CN Bold" panose="020B0800000000000000" pitchFamily="34" charset="-122"/>
                </a:rPr>
                <a:t>C</a:t>
              </a:r>
              <a:r>
                <a:rPr lang="en-US" altLang="zh-CN" sz="4800" b="1" dirty="0">
                  <a:solidFill>
                    <a:schemeClr val="bg1"/>
                  </a:solidFill>
                  <a:latin typeface="思源黑体 CN Bold" panose="020B0800000000000000" pitchFamily="34" charset="-122"/>
                  <a:ea typeface="思源黑体 CN Bold" panose="020B0800000000000000" pitchFamily="34" charset="-122"/>
                </a:rPr>
                <a:t>ontents</a:t>
              </a:r>
              <a:endParaRPr lang="zh-CN" altLang="en-US" sz="4800" b="1" dirty="0">
                <a:solidFill>
                  <a:schemeClr val="bg1"/>
                </a:solidFill>
                <a:latin typeface="思源黑体 CN Bold" panose="020B0800000000000000" pitchFamily="34" charset="-122"/>
                <a:ea typeface="思源黑体 CN Bold" panose="020B0800000000000000" pitchFamily="34" charset="-122"/>
              </a:endParaRPr>
            </a:p>
          </p:txBody>
        </p:sp>
        <p:grpSp>
          <p:nvGrpSpPr>
            <p:cNvPr id="46" name="组合 45"/>
            <p:cNvGrpSpPr/>
            <p:nvPr/>
          </p:nvGrpSpPr>
          <p:grpSpPr>
            <a:xfrm>
              <a:off x="5884111" y="1204375"/>
              <a:ext cx="423779" cy="320610"/>
              <a:chOff x="5967956" y="1536834"/>
              <a:chExt cx="469010" cy="354830"/>
            </a:xfrm>
          </p:grpSpPr>
          <p:grpSp>
            <p:nvGrpSpPr>
              <p:cNvPr id="47" name="组合 46"/>
              <p:cNvGrpSpPr/>
              <p:nvPr/>
            </p:nvGrpSpPr>
            <p:grpSpPr>
              <a:xfrm>
                <a:off x="5967956" y="1536834"/>
                <a:ext cx="387438" cy="354830"/>
                <a:chOff x="4941356" y="961075"/>
                <a:chExt cx="526684" cy="482356"/>
              </a:xfrm>
            </p:grpSpPr>
            <p:sp>
              <p:nvSpPr>
                <p:cNvPr id="52" name="任意多边形: 形状 51"/>
                <p:cNvSpPr/>
                <p:nvPr/>
              </p:nvSpPr>
              <p:spPr>
                <a:xfrm>
                  <a:off x="4941356" y="961075"/>
                  <a:ext cx="526684" cy="277537"/>
                </a:xfrm>
                <a:custGeom>
                  <a:avLst/>
                  <a:gdLst>
                    <a:gd name="connsiteX0" fmla="*/ 845205 w 1691059"/>
                    <a:gd name="connsiteY0" fmla="*/ 891755 h 891108"/>
                    <a:gd name="connsiteX1" fmla="*/ 823298 w 1691059"/>
                    <a:gd name="connsiteY1" fmla="*/ 886040 h 891108"/>
                    <a:gd name="connsiteX2" fmla="*/ 24150 w 1691059"/>
                    <a:gd name="connsiteY2" fmla="*/ 459320 h 891108"/>
                    <a:gd name="connsiteX3" fmla="*/ 338 w 1691059"/>
                    <a:gd name="connsiteY3" fmla="*/ 417410 h 891108"/>
                    <a:gd name="connsiteX4" fmla="*/ 27960 w 1691059"/>
                    <a:gd name="connsiteY4" fmla="*/ 377405 h 891108"/>
                    <a:gd name="connsiteX5" fmla="*/ 881400 w 1691059"/>
                    <a:gd name="connsiteY5" fmla="*/ 4025 h 891108"/>
                    <a:gd name="connsiteX6" fmla="*/ 922358 w 1691059"/>
                    <a:gd name="connsiteY6" fmla="*/ 5930 h 891108"/>
                    <a:gd name="connsiteX7" fmla="*/ 1669118 w 1691059"/>
                    <a:gd name="connsiteY7" fmla="*/ 432650 h 891108"/>
                    <a:gd name="connsiteX8" fmla="*/ 1691978 w 1691059"/>
                    <a:gd name="connsiteY8" fmla="*/ 474560 h 891108"/>
                    <a:gd name="connsiteX9" fmla="*/ 1665308 w 1691059"/>
                    <a:gd name="connsiteY9" fmla="*/ 514565 h 891108"/>
                    <a:gd name="connsiteX10" fmla="*/ 865208 w 1691059"/>
                    <a:gd name="connsiteY10" fmla="*/ 887945 h 891108"/>
                    <a:gd name="connsiteX11" fmla="*/ 845205 w 1691059"/>
                    <a:gd name="connsiteY11" fmla="*/ 891755 h 891108"/>
                    <a:gd name="connsiteX12" fmla="*/ 149880 w 1691059"/>
                    <a:gd name="connsiteY12" fmla="*/ 423125 h 891108"/>
                    <a:gd name="connsiteX13" fmla="*/ 846158 w 1691059"/>
                    <a:gd name="connsiteY13" fmla="*/ 794600 h 891108"/>
                    <a:gd name="connsiteX14" fmla="*/ 1545293 w 1691059"/>
                    <a:gd name="connsiteY14" fmla="*/ 468845 h 891108"/>
                    <a:gd name="connsiteX15" fmla="*/ 895688 w 1691059"/>
                    <a:gd name="connsiteY15" fmla="*/ 97370 h 891108"/>
                    <a:gd name="connsiteX16" fmla="*/ 149880 w 1691059"/>
                    <a:gd name="connsiteY16" fmla="*/ 423125 h 891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91059" h="891108">
                      <a:moveTo>
                        <a:pt x="845205" y="891755"/>
                      </a:moveTo>
                      <a:cubicBezTo>
                        <a:pt x="837585" y="891755"/>
                        <a:pt x="829965" y="889850"/>
                        <a:pt x="823298" y="886040"/>
                      </a:cubicBezTo>
                      <a:lnTo>
                        <a:pt x="24150" y="459320"/>
                      </a:lnTo>
                      <a:cubicBezTo>
                        <a:pt x="8910" y="450748"/>
                        <a:pt x="-615" y="434555"/>
                        <a:pt x="338" y="417410"/>
                      </a:cubicBezTo>
                      <a:cubicBezTo>
                        <a:pt x="1290" y="400265"/>
                        <a:pt x="11768" y="384073"/>
                        <a:pt x="27960" y="377405"/>
                      </a:cubicBezTo>
                      <a:lnTo>
                        <a:pt x="881400" y="4025"/>
                      </a:lnTo>
                      <a:cubicBezTo>
                        <a:pt x="894735" y="-1690"/>
                        <a:pt x="909975" y="-737"/>
                        <a:pt x="922358" y="5930"/>
                      </a:cubicBezTo>
                      <a:lnTo>
                        <a:pt x="1669118" y="432650"/>
                      </a:lnTo>
                      <a:cubicBezTo>
                        <a:pt x="1684358" y="441223"/>
                        <a:pt x="1692930" y="457415"/>
                        <a:pt x="1691978" y="474560"/>
                      </a:cubicBezTo>
                      <a:cubicBezTo>
                        <a:pt x="1691026" y="491705"/>
                        <a:pt x="1681501" y="506945"/>
                        <a:pt x="1665308" y="514565"/>
                      </a:cubicBezTo>
                      <a:lnTo>
                        <a:pt x="865208" y="887945"/>
                      </a:lnTo>
                      <a:cubicBezTo>
                        <a:pt x="858540" y="889850"/>
                        <a:pt x="851873" y="891755"/>
                        <a:pt x="845205" y="891755"/>
                      </a:cubicBezTo>
                      <a:close/>
                      <a:moveTo>
                        <a:pt x="149880" y="423125"/>
                      </a:moveTo>
                      <a:lnTo>
                        <a:pt x="846158" y="794600"/>
                      </a:lnTo>
                      <a:lnTo>
                        <a:pt x="1545293" y="468845"/>
                      </a:lnTo>
                      <a:lnTo>
                        <a:pt x="895688" y="97370"/>
                      </a:lnTo>
                      <a:lnTo>
                        <a:pt x="149880" y="423125"/>
                      </a:lnTo>
                      <a:close/>
                    </a:path>
                  </a:pathLst>
                </a:custGeom>
                <a:solidFill>
                  <a:srgbClr val="1974A2"/>
                </a:solidFill>
                <a:ln w="22225" cap="flat">
                  <a:solidFill>
                    <a:srgbClr val="1974A2"/>
                  </a:solidFill>
                  <a:prstDash val="solid"/>
                  <a:miter/>
                </a:ln>
              </p:spPr>
              <p:txBody>
                <a:bodyPr rtlCol="0" anchor="ctr"/>
                <a:lstStyle/>
                <a:p>
                  <a:endParaRPr lang="zh-CN" altLang="en-US">
                    <a:latin typeface="Segoe UI" panose="020B0502040204020203" pitchFamily="34" charset="0"/>
                    <a:ea typeface="微软雅黑" panose="020B0503020204020204" pitchFamily="34" charset="-122"/>
                    <a:sym typeface="Segoe UI" panose="020B0502040204020203" pitchFamily="34" charset="0"/>
                  </a:endParaRPr>
                </a:p>
              </p:txBody>
            </p:sp>
            <p:sp>
              <p:nvSpPr>
                <p:cNvPr id="59" name="任意多边形: 形状 58"/>
                <p:cNvSpPr/>
                <p:nvPr/>
              </p:nvSpPr>
              <p:spPr>
                <a:xfrm>
                  <a:off x="5023053" y="1236002"/>
                  <a:ext cx="363290" cy="207429"/>
                </a:xfrm>
                <a:custGeom>
                  <a:avLst/>
                  <a:gdLst>
                    <a:gd name="connsiteX0" fmla="*/ 590823 w 1166440"/>
                    <a:gd name="connsiteY0" fmla="*/ 667023 h 666005"/>
                    <a:gd name="connsiteX1" fmla="*/ 25990 w 1166440"/>
                    <a:gd name="connsiteY1" fmla="*/ 547960 h 666005"/>
                    <a:gd name="connsiteX2" fmla="*/ 273 w 1166440"/>
                    <a:gd name="connsiteY2" fmla="*/ 507003 h 666005"/>
                    <a:gd name="connsiteX3" fmla="*/ 273 w 1166440"/>
                    <a:gd name="connsiteY3" fmla="*/ 45992 h 666005"/>
                    <a:gd name="connsiteX4" fmla="*/ 45993 w 1166440"/>
                    <a:gd name="connsiteY4" fmla="*/ 273 h 666005"/>
                    <a:gd name="connsiteX5" fmla="*/ 91713 w 1166440"/>
                    <a:gd name="connsiteY5" fmla="*/ 45992 h 666005"/>
                    <a:gd name="connsiteX6" fmla="*/ 91713 w 1166440"/>
                    <a:gd name="connsiteY6" fmla="*/ 477475 h 666005"/>
                    <a:gd name="connsiteX7" fmla="*/ 1075645 w 1166440"/>
                    <a:gd name="connsiteY7" fmla="*/ 477475 h 666005"/>
                    <a:gd name="connsiteX8" fmla="*/ 1075645 w 1166440"/>
                    <a:gd name="connsiteY8" fmla="*/ 97428 h 666005"/>
                    <a:gd name="connsiteX9" fmla="*/ 1121365 w 1166440"/>
                    <a:gd name="connsiteY9" fmla="*/ 51708 h 666005"/>
                    <a:gd name="connsiteX10" fmla="*/ 1167085 w 1166440"/>
                    <a:gd name="connsiteY10" fmla="*/ 97428 h 666005"/>
                    <a:gd name="connsiteX11" fmla="*/ 1167085 w 1166440"/>
                    <a:gd name="connsiteY11" fmla="*/ 507003 h 666005"/>
                    <a:gd name="connsiteX12" fmla="*/ 1140415 w 1166440"/>
                    <a:gd name="connsiteY12" fmla="*/ 548913 h 666005"/>
                    <a:gd name="connsiteX13" fmla="*/ 590823 w 1166440"/>
                    <a:gd name="connsiteY13" fmla="*/ 667023 h 666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6440" h="666005">
                      <a:moveTo>
                        <a:pt x="590823" y="667023"/>
                      </a:moveTo>
                      <a:cubicBezTo>
                        <a:pt x="269830" y="667023"/>
                        <a:pt x="40278" y="554628"/>
                        <a:pt x="25990" y="547960"/>
                      </a:cubicBezTo>
                      <a:cubicBezTo>
                        <a:pt x="10750" y="540340"/>
                        <a:pt x="273" y="524148"/>
                        <a:pt x="273" y="507003"/>
                      </a:cubicBezTo>
                      <a:lnTo>
                        <a:pt x="273" y="45992"/>
                      </a:lnTo>
                      <a:cubicBezTo>
                        <a:pt x="273" y="21228"/>
                        <a:pt x="20275" y="273"/>
                        <a:pt x="45993" y="273"/>
                      </a:cubicBezTo>
                      <a:cubicBezTo>
                        <a:pt x="71710" y="273"/>
                        <a:pt x="91713" y="20275"/>
                        <a:pt x="91713" y="45992"/>
                      </a:cubicBezTo>
                      <a:lnTo>
                        <a:pt x="91713" y="477475"/>
                      </a:lnTo>
                      <a:cubicBezTo>
                        <a:pt x="197440" y="521290"/>
                        <a:pt x="619398" y="671785"/>
                        <a:pt x="1075645" y="477475"/>
                      </a:cubicBezTo>
                      <a:lnTo>
                        <a:pt x="1075645" y="97428"/>
                      </a:lnTo>
                      <a:cubicBezTo>
                        <a:pt x="1075645" y="72662"/>
                        <a:pt x="1095648" y="51708"/>
                        <a:pt x="1121365" y="51708"/>
                      </a:cubicBezTo>
                      <a:cubicBezTo>
                        <a:pt x="1147083" y="51708"/>
                        <a:pt x="1167085" y="71710"/>
                        <a:pt x="1167085" y="97428"/>
                      </a:cubicBezTo>
                      <a:lnTo>
                        <a:pt x="1167085" y="507003"/>
                      </a:lnTo>
                      <a:cubicBezTo>
                        <a:pt x="1167085" y="525100"/>
                        <a:pt x="1156608" y="541293"/>
                        <a:pt x="1140415" y="548913"/>
                      </a:cubicBezTo>
                      <a:cubicBezTo>
                        <a:pt x="944200" y="637495"/>
                        <a:pt x="755605" y="667023"/>
                        <a:pt x="590823" y="667023"/>
                      </a:cubicBezTo>
                      <a:close/>
                    </a:path>
                  </a:pathLst>
                </a:custGeom>
                <a:solidFill>
                  <a:srgbClr val="1974A2"/>
                </a:solidFill>
                <a:ln w="22225" cap="flat">
                  <a:solidFill>
                    <a:srgbClr val="1974A2"/>
                  </a:solidFill>
                  <a:prstDash val="solid"/>
                  <a:miter/>
                </a:ln>
              </p:spPr>
              <p:txBody>
                <a:bodyPr rtlCol="0" anchor="ctr"/>
                <a:lstStyle/>
                <a:p>
                  <a:endParaRPr lang="zh-CN" altLang="en-US">
                    <a:latin typeface="Segoe UI" panose="020B0502040204020203" pitchFamily="34" charset="0"/>
                    <a:ea typeface="微软雅黑" panose="020B0503020204020204" pitchFamily="34" charset="-122"/>
                    <a:sym typeface="Segoe UI" panose="020B0502040204020203" pitchFamily="34" charset="0"/>
                  </a:endParaRPr>
                </a:p>
              </p:txBody>
            </p:sp>
          </p:grpSp>
          <p:sp>
            <p:nvSpPr>
              <p:cNvPr id="50" name="任意多边形: 形状 49"/>
              <p:cNvSpPr/>
              <p:nvPr/>
            </p:nvSpPr>
            <p:spPr>
              <a:xfrm>
                <a:off x="6408575" y="1780417"/>
                <a:ext cx="28391" cy="111247"/>
              </a:xfrm>
              <a:custGeom>
                <a:avLst/>
                <a:gdLst>
                  <a:gd name="connsiteX0" fmla="*/ 45992 w 91157"/>
                  <a:gd name="connsiteY0" fmla="*/ 358412 h 357187"/>
                  <a:gd name="connsiteX1" fmla="*/ 273 w 91157"/>
                  <a:gd name="connsiteY1" fmla="*/ 312692 h 357187"/>
                  <a:gd name="connsiteX2" fmla="*/ 273 w 91157"/>
                  <a:gd name="connsiteY2" fmla="*/ 45992 h 357187"/>
                  <a:gd name="connsiteX3" fmla="*/ 45992 w 91157"/>
                  <a:gd name="connsiteY3" fmla="*/ 273 h 357187"/>
                  <a:gd name="connsiteX4" fmla="*/ 91713 w 91157"/>
                  <a:gd name="connsiteY4" fmla="*/ 45992 h 357187"/>
                  <a:gd name="connsiteX5" fmla="*/ 91713 w 91157"/>
                  <a:gd name="connsiteY5" fmla="*/ 312692 h 357187"/>
                  <a:gd name="connsiteX6" fmla="*/ 45992 w 91157"/>
                  <a:gd name="connsiteY6" fmla="*/ 358412 h 357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157" h="357187">
                    <a:moveTo>
                      <a:pt x="45992" y="358412"/>
                    </a:moveTo>
                    <a:cubicBezTo>
                      <a:pt x="20275" y="358412"/>
                      <a:pt x="273" y="338410"/>
                      <a:pt x="273" y="312692"/>
                    </a:cubicBezTo>
                    <a:lnTo>
                      <a:pt x="273" y="45992"/>
                    </a:lnTo>
                    <a:cubicBezTo>
                      <a:pt x="273" y="21227"/>
                      <a:pt x="20275" y="273"/>
                      <a:pt x="45992" y="273"/>
                    </a:cubicBezTo>
                    <a:cubicBezTo>
                      <a:pt x="71710" y="273"/>
                      <a:pt x="91713" y="20275"/>
                      <a:pt x="91713" y="45992"/>
                    </a:cubicBezTo>
                    <a:lnTo>
                      <a:pt x="91713" y="312692"/>
                    </a:lnTo>
                    <a:cubicBezTo>
                      <a:pt x="91713" y="337458"/>
                      <a:pt x="71710" y="358412"/>
                      <a:pt x="45992" y="358412"/>
                    </a:cubicBezTo>
                    <a:close/>
                  </a:path>
                </a:pathLst>
              </a:custGeom>
              <a:solidFill>
                <a:srgbClr val="1974A2"/>
              </a:solidFill>
              <a:ln w="22225" cap="flat">
                <a:solidFill>
                  <a:srgbClr val="1974A2"/>
                </a:solidFill>
                <a:prstDash val="solid"/>
                <a:miter/>
              </a:ln>
            </p:spPr>
            <p:txBody>
              <a:bodyPr rtlCol="0" anchor="ctr"/>
              <a:lstStyle/>
              <a:p>
                <a:endParaRPr lang="zh-CN" altLang="en-US">
                  <a:latin typeface="Segoe UI" panose="020B0502040204020203" pitchFamily="34" charset="0"/>
                  <a:ea typeface="微软雅黑" panose="020B0503020204020204" pitchFamily="34" charset="-122"/>
                  <a:sym typeface="Segoe UI" panose="020B0502040204020203" pitchFamily="34" charset="0"/>
                </a:endParaRPr>
              </a:p>
            </p:txBody>
          </p:sp>
        </p:grpSp>
      </p:grpSp>
      <p:grpSp>
        <p:nvGrpSpPr>
          <p:cNvPr id="2" name="组合 1"/>
          <p:cNvGrpSpPr/>
          <p:nvPr/>
        </p:nvGrpSpPr>
        <p:grpSpPr>
          <a:xfrm>
            <a:off x="6499042" y="1024282"/>
            <a:ext cx="2296936" cy="836017"/>
            <a:chOff x="6499042" y="1024282"/>
            <a:chExt cx="2296936" cy="836017"/>
          </a:xfrm>
        </p:grpSpPr>
        <p:sp>
          <p:nvSpPr>
            <p:cNvPr id="65" name="平行四边形 64"/>
            <p:cNvSpPr/>
            <p:nvPr/>
          </p:nvSpPr>
          <p:spPr>
            <a:xfrm>
              <a:off x="6499042" y="1024282"/>
              <a:ext cx="836017" cy="836017"/>
            </a:xfrm>
            <a:prstGeom prst="parallelogram">
              <a:avLst/>
            </a:prstGeom>
            <a:solidFill>
              <a:srgbClr val="1974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solidFill>
                    <a:schemeClr val="bg1"/>
                  </a:solidFill>
                  <a:latin typeface="思源黑体 CN Normal" panose="020B0400000000000000" pitchFamily="34" charset="-122"/>
                  <a:ea typeface="思源黑体 CN Normal" panose="020B0400000000000000" pitchFamily="34" charset="-122"/>
                  <a:cs typeface="+mn-ea"/>
                  <a:sym typeface="+mn-lt"/>
                </a:rPr>
                <a:t>1</a:t>
              </a:r>
              <a:endParaRPr lang="zh-CN" altLang="en-US" sz="4400" b="1" dirty="0">
                <a:solidFill>
                  <a:schemeClr val="bg1"/>
                </a:solidFill>
                <a:latin typeface="思源黑体 CN Normal" panose="020B0400000000000000" pitchFamily="34" charset="-122"/>
                <a:ea typeface="思源黑体 CN Normal" panose="020B0400000000000000" pitchFamily="34" charset="-122"/>
                <a:cs typeface="+mn-ea"/>
                <a:sym typeface="+mn-lt"/>
              </a:endParaRPr>
            </a:p>
          </p:txBody>
        </p:sp>
        <p:sp>
          <p:nvSpPr>
            <p:cNvPr id="66" name="文本框 65"/>
            <p:cNvSpPr txBox="1"/>
            <p:nvPr/>
          </p:nvSpPr>
          <p:spPr>
            <a:xfrm>
              <a:off x="7190698" y="1226965"/>
              <a:ext cx="1605280" cy="521970"/>
            </a:xfrm>
            <a:prstGeom prst="rect">
              <a:avLst/>
            </a:prstGeom>
            <a:noFill/>
          </p:spPr>
          <p:txBody>
            <a:bodyPr wrap="none" rtlCol="0">
              <a:spAutoFit/>
            </a:bodyPr>
            <a:lstStyle/>
            <a:p>
              <a:r>
                <a:rPr lang="zh-CN" altLang="en-US" sz="2800" dirty="0">
                  <a:solidFill>
                    <a:schemeClr val="bg1"/>
                  </a:solidFill>
                  <a:latin typeface="思源黑体 CN Bold" panose="020B0800000000000000" pitchFamily="34" charset="-122"/>
                  <a:ea typeface="思源黑体 CN Bold" panose="020B0800000000000000" pitchFamily="34" charset="-122"/>
                  <a:cs typeface="+mn-ea"/>
                  <a:sym typeface="+mn-lt"/>
                </a:rPr>
                <a:t>项目背景</a:t>
              </a:r>
              <a:endParaRPr lang="zh-CN" altLang="en-US" sz="2800" dirty="0">
                <a:solidFill>
                  <a:schemeClr val="bg1"/>
                </a:solidFill>
                <a:latin typeface="思源黑体 CN Bold" panose="020B0800000000000000" pitchFamily="34" charset="-122"/>
                <a:ea typeface="思源黑体 CN Bold" panose="020B0800000000000000" pitchFamily="34" charset="-122"/>
                <a:cs typeface="+mn-ea"/>
                <a:sym typeface="+mn-lt"/>
              </a:endParaRPr>
            </a:p>
          </p:txBody>
        </p:sp>
      </p:grpSp>
      <p:grpSp>
        <p:nvGrpSpPr>
          <p:cNvPr id="4" name="组合 3"/>
          <p:cNvGrpSpPr/>
          <p:nvPr/>
        </p:nvGrpSpPr>
        <p:grpSpPr>
          <a:xfrm>
            <a:off x="6499042" y="2500667"/>
            <a:ext cx="3719336" cy="1397753"/>
            <a:chOff x="6499042" y="2500667"/>
            <a:chExt cx="3719336" cy="1397753"/>
          </a:xfrm>
        </p:grpSpPr>
        <p:sp>
          <p:nvSpPr>
            <p:cNvPr id="75" name="平行四边形 74"/>
            <p:cNvSpPr/>
            <p:nvPr/>
          </p:nvSpPr>
          <p:spPr>
            <a:xfrm>
              <a:off x="6499042" y="2500667"/>
              <a:ext cx="836017" cy="836017"/>
            </a:xfrm>
            <a:prstGeom prst="parallelogram">
              <a:avLst/>
            </a:prstGeom>
            <a:solidFill>
              <a:srgbClr val="1974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solidFill>
                    <a:schemeClr val="bg1"/>
                  </a:solidFill>
                  <a:latin typeface="思源黑体 CN Normal" panose="020B0400000000000000" pitchFamily="34" charset="-122"/>
                  <a:ea typeface="思源黑体 CN Normal" panose="020B0400000000000000" pitchFamily="34" charset="-122"/>
                  <a:cs typeface="+mn-ea"/>
                  <a:sym typeface="+mn-lt"/>
                </a:rPr>
                <a:t>3</a:t>
              </a:r>
              <a:endParaRPr lang="zh-CN" altLang="en-US" sz="4400" b="1" dirty="0">
                <a:solidFill>
                  <a:schemeClr val="bg1"/>
                </a:solidFill>
                <a:latin typeface="思源黑体 CN Normal" panose="020B0400000000000000" pitchFamily="34" charset="-122"/>
                <a:ea typeface="思源黑体 CN Normal" panose="020B0400000000000000" pitchFamily="34" charset="-122"/>
                <a:cs typeface="+mn-ea"/>
                <a:sym typeface="+mn-lt"/>
              </a:endParaRPr>
            </a:p>
          </p:txBody>
        </p:sp>
        <p:sp>
          <p:nvSpPr>
            <p:cNvPr id="76" name="文本框 75"/>
            <p:cNvSpPr txBox="1"/>
            <p:nvPr/>
          </p:nvSpPr>
          <p:spPr>
            <a:xfrm>
              <a:off x="7190698" y="3376450"/>
              <a:ext cx="3027680" cy="521970"/>
            </a:xfrm>
            <a:prstGeom prst="rect">
              <a:avLst/>
            </a:prstGeom>
            <a:noFill/>
          </p:spPr>
          <p:txBody>
            <a:bodyPr wrap="none" rtlCol="0">
              <a:spAutoFit/>
            </a:bodyPr>
            <a:lstStyle/>
            <a:p>
              <a:r>
                <a:rPr lang="zh-CN" altLang="en-US" sz="2800" dirty="0">
                  <a:solidFill>
                    <a:schemeClr val="bg1"/>
                  </a:solidFill>
                  <a:latin typeface="思源黑体 CN Bold" panose="020B0800000000000000" pitchFamily="34" charset="-122"/>
                  <a:ea typeface="思源黑体 CN Bold" panose="020B0800000000000000" pitchFamily="34" charset="-122"/>
                  <a:cs typeface="+mn-ea"/>
                  <a:sym typeface="+mn-lt"/>
                </a:rPr>
                <a:t>项目创新点与意义</a:t>
              </a:r>
              <a:endParaRPr lang="zh-CN" altLang="en-US" sz="2800" dirty="0">
                <a:solidFill>
                  <a:schemeClr val="bg1"/>
                </a:solidFill>
                <a:latin typeface="思源黑体 CN Bold" panose="020B0800000000000000" pitchFamily="34" charset="-122"/>
                <a:ea typeface="思源黑体 CN Bold" panose="020B0800000000000000" pitchFamily="34" charset="-122"/>
                <a:cs typeface="+mn-ea"/>
                <a:sym typeface="+mn-lt"/>
              </a:endParaRPr>
            </a:p>
          </p:txBody>
        </p:sp>
      </p:grpSp>
      <p:grpSp>
        <p:nvGrpSpPr>
          <p:cNvPr id="82" name="组合 81"/>
          <p:cNvGrpSpPr/>
          <p:nvPr/>
        </p:nvGrpSpPr>
        <p:grpSpPr>
          <a:xfrm>
            <a:off x="5034566" y="1528758"/>
            <a:ext cx="895342" cy="3748331"/>
            <a:chOff x="3575588" y="1528758"/>
            <a:chExt cx="2322290" cy="3748331"/>
          </a:xfrm>
        </p:grpSpPr>
        <p:cxnSp>
          <p:nvCxnSpPr>
            <p:cNvPr id="83" name="直接连接符 82"/>
            <p:cNvCxnSpPr/>
            <p:nvPr/>
          </p:nvCxnSpPr>
          <p:spPr>
            <a:xfrm>
              <a:off x="5135878" y="1528758"/>
              <a:ext cx="762000" cy="0"/>
            </a:xfrm>
            <a:prstGeom prst="line">
              <a:avLst/>
            </a:prstGeom>
            <a:ln>
              <a:solidFill>
                <a:srgbClr val="7FCFED"/>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5135878" y="2878809"/>
              <a:ext cx="762000" cy="0"/>
            </a:xfrm>
            <a:prstGeom prst="line">
              <a:avLst/>
            </a:prstGeom>
            <a:ln>
              <a:solidFill>
                <a:srgbClr val="7FCFED"/>
              </a:solidFill>
              <a:prstDash val="dash"/>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5135878" y="4191612"/>
              <a:ext cx="762000" cy="0"/>
            </a:xfrm>
            <a:prstGeom prst="line">
              <a:avLst/>
            </a:prstGeom>
            <a:ln>
              <a:solidFill>
                <a:srgbClr val="7FCFED"/>
              </a:solidFill>
              <a:prstDash val="dash"/>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5135877" y="5277089"/>
              <a:ext cx="762001" cy="0"/>
            </a:xfrm>
            <a:prstGeom prst="line">
              <a:avLst/>
            </a:prstGeom>
            <a:ln>
              <a:solidFill>
                <a:srgbClr val="7FCFED"/>
              </a:solidFill>
              <a:prstDash val="dash"/>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4900702" y="1598500"/>
              <a:ext cx="0" cy="3566741"/>
            </a:xfrm>
            <a:prstGeom prst="line">
              <a:avLst/>
            </a:prstGeom>
            <a:ln>
              <a:solidFill>
                <a:srgbClr val="7FCFED"/>
              </a:solidFill>
              <a:prstDash val="dash"/>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3575588" y="3586158"/>
              <a:ext cx="1022413" cy="0"/>
            </a:xfrm>
            <a:prstGeom prst="line">
              <a:avLst/>
            </a:prstGeom>
            <a:ln>
              <a:solidFill>
                <a:srgbClr val="7FCFED"/>
              </a:solidFill>
              <a:prstDash val="dash"/>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6498938" y="1793272"/>
            <a:ext cx="3071495" cy="836017"/>
            <a:chOff x="6498938" y="1793272"/>
            <a:chExt cx="3071495" cy="836017"/>
          </a:xfrm>
        </p:grpSpPr>
        <p:sp>
          <p:nvSpPr>
            <p:cNvPr id="72" name="文本框 71"/>
            <p:cNvSpPr txBox="1"/>
            <p:nvPr/>
          </p:nvSpPr>
          <p:spPr>
            <a:xfrm>
              <a:off x="7190453" y="1938687"/>
              <a:ext cx="2379980" cy="521970"/>
            </a:xfrm>
            <a:prstGeom prst="rect">
              <a:avLst/>
            </a:prstGeom>
            <a:noFill/>
          </p:spPr>
          <p:txBody>
            <a:bodyPr wrap="square" rtlCol="0">
              <a:spAutoFit/>
            </a:bodyPr>
            <a:lstStyle/>
            <a:p>
              <a:r>
                <a:rPr lang="zh-CN" altLang="en-US" sz="2800" dirty="0">
                  <a:solidFill>
                    <a:schemeClr val="bg1"/>
                  </a:solidFill>
                  <a:latin typeface="思源黑体 CN Bold" panose="020B0800000000000000" pitchFamily="34" charset="-122"/>
                  <a:ea typeface="思源黑体 CN Bold" panose="020B0800000000000000" pitchFamily="34" charset="-122"/>
                  <a:cs typeface="+mn-ea"/>
                  <a:sym typeface="+mn-lt"/>
                </a:rPr>
                <a:t>项目内容</a:t>
              </a:r>
              <a:endParaRPr lang="zh-CN" altLang="en-US" sz="2800" dirty="0">
                <a:solidFill>
                  <a:schemeClr val="bg1"/>
                </a:solidFill>
                <a:latin typeface="思源黑体 CN Bold" panose="020B0800000000000000" pitchFamily="34" charset="-122"/>
                <a:ea typeface="思源黑体 CN Bold" panose="020B0800000000000000" pitchFamily="34" charset="-122"/>
                <a:cs typeface="+mn-ea"/>
                <a:sym typeface="+mn-lt"/>
              </a:endParaRPr>
            </a:p>
          </p:txBody>
        </p:sp>
        <p:sp>
          <p:nvSpPr>
            <p:cNvPr id="35" name="平行四边形 34"/>
            <p:cNvSpPr/>
            <p:nvPr/>
          </p:nvSpPr>
          <p:spPr>
            <a:xfrm>
              <a:off x="6498938" y="1793272"/>
              <a:ext cx="836017" cy="836017"/>
            </a:xfrm>
            <a:prstGeom prst="parallelogram">
              <a:avLst/>
            </a:prstGeom>
            <a:solidFill>
              <a:srgbClr val="1974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solidFill>
                    <a:schemeClr val="bg1"/>
                  </a:solidFill>
                  <a:latin typeface="思源黑体 CN Normal" panose="020B0400000000000000" pitchFamily="34" charset="-122"/>
                  <a:ea typeface="思源黑体 CN Normal" panose="020B0400000000000000" pitchFamily="34" charset="-122"/>
                  <a:cs typeface="+mn-ea"/>
                  <a:sym typeface="+mn-lt"/>
                </a:rPr>
                <a:t>2</a:t>
              </a:r>
              <a:endParaRPr lang="zh-CN" altLang="en-US" sz="4400" b="1" dirty="0">
                <a:solidFill>
                  <a:schemeClr val="bg1"/>
                </a:solidFill>
                <a:latin typeface="思源黑体 CN Normal" panose="020B0400000000000000" pitchFamily="34" charset="-122"/>
                <a:ea typeface="思源黑体 CN Normal" panose="020B0400000000000000" pitchFamily="34" charset="-122"/>
                <a:cs typeface="+mn-ea"/>
                <a:sym typeface="+mn-lt"/>
              </a:endParaRPr>
            </a:p>
          </p:txBody>
        </p:sp>
      </p:grpSp>
      <p:grpSp>
        <p:nvGrpSpPr>
          <p:cNvPr id="5" name="组合 4"/>
          <p:cNvGrpSpPr/>
          <p:nvPr/>
        </p:nvGrpSpPr>
        <p:grpSpPr>
          <a:xfrm>
            <a:off x="6499041" y="3217796"/>
            <a:ext cx="3008137" cy="2141765"/>
            <a:chOff x="6499041" y="3217796"/>
            <a:chExt cx="3008137" cy="2141765"/>
          </a:xfrm>
        </p:grpSpPr>
        <p:sp>
          <p:nvSpPr>
            <p:cNvPr id="80" name="文本框 79"/>
            <p:cNvSpPr txBox="1"/>
            <p:nvPr/>
          </p:nvSpPr>
          <p:spPr>
            <a:xfrm>
              <a:off x="7190698" y="4837591"/>
              <a:ext cx="2316480" cy="521970"/>
            </a:xfrm>
            <a:prstGeom prst="rect">
              <a:avLst/>
            </a:prstGeom>
            <a:noFill/>
          </p:spPr>
          <p:txBody>
            <a:bodyPr wrap="none" rtlCol="0">
              <a:spAutoFit/>
            </a:bodyPr>
            <a:lstStyle/>
            <a:p>
              <a:pPr algn="l"/>
              <a:r>
                <a:rPr lang="zh-CN" altLang="en-US" sz="2800" dirty="0">
                  <a:solidFill>
                    <a:schemeClr val="bg1"/>
                  </a:solidFill>
                  <a:latin typeface="思源黑体 CN Bold" panose="020B0800000000000000" pitchFamily="34" charset="-122"/>
                  <a:ea typeface="思源黑体 CN Bold" panose="020B0800000000000000" pitchFamily="34" charset="-122"/>
                  <a:cs typeface="+mn-ea"/>
                  <a:sym typeface="+mn-lt"/>
                </a:rPr>
                <a:t>项目时间</a:t>
              </a:r>
              <a:r>
                <a:rPr lang="zh-CN" altLang="en-US" sz="2800" dirty="0">
                  <a:solidFill>
                    <a:schemeClr val="bg1"/>
                  </a:solidFill>
                  <a:latin typeface="思源黑体 CN Bold" panose="020B0800000000000000" pitchFamily="34" charset="-122"/>
                  <a:ea typeface="思源黑体 CN Bold" panose="020B0800000000000000" pitchFamily="34" charset="-122"/>
                  <a:cs typeface="+mn-ea"/>
                  <a:sym typeface="+mn-lt"/>
                </a:rPr>
                <a:t>规划</a:t>
              </a:r>
              <a:endParaRPr lang="zh-CN" altLang="en-US" sz="2800" dirty="0">
                <a:solidFill>
                  <a:schemeClr val="bg1"/>
                </a:solidFill>
                <a:latin typeface="思源黑体 CN Bold" panose="020B0800000000000000" pitchFamily="34" charset="-122"/>
                <a:ea typeface="思源黑体 CN Bold" panose="020B0800000000000000" pitchFamily="34" charset="-122"/>
                <a:cs typeface="+mn-ea"/>
                <a:sym typeface="+mn-lt"/>
              </a:endParaRPr>
            </a:p>
          </p:txBody>
        </p:sp>
        <p:sp>
          <p:nvSpPr>
            <p:cNvPr id="37" name="平行四边形 36"/>
            <p:cNvSpPr/>
            <p:nvPr/>
          </p:nvSpPr>
          <p:spPr>
            <a:xfrm>
              <a:off x="6499041" y="3217796"/>
              <a:ext cx="836017" cy="836017"/>
            </a:xfrm>
            <a:prstGeom prst="parallelogram">
              <a:avLst/>
            </a:prstGeom>
            <a:solidFill>
              <a:srgbClr val="1974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solidFill>
                    <a:schemeClr val="bg1"/>
                  </a:solidFill>
                  <a:latin typeface="思源黑体 CN Normal" panose="020B0400000000000000" pitchFamily="34" charset="-122"/>
                  <a:ea typeface="思源黑体 CN Normal" panose="020B0400000000000000" pitchFamily="34" charset="-122"/>
                  <a:cs typeface="+mn-ea"/>
                  <a:sym typeface="+mn-lt"/>
                </a:rPr>
                <a:t>4</a:t>
              </a:r>
              <a:endParaRPr lang="zh-CN" altLang="en-US" sz="4400" b="1" dirty="0">
                <a:solidFill>
                  <a:schemeClr val="bg1"/>
                </a:solidFill>
                <a:latin typeface="思源黑体 CN Normal" panose="020B0400000000000000" pitchFamily="34" charset="-122"/>
                <a:ea typeface="思源黑体 CN Normal" panose="020B0400000000000000" pitchFamily="34" charset="-122"/>
                <a:cs typeface="+mn-ea"/>
                <a:sym typeface="+mn-lt"/>
              </a:endParaRPr>
            </a:p>
          </p:txBody>
        </p:sp>
      </p:grpSp>
      <p:sp>
        <p:nvSpPr>
          <p:cNvPr id="8" name="文本框 7"/>
          <p:cNvSpPr txBox="1"/>
          <p:nvPr/>
        </p:nvSpPr>
        <p:spPr>
          <a:xfrm>
            <a:off x="7190453" y="2644172"/>
            <a:ext cx="2379980" cy="521970"/>
          </a:xfrm>
          <a:prstGeom prst="rect">
            <a:avLst/>
          </a:prstGeom>
          <a:noFill/>
        </p:spPr>
        <p:txBody>
          <a:bodyPr wrap="square" rtlCol="0">
            <a:spAutoFit/>
          </a:bodyPr>
          <a:p>
            <a:r>
              <a:rPr lang="zh-CN" altLang="en-US" sz="2800" dirty="0">
                <a:solidFill>
                  <a:schemeClr val="bg1"/>
                </a:solidFill>
                <a:latin typeface="思源黑体 CN Bold" panose="020B0800000000000000" pitchFamily="34" charset="-122"/>
                <a:ea typeface="思源黑体 CN Bold" panose="020B0800000000000000" pitchFamily="34" charset="-122"/>
                <a:cs typeface="+mn-ea"/>
                <a:sym typeface="+mn-lt"/>
              </a:rPr>
              <a:t>项目支持情况</a:t>
            </a:r>
            <a:endParaRPr lang="zh-CN" altLang="en-US" sz="2800" dirty="0">
              <a:solidFill>
                <a:schemeClr val="bg1"/>
              </a:solidFill>
              <a:latin typeface="思源黑体 CN Bold" panose="020B0800000000000000" pitchFamily="34" charset="-122"/>
              <a:ea typeface="思源黑体 CN Bold" panose="020B0800000000000000" pitchFamily="34" charset="-122"/>
              <a:cs typeface="+mn-ea"/>
              <a:sym typeface="+mn-lt"/>
            </a:endParaRPr>
          </a:p>
        </p:txBody>
      </p:sp>
      <p:sp>
        <p:nvSpPr>
          <p:cNvPr id="9" name="文本框 8"/>
          <p:cNvSpPr txBox="1"/>
          <p:nvPr/>
        </p:nvSpPr>
        <p:spPr>
          <a:xfrm>
            <a:off x="7190698" y="4088926"/>
            <a:ext cx="2316480" cy="521970"/>
          </a:xfrm>
          <a:prstGeom prst="rect">
            <a:avLst/>
          </a:prstGeom>
          <a:noFill/>
        </p:spPr>
        <p:txBody>
          <a:bodyPr wrap="none" rtlCol="0">
            <a:spAutoFit/>
          </a:bodyPr>
          <a:p>
            <a:r>
              <a:rPr lang="zh-CN" altLang="en-US" sz="2800" dirty="0">
                <a:solidFill>
                  <a:schemeClr val="bg1"/>
                </a:solidFill>
                <a:latin typeface="思源黑体 CN Bold" panose="020B0800000000000000" pitchFamily="34" charset="-122"/>
                <a:ea typeface="思源黑体 CN Bold" panose="020B0800000000000000" pitchFamily="34" charset="-122"/>
                <a:cs typeface="+mn-ea"/>
                <a:sym typeface="+mn-lt"/>
              </a:rPr>
              <a:t>项目技术路线</a:t>
            </a:r>
            <a:endParaRPr lang="zh-CN" altLang="en-US" sz="2800" dirty="0">
              <a:solidFill>
                <a:schemeClr val="bg1"/>
              </a:solidFill>
              <a:latin typeface="思源黑体 CN Bold" panose="020B0800000000000000" pitchFamily="34" charset="-122"/>
              <a:ea typeface="思源黑体 CN Bold" panose="020B0800000000000000" pitchFamily="34" charset="-122"/>
              <a:cs typeface="+mn-ea"/>
              <a:sym typeface="+mn-lt"/>
            </a:endParaRPr>
          </a:p>
        </p:txBody>
      </p:sp>
      <p:sp>
        <p:nvSpPr>
          <p:cNvPr id="11" name="平行四边形 10"/>
          <p:cNvSpPr/>
          <p:nvPr/>
        </p:nvSpPr>
        <p:spPr>
          <a:xfrm>
            <a:off x="6499041" y="3949951"/>
            <a:ext cx="836017" cy="836017"/>
          </a:xfrm>
          <a:prstGeom prst="parallelogram">
            <a:avLst/>
          </a:prstGeom>
          <a:solidFill>
            <a:srgbClr val="1974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400" b="1" dirty="0">
                <a:solidFill>
                  <a:schemeClr val="bg1"/>
                </a:solidFill>
                <a:latin typeface="思源黑体 CN Normal" panose="020B0400000000000000" pitchFamily="34" charset="-122"/>
                <a:ea typeface="思源黑体 CN Normal" panose="020B0400000000000000" pitchFamily="34" charset="-122"/>
                <a:cs typeface="+mn-ea"/>
                <a:sym typeface="+mn-lt"/>
              </a:rPr>
              <a:t>5</a:t>
            </a:r>
            <a:endParaRPr lang="zh-CN" altLang="en-US" sz="4400" b="1" dirty="0">
              <a:solidFill>
                <a:schemeClr val="bg1"/>
              </a:solidFill>
              <a:latin typeface="思源黑体 CN Normal" panose="020B0400000000000000" pitchFamily="34" charset="-122"/>
              <a:ea typeface="思源黑体 CN Normal" panose="020B0400000000000000" pitchFamily="34" charset="-122"/>
              <a:cs typeface="+mn-ea"/>
              <a:sym typeface="+mn-lt"/>
            </a:endParaRPr>
          </a:p>
        </p:txBody>
      </p:sp>
      <p:sp>
        <p:nvSpPr>
          <p:cNvPr id="12" name="平行四边形 11"/>
          <p:cNvSpPr/>
          <p:nvPr/>
        </p:nvSpPr>
        <p:spPr>
          <a:xfrm>
            <a:off x="6499041" y="4642101"/>
            <a:ext cx="836017" cy="836017"/>
          </a:xfrm>
          <a:prstGeom prst="parallelogram">
            <a:avLst/>
          </a:prstGeom>
          <a:solidFill>
            <a:srgbClr val="1974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solidFill>
                  <a:schemeClr val="bg1"/>
                </a:solidFill>
                <a:latin typeface="思源黑体 CN Normal" panose="020B0400000000000000" pitchFamily="34" charset="-122"/>
                <a:ea typeface="思源黑体 CN Normal" panose="020B0400000000000000" pitchFamily="34" charset="-122"/>
                <a:cs typeface="+mn-ea"/>
                <a:sym typeface="+mn-lt"/>
              </a:rPr>
              <a:t>6</a:t>
            </a:r>
            <a:endParaRPr lang="zh-CN" altLang="en-US" sz="4400" b="1" dirty="0">
              <a:solidFill>
                <a:schemeClr val="bg1"/>
              </a:solidFill>
              <a:latin typeface="思源黑体 CN Normal" panose="020B0400000000000000" pitchFamily="34" charset="-122"/>
              <a:ea typeface="思源黑体 CN Normal" panose="020B0400000000000000" pitchFamily="34" charset="-122"/>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281242" y="2469732"/>
            <a:ext cx="4643558" cy="1678647"/>
            <a:chOff x="3281242" y="2469732"/>
            <a:chExt cx="4643558" cy="1678647"/>
          </a:xfrm>
        </p:grpSpPr>
        <p:grpSp>
          <p:nvGrpSpPr>
            <p:cNvPr id="3" name="组合 2"/>
            <p:cNvGrpSpPr/>
            <p:nvPr/>
          </p:nvGrpSpPr>
          <p:grpSpPr>
            <a:xfrm>
              <a:off x="3281242" y="2469732"/>
              <a:ext cx="1235687" cy="1678647"/>
              <a:chOff x="3527985" y="2373304"/>
              <a:chExt cx="1235687" cy="1678647"/>
            </a:xfrm>
          </p:grpSpPr>
          <p:sp>
            <p:nvSpPr>
              <p:cNvPr id="50" name="平行四边形 49"/>
              <p:cNvSpPr/>
              <p:nvPr/>
            </p:nvSpPr>
            <p:spPr>
              <a:xfrm>
                <a:off x="3682638" y="2373304"/>
                <a:ext cx="926380" cy="1678647"/>
              </a:xfrm>
              <a:prstGeom prst="parallelogram">
                <a:avLst>
                  <a:gd name="adj" fmla="val 49473"/>
                </a:avLst>
              </a:prstGeom>
              <a:solidFill>
                <a:srgbClr val="7FC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b="1" dirty="0">
                  <a:latin typeface="思源黑体 CN Normal" panose="020B0400000000000000" pitchFamily="34" charset="-122"/>
                  <a:ea typeface="思源黑体 CN Normal" panose="020B0400000000000000" pitchFamily="34" charset="-122"/>
                  <a:cs typeface="+mn-ea"/>
                  <a:sym typeface="+mn-lt"/>
                </a:endParaRPr>
              </a:p>
            </p:txBody>
          </p:sp>
          <p:sp>
            <p:nvSpPr>
              <p:cNvPr id="24" name="平行四边形 23"/>
              <p:cNvSpPr/>
              <p:nvPr/>
            </p:nvSpPr>
            <p:spPr>
              <a:xfrm>
                <a:off x="3527985" y="2594785"/>
                <a:ext cx="1235687" cy="1235687"/>
              </a:xfrm>
              <a:prstGeom prst="parallelogram">
                <a:avLst/>
              </a:prstGeom>
              <a:solidFill>
                <a:srgbClr val="1974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dirty="0">
                    <a:solidFill>
                      <a:schemeClr val="bg1"/>
                    </a:solidFill>
                    <a:latin typeface="思源黑体 CN Normal" panose="020B0400000000000000" pitchFamily="34" charset="-122"/>
                    <a:ea typeface="思源黑体 CN Normal" panose="020B0400000000000000" pitchFamily="34" charset="-122"/>
                    <a:cs typeface="+mn-ea"/>
                    <a:sym typeface="+mn-lt"/>
                  </a:rPr>
                  <a:t>1</a:t>
                </a:r>
                <a:endParaRPr lang="zh-CN" altLang="en-US" sz="6600" b="1" dirty="0">
                  <a:solidFill>
                    <a:schemeClr val="bg1"/>
                  </a:solidFill>
                  <a:latin typeface="思源黑体 CN Normal" panose="020B0400000000000000" pitchFamily="34" charset="-122"/>
                  <a:ea typeface="思源黑体 CN Normal" panose="020B0400000000000000" pitchFamily="34" charset="-122"/>
                  <a:cs typeface="+mn-ea"/>
                  <a:sym typeface="+mn-lt"/>
                </a:endParaRPr>
              </a:p>
            </p:txBody>
          </p:sp>
        </p:grpSp>
        <p:grpSp>
          <p:nvGrpSpPr>
            <p:cNvPr id="2" name="组合 1"/>
            <p:cNvGrpSpPr/>
            <p:nvPr/>
          </p:nvGrpSpPr>
          <p:grpSpPr>
            <a:xfrm>
              <a:off x="4910703" y="2761076"/>
              <a:ext cx="2418080" cy="1037604"/>
              <a:chOff x="5026817" y="2634030"/>
              <a:chExt cx="2418080" cy="1037604"/>
            </a:xfrm>
          </p:grpSpPr>
          <p:sp>
            <p:nvSpPr>
              <p:cNvPr id="47" name="文本框 46"/>
              <p:cNvSpPr txBox="1"/>
              <p:nvPr/>
            </p:nvSpPr>
            <p:spPr>
              <a:xfrm>
                <a:off x="5026817" y="2634030"/>
                <a:ext cx="2418080" cy="768350"/>
              </a:xfrm>
              <a:prstGeom prst="rect">
                <a:avLst/>
              </a:prstGeom>
              <a:noFill/>
            </p:spPr>
            <p:txBody>
              <a:bodyPr wrap="none" rtlCol="0">
                <a:spAutoFit/>
              </a:bodyPr>
              <a:lstStyle/>
              <a:p>
                <a:r>
                  <a:rPr lang="zh-CN" altLang="en-US" sz="4400" dirty="0">
                    <a:solidFill>
                      <a:srgbClr val="1974A2"/>
                    </a:solidFill>
                    <a:latin typeface="思源黑体 CN Bold" panose="020B0800000000000000" pitchFamily="34" charset="-122"/>
                    <a:ea typeface="思源黑体 CN Bold" panose="020B0800000000000000" pitchFamily="34" charset="-122"/>
                    <a:cs typeface="+mn-ea"/>
                    <a:sym typeface="+mn-lt"/>
                  </a:rPr>
                  <a:t>项目背景</a:t>
                </a:r>
                <a:endParaRPr lang="zh-CN" altLang="en-US" sz="4400" dirty="0">
                  <a:solidFill>
                    <a:srgbClr val="1974A2"/>
                  </a:solidFill>
                  <a:latin typeface="思源黑体 CN Bold" panose="020B0800000000000000" pitchFamily="34" charset="-122"/>
                  <a:ea typeface="思源黑体 CN Bold" panose="020B0800000000000000" pitchFamily="34" charset="-122"/>
                  <a:cs typeface="+mn-ea"/>
                  <a:sym typeface="+mn-lt"/>
                </a:endParaRPr>
              </a:p>
            </p:txBody>
          </p:sp>
          <p:sp>
            <p:nvSpPr>
              <p:cNvPr id="48" name="文本框 47"/>
              <p:cNvSpPr txBox="1"/>
              <p:nvPr/>
            </p:nvSpPr>
            <p:spPr>
              <a:xfrm>
                <a:off x="5026817" y="3364929"/>
                <a:ext cx="1071880" cy="306705"/>
              </a:xfrm>
              <a:prstGeom prst="rect">
                <a:avLst/>
              </a:prstGeom>
              <a:noFill/>
            </p:spPr>
            <p:txBody>
              <a:bodyPr wrap="none" rtlCol="0">
                <a:spAutoFit/>
              </a:bodyPr>
              <a:lstStyle/>
              <a:p>
                <a:r>
                  <a:rPr lang="en-US" altLang="zh-CN" sz="1400" i="1" dirty="0">
                    <a:solidFill>
                      <a:srgbClr val="7FCFED"/>
                    </a:solidFill>
                    <a:latin typeface="思源黑体 CN Normal" panose="020B0400000000000000" pitchFamily="34" charset="-122"/>
                    <a:ea typeface="思源黑体 CN Normal" panose="020B0400000000000000" pitchFamily="34" charset="-122"/>
                    <a:cs typeface="+mn-ea"/>
                    <a:sym typeface="+mn-lt"/>
                  </a:rPr>
                  <a:t>Background</a:t>
                </a:r>
                <a:endParaRPr lang="en-US" altLang="zh-CN" sz="1400" i="1" dirty="0">
                  <a:solidFill>
                    <a:srgbClr val="7FCFED"/>
                  </a:solidFill>
                  <a:latin typeface="思源黑体 CN Normal" panose="020B0400000000000000" pitchFamily="34" charset="-122"/>
                  <a:ea typeface="思源黑体 CN Normal" panose="020B0400000000000000" pitchFamily="34" charset="-122"/>
                  <a:cs typeface="+mn-ea"/>
                  <a:sym typeface="+mn-lt"/>
                </a:endParaRPr>
              </a:p>
            </p:txBody>
          </p:sp>
        </p:grpSp>
        <p:cxnSp>
          <p:nvCxnSpPr>
            <p:cNvPr id="49" name="直接连接符 48"/>
            <p:cNvCxnSpPr/>
            <p:nvPr/>
          </p:nvCxnSpPr>
          <p:spPr>
            <a:xfrm flipH="1">
              <a:off x="4986000" y="3901351"/>
              <a:ext cx="2938800" cy="0"/>
            </a:xfrm>
            <a:prstGeom prst="line">
              <a:avLst/>
            </a:prstGeom>
            <a:ln>
              <a:solidFill>
                <a:srgbClr val="7FCFED"/>
              </a:solidFill>
              <a:prstDash val="dash"/>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837883" y="1395293"/>
            <a:ext cx="7127280" cy="5401041"/>
            <a:chOff x="4837883" y="1395293"/>
            <a:chExt cx="7127280" cy="5401041"/>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37959" y="1395293"/>
              <a:ext cx="7127204" cy="2725496"/>
            </a:xfrm>
            <a:prstGeom prst="rect">
              <a:avLst/>
            </a:prstGeom>
          </p:spPr>
        </p:pic>
        <p:sp>
          <p:nvSpPr>
            <p:cNvPr id="48" name="文本框 47"/>
            <p:cNvSpPr txBox="1"/>
            <p:nvPr/>
          </p:nvSpPr>
          <p:spPr>
            <a:xfrm>
              <a:off x="5463993" y="4846389"/>
              <a:ext cx="1906270" cy="1575435"/>
            </a:xfrm>
            <a:prstGeom prst="rect">
              <a:avLst/>
            </a:prstGeom>
            <a:noFill/>
          </p:spPr>
          <p:txBody>
            <a:bodyPr wrap="square" rtlCol="0">
              <a:spAutoFit/>
            </a:bodyPr>
            <a:lstStyle/>
            <a:p>
              <a:pPr>
                <a:lnSpc>
                  <a:spcPct val="138000"/>
                </a:lnSpc>
              </a:pPr>
              <a:r>
                <a:rPr lang="zh-CN" altLang="en-US" sz="1400" dirty="0">
                  <a:solidFill>
                    <a:schemeClr val="tx1">
                      <a:lumMod val="65000"/>
                      <a:lumOff val="35000"/>
                    </a:schemeClr>
                  </a:solidFill>
                  <a:effectLst/>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现阶段网络社群的发展仍处于初期阶段，运营模式尚未成熟，相关技术也有待进一步探索。</a:t>
              </a:r>
              <a:endParaRPr lang="zh-CN" altLang="en-US" sz="1400" dirty="0">
                <a:solidFill>
                  <a:schemeClr val="tx1">
                    <a:lumMod val="65000"/>
                    <a:lumOff val="35000"/>
                  </a:schemeClr>
                </a:solidFill>
                <a:effectLst/>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58" name="文本框 57"/>
            <p:cNvSpPr txBox="1"/>
            <p:nvPr/>
          </p:nvSpPr>
          <p:spPr>
            <a:xfrm>
              <a:off x="7865346" y="4923719"/>
              <a:ext cx="1906270" cy="1872615"/>
            </a:xfrm>
            <a:prstGeom prst="rect">
              <a:avLst/>
            </a:prstGeom>
            <a:noFill/>
          </p:spPr>
          <p:txBody>
            <a:bodyPr wrap="square" rtlCol="0">
              <a:spAutoFit/>
            </a:bodyPr>
            <a:lstStyle/>
            <a:p>
              <a:pPr>
                <a:lnSpc>
                  <a:spcPct val="138000"/>
                </a:lnSpc>
              </a:pPr>
              <a:r>
                <a:rPr lang="zh-CN" altLang="en-US" sz="1400" dirty="0">
                  <a:solidFill>
                    <a:schemeClr val="tx1">
                      <a:lumMod val="65000"/>
                      <a:lumOff val="35000"/>
                    </a:schemeClr>
                  </a:solidFill>
                  <a:effectLst/>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各类平台建构和维系网络社群的方法仅限于活动推荐和分享，市场上仍缺乏一种融合社交属性和社区属性的组团类社区软件。</a:t>
              </a:r>
              <a:endParaRPr lang="zh-CN" altLang="en-US" sz="1400" dirty="0">
                <a:solidFill>
                  <a:schemeClr val="tx1">
                    <a:lumMod val="65000"/>
                    <a:lumOff val="35000"/>
                  </a:schemeClr>
                </a:solidFill>
                <a:effectLst/>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grpSp>
          <p:nvGrpSpPr>
            <p:cNvPr id="52" name="组合 51"/>
            <p:cNvGrpSpPr/>
            <p:nvPr/>
          </p:nvGrpSpPr>
          <p:grpSpPr>
            <a:xfrm>
              <a:off x="4837883" y="4550339"/>
              <a:ext cx="702310" cy="702310"/>
              <a:chOff x="732367" y="3729590"/>
              <a:chExt cx="702310" cy="702310"/>
            </a:xfrm>
          </p:grpSpPr>
          <p:sp>
            <p:nvSpPr>
              <p:cNvPr id="53" name="椭圆 52"/>
              <p:cNvSpPr/>
              <p:nvPr/>
            </p:nvSpPr>
            <p:spPr>
              <a:xfrm>
                <a:off x="732367" y="3729590"/>
                <a:ext cx="702310" cy="702310"/>
              </a:xfrm>
              <a:prstGeom prst="ellipse">
                <a:avLst/>
              </a:prstGeom>
              <a:solidFill>
                <a:srgbClr val="1974A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38000"/>
                  </a:lnSpc>
                </a:pPr>
                <a:endParaRPr lang="zh-CN" altLang="en-US" sz="3200" b="1" dirty="0">
                  <a:solidFill>
                    <a:schemeClr val="bg1"/>
                  </a:solidFill>
                  <a:effectLst/>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56" name="矩形 55"/>
              <p:cNvSpPr/>
              <p:nvPr/>
            </p:nvSpPr>
            <p:spPr>
              <a:xfrm>
                <a:off x="873368" y="3803205"/>
                <a:ext cx="420308" cy="584775"/>
              </a:xfrm>
              <a:prstGeom prst="rect">
                <a:avLst/>
              </a:prstGeom>
            </p:spPr>
            <p:txBody>
              <a:bodyPr wrap="none">
                <a:spAutoFit/>
              </a:bodyPr>
              <a:lstStyle/>
              <a:p>
                <a:r>
                  <a:rPr lang="en-US" altLang="zh-CN" sz="3200" b="1" dirty="0">
                    <a:solidFill>
                      <a:schemeClr val="bg1"/>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1</a:t>
                </a:r>
                <a:endParaRPr lang="zh-CN" altLang="en-US" sz="3200" dirty="0"/>
              </a:p>
            </p:txBody>
          </p:sp>
        </p:grpSp>
        <p:grpSp>
          <p:nvGrpSpPr>
            <p:cNvPr id="60" name="组合 59"/>
            <p:cNvGrpSpPr/>
            <p:nvPr/>
          </p:nvGrpSpPr>
          <p:grpSpPr>
            <a:xfrm>
              <a:off x="7162525" y="4550339"/>
              <a:ext cx="702310" cy="702310"/>
              <a:chOff x="52917" y="3729590"/>
              <a:chExt cx="702310" cy="702310"/>
            </a:xfrm>
          </p:grpSpPr>
          <p:sp>
            <p:nvSpPr>
              <p:cNvPr id="61" name="椭圆 60"/>
              <p:cNvSpPr/>
              <p:nvPr/>
            </p:nvSpPr>
            <p:spPr>
              <a:xfrm>
                <a:off x="52917" y="3729590"/>
                <a:ext cx="702310" cy="702310"/>
              </a:xfrm>
              <a:prstGeom prst="ellipse">
                <a:avLst/>
              </a:prstGeom>
              <a:solidFill>
                <a:srgbClr val="7FCFE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38000"/>
                  </a:lnSpc>
                </a:pPr>
                <a:endParaRPr lang="zh-CN" altLang="en-US" sz="3200" b="1" dirty="0">
                  <a:solidFill>
                    <a:srgbClr val="7FCFED"/>
                  </a:solidFill>
                  <a:effectLst/>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62" name="矩形 61"/>
              <p:cNvSpPr/>
              <p:nvPr/>
            </p:nvSpPr>
            <p:spPr>
              <a:xfrm>
                <a:off x="193918" y="3803205"/>
                <a:ext cx="420308" cy="584775"/>
              </a:xfrm>
              <a:prstGeom prst="rect">
                <a:avLst/>
              </a:prstGeom>
            </p:spPr>
            <p:txBody>
              <a:bodyPr wrap="none">
                <a:spAutoFit/>
              </a:bodyPr>
              <a:lstStyle/>
              <a:p>
                <a:r>
                  <a:rPr lang="en-US" altLang="zh-CN" sz="3200" b="1" dirty="0">
                    <a:solidFill>
                      <a:schemeClr val="bg1"/>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2</a:t>
                </a:r>
                <a:endParaRPr lang="zh-CN" altLang="en-US" sz="3200" dirty="0"/>
              </a:p>
            </p:txBody>
          </p:sp>
        </p:grpSp>
      </p:grpSp>
      <p:grpSp>
        <p:nvGrpSpPr>
          <p:cNvPr id="2" name="组合 1"/>
          <p:cNvGrpSpPr/>
          <p:nvPr/>
        </p:nvGrpSpPr>
        <p:grpSpPr>
          <a:xfrm>
            <a:off x="806675" y="1165537"/>
            <a:ext cx="3976701" cy="5036077"/>
            <a:chOff x="806675" y="1165537"/>
            <a:chExt cx="3976701" cy="5036077"/>
          </a:xfrm>
        </p:grpSpPr>
        <p:sp>
          <p:nvSpPr>
            <p:cNvPr id="46" name="文本框 45"/>
            <p:cNvSpPr txBox="1"/>
            <p:nvPr/>
          </p:nvSpPr>
          <p:spPr>
            <a:xfrm>
              <a:off x="1152625" y="2387905"/>
              <a:ext cx="3630751" cy="2804795"/>
            </a:xfrm>
            <a:prstGeom prst="rect">
              <a:avLst/>
            </a:prstGeom>
            <a:noFill/>
          </p:spPr>
          <p:txBody>
            <a:bodyPr wrap="square" rtlCol="0">
              <a:spAutoFit/>
            </a:bodyPr>
            <a:lstStyle/>
            <a:p>
              <a:pPr>
                <a:lnSpc>
                  <a:spcPct val="138000"/>
                </a:lnSpc>
              </a:pPr>
              <a:r>
                <a:rPr lang="zh-CN" altLang="en-US" sz="1600" dirty="0">
                  <a:solidFill>
                    <a:schemeClr val="tx1">
                      <a:lumMod val="85000"/>
                      <a:lumOff val="1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随着互联网技术的发展以及智能手机的普及，人们的社交需求不断膨胀，国内外涌现了一批以年轻人为主要服务对象的</a:t>
              </a:r>
              <a:r>
                <a:rPr lang="zh-CN" altLang="en-US" sz="1600" b="1" dirty="0">
                  <a:solidFill>
                    <a:schemeClr val="tx1">
                      <a:lumMod val="85000"/>
                      <a:lumOff val="1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兴趣社区</a:t>
              </a:r>
              <a:r>
                <a:rPr lang="zh-CN" altLang="en-US" sz="1600" dirty="0">
                  <a:solidFill>
                    <a:schemeClr val="tx1">
                      <a:lumMod val="85000"/>
                      <a:lumOff val="1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a:t>
              </a:r>
              <a:endParaRPr lang="zh-CN" altLang="en-US" sz="1600" dirty="0">
                <a:solidFill>
                  <a:schemeClr val="tx1">
                    <a:lumMod val="85000"/>
                    <a:lumOff val="1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a:p>
              <a:pPr>
                <a:lnSpc>
                  <a:spcPct val="138000"/>
                </a:lnSpc>
              </a:pPr>
              <a:endParaRPr lang="zh-CN" altLang="en-US" sz="1600" dirty="0">
                <a:solidFill>
                  <a:schemeClr val="tx1">
                    <a:lumMod val="85000"/>
                    <a:lumOff val="1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a:p>
              <a:pPr>
                <a:lnSpc>
                  <a:spcPct val="138000"/>
                </a:lnSpc>
              </a:pPr>
              <a:r>
                <a:rPr lang="zh-CN" altLang="en-US" sz="1600" dirty="0">
                  <a:solidFill>
                    <a:schemeClr val="tx1">
                      <a:lumMod val="85000"/>
                      <a:lumOff val="1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由于社群联系成为大众需求的重要组成部分，各大平台也开始有意识地借助社群功能促进用户之间互动。</a:t>
              </a:r>
              <a:endParaRPr lang="zh-CN" altLang="en-US" sz="1600" dirty="0">
                <a:solidFill>
                  <a:schemeClr val="tx1">
                    <a:lumMod val="85000"/>
                    <a:lumOff val="1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grpSp>
          <p:nvGrpSpPr>
            <p:cNvPr id="37" name="组合 36"/>
            <p:cNvGrpSpPr/>
            <p:nvPr/>
          </p:nvGrpSpPr>
          <p:grpSpPr>
            <a:xfrm>
              <a:off x="806675" y="1165537"/>
              <a:ext cx="2577135" cy="1156628"/>
              <a:chOff x="1075197" y="506436"/>
              <a:chExt cx="2577135" cy="1156628"/>
            </a:xfrm>
          </p:grpSpPr>
          <p:grpSp>
            <p:nvGrpSpPr>
              <p:cNvPr id="38" name="组合 37"/>
              <p:cNvGrpSpPr/>
              <p:nvPr/>
            </p:nvGrpSpPr>
            <p:grpSpPr>
              <a:xfrm>
                <a:off x="1427292" y="506436"/>
                <a:ext cx="2225040" cy="1156628"/>
                <a:chOff x="4887107" y="1155713"/>
                <a:chExt cx="2225040" cy="1156628"/>
              </a:xfrm>
            </p:grpSpPr>
            <p:sp>
              <p:nvSpPr>
                <p:cNvPr id="40" name="文本框 39"/>
                <p:cNvSpPr txBox="1"/>
                <p:nvPr/>
              </p:nvSpPr>
              <p:spPr>
                <a:xfrm>
                  <a:off x="4887107" y="1870522"/>
                  <a:ext cx="1512502" cy="441819"/>
                </a:xfrm>
                <a:prstGeom prst="rect">
                  <a:avLst/>
                </a:prstGeom>
                <a:noFill/>
              </p:spPr>
              <p:txBody>
                <a:bodyPr wrap="none" rtlCol="0">
                  <a:spAutoFit/>
                </a:bodyPr>
                <a:lstStyle/>
                <a:p>
                  <a:pPr>
                    <a:lnSpc>
                      <a:spcPct val="138000"/>
                    </a:lnSpc>
                  </a:pPr>
                  <a:r>
                    <a:rPr lang="en-US" altLang="zh-CN" sz="1600" i="1" dirty="0">
                      <a:solidFill>
                        <a:srgbClr val="7FCFED">
                          <a:alpha val="80000"/>
                        </a:srgb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Research background </a:t>
                  </a:r>
                  <a:endParaRPr lang="en-US" altLang="zh-CN" sz="1600" i="1" dirty="0">
                    <a:solidFill>
                      <a:srgbClr val="7FCFED">
                        <a:alpha val="80000"/>
                      </a:srgb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41" name="文本框 40"/>
                <p:cNvSpPr txBox="1"/>
                <p:nvPr/>
              </p:nvSpPr>
              <p:spPr>
                <a:xfrm>
                  <a:off x="4887107" y="1155713"/>
                  <a:ext cx="2225040" cy="939800"/>
                </a:xfrm>
                <a:prstGeom prst="rect">
                  <a:avLst/>
                </a:prstGeom>
                <a:noFill/>
              </p:spPr>
              <p:txBody>
                <a:bodyPr wrap="none" rtlCol="0">
                  <a:spAutoFit/>
                </a:bodyPr>
                <a:lstStyle/>
                <a:p>
                  <a:pPr>
                    <a:lnSpc>
                      <a:spcPct val="138000"/>
                    </a:lnSpc>
                  </a:pPr>
                  <a:r>
                    <a:rPr lang="zh-CN" altLang="en-US" sz="4000" b="1" dirty="0">
                      <a:solidFill>
                        <a:srgbClr val="1974A2"/>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项目背景</a:t>
                  </a:r>
                  <a:endParaRPr lang="zh-CN" altLang="en-US" sz="4000" b="1" dirty="0">
                    <a:solidFill>
                      <a:srgbClr val="1974A2"/>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grpSp>
          <p:sp>
            <p:nvSpPr>
              <p:cNvPr id="39" name="矩形: 圆角 38"/>
              <p:cNvSpPr/>
              <p:nvPr/>
            </p:nvSpPr>
            <p:spPr>
              <a:xfrm rot="5400000">
                <a:off x="822233" y="1074646"/>
                <a:ext cx="601547" cy="95620"/>
              </a:xfrm>
              <a:prstGeom prst="roundRect">
                <a:avLst>
                  <a:gd name="adj" fmla="val 50000"/>
                </a:avLst>
              </a:prstGeom>
              <a:solidFill>
                <a:srgbClr val="7FC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8000"/>
                  </a:lnSpc>
                </a:pPr>
                <a:endParaRPr lang="zh-CN" altLang="en-US">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grpSp>
        <p:grpSp>
          <p:nvGrpSpPr>
            <p:cNvPr id="7" name="组合 6"/>
            <p:cNvGrpSpPr/>
            <p:nvPr/>
          </p:nvGrpSpPr>
          <p:grpSpPr>
            <a:xfrm>
              <a:off x="1270493" y="5685994"/>
              <a:ext cx="2113280" cy="515620"/>
              <a:chOff x="1858374" y="5698694"/>
              <a:chExt cx="2113280" cy="515620"/>
            </a:xfrm>
          </p:grpSpPr>
          <p:sp>
            <p:nvSpPr>
              <p:cNvPr id="13" name="圆角矩形 12"/>
              <p:cNvSpPr/>
              <p:nvPr/>
            </p:nvSpPr>
            <p:spPr>
              <a:xfrm>
                <a:off x="1858374" y="5729972"/>
                <a:ext cx="2113280" cy="477914"/>
              </a:xfrm>
              <a:prstGeom prst="roundRect">
                <a:avLst>
                  <a:gd name="adj" fmla="val 50000"/>
                </a:avLst>
              </a:prstGeom>
              <a:noFill/>
              <a:ln>
                <a:solidFill>
                  <a:srgbClr val="1974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38000"/>
                  </a:lnSpc>
                </a:pPr>
                <a:endParaRPr lang="en-US" altLang="zh-CN" sz="200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14" name="圆角矩形 13"/>
              <p:cNvSpPr/>
              <p:nvPr/>
            </p:nvSpPr>
            <p:spPr>
              <a:xfrm>
                <a:off x="1864089" y="5729337"/>
                <a:ext cx="1508760" cy="477914"/>
              </a:xfrm>
              <a:prstGeom prst="roundRect">
                <a:avLst>
                  <a:gd name="adj" fmla="val 50000"/>
                </a:avLst>
              </a:prstGeom>
              <a:solidFill>
                <a:srgbClr val="1974A2"/>
              </a:solidFill>
              <a:ln>
                <a:solidFill>
                  <a:srgbClr val="1974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38000"/>
                  </a:lnSpc>
                </a:pPr>
                <a:endParaRPr lang="zh-CN" altLang="en-US" sz="2000" dirty="0">
                  <a:solidFill>
                    <a:schemeClr val="bg1"/>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cxnSp>
            <p:nvCxnSpPr>
              <p:cNvPr id="15" name="直接箭头连接符 14"/>
              <p:cNvCxnSpPr/>
              <p:nvPr/>
            </p:nvCxnSpPr>
            <p:spPr>
              <a:xfrm>
                <a:off x="3547775" y="5968929"/>
                <a:ext cx="194168" cy="0"/>
              </a:xfrm>
              <a:prstGeom prst="straightConnector1">
                <a:avLst/>
              </a:prstGeom>
              <a:ln w="25400" cap="rnd">
                <a:solidFill>
                  <a:srgbClr val="1974A2"/>
                </a:solidFill>
                <a:round/>
                <a:tailEnd type="arrow"/>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127814" y="5698694"/>
                <a:ext cx="948690" cy="515620"/>
              </a:xfrm>
              <a:prstGeom prst="rect">
                <a:avLst/>
              </a:prstGeom>
            </p:spPr>
            <p:txBody>
              <a:bodyPr wrap="none">
                <a:spAutoFit/>
              </a:bodyPr>
              <a:lstStyle/>
              <a:p>
                <a:pPr algn="ctr" fontAlgn="auto">
                  <a:lnSpc>
                    <a:spcPct val="138000"/>
                  </a:lnSpc>
                </a:pPr>
                <a:r>
                  <a:rPr lang="zh-CN" altLang="en-US" sz="2000" b="1" dirty="0">
                    <a:solidFill>
                      <a:schemeClr val="bg1"/>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切入点</a:t>
                </a:r>
                <a:endParaRPr lang="zh-CN" altLang="en-US" sz="2000" b="1" dirty="0">
                  <a:solidFill>
                    <a:schemeClr val="bg1"/>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grpSp>
      </p:grpSp>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9086" y="306729"/>
            <a:ext cx="798118" cy="798118"/>
          </a:xfrm>
          <a:prstGeom prst="rect">
            <a:avLst/>
          </a:prstGeom>
        </p:spPr>
      </p:pic>
      <p:sp>
        <p:nvSpPr>
          <p:cNvPr id="5" name="椭圆 4"/>
          <p:cNvSpPr/>
          <p:nvPr/>
        </p:nvSpPr>
        <p:spPr>
          <a:xfrm>
            <a:off x="9628323" y="4550339"/>
            <a:ext cx="702310" cy="702310"/>
          </a:xfrm>
          <a:prstGeom prst="ellipse">
            <a:avLst/>
          </a:prstGeom>
          <a:solidFill>
            <a:srgbClr val="1974A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p>
            <a:pPr algn="ctr">
              <a:lnSpc>
                <a:spcPct val="138000"/>
              </a:lnSpc>
            </a:pPr>
            <a:endParaRPr lang="zh-CN" altLang="en-US" sz="3200" b="1" dirty="0">
              <a:solidFill>
                <a:schemeClr val="bg1"/>
              </a:solidFill>
              <a:effectLst/>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8" name="矩形 7"/>
          <p:cNvSpPr/>
          <p:nvPr/>
        </p:nvSpPr>
        <p:spPr>
          <a:xfrm>
            <a:off x="9771136" y="4623954"/>
            <a:ext cx="387985" cy="583565"/>
          </a:xfrm>
          <a:prstGeom prst="rect">
            <a:avLst/>
          </a:prstGeom>
        </p:spPr>
        <p:txBody>
          <a:bodyPr wrap="none">
            <a:spAutoFit/>
          </a:bodyPr>
          <a:p>
            <a:pPr algn="l">
              <a:buClrTx/>
              <a:buSzTx/>
              <a:buFontTx/>
            </a:pPr>
            <a:r>
              <a:rPr lang="en-US" altLang="zh-CN" sz="3200" b="1" dirty="0">
                <a:solidFill>
                  <a:schemeClr val="bg1"/>
                </a:solidFill>
                <a:latin typeface="思源黑体 CN Normal" panose="020B0400000000000000" pitchFamily="34" charset="-122"/>
                <a:ea typeface="思源黑体 CN Normal" panose="020B0400000000000000" pitchFamily="34" charset="-122"/>
                <a:cs typeface="+mn-ea"/>
              </a:rPr>
              <a:t>3</a:t>
            </a:r>
            <a:endParaRPr lang="en-US" altLang="zh-CN" sz="3200" b="1" dirty="0">
              <a:solidFill>
                <a:schemeClr val="bg1"/>
              </a:solidFill>
              <a:latin typeface="思源黑体 CN Normal" panose="020B0400000000000000" pitchFamily="34" charset="-122"/>
              <a:ea typeface="思源黑体 CN Normal" panose="020B0400000000000000" pitchFamily="34" charset="-122"/>
              <a:cs typeface="+mn-ea"/>
            </a:endParaRPr>
          </a:p>
        </p:txBody>
      </p:sp>
      <p:sp>
        <p:nvSpPr>
          <p:cNvPr id="9" name="文本框 8"/>
          <p:cNvSpPr txBox="1"/>
          <p:nvPr>
            <p:custDataLst>
              <p:tags r:id="rId3"/>
            </p:custDataLst>
          </p:nvPr>
        </p:nvSpPr>
        <p:spPr>
          <a:xfrm>
            <a:off x="10212941" y="4915464"/>
            <a:ext cx="1906270" cy="1278890"/>
          </a:xfrm>
          <a:prstGeom prst="rect">
            <a:avLst/>
          </a:prstGeom>
          <a:noFill/>
        </p:spPr>
        <p:txBody>
          <a:bodyPr wrap="square" rtlCol="0">
            <a:spAutoFit/>
          </a:bodyPr>
          <a:p>
            <a:pPr>
              <a:lnSpc>
                <a:spcPct val="138000"/>
              </a:lnSpc>
            </a:pPr>
            <a:r>
              <a:rPr lang="zh-CN" altLang="en-US" sz="1400" dirty="0">
                <a:solidFill>
                  <a:schemeClr val="tx1">
                    <a:lumMod val="65000"/>
                    <a:lumOff val="35000"/>
                  </a:schemeClr>
                </a:solidFill>
                <a:effectLst/>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虚拟社群普遍存在的垃圾文本泛滥、用户流失和活跃度低等问题</a:t>
            </a:r>
            <a:endParaRPr lang="zh-CN" altLang="en-US" sz="1400" dirty="0">
              <a:solidFill>
                <a:schemeClr val="tx1">
                  <a:lumMod val="65000"/>
                  <a:lumOff val="35000"/>
                </a:schemeClr>
              </a:solidFill>
              <a:effectLst/>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Tree>
    <p:custDataLst>
      <p:tags r:id="rId4"/>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281242" y="2469732"/>
            <a:ext cx="4643558" cy="1678647"/>
            <a:chOff x="3281242" y="2469732"/>
            <a:chExt cx="4643558" cy="1678647"/>
          </a:xfrm>
        </p:grpSpPr>
        <p:grpSp>
          <p:nvGrpSpPr>
            <p:cNvPr id="3" name="组合 2"/>
            <p:cNvGrpSpPr/>
            <p:nvPr/>
          </p:nvGrpSpPr>
          <p:grpSpPr>
            <a:xfrm>
              <a:off x="3281242" y="2469732"/>
              <a:ext cx="1235687" cy="1678647"/>
              <a:chOff x="3527985" y="2373304"/>
              <a:chExt cx="1235687" cy="1678647"/>
            </a:xfrm>
          </p:grpSpPr>
          <p:sp>
            <p:nvSpPr>
              <p:cNvPr id="50" name="平行四边形 49"/>
              <p:cNvSpPr/>
              <p:nvPr/>
            </p:nvSpPr>
            <p:spPr>
              <a:xfrm>
                <a:off x="3682638" y="2373304"/>
                <a:ext cx="926380" cy="1678647"/>
              </a:xfrm>
              <a:prstGeom prst="parallelogram">
                <a:avLst>
                  <a:gd name="adj" fmla="val 49473"/>
                </a:avLst>
              </a:prstGeom>
              <a:solidFill>
                <a:srgbClr val="7FC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b="1" dirty="0">
                  <a:latin typeface="思源黑体 CN Normal" panose="020B0400000000000000" pitchFamily="34" charset="-122"/>
                  <a:ea typeface="思源黑体 CN Normal" panose="020B0400000000000000" pitchFamily="34" charset="-122"/>
                  <a:cs typeface="+mn-ea"/>
                  <a:sym typeface="+mn-lt"/>
                </a:endParaRPr>
              </a:p>
            </p:txBody>
          </p:sp>
          <p:sp>
            <p:nvSpPr>
              <p:cNvPr id="24" name="平行四边形 23"/>
              <p:cNvSpPr/>
              <p:nvPr/>
            </p:nvSpPr>
            <p:spPr>
              <a:xfrm>
                <a:off x="3527985" y="2594785"/>
                <a:ext cx="1235687" cy="1235687"/>
              </a:xfrm>
              <a:prstGeom prst="parallelogram">
                <a:avLst/>
              </a:prstGeom>
              <a:solidFill>
                <a:srgbClr val="1974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dirty="0">
                    <a:solidFill>
                      <a:schemeClr val="bg1"/>
                    </a:solidFill>
                    <a:latin typeface="思源黑体 CN Normal" panose="020B0400000000000000" pitchFamily="34" charset="-122"/>
                    <a:ea typeface="思源黑体 CN Normal" panose="020B0400000000000000" pitchFamily="34" charset="-122"/>
                    <a:cs typeface="+mn-ea"/>
                    <a:sym typeface="+mn-lt"/>
                  </a:rPr>
                  <a:t>2</a:t>
                </a:r>
                <a:endParaRPr lang="zh-CN" altLang="en-US" sz="6600" b="1" dirty="0">
                  <a:solidFill>
                    <a:schemeClr val="bg1"/>
                  </a:solidFill>
                  <a:latin typeface="思源黑体 CN Normal" panose="020B0400000000000000" pitchFamily="34" charset="-122"/>
                  <a:ea typeface="思源黑体 CN Normal" panose="020B0400000000000000" pitchFamily="34" charset="-122"/>
                  <a:cs typeface="+mn-ea"/>
                  <a:sym typeface="+mn-lt"/>
                </a:endParaRPr>
              </a:p>
            </p:txBody>
          </p:sp>
        </p:grpSp>
        <p:grpSp>
          <p:nvGrpSpPr>
            <p:cNvPr id="2" name="组合 1"/>
            <p:cNvGrpSpPr/>
            <p:nvPr/>
          </p:nvGrpSpPr>
          <p:grpSpPr>
            <a:xfrm>
              <a:off x="4910703" y="2761076"/>
              <a:ext cx="2418080" cy="1037604"/>
              <a:chOff x="5026817" y="2634030"/>
              <a:chExt cx="2418080" cy="1037604"/>
            </a:xfrm>
          </p:grpSpPr>
          <p:sp>
            <p:nvSpPr>
              <p:cNvPr id="47" name="文本框 46"/>
              <p:cNvSpPr txBox="1"/>
              <p:nvPr/>
            </p:nvSpPr>
            <p:spPr>
              <a:xfrm>
                <a:off x="5026817" y="2634030"/>
                <a:ext cx="2418080" cy="768350"/>
              </a:xfrm>
              <a:prstGeom prst="rect">
                <a:avLst/>
              </a:prstGeom>
              <a:noFill/>
            </p:spPr>
            <p:txBody>
              <a:bodyPr wrap="none" rtlCol="0">
                <a:spAutoFit/>
              </a:bodyPr>
              <a:lstStyle/>
              <a:p>
                <a:r>
                  <a:rPr lang="zh-CN" altLang="en-US" sz="4400" dirty="0">
                    <a:solidFill>
                      <a:srgbClr val="1974A2"/>
                    </a:solidFill>
                    <a:latin typeface="思源黑体 CN Bold" panose="020B0800000000000000" pitchFamily="34" charset="-122"/>
                    <a:ea typeface="思源黑体 CN Bold" panose="020B0800000000000000" pitchFamily="34" charset="-122"/>
                    <a:cs typeface="+mn-ea"/>
                    <a:sym typeface="+mn-lt"/>
                  </a:rPr>
                  <a:t>项目内容</a:t>
                </a:r>
                <a:endParaRPr lang="zh-CN" altLang="en-US" sz="4400" dirty="0">
                  <a:solidFill>
                    <a:srgbClr val="1974A2"/>
                  </a:solidFill>
                  <a:latin typeface="思源黑体 CN Bold" panose="020B0800000000000000" pitchFamily="34" charset="-122"/>
                  <a:ea typeface="思源黑体 CN Bold" panose="020B0800000000000000" pitchFamily="34" charset="-122"/>
                  <a:cs typeface="+mn-ea"/>
                  <a:sym typeface="+mn-lt"/>
                </a:endParaRPr>
              </a:p>
            </p:txBody>
          </p:sp>
          <p:sp>
            <p:nvSpPr>
              <p:cNvPr id="48" name="文本框 47"/>
              <p:cNvSpPr txBox="1"/>
              <p:nvPr/>
            </p:nvSpPr>
            <p:spPr>
              <a:xfrm>
                <a:off x="5026817" y="3364929"/>
                <a:ext cx="805180" cy="306705"/>
              </a:xfrm>
              <a:prstGeom prst="rect">
                <a:avLst/>
              </a:prstGeom>
              <a:noFill/>
            </p:spPr>
            <p:txBody>
              <a:bodyPr wrap="none" rtlCol="0">
                <a:spAutoFit/>
              </a:bodyPr>
              <a:lstStyle/>
              <a:p>
                <a:r>
                  <a:rPr lang="en-US" altLang="zh-CN" sz="1400" i="1" dirty="0">
                    <a:solidFill>
                      <a:srgbClr val="7FCFED"/>
                    </a:solidFill>
                    <a:latin typeface="思源黑体 CN Normal" panose="020B0400000000000000" pitchFamily="34" charset="-122"/>
                    <a:ea typeface="思源黑体 CN Normal" panose="020B0400000000000000" pitchFamily="34" charset="-122"/>
                    <a:cs typeface="+mn-ea"/>
                    <a:sym typeface="+mn-lt"/>
                  </a:rPr>
                  <a:t>Contant</a:t>
                </a:r>
                <a:endParaRPr lang="en-US" altLang="zh-CN" sz="1400" i="1" dirty="0">
                  <a:solidFill>
                    <a:srgbClr val="7FCFED"/>
                  </a:solidFill>
                  <a:latin typeface="思源黑体 CN Normal" panose="020B0400000000000000" pitchFamily="34" charset="-122"/>
                  <a:ea typeface="思源黑体 CN Normal" panose="020B0400000000000000" pitchFamily="34" charset="-122"/>
                  <a:cs typeface="+mn-ea"/>
                  <a:sym typeface="+mn-lt"/>
                </a:endParaRPr>
              </a:p>
            </p:txBody>
          </p:sp>
        </p:grpSp>
        <p:cxnSp>
          <p:nvCxnSpPr>
            <p:cNvPr id="49" name="直接连接符 48"/>
            <p:cNvCxnSpPr/>
            <p:nvPr/>
          </p:nvCxnSpPr>
          <p:spPr>
            <a:xfrm flipH="1">
              <a:off x="4986000" y="3901351"/>
              <a:ext cx="2938800" cy="0"/>
            </a:xfrm>
            <a:prstGeom prst="line">
              <a:avLst/>
            </a:prstGeom>
            <a:ln>
              <a:solidFill>
                <a:srgbClr val="7FCFED"/>
              </a:solidFill>
              <a:prstDash val="dash"/>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281242" y="2469732"/>
            <a:ext cx="5350578" cy="1678647"/>
            <a:chOff x="3281242" y="2469732"/>
            <a:chExt cx="5350578" cy="1678647"/>
          </a:xfrm>
        </p:grpSpPr>
        <p:grpSp>
          <p:nvGrpSpPr>
            <p:cNvPr id="3" name="组合 2"/>
            <p:cNvGrpSpPr/>
            <p:nvPr/>
          </p:nvGrpSpPr>
          <p:grpSpPr>
            <a:xfrm>
              <a:off x="3281242" y="2469732"/>
              <a:ext cx="1235687" cy="1678647"/>
              <a:chOff x="3527985" y="2373304"/>
              <a:chExt cx="1235687" cy="1678647"/>
            </a:xfrm>
          </p:grpSpPr>
          <p:sp>
            <p:nvSpPr>
              <p:cNvPr id="50" name="平行四边形 49"/>
              <p:cNvSpPr/>
              <p:nvPr/>
            </p:nvSpPr>
            <p:spPr>
              <a:xfrm>
                <a:off x="3682638" y="2373304"/>
                <a:ext cx="926380" cy="1678647"/>
              </a:xfrm>
              <a:prstGeom prst="parallelogram">
                <a:avLst>
                  <a:gd name="adj" fmla="val 49473"/>
                </a:avLst>
              </a:prstGeom>
              <a:solidFill>
                <a:srgbClr val="7FC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b="1" dirty="0">
                  <a:latin typeface="思源黑体 CN Normal" panose="020B0400000000000000" pitchFamily="34" charset="-122"/>
                  <a:ea typeface="思源黑体 CN Normal" panose="020B0400000000000000" pitchFamily="34" charset="-122"/>
                  <a:cs typeface="+mn-ea"/>
                  <a:sym typeface="+mn-lt"/>
                </a:endParaRPr>
              </a:p>
            </p:txBody>
          </p:sp>
          <p:sp>
            <p:nvSpPr>
              <p:cNvPr id="24" name="平行四边形 23"/>
              <p:cNvSpPr/>
              <p:nvPr/>
            </p:nvSpPr>
            <p:spPr>
              <a:xfrm>
                <a:off x="3527985" y="2594785"/>
                <a:ext cx="1235687" cy="1235687"/>
              </a:xfrm>
              <a:prstGeom prst="parallelogram">
                <a:avLst/>
              </a:prstGeom>
              <a:solidFill>
                <a:srgbClr val="1974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dirty="0">
                    <a:solidFill>
                      <a:schemeClr val="bg1"/>
                    </a:solidFill>
                    <a:latin typeface="思源黑体 CN Normal" panose="020B0400000000000000" pitchFamily="34" charset="-122"/>
                    <a:ea typeface="思源黑体 CN Normal" panose="020B0400000000000000" pitchFamily="34" charset="-122"/>
                    <a:cs typeface="+mn-ea"/>
                    <a:sym typeface="+mn-lt"/>
                  </a:rPr>
                  <a:t>3</a:t>
                </a:r>
                <a:endParaRPr lang="zh-CN" altLang="en-US" sz="6600" b="1" dirty="0">
                  <a:solidFill>
                    <a:schemeClr val="bg1"/>
                  </a:solidFill>
                  <a:latin typeface="思源黑体 CN Normal" panose="020B0400000000000000" pitchFamily="34" charset="-122"/>
                  <a:ea typeface="思源黑体 CN Normal" panose="020B0400000000000000" pitchFamily="34" charset="-122"/>
                  <a:cs typeface="+mn-ea"/>
                  <a:sym typeface="+mn-lt"/>
                </a:endParaRPr>
              </a:p>
            </p:txBody>
          </p:sp>
        </p:grpSp>
        <p:grpSp>
          <p:nvGrpSpPr>
            <p:cNvPr id="2" name="组合 1"/>
            <p:cNvGrpSpPr/>
            <p:nvPr/>
          </p:nvGrpSpPr>
          <p:grpSpPr>
            <a:xfrm>
              <a:off x="4910703" y="2761076"/>
              <a:ext cx="3721117" cy="1037604"/>
              <a:chOff x="5026817" y="2634030"/>
              <a:chExt cx="3721117" cy="1037604"/>
            </a:xfrm>
          </p:grpSpPr>
          <p:sp>
            <p:nvSpPr>
              <p:cNvPr id="47" name="文本框 46"/>
              <p:cNvSpPr txBox="1"/>
              <p:nvPr/>
            </p:nvSpPr>
            <p:spPr>
              <a:xfrm>
                <a:off x="5026817" y="2634030"/>
                <a:ext cx="3721117" cy="768350"/>
              </a:xfrm>
              <a:prstGeom prst="rect">
                <a:avLst/>
              </a:prstGeom>
              <a:noFill/>
            </p:spPr>
            <p:txBody>
              <a:bodyPr wrap="none" rtlCol="0">
                <a:spAutoFit/>
              </a:bodyPr>
              <a:lstStyle/>
              <a:p>
                <a:r>
                  <a:rPr lang="zh-CN" altLang="en-US" sz="4400" dirty="0">
                    <a:solidFill>
                      <a:srgbClr val="1973A2"/>
                    </a:solidFill>
                    <a:latin typeface="思源黑体 CN Bold" panose="020B0800000000000000" pitchFamily="34" charset="-122"/>
                    <a:ea typeface="思源黑体 CN Bold" panose="020B0800000000000000" pitchFamily="34" charset="-122"/>
                    <a:cs typeface="+mn-ea"/>
                    <a:sym typeface="+mn-lt"/>
                  </a:rPr>
                  <a:t>项目支持情况</a:t>
                </a:r>
                <a:endParaRPr lang="zh-CN" altLang="en-US" sz="4400" dirty="0">
                  <a:solidFill>
                    <a:srgbClr val="1973A2"/>
                  </a:solidFill>
                  <a:latin typeface="思源黑体 CN Bold" panose="020B0800000000000000" pitchFamily="34" charset="-122"/>
                  <a:ea typeface="思源黑体 CN Bold" panose="020B0800000000000000" pitchFamily="34" charset="-122"/>
                  <a:cs typeface="+mn-ea"/>
                  <a:sym typeface="+mn-lt"/>
                </a:endParaRPr>
              </a:p>
            </p:txBody>
          </p:sp>
          <p:sp>
            <p:nvSpPr>
              <p:cNvPr id="48" name="文本框 47"/>
              <p:cNvSpPr txBox="1"/>
              <p:nvPr/>
            </p:nvSpPr>
            <p:spPr>
              <a:xfrm>
                <a:off x="5026817" y="3364929"/>
                <a:ext cx="805180" cy="306705"/>
              </a:xfrm>
              <a:prstGeom prst="rect">
                <a:avLst/>
              </a:prstGeom>
              <a:noFill/>
            </p:spPr>
            <p:txBody>
              <a:bodyPr wrap="none" rtlCol="0">
                <a:spAutoFit/>
              </a:bodyPr>
              <a:lstStyle/>
              <a:p>
                <a:r>
                  <a:rPr lang="en-US" altLang="zh-CN" sz="1400" i="1" dirty="0">
                    <a:solidFill>
                      <a:srgbClr val="7FCFED"/>
                    </a:solidFill>
                    <a:latin typeface="思源黑体 CN Normal" panose="020B0400000000000000" pitchFamily="34" charset="-122"/>
                    <a:ea typeface="思源黑体 CN Normal" panose="020B0400000000000000" pitchFamily="34" charset="-122"/>
                    <a:cs typeface="+mn-ea"/>
                    <a:sym typeface="+mn-lt"/>
                  </a:rPr>
                  <a:t>Support</a:t>
                </a:r>
                <a:endParaRPr lang="zh-CN" altLang="en-US" sz="1400" i="1" dirty="0">
                  <a:solidFill>
                    <a:srgbClr val="7FCFED"/>
                  </a:solidFill>
                  <a:latin typeface="思源黑体 CN Normal" panose="020B0400000000000000" pitchFamily="34" charset="-122"/>
                  <a:ea typeface="思源黑体 CN Normal" panose="020B0400000000000000" pitchFamily="34" charset="-122"/>
                  <a:cs typeface="+mn-ea"/>
                  <a:sym typeface="+mn-lt"/>
                </a:endParaRPr>
              </a:p>
            </p:txBody>
          </p:sp>
        </p:grpSp>
        <p:cxnSp>
          <p:nvCxnSpPr>
            <p:cNvPr id="49" name="直接连接符 48"/>
            <p:cNvCxnSpPr/>
            <p:nvPr/>
          </p:nvCxnSpPr>
          <p:spPr>
            <a:xfrm flipH="1">
              <a:off x="4986000" y="3901351"/>
              <a:ext cx="2938800" cy="0"/>
            </a:xfrm>
            <a:prstGeom prst="line">
              <a:avLst/>
            </a:prstGeom>
            <a:ln>
              <a:solidFill>
                <a:srgbClr val="7FCFED"/>
              </a:solidFill>
              <a:prstDash val="dash"/>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835239" y="5059598"/>
            <a:ext cx="4293680" cy="1552818"/>
            <a:chOff x="6835239" y="4662723"/>
            <a:chExt cx="4293680" cy="1552818"/>
          </a:xfrm>
        </p:grpSpPr>
        <p:sp>
          <p:nvSpPr>
            <p:cNvPr id="14" name="椭圆 13"/>
            <p:cNvSpPr/>
            <p:nvPr/>
          </p:nvSpPr>
          <p:spPr>
            <a:xfrm>
              <a:off x="6835239" y="4783045"/>
              <a:ext cx="714694" cy="714694"/>
            </a:xfrm>
            <a:prstGeom prst="ellipse">
              <a:avLst/>
            </a:prstGeom>
            <a:solidFill>
              <a:srgbClr val="7FC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8000"/>
                </a:lnSpc>
              </a:pPr>
              <a:endParaRPr lang="zh-CN" altLang="en-US" sz="5400" dirty="0">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15" name="文本框 14"/>
            <p:cNvSpPr txBox="1"/>
            <p:nvPr/>
          </p:nvSpPr>
          <p:spPr>
            <a:xfrm>
              <a:off x="7694839" y="4662723"/>
              <a:ext cx="1407160" cy="600075"/>
            </a:xfrm>
            <a:prstGeom prst="rect">
              <a:avLst/>
            </a:prstGeom>
            <a:noFill/>
          </p:spPr>
          <p:txBody>
            <a:bodyPr wrap="none" rtlCol="0">
              <a:spAutoFit/>
            </a:bodyPr>
            <a:lstStyle/>
            <a:p>
              <a:pPr>
                <a:lnSpc>
                  <a:spcPct val="138000"/>
                </a:lnSpc>
              </a:pPr>
              <a:r>
                <a:rPr lang="zh-CN" altLang="en-US" sz="2400" b="1" dirty="0">
                  <a:solidFill>
                    <a:srgbClr val="1973A2"/>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硬件支持</a:t>
              </a:r>
              <a:endParaRPr lang="zh-CN" altLang="en-US" sz="2400" b="1" dirty="0">
                <a:solidFill>
                  <a:srgbClr val="1973A2"/>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16" name="文本框 15"/>
            <p:cNvSpPr txBox="1"/>
            <p:nvPr/>
          </p:nvSpPr>
          <p:spPr>
            <a:xfrm>
              <a:off x="7694839" y="5106831"/>
              <a:ext cx="3434080" cy="1108710"/>
            </a:xfrm>
            <a:prstGeom prst="rect">
              <a:avLst/>
            </a:prstGeom>
            <a:noFill/>
          </p:spPr>
          <p:txBody>
            <a:bodyPr wrap="none" rtlCol="0">
              <a:spAutoFit/>
            </a:bodyPr>
            <a:lstStyle/>
            <a:p>
              <a:pPr algn="l">
                <a:lnSpc>
                  <a:spcPct val="138000"/>
                </a:lnSpc>
              </a:pPr>
              <a:r>
                <a:rPr lang="zh-CN" altLang="en-US" sz="16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实验室拥有高性能本地服务器，同时</a:t>
              </a:r>
              <a:endParaRPr lang="zh-CN" altLang="en-US" sz="16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a:p>
              <a:pPr algn="l">
                <a:lnSpc>
                  <a:spcPct val="138000"/>
                </a:lnSpc>
              </a:pPr>
              <a:r>
                <a:rPr lang="zh-CN" altLang="en-US" sz="16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长期租用阿里云、腾讯云等云服务器</a:t>
              </a:r>
              <a:endParaRPr lang="zh-CN" altLang="en-US" sz="16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a:p>
              <a:pPr algn="l">
                <a:lnSpc>
                  <a:spcPct val="138000"/>
                </a:lnSpc>
              </a:pPr>
              <a:r>
                <a:rPr lang="zh-CN" altLang="en-US" sz="16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进行开发调试。</a:t>
              </a:r>
              <a:endParaRPr lang="zh-CN" altLang="en-US" sz="16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17" name="arrow-pointing-left-circular-button_20407"/>
            <p:cNvSpPr>
              <a:spLocks noChangeAspect="1"/>
            </p:cNvSpPr>
            <p:nvPr/>
          </p:nvSpPr>
          <p:spPr bwMode="auto">
            <a:xfrm>
              <a:off x="6990024" y="4938088"/>
              <a:ext cx="405123" cy="404607"/>
            </a:xfrm>
            <a:custGeom>
              <a:avLst/>
              <a:gdLst>
                <a:gd name="T0" fmla="*/ 2307 w 4612"/>
                <a:gd name="T1" fmla="*/ 4614 h 4614"/>
                <a:gd name="T2" fmla="*/ 0 w 4612"/>
                <a:gd name="T3" fmla="*/ 2307 h 4614"/>
                <a:gd name="T4" fmla="*/ 2307 w 4612"/>
                <a:gd name="T5" fmla="*/ 0 h 4614"/>
                <a:gd name="T6" fmla="*/ 4612 w 4612"/>
                <a:gd name="T7" fmla="*/ 2227 h 4614"/>
                <a:gd name="T8" fmla="*/ 2031 w 4612"/>
                <a:gd name="T9" fmla="*/ 2222 h 4614"/>
                <a:gd name="T10" fmla="*/ 2479 w 4612"/>
                <a:gd name="T11" fmla="*/ 1775 h 4614"/>
                <a:gd name="T12" fmla="*/ 2367 w 4612"/>
                <a:gd name="T13" fmla="*/ 1662 h 4614"/>
                <a:gd name="T14" fmla="*/ 1727 w 4612"/>
                <a:gd name="T15" fmla="*/ 2302 h 4614"/>
                <a:gd name="T16" fmla="*/ 2378 w 4612"/>
                <a:gd name="T17" fmla="*/ 2952 h 4614"/>
                <a:gd name="T18" fmla="*/ 2490 w 4612"/>
                <a:gd name="T19" fmla="*/ 2840 h 4614"/>
                <a:gd name="T20" fmla="*/ 2032 w 4612"/>
                <a:gd name="T21" fmla="*/ 2381 h 4614"/>
                <a:gd name="T22" fmla="*/ 4612 w 4612"/>
                <a:gd name="T23" fmla="*/ 2387 h 4614"/>
                <a:gd name="T24" fmla="*/ 2307 w 4612"/>
                <a:gd name="T25" fmla="*/ 4614 h 4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12" h="4614">
                  <a:moveTo>
                    <a:pt x="2307" y="4614"/>
                  </a:moveTo>
                  <a:cubicBezTo>
                    <a:pt x="1035" y="4614"/>
                    <a:pt x="0" y="3579"/>
                    <a:pt x="0" y="2307"/>
                  </a:cubicBezTo>
                  <a:cubicBezTo>
                    <a:pt x="0" y="1035"/>
                    <a:pt x="1035" y="0"/>
                    <a:pt x="2307" y="0"/>
                  </a:cubicBezTo>
                  <a:cubicBezTo>
                    <a:pt x="3553" y="0"/>
                    <a:pt x="4570" y="992"/>
                    <a:pt x="4612" y="2227"/>
                  </a:cubicBezTo>
                  <a:lnTo>
                    <a:pt x="2031" y="2222"/>
                  </a:lnTo>
                  <a:lnTo>
                    <a:pt x="2479" y="1775"/>
                  </a:lnTo>
                  <a:lnTo>
                    <a:pt x="2367" y="1662"/>
                  </a:lnTo>
                  <a:lnTo>
                    <a:pt x="1727" y="2302"/>
                  </a:lnTo>
                  <a:lnTo>
                    <a:pt x="2378" y="2952"/>
                  </a:lnTo>
                  <a:lnTo>
                    <a:pt x="2490" y="2840"/>
                  </a:lnTo>
                  <a:lnTo>
                    <a:pt x="2032" y="2381"/>
                  </a:lnTo>
                  <a:lnTo>
                    <a:pt x="4612" y="2387"/>
                  </a:lnTo>
                  <a:cubicBezTo>
                    <a:pt x="4570" y="3622"/>
                    <a:pt x="3553" y="4614"/>
                    <a:pt x="2307" y="4614"/>
                  </a:cubicBezTo>
                  <a:close/>
                </a:path>
              </a:pathLst>
            </a:custGeom>
            <a:solidFill>
              <a:schemeClr val="bg1"/>
            </a:solidFill>
            <a:ln>
              <a:noFill/>
            </a:ln>
          </p:spPr>
          <p:txBody>
            <a:bodyPr/>
            <a:lstStyle/>
            <a:p>
              <a:pPr>
                <a:lnSpc>
                  <a:spcPct val="138000"/>
                </a:lnSpc>
              </a:pPr>
              <a:endParaRPr lang="zh-CN" altLang="en-US" dirty="0">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grpSp>
      <p:grpSp>
        <p:nvGrpSpPr>
          <p:cNvPr id="3" name="组合 2"/>
          <p:cNvGrpSpPr/>
          <p:nvPr/>
        </p:nvGrpSpPr>
        <p:grpSpPr>
          <a:xfrm>
            <a:off x="1200939" y="1349017"/>
            <a:ext cx="5011174" cy="4185776"/>
            <a:chOff x="1084827" y="1334503"/>
            <a:chExt cx="5011174" cy="4185776"/>
          </a:xfrm>
        </p:grpSpPr>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308967" y="1334504"/>
              <a:ext cx="2787034" cy="4180550"/>
            </a:xfrm>
            <a:prstGeom prst="rect">
              <a:avLst/>
            </a:prstGeom>
          </p:spPr>
        </p:pic>
        <p:sp>
          <p:nvSpPr>
            <p:cNvPr id="26" name="矩形 25"/>
            <p:cNvSpPr/>
            <p:nvPr/>
          </p:nvSpPr>
          <p:spPr>
            <a:xfrm>
              <a:off x="1084827" y="1334503"/>
              <a:ext cx="2482704" cy="4185776"/>
            </a:xfrm>
            <a:prstGeom prst="rect">
              <a:avLst/>
            </a:prstGeom>
            <a:solidFill>
              <a:srgbClr val="1973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8000"/>
                </a:lnSpc>
              </a:pPr>
              <a:endParaRPr lang="zh-CN" altLang="en-US" dirty="0">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28" name="文本框 27"/>
            <p:cNvSpPr txBox="1"/>
            <p:nvPr/>
          </p:nvSpPr>
          <p:spPr>
            <a:xfrm>
              <a:off x="1349822" y="3434417"/>
              <a:ext cx="2129255" cy="769620"/>
            </a:xfrm>
            <a:prstGeom prst="rect">
              <a:avLst/>
            </a:prstGeom>
            <a:noFill/>
          </p:spPr>
          <p:txBody>
            <a:bodyPr wrap="square" rtlCol="0">
              <a:spAutoFit/>
            </a:bodyPr>
            <a:lstStyle/>
            <a:p>
              <a:pPr>
                <a:lnSpc>
                  <a:spcPct val="138000"/>
                </a:lnSpc>
              </a:pP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团队过去几年在社群APP开发方面投入精力。</a:t>
              </a:r>
              <a:endParaRPr lang="en-US" altLang="zh-CN" sz="1600" dirty="0">
                <a:solidFill>
                  <a:schemeClr val="bg1"/>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grpSp>
          <p:nvGrpSpPr>
            <p:cNvPr id="2" name="组合 1"/>
            <p:cNvGrpSpPr/>
            <p:nvPr/>
          </p:nvGrpSpPr>
          <p:grpSpPr>
            <a:xfrm>
              <a:off x="1346848" y="1941481"/>
              <a:ext cx="1290180" cy="1353423"/>
              <a:chOff x="1023505" y="2235586"/>
              <a:chExt cx="1290180" cy="1353423"/>
            </a:xfrm>
          </p:grpSpPr>
          <p:sp>
            <p:nvSpPr>
              <p:cNvPr id="27" name="文本框 26"/>
              <p:cNvSpPr txBox="1"/>
              <p:nvPr/>
            </p:nvSpPr>
            <p:spPr>
              <a:xfrm>
                <a:off x="1023505" y="2235586"/>
                <a:ext cx="1290180" cy="855345"/>
              </a:xfrm>
              <a:prstGeom prst="rect">
                <a:avLst/>
              </a:prstGeom>
              <a:noFill/>
            </p:spPr>
            <p:txBody>
              <a:bodyPr wrap="none" rtlCol="0">
                <a:spAutoFit/>
              </a:bodyPr>
              <a:lstStyle/>
              <a:p>
                <a:pPr>
                  <a:lnSpc>
                    <a:spcPct val="138000"/>
                  </a:lnSpc>
                </a:pPr>
                <a:r>
                  <a:rPr lang="zh-CN" altLang="en-US" sz="3600" b="1" dirty="0">
                    <a:solidFill>
                      <a:schemeClr val="bg1"/>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项目支持</a:t>
                </a:r>
                <a:endParaRPr lang="zh-CN" altLang="en-US" sz="3600" b="1" dirty="0">
                  <a:solidFill>
                    <a:schemeClr val="bg1"/>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33" name="文本框 32"/>
              <p:cNvSpPr txBox="1"/>
              <p:nvPr/>
            </p:nvSpPr>
            <p:spPr>
              <a:xfrm>
                <a:off x="1040179" y="3022755"/>
                <a:ext cx="995680" cy="430530"/>
              </a:xfrm>
              <a:prstGeom prst="rect">
                <a:avLst/>
              </a:prstGeom>
              <a:noFill/>
            </p:spPr>
            <p:txBody>
              <a:bodyPr wrap="none" rtlCol="0">
                <a:spAutoFit/>
              </a:bodyPr>
              <a:lstStyle/>
              <a:p>
                <a:pPr>
                  <a:lnSpc>
                    <a:spcPct val="138000"/>
                  </a:lnSpc>
                </a:pPr>
                <a:r>
                  <a:rPr lang="en-US" altLang="zh-CN" sz="1600" dirty="0">
                    <a:solidFill>
                      <a:schemeClr val="bg1"/>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Supoort </a:t>
                </a:r>
                <a:endPar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34" name="矩形: 圆角 33"/>
              <p:cNvSpPr/>
              <p:nvPr/>
            </p:nvSpPr>
            <p:spPr>
              <a:xfrm>
                <a:off x="1132915" y="3493389"/>
                <a:ext cx="601547" cy="9562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8000"/>
                  </a:lnSpc>
                </a:pPr>
                <a:endParaRPr lang="zh-CN" altLang="en-US">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grpSp>
      </p:grpSp>
      <p:grpSp>
        <p:nvGrpSpPr>
          <p:cNvPr id="4" name="组合 3"/>
          <p:cNvGrpSpPr/>
          <p:nvPr/>
        </p:nvGrpSpPr>
        <p:grpSpPr>
          <a:xfrm>
            <a:off x="6835239" y="1217829"/>
            <a:ext cx="3277680" cy="874638"/>
            <a:chOff x="6835239" y="1217829"/>
            <a:chExt cx="3277680" cy="874638"/>
          </a:xfrm>
        </p:grpSpPr>
        <p:sp>
          <p:nvSpPr>
            <p:cNvPr id="36" name="椭圆 35"/>
            <p:cNvSpPr/>
            <p:nvPr/>
          </p:nvSpPr>
          <p:spPr>
            <a:xfrm>
              <a:off x="6835239" y="1338151"/>
              <a:ext cx="714694" cy="714694"/>
            </a:xfrm>
            <a:prstGeom prst="ellipse">
              <a:avLst/>
            </a:prstGeom>
            <a:solidFill>
              <a:srgbClr val="1973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8000"/>
                </a:lnSpc>
              </a:pPr>
              <a:endParaRPr lang="zh-CN" altLang="en-US" sz="5400" dirty="0">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37" name="文本框 36"/>
            <p:cNvSpPr txBox="1"/>
            <p:nvPr/>
          </p:nvSpPr>
          <p:spPr>
            <a:xfrm>
              <a:off x="7694839" y="1217829"/>
              <a:ext cx="1407160" cy="600075"/>
            </a:xfrm>
            <a:prstGeom prst="rect">
              <a:avLst/>
            </a:prstGeom>
            <a:noFill/>
          </p:spPr>
          <p:txBody>
            <a:bodyPr wrap="none" rtlCol="0">
              <a:spAutoFit/>
            </a:bodyPr>
            <a:lstStyle/>
            <a:p>
              <a:pPr>
                <a:lnSpc>
                  <a:spcPct val="138000"/>
                </a:lnSpc>
              </a:pPr>
              <a:r>
                <a:rPr lang="zh-CN" altLang="en-US" sz="2400" b="1" dirty="0">
                  <a:solidFill>
                    <a:srgbClr val="1973A2"/>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创新项目</a:t>
              </a:r>
              <a:endParaRPr lang="zh-CN" altLang="en-US" sz="2400" b="1" dirty="0">
                <a:solidFill>
                  <a:srgbClr val="1973A2"/>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38" name="文本框 37"/>
            <p:cNvSpPr txBox="1"/>
            <p:nvPr/>
          </p:nvSpPr>
          <p:spPr>
            <a:xfrm>
              <a:off x="7694839" y="1661937"/>
              <a:ext cx="2418080" cy="430530"/>
            </a:xfrm>
            <a:prstGeom prst="rect">
              <a:avLst/>
            </a:prstGeom>
            <a:noFill/>
          </p:spPr>
          <p:txBody>
            <a:bodyPr wrap="none" rtlCol="0">
              <a:spAutoFit/>
            </a:bodyPr>
            <a:lstStyle/>
            <a:p>
              <a:pPr algn="l">
                <a:lnSpc>
                  <a:spcPct val="138000"/>
                </a:lnSpc>
              </a:pPr>
              <a:r>
                <a:rPr lang="zh-CN" altLang="en-US" sz="16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三届大学生创新创业项目</a:t>
              </a:r>
              <a:endParaRPr lang="en-US" altLang="zh-CN" sz="16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39" name="arrow-pointing-left-circular-button_20407"/>
            <p:cNvSpPr>
              <a:spLocks noChangeAspect="1"/>
            </p:cNvSpPr>
            <p:nvPr/>
          </p:nvSpPr>
          <p:spPr bwMode="auto">
            <a:xfrm>
              <a:off x="6990024" y="1493194"/>
              <a:ext cx="405123" cy="404607"/>
            </a:xfrm>
            <a:custGeom>
              <a:avLst/>
              <a:gdLst>
                <a:gd name="T0" fmla="*/ 2307 w 4612"/>
                <a:gd name="T1" fmla="*/ 4614 h 4614"/>
                <a:gd name="T2" fmla="*/ 0 w 4612"/>
                <a:gd name="T3" fmla="*/ 2307 h 4614"/>
                <a:gd name="T4" fmla="*/ 2307 w 4612"/>
                <a:gd name="T5" fmla="*/ 0 h 4614"/>
                <a:gd name="T6" fmla="*/ 4612 w 4612"/>
                <a:gd name="T7" fmla="*/ 2227 h 4614"/>
                <a:gd name="T8" fmla="*/ 2031 w 4612"/>
                <a:gd name="T9" fmla="*/ 2222 h 4614"/>
                <a:gd name="T10" fmla="*/ 2479 w 4612"/>
                <a:gd name="T11" fmla="*/ 1775 h 4614"/>
                <a:gd name="T12" fmla="*/ 2367 w 4612"/>
                <a:gd name="T13" fmla="*/ 1662 h 4614"/>
                <a:gd name="T14" fmla="*/ 1727 w 4612"/>
                <a:gd name="T15" fmla="*/ 2302 h 4614"/>
                <a:gd name="T16" fmla="*/ 2378 w 4612"/>
                <a:gd name="T17" fmla="*/ 2952 h 4614"/>
                <a:gd name="T18" fmla="*/ 2490 w 4612"/>
                <a:gd name="T19" fmla="*/ 2840 h 4614"/>
                <a:gd name="T20" fmla="*/ 2032 w 4612"/>
                <a:gd name="T21" fmla="*/ 2381 h 4614"/>
                <a:gd name="T22" fmla="*/ 4612 w 4612"/>
                <a:gd name="T23" fmla="*/ 2387 h 4614"/>
                <a:gd name="T24" fmla="*/ 2307 w 4612"/>
                <a:gd name="T25" fmla="*/ 4614 h 4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12" h="4614">
                  <a:moveTo>
                    <a:pt x="2307" y="4614"/>
                  </a:moveTo>
                  <a:cubicBezTo>
                    <a:pt x="1035" y="4614"/>
                    <a:pt x="0" y="3579"/>
                    <a:pt x="0" y="2307"/>
                  </a:cubicBezTo>
                  <a:cubicBezTo>
                    <a:pt x="0" y="1035"/>
                    <a:pt x="1035" y="0"/>
                    <a:pt x="2307" y="0"/>
                  </a:cubicBezTo>
                  <a:cubicBezTo>
                    <a:pt x="3553" y="0"/>
                    <a:pt x="4570" y="992"/>
                    <a:pt x="4612" y="2227"/>
                  </a:cubicBezTo>
                  <a:lnTo>
                    <a:pt x="2031" y="2222"/>
                  </a:lnTo>
                  <a:lnTo>
                    <a:pt x="2479" y="1775"/>
                  </a:lnTo>
                  <a:lnTo>
                    <a:pt x="2367" y="1662"/>
                  </a:lnTo>
                  <a:lnTo>
                    <a:pt x="1727" y="2302"/>
                  </a:lnTo>
                  <a:lnTo>
                    <a:pt x="2378" y="2952"/>
                  </a:lnTo>
                  <a:lnTo>
                    <a:pt x="2490" y="2840"/>
                  </a:lnTo>
                  <a:lnTo>
                    <a:pt x="2032" y="2381"/>
                  </a:lnTo>
                  <a:lnTo>
                    <a:pt x="4612" y="2387"/>
                  </a:lnTo>
                  <a:cubicBezTo>
                    <a:pt x="4570" y="3622"/>
                    <a:pt x="3553" y="4614"/>
                    <a:pt x="2307" y="4614"/>
                  </a:cubicBezTo>
                  <a:close/>
                </a:path>
              </a:pathLst>
            </a:custGeom>
            <a:solidFill>
              <a:schemeClr val="bg1"/>
            </a:solidFill>
            <a:ln>
              <a:noFill/>
            </a:ln>
          </p:spPr>
          <p:txBody>
            <a:bodyPr/>
            <a:lstStyle/>
            <a:p>
              <a:pPr>
                <a:lnSpc>
                  <a:spcPct val="138000"/>
                </a:lnSpc>
              </a:pPr>
              <a:endParaRPr lang="zh-CN" altLang="en-US" dirty="0">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grpSp>
      <p:grpSp>
        <p:nvGrpSpPr>
          <p:cNvPr id="6" name="组合 5"/>
          <p:cNvGrpSpPr/>
          <p:nvPr/>
        </p:nvGrpSpPr>
        <p:grpSpPr>
          <a:xfrm>
            <a:off x="6835239" y="2366127"/>
            <a:ext cx="4090480" cy="874638"/>
            <a:chOff x="6835239" y="2366127"/>
            <a:chExt cx="4090480" cy="874638"/>
          </a:xfrm>
        </p:grpSpPr>
        <p:sp>
          <p:nvSpPr>
            <p:cNvPr id="41" name="椭圆 40"/>
            <p:cNvSpPr/>
            <p:nvPr/>
          </p:nvSpPr>
          <p:spPr>
            <a:xfrm>
              <a:off x="6835239" y="2486449"/>
              <a:ext cx="714694" cy="714694"/>
            </a:xfrm>
            <a:prstGeom prst="ellipse">
              <a:avLst/>
            </a:prstGeom>
            <a:solidFill>
              <a:srgbClr val="7FC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8000"/>
                </a:lnSpc>
              </a:pPr>
              <a:endParaRPr lang="zh-CN" altLang="en-US" sz="5400" dirty="0">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grpSp>
          <p:nvGrpSpPr>
            <p:cNvPr id="5" name="组合 4"/>
            <p:cNvGrpSpPr/>
            <p:nvPr/>
          </p:nvGrpSpPr>
          <p:grpSpPr>
            <a:xfrm>
              <a:off x="6990024" y="2366127"/>
              <a:ext cx="3935695" cy="874638"/>
              <a:chOff x="6990024" y="2366127"/>
              <a:chExt cx="3935695" cy="874638"/>
            </a:xfrm>
          </p:grpSpPr>
          <p:sp>
            <p:nvSpPr>
              <p:cNvPr id="42" name="文本框 41"/>
              <p:cNvSpPr txBox="1"/>
              <p:nvPr/>
            </p:nvSpPr>
            <p:spPr>
              <a:xfrm>
                <a:off x="7694839" y="2366127"/>
                <a:ext cx="1407160" cy="600075"/>
              </a:xfrm>
              <a:prstGeom prst="rect">
                <a:avLst/>
              </a:prstGeom>
              <a:noFill/>
            </p:spPr>
            <p:txBody>
              <a:bodyPr wrap="none" rtlCol="0">
                <a:spAutoFit/>
              </a:bodyPr>
              <a:lstStyle/>
              <a:p>
                <a:pPr>
                  <a:lnSpc>
                    <a:spcPct val="138000"/>
                  </a:lnSpc>
                </a:pPr>
                <a:r>
                  <a:rPr lang="zh-CN" altLang="en-US" sz="2400" b="1" dirty="0">
                    <a:solidFill>
                      <a:srgbClr val="1973A2"/>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毕业设计</a:t>
                </a:r>
                <a:endParaRPr lang="zh-CN" altLang="en-US" sz="2400" b="1" dirty="0">
                  <a:solidFill>
                    <a:srgbClr val="1973A2"/>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43" name="文本框 42"/>
              <p:cNvSpPr txBox="1"/>
              <p:nvPr/>
            </p:nvSpPr>
            <p:spPr>
              <a:xfrm>
                <a:off x="7694839" y="2810235"/>
                <a:ext cx="3230880" cy="430530"/>
              </a:xfrm>
              <a:prstGeom prst="rect">
                <a:avLst/>
              </a:prstGeom>
              <a:noFill/>
            </p:spPr>
            <p:txBody>
              <a:bodyPr wrap="none" rtlCol="0">
                <a:spAutoFit/>
              </a:bodyPr>
              <a:lstStyle/>
              <a:p>
                <a:pPr algn="l">
                  <a:lnSpc>
                    <a:spcPct val="138000"/>
                  </a:lnSpc>
                </a:pPr>
                <a:r>
                  <a:rPr lang="zh-CN" altLang="en-US" sz="16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若干名研究生，本科毕业设计题目</a:t>
                </a:r>
                <a:endParaRPr lang="en-US" altLang="zh-CN" sz="16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44" name="arrow-pointing-left-circular-button_20407"/>
              <p:cNvSpPr>
                <a:spLocks noChangeAspect="1"/>
              </p:cNvSpPr>
              <p:nvPr/>
            </p:nvSpPr>
            <p:spPr bwMode="auto">
              <a:xfrm>
                <a:off x="6990024" y="2641492"/>
                <a:ext cx="405123" cy="404607"/>
              </a:xfrm>
              <a:custGeom>
                <a:avLst/>
                <a:gdLst>
                  <a:gd name="T0" fmla="*/ 2307 w 4612"/>
                  <a:gd name="T1" fmla="*/ 4614 h 4614"/>
                  <a:gd name="T2" fmla="*/ 0 w 4612"/>
                  <a:gd name="T3" fmla="*/ 2307 h 4614"/>
                  <a:gd name="T4" fmla="*/ 2307 w 4612"/>
                  <a:gd name="T5" fmla="*/ 0 h 4614"/>
                  <a:gd name="T6" fmla="*/ 4612 w 4612"/>
                  <a:gd name="T7" fmla="*/ 2227 h 4614"/>
                  <a:gd name="T8" fmla="*/ 2031 w 4612"/>
                  <a:gd name="T9" fmla="*/ 2222 h 4614"/>
                  <a:gd name="T10" fmla="*/ 2479 w 4612"/>
                  <a:gd name="T11" fmla="*/ 1775 h 4614"/>
                  <a:gd name="T12" fmla="*/ 2367 w 4612"/>
                  <a:gd name="T13" fmla="*/ 1662 h 4614"/>
                  <a:gd name="T14" fmla="*/ 1727 w 4612"/>
                  <a:gd name="T15" fmla="*/ 2302 h 4614"/>
                  <a:gd name="T16" fmla="*/ 2378 w 4612"/>
                  <a:gd name="T17" fmla="*/ 2952 h 4614"/>
                  <a:gd name="T18" fmla="*/ 2490 w 4612"/>
                  <a:gd name="T19" fmla="*/ 2840 h 4614"/>
                  <a:gd name="T20" fmla="*/ 2032 w 4612"/>
                  <a:gd name="T21" fmla="*/ 2381 h 4614"/>
                  <a:gd name="T22" fmla="*/ 4612 w 4612"/>
                  <a:gd name="T23" fmla="*/ 2387 h 4614"/>
                  <a:gd name="T24" fmla="*/ 2307 w 4612"/>
                  <a:gd name="T25" fmla="*/ 4614 h 4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12" h="4614">
                    <a:moveTo>
                      <a:pt x="2307" y="4614"/>
                    </a:moveTo>
                    <a:cubicBezTo>
                      <a:pt x="1035" y="4614"/>
                      <a:pt x="0" y="3579"/>
                      <a:pt x="0" y="2307"/>
                    </a:cubicBezTo>
                    <a:cubicBezTo>
                      <a:pt x="0" y="1035"/>
                      <a:pt x="1035" y="0"/>
                      <a:pt x="2307" y="0"/>
                    </a:cubicBezTo>
                    <a:cubicBezTo>
                      <a:pt x="3553" y="0"/>
                      <a:pt x="4570" y="992"/>
                      <a:pt x="4612" y="2227"/>
                    </a:cubicBezTo>
                    <a:lnTo>
                      <a:pt x="2031" y="2222"/>
                    </a:lnTo>
                    <a:lnTo>
                      <a:pt x="2479" y="1775"/>
                    </a:lnTo>
                    <a:lnTo>
                      <a:pt x="2367" y="1662"/>
                    </a:lnTo>
                    <a:lnTo>
                      <a:pt x="1727" y="2302"/>
                    </a:lnTo>
                    <a:lnTo>
                      <a:pt x="2378" y="2952"/>
                    </a:lnTo>
                    <a:lnTo>
                      <a:pt x="2490" y="2840"/>
                    </a:lnTo>
                    <a:lnTo>
                      <a:pt x="2032" y="2381"/>
                    </a:lnTo>
                    <a:lnTo>
                      <a:pt x="4612" y="2387"/>
                    </a:lnTo>
                    <a:cubicBezTo>
                      <a:pt x="4570" y="3622"/>
                      <a:pt x="3553" y="4614"/>
                      <a:pt x="2307" y="4614"/>
                    </a:cubicBezTo>
                    <a:close/>
                  </a:path>
                </a:pathLst>
              </a:custGeom>
              <a:solidFill>
                <a:schemeClr val="bg1"/>
              </a:solidFill>
              <a:ln>
                <a:noFill/>
              </a:ln>
            </p:spPr>
            <p:txBody>
              <a:bodyPr/>
              <a:lstStyle/>
              <a:p>
                <a:pPr>
                  <a:lnSpc>
                    <a:spcPct val="138000"/>
                  </a:lnSpc>
                </a:pPr>
                <a:endParaRPr lang="zh-CN" altLang="en-US" dirty="0">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grpSp>
      </p:grpSp>
      <p:grpSp>
        <p:nvGrpSpPr>
          <p:cNvPr id="7" name="组合 6"/>
          <p:cNvGrpSpPr/>
          <p:nvPr/>
        </p:nvGrpSpPr>
        <p:grpSpPr>
          <a:xfrm>
            <a:off x="6835239" y="3514425"/>
            <a:ext cx="12416155" cy="1355090"/>
            <a:chOff x="6835239" y="3514425"/>
            <a:chExt cx="12416155" cy="1355090"/>
          </a:xfrm>
        </p:grpSpPr>
        <p:sp>
          <p:nvSpPr>
            <p:cNvPr id="46" name="椭圆 45"/>
            <p:cNvSpPr/>
            <p:nvPr/>
          </p:nvSpPr>
          <p:spPr>
            <a:xfrm>
              <a:off x="6835239" y="3634747"/>
              <a:ext cx="714694" cy="714694"/>
            </a:xfrm>
            <a:prstGeom prst="ellipse">
              <a:avLst/>
            </a:prstGeom>
            <a:solidFill>
              <a:srgbClr val="1973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8000"/>
                </a:lnSpc>
              </a:pPr>
              <a:endParaRPr lang="zh-CN" altLang="en-US" sz="5400" dirty="0">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47" name="文本框 46"/>
            <p:cNvSpPr txBox="1"/>
            <p:nvPr/>
          </p:nvSpPr>
          <p:spPr>
            <a:xfrm>
              <a:off x="7694839" y="3514425"/>
              <a:ext cx="1407160" cy="600075"/>
            </a:xfrm>
            <a:prstGeom prst="rect">
              <a:avLst/>
            </a:prstGeom>
            <a:noFill/>
          </p:spPr>
          <p:txBody>
            <a:bodyPr wrap="none" rtlCol="0">
              <a:spAutoFit/>
            </a:bodyPr>
            <a:lstStyle/>
            <a:p>
              <a:pPr>
                <a:lnSpc>
                  <a:spcPct val="138000"/>
                </a:lnSpc>
              </a:pPr>
              <a:r>
                <a:rPr lang="zh-CN" altLang="en-US" sz="2400" b="1" dirty="0">
                  <a:solidFill>
                    <a:srgbClr val="1973A2"/>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理论基础</a:t>
              </a:r>
              <a:endParaRPr lang="zh-CN" altLang="en-US" sz="2400" b="1" dirty="0">
                <a:solidFill>
                  <a:srgbClr val="1973A2"/>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48" name="文本框 47"/>
            <p:cNvSpPr txBox="1"/>
            <p:nvPr/>
          </p:nvSpPr>
          <p:spPr>
            <a:xfrm>
              <a:off x="7695029" y="3908760"/>
              <a:ext cx="11556365" cy="960755"/>
            </a:xfrm>
            <a:prstGeom prst="rect">
              <a:avLst/>
            </a:prstGeom>
            <a:noFill/>
          </p:spPr>
          <p:txBody>
            <a:bodyPr wrap="none" rtlCol="0">
              <a:noAutofit/>
            </a:bodyPr>
            <a:lstStyle/>
            <a:p>
              <a:pPr algn="l">
                <a:lnSpc>
                  <a:spcPct val="138000"/>
                </a:lnSpc>
              </a:pPr>
              <a:r>
                <a:rPr lang="zh-CN" altLang="en-US" sz="16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在手机端APP开发、服务器端基于Java的服务器</a:t>
              </a:r>
              <a:endParaRPr lang="zh-CN" altLang="en-US" sz="16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a:p>
              <a:pPr algn="l">
                <a:lnSpc>
                  <a:spcPct val="138000"/>
                </a:lnSpc>
              </a:pPr>
              <a:r>
                <a:rPr lang="zh-CN" altLang="en-US" sz="16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程序开发、数据库开发应用、人工智能推荐算法</a:t>
              </a:r>
              <a:endParaRPr lang="zh-CN" altLang="en-US" sz="16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a:p>
              <a:pPr algn="l">
                <a:lnSpc>
                  <a:spcPct val="138000"/>
                </a:lnSpc>
              </a:pPr>
              <a:r>
                <a:rPr lang="zh-CN" altLang="en-US" sz="16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等方面有丰富的前期基础。</a:t>
              </a:r>
              <a:endParaRPr lang="en-US" altLang="zh-CN" sz="1600" dirty="0">
                <a:solidFill>
                  <a:schemeClr val="tx1">
                    <a:lumMod val="65000"/>
                    <a:lumOff val="35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49" name="arrow-pointing-left-circular-button_20407"/>
            <p:cNvSpPr>
              <a:spLocks noChangeAspect="1"/>
            </p:cNvSpPr>
            <p:nvPr/>
          </p:nvSpPr>
          <p:spPr bwMode="auto">
            <a:xfrm>
              <a:off x="6990024" y="3789790"/>
              <a:ext cx="405123" cy="404607"/>
            </a:xfrm>
            <a:custGeom>
              <a:avLst/>
              <a:gdLst>
                <a:gd name="T0" fmla="*/ 2307 w 4612"/>
                <a:gd name="T1" fmla="*/ 4614 h 4614"/>
                <a:gd name="T2" fmla="*/ 0 w 4612"/>
                <a:gd name="T3" fmla="*/ 2307 h 4614"/>
                <a:gd name="T4" fmla="*/ 2307 w 4612"/>
                <a:gd name="T5" fmla="*/ 0 h 4614"/>
                <a:gd name="T6" fmla="*/ 4612 w 4612"/>
                <a:gd name="T7" fmla="*/ 2227 h 4614"/>
                <a:gd name="T8" fmla="*/ 2031 w 4612"/>
                <a:gd name="T9" fmla="*/ 2222 h 4614"/>
                <a:gd name="T10" fmla="*/ 2479 w 4612"/>
                <a:gd name="T11" fmla="*/ 1775 h 4614"/>
                <a:gd name="T12" fmla="*/ 2367 w 4612"/>
                <a:gd name="T13" fmla="*/ 1662 h 4614"/>
                <a:gd name="T14" fmla="*/ 1727 w 4612"/>
                <a:gd name="T15" fmla="*/ 2302 h 4614"/>
                <a:gd name="T16" fmla="*/ 2378 w 4612"/>
                <a:gd name="T17" fmla="*/ 2952 h 4614"/>
                <a:gd name="T18" fmla="*/ 2490 w 4612"/>
                <a:gd name="T19" fmla="*/ 2840 h 4614"/>
                <a:gd name="T20" fmla="*/ 2032 w 4612"/>
                <a:gd name="T21" fmla="*/ 2381 h 4614"/>
                <a:gd name="T22" fmla="*/ 4612 w 4612"/>
                <a:gd name="T23" fmla="*/ 2387 h 4614"/>
                <a:gd name="T24" fmla="*/ 2307 w 4612"/>
                <a:gd name="T25" fmla="*/ 4614 h 4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12" h="4614">
                  <a:moveTo>
                    <a:pt x="2307" y="4614"/>
                  </a:moveTo>
                  <a:cubicBezTo>
                    <a:pt x="1035" y="4614"/>
                    <a:pt x="0" y="3579"/>
                    <a:pt x="0" y="2307"/>
                  </a:cubicBezTo>
                  <a:cubicBezTo>
                    <a:pt x="0" y="1035"/>
                    <a:pt x="1035" y="0"/>
                    <a:pt x="2307" y="0"/>
                  </a:cubicBezTo>
                  <a:cubicBezTo>
                    <a:pt x="3553" y="0"/>
                    <a:pt x="4570" y="992"/>
                    <a:pt x="4612" y="2227"/>
                  </a:cubicBezTo>
                  <a:lnTo>
                    <a:pt x="2031" y="2222"/>
                  </a:lnTo>
                  <a:lnTo>
                    <a:pt x="2479" y="1775"/>
                  </a:lnTo>
                  <a:lnTo>
                    <a:pt x="2367" y="1662"/>
                  </a:lnTo>
                  <a:lnTo>
                    <a:pt x="1727" y="2302"/>
                  </a:lnTo>
                  <a:lnTo>
                    <a:pt x="2378" y="2952"/>
                  </a:lnTo>
                  <a:lnTo>
                    <a:pt x="2490" y="2840"/>
                  </a:lnTo>
                  <a:lnTo>
                    <a:pt x="2032" y="2381"/>
                  </a:lnTo>
                  <a:lnTo>
                    <a:pt x="4612" y="2387"/>
                  </a:lnTo>
                  <a:cubicBezTo>
                    <a:pt x="4570" y="3622"/>
                    <a:pt x="3553" y="4614"/>
                    <a:pt x="2307" y="4614"/>
                  </a:cubicBezTo>
                  <a:close/>
                </a:path>
              </a:pathLst>
            </a:custGeom>
            <a:solidFill>
              <a:schemeClr val="bg1"/>
            </a:solidFill>
            <a:ln>
              <a:noFill/>
            </a:ln>
          </p:spPr>
          <p:txBody>
            <a:bodyPr/>
            <a:lstStyle/>
            <a:p>
              <a:pPr>
                <a:lnSpc>
                  <a:spcPct val="138000"/>
                </a:lnSpc>
              </a:pPr>
              <a:endParaRPr lang="zh-CN" altLang="en-US" dirty="0">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grpSp>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9086" y="306729"/>
            <a:ext cx="798118" cy="79811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281242" y="2469732"/>
            <a:ext cx="6282741" cy="1678647"/>
            <a:chOff x="3281242" y="2469732"/>
            <a:chExt cx="6282741" cy="1678647"/>
          </a:xfrm>
        </p:grpSpPr>
        <p:grpSp>
          <p:nvGrpSpPr>
            <p:cNvPr id="3" name="组合 2"/>
            <p:cNvGrpSpPr/>
            <p:nvPr/>
          </p:nvGrpSpPr>
          <p:grpSpPr>
            <a:xfrm>
              <a:off x="3281242" y="2469732"/>
              <a:ext cx="1235687" cy="1678647"/>
              <a:chOff x="3527985" y="2373304"/>
              <a:chExt cx="1235687" cy="1678647"/>
            </a:xfrm>
          </p:grpSpPr>
          <p:sp>
            <p:nvSpPr>
              <p:cNvPr id="50" name="平行四边形 49"/>
              <p:cNvSpPr/>
              <p:nvPr/>
            </p:nvSpPr>
            <p:spPr>
              <a:xfrm>
                <a:off x="3682638" y="2373304"/>
                <a:ext cx="926380" cy="1678647"/>
              </a:xfrm>
              <a:prstGeom prst="parallelogram">
                <a:avLst>
                  <a:gd name="adj" fmla="val 49473"/>
                </a:avLst>
              </a:prstGeom>
              <a:solidFill>
                <a:srgbClr val="7FC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b="1" dirty="0">
                  <a:latin typeface="思源黑体 CN Normal" panose="020B0400000000000000" pitchFamily="34" charset="-122"/>
                  <a:ea typeface="思源黑体 CN Normal" panose="020B0400000000000000" pitchFamily="34" charset="-122"/>
                  <a:cs typeface="+mn-ea"/>
                  <a:sym typeface="+mn-lt"/>
                </a:endParaRPr>
              </a:p>
            </p:txBody>
          </p:sp>
          <p:sp>
            <p:nvSpPr>
              <p:cNvPr id="24" name="平行四边形 23"/>
              <p:cNvSpPr/>
              <p:nvPr/>
            </p:nvSpPr>
            <p:spPr>
              <a:xfrm>
                <a:off x="3527985" y="2594785"/>
                <a:ext cx="1235687" cy="1235687"/>
              </a:xfrm>
              <a:prstGeom prst="parallelogram">
                <a:avLst/>
              </a:prstGeom>
              <a:solidFill>
                <a:srgbClr val="1973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dirty="0">
                    <a:solidFill>
                      <a:schemeClr val="bg1"/>
                    </a:solidFill>
                    <a:latin typeface="思源黑体 CN Normal" panose="020B0400000000000000" pitchFamily="34" charset="-122"/>
                    <a:ea typeface="思源黑体 CN Normal" panose="020B0400000000000000" pitchFamily="34" charset="-122"/>
                    <a:cs typeface="+mn-ea"/>
                    <a:sym typeface="+mn-lt"/>
                  </a:rPr>
                  <a:t>4</a:t>
                </a:r>
                <a:endParaRPr lang="zh-CN" altLang="en-US" sz="6600" b="1" dirty="0">
                  <a:solidFill>
                    <a:schemeClr val="bg1"/>
                  </a:solidFill>
                  <a:latin typeface="思源黑体 CN Normal" panose="020B0400000000000000" pitchFamily="34" charset="-122"/>
                  <a:ea typeface="思源黑体 CN Normal" panose="020B0400000000000000" pitchFamily="34" charset="-122"/>
                  <a:cs typeface="+mn-ea"/>
                  <a:sym typeface="+mn-lt"/>
                </a:endParaRPr>
              </a:p>
            </p:txBody>
          </p:sp>
        </p:grpSp>
        <p:grpSp>
          <p:nvGrpSpPr>
            <p:cNvPr id="2" name="组合 1"/>
            <p:cNvGrpSpPr/>
            <p:nvPr/>
          </p:nvGrpSpPr>
          <p:grpSpPr>
            <a:xfrm>
              <a:off x="4910703" y="2761076"/>
              <a:ext cx="4653280" cy="1037604"/>
              <a:chOff x="5026817" y="2634030"/>
              <a:chExt cx="4653280" cy="1037604"/>
            </a:xfrm>
          </p:grpSpPr>
          <p:sp>
            <p:nvSpPr>
              <p:cNvPr id="47" name="文本框 46"/>
              <p:cNvSpPr txBox="1"/>
              <p:nvPr/>
            </p:nvSpPr>
            <p:spPr>
              <a:xfrm>
                <a:off x="5026817" y="2634030"/>
                <a:ext cx="4653280" cy="768350"/>
              </a:xfrm>
              <a:prstGeom prst="rect">
                <a:avLst/>
              </a:prstGeom>
              <a:noFill/>
            </p:spPr>
            <p:txBody>
              <a:bodyPr wrap="none" rtlCol="0">
                <a:spAutoFit/>
              </a:bodyPr>
              <a:lstStyle/>
              <a:p>
                <a:r>
                  <a:rPr lang="zh-CN" altLang="en-US" sz="4400" dirty="0">
                    <a:solidFill>
                      <a:srgbClr val="1974A2"/>
                    </a:solidFill>
                    <a:latin typeface="思源黑体 CN Bold" panose="020B0800000000000000" pitchFamily="34" charset="-122"/>
                    <a:ea typeface="思源黑体 CN Bold" panose="020B0800000000000000" pitchFamily="34" charset="-122"/>
                    <a:cs typeface="+mn-ea"/>
                    <a:sym typeface="+mn-lt"/>
                  </a:rPr>
                  <a:t>项目创新点与意义</a:t>
                </a:r>
                <a:endParaRPr lang="zh-CN" altLang="en-US" sz="4400" dirty="0">
                  <a:solidFill>
                    <a:srgbClr val="1974A2"/>
                  </a:solidFill>
                  <a:latin typeface="思源黑体 CN Bold" panose="020B0800000000000000" pitchFamily="34" charset="-122"/>
                  <a:ea typeface="思源黑体 CN Bold" panose="020B0800000000000000" pitchFamily="34" charset="-122"/>
                  <a:cs typeface="+mn-ea"/>
                  <a:sym typeface="+mn-lt"/>
                </a:endParaRPr>
              </a:p>
            </p:txBody>
          </p:sp>
          <p:sp>
            <p:nvSpPr>
              <p:cNvPr id="48" name="文本框 47"/>
              <p:cNvSpPr txBox="1"/>
              <p:nvPr/>
            </p:nvSpPr>
            <p:spPr>
              <a:xfrm>
                <a:off x="5026817" y="3364929"/>
                <a:ext cx="2405380" cy="306705"/>
              </a:xfrm>
              <a:prstGeom prst="rect">
                <a:avLst/>
              </a:prstGeom>
              <a:noFill/>
            </p:spPr>
            <p:txBody>
              <a:bodyPr wrap="none" rtlCol="0">
                <a:spAutoFit/>
              </a:bodyPr>
              <a:lstStyle/>
              <a:p>
                <a:r>
                  <a:rPr lang="en-US" altLang="zh-CN" sz="1400" i="1" dirty="0">
                    <a:solidFill>
                      <a:srgbClr val="7FCFED"/>
                    </a:solidFill>
                    <a:latin typeface="思源黑体 CN Normal" panose="020B0400000000000000" pitchFamily="34" charset="-122"/>
                    <a:ea typeface="思源黑体 CN Normal" panose="020B0400000000000000" pitchFamily="34" charset="-122"/>
                    <a:cs typeface="+mn-ea"/>
                    <a:sym typeface="+mn-lt"/>
                  </a:rPr>
                  <a:t>Innovation &amp; significance</a:t>
                </a:r>
                <a:endParaRPr lang="zh-CN" altLang="en-US" sz="1400" i="1" dirty="0">
                  <a:solidFill>
                    <a:srgbClr val="7FCFED"/>
                  </a:solidFill>
                  <a:latin typeface="思源黑体 CN Normal" panose="020B0400000000000000" pitchFamily="34" charset="-122"/>
                  <a:ea typeface="思源黑体 CN Normal" panose="020B0400000000000000" pitchFamily="34" charset="-122"/>
                  <a:cs typeface="+mn-ea"/>
                  <a:sym typeface="+mn-lt"/>
                </a:endParaRPr>
              </a:p>
            </p:txBody>
          </p:sp>
        </p:grpSp>
        <p:cxnSp>
          <p:nvCxnSpPr>
            <p:cNvPr id="49" name="直接连接符 48"/>
            <p:cNvCxnSpPr/>
            <p:nvPr/>
          </p:nvCxnSpPr>
          <p:spPr>
            <a:xfrm flipH="1">
              <a:off x="4986000" y="3901351"/>
              <a:ext cx="2938800" cy="0"/>
            </a:xfrm>
            <a:prstGeom prst="line">
              <a:avLst/>
            </a:prstGeom>
            <a:ln>
              <a:solidFill>
                <a:srgbClr val="7FCFED"/>
              </a:solidFill>
              <a:prstDash val="dash"/>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543686" y="1158052"/>
            <a:ext cx="11563350" cy="4791075"/>
            <a:chOff x="1492886" y="1094552"/>
            <a:chExt cx="11563350" cy="4791075"/>
          </a:xfrm>
        </p:grpSpPr>
        <p:sp>
          <p:nvSpPr>
            <p:cNvPr id="34" name="arrow"/>
            <p:cNvSpPr/>
            <p:nvPr/>
          </p:nvSpPr>
          <p:spPr bwMode="blackWhite">
            <a:xfrm>
              <a:off x="2074057" y="2243807"/>
              <a:ext cx="4459069" cy="1088922"/>
            </a:xfrm>
            <a:custGeom>
              <a:avLst/>
              <a:gdLst>
                <a:gd name="T0" fmla="*/ 0 w 3559"/>
                <a:gd name="T1" fmla="*/ 496 h 896"/>
                <a:gd name="T2" fmla="*/ 2943 w 3559"/>
                <a:gd name="T3" fmla="*/ 496 h 896"/>
                <a:gd name="T4" fmla="*/ 2663 w 3559"/>
                <a:gd name="T5" fmla="*/ 0 h 896"/>
                <a:gd name="T6" fmla="*/ 3063 w 3559"/>
                <a:gd name="T7" fmla="*/ 0 h 896"/>
                <a:gd name="T8" fmla="*/ 3558 w 3559"/>
                <a:gd name="T9" fmla="*/ 895 h 896"/>
                <a:gd name="T10" fmla="*/ 0 w 3559"/>
                <a:gd name="T11" fmla="*/ 895 h 896"/>
              </a:gdLst>
              <a:ahLst/>
              <a:cxnLst>
                <a:cxn ang="0">
                  <a:pos x="T0" y="T1"/>
                </a:cxn>
                <a:cxn ang="0">
                  <a:pos x="T2" y="T3"/>
                </a:cxn>
                <a:cxn ang="0">
                  <a:pos x="T4" y="T5"/>
                </a:cxn>
                <a:cxn ang="0">
                  <a:pos x="T6" y="T7"/>
                </a:cxn>
                <a:cxn ang="0">
                  <a:pos x="T8" y="T9"/>
                </a:cxn>
                <a:cxn ang="0">
                  <a:pos x="T10" y="T11"/>
                </a:cxn>
              </a:cxnLst>
              <a:rect l="0" t="0" r="r" b="b"/>
              <a:pathLst>
                <a:path w="3559" h="896">
                  <a:moveTo>
                    <a:pt x="0" y="496"/>
                  </a:moveTo>
                  <a:lnTo>
                    <a:pt x="2943" y="496"/>
                  </a:lnTo>
                  <a:lnTo>
                    <a:pt x="2663" y="0"/>
                  </a:lnTo>
                  <a:lnTo>
                    <a:pt x="3063" y="0"/>
                  </a:lnTo>
                  <a:lnTo>
                    <a:pt x="3558" y="895"/>
                  </a:lnTo>
                  <a:lnTo>
                    <a:pt x="0" y="895"/>
                  </a:lnTo>
                </a:path>
              </a:pathLst>
            </a:custGeom>
            <a:solidFill>
              <a:srgbClr val="7FCFED"/>
            </a:solidFill>
            <a:ln w="12700" cap="flat" cmpd="sng">
              <a:noFill/>
              <a:bevel/>
            </a:ln>
          </p:spPr>
          <p:txBody>
            <a:bodyPr wrap="square" lIns="91440" tIns="45720" rIns="91440" bIns="45720" anchor="ctr">
              <a:normAutofit/>
            </a:bodyPr>
            <a:lstStyle/>
            <a:p>
              <a:pPr algn="ctr">
                <a:lnSpc>
                  <a:spcPct val="138000"/>
                </a:lnSpc>
              </a:pPr>
              <a:endParaRPr>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35" name="arrow"/>
            <p:cNvSpPr/>
            <p:nvPr/>
          </p:nvSpPr>
          <p:spPr bwMode="blackWhite">
            <a:xfrm>
              <a:off x="1757044" y="3922015"/>
              <a:ext cx="4459070" cy="1088922"/>
            </a:xfrm>
            <a:custGeom>
              <a:avLst/>
              <a:gdLst>
                <a:gd name="T0" fmla="*/ 0 w 3559"/>
                <a:gd name="T1" fmla="*/ 399 h 896"/>
                <a:gd name="T2" fmla="*/ 2943 w 3559"/>
                <a:gd name="T3" fmla="*/ 399 h 896"/>
                <a:gd name="T4" fmla="*/ 2687 w 3559"/>
                <a:gd name="T5" fmla="*/ 895 h 896"/>
                <a:gd name="T6" fmla="*/ 3087 w 3559"/>
                <a:gd name="T7" fmla="*/ 895 h 896"/>
                <a:gd name="T8" fmla="*/ 3558 w 3559"/>
                <a:gd name="T9" fmla="*/ 0 h 896"/>
                <a:gd name="T10" fmla="*/ 0 w 3559"/>
                <a:gd name="T11" fmla="*/ 0 h 896"/>
              </a:gdLst>
              <a:ahLst/>
              <a:cxnLst>
                <a:cxn ang="0">
                  <a:pos x="T0" y="T1"/>
                </a:cxn>
                <a:cxn ang="0">
                  <a:pos x="T2" y="T3"/>
                </a:cxn>
                <a:cxn ang="0">
                  <a:pos x="T4" y="T5"/>
                </a:cxn>
                <a:cxn ang="0">
                  <a:pos x="T6" y="T7"/>
                </a:cxn>
                <a:cxn ang="0">
                  <a:pos x="T8" y="T9"/>
                </a:cxn>
                <a:cxn ang="0">
                  <a:pos x="T10" y="T11"/>
                </a:cxn>
              </a:cxnLst>
              <a:rect l="0" t="0" r="r" b="b"/>
              <a:pathLst>
                <a:path w="3559" h="896">
                  <a:moveTo>
                    <a:pt x="0" y="399"/>
                  </a:moveTo>
                  <a:lnTo>
                    <a:pt x="2943" y="399"/>
                  </a:lnTo>
                  <a:lnTo>
                    <a:pt x="2687" y="895"/>
                  </a:lnTo>
                  <a:lnTo>
                    <a:pt x="3087" y="895"/>
                  </a:lnTo>
                  <a:lnTo>
                    <a:pt x="3558" y="0"/>
                  </a:lnTo>
                  <a:lnTo>
                    <a:pt x="0" y="0"/>
                  </a:lnTo>
                </a:path>
              </a:pathLst>
            </a:custGeom>
            <a:solidFill>
              <a:srgbClr val="7FCFED"/>
            </a:solidFill>
            <a:ln w="12700" cap="flat" cmpd="sng">
              <a:noFill/>
              <a:bevel/>
            </a:ln>
          </p:spPr>
          <p:txBody>
            <a:bodyPr wrap="square" lIns="91440" tIns="45720" rIns="91440" bIns="45720" anchor="ctr">
              <a:normAutofit/>
            </a:bodyPr>
            <a:lstStyle/>
            <a:p>
              <a:pPr algn="ctr">
                <a:lnSpc>
                  <a:spcPct val="138000"/>
                </a:lnSpc>
              </a:pPr>
              <a:endParaRPr>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36" name="arrow"/>
            <p:cNvSpPr/>
            <p:nvPr/>
          </p:nvSpPr>
          <p:spPr bwMode="blackWhite">
            <a:xfrm>
              <a:off x="2512719" y="2126640"/>
              <a:ext cx="5340961" cy="2897359"/>
            </a:xfrm>
            <a:custGeom>
              <a:avLst/>
              <a:gdLst>
                <a:gd name="T0" fmla="*/ 0 w 4263"/>
                <a:gd name="T1" fmla="*/ 1388271 h 2383"/>
                <a:gd name="T2" fmla="*/ 5411816 w 4263"/>
                <a:gd name="T3" fmla="*/ 1388271 h 2383"/>
                <a:gd name="T4" fmla="*/ 4628186 w 4263"/>
                <a:gd name="T5" fmla="*/ 0 h 2383"/>
                <a:gd name="T6" fmla="*/ 5238638 w 4263"/>
                <a:gd name="T7" fmla="*/ 0 h 2383"/>
                <a:gd name="T8" fmla="*/ 6150711 w 4263"/>
                <a:gd name="T9" fmla="*/ 1690861 h 2383"/>
                <a:gd name="T10" fmla="*/ 5238638 w 4263"/>
                <a:gd name="T11" fmla="*/ 3336894 h 2383"/>
                <a:gd name="T12" fmla="*/ 4696014 w 4263"/>
                <a:gd name="T13" fmla="*/ 3336894 h 2383"/>
                <a:gd name="T14" fmla="*/ 5446452 w 4263"/>
                <a:gd name="T15" fmla="*/ 1948623 h 2383"/>
                <a:gd name="T16" fmla="*/ 0 w 4263"/>
                <a:gd name="T17" fmla="*/ 1948623 h 23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63"/>
                <a:gd name="T28" fmla="*/ 0 h 2383"/>
                <a:gd name="T29" fmla="*/ 4263 w 4263"/>
                <a:gd name="T30" fmla="*/ 2383 h 238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63" h="2383">
                  <a:moveTo>
                    <a:pt x="0" y="991"/>
                  </a:moveTo>
                  <a:lnTo>
                    <a:pt x="3750" y="991"/>
                  </a:lnTo>
                  <a:lnTo>
                    <a:pt x="3207" y="0"/>
                  </a:lnTo>
                  <a:lnTo>
                    <a:pt x="3630" y="0"/>
                  </a:lnTo>
                  <a:lnTo>
                    <a:pt x="4262" y="1207"/>
                  </a:lnTo>
                  <a:lnTo>
                    <a:pt x="3630" y="2382"/>
                  </a:lnTo>
                  <a:lnTo>
                    <a:pt x="3254" y="2382"/>
                  </a:lnTo>
                  <a:lnTo>
                    <a:pt x="3774" y="1391"/>
                  </a:lnTo>
                  <a:lnTo>
                    <a:pt x="0" y="1391"/>
                  </a:lnTo>
                </a:path>
              </a:pathLst>
            </a:custGeom>
            <a:solidFill>
              <a:srgbClr val="1973A2"/>
            </a:solidFill>
            <a:ln w="12700" cap="flat" cmpd="sng">
              <a:noFill/>
              <a:bevel/>
            </a:ln>
          </p:spPr>
          <p:txBody>
            <a:bodyPr wrap="square" lIns="91440" tIns="45720" rIns="91440" bIns="45720" anchor="ctr">
              <a:normAutofit/>
            </a:bodyPr>
            <a:lstStyle/>
            <a:p>
              <a:pPr algn="ctr">
                <a:lnSpc>
                  <a:spcPct val="138000"/>
                </a:lnSpc>
              </a:pPr>
              <a:endParaRPr>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38" name="文本框 37"/>
            <p:cNvSpPr txBox="1"/>
            <p:nvPr/>
          </p:nvSpPr>
          <p:spPr>
            <a:xfrm>
              <a:off x="8399751" y="3114172"/>
              <a:ext cx="1402080" cy="600075"/>
            </a:xfrm>
            <a:prstGeom prst="rect">
              <a:avLst/>
            </a:prstGeom>
            <a:noFill/>
          </p:spPr>
          <p:txBody>
            <a:bodyPr wrap="none" rtlCol="0">
              <a:spAutoFit/>
            </a:bodyPr>
            <a:lstStyle/>
            <a:p>
              <a:pPr algn="l">
                <a:lnSpc>
                  <a:spcPct val="138000"/>
                </a:lnSpc>
              </a:pPr>
              <a:r>
                <a:rPr lang="zh-CN" altLang="en-US" sz="2400" dirty="0">
                  <a:solidFill>
                    <a:srgbClr val="1974A2"/>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设计思路</a:t>
              </a:r>
              <a:endParaRPr lang="zh-CN" altLang="en-US" sz="2400" dirty="0">
                <a:solidFill>
                  <a:srgbClr val="1974A2"/>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39" name="文本框 38"/>
            <p:cNvSpPr txBox="1"/>
            <p:nvPr/>
          </p:nvSpPr>
          <p:spPr>
            <a:xfrm>
              <a:off x="8402956" y="3559622"/>
              <a:ext cx="4653280" cy="650240"/>
            </a:xfrm>
            <a:prstGeom prst="rect">
              <a:avLst/>
            </a:prstGeom>
            <a:noFill/>
          </p:spPr>
          <p:txBody>
            <a:bodyPr wrap="none" rtlCol="0">
              <a:noAutofit/>
            </a:bodyPr>
            <a:lstStyle/>
            <a:p>
              <a:pPr algn="l">
                <a:lnSpc>
                  <a:spcPct val="138000"/>
                </a:lnSpc>
              </a:pPr>
              <a:r>
                <a:rPr lang="zh-CN" altLang="en-US" sz="1600" dirty="0">
                  <a:solidFill>
                    <a:schemeClr val="tx1">
                      <a:lumMod val="65000"/>
                      <a:lumOff val="35000"/>
                      <a:alpha val="80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以活动发布类社区软件为开发目标，</a:t>
              </a:r>
              <a:endParaRPr lang="zh-CN" altLang="en-US" sz="1600" dirty="0">
                <a:solidFill>
                  <a:schemeClr val="tx1">
                    <a:lumMod val="65000"/>
                    <a:lumOff val="35000"/>
                    <a:alpha val="80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a:p>
              <a:pPr algn="l">
                <a:lnSpc>
                  <a:spcPct val="138000"/>
                </a:lnSpc>
              </a:pPr>
              <a:r>
                <a:rPr lang="zh-CN" altLang="en-US" sz="1600" dirty="0">
                  <a:solidFill>
                    <a:schemeClr val="tx1">
                      <a:lumMod val="65000"/>
                      <a:lumOff val="35000"/>
                      <a:alpha val="80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紧贴市场需求</a:t>
              </a:r>
              <a:endParaRPr lang="zh-CN" altLang="en-US" sz="1600" dirty="0">
                <a:solidFill>
                  <a:schemeClr val="tx1">
                    <a:lumMod val="65000"/>
                    <a:lumOff val="35000"/>
                    <a:alpha val="80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41" name="文本框 40"/>
            <p:cNvSpPr txBox="1"/>
            <p:nvPr/>
          </p:nvSpPr>
          <p:spPr>
            <a:xfrm>
              <a:off x="8062529" y="4398676"/>
              <a:ext cx="1402080" cy="600075"/>
            </a:xfrm>
            <a:prstGeom prst="rect">
              <a:avLst/>
            </a:prstGeom>
            <a:noFill/>
          </p:spPr>
          <p:txBody>
            <a:bodyPr wrap="none" rtlCol="0">
              <a:spAutoFit/>
            </a:bodyPr>
            <a:lstStyle/>
            <a:p>
              <a:pPr algn="l">
                <a:lnSpc>
                  <a:spcPct val="138000"/>
                </a:lnSpc>
              </a:pPr>
              <a:r>
                <a:rPr lang="zh-CN" altLang="en-US" sz="2400" dirty="0">
                  <a:solidFill>
                    <a:srgbClr val="1974A2"/>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技术应用</a:t>
              </a:r>
              <a:endParaRPr lang="zh-CN" altLang="en-US" sz="2400" dirty="0">
                <a:solidFill>
                  <a:srgbClr val="1974A2"/>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42" name="文本框 41"/>
            <p:cNvSpPr txBox="1"/>
            <p:nvPr/>
          </p:nvSpPr>
          <p:spPr>
            <a:xfrm>
              <a:off x="8065136" y="4843592"/>
              <a:ext cx="3868420" cy="1042035"/>
            </a:xfrm>
            <a:prstGeom prst="rect">
              <a:avLst/>
            </a:prstGeom>
            <a:noFill/>
          </p:spPr>
          <p:txBody>
            <a:bodyPr wrap="none" rtlCol="0">
              <a:noAutofit/>
            </a:bodyPr>
            <a:lstStyle/>
            <a:p>
              <a:pPr algn="l">
                <a:lnSpc>
                  <a:spcPct val="138000"/>
                </a:lnSpc>
              </a:pPr>
              <a:r>
                <a:rPr lang="zh-CN" altLang="en-US" sz="1600" dirty="0">
                  <a:solidFill>
                    <a:schemeClr val="tx1">
                      <a:lumMod val="65000"/>
                      <a:lumOff val="35000"/>
                      <a:alpha val="80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项目涉及产品规划、用户设计、类库引用、</a:t>
              </a:r>
              <a:endParaRPr lang="zh-CN" altLang="en-US" sz="1600" dirty="0">
                <a:solidFill>
                  <a:schemeClr val="tx1">
                    <a:lumMod val="65000"/>
                    <a:lumOff val="35000"/>
                    <a:alpha val="80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a:p>
              <a:pPr algn="l">
                <a:lnSpc>
                  <a:spcPct val="138000"/>
                </a:lnSpc>
              </a:pPr>
              <a:r>
                <a:rPr lang="zh-CN" altLang="en-US" sz="1600" dirty="0">
                  <a:solidFill>
                    <a:schemeClr val="tx1">
                      <a:lumMod val="65000"/>
                      <a:lumOff val="35000"/>
                      <a:alpha val="80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数据库搭建、数据传输安全性</a:t>
              </a:r>
              <a:endParaRPr lang="zh-CN" altLang="en-US" sz="1600" dirty="0">
                <a:solidFill>
                  <a:schemeClr val="tx1">
                    <a:lumMod val="65000"/>
                    <a:lumOff val="35000"/>
                    <a:alpha val="80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a:p>
              <a:pPr algn="l">
                <a:lnSpc>
                  <a:spcPct val="138000"/>
                </a:lnSpc>
              </a:pPr>
              <a:r>
                <a:rPr lang="zh-CN" altLang="en-US" sz="1600" dirty="0">
                  <a:solidFill>
                    <a:schemeClr val="tx1">
                      <a:lumMod val="65000"/>
                      <a:lumOff val="35000"/>
                      <a:alpha val="80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等软件开发热点方向，实用性较强，</a:t>
              </a:r>
              <a:endParaRPr lang="zh-CN" altLang="en-US" sz="1600" dirty="0">
                <a:solidFill>
                  <a:schemeClr val="tx1">
                    <a:lumMod val="65000"/>
                    <a:lumOff val="35000"/>
                    <a:alpha val="80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a:p>
              <a:pPr algn="l">
                <a:lnSpc>
                  <a:spcPct val="138000"/>
                </a:lnSpc>
              </a:pPr>
              <a:r>
                <a:rPr lang="zh-CN" altLang="en-US" sz="1600" dirty="0">
                  <a:solidFill>
                    <a:schemeClr val="tx1">
                      <a:lumMod val="65000"/>
                      <a:lumOff val="35000"/>
                      <a:alpha val="80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应用前景较好。</a:t>
              </a:r>
              <a:endParaRPr lang="zh-CN" altLang="en-US" sz="1600" dirty="0">
                <a:solidFill>
                  <a:schemeClr val="tx1">
                    <a:lumMod val="65000"/>
                    <a:lumOff val="35000"/>
                    <a:alpha val="80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44" name="文本框 43"/>
            <p:cNvSpPr txBox="1"/>
            <p:nvPr/>
          </p:nvSpPr>
          <p:spPr>
            <a:xfrm>
              <a:off x="1492886" y="4810260"/>
              <a:ext cx="1706880" cy="600075"/>
            </a:xfrm>
            <a:prstGeom prst="rect">
              <a:avLst/>
            </a:prstGeom>
            <a:noFill/>
          </p:spPr>
          <p:txBody>
            <a:bodyPr wrap="none" rtlCol="0">
              <a:spAutoFit/>
            </a:bodyPr>
            <a:lstStyle/>
            <a:p>
              <a:pPr>
                <a:lnSpc>
                  <a:spcPct val="138000"/>
                </a:lnSpc>
              </a:pPr>
              <a:r>
                <a:rPr lang="zh-CN" altLang="en-US" sz="2400" dirty="0">
                  <a:solidFill>
                    <a:srgbClr val="1974A2"/>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内容多样化</a:t>
              </a:r>
              <a:endParaRPr lang="zh-CN" altLang="en-US" sz="2400" dirty="0">
                <a:solidFill>
                  <a:srgbClr val="1974A2"/>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45" name="文本框 44"/>
            <p:cNvSpPr txBox="1"/>
            <p:nvPr/>
          </p:nvSpPr>
          <p:spPr>
            <a:xfrm>
              <a:off x="1495788" y="5255409"/>
              <a:ext cx="5262880" cy="430530"/>
            </a:xfrm>
            <a:prstGeom prst="rect">
              <a:avLst/>
            </a:prstGeom>
            <a:noFill/>
          </p:spPr>
          <p:txBody>
            <a:bodyPr wrap="none" rtlCol="0">
              <a:spAutoFit/>
            </a:bodyPr>
            <a:lstStyle/>
            <a:p>
              <a:pPr algn="l">
                <a:lnSpc>
                  <a:spcPct val="138000"/>
                </a:lnSpc>
              </a:pPr>
              <a:r>
                <a:rPr lang="zh-CN" altLang="en-US" sz="1600" dirty="0">
                  <a:solidFill>
                    <a:schemeClr val="tx1">
                      <a:lumMod val="65000"/>
                      <a:lumOff val="35000"/>
                      <a:alpha val="80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项目开发内容多样化，项目成员可根据自身情况灵活选择</a:t>
              </a:r>
              <a:endParaRPr lang="zh-CN" altLang="en-US" sz="1600" dirty="0">
                <a:solidFill>
                  <a:schemeClr val="tx1">
                    <a:lumMod val="65000"/>
                    <a:lumOff val="35000"/>
                    <a:alpha val="80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17" name="文本框 16"/>
            <p:cNvSpPr txBox="1"/>
            <p:nvPr/>
          </p:nvSpPr>
          <p:spPr>
            <a:xfrm>
              <a:off x="7705077" y="1094552"/>
              <a:ext cx="1402080" cy="600075"/>
            </a:xfrm>
            <a:prstGeom prst="rect">
              <a:avLst/>
            </a:prstGeom>
            <a:noFill/>
          </p:spPr>
          <p:txBody>
            <a:bodyPr wrap="none" rtlCol="0">
              <a:spAutoFit/>
            </a:bodyPr>
            <a:lstStyle/>
            <a:p>
              <a:pPr>
                <a:lnSpc>
                  <a:spcPct val="138000"/>
                </a:lnSpc>
              </a:pPr>
              <a:r>
                <a:rPr lang="zh-CN" altLang="en-US" sz="2400" dirty="0">
                  <a:solidFill>
                    <a:srgbClr val="1974A2"/>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社群属性</a:t>
              </a:r>
              <a:endParaRPr lang="zh-CN" altLang="en-US" sz="2400" dirty="0">
                <a:solidFill>
                  <a:srgbClr val="1974A2"/>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18" name="文本框 17"/>
            <p:cNvSpPr txBox="1"/>
            <p:nvPr/>
          </p:nvSpPr>
          <p:spPr>
            <a:xfrm>
              <a:off x="7645401" y="1768287"/>
              <a:ext cx="3979545" cy="1227455"/>
            </a:xfrm>
            <a:prstGeom prst="rect">
              <a:avLst/>
            </a:prstGeom>
            <a:noFill/>
          </p:spPr>
          <p:txBody>
            <a:bodyPr wrap="none" rtlCol="0">
              <a:noAutofit/>
            </a:bodyPr>
            <a:lstStyle/>
            <a:p>
              <a:pPr algn="l">
                <a:lnSpc>
                  <a:spcPct val="138000"/>
                </a:lnSpc>
              </a:pPr>
              <a:r>
                <a:rPr lang="zh-CN" altLang="en-US" sz="1600" dirty="0">
                  <a:solidFill>
                    <a:schemeClr val="tx1">
                      <a:lumMod val="65000"/>
                      <a:lumOff val="35000"/>
                      <a:alpha val="80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融合了社交属性和社区属性，为个体</a:t>
              </a:r>
              <a:endParaRPr lang="zh-CN" altLang="en-US" sz="1600" dirty="0">
                <a:solidFill>
                  <a:schemeClr val="tx1">
                    <a:lumMod val="65000"/>
                    <a:lumOff val="35000"/>
                    <a:alpha val="80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a:p>
              <a:pPr algn="l">
                <a:lnSpc>
                  <a:spcPct val="138000"/>
                </a:lnSpc>
              </a:pPr>
              <a:r>
                <a:rPr lang="zh-CN" altLang="en-US" sz="1600" dirty="0">
                  <a:solidFill>
                    <a:schemeClr val="tx1">
                      <a:lumMod val="65000"/>
                      <a:lumOff val="35000"/>
                      <a:alpha val="80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打造了个性化的精神空间,拓展了多元化的</a:t>
              </a:r>
              <a:endParaRPr lang="zh-CN" altLang="en-US" sz="1600" dirty="0">
                <a:solidFill>
                  <a:schemeClr val="tx1">
                    <a:lumMod val="65000"/>
                    <a:lumOff val="35000"/>
                    <a:alpha val="80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a:p>
              <a:pPr algn="l">
                <a:lnSpc>
                  <a:spcPct val="138000"/>
                </a:lnSpc>
              </a:pPr>
              <a:r>
                <a:rPr lang="zh-CN" altLang="en-US" sz="1600" dirty="0">
                  <a:solidFill>
                    <a:schemeClr val="tx1">
                      <a:lumMod val="65000"/>
                      <a:lumOff val="35000"/>
                      <a:alpha val="80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社会交往方式,为线上关系的线下延伸搭建了</a:t>
              </a:r>
              <a:endParaRPr lang="zh-CN" altLang="en-US" sz="1600" dirty="0">
                <a:solidFill>
                  <a:schemeClr val="tx1">
                    <a:lumMod val="65000"/>
                    <a:lumOff val="35000"/>
                    <a:alpha val="80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a:p>
              <a:pPr algn="l">
                <a:lnSpc>
                  <a:spcPct val="138000"/>
                </a:lnSpc>
              </a:pPr>
              <a:r>
                <a:rPr lang="zh-CN" altLang="en-US" sz="1600" dirty="0">
                  <a:solidFill>
                    <a:schemeClr val="tx1">
                      <a:lumMod val="65000"/>
                      <a:lumOff val="35000"/>
                      <a:alpha val="80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沟通的桥梁。</a:t>
              </a:r>
              <a:endParaRPr lang="zh-CN" altLang="en-US" sz="1600" dirty="0">
                <a:solidFill>
                  <a:schemeClr val="tx1">
                    <a:lumMod val="65000"/>
                    <a:lumOff val="35000"/>
                    <a:alpha val="80000"/>
                  </a:scheme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grpSp>
      <p:grpSp>
        <p:nvGrpSpPr>
          <p:cNvPr id="23" name="组合 22"/>
          <p:cNvGrpSpPr/>
          <p:nvPr/>
        </p:nvGrpSpPr>
        <p:grpSpPr>
          <a:xfrm>
            <a:off x="1491377" y="1158526"/>
            <a:ext cx="1714500" cy="1333118"/>
            <a:chOff x="4897911" y="1083141"/>
            <a:chExt cx="1714500" cy="1333118"/>
          </a:xfrm>
        </p:grpSpPr>
        <p:sp>
          <p:nvSpPr>
            <p:cNvPr id="24" name="文本框 23"/>
            <p:cNvSpPr txBox="1"/>
            <p:nvPr/>
          </p:nvSpPr>
          <p:spPr>
            <a:xfrm>
              <a:off x="4897911" y="1793283"/>
              <a:ext cx="1198880" cy="430530"/>
            </a:xfrm>
            <a:prstGeom prst="rect">
              <a:avLst/>
            </a:prstGeom>
            <a:noFill/>
          </p:spPr>
          <p:txBody>
            <a:bodyPr wrap="none" rtlCol="0">
              <a:spAutoFit/>
            </a:bodyPr>
            <a:lstStyle/>
            <a:p>
              <a:pPr>
                <a:lnSpc>
                  <a:spcPct val="138000"/>
                </a:lnSpc>
              </a:pPr>
              <a:r>
                <a:rPr lang="en-US" altLang="zh-CN" sz="1600" i="1">
                  <a:solidFill>
                    <a:srgbClr val="7FCFED">
                      <a:alpha val="80000"/>
                    </a:srgb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Innovation</a:t>
              </a:r>
              <a:endParaRPr lang="en-US" altLang="zh-CN" sz="1600" i="1" dirty="0">
                <a:solidFill>
                  <a:srgbClr val="7FCFED">
                    <a:alpha val="80000"/>
                  </a:srgbClr>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25" name="文本框 24"/>
            <p:cNvSpPr txBox="1"/>
            <p:nvPr/>
          </p:nvSpPr>
          <p:spPr>
            <a:xfrm>
              <a:off x="4897911" y="1083141"/>
              <a:ext cx="1714500" cy="939800"/>
            </a:xfrm>
            <a:prstGeom prst="rect">
              <a:avLst/>
            </a:prstGeom>
            <a:noFill/>
          </p:spPr>
          <p:txBody>
            <a:bodyPr wrap="none" rtlCol="0">
              <a:spAutoFit/>
            </a:bodyPr>
            <a:lstStyle/>
            <a:p>
              <a:pPr>
                <a:lnSpc>
                  <a:spcPct val="138000"/>
                </a:lnSpc>
              </a:pPr>
              <a:r>
                <a:rPr lang="zh-CN" altLang="en-US" sz="4000" b="1" dirty="0">
                  <a:solidFill>
                    <a:srgbClr val="1974A2"/>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创新点</a:t>
              </a:r>
              <a:endParaRPr lang="zh-CN" altLang="en-US" sz="4000" b="1" dirty="0">
                <a:solidFill>
                  <a:srgbClr val="1974A2"/>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26" name="矩形: 圆角 25"/>
            <p:cNvSpPr/>
            <p:nvPr/>
          </p:nvSpPr>
          <p:spPr>
            <a:xfrm>
              <a:off x="5010400" y="2320639"/>
              <a:ext cx="601547" cy="95620"/>
            </a:xfrm>
            <a:prstGeom prst="roundRect">
              <a:avLst>
                <a:gd name="adj" fmla="val 50000"/>
              </a:avLst>
            </a:prstGeom>
            <a:solidFill>
              <a:srgbClr val="7FC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8000"/>
                </a:lnSpc>
              </a:pPr>
              <a:endParaRPr lang="zh-CN" altLang="en-US">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grpSp>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089086" y="306729"/>
            <a:ext cx="798118" cy="79811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wm#"/>
  <p:tag name="KSO_WM_TEMPLATE_CATEGORY" val="custom"/>
  <p:tag name="KSO_WM_TEMPLATE_INDEX" val="20205081"/>
</p:tagLst>
</file>

<file path=ppt/tags/tag3.xml><?xml version="1.0" encoding="utf-8"?>
<p:tagLst xmlns:p="http://schemas.openxmlformats.org/presentationml/2006/main">
  <p:tag name="KSO_WM_BEAUTIFY_FLAG" val="#wm#"/>
  <p:tag name="KSO_WM_TEMPLATE_CATEGORY" val="custom"/>
  <p:tag name="KSO_WM_TEMPLATE_INDEX" val="20205081"/>
</p:tagLst>
</file>

<file path=ppt/tags/tag4.xml><?xml version="1.0" encoding="utf-8"?>
<p:tagLst xmlns:p="http://schemas.openxmlformats.org/presentationml/2006/main">
  <p:tag name="KSO_WPP_MARK_KEY" val="be01addc-e425-460c-ac9b-d601267bbec1"/>
  <p:tag name="COMMONDATA" val="eyJoZGlkIjoiNGU1NDE0OTEzMGZlNGI2OTgwYTZjMTc0ODUxODcxYmI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1443</Words>
  <Application>WPS 演示</Application>
  <PresentationFormat>宽屏</PresentationFormat>
  <Paragraphs>237</Paragraphs>
  <Slides>15</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15</vt:i4>
      </vt:variant>
    </vt:vector>
  </HeadingPairs>
  <TitlesOfParts>
    <vt:vector size="30" baseType="lpstr">
      <vt:lpstr>Arial</vt:lpstr>
      <vt:lpstr>宋体</vt:lpstr>
      <vt:lpstr>Wingdings</vt:lpstr>
      <vt:lpstr>思源黑体 CN Bold</vt:lpstr>
      <vt:lpstr>黑体</vt:lpstr>
      <vt:lpstr>思源黑体 CN Normal</vt:lpstr>
      <vt:lpstr>Segoe UI</vt:lpstr>
      <vt:lpstr>微软雅黑</vt:lpstr>
      <vt:lpstr>Calibri</vt:lpstr>
      <vt:lpstr>Calibri Light</vt:lpstr>
      <vt:lpstr>Symbol</vt:lpstr>
      <vt:lpstr>汉仪中简黑简</vt:lpstr>
      <vt:lpstr>等线</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58263148@qq.com</dc:creator>
  <cp:lastModifiedBy>梦溪凤翔</cp:lastModifiedBy>
  <cp:revision>281</cp:revision>
  <dcterms:created xsi:type="dcterms:W3CDTF">2021-05-28T07:09:00Z</dcterms:created>
  <dcterms:modified xsi:type="dcterms:W3CDTF">2023-12-30T02:20:07Z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6E12819BA6DC451296F51D1D67705D23</vt:lpwstr>
  </property>
  <property fmtid="{D5CDD505-2E9C-101B-9397-08002B2CF9AE}" pid="3" name="KSOProductBuildVer">
    <vt:lpwstr>2052-12.1.0.16120</vt:lpwstr>
  </property>
</Properties>
</file>