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728" r:id="rId4"/>
    <p:sldId id="829" r:id="rId5"/>
    <p:sldId id="830" r:id="rId7"/>
    <p:sldId id="729" r:id="rId8"/>
    <p:sldId id="730" r:id="rId9"/>
    <p:sldId id="817" r:id="rId10"/>
    <p:sldId id="731" r:id="rId11"/>
    <p:sldId id="831" r:id="rId12"/>
    <p:sldId id="732" r:id="rId13"/>
    <p:sldId id="733" r:id="rId14"/>
    <p:sldId id="734" r:id="rId15"/>
    <p:sldId id="735" r:id="rId16"/>
    <p:sldId id="832" r:id="rId17"/>
    <p:sldId id="818" r:id="rId18"/>
    <p:sldId id="833" r:id="rId19"/>
    <p:sldId id="819" r:id="rId20"/>
    <p:sldId id="834" r:id="rId21"/>
    <p:sldId id="821" r:id="rId22"/>
    <p:sldId id="835" r:id="rId23"/>
    <p:sldId id="820" r:id="rId24"/>
    <p:sldId id="836" r:id="rId25"/>
    <p:sldId id="822" r:id="rId26"/>
    <p:sldId id="837" r:id="rId27"/>
    <p:sldId id="823" r:id="rId28"/>
    <p:sldId id="839" r:id="rId29"/>
    <p:sldId id="840" r:id="rId30"/>
    <p:sldId id="841" r:id="rId31"/>
    <p:sldId id="838" r:id="rId32"/>
    <p:sldId id="824" r:id="rId33"/>
    <p:sldId id="826" r:id="rId34"/>
    <p:sldId id="827" r:id="rId35"/>
    <p:sldId id="825" r:id="rId36"/>
    <p:sldId id="842" r:id="rId37"/>
    <p:sldId id="273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/>
    <p:restoredTop sz="79647"/>
  </p:normalViewPr>
  <p:slideViewPr>
    <p:cSldViewPr snapToGrid="0" snapToObjects="1">
      <p:cViewPr varScale="1">
        <p:scale>
          <a:sx n="84" d="100"/>
          <a:sy n="8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519D-2881-364D-8E5C-6DC98B306E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这个函数的功能比较强大，它首先将数据进行分组（按行），然后对每组数据进行函数统计，最后把结果组合成一个比较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的表格返回。根据数据对象不同，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函数有三种用法，分别应用于数据框（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）、公式（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）和时间序列（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(1)FLASE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（假）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表示逻辑假，是存在的真实值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。计算时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被当做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（缺失值）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表示数据集中的该数据遗失、不存在。在针对具有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的数据集进行函数操作的时候，该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参与运算，如。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x&lt;-c(1,2,3,NA,4)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mean(x)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NA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如果想去除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的影响，需要显式告知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mean(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x,na.rm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(3)NULL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表示未知的状态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它不会在计算之中。例如，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x&lt;-c(1,2,3,NULL,4)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，结果为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：无意义的数，比如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sqrt(-2)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0/0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Is.na</a:t>
            </a:r>
            <a:r>
              <a:rPr lang="zh-CN" altLang="en-US" dirty="0"/>
              <a:t>（</a:t>
            </a:r>
            <a:r>
              <a:rPr lang="en-US" altLang="zh-CN" dirty="0"/>
              <a:t>vector,</a:t>
            </a:r>
            <a:r>
              <a:rPr lang="zh-CN" altLang="en-US" dirty="0"/>
              <a:t> </a:t>
            </a:r>
            <a:r>
              <a:rPr lang="en-US" altLang="zh-CN" dirty="0" err="1"/>
              <a:t>data.frame</a:t>
            </a:r>
            <a:r>
              <a:rPr lang="zh-CN" altLang="en-US" dirty="0"/>
              <a:t>等： 对每个元素进行判断，是</a:t>
            </a:r>
            <a:r>
              <a:rPr lang="en-US" altLang="zh-CN" dirty="0"/>
              <a:t>NA</a:t>
            </a:r>
            <a:r>
              <a:rPr lang="zh-CN" altLang="en-US" dirty="0"/>
              <a:t>判断为</a:t>
            </a:r>
            <a:r>
              <a:rPr lang="en-US" altLang="zh-CN" dirty="0"/>
              <a:t>TRUE</a:t>
            </a:r>
            <a:endParaRPr lang="en-US" altLang="zh-CN" dirty="0"/>
          </a:p>
          <a:p>
            <a:r>
              <a:rPr lang="en-US" altLang="zh-CN" dirty="0" err="1"/>
              <a:t>Complete.case</a:t>
            </a:r>
            <a:r>
              <a:rPr lang="zh-CN" altLang="en-US" dirty="0"/>
              <a:t>（</a:t>
            </a:r>
            <a:r>
              <a:rPr lang="en-US" altLang="zh-CN" dirty="0"/>
              <a:t>vector,</a:t>
            </a:r>
            <a:r>
              <a:rPr lang="zh-CN" altLang="en-US" dirty="0"/>
              <a:t> </a:t>
            </a:r>
            <a:r>
              <a:rPr lang="en-US" altLang="zh-CN" dirty="0" err="1"/>
              <a:t>data.frame</a:t>
            </a:r>
            <a:r>
              <a:rPr lang="zh-CN" altLang="en-US" dirty="0"/>
              <a:t>等：对每个</a:t>
            </a:r>
            <a:r>
              <a:rPr lang="en-US" altLang="zh-CN" dirty="0"/>
              <a:t>case</a:t>
            </a:r>
            <a:r>
              <a:rPr lang="zh-CN" altLang="en-US" dirty="0"/>
              <a:t>（如</a:t>
            </a:r>
            <a:r>
              <a:rPr lang="en-US" altLang="zh-CN" dirty="0" err="1"/>
              <a:t>data.frame</a:t>
            </a:r>
            <a:r>
              <a:rPr lang="zh-CN" altLang="en-US"/>
              <a:t>的每一行）进行</a:t>
            </a:r>
            <a:r>
              <a:rPr lang="zh-CN" altLang="en-US" dirty="0"/>
              <a:t>判断，不存在</a:t>
            </a:r>
            <a:r>
              <a:rPr lang="en-US" altLang="zh-CN" dirty="0"/>
              <a:t>NA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数据重复检测函数包括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对于一个向量管用，对于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那些就不管用了。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函数是一个可以用来解决向量或者数据框重复值的函数，它会返回一个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的向量，以标注该索引所对应的值是否是前面数据所重复的值。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数据的中心化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data-mean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数据的标准化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(data-mean)/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(center=TRUE)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x/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sqrt(sum(x^2)/(n-1))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root-mean-square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sqrt(sum(x^2)/(n-1))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center=FALSE)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(3)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小数定标规范化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移动变量的小数点位置来将变量映射到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[-1,1]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it-IT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digits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4)  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控制输出结果的有效位数</a:t>
            </a:r>
            <a:r>
              <a:rPr lang="it-IT" altLang="zh-CN" dirty="0"/>
              <a:t>  </a:t>
            </a:r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训练数据集：用于建模；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验证数据集：用于模型评估，这一过程会导致模型调整，或参数设置，一旦评估的模型满足期待的性能，就可以用于测试集；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测试数据集：是所谓的外样本集（不可见的观测数据），随机从数据集中选取的观测数据，但在建模中不能使用，重要的是要确保模型是无偏估计。</a:t>
            </a:r>
            <a:endParaRPr lang="zh-CN" altLang="zh-CN" sz="1200" dirty="0"/>
          </a:p>
          <a:p>
            <a:pPr algn="just"/>
            <a:endParaRPr lang="zh-CN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 #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 含有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v1,v2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两列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data[sort(data$v1,index.return=TRUE)$ix,]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,v1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须为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as.numeric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 边际频数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第</a:t>
            </a:r>
            <a:r>
              <a:rPr lang="en-US" altLang="zh-CN" dirty="0"/>
              <a:t>1</a:t>
            </a:r>
            <a:r>
              <a:rPr lang="zh-CN" altLang="en-US" dirty="0"/>
              <a:t>个变量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第</a:t>
            </a:r>
            <a:r>
              <a:rPr lang="en-US" altLang="zh-CN" dirty="0"/>
              <a:t>2</a:t>
            </a:r>
            <a:r>
              <a:rPr lang="zh-CN" altLang="en-US" dirty="0"/>
              <a:t>个变量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增加边际和</a:t>
            </a:r>
            <a:endParaRPr lang="en-US" altLang="zh-CN" dirty="0"/>
          </a:p>
          <a:p>
            <a:r>
              <a:rPr lang="en-US" altLang="zh-CN" dirty="0"/>
              <a:t>1:</a:t>
            </a:r>
            <a:r>
              <a:rPr lang="zh-CN" altLang="en-US" dirty="0"/>
              <a:t> 列和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/>
              <a:t> 行和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A0B-D013-4F07-80AC-CA47C8F94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BA7-3816-42AE-A7C0-0A4979782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A0B-D013-4F07-80AC-CA47C8F94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BA7-3816-42AE-A7C0-0A497978291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flipV="1">
            <a:off x="-9803" y="-5"/>
            <a:ext cx="8925203" cy="2514605"/>
          </a:xfrm>
          <a:prstGeom prst="rtTriangl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32956-A79D-4828-91C6-F5D9E5E16E92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412876"/>
            <a:ext cx="5232400" cy="4606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412876"/>
            <a:ext cx="5232400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792538"/>
            <a:ext cx="5232400" cy="2227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60ED8-A328-4C01-ABDB-DE30CC322BF2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D3C6-6C5A-4F7D-943D-B377F414A104}" type="datetime1">
              <a:rPr lang="zh-CN" altLang="en-US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6A0B-D013-4F07-80AC-CA47C8F94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BA7-3816-42AE-A7C0-0A497978291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121740" y="602219"/>
            <a:ext cx="5084620" cy="7422945"/>
            <a:chOff x="8151721" y="291298"/>
            <a:chExt cx="5084620" cy="7422945"/>
          </a:xfrm>
        </p:grpSpPr>
        <p:sp>
          <p:nvSpPr>
            <p:cNvPr id="8" name="矩形 7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0603">
            <a:off x="-633188" y="2335961"/>
            <a:ext cx="6195497" cy="61490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gaozhen@tongji.edu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统计分析与建模 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高珍</a:t>
            </a:r>
            <a:endParaRPr kumimoji="1" lang="en-US" altLang="zh-CN" dirty="0"/>
          </a:p>
          <a:p>
            <a:r>
              <a:rPr kumimoji="1" lang="en-US" altLang="zh-CN" dirty="0" err="1"/>
              <a:t>gaozhen@tongji.edu.cn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异常值（离群点）是指测量数据中的随机错误或偏差，包括错误值或偏离均值的孤立点值。在数据处理中，异常值会极大的影响回归或分类的效果。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为了避免异常值造成的损失，需要在数据预处理阶段进行异常值检测。另外，某些情况下，异常值检测也可能是研究的目的，如数据造假的发现、电脑入侵检测等。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1712" y="1626495"/>
            <a:ext cx="996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在一条数轴上，以数据的上下四分位数（</a:t>
            </a:r>
            <a:r>
              <a:rPr lang="en-US" altLang="zh-CN" sz="2000" dirty="0"/>
              <a:t>Q1-Q3</a:t>
            </a:r>
            <a:r>
              <a:rPr lang="zh-CN" altLang="zh-CN" sz="2000" dirty="0"/>
              <a:t>）为界画一个矩形盒子（中间</a:t>
            </a:r>
            <a:r>
              <a:rPr lang="en-US" altLang="zh-CN" sz="2000" dirty="0"/>
              <a:t>50%</a:t>
            </a:r>
            <a:r>
              <a:rPr lang="zh-CN" altLang="zh-CN" sz="2000" dirty="0"/>
              <a:t>的数据落在盒内）；在数据的中位数位置画一条线段为中位线；默认延长线不超过盒长的</a:t>
            </a:r>
            <a:r>
              <a:rPr lang="en-US" altLang="zh-CN" sz="2000" dirty="0"/>
              <a:t>1.5</a:t>
            </a:r>
            <a:r>
              <a:rPr lang="zh-CN" altLang="zh-CN" sz="2000" dirty="0"/>
              <a:t>倍，延长线之外的点认为是异常值（用○标记）</a:t>
            </a:r>
            <a:endParaRPr lang="zh-CN" altLang="zh-CN" sz="2000" dirty="0"/>
          </a:p>
        </p:txBody>
      </p:sp>
      <p:pic>
        <p:nvPicPr>
          <p:cNvPr id="6" name="图片 1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3" y="3151034"/>
            <a:ext cx="4330837" cy="208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95" y="2642158"/>
            <a:ext cx="5816600" cy="30988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箱线图检测离群点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boxplot.stats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003" y="1543204"/>
            <a:ext cx="4782145" cy="488912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散点图检测离群点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boxplot.stats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聚类方法检测异常值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4426414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数据去重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数据去重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unique()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185" y="2985631"/>
            <a:ext cx="92047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(1)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建立是否重复索引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index&lt;-duplicated(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data.set$Ensembl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index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 [1] FALSE  TRUE FALSE  TRUE  TRUE  TRUE  TRUE  TRUE  TRUE FALSE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(2)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去掉重复行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data.set2&lt;-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data.set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[!index,]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数据规范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数据规范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2191" y="0"/>
            <a:ext cx="611505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1690688"/>
                <a:ext cx="6096000" cy="45411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数据的中心化</a:t>
                </a:r>
                <a:endPara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=F)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(2)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数据的标准化</a:t>
                </a:r>
                <a:endPara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=T)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=T)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(3)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小数定标规范化</a:t>
                </a:r>
                <a:endPara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移动变量的小数点位置来将变量映射到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[-1,1]</a:t>
                </a:r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it-IT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options</a:t>
                </a:r>
                <a:r>
                  <a:rPr lang="it-IT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it-IT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digits</a:t>
                </a:r>
                <a:r>
                  <a:rPr lang="it-IT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= 4)   #</a:t>
                </a:r>
                <a:r>
                  <a:rPr lang="zh-CN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控制输出结果的有效位数</a:t>
                </a:r>
                <a:r>
                  <a:rPr lang="it-IT" altLang="zh-CN" dirty="0"/>
                  <a:t>  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096000" cy="4541180"/>
              </a:xfrm>
              <a:prstGeom prst="rect">
                <a:avLst/>
              </a:prstGeo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数据采样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数据采样</a:t>
            </a:r>
            <a:r>
              <a:rPr lang="en-US" altLang="zh-CN"/>
              <a:t>(sample)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690688"/>
            <a:ext cx="52832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数据过滤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数据排序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ort</a:t>
            </a:r>
            <a:r>
              <a:rPr lang="en-US" altLang="zh-CN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6963"/>
            <a:ext cx="5651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数据向量化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数据向量化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478" y="3098863"/>
            <a:ext cx="5320331" cy="2870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879250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 err="1"/>
              <a:t>unlist</a:t>
            </a:r>
            <a:r>
              <a:rPr lang="en-US" altLang="zh-CN" sz="2500" dirty="0"/>
              <a:t>()</a:t>
            </a:r>
            <a:endParaRPr lang="en-US" altLang="zh-CN" sz="2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list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162" y="1879250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 err="1"/>
              <a:t>as.vector</a:t>
            </a:r>
            <a:r>
              <a:rPr lang="en-US" altLang="zh-CN" sz="2500" dirty="0"/>
              <a:t>()</a:t>
            </a:r>
            <a:endParaRPr lang="en-US" altLang="zh-CN" sz="2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matrix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array</a:t>
            </a:r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62" y="3098863"/>
            <a:ext cx="2832100" cy="205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43992" y="1933110"/>
            <a:ext cx="369763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unlist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 simplifies it to produce a vector which contains all the atomic components which occur in </a:t>
            </a:r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列联表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423" y="2435965"/>
            <a:ext cx="42418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435965"/>
            <a:ext cx="5029200" cy="386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63" y="455613"/>
            <a:ext cx="2004060" cy="18861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5613400" cy="509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360" y="1746671"/>
            <a:ext cx="39751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42" y="2309716"/>
            <a:ext cx="5499100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58" y="760316"/>
            <a:ext cx="546100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1" y="1491602"/>
            <a:ext cx="5537200" cy="454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21" y="1491601"/>
            <a:ext cx="5944511" cy="45466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分组汇总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数据过滤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which()</a:t>
            </a:r>
            <a:r>
              <a:rPr lang="zh-CN" altLang="en-US" dirty="0"/>
              <a:t>、</a:t>
            </a:r>
            <a:r>
              <a:rPr lang="en-US" altLang="zh-CN" dirty="0"/>
              <a:t>subset()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0" y="2438400"/>
            <a:ext cx="5473700" cy="387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" y="2438400"/>
            <a:ext cx="5991385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895" y="2473174"/>
            <a:ext cx="8365210" cy="39641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74" y="2373931"/>
            <a:ext cx="107442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6585"/>
            <a:ext cx="5514147" cy="3975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81" y="2336584"/>
            <a:ext cx="4933099" cy="39753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formula, data, FUN, ...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609" y="2366456"/>
            <a:ext cx="4055822" cy="230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84" y="2366456"/>
            <a:ext cx="4031174" cy="2231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73" y="4675548"/>
            <a:ext cx="3883294" cy="1993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40" y="4675548"/>
            <a:ext cx="3946647" cy="30053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3695" y="3424941"/>
            <a:ext cx="13100092" cy="197167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1933575"/>
            <a:ext cx="12192000" cy="1015663"/>
          </a:xfrm>
          <a:prstGeom prst="rect">
            <a:avLst/>
          </a:prstGeom>
          <a:solidFill>
            <a:schemeClr val="tx1">
              <a:alpha val="52000"/>
            </a:schemeClr>
          </a:solidFill>
          <a:effectLst>
            <a:outerShdw blurRad="50800" dist="50800" dir="5400000" algn="ctr" rotWithShape="0">
              <a:schemeClr val="tx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862323" y="4762924"/>
            <a:ext cx="92821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644261"/>
            <a:ext cx="12191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 珍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 济 大 学 软 件 学 院</a:t>
            </a: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gaozhen@tongji.edu.cn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缺失值处理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一些特殊的数：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(1)FLASE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（假）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（缺失值）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：参与计算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(3)NULL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：不参与计算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无意义的数，比如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sqrt(-2)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913" y="1368199"/>
            <a:ext cx="2171700" cy="4808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81" y="1368199"/>
            <a:ext cx="1892300" cy="245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732" y="3990611"/>
            <a:ext cx="18923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缺失值检测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是否缺失值的函数是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is.na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否则返回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是否完整的函数是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complete.cases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summary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可以显示每个变量的缺失值数量。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④返回数据缺失模式使用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md.pattern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zh-CN" altLang="zh-C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对于缺失数据通常有三种方法：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：当缺失数据较少时直接删除相应样本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：对缺失数据进行插补，众数、平均数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：使用对缺失数据不敏感的分析方法，如决策树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01294"/>
            <a:ext cx="32893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缺失值检测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673" y="1690688"/>
            <a:ext cx="3695920" cy="4702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异常值处理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czZDc5ZDYyNDgxZjdkMjc5ZmUzNTlkN2UxM2I2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WPS 演示</Application>
  <PresentationFormat>Widescreen</PresentationFormat>
  <Paragraphs>276</Paragraphs>
  <Slides>35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Courier</vt:lpstr>
      <vt:lpstr>Courier New</vt:lpstr>
      <vt:lpstr>Cambria Math</vt:lpstr>
      <vt:lpstr>SF Pro Text</vt:lpstr>
      <vt:lpstr>Segoe Print</vt:lpstr>
      <vt:lpstr>Times New Roman</vt:lpstr>
      <vt:lpstr>Office 主题</vt:lpstr>
      <vt:lpstr>统计分析与建模 </vt:lpstr>
      <vt:lpstr>数据预处理</vt:lpstr>
      <vt:lpstr>数据过滤</vt:lpstr>
      <vt:lpstr>数据预处理</vt:lpstr>
      <vt:lpstr>缺失值处理</vt:lpstr>
      <vt:lpstr>缺失值检测</vt:lpstr>
      <vt:lpstr>缺失值处理</vt:lpstr>
      <vt:lpstr>缺失值检测</vt:lpstr>
      <vt:lpstr>数据预处理</vt:lpstr>
      <vt:lpstr>异常值检测</vt:lpstr>
      <vt:lpstr>箱线图检测离群点(boxplot.stats)</vt:lpstr>
      <vt:lpstr>散点图检测离群点(boxplot.stats)</vt:lpstr>
      <vt:lpstr>聚类方法检测异常值</vt:lpstr>
      <vt:lpstr>数据预处理</vt:lpstr>
      <vt:lpstr>数据去重</vt:lpstr>
      <vt:lpstr>数据预处理</vt:lpstr>
      <vt:lpstr>数据规范</vt:lpstr>
      <vt:lpstr>数据预处理</vt:lpstr>
      <vt:lpstr>数据采样(sample)</vt:lpstr>
      <vt:lpstr>数据预处理</vt:lpstr>
      <vt:lpstr>数据排序</vt:lpstr>
      <vt:lpstr>数据预处理</vt:lpstr>
      <vt:lpstr>数据向量化</vt:lpstr>
      <vt:lpstr>数据预处理</vt:lpstr>
      <vt:lpstr>列联表</vt:lpstr>
      <vt:lpstr>列联表</vt:lpstr>
      <vt:lpstr>列联表</vt:lpstr>
      <vt:lpstr>列联表</vt:lpstr>
      <vt:lpstr>数据预处理</vt:lpstr>
      <vt:lpstr>分组汇总</vt:lpstr>
      <vt:lpstr>分组汇总</vt:lpstr>
      <vt:lpstr>分组汇总</vt:lpstr>
      <vt:lpstr>分组汇总</vt:lpstr>
      <vt:lpstr>数据预处理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3602@45.1%</cp:lastModifiedBy>
  <cp:revision>116</cp:revision>
  <dcterms:created xsi:type="dcterms:W3CDTF">2021-08-18T08:32:00Z</dcterms:created>
  <dcterms:modified xsi:type="dcterms:W3CDTF">2023-10-10T03:31:23Z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03A5618622504B9F98C0187AB989EBAC_12</vt:lpwstr>
  </property>
  <property fmtid="{D5CDD505-2E9C-101B-9397-08002B2CF9AE}" pid="3" name="KSOProductBuildVer">
    <vt:lpwstr>2052-12.1.0.15374</vt:lpwstr>
  </property>
</Properties>
</file>