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796" r:id="rId4"/>
    <p:sldId id="81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261" r:id="rId14"/>
    <p:sldId id="788" r:id="rId15"/>
    <p:sldId id="257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FED"/>
    <a:srgbClr val="1973A2"/>
    <a:srgbClr val="1974A2"/>
    <a:srgbClr val="FFFFFF"/>
    <a:srgbClr val="7ECFED"/>
    <a:srgbClr val="16668E"/>
    <a:srgbClr val="0F7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120" d="100"/>
          <a:sy n="120" d="100"/>
        </p:scale>
        <p:origin x="45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4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88EEF-A970-4319-98E0-EBB1D071AB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DE39-9C00-4A0A-8757-7DFBDE4DA8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26809"/>
            <a:ext cx="12192000" cy="6884809"/>
          </a:xfrm>
          <a:prstGeom prst="rect">
            <a:avLst/>
          </a:prstGeom>
          <a:solidFill>
            <a:srgbClr val="16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剪去对角 21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68703" y="384977"/>
            <a:ext cx="2324103" cy="2132215"/>
            <a:chOff x="0" y="0"/>
            <a:chExt cx="3336146" cy="30607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7" name="直角三角形 26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 flipH="1" flipV="1">
            <a:off x="9512216" y="4368571"/>
            <a:ext cx="2324103" cy="2132215"/>
            <a:chOff x="0" y="0"/>
            <a:chExt cx="3336146" cy="30607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4" name="直角三角形 33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平行四边形 36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剪去对角 22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rgbClr val="1974A2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" y="1"/>
            <a:ext cx="2166277" cy="1987420"/>
            <a:chOff x="0" y="0"/>
            <a:chExt cx="3336146" cy="30607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1" name="直角三角形 10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剪去对角 38"/>
          <p:cNvSpPr/>
          <p:nvPr userDrawn="1"/>
        </p:nvSpPr>
        <p:spPr>
          <a:xfrm rot="5400000" flipH="1" flipV="1">
            <a:off x="3772330" y="-2661652"/>
            <a:ext cx="4667148" cy="12211812"/>
          </a:xfrm>
          <a:prstGeom prst="snip2DiagRect">
            <a:avLst>
              <a:gd name="adj1" fmla="val 0"/>
              <a:gd name="adj2" fmla="val 3731"/>
            </a:avLst>
          </a:prstGeom>
          <a:solidFill>
            <a:srgbClr val="1974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0" y="0"/>
            <a:ext cx="2166277" cy="1987420"/>
            <a:chOff x="0" y="0"/>
            <a:chExt cx="3336146" cy="306070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45" name="直角三角形 44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2" name="矩形: 剪去对角 21"/>
          <p:cNvSpPr/>
          <p:nvPr userDrawn="1"/>
        </p:nvSpPr>
        <p:spPr>
          <a:xfrm flipH="1" flipV="1">
            <a:off x="328080" y="1427140"/>
            <a:ext cx="11535840" cy="4049731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剪去对角 35"/>
          <p:cNvSpPr/>
          <p:nvPr userDrawn="1"/>
        </p:nvSpPr>
        <p:spPr>
          <a:xfrm flipH="1" flipV="1">
            <a:off x="208120" y="188425"/>
            <a:ext cx="11801155" cy="6517173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 flipH="1" flipV="1">
            <a:off x="10985499" y="5752290"/>
            <a:ext cx="1206500" cy="1106886"/>
            <a:chOff x="0" y="0"/>
            <a:chExt cx="3336146" cy="30607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0" name="直角三角形 19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0" y="0"/>
            <a:ext cx="1206500" cy="1106886"/>
            <a:chOff x="0" y="0"/>
            <a:chExt cx="3336146" cy="30607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2" name="直角三角形 31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Relationship Id="rId3" Type="http://schemas.openxmlformats.org/officeDocument/2006/relationships/image" Target="../media/image28.png"/><Relationship Id="rId2" Type="http://schemas.openxmlformats.org/officeDocument/2006/relationships/tags" Target="../tags/tag3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tags" Target="../tags/tag39.xml"/><Relationship Id="rId3" Type="http://schemas.openxmlformats.org/officeDocument/2006/relationships/image" Target="../media/image29.png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4.xml"/><Relationship Id="rId7" Type="http://schemas.openxmlformats.org/officeDocument/2006/relationships/image" Target="../media/image5.png"/><Relationship Id="rId6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8.png"/><Relationship Id="rId6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4.xml"/><Relationship Id="rId7" Type="http://schemas.openxmlformats.org/officeDocument/2006/relationships/image" Target="../media/image11.png"/><Relationship Id="rId6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tags" Target="../tags/tag12.xml"/><Relationship Id="rId3" Type="http://schemas.openxmlformats.org/officeDocument/2006/relationships/image" Target="../media/image9.png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19.xml"/><Relationship Id="rId7" Type="http://schemas.openxmlformats.org/officeDocument/2006/relationships/image" Target="../media/image15.png"/><Relationship Id="rId6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tags" Target="../tags/tag17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23.xml"/><Relationship Id="rId15" Type="http://schemas.openxmlformats.org/officeDocument/2006/relationships/image" Target="../media/image19.png"/><Relationship Id="rId14" Type="http://schemas.openxmlformats.org/officeDocument/2006/relationships/tags" Target="../tags/tag22.xml"/><Relationship Id="rId13" Type="http://schemas.openxmlformats.org/officeDocument/2006/relationships/image" Target="../media/image18.png"/><Relationship Id="rId12" Type="http://schemas.openxmlformats.org/officeDocument/2006/relationships/tags" Target="../tags/tag21.xml"/><Relationship Id="rId11" Type="http://schemas.openxmlformats.org/officeDocument/2006/relationships/image" Target="../media/image17.png"/><Relationship Id="rId10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22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tags" Target="../tags/tag25.xml"/><Relationship Id="rId3" Type="http://schemas.openxmlformats.org/officeDocument/2006/relationships/image" Target="../media/image20.png"/><Relationship Id="rId2" Type="http://schemas.openxmlformats.org/officeDocument/2006/relationships/tags" Target="../tags/tag24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30.xml"/><Relationship Id="rId12" Type="http://schemas.openxmlformats.org/officeDocument/2006/relationships/image" Target="../media/image24.png"/><Relationship Id="rId11" Type="http://schemas.openxmlformats.org/officeDocument/2006/relationships/tags" Target="../tags/tag29.xml"/><Relationship Id="rId10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34.xml"/><Relationship Id="rId7" Type="http://schemas.openxmlformats.org/officeDocument/2006/relationships/image" Target="../media/image27.png"/><Relationship Id="rId6" Type="http://schemas.openxmlformats.org/officeDocument/2006/relationships/tags" Target="../tags/tag33.xml"/><Relationship Id="rId5" Type="http://schemas.openxmlformats.org/officeDocument/2006/relationships/image" Target="../media/image26.png"/><Relationship Id="rId4" Type="http://schemas.openxmlformats.org/officeDocument/2006/relationships/tags" Target="../tags/tag32.xml"/><Relationship Id="rId3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431609" y="4698473"/>
            <a:ext cx="2169797" cy="701065"/>
            <a:chOff x="3718718" y="4493461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18745" y="4493461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：高珍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06044" y="4855972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81134" y="4698473"/>
            <a:ext cx="2171067" cy="701065"/>
            <a:chOff x="3718718" y="4493461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18745" y="4493461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6593" y="4855972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36392" y="1790923"/>
            <a:ext cx="6916420" cy="1615698"/>
            <a:chOff x="2436392" y="1805437"/>
            <a:chExt cx="6916420" cy="1615698"/>
          </a:xfrm>
        </p:grpSpPr>
        <p:sp>
          <p:nvSpPr>
            <p:cNvPr id="34" name="矩形 33"/>
            <p:cNvSpPr/>
            <p:nvPr/>
          </p:nvSpPr>
          <p:spPr>
            <a:xfrm>
              <a:off x="2436392" y="2591190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48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统计分析与建模期末答辩</a:t>
              </a:r>
              <a:endParaRPr lang="zh-CN" sz="48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5967956" y="1805437"/>
              <a:ext cx="469010" cy="354830"/>
              <a:chOff x="5841912" y="1805437"/>
              <a:chExt cx="469010" cy="35483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5841912" y="1805437"/>
                <a:ext cx="387438" cy="354829"/>
                <a:chOff x="4941356" y="1306484"/>
                <a:chExt cx="526684" cy="482355"/>
              </a:xfrm>
            </p:grpSpPr>
            <p:sp>
              <p:nvSpPr>
                <p:cNvPr id="60" name="任意多边形: 形状 59"/>
                <p:cNvSpPr/>
                <p:nvPr/>
              </p:nvSpPr>
              <p:spPr>
                <a:xfrm>
                  <a:off x="4941356" y="1306484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5023053" y="1581410"/>
                  <a:ext cx="363291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62" name="任意多边形: 形状 61"/>
              <p:cNvSpPr/>
              <p:nvPr/>
            </p:nvSpPr>
            <p:spPr>
              <a:xfrm>
                <a:off x="6282531" y="2049020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5815" y="1583690"/>
            <a:ext cx="5501005" cy="1138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405" y="1583690"/>
            <a:ext cx="382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对生存率的各影响：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9005" y="2623820"/>
            <a:ext cx="85070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 舱位等级</a:t>
            </a:r>
            <a:endParaRPr lang="zh-CN" altLang="en-US" sz="1400"/>
          </a:p>
          <a:p>
            <a:r>
              <a:rPr lang="zh-CN" altLang="en-US" sz="1400"/>
              <a:t>• 预测：每下降一级（等级数 +1），生存几率降为原来的 0.286 倍</a:t>
            </a:r>
            <a:endParaRPr lang="zh-CN" altLang="en-US" sz="1400"/>
          </a:p>
          <a:p>
            <a:r>
              <a:rPr lang="zh-CN" altLang="en-US" sz="1400"/>
              <a:t>• 解读：能坐到更高等级舱位的人可能会有更高的地位，在紧急情况下就有可能被 “优待” 得更多。也</a:t>
            </a:r>
            <a:endParaRPr lang="zh-CN" altLang="en-US" sz="1400"/>
          </a:p>
          <a:p>
            <a:r>
              <a:rPr lang="zh-CN" altLang="en-US" sz="1400"/>
              <a:t>可能是富人并没有参与救生艇的共同分配，能自己搞到救生艇提前逃跑。</a:t>
            </a:r>
            <a:endParaRPr lang="zh-CN" altLang="en-US" sz="1400"/>
          </a:p>
          <a:p>
            <a:r>
              <a:rPr lang="zh-CN" altLang="en-US" sz="1400"/>
              <a:t>2 性别</a:t>
            </a:r>
            <a:endParaRPr lang="zh-CN" altLang="en-US" sz="1400"/>
          </a:p>
          <a:p>
            <a:r>
              <a:rPr lang="zh-CN" altLang="en-US" sz="1400"/>
              <a:t>• 预测：为男性时，生存几率降为原来的 0.056 倍</a:t>
            </a:r>
            <a:endParaRPr lang="zh-CN" altLang="en-US" sz="1400"/>
          </a:p>
          <a:p>
            <a:r>
              <a:rPr lang="zh-CN" altLang="en-US" sz="1400"/>
              <a:t>• 解读：女士优先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29005" y="4142740"/>
            <a:ext cx="102203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3 年龄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预测：每大一岁，生存几率降为原来的 0.961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解读：小孩优先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4 同乘兄弟姐妹/配偶数量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预测：每多 1 个，生存几率降为原来的 0.714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解读：落单的人优先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5 登船港口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预测：在 S 港（Southampton）登船时，生存几率降为原来的 0.452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解读：在南安普顿港登船的人可能阶级更高</a:t>
            </a:r>
            <a:endParaRPr lang="zh-CN" altLang="en-US" sz="1400"/>
          </a:p>
          <a:p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9005" y="2211070"/>
            <a:ext cx="10220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1. 就搜集到的数据以及生成的预测模型上看，的确一些因素对于生存率有显著影响。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2. 高等级舱位/女性/年轻人/落单/不在 Southampton 登船，满足以上部分因素的人更有可能活下来。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3. 在主要分析中生成的模型里，仅保留显著影响因素的模型 AIC 值较小，因此选择它进行后续评估分析。其 AUC 值为 0.817 &gt; 0.8，测试集结果说明，该模型具有相对较好的分类能力。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4. 总而言之，现在再回头分析 “哪些人更有可能活下来” 这类问题，我们可以窥视到历史上一场惨烈事故中的众生百态：舍己为人、尔虞我诈、争先恐后、绝望等待……同样，也可以看到当时社会的一些价值观体现。但今时不同以往，了解到这段历史的沉痛后，在新的社会环境下，随着航海技术、人们的观念等发生改变，或许这类问题有了重新研究的价值。但我们更希望的是事故永远不会发生，大家平平安安，一帆风顺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4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2418080" cy="1037604"/>
              <a:chOff x="5026817" y="2634030"/>
              <a:chExt cx="24180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24180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团队协作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8940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Teamwork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835239" y="4686218"/>
            <a:ext cx="4903280" cy="874638"/>
            <a:chOff x="6835239" y="4662723"/>
            <a:chExt cx="4903280" cy="874638"/>
          </a:xfrm>
        </p:grpSpPr>
        <p:sp>
          <p:nvSpPr>
            <p:cNvPr id="14" name="椭圆 13"/>
            <p:cNvSpPr/>
            <p:nvPr/>
          </p:nvSpPr>
          <p:spPr>
            <a:xfrm>
              <a:off x="6835239" y="4783045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94839" y="4662723"/>
              <a:ext cx="171323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文档与答辩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94839" y="5106831"/>
              <a:ext cx="40436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负责成员：何应豪、杨滕超、马威、苏家铭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4938088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239" y="1217829"/>
            <a:ext cx="3277680" cy="874638"/>
            <a:chOff x="6835239" y="1217829"/>
            <a:chExt cx="3277680" cy="874638"/>
          </a:xfrm>
        </p:grpSpPr>
        <p:sp>
          <p:nvSpPr>
            <p:cNvPr id="36" name="椭圆 35"/>
            <p:cNvSpPr/>
            <p:nvPr/>
          </p:nvSpPr>
          <p:spPr>
            <a:xfrm>
              <a:off x="6835239" y="1338151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94839" y="1217829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回归模型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94839" y="1661937"/>
              <a:ext cx="24180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负责成员：杨滕超、马威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1493194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239" y="2366127"/>
            <a:ext cx="3277680" cy="874638"/>
            <a:chOff x="6835239" y="2366127"/>
            <a:chExt cx="3277680" cy="874638"/>
          </a:xfrm>
        </p:grpSpPr>
        <p:sp>
          <p:nvSpPr>
            <p:cNvPr id="41" name="椭圆 40"/>
            <p:cNvSpPr/>
            <p:nvPr/>
          </p:nvSpPr>
          <p:spPr>
            <a:xfrm>
              <a:off x="6835239" y="2486449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990024" y="2366127"/>
              <a:ext cx="3122895" cy="874638"/>
              <a:chOff x="6990024" y="2366127"/>
              <a:chExt cx="3122895" cy="87463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694839" y="2366127"/>
                <a:ext cx="1407160" cy="600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zh-CN" altLang="en-US" sz="2400" b="1" dirty="0">
                    <a:solidFill>
                      <a:srgbClr val="1973A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分类模型</a:t>
                </a:r>
                <a:endPara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694839" y="2810235"/>
                <a:ext cx="2418080" cy="4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8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负责成员：马威、苏家铭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arrow-pointing-left-circular-button_20407"/>
              <p:cNvSpPr>
                <a:spLocks noChangeAspect="1"/>
              </p:cNvSpPr>
              <p:nvPr/>
            </p:nvSpPr>
            <p:spPr bwMode="auto">
              <a:xfrm>
                <a:off x="6990024" y="2641492"/>
                <a:ext cx="405123" cy="404607"/>
              </a:xfrm>
              <a:custGeom>
                <a:avLst/>
                <a:gdLst>
                  <a:gd name="T0" fmla="*/ 2307 w 4612"/>
                  <a:gd name="T1" fmla="*/ 4614 h 4614"/>
                  <a:gd name="T2" fmla="*/ 0 w 4612"/>
                  <a:gd name="T3" fmla="*/ 2307 h 4614"/>
                  <a:gd name="T4" fmla="*/ 2307 w 4612"/>
                  <a:gd name="T5" fmla="*/ 0 h 4614"/>
                  <a:gd name="T6" fmla="*/ 4612 w 4612"/>
                  <a:gd name="T7" fmla="*/ 2227 h 4614"/>
                  <a:gd name="T8" fmla="*/ 2031 w 4612"/>
                  <a:gd name="T9" fmla="*/ 2222 h 4614"/>
                  <a:gd name="T10" fmla="*/ 2479 w 4612"/>
                  <a:gd name="T11" fmla="*/ 1775 h 4614"/>
                  <a:gd name="T12" fmla="*/ 2367 w 4612"/>
                  <a:gd name="T13" fmla="*/ 1662 h 4614"/>
                  <a:gd name="T14" fmla="*/ 1727 w 4612"/>
                  <a:gd name="T15" fmla="*/ 2302 h 4614"/>
                  <a:gd name="T16" fmla="*/ 2378 w 4612"/>
                  <a:gd name="T17" fmla="*/ 2952 h 4614"/>
                  <a:gd name="T18" fmla="*/ 2490 w 4612"/>
                  <a:gd name="T19" fmla="*/ 2840 h 4614"/>
                  <a:gd name="T20" fmla="*/ 2032 w 4612"/>
                  <a:gd name="T21" fmla="*/ 2381 h 4614"/>
                  <a:gd name="T22" fmla="*/ 4612 w 4612"/>
                  <a:gd name="T23" fmla="*/ 2387 h 4614"/>
                  <a:gd name="T24" fmla="*/ 2307 w 4612"/>
                  <a:gd name="T25" fmla="*/ 4614 h 4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2" h="4614">
                    <a:moveTo>
                      <a:pt x="2307" y="4614"/>
                    </a:moveTo>
                    <a:cubicBezTo>
                      <a:pt x="1035" y="4614"/>
                      <a:pt x="0" y="3579"/>
                      <a:pt x="0" y="2307"/>
                    </a:cubicBezTo>
                    <a:cubicBezTo>
                      <a:pt x="0" y="1035"/>
                      <a:pt x="1035" y="0"/>
                      <a:pt x="2307" y="0"/>
                    </a:cubicBezTo>
                    <a:cubicBezTo>
                      <a:pt x="3553" y="0"/>
                      <a:pt x="4570" y="992"/>
                      <a:pt x="4612" y="2227"/>
                    </a:cubicBezTo>
                    <a:lnTo>
                      <a:pt x="2031" y="2222"/>
                    </a:lnTo>
                    <a:lnTo>
                      <a:pt x="2479" y="1775"/>
                    </a:lnTo>
                    <a:lnTo>
                      <a:pt x="2367" y="1662"/>
                    </a:lnTo>
                    <a:lnTo>
                      <a:pt x="1727" y="2302"/>
                    </a:lnTo>
                    <a:lnTo>
                      <a:pt x="2378" y="2952"/>
                    </a:lnTo>
                    <a:lnTo>
                      <a:pt x="2490" y="2840"/>
                    </a:lnTo>
                    <a:lnTo>
                      <a:pt x="2032" y="2381"/>
                    </a:lnTo>
                    <a:lnTo>
                      <a:pt x="4612" y="2387"/>
                    </a:lnTo>
                    <a:cubicBezTo>
                      <a:pt x="4570" y="3622"/>
                      <a:pt x="3553" y="4614"/>
                      <a:pt x="2307" y="4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38000"/>
                  </a:lnSpc>
                </a:pP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35239" y="3514425"/>
            <a:ext cx="12416155" cy="1355090"/>
            <a:chOff x="6835239" y="3514425"/>
            <a:chExt cx="12416155" cy="1355090"/>
          </a:xfrm>
        </p:grpSpPr>
        <p:sp>
          <p:nvSpPr>
            <p:cNvPr id="46" name="椭圆 45"/>
            <p:cNvSpPr/>
            <p:nvPr/>
          </p:nvSpPr>
          <p:spPr>
            <a:xfrm>
              <a:off x="6835239" y="3634747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94839" y="3514425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时序模型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5029" y="3908760"/>
              <a:ext cx="11556365" cy="96075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负责成员：何应豪、苏家铭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3789790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2460" y="113030"/>
            <a:ext cx="2548255" cy="6443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80715" y="113030"/>
            <a:ext cx="2555240" cy="644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8860" y="4698473"/>
            <a:ext cx="2169797" cy="701065"/>
            <a:chOff x="3631634" y="4698473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6316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31661" y="4698473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：林林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818960" y="5060984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1134" y="4698473"/>
            <a:ext cx="2171067" cy="701065"/>
            <a:chOff x="6481134" y="4698473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64811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81161" y="4698473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39009" y="5060984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18125" y="1536834"/>
            <a:ext cx="6916420" cy="2580186"/>
            <a:chOff x="2618125" y="1536834"/>
            <a:chExt cx="6916420" cy="2580186"/>
          </a:xfrm>
        </p:grpSpPr>
        <p:sp>
          <p:nvSpPr>
            <p:cNvPr id="34" name="矩形 33"/>
            <p:cNvSpPr/>
            <p:nvPr/>
          </p:nvSpPr>
          <p:spPr>
            <a:xfrm>
              <a:off x="2618125" y="3287075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感谢指导老师及各位助教</a:t>
              </a:r>
              <a:endParaRPr lang="en-US" altLang="zh-CN" sz="48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74" y="1536834"/>
              <a:ext cx="4631653" cy="1652700"/>
              <a:chOff x="3780174" y="1536834"/>
              <a:chExt cx="4631653" cy="16527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780174" y="1989205"/>
                <a:ext cx="463165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72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T</a:t>
                </a:r>
                <a:r>
                  <a:rPr lang="en-US" altLang="zh-CN" sz="60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hanks you</a:t>
                </a:r>
                <a:endParaRPr lang="zh-CN" altLang="en-US" sz="6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6131899" y="1536834"/>
                <a:ext cx="469010" cy="354830"/>
                <a:chOff x="5967956" y="1536834"/>
                <a:chExt cx="469010" cy="354830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5967956" y="1536834"/>
                  <a:ext cx="387438" cy="354830"/>
                  <a:chOff x="4941356" y="961075"/>
                  <a:chExt cx="526684" cy="482356"/>
                </a:xfrm>
              </p:grpSpPr>
              <p:sp>
                <p:nvSpPr>
                  <p:cNvPr id="60" name="任意多边形: 形状 59"/>
                  <p:cNvSpPr/>
                  <p:nvPr/>
                </p:nvSpPr>
                <p:spPr>
                  <a:xfrm>
                    <a:off x="4941356" y="961075"/>
                    <a:ext cx="526684" cy="277537"/>
                  </a:xfrm>
                  <a:custGeom>
                    <a:avLst/>
                    <a:gdLst>
                      <a:gd name="connsiteX0" fmla="*/ 845205 w 1691059"/>
                      <a:gd name="connsiteY0" fmla="*/ 891755 h 891108"/>
                      <a:gd name="connsiteX1" fmla="*/ 823298 w 1691059"/>
                      <a:gd name="connsiteY1" fmla="*/ 886040 h 891108"/>
                      <a:gd name="connsiteX2" fmla="*/ 24150 w 1691059"/>
                      <a:gd name="connsiteY2" fmla="*/ 459320 h 891108"/>
                      <a:gd name="connsiteX3" fmla="*/ 338 w 1691059"/>
                      <a:gd name="connsiteY3" fmla="*/ 417410 h 891108"/>
                      <a:gd name="connsiteX4" fmla="*/ 27960 w 1691059"/>
                      <a:gd name="connsiteY4" fmla="*/ 377405 h 891108"/>
                      <a:gd name="connsiteX5" fmla="*/ 881400 w 1691059"/>
                      <a:gd name="connsiteY5" fmla="*/ 4025 h 891108"/>
                      <a:gd name="connsiteX6" fmla="*/ 922358 w 1691059"/>
                      <a:gd name="connsiteY6" fmla="*/ 5930 h 891108"/>
                      <a:gd name="connsiteX7" fmla="*/ 1669118 w 1691059"/>
                      <a:gd name="connsiteY7" fmla="*/ 432650 h 891108"/>
                      <a:gd name="connsiteX8" fmla="*/ 1691978 w 1691059"/>
                      <a:gd name="connsiteY8" fmla="*/ 474560 h 891108"/>
                      <a:gd name="connsiteX9" fmla="*/ 1665308 w 1691059"/>
                      <a:gd name="connsiteY9" fmla="*/ 514565 h 891108"/>
                      <a:gd name="connsiteX10" fmla="*/ 865208 w 1691059"/>
                      <a:gd name="connsiteY10" fmla="*/ 887945 h 891108"/>
                      <a:gd name="connsiteX11" fmla="*/ 845205 w 1691059"/>
                      <a:gd name="connsiteY11" fmla="*/ 891755 h 891108"/>
                      <a:gd name="connsiteX12" fmla="*/ 149880 w 1691059"/>
                      <a:gd name="connsiteY12" fmla="*/ 423125 h 891108"/>
                      <a:gd name="connsiteX13" fmla="*/ 846158 w 1691059"/>
                      <a:gd name="connsiteY13" fmla="*/ 794600 h 891108"/>
                      <a:gd name="connsiteX14" fmla="*/ 1545293 w 1691059"/>
                      <a:gd name="connsiteY14" fmla="*/ 468845 h 891108"/>
                      <a:gd name="connsiteX15" fmla="*/ 895688 w 1691059"/>
                      <a:gd name="connsiteY15" fmla="*/ 97370 h 891108"/>
                      <a:gd name="connsiteX16" fmla="*/ 149880 w 1691059"/>
                      <a:gd name="connsiteY16" fmla="*/ 423125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691059" h="891108">
                        <a:moveTo>
                          <a:pt x="845205" y="891755"/>
                        </a:moveTo>
                        <a:cubicBezTo>
                          <a:pt x="837585" y="891755"/>
                          <a:pt x="829965" y="889850"/>
                          <a:pt x="823298" y="886040"/>
                        </a:cubicBezTo>
                        <a:lnTo>
                          <a:pt x="24150" y="459320"/>
                        </a:lnTo>
                        <a:cubicBezTo>
                          <a:pt x="8910" y="450748"/>
                          <a:pt x="-615" y="434555"/>
                          <a:pt x="338" y="417410"/>
                        </a:cubicBezTo>
                        <a:cubicBezTo>
                          <a:pt x="1290" y="400265"/>
                          <a:pt x="11768" y="384073"/>
                          <a:pt x="27960" y="377405"/>
                        </a:cubicBezTo>
                        <a:lnTo>
                          <a:pt x="881400" y="4025"/>
                        </a:lnTo>
                        <a:cubicBezTo>
                          <a:pt x="894735" y="-1690"/>
                          <a:pt x="909975" y="-737"/>
                          <a:pt x="922358" y="5930"/>
                        </a:cubicBezTo>
                        <a:lnTo>
                          <a:pt x="1669118" y="432650"/>
                        </a:lnTo>
                        <a:cubicBezTo>
                          <a:pt x="1684358" y="441223"/>
                          <a:pt x="1692930" y="457415"/>
                          <a:pt x="1691978" y="474560"/>
                        </a:cubicBezTo>
                        <a:cubicBezTo>
                          <a:pt x="1691026" y="491705"/>
                          <a:pt x="1681501" y="506945"/>
                          <a:pt x="1665308" y="514565"/>
                        </a:cubicBezTo>
                        <a:lnTo>
                          <a:pt x="865208" y="887945"/>
                        </a:lnTo>
                        <a:cubicBezTo>
                          <a:pt x="858540" y="889850"/>
                          <a:pt x="851873" y="891755"/>
                          <a:pt x="845205" y="891755"/>
                        </a:cubicBezTo>
                        <a:close/>
                        <a:moveTo>
                          <a:pt x="149880" y="423125"/>
                        </a:moveTo>
                        <a:lnTo>
                          <a:pt x="846158" y="794600"/>
                        </a:lnTo>
                        <a:lnTo>
                          <a:pt x="1545293" y="468845"/>
                        </a:lnTo>
                        <a:lnTo>
                          <a:pt x="895688" y="97370"/>
                        </a:lnTo>
                        <a:lnTo>
                          <a:pt x="149880" y="423125"/>
                        </a:ln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任意多边形: 形状 60"/>
                  <p:cNvSpPr/>
                  <p:nvPr/>
                </p:nvSpPr>
                <p:spPr>
                  <a:xfrm>
                    <a:off x="5023053" y="1236002"/>
                    <a:ext cx="363290" cy="207429"/>
                  </a:xfrm>
                  <a:custGeom>
                    <a:avLst/>
                    <a:gdLst>
                      <a:gd name="connsiteX0" fmla="*/ 590823 w 1166440"/>
                      <a:gd name="connsiteY0" fmla="*/ 667023 h 666005"/>
                      <a:gd name="connsiteX1" fmla="*/ 25990 w 1166440"/>
                      <a:gd name="connsiteY1" fmla="*/ 547960 h 666005"/>
                      <a:gd name="connsiteX2" fmla="*/ 273 w 1166440"/>
                      <a:gd name="connsiteY2" fmla="*/ 507003 h 666005"/>
                      <a:gd name="connsiteX3" fmla="*/ 273 w 1166440"/>
                      <a:gd name="connsiteY3" fmla="*/ 45992 h 666005"/>
                      <a:gd name="connsiteX4" fmla="*/ 45993 w 1166440"/>
                      <a:gd name="connsiteY4" fmla="*/ 273 h 666005"/>
                      <a:gd name="connsiteX5" fmla="*/ 91713 w 1166440"/>
                      <a:gd name="connsiteY5" fmla="*/ 45992 h 666005"/>
                      <a:gd name="connsiteX6" fmla="*/ 91713 w 1166440"/>
                      <a:gd name="connsiteY6" fmla="*/ 477475 h 666005"/>
                      <a:gd name="connsiteX7" fmla="*/ 1075645 w 1166440"/>
                      <a:gd name="connsiteY7" fmla="*/ 477475 h 666005"/>
                      <a:gd name="connsiteX8" fmla="*/ 1075645 w 1166440"/>
                      <a:gd name="connsiteY8" fmla="*/ 97428 h 666005"/>
                      <a:gd name="connsiteX9" fmla="*/ 1121365 w 1166440"/>
                      <a:gd name="connsiteY9" fmla="*/ 51708 h 666005"/>
                      <a:gd name="connsiteX10" fmla="*/ 1167085 w 1166440"/>
                      <a:gd name="connsiteY10" fmla="*/ 97428 h 666005"/>
                      <a:gd name="connsiteX11" fmla="*/ 1167085 w 1166440"/>
                      <a:gd name="connsiteY11" fmla="*/ 507003 h 666005"/>
                      <a:gd name="connsiteX12" fmla="*/ 1140415 w 1166440"/>
                      <a:gd name="connsiteY12" fmla="*/ 548913 h 666005"/>
                      <a:gd name="connsiteX13" fmla="*/ 590823 w 1166440"/>
                      <a:gd name="connsiteY13" fmla="*/ 667023 h 666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66440" h="666005">
                        <a:moveTo>
                          <a:pt x="590823" y="667023"/>
                        </a:moveTo>
                        <a:cubicBezTo>
                          <a:pt x="269830" y="667023"/>
                          <a:pt x="40278" y="554628"/>
                          <a:pt x="25990" y="547960"/>
                        </a:cubicBezTo>
                        <a:cubicBezTo>
                          <a:pt x="10750" y="540340"/>
                          <a:pt x="273" y="524148"/>
                          <a:pt x="273" y="507003"/>
                        </a:cubicBezTo>
                        <a:lnTo>
                          <a:pt x="273" y="45992"/>
                        </a:lnTo>
                        <a:cubicBezTo>
                          <a:pt x="273" y="21228"/>
                          <a:pt x="20275" y="273"/>
                          <a:pt x="45993" y="273"/>
                        </a:cubicBezTo>
                        <a:cubicBezTo>
                          <a:pt x="71710" y="273"/>
                          <a:pt x="91713" y="20275"/>
                          <a:pt x="91713" y="45992"/>
                        </a:cubicBezTo>
                        <a:lnTo>
                          <a:pt x="91713" y="477475"/>
                        </a:lnTo>
                        <a:cubicBezTo>
                          <a:pt x="197440" y="521290"/>
                          <a:pt x="619398" y="671785"/>
                          <a:pt x="1075645" y="477475"/>
                        </a:cubicBezTo>
                        <a:lnTo>
                          <a:pt x="1075645" y="97428"/>
                        </a:lnTo>
                        <a:cubicBezTo>
                          <a:pt x="1075645" y="72662"/>
                          <a:pt x="1095648" y="51708"/>
                          <a:pt x="1121365" y="51708"/>
                        </a:cubicBezTo>
                        <a:cubicBezTo>
                          <a:pt x="1147083" y="51708"/>
                          <a:pt x="1167085" y="71710"/>
                          <a:pt x="1167085" y="97428"/>
                        </a:cubicBezTo>
                        <a:lnTo>
                          <a:pt x="1167085" y="507003"/>
                        </a:lnTo>
                        <a:cubicBezTo>
                          <a:pt x="1167085" y="525100"/>
                          <a:pt x="1156608" y="541293"/>
                          <a:pt x="1140415" y="548913"/>
                        </a:cubicBezTo>
                        <a:cubicBezTo>
                          <a:pt x="944200" y="637495"/>
                          <a:pt x="755605" y="667023"/>
                          <a:pt x="590823" y="667023"/>
                        </a:cubicBez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2" name="任意多边形: 形状 61"/>
                <p:cNvSpPr/>
                <p:nvPr/>
              </p:nvSpPr>
              <p:spPr>
                <a:xfrm>
                  <a:off x="6408575" y="1780417"/>
                  <a:ext cx="28391" cy="111247"/>
                </a:xfrm>
                <a:custGeom>
                  <a:avLst/>
                  <a:gdLst>
                    <a:gd name="connsiteX0" fmla="*/ 45992 w 91157"/>
                    <a:gd name="connsiteY0" fmla="*/ 358412 h 357187"/>
                    <a:gd name="connsiteX1" fmla="*/ 273 w 91157"/>
                    <a:gd name="connsiteY1" fmla="*/ 312692 h 357187"/>
                    <a:gd name="connsiteX2" fmla="*/ 273 w 91157"/>
                    <a:gd name="connsiteY2" fmla="*/ 45992 h 357187"/>
                    <a:gd name="connsiteX3" fmla="*/ 45992 w 91157"/>
                    <a:gd name="connsiteY3" fmla="*/ 273 h 357187"/>
                    <a:gd name="connsiteX4" fmla="*/ 91713 w 91157"/>
                    <a:gd name="connsiteY4" fmla="*/ 45992 h 357187"/>
                    <a:gd name="connsiteX5" fmla="*/ 91713 w 91157"/>
                    <a:gd name="connsiteY5" fmla="*/ 312692 h 357187"/>
                    <a:gd name="connsiteX6" fmla="*/ 45992 w 91157"/>
                    <a:gd name="connsiteY6" fmla="*/ 358412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157" h="357187">
                      <a:moveTo>
                        <a:pt x="45992" y="358412"/>
                      </a:moveTo>
                      <a:cubicBezTo>
                        <a:pt x="20275" y="358412"/>
                        <a:pt x="273" y="338410"/>
                        <a:pt x="273" y="312692"/>
                      </a:cubicBezTo>
                      <a:lnTo>
                        <a:pt x="273" y="45992"/>
                      </a:lnTo>
                      <a:cubicBezTo>
                        <a:pt x="273" y="21227"/>
                        <a:pt x="20275" y="273"/>
                        <a:pt x="45992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312692"/>
                      </a:lnTo>
                      <a:cubicBezTo>
                        <a:pt x="91713" y="337458"/>
                        <a:pt x="71710" y="358412"/>
                        <a:pt x="45992" y="358412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680302" y="2270532"/>
            <a:ext cx="3332059" cy="1961824"/>
            <a:chOff x="2975831" y="1204375"/>
            <a:chExt cx="3332059" cy="1961824"/>
          </a:xfrm>
        </p:grpSpPr>
        <p:sp>
          <p:nvSpPr>
            <p:cNvPr id="42" name="矩形 41"/>
            <p:cNvSpPr/>
            <p:nvPr/>
          </p:nvSpPr>
          <p:spPr>
            <a:xfrm>
              <a:off x="3828725" y="2519868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  录</a:t>
              </a:r>
              <a:endPara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3508776" y="1383732"/>
              <a:ext cx="496547" cy="635902"/>
            </a:xfrm>
            <a:prstGeom prst="parallelogram">
              <a:avLst>
                <a:gd name="adj" fmla="val 85372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75831" y="1620719"/>
              <a:ext cx="30221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</a:t>
              </a:r>
              <a:r>
                <a:rPr lang="en-US" altLang="zh-CN" sz="4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ontents</a:t>
              </a:r>
              <a:endParaRPr lang="zh-CN" altLang="en-US" sz="4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84111" y="1204375"/>
              <a:ext cx="423779" cy="320610"/>
              <a:chOff x="5967956" y="1536834"/>
              <a:chExt cx="469010" cy="35483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967956" y="1536834"/>
                <a:ext cx="387438" cy="354830"/>
                <a:chOff x="4941356" y="961075"/>
                <a:chExt cx="526684" cy="482356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4941356" y="961075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5023053" y="1236002"/>
                  <a:ext cx="363290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任意多边形: 形状 49"/>
              <p:cNvSpPr/>
              <p:nvPr/>
            </p:nvSpPr>
            <p:spPr>
              <a:xfrm>
                <a:off x="6408575" y="1780417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087562" y="1237007"/>
            <a:ext cx="2441081" cy="836017"/>
            <a:chOff x="6087562" y="1237007"/>
            <a:chExt cx="2441081" cy="836017"/>
          </a:xfrm>
        </p:grpSpPr>
        <p:sp>
          <p:nvSpPr>
            <p:cNvPr id="65" name="平行四边形 64"/>
            <p:cNvSpPr/>
            <p:nvPr/>
          </p:nvSpPr>
          <p:spPr>
            <a:xfrm>
              <a:off x="6087562" y="123700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3363" y="1393970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回归模型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87562" y="3763047"/>
            <a:ext cx="2505851" cy="1784468"/>
            <a:chOff x="6087562" y="3763047"/>
            <a:chExt cx="2505851" cy="1784468"/>
          </a:xfrm>
        </p:grpSpPr>
        <p:sp>
          <p:nvSpPr>
            <p:cNvPr id="75" name="平行四边形 74"/>
            <p:cNvSpPr/>
            <p:nvPr/>
          </p:nvSpPr>
          <p:spPr>
            <a:xfrm>
              <a:off x="6087562" y="376304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88133" y="502554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团队合作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34566" y="1528758"/>
            <a:ext cx="895342" cy="3748331"/>
            <a:chOff x="3575588" y="1528758"/>
            <a:chExt cx="2322290" cy="3748331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135878" y="1528758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135878" y="2878809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135878" y="4191612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135877" y="5277089"/>
              <a:ext cx="762001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900702" y="1598500"/>
              <a:ext cx="0" cy="3566741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575588" y="3586158"/>
              <a:ext cx="1022413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2228" y="2539397"/>
            <a:ext cx="3142615" cy="836017"/>
            <a:chOff x="6152228" y="2539397"/>
            <a:chExt cx="3142615" cy="836017"/>
          </a:xfrm>
        </p:grpSpPr>
        <p:sp>
          <p:nvSpPr>
            <p:cNvPr id="72" name="文本框 71"/>
            <p:cNvSpPr txBox="1"/>
            <p:nvPr/>
          </p:nvSpPr>
          <p:spPr>
            <a:xfrm>
              <a:off x="6914863" y="2644172"/>
              <a:ext cx="237998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分类模型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6152228" y="253939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平行四边形 36"/>
          <p:cNvSpPr/>
          <p:nvPr/>
        </p:nvSpPr>
        <p:spPr>
          <a:xfrm>
            <a:off x="6078855" y="4912360"/>
            <a:ext cx="836295" cy="836295"/>
          </a:xfrm>
          <a:prstGeom prst="parallelogram">
            <a:avLst/>
          </a:prstGeom>
          <a:solidFill>
            <a:srgbClr val="197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7888" y="3894487"/>
            <a:ext cx="2379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时序模型</a:t>
            </a:r>
            <a:endParaRPr lang="zh-CN" altLang="en-US" sz="28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2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1960880" cy="1037604"/>
              <a:chOff x="5026817" y="2634030"/>
              <a:chExt cx="19608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8051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分类模型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19608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classification model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4430" y="1805940"/>
            <a:ext cx="7402830" cy="9759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4265" y="2940050"/>
            <a:ext cx="7452995" cy="769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75375" y="1805940"/>
            <a:ext cx="5407660" cy="40874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928495"/>
            <a:ext cx="7806055" cy="2472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45" y="4681855"/>
            <a:ext cx="7825105" cy="367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45" y="5375275"/>
            <a:ext cx="7825105" cy="938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5845" y="1573530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处理缺失值：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045845" y="436308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数据规范：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1045845" y="506793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指定因子水平：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638935"/>
            <a:ext cx="4760595" cy="1976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210" y="3615055"/>
            <a:ext cx="4761230" cy="2626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31560" y="321945"/>
            <a:ext cx="4599940" cy="362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40450" y="3947160"/>
            <a:ext cx="4592955" cy="26047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73120" y="254635"/>
            <a:ext cx="4523105" cy="1606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400" y="1739900"/>
            <a:ext cx="2053590" cy="269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37385" y="3960495"/>
            <a:ext cx="2044065" cy="2729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40810" y="1774190"/>
            <a:ext cx="2163445" cy="282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90870" y="3987800"/>
            <a:ext cx="2058035" cy="277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383780" y="1628775"/>
            <a:ext cx="2125345" cy="2809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82405" y="3812540"/>
            <a:ext cx="2078355" cy="283972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1385" y="1845310"/>
            <a:ext cx="5054600" cy="835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9005" y="3164840"/>
            <a:ext cx="5080000" cy="444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2975" y="1550035"/>
            <a:ext cx="2602230" cy="118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进行数据划分：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29005" y="2787015"/>
            <a:ext cx="3869690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建立预测模型（全因素）：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975" y="3609340"/>
            <a:ext cx="3911600" cy="3171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292850" y="1913890"/>
            <a:ext cx="5593715" cy="483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0305" y="154559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建立预测模型（显著影响因素）：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92850" y="2397760"/>
            <a:ext cx="4299585" cy="4382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831340"/>
            <a:ext cx="6243955" cy="1891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9005" y="155956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22350" y="3689985"/>
            <a:ext cx="6235065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345" y="1831340"/>
            <a:ext cx="5140325" cy="34410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PP_MARK_KEY" val="be01addc-e425-460c-ac9b-d601267bbec1"/>
  <p:tag name="COMMONDATA" val="eyJoZGlkIjoiNGU1NDE0OTEzMGZlNGI2OTgwYTZjMTc0ODUxODcxYm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>宽屏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思源黑体 CN Bold</vt:lpstr>
      <vt:lpstr>黑体</vt:lpstr>
      <vt:lpstr>思源黑体 CN Normal</vt:lpstr>
      <vt:lpstr>Segoe UI</vt:lpstr>
      <vt:lpstr>微软雅黑</vt:lpstr>
      <vt:lpstr>Calibri Light</vt:lpstr>
      <vt:lpstr>Symbol</vt:lpstr>
      <vt:lpstr>汉仪中简黑简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梦溪凤翔</cp:lastModifiedBy>
  <cp:revision>287</cp:revision>
  <dcterms:created xsi:type="dcterms:W3CDTF">2021-05-28T07:09:00Z</dcterms:created>
  <dcterms:modified xsi:type="dcterms:W3CDTF">2023-12-30T03:51:18Z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6E12819BA6DC451296F51D1D67705D23</vt:lpwstr>
  </property>
  <property fmtid="{D5CDD505-2E9C-101B-9397-08002B2CF9AE}" pid="3" name="KSOProductBuildVer">
    <vt:lpwstr>2052-12.1.0.16120</vt:lpwstr>
  </property>
</Properties>
</file>