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304" r:id="rId7"/>
    <p:sldId id="261" r:id="rId8"/>
    <p:sldId id="262" r:id="rId9"/>
    <p:sldId id="263" r:id="rId10"/>
    <p:sldId id="305" r:id="rId11"/>
    <p:sldId id="306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6" y="420"/>
      </p:cViewPr>
      <p:guideLst>
        <p:guide orient="horz" pos="216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700-2A4E-4AED-9E00-05FA757A75A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9EA2-4E0C-4ED9-900A-7F897B70E5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ct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7.png"/><Relationship Id="rId6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4.xml"/><Relationship Id="rId7" Type="http://schemas.openxmlformats.org/officeDocument/2006/relationships/image" Target="../media/image9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png"/><Relationship Id="rId16" Type="http://schemas.openxmlformats.org/officeDocument/2006/relationships/tags" Target="../tags/tag18.xml"/><Relationship Id="rId15" Type="http://schemas.openxmlformats.org/officeDocument/2006/relationships/image" Target="../media/image13.png"/><Relationship Id="rId14" Type="http://schemas.openxmlformats.org/officeDocument/2006/relationships/tags" Target="../tags/tag17.xml"/><Relationship Id="rId13" Type="http://schemas.openxmlformats.org/officeDocument/2006/relationships/image" Target="../media/image12.png"/><Relationship Id="rId12" Type="http://schemas.openxmlformats.org/officeDocument/2006/relationships/tags" Target="../tags/tag16.xml"/><Relationship Id="rId11" Type="http://schemas.openxmlformats.org/officeDocument/2006/relationships/image" Target="../media/image11.png"/><Relationship Id="rId10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tags" Target="../tags/tag21.xml"/><Relationship Id="rId5" Type="http://schemas.openxmlformats.org/officeDocument/2006/relationships/image" Target="../media/image16.png"/><Relationship Id="rId4" Type="http://schemas.openxmlformats.org/officeDocument/2006/relationships/tags" Target="../tags/tag20.xml"/><Relationship Id="rId3" Type="http://schemas.openxmlformats.org/officeDocument/2006/relationships/image" Target="../media/image15.png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25.xml"/><Relationship Id="rId7" Type="http://schemas.openxmlformats.org/officeDocument/2006/relationships/image" Target="../media/image20.png"/><Relationship Id="rId6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tags" Target="../tags/tag23.xml"/><Relationship Id="rId3" Type="http://schemas.openxmlformats.org/officeDocument/2006/relationships/image" Target="../media/image18.png"/><Relationship Id="rId2" Type="http://schemas.openxmlformats.org/officeDocument/2006/relationships/tags" Target="../tags/tag2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文本框 1600"/>
          <p:cNvSpPr txBox="1"/>
          <p:nvPr/>
        </p:nvSpPr>
        <p:spPr>
          <a:xfrm>
            <a:off x="4007936" y="2348880"/>
            <a:ext cx="4176465" cy="1581693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操作系统课程</a:t>
            </a:r>
            <a:r>
              <a:rPr lang="zh-CN" altLang="en-US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设计</a:t>
            </a:r>
            <a:endParaRPr lang="zh-CN" altLang="en-US" sz="5400" b="1">
              <a:solidFill>
                <a:schemeClr val="bg1"/>
              </a:solidFill>
              <a:effectLst>
                <a:glow rad="25400">
                  <a:schemeClr val="bg1">
                    <a:alpha val="60000"/>
                  </a:schemeClr>
                </a:glow>
              </a:effectLst>
              <a:latin typeface="思源等宽 N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——MIT 6.S081 XV6</a:t>
            </a:r>
            <a:r>
              <a:rPr lang="zh-CN" altLang="en-US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（</a:t>
            </a:r>
            <a:r>
              <a:rPr lang="en-US" altLang="zh-CN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2020FALL</a:t>
            </a:r>
            <a:r>
              <a:rPr lang="zh-CN" altLang="en-US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）</a:t>
            </a:r>
            <a:endParaRPr lang="zh-CN" altLang="en-US" sz="5400" b="1">
              <a:solidFill>
                <a:schemeClr val="bg1"/>
              </a:solidFill>
              <a:effectLst>
                <a:glow rad="25400">
                  <a:schemeClr val="bg1">
                    <a:alpha val="60000"/>
                  </a:schemeClr>
                </a:glow>
              </a:effectLst>
              <a:latin typeface="思源等宽 N"/>
              <a:cs typeface="+mn-ea"/>
              <a:sym typeface="+mn-lt"/>
            </a:endParaRPr>
          </a:p>
        </p:txBody>
      </p:sp>
      <p:grpSp>
        <p:nvGrpSpPr>
          <p:cNvPr id="1602" name="组合 1601"/>
          <p:cNvGrpSpPr/>
          <p:nvPr/>
        </p:nvGrpSpPr>
        <p:grpSpPr>
          <a:xfrm>
            <a:off x="4187746" y="4007498"/>
            <a:ext cx="3985895" cy="349250"/>
            <a:chOff x="4325622" y="5966877"/>
            <a:chExt cx="3985895" cy="349250"/>
          </a:xfrm>
        </p:grpSpPr>
        <p:sp>
          <p:nvSpPr>
            <p:cNvPr id="1603" name="文本框 1602"/>
            <p:cNvSpPr txBox="1"/>
            <p:nvPr/>
          </p:nvSpPr>
          <p:spPr>
            <a:xfrm>
              <a:off x="6235702" y="5966877"/>
              <a:ext cx="2075815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85750" indent="-285750">
                <a:lnSpc>
                  <a:spcPct val="120000"/>
                </a:lnSpc>
                <a:buClr>
                  <a:schemeClr val="bg1"/>
                </a:buClr>
                <a:buSzPct val="130000"/>
                <a:buFont typeface="Wingdings" panose="05000000000000000000" pitchFamily="2" charset="2"/>
                <a:buChar char="n"/>
              </a:pPr>
              <a:r>
                <a:rPr lang="en-US" altLang="zh-CN" sz="1400">
                  <a:solidFill>
                    <a:schemeClr val="bg1"/>
                  </a:solidFill>
                  <a:latin typeface="思源黑体 CN Normal"/>
                  <a:cs typeface="+mn-ea"/>
                  <a:sym typeface="+mn-lt"/>
                </a:rPr>
                <a:t>2151298 </a:t>
              </a:r>
              <a:r>
                <a:rPr lang="zh-CN" altLang="en-US" sz="1400">
                  <a:solidFill>
                    <a:schemeClr val="bg1"/>
                  </a:solidFill>
                  <a:latin typeface="思源黑体 CN Normal"/>
                  <a:cs typeface="+mn-ea"/>
                  <a:sym typeface="+mn-lt"/>
                </a:rPr>
                <a:t>杨滕超</a:t>
              </a:r>
              <a:endParaRPr lang="zh-CN" altLang="en-US" sz="1400">
                <a:solidFill>
                  <a:schemeClr val="bg1"/>
                </a:solidFill>
                <a:latin typeface="思源黑体 CN Normal"/>
                <a:cs typeface="+mn-ea"/>
                <a:sym typeface="+mn-lt"/>
              </a:endParaRPr>
            </a:p>
          </p:txBody>
        </p:sp>
        <p:sp>
          <p:nvSpPr>
            <p:cNvPr id="1604" name="文本框 1603"/>
            <p:cNvSpPr txBox="1"/>
            <p:nvPr/>
          </p:nvSpPr>
          <p:spPr>
            <a:xfrm>
              <a:off x="4325622" y="5966877"/>
              <a:ext cx="2049778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indent="0">
                <a:lnSpc>
                  <a:spcPct val="120000"/>
                </a:lnSpc>
                <a:buClr>
                  <a:schemeClr val="bg1"/>
                </a:buClr>
                <a:buSzPct val="130000"/>
                <a:buFont typeface="Wingdings" panose="05000000000000000000" pitchFamily="2" charset="2"/>
                <a:buNone/>
              </a:pPr>
              <a:endParaRPr lang="en-US" altLang="zh-CN" sz="1400">
                <a:solidFill>
                  <a:schemeClr val="bg1"/>
                </a:solidFill>
                <a:latin typeface="思源黑体 CN Normal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92175" y="1052830"/>
            <a:ext cx="4585970" cy="53181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3" name="矩形 32"/>
          <p:cNvSpPr/>
          <p:nvPr/>
        </p:nvSpPr>
        <p:spPr>
          <a:xfrm>
            <a:off x="1056005" y="1124585"/>
            <a:ext cx="4453890" cy="48444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Lab1 Xv6 and Unix utilities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Lab2 system calls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Lab3 page tables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Lab4 traps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Lab5 xv6 lazy page allocation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Lab6 Copy-on-Write Fork for xv6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Lab7 Multithreading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Lab8 locks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Lab9 file system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Lab10 </a:t>
            </a:r>
            <a:r>
              <a:rPr lang="en-US" altLang="zh-CN" sz="2000" b="1" dirty="0" err="1">
                <a:sym typeface="+mn-ea"/>
              </a:rPr>
              <a:t>mmap</a:t>
            </a:r>
            <a:r>
              <a:rPr lang="en-US" altLang="zh-CN" sz="2000" b="1" dirty="0">
                <a:sym typeface="+mn-ea"/>
              </a:rPr>
              <a:t> 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Lab11 networking</a:t>
            </a:r>
            <a:endParaRPr lang="zh-CN" altLang="en-US" sz="2000" b="1" dirty="0"/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</a:rPr>
              <a:t> 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思源黑体 CN Normal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41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实验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目录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4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3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4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5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  <p:bldLst>
      <p:bldP spid="32" grpId="0" advAuto="0"/>
      <p:bldP spid="33" grpId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环境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配置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5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6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7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8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7555" y="1261745"/>
            <a:ext cx="9829800" cy="352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2175" y="2060575"/>
            <a:ext cx="6080760" cy="3841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20280" y="2063750"/>
            <a:ext cx="411797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/>
              <a:t>make qemu编译一直卡在某个地方</a:t>
            </a:r>
            <a:endParaRPr lang="en-US" altLang="zh-CN" sz="20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环境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配置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5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6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7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8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0090" y="981075"/>
            <a:ext cx="8820785" cy="24352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3311525" y="3181350"/>
            <a:ext cx="1794510" cy="381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39695" y="3501390"/>
            <a:ext cx="2872105" cy="27152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970915" y="4580890"/>
            <a:ext cx="1092835" cy="19685"/>
          </a:xfrm>
          <a:prstGeom prst="straightConnector1">
            <a:avLst/>
          </a:prstGeom>
          <a:ln w="73025">
            <a:solidFill>
              <a:srgbClr val="121F2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64425" y="3284855"/>
            <a:ext cx="2240280" cy="315404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>
            <p:custDataLst>
              <p:tags r:id="rId8"/>
            </p:custDataLst>
          </p:nvPr>
        </p:nvCxnSpPr>
        <p:spPr>
          <a:xfrm flipV="1">
            <a:off x="5856605" y="4561205"/>
            <a:ext cx="1092835" cy="19685"/>
          </a:xfrm>
          <a:prstGeom prst="straightConnector1">
            <a:avLst/>
          </a:prstGeom>
          <a:ln w="73025">
            <a:solidFill>
              <a:srgbClr val="121F2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9425" y="3572510"/>
            <a:ext cx="230759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/>
              <a:t>适用于Windows的</a:t>
            </a:r>
            <a:endParaRPr lang="en-US" altLang="zh-CN" sz="2000" b="1" dirty="0"/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Linux子系统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375910" y="3703320"/>
            <a:ext cx="20574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/>
              <a:t>vsCode远程连接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环境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配置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37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8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0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5140" y="1196975"/>
            <a:ext cx="7728585" cy="50228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1"/>
          <p:cNvSpPr>
            <a:spLocks noChangeArrowheads="1"/>
          </p:cNvSpPr>
          <p:nvPr/>
        </p:nvSpPr>
        <p:spPr>
          <a:xfrm>
            <a:off x="1271905" y="1268730"/>
            <a:ext cx="4309110" cy="69532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16" tIns="41407" rIns="82816" bIns="4140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/>
              <a:t>用户程序中添加系统调用函数原型</a:t>
            </a:r>
            <a:endParaRPr lang="en-US" altLang="zh-CN" sz="2000" b="1" dirty="0"/>
          </a:p>
        </p:txBody>
      </p:sp>
      <p:sp>
        <p:nvSpPr>
          <p:cNvPr id="34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添加系统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调用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35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6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7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8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" name="文本1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71270" y="2204720"/>
            <a:ext cx="4309110" cy="69532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16" tIns="41407" rIns="82816" bIns="4140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/>
              <a:t>syscall.h</a:t>
            </a:r>
            <a:r>
              <a:rPr lang="zh-CN" altLang="en-US" sz="2000" b="1" dirty="0"/>
              <a:t>宏定义添加系统</a:t>
            </a:r>
            <a:r>
              <a:rPr lang="zh-CN" altLang="en-US" sz="2000" b="1" dirty="0"/>
              <a:t>调用号</a:t>
            </a:r>
            <a:endParaRPr lang="zh-CN" altLang="en-US" sz="2000" b="1" dirty="0"/>
          </a:p>
        </p:txBody>
      </p:sp>
      <p:sp>
        <p:nvSpPr>
          <p:cNvPr id="3" name="文本1"/>
          <p:cNvSpPr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72540" y="4293235"/>
            <a:ext cx="4308475" cy="119824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16" tIns="41407" rIns="82816" bIns="4140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/>
              <a:t>syscall.c文件中的sysycall()</a:t>
            </a:r>
            <a:r>
              <a:rPr lang="en-US" altLang="zh-CN" sz="2000" b="1" dirty="0"/>
              <a:t>通过系统调用号找到sysproc.c中对应函数</a:t>
            </a:r>
            <a:endParaRPr lang="zh-CN" altLang="en-US" sz="2000" b="1" dirty="0"/>
          </a:p>
        </p:txBody>
      </p:sp>
      <p:sp>
        <p:nvSpPr>
          <p:cNvPr id="4" name="文本1"/>
          <p:cNvSpPr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71270" y="3213100"/>
            <a:ext cx="4309110" cy="69532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16" tIns="41407" rIns="82816" bIns="4140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/>
              <a:t>在</a:t>
            </a:r>
            <a:r>
              <a:rPr lang="en-US" altLang="zh-CN" sz="2000" b="1" dirty="0"/>
              <a:t>usys.pl文件中添加函数入口</a:t>
            </a:r>
            <a:endParaRPr lang="en-US" altLang="zh-CN" sz="2000" b="1" dirty="0"/>
          </a:p>
        </p:txBody>
      </p:sp>
      <p:sp>
        <p:nvSpPr>
          <p:cNvPr id="5" name="文本1"/>
          <p:cNvSpPr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272540" y="5661025"/>
            <a:ext cx="4309110" cy="69532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16" tIns="41407" rIns="82816" bIns="4140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/>
              <a:t>在Makefile</a:t>
            </a:r>
            <a:r>
              <a:rPr lang="zh-CN" altLang="en-US" sz="2000" b="1" dirty="0"/>
              <a:t>文件中添加要编译的</a:t>
            </a:r>
            <a:r>
              <a:rPr lang="zh-CN" altLang="en-US" sz="2000" b="1" dirty="0"/>
              <a:t>项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35955" y="1120775"/>
            <a:ext cx="5527040" cy="970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35955" y="3140710"/>
            <a:ext cx="3080385" cy="973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35955" y="2139950"/>
            <a:ext cx="4457700" cy="952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35955" y="4807585"/>
            <a:ext cx="4316095" cy="6965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735955" y="4162425"/>
            <a:ext cx="3435350" cy="596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735955" y="5552440"/>
            <a:ext cx="3981450" cy="8858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  <p:bldLst>
      <p:bldP spid="27" grpId="3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4"/>
          <p:cNvSpPr txBox="1">
            <a:spLocks noChangeArrowheads="1"/>
          </p:cNvSpPr>
          <p:nvPr/>
        </p:nvSpPr>
        <p:spPr>
          <a:xfrm>
            <a:off x="1559256" y="1053060"/>
            <a:ext cx="9281361" cy="87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页表的理解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思源黑体 CN Normal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pte_t pagetable_t...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思源黑体 CN Normal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16"/>
          <p:cNvSpPr/>
          <p:nvPr/>
        </p:nvSpPr>
        <p:spPr>
          <a:xfrm>
            <a:off x="1057996" y="1280685"/>
            <a:ext cx="344487" cy="420414"/>
          </a:xfrm>
          <a:prstGeom prst="chevron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page</a:t>
            </a:r>
            <a:r>
              <a:rPr lang="en-US" altLang="zh-CN" b="1">
                <a:latin typeface="思源黑体 CN Normal"/>
                <a:cs typeface="+mn-ea"/>
                <a:sym typeface="+mn-lt"/>
              </a:rPr>
              <a:t>table</a:t>
            </a:r>
            <a:endParaRPr lang="en-US" altLang="zh-CN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3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3250" y="2041525"/>
            <a:ext cx="4979035" cy="2589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08345" y="1928495"/>
            <a:ext cx="5687060" cy="2471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9470" y="5085080"/>
            <a:ext cx="7991475" cy="10763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4"/>
          <p:cNvSpPr txBox="1">
            <a:spLocks noChangeArrowheads="1"/>
          </p:cNvSpPr>
          <p:nvPr/>
        </p:nvSpPr>
        <p:spPr>
          <a:xfrm>
            <a:off x="1559256" y="1124902"/>
            <a:ext cx="9281361" cy="124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实验细节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思源黑体 CN Normal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页表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初始化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思源黑体 CN Normal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scheduler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切换全局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/>
                <a:ea typeface="微软雅黑" panose="020B0503020204020204" pitchFamily="34" charset="-122"/>
                <a:cs typeface="+mn-ea"/>
                <a:sym typeface="+mn-lt"/>
              </a:rPr>
              <a:t>页表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思源黑体 CN Normal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6"/>
          <p:cNvSpPr/>
          <p:nvPr/>
        </p:nvSpPr>
        <p:spPr>
          <a:xfrm>
            <a:off x="1057996" y="1537313"/>
            <a:ext cx="344487" cy="420414"/>
          </a:xfrm>
          <a:prstGeom prst="chevron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page</a:t>
            </a:r>
            <a:r>
              <a:rPr lang="en-US" altLang="zh-CN" b="1">
                <a:latin typeface="思源黑体 CN Normal"/>
                <a:cs typeface="+mn-ea"/>
                <a:sym typeface="+mn-lt"/>
              </a:rPr>
              <a:t>table</a:t>
            </a:r>
            <a:endParaRPr lang="en-US" altLang="zh-CN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3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7760" y="2564765"/>
            <a:ext cx="6583680" cy="1343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40370" y="3025775"/>
            <a:ext cx="3086735" cy="806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27760" y="4220845"/>
            <a:ext cx="3295650" cy="174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10" y="4514850"/>
            <a:ext cx="6210300" cy="13049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文本框 1600"/>
          <p:cNvSpPr txBox="1"/>
          <p:nvPr/>
        </p:nvSpPr>
        <p:spPr>
          <a:xfrm>
            <a:off x="4007936" y="2348880"/>
            <a:ext cx="4176465" cy="15816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 </a:t>
            </a:r>
            <a:r>
              <a:rPr lang="zh-CN" altLang="en-US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思源等宽 N"/>
                <a:cs typeface="+mn-ea"/>
                <a:sym typeface="+mn-lt"/>
              </a:rPr>
              <a:t>谢谢！</a:t>
            </a:r>
            <a:endParaRPr lang="zh-CN" altLang="en-US" sz="5400" b="1">
              <a:solidFill>
                <a:schemeClr val="bg1"/>
              </a:solidFill>
              <a:effectLst>
                <a:glow rad="25400">
                  <a:schemeClr val="bg1">
                    <a:alpha val="60000"/>
                  </a:schemeClr>
                </a:glow>
              </a:effectLst>
              <a:latin typeface="思源等宽 N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e9912e13-0de4-44a5-832e-3ef7d315e4ff"/>
  <p:tag name="COMMONDATA" val="eyJoZGlkIjoiYjczZDc5ZDYyNDgxZjdkMjc5ZmUzNTlkN2UxM2I2MTc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幼圆</vt:lpstr>
      <vt:lpstr>思源等宽 N</vt:lpstr>
      <vt:lpstr>Segoe Print</vt:lpstr>
      <vt:lpstr>思源黑体 CN Normal</vt:lpstr>
      <vt:lpstr>黑体</vt:lpstr>
      <vt:lpstr>Impact</vt:lpstr>
      <vt:lpstr>Source Han Serif SC</vt:lpstr>
      <vt:lpstr>思源黑体 CN Normal</vt:lpstr>
      <vt:lpstr>等线</vt:lpstr>
      <vt:lpstr>Arial Unicode MS</vt:lpstr>
      <vt:lpstr>Calibri</vt:lpstr>
      <vt:lpstr>Kontrapunkt Bob</vt:lpstr>
      <vt:lpstr>思源等宽 N</vt:lpstr>
      <vt:lpstr>Open Sans</vt:lpstr>
      <vt:lpstr>Calibri</vt:lpstr>
      <vt:lpstr>微软雅黑 Light</vt:lpstr>
      <vt:lpstr>MS PGothic</vt:lpstr>
      <vt:lpstr>方正尚酷简体</vt:lpstr>
      <vt:lpstr>仓耳渔阳体 W01</vt:lpstr>
      <vt:lpstr>Helvetica Neue</vt:lpstr>
      <vt:lpstr>Segoe UI</vt:lpstr>
      <vt:lpstr>Wide Latin</vt:lpstr>
      <vt:lpstr>华文琥珀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3602@45.1%</cp:lastModifiedBy>
  <cp:revision>17</cp:revision>
  <dcterms:created xsi:type="dcterms:W3CDTF">2022-07-28T16:19:00Z</dcterms:created>
  <dcterms:modified xsi:type="dcterms:W3CDTF">2023-08-06T03:04:38Z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348FF6C6D67C4B2884E7FDA8F00A97ED_12</vt:lpwstr>
  </property>
  <property fmtid="{D5CDD505-2E9C-101B-9397-08002B2CF9AE}" pid="3" name="KSOProductBuildVer">
    <vt:lpwstr>2052-11.1.0.14309</vt:lpwstr>
  </property>
</Properties>
</file>