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57" r:id="rId4"/>
    <p:sldId id="259" r:id="rId5"/>
    <p:sldId id="260" r:id="rId6"/>
    <p:sldId id="283" r:id="rId7"/>
    <p:sldId id="261" r:id="rId8"/>
    <p:sldId id="284" r:id="rId9"/>
    <p:sldId id="263" r:id="rId10"/>
    <p:sldId id="264"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5" r:id="rId25"/>
    <p:sldId id="286" r:id="rId26"/>
    <p:sldId id="287" r:id="rId27"/>
    <p:sldId id="281" r:id="rId28"/>
    <p:sldId id="282" r:id="rId29"/>
    <p:sldId id="265"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68016F-FBCC-4CDE-A2B8-F1C25207A5E9}" v="4" dt="2023-06-16T16:26:58.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2265F-A4D4-4B40-929C-9F7CA517B09B}" type="datetimeFigureOut">
              <a:rPr lang="en-IN" smtClean="0"/>
              <a:t>16-06-2023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4EA7E-2255-4A2D-AFD5-7967692DD8D4}" type="slidenum">
              <a:rPr lang="en-IN" smtClean="0"/>
              <a:t>‹#›</a:t>
            </a:fld>
            <a:endParaRPr lang="en-IN"/>
          </a:p>
        </p:txBody>
      </p:sp>
    </p:spTree>
    <p:extLst>
      <p:ext uri="{BB962C8B-B14F-4D97-AF65-F5344CB8AC3E}">
        <p14:creationId xmlns:p14="http://schemas.microsoft.com/office/powerpoint/2010/main" val="808592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9EAE6-C42A-4C91-A6ED-4365962A698F}" type="datetime1">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188937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E500A-76CE-4A56-AE6D-BB4A70C73F0C}" type="datetime1">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304348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6102C4-437F-4B20-8DEA-0D2EC0179213}" type="datetime1">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300707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CACFC3-14B0-46C7-BCAF-D2D07FB79708}" type="datetime1">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79477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355C4-B1DB-45BA-91F6-437DACD56271}" type="datetime1">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1809108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3EEA72-EAF3-4F43-ADAA-C7728DD5F329}" type="datetime1">
              <a:rPr lang="en-IN" smtClean="0"/>
              <a:t>16-06-2023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1394827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92BC07-6437-49A5-A5D2-C288D6E69A15}" type="datetime1">
              <a:rPr lang="en-IN" smtClean="0"/>
              <a:t>16-06-2023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434743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CEC3-40DD-4131-88B0-5C38F5CCA9C8}" type="datetime1">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71639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E7E14-976B-449B-9466-B190C9951B7A}" type="datetime1">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415822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4E6111-69D2-451A-8501-6AB09327D588}" type="datetime1">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127061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431B27-9DDE-4FC9-8A5D-42F5419776DD}" type="datetime1">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314157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4D21C7-AFAF-490B-95DB-8D00FC7D4E9B}" type="datetime1">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58652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6E55B-BAD8-4819-94C9-2A6A45B1D9A2}" type="datetime1">
              <a:rPr lang="en-IN" smtClean="0"/>
              <a:t>16-06-2023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396551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2DAD40F-B724-4F54-9A1F-24F937F987C7}" type="datetime1">
              <a:rPr lang="en-IN" smtClean="0"/>
              <a:t>16-06-2023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99684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60584D-AC2B-4092-B8A2-5F515E2C242D}" type="datetime1">
              <a:rPr lang="en-IN" smtClean="0"/>
              <a:t>16-06-2023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272940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F09070-4C32-4561-B930-7F5709FC3AAE}" type="datetime1">
              <a:rPr lang="en-IN" smtClean="0"/>
              <a:t>16-06-2023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39064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C045C-E5FB-4005-AF23-F792CAEE840F}" type="datetime1">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C97A1-E48F-452A-B772-2B63352FD57D}" type="slidenum">
              <a:rPr lang="en-IN" smtClean="0"/>
              <a:t>‹#›</a:t>
            </a:fld>
            <a:endParaRPr lang="en-IN"/>
          </a:p>
        </p:txBody>
      </p:sp>
    </p:spTree>
    <p:extLst>
      <p:ext uri="{BB962C8B-B14F-4D97-AF65-F5344CB8AC3E}">
        <p14:creationId xmlns:p14="http://schemas.microsoft.com/office/powerpoint/2010/main" val="268670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98D329-603B-49D4-8D51-1F1E83AB16EA}" type="datetime1">
              <a:rPr lang="en-IN" smtClean="0"/>
              <a:t>16-06-2023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CC97A1-E48F-452A-B772-2B63352FD57D}" type="slidenum">
              <a:rPr lang="en-IN" smtClean="0"/>
              <a:t>‹#›</a:t>
            </a:fld>
            <a:endParaRPr lang="en-IN"/>
          </a:p>
        </p:txBody>
      </p:sp>
    </p:spTree>
    <p:extLst>
      <p:ext uri="{BB962C8B-B14F-4D97-AF65-F5344CB8AC3E}">
        <p14:creationId xmlns:p14="http://schemas.microsoft.com/office/powerpoint/2010/main" val="35162907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442D-DFDD-BB50-3D8F-ACE2572A193F}"/>
              </a:ext>
            </a:extLst>
          </p:cNvPr>
          <p:cNvSpPr>
            <a:spLocks noGrp="1"/>
          </p:cNvSpPr>
          <p:nvPr>
            <p:ph type="ctrTitle"/>
          </p:nvPr>
        </p:nvSpPr>
        <p:spPr>
          <a:xfrm>
            <a:off x="1154954" y="766666"/>
            <a:ext cx="9197585" cy="2172477"/>
          </a:xfrm>
        </p:spPr>
        <p:txBody>
          <a:bodyPr/>
          <a:lstStyle/>
          <a:p>
            <a:pPr algn="ctr"/>
            <a:r>
              <a:rPr lang="en-IN" sz="4400" b="1" dirty="0"/>
              <a:t>DETECTING THE MOVEMENT OF OBJECTS WITH WEBCAM</a:t>
            </a:r>
            <a:br>
              <a:rPr lang="en-US" dirty="0"/>
            </a:b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9E202AF-7F63-83F2-F06D-58A33E78C7DD}"/>
              </a:ext>
            </a:extLst>
          </p:cNvPr>
          <p:cNvSpPr>
            <a:spLocks noGrp="1"/>
          </p:cNvSpPr>
          <p:nvPr>
            <p:ph type="subTitle" idx="1"/>
          </p:nvPr>
        </p:nvSpPr>
        <p:spPr>
          <a:xfrm>
            <a:off x="1154954" y="3650974"/>
            <a:ext cx="9420280" cy="1976534"/>
          </a:xfrm>
        </p:spPr>
        <p:txBody>
          <a:bodyPr>
            <a:normAutofit fontScale="32500" lnSpcReduction="20000"/>
          </a:bodyPr>
          <a:lstStyle/>
          <a:p>
            <a:pPr algn="l"/>
            <a:r>
              <a:rPr lang="en-US" sz="5600" b="1" dirty="0">
                <a:solidFill>
                  <a:schemeClr val="tx1">
                    <a:lumMod val="95000"/>
                  </a:schemeClr>
                </a:solidFill>
                <a:latin typeface="Times New Roman" panose="02020603050405020304" pitchFamily="18" charset="0"/>
                <a:cs typeface="Times New Roman" panose="02020603050405020304" pitchFamily="18" charset="0"/>
              </a:rPr>
              <a:t>PRESENTED BY  :						                            </a:t>
            </a:r>
            <a:r>
              <a:rPr lang="en-IN" sz="5600" b="1" dirty="0">
                <a:solidFill>
                  <a:schemeClr val="tx1">
                    <a:lumMod val="95000"/>
                  </a:schemeClr>
                </a:solidFill>
                <a:latin typeface="Times New Roman" panose="02020603050405020304" pitchFamily="18" charset="0"/>
                <a:cs typeface="Times New Roman" panose="02020603050405020304" pitchFamily="18" charset="0"/>
              </a:rPr>
              <a:t>          </a:t>
            </a:r>
            <a:r>
              <a:rPr lang="en-US" sz="5600" b="1" dirty="0">
                <a:solidFill>
                  <a:schemeClr val="tx1">
                    <a:lumMod val="95000"/>
                  </a:schemeClr>
                </a:solidFill>
                <a:latin typeface="Times New Roman" panose="02020603050405020304" pitchFamily="18" charset="0"/>
                <a:cs typeface="Times New Roman" panose="02020603050405020304" pitchFamily="18" charset="0"/>
              </a:rPr>
              <a:t>PROJECT GUIDE :</a:t>
            </a:r>
          </a:p>
          <a:p>
            <a:pPr algn="l"/>
            <a:endParaRPr lang="en-US" sz="5600" b="1" dirty="0">
              <a:solidFill>
                <a:schemeClr val="tx1">
                  <a:lumMod val="95000"/>
                </a:schemeClr>
              </a:solidFill>
              <a:latin typeface="Times New Roman" panose="02020603050405020304" pitchFamily="18" charset="0"/>
              <a:cs typeface="Times New Roman" panose="02020603050405020304" pitchFamily="18" charset="0"/>
            </a:endParaRPr>
          </a:p>
          <a:p>
            <a:r>
              <a:rPr lang="en-IN" sz="5600" b="1" dirty="0">
                <a:solidFill>
                  <a:schemeClr val="tx1"/>
                </a:solidFill>
                <a:effectLst/>
                <a:latin typeface="Times New Roman" panose="02020603050405020304" pitchFamily="18" charset="0"/>
                <a:ea typeface="SimSun" panose="02010600030101010101" pitchFamily="2" charset="-122"/>
              </a:rPr>
              <a:t>TANGELLAMUDI SAI TEJA      </a:t>
            </a:r>
            <a:r>
              <a:rPr lang="en-US" sz="5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[19E31A1226]                                </a:t>
            </a:r>
            <a:r>
              <a:rPr lang="en-US" sz="56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lang="en-IN" sz="56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 R. KESAVAIAH</a:t>
            </a:r>
            <a:r>
              <a:rPr lang="en-IN" sz="5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5600" b="1" dirty="0">
                <a:solidFill>
                  <a:schemeClr val="tx1"/>
                </a:solidFill>
                <a:effectLst/>
                <a:latin typeface="Times New Roman" panose="02020603050405020304" pitchFamily="18" charset="0"/>
                <a:ea typeface="SimSun" panose="02010600030101010101" pitchFamily="2" charset="-122"/>
              </a:rPr>
              <a:t>SAIRI LAXMI PRASANNA         </a:t>
            </a:r>
            <a:r>
              <a:rPr lang="en-US" sz="5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[19E31A1221]                                </a:t>
            </a:r>
            <a:r>
              <a:rPr lang="en-US" sz="4300" b="1" dirty="0">
                <a:solidFill>
                  <a:schemeClr val="tx1"/>
                </a:solidFill>
                <a:effectLst/>
                <a:latin typeface="Times New Roman" panose="02020603050405020304" pitchFamily="18" charset="0"/>
                <a:ea typeface="SimSun" panose="02010600030101010101" pitchFamily="2" charset="-122"/>
              </a:rPr>
              <a:t>Assistant Professor</a:t>
            </a:r>
            <a:endParaRPr lang="en-IN" sz="4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pPr>
            <a:r>
              <a:rPr lang="en-IN" sz="5600" b="1" dirty="0">
                <a:solidFill>
                  <a:schemeClr val="tx1"/>
                </a:solidFill>
                <a:effectLst/>
                <a:latin typeface="Times New Roman" panose="02020603050405020304" pitchFamily="18" charset="0"/>
                <a:ea typeface="SimSun" panose="02010600030101010101" pitchFamily="2" charset="-122"/>
              </a:rPr>
              <a:t>LINGALA NAVEEN                      </a:t>
            </a:r>
            <a:r>
              <a:rPr lang="en-US" sz="5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[20E35A0507]</a:t>
            </a:r>
            <a:endParaRPr lang="en-IN" dirty="0"/>
          </a:p>
        </p:txBody>
      </p:sp>
      <p:sp>
        <p:nvSpPr>
          <p:cNvPr id="4" name="Slide Number Placeholder 3">
            <a:extLst>
              <a:ext uri="{FF2B5EF4-FFF2-40B4-BE49-F238E27FC236}">
                <a16:creationId xmlns:a16="http://schemas.microsoft.com/office/drawing/2014/main" id="{5CC5E768-8B1B-177D-DDEC-5FA17A1DD834}"/>
              </a:ext>
            </a:extLst>
          </p:cNvPr>
          <p:cNvSpPr>
            <a:spLocks noGrp="1"/>
          </p:cNvSpPr>
          <p:nvPr>
            <p:ph type="sldNum" sz="quarter" idx="12"/>
          </p:nvPr>
        </p:nvSpPr>
        <p:spPr/>
        <p:txBody>
          <a:bodyPr/>
          <a:lstStyle/>
          <a:p>
            <a:fld id="{DCCC97A1-E48F-452A-B772-2B63352FD57D}" type="slidenum">
              <a:rPr lang="en-IN" smtClean="0"/>
              <a:t>1</a:t>
            </a:fld>
            <a:endParaRPr lang="en-IN"/>
          </a:p>
        </p:txBody>
      </p:sp>
    </p:spTree>
    <p:extLst>
      <p:ext uri="{BB962C8B-B14F-4D97-AF65-F5344CB8AC3E}">
        <p14:creationId xmlns:p14="http://schemas.microsoft.com/office/powerpoint/2010/main" val="276542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D6CF-6AE1-F753-172F-39CA013F3B84}"/>
              </a:ext>
            </a:extLst>
          </p:cNvPr>
          <p:cNvSpPr>
            <a:spLocks noGrp="1"/>
          </p:cNvSpPr>
          <p:nvPr>
            <p:ph type="title"/>
          </p:nvPr>
        </p:nvSpPr>
        <p:spPr/>
        <p:txBody>
          <a:bodyPr/>
          <a:lstStyle/>
          <a:p>
            <a:r>
              <a:rPr lang="en-IN" b="1" dirty="0"/>
              <a:t>SYSTEM REQUIREMENTS </a:t>
            </a:r>
          </a:p>
        </p:txBody>
      </p:sp>
      <p:sp>
        <p:nvSpPr>
          <p:cNvPr id="3" name="Content Placeholder 2">
            <a:extLst>
              <a:ext uri="{FF2B5EF4-FFF2-40B4-BE49-F238E27FC236}">
                <a16:creationId xmlns:a16="http://schemas.microsoft.com/office/drawing/2014/main" id="{DB8FD979-A3FE-6EC5-B19E-B412EE71D2F6}"/>
              </a:ext>
            </a:extLst>
          </p:cNvPr>
          <p:cNvSpPr>
            <a:spLocks noGrp="1"/>
          </p:cNvSpPr>
          <p:nvPr>
            <p:ph idx="1"/>
          </p:nvPr>
        </p:nvSpPr>
        <p:spPr>
          <a:xfrm>
            <a:off x="646111" y="1709530"/>
            <a:ext cx="9706429" cy="4538869"/>
          </a:xfrm>
        </p:spPr>
        <p:txBody>
          <a:bodyPr>
            <a:normAutofit/>
          </a:bodyPr>
          <a:lstStyle/>
          <a:p>
            <a:pPr marL="0" indent="0">
              <a:buNone/>
            </a:pPr>
            <a:r>
              <a:rPr lang="en-US" b="1" dirty="0"/>
              <a:t>HARDWARE REQUIREMENTS:</a:t>
            </a:r>
          </a:p>
          <a:p>
            <a:pPr marL="0" indent="0">
              <a:buNone/>
            </a:pPr>
            <a:endParaRPr lang="en-US" dirty="0"/>
          </a:p>
          <a:p>
            <a:pPr marL="0" lvl="0" indent="0">
              <a:buNone/>
            </a:pPr>
            <a:r>
              <a:rPr lang="en-GB" b="1" dirty="0"/>
              <a:t>System</a:t>
            </a:r>
            <a:r>
              <a:rPr lang="en-GB" dirty="0"/>
              <a:t>	              : MINIMUM i3.</a:t>
            </a:r>
            <a:endParaRPr lang="en-US" dirty="0"/>
          </a:p>
          <a:p>
            <a:pPr marL="0" lvl="0" indent="0">
              <a:buNone/>
            </a:pPr>
            <a:r>
              <a:rPr lang="en-GB" b="1" dirty="0"/>
              <a:t>Hard Disk</a:t>
            </a:r>
            <a:r>
              <a:rPr lang="en-GB" dirty="0"/>
              <a:t>        	: 40 GB.</a:t>
            </a:r>
            <a:endParaRPr lang="en-US" dirty="0"/>
          </a:p>
          <a:p>
            <a:pPr marL="0" lvl="0" indent="0">
              <a:buNone/>
            </a:pPr>
            <a:r>
              <a:rPr lang="en-GB" b="1" dirty="0"/>
              <a:t>RAM</a:t>
            </a:r>
            <a:r>
              <a:rPr lang="en-GB" dirty="0"/>
              <a:t>			: 4 GB.</a:t>
            </a:r>
            <a:endParaRPr lang="en-US" dirty="0"/>
          </a:p>
          <a:p>
            <a:pPr marL="0" indent="0">
              <a:buNone/>
            </a:pPr>
            <a:r>
              <a:rPr lang="en-GB" dirty="0"/>
              <a:t> </a:t>
            </a:r>
            <a:endParaRPr lang="en-US" dirty="0"/>
          </a:p>
          <a:p>
            <a:pPr marL="0" indent="0">
              <a:buNone/>
            </a:pPr>
            <a:r>
              <a:rPr lang="en-US" b="1" dirty="0"/>
              <a:t>SOFTWARE REQUIREMENTS:</a:t>
            </a:r>
          </a:p>
          <a:p>
            <a:pPr marL="0" indent="0">
              <a:buNone/>
            </a:pPr>
            <a:endParaRPr lang="en-US" dirty="0"/>
          </a:p>
          <a:p>
            <a:pPr marL="0" lvl="0" indent="0">
              <a:buNone/>
            </a:pPr>
            <a:r>
              <a:rPr lang="en-US" b="1" dirty="0"/>
              <a:t>Operating System       </a:t>
            </a:r>
            <a:r>
              <a:rPr lang="en-US" dirty="0"/>
              <a:t>:</a:t>
            </a:r>
            <a:r>
              <a:rPr lang="en-US" b="1" dirty="0"/>
              <a:t> </a:t>
            </a:r>
            <a:r>
              <a:rPr lang="en-US" dirty="0"/>
              <a:t>Windows 8,10 &amp; 11</a:t>
            </a:r>
          </a:p>
          <a:p>
            <a:pPr marL="0" lvl="0" indent="0">
              <a:buNone/>
            </a:pPr>
            <a:r>
              <a:rPr lang="en-US" b="1" dirty="0"/>
              <a:t>Coding Language        </a:t>
            </a:r>
            <a:r>
              <a:rPr lang="en-US" dirty="0"/>
              <a:t>:  Python 3.7 </a:t>
            </a:r>
          </a:p>
          <a:p>
            <a:endParaRPr lang="en-IN" dirty="0"/>
          </a:p>
        </p:txBody>
      </p:sp>
      <p:sp>
        <p:nvSpPr>
          <p:cNvPr id="4" name="Slide Number Placeholder 3">
            <a:extLst>
              <a:ext uri="{FF2B5EF4-FFF2-40B4-BE49-F238E27FC236}">
                <a16:creationId xmlns:a16="http://schemas.microsoft.com/office/drawing/2014/main" id="{C9436E1C-9133-AC24-F55C-73A5FAF1C1BD}"/>
              </a:ext>
            </a:extLst>
          </p:cNvPr>
          <p:cNvSpPr>
            <a:spLocks noGrp="1"/>
          </p:cNvSpPr>
          <p:nvPr>
            <p:ph type="sldNum" sz="quarter" idx="12"/>
          </p:nvPr>
        </p:nvSpPr>
        <p:spPr/>
        <p:txBody>
          <a:bodyPr/>
          <a:lstStyle/>
          <a:p>
            <a:fld id="{DCCC97A1-E48F-452A-B772-2B63352FD57D}" type="slidenum">
              <a:rPr lang="en-IN" smtClean="0"/>
              <a:t>10</a:t>
            </a:fld>
            <a:endParaRPr lang="en-IN"/>
          </a:p>
        </p:txBody>
      </p:sp>
    </p:spTree>
    <p:extLst>
      <p:ext uri="{BB962C8B-B14F-4D97-AF65-F5344CB8AC3E}">
        <p14:creationId xmlns:p14="http://schemas.microsoft.com/office/powerpoint/2010/main" val="102547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A4142-8A8B-6E78-C188-8110EE244DD7}"/>
              </a:ext>
            </a:extLst>
          </p:cNvPr>
          <p:cNvSpPr>
            <a:spLocks noGrp="1"/>
          </p:cNvSpPr>
          <p:nvPr>
            <p:ph type="title"/>
          </p:nvPr>
        </p:nvSpPr>
        <p:spPr>
          <a:xfrm>
            <a:off x="648931" y="629266"/>
            <a:ext cx="4166510" cy="1622321"/>
          </a:xfrm>
        </p:spPr>
        <p:txBody>
          <a:bodyPr vert="horz" lIns="91440" tIns="45720" rIns="91440" bIns="45720" rtlCol="0" anchor="t">
            <a:normAutofit fontScale="90000"/>
          </a:bodyPr>
          <a:lstStyle/>
          <a:p>
            <a:pPr>
              <a:lnSpc>
                <a:spcPct val="90000"/>
              </a:lnSpc>
            </a:pPr>
            <a:r>
              <a:rPr lang="en-US" sz="4000" b="1" i="0" kern="1200" dirty="0">
                <a:solidFill>
                  <a:srgbClr val="EBEBEB"/>
                </a:solidFill>
                <a:latin typeface="+mj-lt"/>
                <a:ea typeface="+mj-ea"/>
                <a:cs typeface="+mj-cs"/>
              </a:rPr>
              <a:t>UML DIAGRAMS </a:t>
            </a:r>
            <a:br>
              <a:rPr lang="en-US" sz="2600" b="1" i="0" kern="1200" dirty="0">
                <a:solidFill>
                  <a:srgbClr val="EBEBEB"/>
                </a:solidFill>
                <a:latin typeface="+mj-lt"/>
                <a:ea typeface="+mj-ea"/>
                <a:cs typeface="+mj-cs"/>
              </a:rPr>
            </a:br>
            <a:br>
              <a:rPr lang="en-US" sz="2600" b="1" i="0" kern="1200" dirty="0">
                <a:solidFill>
                  <a:srgbClr val="EBEBEB"/>
                </a:solidFill>
                <a:latin typeface="+mj-lt"/>
                <a:ea typeface="+mj-ea"/>
                <a:cs typeface="+mj-cs"/>
              </a:rPr>
            </a:br>
            <a:br>
              <a:rPr lang="en-US" sz="2600" b="1" i="0" kern="1200" dirty="0">
                <a:solidFill>
                  <a:srgbClr val="EBEBEB"/>
                </a:solidFill>
                <a:latin typeface="+mj-lt"/>
                <a:ea typeface="+mj-ea"/>
                <a:cs typeface="+mj-cs"/>
              </a:rPr>
            </a:br>
            <a:r>
              <a:rPr lang="en-US" sz="4000" b="1" i="0" kern="1200" dirty="0">
                <a:solidFill>
                  <a:srgbClr val="EBEBEB"/>
                </a:solidFill>
                <a:latin typeface="+mj-lt"/>
                <a:ea typeface="+mj-ea"/>
                <a:cs typeface="+mj-cs"/>
              </a:rPr>
              <a:t>USE-CASE DIAGRAM</a:t>
            </a:r>
            <a:endParaRPr lang="en-US" sz="2600" b="1" i="0" kern="1200" dirty="0">
              <a:solidFill>
                <a:srgbClr val="EBEBEB"/>
              </a:solidFill>
              <a:latin typeface="+mj-lt"/>
              <a:ea typeface="+mj-ea"/>
              <a:cs typeface="+mj-cs"/>
            </a:endParaRP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41386D9E-586A-A23E-CF9C-1F54B1F0E46E}"/>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11</a:t>
            </a:fld>
            <a:endParaRPr lang="en-US">
              <a:solidFill>
                <a:srgbClr val="FFFFFF"/>
              </a:solidFill>
            </a:endParaRPr>
          </a:p>
        </p:txBody>
      </p:sp>
      <p:sp>
        <p:nvSpPr>
          <p:cNvPr id="4" name="Text Placeholder 3">
            <a:extLst>
              <a:ext uri="{FF2B5EF4-FFF2-40B4-BE49-F238E27FC236}">
                <a16:creationId xmlns:a16="http://schemas.microsoft.com/office/drawing/2014/main" id="{87E71118-E5E9-548E-4838-823A7B54F1EF}"/>
              </a:ext>
            </a:extLst>
          </p:cNvPr>
          <p:cNvSpPr>
            <a:spLocks noGrp="1"/>
          </p:cNvSpPr>
          <p:nvPr>
            <p:ph type="body" sz="half" idx="2"/>
          </p:nvPr>
        </p:nvSpPr>
        <p:spPr>
          <a:xfrm>
            <a:off x="648931" y="3004457"/>
            <a:ext cx="4166509" cy="3219362"/>
          </a:xfrm>
        </p:spPr>
        <p:txBody>
          <a:bodyPr vert="horz" lIns="91440" tIns="45720" rIns="91440" bIns="45720" rtlCol="0">
            <a:normAutofit/>
          </a:bodyPr>
          <a:lstStyle/>
          <a:p>
            <a:r>
              <a:rPr lang="en-US" sz="2000" dirty="0">
                <a:solidFill>
                  <a:srgbClr val="EBEBEB"/>
                </a:solidFill>
              </a:rPr>
              <a:t>These diagrams also identify the interactions between the system and actions. </a:t>
            </a:r>
          </a:p>
          <a:p>
            <a:pPr>
              <a:buFont typeface="Wingdings 3" charset="2"/>
              <a:buChar char=""/>
            </a:pPr>
            <a:endParaRPr lang="en-US" dirty="0">
              <a:solidFill>
                <a:srgbClr val="EBEBEB"/>
              </a:solidFill>
            </a:endParaRPr>
          </a:p>
        </p:txBody>
      </p:sp>
      <p:pic>
        <p:nvPicPr>
          <p:cNvPr id="8" name="Content Placeholder 7" descr="A picture containing text, diagram, sketch, drawing&#10;&#10;Description automatically generated">
            <a:extLst>
              <a:ext uri="{FF2B5EF4-FFF2-40B4-BE49-F238E27FC236}">
                <a16:creationId xmlns:a16="http://schemas.microsoft.com/office/drawing/2014/main" id="{704F4845-F3C7-F77F-41B7-74EDAC88E29C}"/>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5945271" y="1359145"/>
            <a:ext cx="5460917" cy="4890736"/>
          </a:xfrm>
          <a:prstGeom prst="rect">
            <a:avLst/>
          </a:prstGeom>
          <a:noFill/>
          <a:ln>
            <a:noFill/>
          </a:ln>
        </p:spPr>
      </p:pic>
    </p:spTree>
    <p:extLst>
      <p:ext uri="{BB962C8B-B14F-4D97-AF65-F5344CB8AC3E}">
        <p14:creationId xmlns:p14="http://schemas.microsoft.com/office/powerpoint/2010/main" val="10323818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3F363-C3EF-280D-DA29-4984C5394DC0}"/>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1" i="0" kern="1200" dirty="0">
                <a:solidFill>
                  <a:srgbClr val="EBEBEB"/>
                </a:solidFill>
                <a:latin typeface="+mj-lt"/>
                <a:ea typeface="+mj-ea"/>
                <a:cs typeface="+mj-cs"/>
              </a:rPr>
              <a:t>CLASS DIAGRAM</a:t>
            </a:r>
          </a:p>
        </p:txBody>
      </p:sp>
      <p:sp>
        <p:nvSpPr>
          <p:cNvPr id="2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AE3D03DF-6E5D-885A-C934-BD996F65B6B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12</a:t>
            </a:fld>
            <a:endParaRPr lang="en-US">
              <a:solidFill>
                <a:srgbClr val="FFFFFF"/>
              </a:solidFill>
            </a:endParaRPr>
          </a:p>
        </p:txBody>
      </p:sp>
      <p:sp>
        <p:nvSpPr>
          <p:cNvPr id="4" name="Text Placeholder 3">
            <a:extLst>
              <a:ext uri="{FF2B5EF4-FFF2-40B4-BE49-F238E27FC236}">
                <a16:creationId xmlns:a16="http://schemas.microsoft.com/office/drawing/2014/main" id="{61421FDB-595B-AE79-8E5F-2F3D56DD4C9B}"/>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marL="285750" indent="-285750">
              <a:buFont typeface="Wingdings 3" charset="2"/>
              <a:buChar char=""/>
            </a:pPr>
            <a:r>
              <a:rPr lang="en-US" sz="2000" dirty="0">
                <a:solidFill>
                  <a:srgbClr val="EBEBEB"/>
                </a:solidFill>
              </a:rPr>
              <a:t>Class Diagram is the main building block of object-oriented modelling.</a:t>
            </a:r>
          </a:p>
          <a:p>
            <a:pPr marL="285750" indent="-285750">
              <a:buFont typeface="Wingdings 3" charset="2"/>
              <a:buChar char=""/>
            </a:pPr>
            <a:r>
              <a:rPr lang="en-US" sz="2000" dirty="0">
                <a:solidFill>
                  <a:srgbClr val="EBEBEB"/>
                </a:solidFill>
              </a:rPr>
              <a:t>A class consists of its objects, and it may inherit from</a:t>
            </a:r>
            <a:r>
              <a:rPr lang="en-US" altLang="en-IN" sz="2000" dirty="0">
                <a:solidFill>
                  <a:srgbClr val="EBEBEB"/>
                </a:solidFill>
              </a:rPr>
              <a:t> </a:t>
            </a:r>
            <a:r>
              <a:rPr lang="en-US" sz="2000" dirty="0">
                <a:solidFill>
                  <a:srgbClr val="EBEBEB"/>
                </a:solidFill>
              </a:rPr>
              <a:t>other classes. </a:t>
            </a:r>
          </a:p>
          <a:p>
            <a:pPr>
              <a:buFont typeface="Wingdings 3" charset="2"/>
              <a:buChar char=""/>
            </a:pPr>
            <a:endParaRPr lang="en-US" dirty="0">
              <a:solidFill>
                <a:srgbClr val="EBEBEB"/>
              </a:solidFill>
            </a:endParaRPr>
          </a:p>
        </p:txBody>
      </p:sp>
      <p:pic>
        <p:nvPicPr>
          <p:cNvPr id="8" name="Content Placeholder 7" descr="A picture containing text, diagram, line, plan&#10;&#10;Description automatically generated">
            <a:extLst>
              <a:ext uri="{FF2B5EF4-FFF2-40B4-BE49-F238E27FC236}">
                <a16:creationId xmlns:a16="http://schemas.microsoft.com/office/drawing/2014/main" id="{9CAF6D6F-027A-FB3C-CC19-436FEF151DFC}"/>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5815178" y="1676400"/>
            <a:ext cx="5613234" cy="4167809"/>
          </a:xfrm>
          <a:prstGeom prst="rect">
            <a:avLst/>
          </a:prstGeom>
          <a:noFill/>
          <a:ln>
            <a:noFill/>
          </a:ln>
        </p:spPr>
      </p:pic>
    </p:spTree>
    <p:extLst>
      <p:ext uri="{BB962C8B-B14F-4D97-AF65-F5344CB8AC3E}">
        <p14:creationId xmlns:p14="http://schemas.microsoft.com/office/powerpoint/2010/main" val="28059220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EAAC-E363-31DE-C857-8295428B110E}"/>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1" i="0" kern="1200" dirty="0">
                <a:solidFill>
                  <a:srgbClr val="EBEBEB"/>
                </a:solidFill>
                <a:latin typeface="+mj-lt"/>
                <a:ea typeface="+mj-ea"/>
                <a:cs typeface="+mj-cs"/>
              </a:rPr>
              <a:t>SEQUENCE DIAGRAM</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24B877E9-5E11-A700-F8B9-5D3548AD45F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13</a:t>
            </a:fld>
            <a:endParaRPr lang="en-US">
              <a:solidFill>
                <a:srgbClr val="FFFFFF"/>
              </a:solidFill>
            </a:endParaRPr>
          </a:p>
        </p:txBody>
      </p:sp>
      <p:sp>
        <p:nvSpPr>
          <p:cNvPr id="4" name="Text Placeholder 3">
            <a:extLst>
              <a:ext uri="{FF2B5EF4-FFF2-40B4-BE49-F238E27FC236}">
                <a16:creationId xmlns:a16="http://schemas.microsoft.com/office/drawing/2014/main" id="{5DDFE35C-305C-81A8-20EB-ABF22F99EE9B}"/>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marL="285750" indent="-285750">
              <a:buFont typeface="Wingdings 3" charset="2"/>
              <a:buChar char=""/>
            </a:pPr>
            <a:r>
              <a:rPr lang="en-US" sz="2000" dirty="0">
                <a:solidFill>
                  <a:srgbClr val="EBEBEB"/>
                </a:solidFill>
              </a:rPr>
              <a:t>It represents the object participating the interaction horizontally and time vertically.</a:t>
            </a:r>
          </a:p>
          <a:p>
            <a:pPr marL="285750" indent="-285750">
              <a:buFont typeface="Wingdings 3" charset="2"/>
              <a:buChar char=""/>
            </a:pPr>
            <a:r>
              <a:rPr lang="en-US" sz="2000" dirty="0">
                <a:solidFill>
                  <a:srgbClr val="EBEBEB"/>
                </a:solidFill>
              </a:rPr>
              <a:t>Message flow is represented by vertical doted lines</a:t>
            </a:r>
            <a:r>
              <a:rPr lang="en-US" dirty="0">
                <a:solidFill>
                  <a:srgbClr val="EBEBEB"/>
                </a:solidFill>
              </a:rPr>
              <a:t>.</a:t>
            </a:r>
          </a:p>
          <a:p>
            <a:pPr>
              <a:buFont typeface="Wingdings 3" charset="2"/>
              <a:buChar char=""/>
            </a:pPr>
            <a:endParaRPr lang="en-US" dirty="0">
              <a:solidFill>
                <a:srgbClr val="EBEBEB"/>
              </a:solidFill>
            </a:endParaRPr>
          </a:p>
        </p:txBody>
      </p:sp>
      <p:pic>
        <p:nvPicPr>
          <p:cNvPr id="8" name="Content Placeholder 7" descr="A picture containing text, diagram, parallel, number&#10;&#10;Description automatically generated">
            <a:extLst>
              <a:ext uri="{FF2B5EF4-FFF2-40B4-BE49-F238E27FC236}">
                <a16:creationId xmlns:a16="http://schemas.microsoft.com/office/drawing/2014/main" id="{C4433E48-A7E6-F7AF-EB48-955178405EEF}"/>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6007933" y="1258957"/>
            <a:ext cx="5535135" cy="4837041"/>
          </a:xfrm>
          <a:prstGeom prst="rect">
            <a:avLst/>
          </a:prstGeom>
          <a:noFill/>
          <a:ln>
            <a:noFill/>
          </a:ln>
        </p:spPr>
      </p:pic>
    </p:spTree>
    <p:extLst>
      <p:ext uri="{BB962C8B-B14F-4D97-AF65-F5344CB8AC3E}">
        <p14:creationId xmlns:p14="http://schemas.microsoft.com/office/powerpoint/2010/main" val="4160553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9EB7B-4038-B1E4-020C-D72D8C82F4F5}"/>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1" i="0" kern="1200" dirty="0">
                <a:solidFill>
                  <a:srgbClr val="EBEBEB"/>
                </a:solidFill>
                <a:latin typeface="+mj-lt"/>
                <a:ea typeface="+mj-ea"/>
                <a:cs typeface="+mj-cs"/>
              </a:rPr>
              <a:t>ACTIVITY DIAGRAM</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7FFD2F81-A632-16E0-A5A8-33264689A19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14</a:t>
            </a:fld>
            <a:endParaRPr lang="en-US">
              <a:solidFill>
                <a:srgbClr val="FFFFFF"/>
              </a:solidFill>
            </a:endParaRPr>
          </a:p>
        </p:txBody>
      </p:sp>
      <p:sp>
        <p:nvSpPr>
          <p:cNvPr id="4" name="Text Placeholder 3">
            <a:extLst>
              <a:ext uri="{FF2B5EF4-FFF2-40B4-BE49-F238E27FC236}">
                <a16:creationId xmlns:a16="http://schemas.microsoft.com/office/drawing/2014/main" id="{8AE25977-3C87-ABD6-563A-10417D47DE55}"/>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a:buFont typeface="Wingdings 3" charset="2"/>
              <a:buChar char=""/>
            </a:pPr>
            <a:r>
              <a:rPr lang="en-US" sz="2000" dirty="0">
                <a:solidFill>
                  <a:srgbClr val="EBEBEB"/>
                </a:solidFill>
              </a:rPr>
              <a:t>Activity diagram are representation of workflows of stepwise activities and actions with support for choice, iteration and concurrency.</a:t>
            </a:r>
          </a:p>
          <a:p>
            <a:pPr>
              <a:buFont typeface="Wingdings 3" charset="2"/>
              <a:buChar char=""/>
            </a:pPr>
            <a:endParaRPr lang="en-US" dirty="0">
              <a:solidFill>
                <a:srgbClr val="EBEBEB"/>
              </a:solidFill>
            </a:endParaRPr>
          </a:p>
        </p:txBody>
      </p:sp>
      <p:pic>
        <p:nvPicPr>
          <p:cNvPr id="12" name="Content Placeholder 11" descr="A picture containing text, screenshot, diagram, font&#10;&#10;Description automatically generated">
            <a:extLst>
              <a:ext uri="{FF2B5EF4-FFF2-40B4-BE49-F238E27FC236}">
                <a16:creationId xmlns:a16="http://schemas.microsoft.com/office/drawing/2014/main" id="{8E14C0C8-71D8-05DA-2782-E287E3E690D3}"/>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5985648" y="1406668"/>
            <a:ext cx="5137964" cy="4689332"/>
          </a:xfrm>
          <a:prstGeom prst="rect">
            <a:avLst/>
          </a:prstGeom>
          <a:noFill/>
          <a:ln>
            <a:noFill/>
          </a:ln>
        </p:spPr>
      </p:pic>
    </p:spTree>
    <p:extLst>
      <p:ext uri="{BB962C8B-B14F-4D97-AF65-F5344CB8AC3E}">
        <p14:creationId xmlns:p14="http://schemas.microsoft.com/office/powerpoint/2010/main" val="30684624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0D003-307F-890E-ABF5-C10853BFA2F4}"/>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1" i="0" kern="1200" dirty="0">
                <a:solidFill>
                  <a:srgbClr val="EBEBEB"/>
                </a:solidFill>
                <a:latin typeface="+mj-lt"/>
                <a:ea typeface="+mj-ea"/>
                <a:cs typeface="+mj-cs"/>
              </a:rPr>
              <a:t>OBJECT DIAGRAM</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C9361EE3-9EC0-BA5D-1A1A-5249AAD9FA7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15</a:t>
            </a:fld>
            <a:endParaRPr lang="en-US">
              <a:solidFill>
                <a:srgbClr val="FFFFFF"/>
              </a:solidFill>
            </a:endParaRPr>
          </a:p>
        </p:txBody>
      </p:sp>
      <p:sp>
        <p:nvSpPr>
          <p:cNvPr id="4" name="Text Placeholder 3">
            <a:extLst>
              <a:ext uri="{FF2B5EF4-FFF2-40B4-BE49-F238E27FC236}">
                <a16:creationId xmlns:a16="http://schemas.microsoft.com/office/drawing/2014/main" id="{010AED67-AEF5-4B05-6343-2B7C18F4FF7B}"/>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marL="285750" indent="-285750">
              <a:buFont typeface="Wingdings 3" charset="2"/>
              <a:buChar char=""/>
            </a:pPr>
            <a:r>
              <a:rPr lang="en-US" sz="2000" dirty="0">
                <a:solidFill>
                  <a:srgbClr val="EBEBEB"/>
                </a:solidFill>
                <a:effectLst/>
              </a:rPr>
              <a:t>Object</a:t>
            </a:r>
            <a:r>
              <a:rPr lang="en-US" sz="2000" spc="5" dirty="0">
                <a:solidFill>
                  <a:srgbClr val="EBEBEB"/>
                </a:solidFill>
                <a:effectLst/>
              </a:rPr>
              <a:t> </a:t>
            </a:r>
            <a:r>
              <a:rPr lang="en-US" sz="2000" dirty="0">
                <a:solidFill>
                  <a:srgbClr val="EBEBEB"/>
                </a:solidFill>
                <a:effectLst/>
              </a:rPr>
              <a:t>diagram</a:t>
            </a:r>
            <a:r>
              <a:rPr lang="en-US" sz="2000" spc="5" dirty="0">
                <a:solidFill>
                  <a:srgbClr val="EBEBEB"/>
                </a:solidFill>
                <a:effectLst/>
              </a:rPr>
              <a:t> </a:t>
            </a:r>
            <a:r>
              <a:rPr lang="en-US" sz="2000" dirty="0">
                <a:solidFill>
                  <a:srgbClr val="EBEBEB"/>
                </a:solidFill>
                <a:effectLst/>
              </a:rPr>
              <a:t>use</a:t>
            </a:r>
            <a:r>
              <a:rPr lang="en-US" sz="2000" spc="5" dirty="0">
                <a:solidFill>
                  <a:srgbClr val="EBEBEB"/>
                </a:solidFill>
                <a:effectLst/>
              </a:rPr>
              <a:t> </a:t>
            </a:r>
            <a:r>
              <a:rPr lang="en-US" sz="2000" dirty="0">
                <a:solidFill>
                  <a:srgbClr val="EBEBEB"/>
                </a:solidFill>
                <a:effectLst/>
              </a:rPr>
              <a:t>notation that</a:t>
            </a:r>
            <a:r>
              <a:rPr lang="en-US" sz="2000" spc="5" dirty="0">
                <a:solidFill>
                  <a:srgbClr val="EBEBEB"/>
                </a:solidFill>
                <a:effectLst/>
              </a:rPr>
              <a:t> </a:t>
            </a:r>
            <a:r>
              <a:rPr lang="en-US" sz="2000" dirty="0">
                <a:solidFill>
                  <a:srgbClr val="EBEBEB"/>
                </a:solidFill>
                <a:effectLst/>
              </a:rPr>
              <a:t>is</a:t>
            </a:r>
            <a:r>
              <a:rPr lang="en-US" sz="2000" spc="5" dirty="0">
                <a:solidFill>
                  <a:srgbClr val="EBEBEB"/>
                </a:solidFill>
                <a:effectLst/>
              </a:rPr>
              <a:t> </a:t>
            </a:r>
            <a:r>
              <a:rPr lang="en-US" sz="2000" dirty="0">
                <a:solidFill>
                  <a:srgbClr val="EBEBEB"/>
                </a:solidFill>
                <a:effectLst/>
              </a:rPr>
              <a:t>similar</a:t>
            </a:r>
            <a:r>
              <a:rPr lang="en-US" sz="2000" spc="5" dirty="0">
                <a:solidFill>
                  <a:srgbClr val="EBEBEB"/>
                </a:solidFill>
                <a:effectLst/>
              </a:rPr>
              <a:t> </a:t>
            </a:r>
            <a:r>
              <a:rPr lang="en-US" sz="2000" dirty="0">
                <a:solidFill>
                  <a:srgbClr val="EBEBEB"/>
                </a:solidFill>
                <a:effectLst/>
              </a:rPr>
              <a:t>to</a:t>
            </a:r>
            <a:r>
              <a:rPr lang="en-US" sz="2000" spc="300" dirty="0">
                <a:solidFill>
                  <a:srgbClr val="EBEBEB"/>
                </a:solidFill>
                <a:effectLst/>
              </a:rPr>
              <a:t> </a:t>
            </a:r>
            <a:r>
              <a:rPr lang="en-US" sz="2000" dirty="0">
                <a:solidFill>
                  <a:srgbClr val="EBEBEB"/>
                </a:solidFill>
                <a:effectLst/>
              </a:rPr>
              <a:t>that</a:t>
            </a:r>
            <a:r>
              <a:rPr lang="en-US" sz="2000" spc="300" dirty="0">
                <a:solidFill>
                  <a:srgbClr val="EBEBEB"/>
                </a:solidFill>
                <a:effectLst/>
              </a:rPr>
              <a:t> </a:t>
            </a:r>
            <a:r>
              <a:rPr lang="en-US" sz="2000" dirty="0">
                <a:solidFill>
                  <a:srgbClr val="EBEBEB"/>
                </a:solidFill>
                <a:effectLst/>
              </a:rPr>
              <a:t>used in</a:t>
            </a:r>
            <a:r>
              <a:rPr lang="en-US" sz="2000" spc="300" dirty="0">
                <a:solidFill>
                  <a:srgbClr val="EBEBEB"/>
                </a:solidFill>
                <a:effectLst/>
              </a:rPr>
              <a:t> </a:t>
            </a:r>
            <a:r>
              <a:rPr lang="en-US" sz="2000" dirty="0">
                <a:solidFill>
                  <a:srgbClr val="EBEBEB"/>
                </a:solidFill>
                <a:effectLst/>
              </a:rPr>
              <a:t>class</a:t>
            </a:r>
            <a:r>
              <a:rPr lang="en-US" sz="2000" spc="300" dirty="0">
                <a:solidFill>
                  <a:srgbClr val="EBEBEB"/>
                </a:solidFill>
                <a:effectLst/>
              </a:rPr>
              <a:t> </a:t>
            </a:r>
            <a:r>
              <a:rPr lang="en-US" sz="2000" dirty="0">
                <a:solidFill>
                  <a:srgbClr val="EBEBEB"/>
                </a:solidFill>
                <a:effectLst/>
              </a:rPr>
              <a:t>diagram.</a:t>
            </a:r>
          </a:p>
          <a:p>
            <a:pPr marL="285750" indent="-285750">
              <a:buFont typeface="Wingdings 3" charset="2"/>
              <a:buChar char=""/>
            </a:pPr>
            <a:r>
              <a:rPr lang="en-US" sz="2000" dirty="0">
                <a:solidFill>
                  <a:srgbClr val="EBEBEB"/>
                </a:solidFill>
              </a:rPr>
              <a:t>Objects help in portraying a static view of an object – oriented system at a specific instant. </a:t>
            </a:r>
            <a:endParaRPr lang="en-US" sz="2000" dirty="0">
              <a:solidFill>
                <a:srgbClr val="EBEBEB"/>
              </a:solidFill>
              <a:effectLst/>
            </a:endParaRPr>
          </a:p>
          <a:p>
            <a:pPr>
              <a:buFont typeface="Wingdings 3" charset="2"/>
              <a:buChar char=""/>
            </a:pPr>
            <a:endParaRPr lang="en-US" dirty="0">
              <a:solidFill>
                <a:srgbClr val="EBEBEB"/>
              </a:solidFill>
            </a:endParaRPr>
          </a:p>
        </p:txBody>
      </p:sp>
      <p:pic>
        <p:nvPicPr>
          <p:cNvPr id="12" name="Content Placeholder 11" descr="A picture containing text, diagram, rectangle, line&#10;&#10;Description automatically generated">
            <a:extLst>
              <a:ext uri="{FF2B5EF4-FFF2-40B4-BE49-F238E27FC236}">
                <a16:creationId xmlns:a16="http://schemas.microsoft.com/office/drawing/2014/main" id="{27ACA997-A6EC-C79D-56DF-8FC3820D7821}"/>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5732071" y="1550504"/>
            <a:ext cx="5810998" cy="4240696"/>
          </a:xfrm>
          <a:prstGeom prst="rect">
            <a:avLst/>
          </a:prstGeom>
          <a:noFill/>
          <a:ln>
            <a:noFill/>
          </a:ln>
        </p:spPr>
      </p:pic>
    </p:spTree>
    <p:extLst>
      <p:ext uri="{BB962C8B-B14F-4D97-AF65-F5344CB8AC3E}">
        <p14:creationId xmlns:p14="http://schemas.microsoft.com/office/powerpoint/2010/main" val="29889043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72EAF-A786-88F4-D93C-A8EE0238C28F}"/>
              </a:ext>
            </a:extLst>
          </p:cNvPr>
          <p:cNvSpPr>
            <a:spLocks noGrp="1"/>
          </p:cNvSpPr>
          <p:nvPr>
            <p:ph type="title"/>
          </p:nvPr>
        </p:nvSpPr>
        <p:spPr>
          <a:xfrm>
            <a:off x="648930" y="629266"/>
            <a:ext cx="4340453" cy="1622321"/>
          </a:xfrm>
        </p:spPr>
        <p:txBody>
          <a:bodyPr vert="horz" lIns="91440" tIns="45720" rIns="91440" bIns="45720" rtlCol="0" anchor="t">
            <a:normAutofit/>
          </a:bodyPr>
          <a:lstStyle/>
          <a:p>
            <a:r>
              <a:rPr lang="en-US" sz="3600" b="1" i="0" kern="1200" dirty="0">
                <a:solidFill>
                  <a:srgbClr val="EBEBEB"/>
                </a:solidFill>
                <a:latin typeface="+mj-lt"/>
                <a:ea typeface="+mj-ea"/>
                <a:cs typeface="+mj-cs"/>
              </a:rPr>
              <a:t>COLLABORATION DIAGRAM</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F78E060F-4C73-711D-40B9-B1DAA25D62F0}"/>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16</a:t>
            </a:fld>
            <a:endParaRPr lang="en-US">
              <a:solidFill>
                <a:srgbClr val="FFFFFF"/>
              </a:solidFill>
            </a:endParaRPr>
          </a:p>
        </p:txBody>
      </p:sp>
      <p:sp>
        <p:nvSpPr>
          <p:cNvPr id="4" name="Text Placeholder 3">
            <a:extLst>
              <a:ext uri="{FF2B5EF4-FFF2-40B4-BE49-F238E27FC236}">
                <a16:creationId xmlns:a16="http://schemas.microsoft.com/office/drawing/2014/main" id="{C19BBB79-32FF-DBB3-A1B0-E0853C58A61F}"/>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marL="285750" indent="-285750">
              <a:buFont typeface="Wingdings 3" charset="2"/>
              <a:buChar char=""/>
            </a:pPr>
            <a:r>
              <a:rPr lang="en-US" sz="2000" dirty="0">
                <a:solidFill>
                  <a:srgbClr val="EBEBEB"/>
                </a:solidFill>
              </a:rPr>
              <a:t>It describes the relationships and  interactions among software objects  in the UML</a:t>
            </a:r>
          </a:p>
          <a:p>
            <a:pPr marL="285750" indent="-285750">
              <a:buFont typeface="Wingdings 3" charset="2"/>
              <a:buChar char=""/>
            </a:pPr>
            <a:r>
              <a:rPr lang="en-US" sz="2000" dirty="0">
                <a:solidFill>
                  <a:srgbClr val="EBEBEB"/>
                </a:solidFill>
                <a:effectLst/>
              </a:rPr>
              <a:t>These diagrams can be used to portray the dynamic </a:t>
            </a:r>
            <a:r>
              <a:rPr lang="en-US" sz="2000" dirty="0" err="1">
                <a:solidFill>
                  <a:srgbClr val="EBEBEB"/>
                </a:solidFill>
                <a:effectLst/>
              </a:rPr>
              <a:t>behaviour</a:t>
            </a:r>
            <a:r>
              <a:rPr lang="en-US" sz="2000" dirty="0">
                <a:solidFill>
                  <a:srgbClr val="EBEBEB"/>
                </a:solidFill>
                <a:effectLst/>
              </a:rPr>
              <a:t> of a particular use case and define the role of each object.</a:t>
            </a:r>
          </a:p>
          <a:p>
            <a:pPr>
              <a:buFont typeface="Wingdings 3" charset="2"/>
              <a:buChar char=""/>
            </a:pPr>
            <a:endParaRPr lang="en-US" dirty="0">
              <a:solidFill>
                <a:srgbClr val="EBEBEB"/>
              </a:solidFill>
            </a:endParaRPr>
          </a:p>
        </p:txBody>
      </p:sp>
      <p:pic>
        <p:nvPicPr>
          <p:cNvPr id="8" name="Content Placeholder 7" descr="A picture containing text, diagram, line, plan&#10;&#10;Description automatically generated">
            <a:extLst>
              <a:ext uri="{FF2B5EF4-FFF2-40B4-BE49-F238E27FC236}">
                <a16:creationId xmlns:a16="http://schemas.microsoft.com/office/drawing/2014/main" id="{739F4C9D-983D-3B25-5BAD-3F8EA00CF620}"/>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5766690" y="1708321"/>
            <a:ext cx="5661721" cy="3831088"/>
          </a:xfrm>
          <a:prstGeom prst="rect">
            <a:avLst/>
          </a:prstGeom>
          <a:noFill/>
          <a:ln>
            <a:noFill/>
          </a:ln>
        </p:spPr>
      </p:pic>
    </p:spTree>
    <p:extLst>
      <p:ext uri="{BB962C8B-B14F-4D97-AF65-F5344CB8AC3E}">
        <p14:creationId xmlns:p14="http://schemas.microsoft.com/office/powerpoint/2010/main" val="33267017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EF0B8-245C-FAD9-A1FF-06C43451731E}"/>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0" i="0" kern="1200" dirty="0">
                <a:solidFill>
                  <a:srgbClr val="EBEBEB"/>
                </a:solidFill>
                <a:latin typeface="+mj-lt"/>
                <a:ea typeface="+mj-ea"/>
                <a:cs typeface="+mj-cs"/>
              </a:rPr>
              <a:t>STATE CHART DIAGRAM</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8DBB96D3-2B0B-7C00-F401-65505DAA83F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17</a:t>
            </a:fld>
            <a:endParaRPr lang="en-US">
              <a:solidFill>
                <a:srgbClr val="FFFFFF"/>
              </a:solidFill>
            </a:endParaRPr>
          </a:p>
        </p:txBody>
      </p:sp>
      <p:sp>
        <p:nvSpPr>
          <p:cNvPr id="4" name="Text Placeholder 3">
            <a:extLst>
              <a:ext uri="{FF2B5EF4-FFF2-40B4-BE49-F238E27FC236}">
                <a16:creationId xmlns:a16="http://schemas.microsoft.com/office/drawing/2014/main" id="{1FC9D901-9236-D984-BBE1-7E9464417AAA}"/>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marL="285750" indent="-285750">
              <a:buFont typeface="Wingdings 3" charset="2"/>
              <a:buChar char=""/>
            </a:pPr>
            <a:r>
              <a:rPr lang="en-US" sz="2000" dirty="0">
                <a:solidFill>
                  <a:srgbClr val="EBEBEB"/>
                </a:solidFill>
              </a:rPr>
              <a:t>State chart describe  a state machine. States are controlled by the internal or external events. </a:t>
            </a:r>
          </a:p>
          <a:p>
            <a:pPr marL="285750" indent="-285750">
              <a:buFont typeface="Wingdings 3" charset="2"/>
              <a:buChar char=""/>
            </a:pPr>
            <a:r>
              <a:rPr lang="en-US" sz="2000" dirty="0">
                <a:solidFill>
                  <a:srgbClr val="EBEBEB"/>
                </a:solidFill>
                <a:effectLst/>
              </a:rPr>
              <a:t>State chart diagram describes the flow of control from one state to another state. </a:t>
            </a:r>
            <a:endParaRPr lang="en-US" sz="2000" dirty="0">
              <a:solidFill>
                <a:srgbClr val="EBEBEB"/>
              </a:solidFill>
            </a:endParaRPr>
          </a:p>
          <a:p>
            <a:pPr>
              <a:buFont typeface="Wingdings 3" charset="2"/>
              <a:buChar char=""/>
            </a:pPr>
            <a:endParaRPr lang="en-US" dirty="0">
              <a:solidFill>
                <a:srgbClr val="EBEBEB"/>
              </a:solidFill>
            </a:endParaRPr>
          </a:p>
        </p:txBody>
      </p:sp>
      <p:pic>
        <p:nvPicPr>
          <p:cNvPr id="8" name="Content Placeholder 7" descr="A picture containing screenshot, diagram, text, line&#10;&#10;Description automatically generated">
            <a:extLst>
              <a:ext uri="{FF2B5EF4-FFF2-40B4-BE49-F238E27FC236}">
                <a16:creationId xmlns:a16="http://schemas.microsoft.com/office/drawing/2014/main" id="{4EA4CEF8-060E-C8EA-545C-01CE0329E8A0}"/>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5945270" y="1437137"/>
            <a:ext cx="5483141" cy="4786682"/>
          </a:xfrm>
          <a:prstGeom prst="rect">
            <a:avLst/>
          </a:prstGeom>
          <a:noFill/>
          <a:ln>
            <a:noFill/>
          </a:ln>
        </p:spPr>
      </p:pic>
    </p:spTree>
    <p:extLst>
      <p:ext uri="{BB962C8B-B14F-4D97-AF65-F5344CB8AC3E}">
        <p14:creationId xmlns:p14="http://schemas.microsoft.com/office/powerpoint/2010/main" val="14113044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DA2B9-5052-A220-67E7-529A367EB55A}"/>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1" i="0" kern="1200" dirty="0">
                <a:solidFill>
                  <a:srgbClr val="EBEBEB"/>
                </a:solidFill>
                <a:latin typeface="+mj-lt"/>
                <a:ea typeface="+mj-ea"/>
                <a:cs typeface="+mj-cs"/>
              </a:rPr>
              <a:t>COMPONENT DIAGRAM</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8119DD40-1343-9344-DC1F-E042480D532F}"/>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18</a:t>
            </a:fld>
            <a:endParaRPr lang="en-US">
              <a:solidFill>
                <a:srgbClr val="FFFFFF"/>
              </a:solidFill>
            </a:endParaRPr>
          </a:p>
        </p:txBody>
      </p:sp>
      <p:sp>
        <p:nvSpPr>
          <p:cNvPr id="4" name="Text Placeholder 3">
            <a:extLst>
              <a:ext uri="{FF2B5EF4-FFF2-40B4-BE49-F238E27FC236}">
                <a16:creationId xmlns:a16="http://schemas.microsoft.com/office/drawing/2014/main" id="{CA937507-8932-173C-8AFC-59AB5B844139}"/>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marL="285750" indent="-285750">
              <a:buFont typeface="Wingdings 3" charset="2"/>
              <a:buChar char=""/>
            </a:pPr>
            <a:r>
              <a:rPr lang="en-US" sz="2000" dirty="0">
                <a:solidFill>
                  <a:srgbClr val="EBEBEB"/>
                </a:solidFill>
              </a:rPr>
              <a:t>Component diagram is used to break down a large object-oriented system into the smaller components.</a:t>
            </a:r>
          </a:p>
          <a:p>
            <a:pPr marL="285750" indent="-285750">
              <a:buFont typeface="Wingdings 3" charset="2"/>
              <a:buChar char=""/>
            </a:pPr>
            <a:r>
              <a:rPr lang="en-US" sz="2000" dirty="0">
                <a:solidFill>
                  <a:srgbClr val="EBEBEB"/>
                </a:solidFill>
              </a:rPr>
              <a:t>It visualizes the relationships as well as the organization between the components present in the system.</a:t>
            </a:r>
          </a:p>
          <a:p>
            <a:pPr>
              <a:buFont typeface="Wingdings 3" charset="2"/>
              <a:buChar char=""/>
            </a:pPr>
            <a:endParaRPr lang="en-US" dirty="0">
              <a:solidFill>
                <a:srgbClr val="EBEBEB"/>
              </a:solidFill>
            </a:endParaRPr>
          </a:p>
        </p:txBody>
      </p:sp>
      <p:pic>
        <p:nvPicPr>
          <p:cNvPr id="8" name="Content Placeholder 7" descr="A picture containing diagram, technical drawing, plan, schematic&#10;&#10;Description automatically generated">
            <a:extLst>
              <a:ext uri="{FF2B5EF4-FFF2-40B4-BE49-F238E27FC236}">
                <a16:creationId xmlns:a16="http://schemas.microsoft.com/office/drawing/2014/main" id="{76C4912D-BD7A-5ADB-4A0F-6495D717BBB5}"/>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6096000" y="1854820"/>
            <a:ext cx="5692726" cy="3709642"/>
          </a:xfrm>
          <a:prstGeom prst="rect">
            <a:avLst/>
          </a:prstGeom>
          <a:noFill/>
          <a:ln>
            <a:noFill/>
          </a:ln>
        </p:spPr>
      </p:pic>
    </p:spTree>
    <p:extLst>
      <p:ext uri="{BB962C8B-B14F-4D97-AF65-F5344CB8AC3E}">
        <p14:creationId xmlns:p14="http://schemas.microsoft.com/office/powerpoint/2010/main" val="22952022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B534B-95CD-627F-C460-6D453090DCD8}"/>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1" i="0" kern="1200" dirty="0">
                <a:solidFill>
                  <a:srgbClr val="EBEBEB"/>
                </a:solidFill>
                <a:latin typeface="+mj-lt"/>
                <a:ea typeface="+mj-ea"/>
                <a:cs typeface="+mj-cs"/>
              </a:rPr>
              <a:t>DEPLOYMENT DIAGRAM</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F62AA462-B461-D1BE-00F5-928BA592B8D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19</a:t>
            </a:fld>
            <a:endParaRPr lang="en-US">
              <a:solidFill>
                <a:srgbClr val="FFFFFF"/>
              </a:solidFill>
            </a:endParaRPr>
          </a:p>
        </p:txBody>
      </p:sp>
      <p:sp>
        <p:nvSpPr>
          <p:cNvPr id="4" name="Text Placeholder 3">
            <a:extLst>
              <a:ext uri="{FF2B5EF4-FFF2-40B4-BE49-F238E27FC236}">
                <a16:creationId xmlns:a16="http://schemas.microsoft.com/office/drawing/2014/main" id="{1B956FBE-DED3-ED9A-79FC-B434D3A63705}"/>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marL="285750" indent="-285750">
              <a:buFont typeface="Wingdings 3" charset="2"/>
              <a:buChar char=""/>
            </a:pPr>
            <a:r>
              <a:rPr lang="en-US" sz="2000" dirty="0">
                <a:solidFill>
                  <a:srgbClr val="EBEBEB"/>
                </a:solidFill>
                <a:effectLst/>
              </a:rPr>
              <a:t>Deployment</a:t>
            </a:r>
            <a:r>
              <a:rPr lang="en-US" sz="2000" spc="5" dirty="0">
                <a:solidFill>
                  <a:srgbClr val="EBEBEB"/>
                </a:solidFill>
                <a:effectLst/>
              </a:rPr>
              <a:t> </a:t>
            </a:r>
            <a:r>
              <a:rPr lang="en-US" sz="2000" dirty="0">
                <a:solidFill>
                  <a:srgbClr val="EBEBEB"/>
                </a:solidFill>
                <a:effectLst/>
              </a:rPr>
              <a:t>diagram</a:t>
            </a:r>
            <a:r>
              <a:rPr lang="en-US" sz="2000" spc="5" dirty="0">
                <a:solidFill>
                  <a:srgbClr val="EBEBEB"/>
                </a:solidFill>
                <a:effectLst/>
              </a:rPr>
              <a:t> </a:t>
            </a:r>
            <a:r>
              <a:rPr lang="en-US" sz="2000" dirty="0">
                <a:solidFill>
                  <a:srgbClr val="EBEBEB"/>
                </a:solidFill>
                <a:effectLst/>
              </a:rPr>
              <a:t>are</a:t>
            </a:r>
            <a:r>
              <a:rPr lang="en-US" sz="2000" spc="5" dirty="0">
                <a:solidFill>
                  <a:srgbClr val="EBEBEB"/>
                </a:solidFill>
              </a:rPr>
              <a:t> </a:t>
            </a:r>
            <a:r>
              <a:rPr lang="en-US" sz="2000" dirty="0">
                <a:solidFill>
                  <a:srgbClr val="EBEBEB"/>
                </a:solidFill>
                <a:effectLst/>
              </a:rPr>
              <a:t>typically</a:t>
            </a:r>
            <a:r>
              <a:rPr lang="en-US" sz="2000" spc="5" dirty="0">
                <a:solidFill>
                  <a:srgbClr val="EBEBEB"/>
                </a:solidFill>
                <a:effectLst/>
              </a:rPr>
              <a:t> </a:t>
            </a:r>
            <a:r>
              <a:rPr lang="en-US" sz="2000" dirty="0">
                <a:solidFill>
                  <a:srgbClr val="EBEBEB"/>
                </a:solidFill>
                <a:effectLst/>
              </a:rPr>
              <a:t>used</a:t>
            </a:r>
            <a:r>
              <a:rPr lang="en-US" sz="2000" spc="5" dirty="0">
                <a:solidFill>
                  <a:srgbClr val="EBEBEB"/>
                </a:solidFill>
                <a:effectLst/>
              </a:rPr>
              <a:t> </a:t>
            </a:r>
            <a:r>
              <a:rPr lang="en-US" sz="2000" dirty="0">
                <a:solidFill>
                  <a:srgbClr val="EBEBEB"/>
                </a:solidFill>
                <a:effectLst/>
              </a:rPr>
              <a:t>to</a:t>
            </a:r>
            <a:r>
              <a:rPr lang="en-US" sz="2000" spc="5" dirty="0">
                <a:solidFill>
                  <a:srgbClr val="EBEBEB"/>
                </a:solidFill>
                <a:effectLst/>
              </a:rPr>
              <a:t> </a:t>
            </a:r>
            <a:r>
              <a:rPr lang="en-US" sz="2000" dirty="0">
                <a:solidFill>
                  <a:srgbClr val="EBEBEB"/>
                </a:solidFill>
                <a:effectLst/>
              </a:rPr>
              <a:t>visualize the</a:t>
            </a:r>
            <a:r>
              <a:rPr lang="en-US" sz="2000" spc="5" dirty="0">
                <a:solidFill>
                  <a:srgbClr val="EBEBEB"/>
                </a:solidFill>
                <a:effectLst/>
              </a:rPr>
              <a:t> </a:t>
            </a:r>
            <a:r>
              <a:rPr lang="en-US" sz="2000" dirty="0">
                <a:solidFill>
                  <a:srgbClr val="EBEBEB"/>
                </a:solidFill>
                <a:effectLst/>
              </a:rPr>
              <a:t>physical</a:t>
            </a:r>
            <a:r>
              <a:rPr lang="en-US" sz="2000" spc="-20" dirty="0">
                <a:solidFill>
                  <a:srgbClr val="EBEBEB"/>
                </a:solidFill>
                <a:effectLst/>
              </a:rPr>
              <a:t> </a:t>
            </a:r>
            <a:r>
              <a:rPr lang="en-US" sz="2000" dirty="0">
                <a:solidFill>
                  <a:srgbClr val="EBEBEB"/>
                </a:solidFill>
                <a:effectLst/>
              </a:rPr>
              <a:t>hardware</a:t>
            </a:r>
            <a:r>
              <a:rPr lang="en-US" sz="2000" spc="5" dirty="0">
                <a:solidFill>
                  <a:srgbClr val="EBEBEB"/>
                </a:solidFill>
                <a:effectLst/>
              </a:rPr>
              <a:t> </a:t>
            </a:r>
            <a:r>
              <a:rPr lang="en-US" sz="2000" dirty="0">
                <a:solidFill>
                  <a:srgbClr val="EBEBEB"/>
                </a:solidFill>
                <a:effectLst/>
              </a:rPr>
              <a:t>and software</a:t>
            </a:r>
            <a:r>
              <a:rPr lang="en-US" sz="2000" spc="5" dirty="0">
                <a:solidFill>
                  <a:srgbClr val="EBEBEB"/>
                </a:solidFill>
                <a:effectLst/>
              </a:rPr>
              <a:t> </a:t>
            </a:r>
            <a:r>
              <a:rPr lang="en-US" sz="2000" dirty="0">
                <a:solidFill>
                  <a:srgbClr val="EBEBEB"/>
                </a:solidFill>
                <a:effectLst/>
              </a:rPr>
              <a:t> of</a:t>
            </a:r>
            <a:r>
              <a:rPr lang="en-US" sz="2000" spc="-30" dirty="0">
                <a:solidFill>
                  <a:srgbClr val="EBEBEB"/>
                </a:solidFill>
                <a:effectLst/>
              </a:rPr>
              <a:t> </a:t>
            </a:r>
            <a:r>
              <a:rPr lang="en-US" sz="2000" dirty="0">
                <a:solidFill>
                  <a:srgbClr val="EBEBEB"/>
                </a:solidFill>
                <a:effectLst/>
              </a:rPr>
              <a:t>a</a:t>
            </a:r>
            <a:r>
              <a:rPr lang="en-US" sz="2000" spc="5" dirty="0">
                <a:solidFill>
                  <a:srgbClr val="EBEBEB"/>
                </a:solidFill>
                <a:effectLst/>
              </a:rPr>
              <a:t> </a:t>
            </a:r>
            <a:r>
              <a:rPr lang="en-US" sz="2000" dirty="0">
                <a:solidFill>
                  <a:srgbClr val="EBEBEB"/>
                </a:solidFill>
                <a:effectLst/>
              </a:rPr>
              <a:t>system.</a:t>
            </a:r>
          </a:p>
          <a:p>
            <a:pPr marL="285750" indent="-285750">
              <a:buFont typeface="Wingdings 3" charset="2"/>
              <a:buChar char=""/>
            </a:pPr>
            <a:r>
              <a:rPr lang="en-US" sz="2000" dirty="0">
                <a:solidFill>
                  <a:srgbClr val="EBEBEB"/>
                </a:solidFill>
                <a:effectLst/>
              </a:rPr>
              <a:t>It involves the nodes and their </a:t>
            </a:r>
            <a:r>
              <a:rPr lang="en-US" sz="2000" dirty="0">
                <a:solidFill>
                  <a:srgbClr val="EBEBEB"/>
                </a:solidFill>
              </a:rPr>
              <a:t>relationships.</a:t>
            </a:r>
            <a:endParaRPr lang="en-US" sz="2000" dirty="0">
              <a:solidFill>
                <a:srgbClr val="EBEBEB"/>
              </a:solidFill>
              <a:effectLst/>
            </a:endParaRPr>
          </a:p>
          <a:p>
            <a:pPr>
              <a:buFont typeface="Wingdings 3" charset="2"/>
              <a:buChar char=""/>
            </a:pPr>
            <a:endParaRPr lang="en-US" dirty="0">
              <a:solidFill>
                <a:srgbClr val="EBEBEB"/>
              </a:solidFill>
            </a:endParaRPr>
          </a:p>
        </p:txBody>
      </p:sp>
      <p:pic>
        <p:nvPicPr>
          <p:cNvPr id="8" name="Content Placeholder 7" descr="A picture containing diagram, sketch, plan, technical drawing&#10;&#10;Description automatically generated">
            <a:extLst>
              <a:ext uri="{FF2B5EF4-FFF2-40B4-BE49-F238E27FC236}">
                <a16:creationId xmlns:a16="http://schemas.microsoft.com/office/drawing/2014/main" id="{232C5783-8356-D067-9623-3F029C7913C7}"/>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5727170" y="1676399"/>
            <a:ext cx="5701241" cy="4341609"/>
          </a:xfrm>
          <a:prstGeom prst="rect">
            <a:avLst/>
          </a:prstGeom>
          <a:noFill/>
          <a:ln>
            <a:noFill/>
          </a:ln>
        </p:spPr>
      </p:pic>
    </p:spTree>
    <p:extLst>
      <p:ext uri="{BB962C8B-B14F-4D97-AF65-F5344CB8AC3E}">
        <p14:creationId xmlns:p14="http://schemas.microsoft.com/office/powerpoint/2010/main" val="1132415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44C9-AAA8-1438-70C2-3CDC3C826FFD}"/>
              </a:ext>
            </a:extLst>
          </p:cNvPr>
          <p:cNvSpPr>
            <a:spLocks noGrp="1"/>
          </p:cNvSpPr>
          <p:nvPr>
            <p:ph type="title"/>
          </p:nvPr>
        </p:nvSpPr>
        <p:spPr>
          <a:xfrm>
            <a:off x="742121" y="295729"/>
            <a:ext cx="9404723" cy="769592"/>
          </a:xfrm>
        </p:spPr>
        <p:txBody>
          <a:bodyPr/>
          <a:lstStyle/>
          <a:p>
            <a:r>
              <a:rPr lang="en-IN" b="1" dirty="0">
                <a:latin typeface="Times New Roman" panose="02020603050405020304" pitchFamily="18" charset="0"/>
                <a:cs typeface="Times New Roman" panose="02020603050405020304" pitchFamily="18" charset="0"/>
              </a:rPr>
              <a:t>INDEX</a:t>
            </a:r>
          </a:p>
        </p:txBody>
      </p:sp>
      <p:sp>
        <p:nvSpPr>
          <p:cNvPr id="4" name="Slide Number Placeholder 3">
            <a:extLst>
              <a:ext uri="{FF2B5EF4-FFF2-40B4-BE49-F238E27FC236}">
                <a16:creationId xmlns:a16="http://schemas.microsoft.com/office/drawing/2014/main" id="{D01AA279-8C22-81D8-4B66-69A0EFA88D0D}"/>
              </a:ext>
            </a:extLst>
          </p:cNvPr>
          <p:cNvSpPr>
            <a:spLocks noGrp="1"/>
          </p:cNvSpPr>
          <p:nvPr>
            <p:ph type="sldNum" sz="quarter" idx="12"/>
          </p:nvPr>
        </p:nvSpPr>
        <p:spPr/>
        <p:txBody>
          <a:bodyPr/>
          <a:lstStyle/>
          <a:p>
            <a:fld id="{DCCC97A1-E48F-452A-B772-2B63352FD57D}" type="slidenum">
              <a:rPr lang="en-IN" smtClean="0"/>
              <a:t>2</a:t>
            </a:fld>
            <a:endParaRPr lang="en-IN"/>
          </a:p>
        </p:txBody>
      </p:sp>
      <p:sp>
        <p:nvSpPr>
          <p:cNvPr id="5" name="TextBox 4">
            <a:extLst>
              <a:ext uri="{FF2B5EF4-FFF2-40B4-BE49-F238E27FC236}">
                <a16:creationId xmlns:a16="http://schemas.microsoft.com/office/drawing/2014/main" id="{500112E2-652B-6507-9364-F4253810E903}"/>
              </a:ext>
            </a:extLst>
          </p:cNvPr>
          <p:cNvSpPr txBox="1"/>
          <p:nvPr/>
        </p:nvSpPr>
        <p:spPr>
          <a:xfrm>
            <a:off x="854478" y="1063416"/>
            <a:ext cx="5141843" cy="5576976"/>
          </a:xfrm>
          <a:prstGeom prst="rect">
            <a:avLst/>
          </a:prstGeom>
          <a:noFill/>
        </p:spPr>
        <p:txBody>
          <a:bodyPr wrap="square" rtlCol="0">
            <a:spAutoFit/>
          </a:bodyPr>
          <a:lstStyle/>
          <a:p>
            <a:pPr marL="457200" indent="-457200">
              <a:lnSpc>
                <a:spcPct val="150000"/>
              </a:lnSpc>
              <a:buFont typeface="+mj-lt"/>
              <a:buAutoNum type="arabicPeriod"/>
            </a:pPr>
            <a:r>
              <a:rPr kumimoji="0" lang="en-IN" sz="2000" b="1" i="0" u="none" strike="noStrike" kern="1200" cap="none" spc="0" normalizeH="0" baseline="0" noProof="0" dirty="0">
                <a:ln>
                  <a:noFill/>
                </a:ln>
                <a:effectLst/>
                <a:uLnTx/>
                <a:uFillTx/>
                <a:latin typeface="+mj-lt"/>
                <a:ea typeface="+mn-ea"/>
                <a:cs typeface="+mn-cs"/>
              </a:rPr>
              <a:t>ABSTRACT</a:t>
            </a:r>
          </a:p>
          <a:p>
            <a:pPr marL="457200" indent="-457200">
              <a:lnSpc>
                <a:spcPct val="150000"/>
              </a:lnSpc>
              <a:buFont typeface="+mj-lt"/>
              <a:buAutoNum type="arabicPeriod"/>
            </a:pPr>
            <a:r>
              <a:rPr lang="en-IN" sz="2000" b="1" dirty="0">
                <a:latin typeface="+mj-lt"/>
              </a:rPr>
              <a:t>INTRODUCTION</a:t>
            </a:r>
          </a:p>
          <a:p>
            <a:pPr marL="457200" indent="-457200">
              <a:lnSpc>
                <a:spcPct val="150000"/>
              </a:lnSpc>
              <a:buFont typeface="+mj-lt"/>
              <a:buAutoNum type="arabicPeriod"/>
            </a:pPr>
            <a:r>
              <a:rPr lang="en-IN" sz="2000" b="1" dirty="0">
                <a:latin typeface="+mj-lt"/>
              </a:rPr>
              <a:t>EXISTING SYSTEM</a:t>
            </a:r>
          </a:p>
          <a:p>
            <a:pPr marL="457200" indent="-457200">
              <a:lnSpc>
                <a:spcPct val="150000"/>
              </a:lnSpc>
              <a:buFont typeface="+mj-lt"/>
              <a:buAutoNum type="arabicPeriod"/>
            </a:pPr>
            <a:r>
              <a:rPr lang="en-IN" sz="2000" b="1" dirty="0">
                <a:latin typeface="+mj-lt"/>
              </a:rPr>
              <a:t>PROPOSED SYSTEM</a:t>
            </a:r>
          </a:p>
          <a:p>
            <a:pPr marL="457200" indent="-457200">
              <a:lnSpc>
                <a:spcPct val="150000"/>
              </a:lnSpc>
              <a:buFont typeface="+mj-lt"/>
              <a:buAutoNum type="arabicPeriod"/>
            </a:pPr>
            <a:r>
              <a:rPr lang="en-IN" sz="2000" b="1" dirty="0">
                <a:latin typeface="+mj-lt"/>
              </a:rPr>
              <a:t>SYSTEM ARCHITECTURE</a:t>
            </a:r>
          </a:p>
          <a:p>
            <a:pPr marL="457200" indent="-457200">
              <a:lnSpc>
                <a:spcPct val="150000"/>
              </a:lnSpc>
              <a:buFont typeface="+mj-lt"/>
              <a:buAutoNum type="arabicPeriod"/>
            </a:pPr>
            <a:r>
              <a:rPr lang="en-IN" sz="2000" b="1" dirty="0">
                <a:latin typeface="+mj-lt"/>
              </a:rPr>
              <a:t>SYSTEM REQUIREMENTS</a:t>
            </a:r>
          </a:p>
          <a:p>
            <a:pPr marL="457200" indent="-457200">
              <a:lnSpc>
                <a:spcPct val="150000"/>
              </a:lnSpc>
              <a:buFont typeface="+mj-lt"/>
              <a:buAutoNum type="arabicPeriod"/>
            </a:pPr>
            <a:r>
              <a:rPr lang="en-IN" sz="2000" b="1" dirty="0">
                <a:latin typeface="+mj-lt"/>
              </a:rPr>
              <a:t>UML DIAGRAMS</a:t>
            </a:r>
          </a:p>
          <a:p>
            <a:pPr marL="457200" indent="-457200">
              <a:lnSpc>
                <a:spcPct val="150000"/>
              </a:lnSpc>
              <a:buFont typeface="+mj-lt"/>
              <a:buAutoNum type="arabicPeriod"/>
            </a:pPr>
            <a:r>
              <a:rPr lang="en-IN" sz="2000" b="1" dirty="0">
                <a:latin typeface="+mj-lt"/>
              </a:rPr>
              <a:t>IMPLEMENTATION</a:t>
            </a:r>
          </a:p>
          <a:p>
            <a:pPr marL="457200" indent="-457200">
              <a:lnSpc>
                <a:spcPct val="150000"/>
              </a:lnSpc>
              <a:buFont typeface="+mj-lt"/>
              <a:buAutoNum type="arabicPeriod"/>
            </a:pPr>
            <a:r>
              <a:rPr lang="en-IN" sz="2000" b="1" dirty="0">
                <a:latin typeface="+mj-lt"/>
              </a:rPr>
              <a:t>OUTPUT SCREENS</a:t>
            </a:r>
          </a:p>
          <a:p>
            <a:pPr marL="457200" indent="-457200">
              <a:lnSpc>
                <a:spcPct val="150000"/>
              </a:lnSpc>
              <a:buFont typeface="+mj-lt"/>
              <a:buAutoNum type="arabicPeriod"/>
            </a:pPr>
            <a:r>
              <a:rPr lang="en-IN" sz="2000" b="1" dirty="0">
                <a:latin typeface="+mj-lt"/>
              </a:rPr>
              <a:t>CONCLUSION</a:t>
            </a:r>
          </a:p>
          <a:p>
            <a:pPr marL="457200" indent="-457200">
              <a:lnSpc>
                <a:spcPct val="150000"/>
              </a:lnSpc>
              <a:buFont typeface="+mj-lt"/>
              <a:buAutoNum type="arabicPeriod"/>
            </a:pPr>
            <a:r>
              <a:rPr lang="en-IN" sz="2000" b="1" dirty="0">
                <a:latin typeface="+mj-lt"/>
              </a:rPr>
              <a:t>FUTURE SCOPE</a:t>
            </a:r>
          </a:p>
          <a:p>
            <a:pPr marL="457200" indent="-457200">
              <a:lnSpc>
                <a:spcPct val="150000"/>
              </a:lnSpc>
              <a:buFont typeface="+mj-lt"/>
              <a:buAutoNum type="arabicPeriod"/>
            </a:pPr>
            <a:r>
              <a:rPr lang="en-IN" sz="2000" b="1" dirty="0">
                <a:latin typeface="+mj-lt"/>
              </a:rPr>
              <a:t>APPLICATIONS</a:t>
            </a:r>
          </a:p>
        </p:txBody>
      </p:sp>
    </p:spTree>
    <p:extLst>
      <p:ext uri="{BB962C8B-B14F-4D97-AF65-F5344CB8AC3E}">
        <p14:creationId xmlns:p14="http://schemas.microsoft.com/office/powerpoint/2010/main" val="3086287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1924-43F6-C6A7-49DE-C9B8AC8311FA}"/>
              </a:ext>
            </a:extLst>
          </p:cNvPr>
          <p:cNvSpPr>
            <a:spLocks noGrp="1"/>
          </p:cNvSpPr>
          <p:nvPr>
            <p:ph type="title"/>
          </p:nvPr>
        </p:nvSpPr>
        <p:spPr/>
        <p:txBody>
          <a:bodyPr/>
          <a:lstStyle/>
          <a:p>
            <a:r>
              <a:rPr lang="en-IN" dirty="0"/>
              <a:t>I</a:t>
            </a:r>
            <a:r>
              <a:rPr lang="en-IN" b="1" dirty="0"/>
              <a:t>MPLEMENTATION</a:t>
            </a:r>
          </a:p>
        </p:txBody>
      </p:sp>
      <p:sp>
        <p:nvSpPr>
          <p:cNvPr id="3" name="Content Placeholder 2">
            <a:extLst>
              <a:ext uri="{FF2B5EF4-FFF2-40B4-BE49-F238E27FC236}">
                <a16:creationId xmlns:a16="http://schemas.microsoft.com/office/drawing/2014/main" id="{534E6E34-BD07-6F46-4800-8AE4FED437F8}"/>
              </a:ext>
            </a:extLst>
          </p:cNvPr>
          <p:cNvSpPr>
            <a:spLocks noGrp="1"/>
          </p:cNvSpPr>
          <p:nvPr>
            <p:ph idx="1"/>
          </p:nvPr>
        </p:nvSpPr>
        <p:spPr>
          <a:xfrm>
            <a:off x="486103" y="1590260"/>
            <a:ext cx="10704636" cy="4972011"/>
          </a:xfrm>
        </p:spPr>
        <p:txBody>
          <a:bodyPr>
            <a:normAutofit/>
          </a:bodyPr>
          <a:lstStyle/>
          <a:p>
            <a:pPr marL="0" indent="0" algn="just">
              <a:buNone/>
            </a:pPr>
            <a:r>
              <a:rPr lang="en-US" sz="2400" b="1" dirty="0"/>
              <a:t>DETECTING MOVEMENT OF OBJECTS:</a:t>
            </a:r>
          </a:p>
          <a:p>
            <a:pPr marL="0" indent="0" algn="just">
              <a:buNone/>
            </a:pPr>
            <a:endParaRPr lang="en-US" sz="2400" b="1" dirty="0"/>
          </a:p>
          <a:p>
            <a:pPr algn="just">
              <a:buFont typeface="Wingdings" panose="05000000000000000000" pitchFamily="2" charset="2"/>
              <a:buChar char="ü"/>
            </a:pPr>
            <a:r>
              <a:rPr lang="en-US" dirty="0"/>
              <a:t>Detecting movement of objects with a webcam refers to the process of analyzing the video stream captured by a webcam to identify regions or objects that are undergoing motion. </a:t>
            </a:r>
          </a:p>
          <a:p>
            <a:pPr algn="just">
              <a:buFont typeface="Wingdings" panose="05000000000000000000" pitchFamily="2" charset="2"/>
              <a:buChar char="ü"/>
            </a:pPr>
            <a:r>
              <a:rPr lang="en-US" dirty="0"/>
              <a:t>It involves comparing consecutive frames and detecting changes in pixel values, patterns, or optical flow to determine the presence and location of moving objects within the scene.</a:t>
            </a:r>
          </a:p>
          <a:p>
            <a:pPr algn="just">
              <a:buFont typeface="Wingdings" panose="05000000000000000000" pitchFamily="2" charset="2"/>
              <a:buChar char="ü"/>
            </a:pPr>
            <a:r>
              <a:rPr lang="en-US" dirty="0"/>
              <a:t>Various techniques can be employed for motion detection, including frame differencing, background subtraction, and optical flow analysis. </a:t>
            </a:r>
          </a:p>
          <a:p>
            <a:pPr algn="just">
              <a:buFont typeface="Wingdings" panose="05000000000000000000" pitchFamily="2" charset="2"/>
              <a:buChar char="ü"/>
            </a:pPr>
            <a:r>
              <a:rPr lang="en-US" dirty="0"/>
              <a:t>These methods utilize algorithms and image processing techniques to highlight regions where motion occurs, typically by generating a binary mask or highlighting the moving areas within the video frames.</a:t>
            </a:r>
          </a:p>
          <a:p>
            <a:pPr algn="just">
              <a:buFont typeface="Wingdings" panose="05000000000000000000" pitchFamily="2" charset="2"/>
              <a:buChar char="ü"/>
            </a:pPr>
            <a:endParaRPr lang="en-US" dirty="0"/>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0EAFB2A-A850-3B3D-2109-A0B2ED684A7E}"/>
              </a:ext>
            </a:extLst>
          </p:cNvPr>
          <p:cNvSpPr>
            <a:spLocks noGrp="1"/>
          </p:cNvSpPr>
          <p:nvPr>
            <p:ph type="sldNum" sz="quarter" idx="12"/>
          </p:nvPr>
        </p:nvSpPr>
        <p:spPr/>
        <p:txBody>
          <a:bodyPr/>
          <a:lstStyle/>
          <a:p>
            <a:fld id="{DCCC97A1-E48F-452A-B772-2B63352FD57D}" type="slidenum">
              <a:rPr lang="en-IN" smtClean="0"/>
              <a:t>20</a:t>
            </a:fld>
            <a:endParaRPr lang="en-IN"/>
          </a:p>
        </p:txBody>
      </p:sp>
    </p:spTree>
    <p:extLst>
      <p:ext uri="{BB962C8B-B14F-4D97-AF65-F5344CB8AC3E}">
        <p14:creationId xmlns:p14="http://schemas.microsoft.com/office/powerpoint/2010/main" val="407532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48CCE-D52D-12E8-3E85-90DB10FB6E6E}"/>
              </a:ext>
            </a:extLst>
          </p:cNvPr>
          <p:cNvSpPr>
            <a:spLocks noGrp="1"/>
          </p:cNvSpPr>
          <p:nvPr>
            <p:ph idx="1"/>
          </p:nvPr>
        </p:nvSpPr>
        <p:spPr>
          <a:xfrm>
            <a:off x="587829" y="742122"/>
            <a:ext cx="9764711" cy="5506278"/>
          </a:xfrm>
        </p:spPr>
        <p:txBody>
          <a:bodyPr/>
          <a:lstStyle/>
          <a:p>
            <a:pPr marL="0" indent="0">
              <a:buNone/>
            </a:pPr>
            <a:r>
              <a:rPr lang="en-US" sz="2800" b="1" dirty="0"/>
              <a:t>MOTION TRACKING SYSTEM:</a:t>
            </a:r>
          </a:p>
          <a:p>
            <a:pPr marL="0" indent="0">
              <a:buNone/>
            </a:pPr>
            <a:endParaRPr lang="en-US" sz="2800" b="1" dirty="0"/>
          </a:p>
          <a:p>
            <a:pPr algn="just">
              <a:buFont typeface="Wingdings" panose="05000000000000000000" pitchFamily="2" charset="2"/>
              <a:buChar char="q"/>
            </a:pPr>
            <a:r>
              <a:rPr lang="en-US" dirty="0"/>
              <a:t>A motion tracking system is a technology that detects and tracks the movement of objects or individuals in each environment. </a:t>
            </a:r>
          </a:p>
          <a:p>
            <a:pPr algn="just">
              <a:buFont typeface="Wingdings" panose="05000000000000000000" pitchFamily="2" charset="2"/>
              <a:buChar char="q"/>
            </a:pPr>
            <a:r>
              <a:rPr lang="en-US" dirty="0"/>
              <a:t>It is widely used in various fields, including computer vision, robotics, surveillance, sports analysis, and virtual reality.</a:t>
            </a:r>
          </a:p>
          <a:p>
            <a:pPr algn="just">
              <a:buFont typeface="Wingdings" panose="05000000000000000000" pitchFamily="2" charset="2"/>
              <a:buChar char="q"/>
            </a:pPr>
            <a:r>
              <a:rPr lang="en-US" dirty="0"/>
              <a:t> By analyzing the changes in position, shape, or appearance of objects over time, motion tracking systems provide valuable information about motion patterns, interactions, and behavior.</a:t>
            </a:r>
          </a:p>
          <a:p>
            <a:pPr algn="just">
              <a:buFont typeface="Wingdings" panose="05000000000000000000" pitchFamily="2" charset="2"/>
              <a:buChar char="q"/>
            </a:pPr>
            <a:r>
              <a:rPr lang="en-US" dirty="0"/>
              <a:t>The primary goal of a motion tracking system is to track the movement of objects accurately and efficiently in real-time. </a:t>
            </a:r>
          </a:p>
          <a:p>
            <a:pPr algn="just">
              <a:buFont typeface="Wingdings" panose="05000000000000000000" pitchFamily="2" charset="2"/>
              <a:buChar char="q"/>
            </a:pPr>
            <a:r>
              <a:rPr lang="en-US" dirty="0"/>
              <a:t>This is typically achieved by utilizing cameras or other sensing devices to capture visual information or other relevant data. </a:t>
            </a:r>
          </a:p>
          <a:p>
            <a:pPr algn="just">
              <a:buFont typeface="Wingdings" panose="05000000000000000000" pitchFamily="2" charset="2"/>
              <a:buChar char="q"/>
            </a:pPr>
            <a:endParaRPr lang="en-US" sz="2800" dirty="0"/>
          </a:p>
          <a:p>
            <a:endParaRPr lang="en-IN" dirty="0"/>
          </a:p>
        </p:txBody>
      </p:sp>
      <p:sp>
        <p:nvSpPr>
          <p:cNvPr id="4" name="Slide Number Placeholder 3">
            <a:extLst>
              <a:ext uri="{FF2B5EF4-FFF2-40B4-BE49-F238E27FC236}">
                <a16:creationId xmlns:a16="http://schemas.microsoft.com/office/drawing/2014/main" id="{04FFD078-31B3-121A-9D4F-EA24A9F1E55B}"/>
              </a:ext>
            </a:extLst>
          </p:cNvPr>
          <p:cNvSpPr>
            <a:spLocks noGrp="1"/>
          </p:cNvSpPr>
          <p:nvPr>
            <p:ph type="sldNum" sz="quarter" idx="12"/>
          </p:nvPr>
        </p:nvSpPr>
        <p:spPr/>
        <p:txBody>
          <a:bodyPr/>
          <a:lstStyle/>
          <a:p>
            <a:fld id="{DCCC97A1-E48F-452A-B772-2B63352FD57D}" type="slidenum">
              <a:rPr lang="en-IN" smtClean="0"/>
              <a:t>21</a:t>
            </a:fld>
            <a:endParaRPr lang="en-IN"/>
          </a:p>
        </p:txBody>
      </p:sp>
    </p:spTree>
    <p:extLst>
      <p:ext uri="{BB962C8B-B14F-4D97-AF65-F5344CB8AC3E}">
        <p14:creationId xmlns:p14="http://schemas.microsoft.com/office/powerpoint/2010/main" val="152362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CFC4C-768C-8CCB-56EA-6F5A26874B7E}"/>
              </a:ext>
            </a:extLst>
          </p:cNvPr>
          <p:cNvSpPr>
            <a:spLocks noGrp="1"/>
          </p:cNvSpPr>
          <p:nvPr>
            <p:ph idx="1"/>
          </p:nvPr>
        </p:nvSpPr>
        <p:spPr>
          <a:xfrm>
            <a:off x="541176" y="1063416"/>
            <a:ext cx="9811363" cy="4842862"/>
          </a:xfrm>
        </p:spPr>
        <p:txBody>
          <a:bodyPr>
            <a:normAutofit/>
          </a:bodyPr>
          <a:lstStyle/>
          <a:p>
            <a:pPr marL="0" indent="0">
              <a:buNone/>
            </a:pPr>
            <a:r>
              <a:rPr lang="en-US" sz="2800" b="1" dirty="0"/>
              <a:t>FRAME DIFFERENCING:</a:t>
            </a:r>
            <a:r>
              <a:rPr lang="en-US" sz="2800" dirty="0"/>
              <a:t> </a:t>
            </a:r>
          </a:p>
          <a:p>
            <a:pPr marL="0" indent="0">
              <a:buNone/>
            </a:pPr>
            <a:endParaRPr lang="en-US" sz="2800" dirty="0"/>
          </a:p>
          <a:p>
            <a:pPr algn="just">
              <a:buFont typeface="Wingdings" panose="05000000000000000000" pitchFamily="2" charset="2"/>
              <a:buChar char="Ø"/>
            </a:pPr>
            <a:r>
              <a:rPr lang="en-US" dirty="0"/>
              <a:t>This method involves calculating the pixel-wise absolute difference between consecutive frames.</a:t>
            </a:r>
          </a:p>
          <a:p>
            <a:pPr algn="just">
              <a:buFont typeface="Wingdings" panose="05000000000000000000" pitchFamily="2" charset="2"/>
              <a:buChar char="Ø"/>
            </a:pPr>
            <a:r>
              <a:rPr lang="en-US" dirty="0"/>
              <a:t> The resulting difference image highlights areas with significant changes in pixel values, indicating motion. </a:t>
            </a:r>
          </a:p>
          <a:p>
            <a:pPr algn="just">
              <a:buFont typeface="Wingdings" panose="05000000000000000000" pitchFamily="2" charset="2"/>
              <a:buChar char="Ø"/>
            </a:pPr>
            <a:r>
              <a:rPr lang="en-US" dirty="0"/>
              <a:t>By applying thresholding and morphological operations, you can identify and extract moving objects. </a:t>
            </a:r>
          </a:p>
          <a:p>
            <a:pPr algn="just">
              <a:buFont typeface="Wingdings" panose="05000000000000000000" pitchFamily="2" charset="2"/>
              <a:buChar char="Ø"/>
            </a:pPr>
            <a:r>
              <a:rPr lang="en-US" dirty="0"/>
              <a:t>However, this method is sensitive to changes in lighting conditions and can produce false positives due to noise or small variations.</a:t>
            </a:r>
          </a:p>
          <a:p>
            <a:endParaRPr lang="en-IN" dirty="0"/>
          </a:p>
        </p:txBody>
      </p:sp>
      <p:sp>
        <p:nvSpPr>
          <p:cNvPr id="4" name="Slide Number Placeholder 3">
            <a:extLst>
              <a:ext uri="{FF2B5EF4-FFF2-40B4-BE49-F238E27FC236}">
                <a16:creationId xmlns:a16="http://schemas.microsoft.com/office/drawing/2014/main" id="{E4B92842-D392-29AE-2865-DE2E3EF3A56A}"/>
              </a:ext>
            </a:extLst>
          </p:cNvPr>
          <p:cNvSpPr>
            <a:spLocks noGrp="1"/>
          </p:cNvSpPr>
          <p:nvPr>
            <p:ph type="sldNum" sz="quarter" idx="12"/>
          </p:nvPr>
        </p:nvSpPr>
        <p:spPr/>
        <p:txBody>
          <a:bodyPr/>
          <a:lstStyle/>
          <a:p>
            <a:fld id="{DCCC97A1-E48F-452A-B772-2B63352FD57D}" type="slidenum">
              <a:rPr lang="en-IN" smtClean="0"/>
              <a:t>22</a:t>
            </a:fld>
            <a:endParaRPr lang="en-IN"/>
          </a:p>
        </p:txBody>
      </p:sp>
    </p:spTree>
    <p:extLst>
      <p:ext uri="{BB962C8B-B14F-4D97-AF65-F5344CB8AC3E}">
        <p14:creationId xmlns:p14="http://schemas.microsoft.com/office/powerpoint/2010/main" val="90938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B0A0-5E7D-4392-D94D-D33D1AAEF97D}"/>
              </a:ext>
            </a:extLst>
          </p:cNvPr>
          <p:cNvSpPr>
            <a:spLocks noGrp="1"/>
          </p:cNvSpPr>
          <p:nvPr>
            <p:ph type="title"/>
          </p:nvPr>
        </p:nvSpPr>
        <p:spPr>
          <a:xfrm>
            <a:off x="410803" y="378556"/>
            <a:ext cx="3401064" cy="1447800"/>
          </a:xfrm>
        </p:spPr>
        <p:txBody>
          <a:bodyPr/>
          <a:lstStyle/>
          <a:p>
            <a:r>
              <a:rPr lang="en-IN" sz="4400" b="1" dirty="0"/>
              <a:t>OUTPUT SCREENS</a:t>
            </a:r>
          </a:p>
        </p:txBody>
      </p:sp>
      <p:sp>
        <p:nvSpPr>
          <p:cNvPr id="4" name="Text Placeholder 3">
            <a:extLst>
              <a:ext uri="{FF2B5EF4-FFF2-40B4-BE49-F238E27FC236}">
                <a16:creationId xmlns:a16="http://schemas.microsoft.com/office/drawing/2014/main" id="{D629E24A-875E-BA8E-B55D-41361EE37685}"/>
              </a:ext>
            </a:extLst>
          </p:cNvPr>
          <p:cNvSpPr>
            <a:spLocks noGrp="1"/>
          </p:cNvSpPr>
          <p:nvPr>
            <p:ph type="body" sz="half" idx="2"/>
          </p:nvPr>
        </p:nvSpPr>
        <p:spPr>
          <a:xfrm>
            <a:off x="410803" y="2286000"/>
            <a:ext cx="4121439" cy="2895599"/>
          </a:xfrm>
        </p:spPr>
        <p:txBody>
          <a:bodyPr/>
          <a:lstStyle/>
          <a:p>
            <a:pPr fontAlgn="base"/>
            <a:r>
              <a:rPr lang="en-US" sz="2400" b="1" dirty="0"/>
              <a:t>COLOR FRAME:</a:t>
            </a:r>
          </a:p>
          <a:p>
            <a:pPr algn="just" fontAlgn="base"/>
            <a:r>
              <a:rPr lang="en-US" sz="2000" dirty="0"/>
              <a:t>In this frame, you can see the color images in color frame along with green contour around the moving objects .</a:t>
            </a:r>
          </a:p>
          <a:p>
            <a:pPr algn="just"/>
            <a:r>
              <a:rPr lang="en-US" dirty="0"/>
              <a:t> </a:t>
            </a:r>
          </a:p>
          <a:p>
            <a:endParaRPr lang="en-IN" dirty="0"/>
          </a:p>
        </p:txBody>
      </p:sp>
      <p:sp>
        <p:nvSpPr>
          <p:cNvPr id="5" name="Slide Number Placeholder 4">
            <a:extLst>
              <a:ext uri="{FF2B5EF4-FFF2-40B4-BE49-F238E27FC236}">
                <a16:creationId xmlns:a16="http://schemas.microsoft.com/office/drawing/2014/main" id="{8EA63967-7E06-DE5C-3B1B-9074792F8BB7}"/>
              </a:ext>
            </a:extLst>
          </p:cNvPr>
          <p:cNvSpPr>
            <a:spLocks noGrp="1"/>
          </p:cNvSpPr>
          <p:nvPr>
            <p:ph type="sldNum" sz="quarter" idx="12"/>
          </p:nvPr>
        </p:nvSpPr>
        <p:spPr/>
        <p:txBody>
          <a:bodyPr/>
          <a:lstStyle/>
          <a:p>
            <a:fld id="{DCCC97A1-E48F-452A-B772-2B63352FD57D}" type="slidenum">
              <a:rPr lang="en-IN" smtClean="0"/>
              <a:t>23</a:t>
            </a:fld>
            <a:endParaRPr lang="en-IN"/>
          </a:p>
        </p:txBody>
      </p:sp>
      <p:pic>
        <p:nvPicPr>
          <p:cNvPr id="8" name="Content Placeholder 7">
            <a:extLst>
              <a:ext uri="{FF2B5EF4-FFF2-40B4-BE49-F238E27FC236}">
                <a16:creationId xmlns:a16="http://schemas.microsoft.com/office/drawing/2014/main" id="{ED8A1D3D-01C6-A916-6349-BC1B4CD8EA10}"/>
              </a:ext>
            </a:extLst>
          </p:cNvPr>
          <p:cNvPicPr>
            <a:picLocks noGrp="1" noChangeAspect="1"/>
          </p:cNvPicPr>
          <p:nvPr>
            <p:ph idx="1"/>
          </p:nvPr>
        </p:nvPicPr>
        <p:blipFill>
          <a:blip r:embed="rId2"/>
          <a:stretch>
            <a:fillRect/>
          </a:stretch>
        </p:blipFill>
        <p:spPr>
          <a:xfrm>
            <a:off x="5338950" y="1302025"/>
            <a:ext cx="5851789" cy="4873487"/>
          </a:xfrm>
          <a:prstGeom prst="rect">
            <a:avLst/>
          </a:prstGeom>
        </p:spPr>
      </p:pic>
    </p:spTree>
    <p:extLst>
      <p:ext uri="{BB962C8B-B14F-4D97-AF65-F5344CB8AC3E}">
        <p14:creationId xmlns:p14="http://schemas.microsoft.com/office/powerpoint/2010/main" val="122479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AA8178-C0B8-8664-4927-578830625F7D}"/>
              </a:ext>
            </a:extLst>
          </p:cNvPr>
          <p:cNvSpPr>
            <a:spLocks noGrp="1"/>
          </p:cNvSpPr>
          <p:nvPr>
            <p:ph type="body" sz="half" idx="2"/>
          </p:nvPr>
        </p:nvSpPr>
        <p:spPr>
          <a:xfrm>
            <a:off x="596348" y="1696279"/>
            <a:ext cx="4452731" cy="3228670"/>
          </a:xfrm>
        </p:spPr>
        <p:txBody>
          <a:bodyPr>
            <a:normAutofit/>
          </a:bodyPr>
          <a:lstStyle/>
          <a:p>
            <a:pPr marL="0" marR="0" algn="just">
              <a:lnSpc>
                <a:spcPct val="115000"/>
              </a:lnSpc>
              <a:spcBef>
                <a:spcPts val="0"/>
              </a:spcBef>
              <a:spcAft>
                <a:spcPts val="1000"/>
              </a:spcAft>
            </a:pPr>
            <a:r>
              <a:rPr lang="en-US" sz="2400" b="1" spc="10" dirty="0">
                <a:effectLst/>
                <a:ea typeface="SimSun" panose="02010600030101010101" pitchFamily="2" charset="-122"/>
                <a:cs typeface="Times New Roman" panose="02020603050405020304" pitchFamily="18" charset="0"/>
              </a:rPr>
              <a:t>GRAY FRAME:</a:t>
            </a:r>
          </a:p>
          <a:p>
            <a:pPr marL="0" marR="0" algn="just">
              <a:lnSpc>
                <a:spcPct val="115000"/>
              </a:lnSpc>
              <a:spcBef>
                <a:spcPts val="0"/>
              </a:spcBef>
              <a:spcAft>
                <a:spcPts val="1000"/>
              </a:spcAft>
            </a:pPr>
            <a:r>
              <a:rPr lang="en-US" sz="2000" spc="10" dirty="0">
                <a:effectLst/>
                <a:ea typeface="SimSun" panose="02010600030101010101" pitchFamily="2" charset="-122"/>
                <a:cs typeface="Times New Roman" panose="02020603050405020304" pitchFamily="18" charset="0"/>
              </a:rPr>
              <a:t>In Gray frame the image is a bit blur and in grayscale we did so because, In gray pictures there is only one intensity value whereas in RGB (Red, Green and Blue) image there are three intensity    values. So, it would be easy to calculate the intensity difference in grayscale. </a:t>
            </a:r>
            <a:endParaRPr lang="en-US" sz="2000" dirty="0">
              <a:effectLst/>
              <a:ea typeface="SimSun" panose="02010600030101010101" pitchFamily="2" charset="-122"/>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6F8BE772-6197-8749-2CFE-0A3683FC8EDC}"/>
              </a:ext>
            </a:extLst>
          </p:cNvPr>
          <p:cNvSpPr>
            <a:spLocks noGrp="1"/>
          </p:cNvSpPr>
          <p:nvPr>
            <p:ph type="sldNum" sz="quarter" idx="12"/>
          </p:nvPr>
        </p:nvSpPr>
        <p:spPr/>
        <p:txBody>
          <a:bodyPr/>
          <a:lstStyle/>
          <a:p>
            <a:fld id="{DCCC97A1-E48F-452A-B772-2B63352FD57D}" type="slidenum">
              <a:rPr lang="en-IN" smtClean="0"/>
              <a:t>24</a:t>
            </a:fld>
            <a:endParaRPr lang="en-IN"/>
          </a:p>
        </p:txBody>
      </p:sp>
      <p:pic>
        <p:nvPicPr>
          <p:cNvPr id="6" name="Content Placeholder 5">
            <a:extLst>
              <a:ext uri="{FF2B5EF4-FFF2-40B4-BE49-F238E27FC236}">
                <a16:creationId xmlns:a16="http://schemas.microsoft.com/office/drawing/2014/main" id="{E7851225-5FD6-0E2B-6D88-1609D32B635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7221" y="1378225"/>
            <a:ext cx="5843518" cy="4704522"/>
          </a:xfrm>
          <a:prstGeom prst="rect">
            <a:avLst/>
          </a:prstGeom>
          <a:noFill/>
          <a:ln>
            <a:noFill/>
          </a:ln>
        </p:spPr>
      </p:pic>
    </p:spTree>
    <p:extLst>
      <p:ext uri="{BB962C8B-B14F-4D97-AF65-F5344CB8AC3E}">
        <p14:creationId xmlns:p14="http://schemas.microsoft.com/office/powerpoint/2010/main" val="3166461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326D7B-416A-5FA9-2FC0-267AD5F3466D}"/>
              </a:ext>
            </a:extLst>
          </p:cNvPr>
          <p:cNvSpPr>
            <a:spLocks noGrp="1"/>
          </p:cNvSpPr>
          <p:nvPr>
            <p:ph type="body" sz="half" idx="2"/>
          </p:nvPr>
        </p:nvSpPr>
        <p:spPr>
          <a:xfrm>
            <a:off x="510854" y="1934817"/>
            <a:ext cx="4220171" cy="3069645"/>
          </a:xfrm>
        </p:spPr>
        <p:txBody>
          <a:bodyPr/>
          <a:lstStyle/>
          <a:p>
            <a:r>
              <a:rPr lang="en-US" sz="2400" b="1" spc="10" dirty="0">
                <a:effectLst/>
                <a:ea typeface="SimSun" panose="02010600030101010101" pitchFamily="2" charset="-122"/>
              </a:rPr>
              <a:t>DIFFERENCE FRAME:</a:t>
            </a:r>
            <a:endParaRPr lang="en-US" sz="2400" b="1" spc="10" dirty="0">
              <a:ea typeface="SimSun" panose="02010600030101010101" pitchFamily="2" charset="-122"/>
            </a:endParaRPr>
          </a:p>
          <a:p>
            <a:pPr algn="just"/>
            <a:r>
              <a:rPr lang="en-US" sz="2000" spc="10" dirty="0">
                <a:effectLst/>
                <a:latin typeface="Times New Roman" panose="02020603050405020304" pitchFamily="18" charset="0"/>
                <a:ea typeface="SimSun" panose="02010600030101010101" pitchFamily="2" charset="-122"/>
              </a:rPr>
              <a:t>Difference frame shows the difference of intensities of first frame to the current frame. </a:t>
            </a:r>
            <a:endParaRPr lang="en-US" sz="2000" dirty="0"/>
          </a:p>
        </p:txBody>
      </p:sp>
      <p:sp>
        <p:nvSpPr>
          <p:cNvPr id="5" name="Slide Number Placeholder 4">
            <a:extLst>
              <a:ext uri="{FF2B5EF4-FFF2-40B4-BE49-F238E27FC236}">
                <a16:creationId xmlns:a16="http://schemas.microsoft.com/office/drawing/2014/main" id="{A722158D-B836-FAA8-4985-0A617AC35B2C}"/>
              </a:ext>
            </a:extLst>
          </p:cNvPr>
          <p:cNvSpPr>
            <a:spLocks noGrp="1"/>
          </p:cNvSpPr>
          <p:nvPr>
            <p:ph type="sldNum" sz="quarter" idx="12"/>
          </p:nvPr>
        </p:nvSpPr>
        <p:spPr/>
        <p:txBody>
          <a:bodyPr/>
          <a:lstStyle/>
          <a:p>
            <a:fld id="{DCCC97A1-E48F-452A-B772-2B63352FD57D}" type="slidenum">
              <a:rPr lang="en-IN" smtClean="0"/>
              <a:t>25</a:t>
            </a:fld>
            <a:endParaRPr lang="en-IN"/>
          </a:p>
        </p:txBody>
      </p:sp>
      <p:pic>
        <p:nvPicPr>
          <p:cNvPr id="6" name="Content Placeholder 5">
            <a:extLst>
              <a:ext uri="{FF2B5EF4-FFF2-40B4-BE49-F238E27FC236}">
                <a16:creationId xmlns:a16="http://schemas.microsoft.com/office/drawing/2014/main" id="{4D8C58A4-593B-6E29-9850-B5526F74B31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7130" y="1391478"/>
            <a:ext cx="5823609" cy="4691270"/>
          </a:xfrm>
          <a:prstGeom prst="rect">
            <a:avLst/>
          </a:prstGeom>
          <a:noFill/>
          <a:ln>
            <a:noFill/>
          </a:ln>
        </p:spPr>
      </p:pic>
    </p:spTree>
    <p:extLst>
      <p:ext uri="{BB962C8B-B14F-4D97-AF65-F5344CB8AC3E}">
        <p14:creationId xmlns:p14="http://schemas.microsoft.com/office/powerpoint/2010/main" val="4080629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11541F-7270-EF57-9225-5CB777264938}"/>
              </a:ext>
            </a:extLst>
          </p:cNvPr>
          <p:cNvSpPr>
            <a:spLocks noGrp="1"/>
          </p:cNvSpPr>
          <p:nvPr>
            <p:ph type="body" sz="half" idx="2"/>
          </p:nvPr>
        </p:nvSpPr>
        <p:spPr>
          <a:xfrm>
            <a:off x="664623" y="2095610"/>
            <a:ext cx="4066403" cy="2895599"/>
          </a:xfrm>
        </p:spPr>
        <p:txBody>
          <a:bodyPr/>
          <a:lstStyle/>
          <a:p>
            <a:r>
              <a:rPr lang="en-US" sz="2400" b="1" spc="10" dirty="0">
                <a:effectLst/>
                <a:ea typeface="SimSun" panose="02010600030101010101" pitchFamily="2" charset="-122"/>
                <a:cs typeface="Times New Roman" panose="02020603050405020304" pitchFamily="18" charset="0"/>
              </a:rPr>
              <a:t>THRESHOLD FRAME: </a:t>
            </a:r>
          </a:p>
          <a:p>
            <a:pPr algn="just"/>
            <a:r>
              <a:rPr lang="en-US" sz="2000" spc="10" dirty="0">
                <a:effectLst/>
                <a:ea typeface="SimSun" panose="02010600030101010101" pitchFamily="2" charset="-122"/>
                <a:cs typeface="Times New Roman" panose="02020603050405020304" pitchFamily="18" charset="0"/>
              </a:rPr>
              <a:t>If the intensity difference for a particular pixel is more than 30(in my case) then that pixel will be white and if the difference is less than 30 that pixel will be black.</a:t>
            </a:r>
            <a:endParaRPr lang="en-US" sz="2000" dirty="0">
              <a:effectLst/>
              <a:ea typeface="SimSun" panose="02010600030101010101" pitchFamily="2" charset="-122"/>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786BEE2B-8A8E-29F4-94A9-F4BA6E7B3718}"/>
              </a:ext>
            </a:extLst>
          </p:cNvPr>
          <p:cNvSpPr>
            <a:spLocks noGrp="1"/>
          </p:cNvSpPr>
          <p:nvPr>
            <p:ph type="sldNum" sz="quarter" idx="12"/>
          </p:nvPr>
        </p:nvSpPr>
        <p:spPr/>
        <p:txBody>
          <a:bodyPr/>
          <a:lstStyle/>
          <a:p>
            <a:fld id="{DCCC97A1-E48F-452A-B772-2B63352FD57D}" type="slidenum">
              <a:rPr lang="en-IN" smtClean="0"/>
              <a:t>26</a:t>
            </a:fld>
            <a:endParaRPr lang="en-IN"/>
          </a:p>
        </p:txBody>
      </p:sp>
      <p:pic>
        <p:nvPicPr>
          <p:cNvPr id="7" name="Content Placeholder 6">
            <a:extLst>
              <a:ext uri="{FF2B5EF4-FFF2-40B4-BE49-F238E27FC236}">
                <a16:creationId xmlns:a16="http://schemas.microsoft.com/office/drawing/2014/main" id="{43F24E67-BF5A-20D1-0D52-C46D2129E0E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7821" y="1311965"/>
            <a:ext cx="5822918" cy="4863548"/>
          </a:xfrm>
          <a:prstGeom prst="rect">
            <a:avLst/>
          </a:prstGeom>
          <a:noFill/>
          <a:ln>
            <a:noFill/>
          </a:ln>
        </p:spPr>
      </p:pic>
    </p:spTree>
    <p:extLst>
      <p:ext uri="{BB962C8B-B14F-4D97-AF65-F5344CB8AC3E}">
        <p14:creationId xmlns:p14="http://schemas.microsoft.com/office/powerpoint/2010/main" val="824440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EF69-142F-1650-5239-129B756F3C4D}"/>
              </a:ext>
            </a:extLst>
          </p:cNvPr>
          <p:cNvSpPr>
            <a:spLocks noGrp="1"/>
          </p:cNvSpPr>
          <p:nvPr>
            <p:ph type="title"/>
          </p:nvPr>
        </p:nvSpPr>
        <p:spPr/>
        <p:txBody>
          <a:bodyPr/>
          <a:lstStyle/>
          <a:p>
            <a:r>
              <a:rPr lang="en-IN" b="1" dirty="0">
                <a:latin typeface="Franklin Gothic Book" panose="020B0503020102020204" pitchFamily="34" charset="0"/>
              </a:rPr>
              <a:t>CONCLUSION</a:t>
            </a:r>
            <a:endParaRPr lang="en-IN" dirty="0"/>
          </a:p>
        </p:txBody>
      </p:sp>
      <p:sp>
        <p:nvSpPr>
          <p:cNvPr id="3" name="Content Placeholder 2">
            <a:extLst>
              <a:ext uri="{FF2B5EF4-FFF2-40B4-BE49-F238E27FC236}">
                <a16:creationId xmlns:a16="http://schemas.microsoft.com/office/drawing/2014/main" id="{5EDC537B-E938-0168-63F9-378EF373F330}"/>
              </a:ext>
            </a:extLst>
          </p:cNvPr>
          <p:cNvSpPr>
            <a:spLocks noGrp="1"/>
          </p:cNvSpPr>
          <p:nvPr>
            <p:ph idx="1"/>
          </p:nvPr>
        </p:nvSpPr>
        <p:spPr>
          <a:xfrm>
            <a:off x="645132" y="1417982"/>
            <a:ext cx="9707408" cy="4830417"/>
          </a:xfrm>
        </p:spPr>
        <p:txBody>
          <a:bodyPr>
            <a:normAutofit/>
          </a:bodyPr>
          <a:lstStyle/>
          <a:p>
            <a:pPr algn="just">
              <a:lnSpc>
                <a:spcPct val="150000"/>
              </a:lnSpc>
              <a:buFont typeface="Wingdings" panose="05000000000000000000" pitchFamily="2" charset="2"/>
              <a:buChar char="v"/>
            </a:pPr>
            <a:r>
              <a:rPr lang="en-US" dirty="0"/>
              <a:t>Although we have many motion detection algorithms previously implemented, the current algorithm implemented is much more efficient than that of before. </a:t>
            </a:r>
          </a:p>
          <a:p>
            <a:pPr algn="just">
              <a:lnSpc>
                <a:spcPct val="150000"/>
              </a:lnSpc>
              <a:buFont typeface="Wingdings" panose="05000000000000000000" pitchFamily="2" charset="2"/>
              <a:buChar char="v"/>
            </a:pPr>
            <a:r>
              <a:rPr lang="en-US" dirty="0"/>
              <a:t>It just takes the input frame of images and detects the difference considering it as the motion detection. </a:t>
            </a:r>
          </a:p>
          <a:p>
            <a:pPr algn="just">
              <a:lnSpc>
                <a:spcPct val="150000"/>
              </a:lnSpc>
              <a:buFont typeface="Wingdings" panose="05000000000000000000" pitchFamily="2" charset="2"/>
              <a:buChar char="v"/>
            </a:pPr>
            <a:r>
              <a:rPr lang="en-US" dirty="0"/>
              <a:t>Alert systems may be implemented automatically when the motion is detected. </a:t>
            </a:r>
          </a:p>
          <a:p>
            <a:pPr algn="just">
              <a:lnSpc>
                <a:spcPct val="150000"/>
              </a:lnSpc>
              <a:buFont typeface="Wingdings" panose="05000000000000000000" pitchFamily="2" charset="2"/>
              <a:buChar char="v"/>
            </a:pPr>
            <a:r>
              <a:rPr lang="en-US" dirty="0"/>
              <a:t>The outcome of the project is to detect motion through a webcam with much higher accuracy than any other previously implemented motion detection algorithms.</a:t>
            </a:r>
          </a:p>
          <a:p>
            <a:pPr marL="0" indent="0" algn="just">
              <a:lnSpc>
                <a:spcPct val="150000"/>
              </a:lnSpc>
              <a:buNone/>
            </a:pPr>
            <a:r>
              <a:rPr lang="en-US" dirty="0"/>
              <a:t> </a:t>
            </a:r>
            <a:endParaRPr lang="en-IN" dirty="0"/>
          </a:p>
        </p:txBody>
      </p:sp>
      <p:sp>
        <p:nvSpPr>
          <p:cNvPr id="4" name="Slide Number Placeholder 3">
            <a:extLst>
              <a:ext uri="{FF2B5EF4-FFF2-40B4-BE49-F238E27FC236}">
                <a16:creationId xmlns:a16="http://schemas.microsoft.com/office/drawing/2014/main" id="{98332FB0-B19F-E29B-3D27-37B64488DBC4}"/>
              </a:ext>
            </a:extLst>
          </p:cNvPr>
          <p:cNvSpPr>
            <a:spLocks noGrp="1"/>
          </p:cNvSpPr>
          <p:nvPr>
            <p:ph type="sldNum" sz="quarter" idx="12"/>
          </p:nvPr>
        </p:nvSpPr>
        <p:spPr/>
        <p:txBody>
          <a:bodyPr/>
          <a:lstStyle/>
          <a:p>
            <a:fld id="{DCCC97A1-E48F-452A-B772-2B63352FD57D}" type="slidenum">
              <a:rPr lang="en-IN" smtClean="0"/>
              <a:t>27</a:t>
            </a:fld>
            <a:endParaRPr lang="en-IN"/>
          </a:p>
        </p:txBody>
      </p:sp>
    </p:spTree>
    <p:extLst>
      <p:ext uri="{BB962C8B-B14F-4D97-AF65-F5344CB8AC3E}">
        <p14:creationId xmlns:p14="http://schemas.microsoft.com/office/powerpoint/2010/main" val="142133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7739-BBDE-043F-E106-3144DEC54108}"/>
              </a:ext>
            </a:extLst>
          </p:cNvPr>
          <p:cNvSpPr>
            <a:spLocks noGrp="1"/>
          </p:cNvSpPr>
          <p:nvPr>
            <p:ph type="title"/>
          </p:nvPr>
        </p:nvSpPr>
        <p:spPr/>
        <p:txBody>
          <a:bodyPr/>
          <a:lstStyle/>
          <a:p>
            <a:r>
              <a:rPr lang="en-IN" b="1" dirty="0"/>
              <a:t>FUTURE SCOPE </a:t>
            </a:r>
            <a:endParaRPr lang="en-IN" dirty="0"/>
          </a:p>
        </p:txBody>
      </p:sp>
      <p:sp>
        <p:nvSpPr>
          <p:cNvPr id="3" name="Content Placeholder 2">
            <a:extLst>
              <a:ext uri="{FF2B5EF4-FFF2-40B4-BE49-F238E27FC236}">
                <a16:creationId xmlns:a16="http://schemas.microsoft.com/office/drawing/2014/main" id="{DD921C4A-EEE7-DBBA-B833-81DCB042F82A}"/>
              </a:ext>
            </a:extLst>
          </p:cNvPr>
          <p:cNvSpPr>
            <a:spLocks noGrp="1"/>
          </p:cNvSpPr>
          <p:nvPr>
            <p:ph idx="1"/>
          </p:nvPr>
        </p:nvSpPr>
        <p:spPr>
          <a:xfrm>
            <a:off x="645129" y="1853248"/>
            <a:ext cx="10407183" cy="4395151"/>
          </a:xfrm>
        </p:spPr>
        <p:txBody>
          <a:bodyPr/>
          <a:lstStyle/>
          <a:p>
            <a:pPr marL="0" indent="0" algn="just">
              <a:buNone/>
            </a:pPr>
            <a:r>
              <a:rPr lang="en-US" sz="2200" dirty="0"/>
              <a:t>         We all can see that now we can perform multiple actions sitting at our home for which we had to run around many offices back then. Some of these tasks were performed using a webcam, like for the purpose of official documents, for online exams, for online proctoring, and many other tasks. Now, every laptop comes embedded with a camera; thus, giving us the option to perform all these tasks from sitting at our home. This feature enabled us to perform all these tasks without any hustle and without worrying about running from here to there. Apart from these benefits, the webcam feature also provides us the convenience of sitting at home and saves our time.</a:t>
            </a:r>
            <a:r>
              <a:rPr lang="en-US" dirty="0"/>
              <a:t> </a:t>
            </a:r>
            <a:endParaRPr lang="en-IN" dirty="0"/>
          </a:p>
        </p:txBody>
      </p:sp>
      <p:sp>
        <p:nvSpPr>
          <p:cNvPr id="4" name="Slide Number Placeholder 3">
            <a:extLst>
              <a:ext uri="{FF2B5EF4-FFF2-40B4-BE49-F238E27FC236}">
                <a16:creationId xmlns:a16="http://schemas.microsoft.com/office/drawing/2014/main" id="{A9D30FD3-FF8A-73B0-B29C-955E710D3424}"/>
              </a:ext>
            </a:extLst>
          </p:cNvPr>
          <p:cNvSpPr>
            <a:spLocks noGrp="1"/>
          </p:cNvSpPr>
          <p:nvPr>
            <p:ph type="sldNum" sz="quarter" idx="12"/>
          </p:nvPr>
        </p:nvSpPr>
        <p:spPr/>
        <p:txBody>
          <a:bodyPr/>
          <a:lstStyle/>
          <a:p>
            <a:fld id="{DCCC97A1-E48F-452A-B772-2B63352FD57D}" type="slidenum">
              <a:rPr lang="en-IN" smtClean="0"/>
              <a:t>28</a:t>
            </a:fld>
            <a:endParaRPr lang="en-IN"/>
          </a:p>
        </p:txBody>
      </p:sp>
    </p:spTree>
    <p:extLst>
      <p:ext uri="{BB962C8B-B14F-4D97-AF65-F5344CB8AC3E}">
        <p14:creationId xmlns:p14="http://schemas.microsoft.com/office/powerpoint/2010/main" val="288259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E9E6-35DC-D98B-E50C-B1092281BCE1}"/>
              </a:ext>
            </a:extLst>
          </p:cNvPr>
          <p:cNvSpPr>
            <a:spLocks noGrp="1"/>
          </p:cNvSpPr>
          <p:nvPr>
            <p:ph type="title"/>
          </p:nvPr>
        </p:nvSpPr>
        <p:spPr/>
        <p:txBody>
          <a:bodyPr/>
          <a:lstStyle/>
          <a:p>
            <a:r>
              <a:rPr lang="en-IN" sz="4400" b="1" dirty="0"/>
              <a:t>APPLICATIONS</a:t>
            </a:r>
          </a:p>
        </p:txBody>
      </p:sp>
      <p:sp>
        <p:nvSpPr>
          <p:cNvPr id="3" name="Content Placeholder 2">
            <a:extLst>
              <a:ext uri="{FF2B5EF4-FFF2-40B4-BE49-F238E27FC236}">
                <a16:creationId xmlns:a16="http://schemas.microsoft.com/office/drawing/2014/main" id="{F35B531F-82E8-E512-A125-33A51C23EA29}"/>
              </a:ext>
            </a:extLst>
          </p:cNvPr>
          <p:cNvSpPr>
            <a:spLocks noGrp="1"/>
          </p:cNvSpPr>
          <p:nvPr>
            <p:ph idx="1"/>
          </p:nvPr>
        </p:nvSpPr>
        <p:spPr>
          <a:xfrm>
            <a:off x="808382" y="1630018"/>
            <a:ext cx="9544157" cy="4618382"/>
          </a:xfrm>
        </p:spPr>
        <p:txBody>
          <a:bodyPr/>
          <a:lstStyle/>
          <a:p>
            <a:r>
              <a:rPr lang="en-US" b="1" dirty="0"/>
              <a:t>Surveillance and Security</a:t>
            </a:r>
          </a:p>
          <a:p>
            <a:r>
              <a:rPr lang="en-US" b="1" dirty="0"/>
              <a:t>Robotics and Automation</a:t>
            </a:r>
          </a:p>
          <a:p>
            <a:r>
              <a:rPr lang="en-US" b="1" dirty="0"/>
              <a:t>Sports Analysis and Training</a:t>
            </a:r>
          </a:p>
          <a:p>
            <a:r>
              <a:rPr lang="en-US" b="1" dirty="0"/>
              <a:t>Human-Computer Interaction</a:t>
            </a:r>
          </a:p>
          <a:p>
            <a:r>
              <a:rPr lang="en-US" b="1" dirty="0"/>
              <a:t>Medical and Rehabilitation</a:t>
            </a:r>
          </a:p>
          <a:p>
            <a:r>
              <a:rPr lang="en-US" b="1" dirty="0"/>
              <a:t>Film and Animation</a:t>
            </a:r>
          </a:p>
          <a:p>
            <a:r>
              <a:rPr lang="en-US" b="1" dirty="0"/>
              <a:t>Biomechanics and Ergonomics</a:t>
            </a:r>
          </a:p>
          <a:p>
            <a:r>
              <a:rPr lang="en-US" b="1" dirty="0"/>
              <a:t>Automotive and Driver Assistance</a:t>
            </a:r>
          </a:p>
          <a:p>
            <a:r>
              <a:rPr lang="en-US" b="1" dirty="0"/>
              <a:t>Virtual Reality and Augmented Reality</a:t>
            </a:r>
            <a:endParaRPr lang="en-IN" dirty="0"/>
          </a:p>
        </p:txBody>
      </p:sp>
      <p:sp>
        <p:nvSpPr>
          <p:cNvPr id="4" name="Slide Number Placeholder 3">
            <a:extLst>
              <a:ext uri="{FF2B5EF4-FFF2-40B4-BE49-F238E27FC236}">
                <a16:creationId xmlns:a16="http://schemas.microsoft.com/office/drawing/2014/main" id="{A6E32B46-FF72-2A74-BF60-DC87E029613D}"/>
              </a:ext>
            </a:extLst>
          </p:cNvPr>
          <p:cNvSpPr>
            <a:spLocks noGrp="1"/>
          </p:cNvSpPr>
          <p:nvPr>
            <p:ph type="sldNum" sz="quarter" idx="12"/>
          </p:nvPr>
        </p:nvSpPr>
        <p:spPr/>
        <p:txBody>
          <a:bodyPr/>
          <a:lstStyle/>
          <a:p>
            <a:fld id="{DCCC97A1-E48F-452A-B772-2B63352FD57D}" type="slidenum">
              <a:rPr lang="en-IN" smtClean="0"/>
              <a:t>29</a:t>
            </a:fld>
            <a:endParaRPr lang="en-IN"/>
          </a:p>
        </p:txBody>
      </p:sp>
    </p:spTree>
    <p:extLst>
      <p:ext uri="{BB962C8B-B14F-4D97-AF65-F5344CB8AC3E}">
        <p14:creationId xmlns:p14="http://schemas.microsoft.com/office/powerpoint/2010/main" val="342509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DC5-B033-DE23-9D67-7B5937601BEC}"/>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DA7F0645-E03C-78FC-E1D7-2082E482488D}"/>
              </a:ext>
            </a:extLst>
          </p:cNvPr>
          <p:cNvSpPr>
            <a:spLocks noGrp="1"/>
          </p:cNvSpPr>
          <p:nvPr>
            <p:ph idx="1"/>
          </p:nvPr>
        </p:nvSpPr>
        <p:spPr>
          <a:xfrm>
            <a:off x="646111" y="1457739"/>
            <a:ext cx="10207419" cy="4762012"/>
          </a:xfrm>
        </p:spPr>
        <p:txBody>
          <a:bodyPr>
            <a:normAutofit fontScale="92500" lnSpcReduction="10000"/>
          </a:bodyPr>
          <a:lstStyle/>
          <a:p>
            <a:pPr algn="just">
              <a:lnSpc>
                <a:spcPct val="120000"/>
              </a:lnSpc>
            </a:pPr>
            <a:r>
              <a:rPr lang="en-US" sz="2400" dirty="0">
                <a:ea typeface="Times New Roman" panose="02020603050405020304" pitchFamily="18" charset="0"/>
              </a:rPr>
              <a:t>In this Project ,Proposes A Method For Detecting The Motion in a Particular Region Being Observed. </a:t>
            </a:r>
          </a:p>
          <a:p>
            <a:pPr algn="just">
              <a:lnSpc>
                <a:spcPct val="120000"/>
              </a:lnSpc>
            </a:pPr>
            <a:r>
              <a:rPr lang="en-US" sz="2400" dirty="0">
                <a:ea typeface="Times New Roman" panose="02020603050405020304" pitchFamily="18" charset="0"/>
              </a:rPr>
              <a:t>The Motion Tracking Surveillance Has Gained A Lot Of Interests Over Past Few Years. </a:t>
            </a:r>
          </a:p>
          <a:p>
            <a:pPr algn="just">
              <a:lnSpc>
                <a:spcPct val="120000"/>
              </a:lnSpc>
            </a:pPr>
            <a:r>
              <a:rPr lang="en-US" sz="2400" dirty="0">
                <a:ea typeface="Times New Roman" panose="02020603050405020304" pitchFamily="18" charset="0"/>
              </a:rPr>
              <a:t>This System Is Brought Into Effect Providing Relief To The Normal Video Surveillance System Which Offers Time-Consuming Reviewing Process. </a:t>
            </a:r>
          </a:p>
          <a:p>
            <a:pPr algn="just">
              <a:lnSpc>
                <a:spcPct val="120000"/>
              </a:lnSpc>
            </a:pPr>
            <a:r>
              <a:rPr lang="en-US" sz="2400" dirty="0">
                <a:ea typeface="Times New Roman" panose="02020603050405020304" pitchFamily="18" charset="0"/>
              </a:rPr>
              <a:t>Through The Study And Evaluation Of Products, We Propose A Motion Tracking System Consisting Of Its Method For Motion Detection . </a:t>
            </a:r>
          </a:p>
          <a:p>
            <a:pPr algn="just">
              <a:lnSpc>
                <a:spcPct val="120000"/>
              </a:lnSpc>
            </a:pPr>
            <a:r>
              <a:rPr lang="en-US" sz="2400" dirty="0">
                <a:ea typeface="Times New Roman" panose="02020603050405020304" pitchFamily="18" charset="0"/>
              </a:rPr>
              <a:t>In Our Proposed System Those Disadvantages Are Omitted And Combining The Usage Of Best Method We Are Creating A New Motion Detection Algorithm For Our Proposed Motion Tracking System.</a:t>
            </a:r>
            <a:endParaRPr lang="en-US" sz="2400" dirty="0"/>
          </a:p>
          <a:p>
            <a:pPr marL="0" indent="0">
              <a:buNone/>
            </a:pPr>
            <a:endParaRPr lang="en-IN" dirty="0"/>
          </a:p>
        </p:txBody>
      </p:sp>
      <p:sp>
        <p:nvSpPr>
          <p:cNvPr id="4" name="Slide Number Placeholder 3">
            <a:extLst>
              <a:ext uri="{FF2B5EF4-FFF2-40B4-BE49-F238E27FC236}">
                <a16:creationId xmlns:a16="http://schemas.microsoft.com/office/drawing/2014/main" id="{EB0BA374-3802-07D7-411E-3CD602702856}"/>
              </a:ext>
            </a:extLst>
          </p:cNvPr>
          <p:cNvSpPr>
            <a:spLocks noGrp="1"/>
          </p:cNvSpPr>
          <p:nvPr>
            <p:ph type="sldNum" sz="quarter" idx="12"/>
          </p:nvPr>
        </p:nvSpPr>
        <p:spPr/>
        <p:txBody>
          <a:bodyPr/>
          <a:lstStyle/>
          <a:p>
            <a:fld id="{DCCC97A1-E48F-452A-B772-2B63352FD57D}" type="slidenum">
              <a:rPr lang="en-IN" smtClean="0"/>
              <a:t>3</a:t>
            </a:fld>
            <a:endParaRPr lang="en-IN"/>
          </a:p>
        </p:txBody>
      </p:sp>
    </p:spTree>
    <p:extLst>
      <p:ext uri="{BB962C8B-B14F-4D97-AF65-F5344CB8AC3E}">
        <p14:creationId xmlns:p14="http://schemas.microsoft.com/office/powerpoint/2010/main" val="213926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1C6D8-A3DC-CC54-D1C2-1057138EFC54}"/>
              </a:ext>
            </a:extLst>
          </p:cNvPr>
          <p:cNvSpPr txBox="1"/>
          <p:nvPr/>
        </p:nvSpPr>
        <p:spPr>
          <a:xfrm>
            <a:off x="3377682" y="2677885"/>
            <a:ext cx="6288833" cy="1015663"/>
          </a:xfrm>
          <a:prstGeom prst="rect">
            <a:avLst/>
          </a:prstGeom>
          <a:noFill/>
        </p:spPr>
        <p:txBody>
          <a:bodyPr wrap="square" rtlCol="0">
            <a:spAutoFit/>
          </a:bodyPr>
          <a:lstStyle/>
          <a:p>
            <a:r>
              <a:rPr lang="en-IN" sz="6000" dirty="0"/>
              <a:t>THANK YOU</a:t>
            </a:r>
          </a:p>
        </p:txBody>
      </p:sp>
      <p:sp>
        <p:nvSpPr>
          <p:cNvPr id="3" name="Slide Number Placeholder 2">
            <a:extLst>
              <a:ext uri="{FF2B5EF4-FFF2-40B4-BE49-F238E27FC236}">
                <a16:creationId xmlns:a16="http://schemas.microsoft.com/office/drawing/2014/main" id="{AB732DE1-13FA-0783-FDD6-315B4DB30801}"/>
              </a:ext>
            </a:extLst>
          </p:cNvPr>
          <p:cNvSpPr>
            <a:spLocks noGrp="1"/>
          </p:cNvSpPr>
          <p:nvPr>
            <p:ph type="sldNum" sz="quarter" idx="12"/>
          </p:nvPr>
        </p:nvSpPr>
        <p:spPr/>
        <p:txBody>
          <a:bodyPr/>
          <a:lstStyle/>
          <a:p>
            <a:fld id="{DCCC97A1-E48F-452A-B772-2B63352FD57D}" type="slidenum">
              <a:rPr lang="en-IN" smtClean="0"/>
              <a:t>30</a:t>
            </a:fld>
            <a:endParaRPr lang="en-IN"/>
          </a:p>
        </p:txBody>
      </p:sp>
    </p:spTree>
    <p:extLst>
      <p:ext uri="{BB962C8B-B14F-4D97-AF65-F5344CB8AC3E}">
        <p14:creationId xmlns:p14="http://schemas.microsoft.com/office/powerpoint/2010/main" val="48181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xEl>
                                              <p:pRg st="0" end="0"/>
                                            </p:txEl>
                                          </p:spTgt>
                                        </p:tgtEl>
                                        <p:attrNameLst>
                                          <p:attrName>ppt_x</p:attrName>
                                          <p:attrName>ppt_y</p:attrName>
                                        </p:attrNameLst>
                                      </p:cBhvr>
                                    </p:animMotion>
                                    <p:animRot by="1500000">
                                      <p:cBhvr>
                                        <p:cTn id="7" dur="125" fill="hold">
                                          <p:stCondLst>
                                            <p:cond delay="0"/>
                                          </p:stCondLst>
                                        </p:cTn>
                                        <p:tgtEl>
                                          <p:spTgt spid="2">
                                            <p:txEl>
                                              <p:pRg st="0" end="0"/>
                                            </p:txEl>
                                          </p:spTgt>
                                        </p:tgtEl>
                                        <p:attrNameLst>
                                          <p:attrName>r</p:attrName>
                                        </p:attrNameLst>
                                      </p:cBhvr>
                                    </p:animRot>
                                    <p:animRot by="-1500000">
                                      <p:cBhvr>
                                        <p:cTn id="8" dur="125" fill="hold">
                                          <p:stCondLst>
                                            <p:cond delay="125"/>
                                          </p:stCondLst>
                                        </p:cTn>
                                        <p:tgtEl>
                                          <p:spTgt spid="2">
                                            <p:txEl>
                                              <p:pRg st="0" end="0"/>
                                            </p:txEl>
                                          </p:spTgt>
                                        </p:tgtEl>
                                        <p:attrNameLst>
                                          <p:attrName>r</p:attrName>
                                        </p:attrNameLst>
                                      </p:cBhvr>
                                    </p:animRot>
                                    <p:animRot by="-1500000">
                                      <p:cBhvr>
                                        <p:cTn id="9" dur="125" fill="hold">
                                          <p:stCondLst>
                                            <p:cond delay="250"/>
                                          </p:stCondLst>
                                        </p:cTn>
                                        <p:tgtEl>
                                          <p:spTgt spid="2">
                                            <p:txEl>
                                              <p:pRg st="0" end="0"/>
                                            </p:txEl>
                                          </p:spTgt>
                                        </p:tgtEl>
                                        <p:attrNameLst>
                                          <p:attrName>r</p:attrName>
                                        </p:attrNameLst>
                                      </p:cBhvr>
                                    </p:animRot>
                                    <p:animRot by="1500000">
                                      <p:cBhvr>
                                        <p:cTn id="10" dur="125" fill="hold">
                                          <p:stCondLst>
                                            <p:cond delay="375"/>
                                          </p:stCondLst>
                                        </p:cTn>
                                        <p:tgtEl>
                                          <p:spTgt spid="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2769-7F0D-AF47-6A1F-A0E6E2E510B6}"/>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9A5F4B2D-7E8A-E455-041C-8B55CF7AC4D3}"/>
              </a:ext>
            </a:extLst>
          </p:cNvPr>
          <p:cNvSpPr>
            <a:spLocks noGrp="1"/>
          </p:cNvSpPr>
          <p:nvPr>
            <p:ph idx="1"/>
          </p:nvPr>
        </p:nvSpPr>
        <p:spPr>
          <a:xfrm>
            <a:off x="645131" y="1643270"/>
            <a:ext cx="10128885" cy="4605129"/>
          </a:xfrm>
        </p:spPr>
        <p:txBody>
          <a:bodyPr>
            <a:normAutofit/>
          </a:bodyPr>
          <a:lstStyle/>
          <a:p>
            <a:pPr algn="just"/>
            <a:r>
              <a:rPr lang="en-US" sz="2200" dirty="0"/>
              <a:t>Motion detection is the process of detecting a change in the position of an object relative to its surroundings or a change in the surroundings relative to an object. </a:t>
            </a:r>
          </a:p>
          <a:p>
            <a:pPr algn="just"/>
            <a:r>
              <a:rPr lang="en-US" sz="2200" dirty="0"/>
              <a:t>Motion detection can be achieved by either mechanical or electronic methods. When motion detection is accomplished by natural organisms, it is called motion perception.</a:t>
            </a:r>
          </a:p>
          <a:p>
            <a:pPr algn="just"/>
            <a:r>
              <a:rPr lang="en-US" sz="2200" dirty="0"/>
              <a:t> A motion detector is a device that detects moving objects, particularly people. </a:t>
            </a:r>
          </a:p>
          <a:p>
            <a:pPr algn="just"/>
            <a:r>
              <a:rPr lang="en-US" sz="2200" dirty="0"/>
              <a:t>Such a device is often integrated as a component of a system that automatically performs a task or alerts a user of motion in an area. </a:t>
            </a:r>
          </a:p>
          <a:p>
            <a:pPr algn="just"/>
            <a:r>
              <a:rPr lang="en-US" sz="2200" dirty="0"/>
              <a:t>The process of video compression using motion estimation is also known as interframe coding.</a:t>
            </a:r>
          </a:p>
          <a:p>
            <a:endParaRPr lang="en-US" dirty="0"/>
          </a:p>
        </p:txBody>
      </p:sp>
      <p:sp>
        <p:nvSpPr>
          <p:cNvPr id="4" name="Slide Number Placeholder 3">
            <a:extLst>
              <a:ext uri="{FF2B5EF4-FFF2-40B4-BE49-F238E27FC236}">
                <a16:creationId xmlns:a16="http://schemas.microsoft.com/office/drawing/2014/main" id="{F3C6B83E-9DCE-47A5-947D-46FDDD6588C0}"/>
              </a:ext>
            </a:extLst>
          </p:cNvPr>
          <p:cNvSpPr>
            <a:spLocks noGrp="1"/>
          </p:cNvSpPr>
          <p:nvPr>
            <p:ph type="sldNum" sz="quarter" idx="12"/>
          </p:nvPr>
        </p:nvSpPr>
        <p:spPr/>
        <p:txBody>
          <a:bodyPr/>
          <a:lstStyle/>
          <a:p>
            <a:fld id="{DCCC97A1-E48F-452A-B772-2B63352FD57D}" type="slidenum">
              <a:rPr lang="en-IN" smtClean="0"/>
              <a:t>4</a:t>
            </a:fld>
            <a:endParaRPr lang="en-IN"/>
          </a:p>
        </p:txBody>
      </p:sp>
    </p:spTree>
    <p:extLst>
      <p:ext uri="{BB962C8B-B14F-4D97-AF65-F5344CB8AC3E}">
        <p14:creationId xmlns:p14="http://schemas.microsoft.com/office/powerpoint/2010/main" val="170373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4E07-4FEF-1A35-3B03-FFFFC3709D89}"/>
              </a:ext>
            </a:extLst>
          </p:cNvPr>
          <p:cNvSpPr>
            <a:spLocks noGrp="1"/>
          </p:cNvSpPr>
          <p:nvPr>
            <p:ph type="title"/>
          </p:nvPr>
        </p:nvSpPr>
        <p:spPr/>
        <p:txBody>
          <a:bodyPr/>
          <a:lstStyle/>
          <a:p>
            <a:r>
              <a:rPr lang="en-IN" b="1" dirty="0"/>
              <a:t>EXISTING SYSTEM</a:t>
            </a:r>
          </a:p>
        </p:txBody>
      </p:sp>
      <p:sp>
        <p:nvSpPr>
          <p:cNvPr id="3" name="Content Placeholder 2">
            <a:extLst>
              <a:ext uri="{FF2B5EF4-FFF2-40B4-BE49-F238E27FC236}">
                <a16:creationId xmlns:a16="http://schemas.microsoft.com/office/drawing/2014/main" id="{1B651C12-89D0-80DB-9315-6F336022E26B}"/>
              </a:ext>
            </a:extLst>
          </p:cNvPr>
          <p:cNvSpPr>
            <a:spLocks noGrp="1"/>
          </p:cNvSpPr>
          <p:nvPr>
            <p:ph idx="1"/>
          </p:nvPr>
        </p:nvSpPr>
        <p:spPr>
          <a:xfrm>
            <a:off x="645131" y="1470992"/>
            <a:ext cx="10062625" cy="4777408"/>
          </a:xfrm>
        </p:spPr>
        <p:txBody>
          <a:bodyPr>
            <a:noAutofit/>
          </a:bodyPr>
          <a:lstStyle/>
          <a:p>
            <a:pPr algn="just"/>
            <a:r>
              <a:rPr lang="en-US" dirty="0">
                <a:latin typeface="Times New Roman" panose="02020603050405020304" pitchFamily="18" charset="0"/>
                <a:ea typeface="Times New Roman" panose="02020603050405020304" pitchFamily="18" charset="0"/>
                <a:cs typeface="Times New Roman" panose="02020603050405020304" pitchFamily="18" charset="0"/>
              </a:rPr>
              <a:t>Digital surveillance systems are mostly specifically designed for commercial use, and it has always been out of reach for other users. </a:t>
            </a:r>
          </a:p>
          <a:p>
            <a:pPr algn="just"/>
            <a:r>
              <a:rPr lang="en-US" dirty="0">
                <a:latin typeface="Times New Roman" panose="02020603050405020304" pitchFamily="18" charset="0"/>
                <a:ea typeface="Times New Roman" panose="02020603050405020304" pitchFamily="18" charset="0"/>
                <a:cs typeface="Times New Roman" panose="02020603050405020304" pitchFamily="18" charset="0"/>
              </a:rPr>
              <a:t>The cost for CCD cameras, networking devices and the software designed for this system has made it inaccessible and impractical for home users with moderate requirements. Also, not all the existing products have the motion detection function.</a:t>
            </a:r>
          </a:p>
          <a:p>
            <a:pPr algn="just"/>
            <a:r>
              <a:rPr lang="en-US" dirty="0">
                <a:latin typeface="Times New Roman" panose="02020603050405020304" pitchFamily="18" charset="0"/>
                <a:ea typeface="Times New Roman" panose="02020603050405020304" pitchFamily="18" charset="0"/>
                <a:cs typeface="Times New Roman" panose="02020603050405020304" pitchFamily="18" charset="0"/>
              </a:rPr>
              <a:t> In traditional systems for security operations, cameras are used to deliver analogue video images to monitors or time-lapse video cassette recorders (VCR). </a:t>
            </a:r>
          </a:p>
          <a:p>
            <a:pPr algn="just"/>
            <a:r>
              <a:rPr lang="en-US" dirty="0">
                <a:latin typeface="Times New Roman" panose="02020603050405020304" pitchFamily="18" charset="0"/>
                <a:ea typeface="Times New Roman" panose="02020603050405020304" pitchFamily="18" charset="0"/>
                <a:cs typeface="Times New Roman" panose="02020603050405020304" pitchFamily="18" charset="0"/>
              </a:rPr>
              <a:t>Although many local image processing functions are possible to improve the system application, this requires a lot of processing resources and high-power-consuming hardware. </a:t>
            </a:r>
          </a:p>
          <a:p>
            <a:pPr algn="just"/>
            <a:r>
              <a:rPr lang="en-US" dirty="0">
                <a:latin typeface="Times New Roman" panose="02020603050405020304" pitchFamily="18" charset="0"/>
                <a:ea typeface="Times New Roman" panose="02020603050405020304" pitchFamily="18" charset="0"/>
                <a:cs typeface="Times New Roman" panose="02020603050405020304" pitchFamily="18" charset="0"/>
              </a:rPr>
              <a:t>Although Digital video surveillance and security systems are widely used, analogue systems still serve as a cheaper alternative.</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9D2FCC-60F2-8783-C997-61FAB1FFA068}"/>
              </a:ext>
            </a:extLst>
          </p:cNvPr>
          <p:cNvSpPr>
            <a:spLocks noGrp="1"/>
          </p:cNvSpPr>
          <p:nvPr>
            <p:ph type="sldNum" sz="quarter" idx="12"/>
          </p:nvPr>
        </p:nvSpPr>
        <p:spPr/>
        <p:txBody>
          <a:bodyPr/>
          <a:lstStyle/>
          <a:p>
            <a:fld id="{DCCC97A1-E48F-452A-B772-2B63352FD57D}" type="slidenum">
              <a:rPr lang="en-IN" smtClean="0"/>
              <a:t>5</a:t>
            </a:fld>
            <a:endParaRPr lang="en-IN"/>
          </a:p>
        </p:txBody>
      </p:sp>
    </p:spTree>
    <p:extLst>
      <p:ext uri="{BB962C8B-B14F-4D97-AF65-F5344CB8AC3E}">
        <p14:creationId xmlns:p14="http://schemas.microsoft.com/office/powerpoint/2010/main" val="375327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2CA14-243E-37F9-12D1-E989D1539134}"/>
              </a:ext>
            </a:extLst>
          </p:cNvPr>
          <p:cNvSpPr>
            <a:spLocks noGrp="1"/>
          </p:cNvSpPr>
          <p:nvPr>
            <p:ph idx="1"/>
          </p:nvPr>
        </p:nvSpPr>
        <p:spPr>
          <a:xfrm>
            <a:off x="4333461" y="940904"/>
            <a:ext cx="6019079" cy="5078896"/>
          </a:xfrm>
        </p:spPr>
        <p:txBody>
          <a:bodyPr>
            <a:normAutofit/>
          </a:bodyPr>
          <a:lstStyle/>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Used for Commercial purposes.</a:t>
            </a:r>
          </a:p>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Inaccessible to the other users(common people).</a:t>
            </a:r>
          </a:p>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CCD cameras, networking devices are Expensive.</a:t>
            </a:r>
          </a:p>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Absence of motion detection functionality.</a:t>
            </a:r>
          </a:p>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Requires a lot of processing resources.</a:t>
            </a:r>
          </a:p>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Archive space used to store videos is too high.</a:t>
            </a:r>
          </a:p>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Manual monitoring of videos is Time consuming.</a:t>
            </a:r>
          </a:p>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Requires high-power-consuming hardware </a:t>
            </a:r>
          </a:p>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Less accuracy</a:t>
            </a:r>
          </a:p>
          <a:p>
            <a:pPr marL="457200" marR="0" indent="-457200" algn="just">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low Efficiency</a:t>
            </a:r>
          </a:p>
        </p:txBody>
      </p:sp>
      <p:sp>
        <p:nvSpPr>
          <p:cNvPr id="5" name="Slide Number Placeholder 4">
            <a:extLst>
              <a:ext uri="{FF2B5EF4-FFF2-40B4-BE49-F238E27FC236}">
                <a16:creationId xmlns:a16="http://schemas.microsoft.com/office/drawing/2014/main" id="{F5D39335-1916-09D1-DC3F-66B79D898926}"/>
              </a:ext>
            </a:extLst>
          </p:cNvPr>
          <p:cNvSpPr>
            <a:spLocks noGrp="1"/>
          </p:cNvSpPr>
          <p:nvPr>
            <p:ph type="sldNum" sz="quarter" idx="12"/>
          </p:nvPr>
        </p:nvSpPr>
        <p:spPr/>
        <p:txBody>
          <a:bodyPr/>
          <a:lstStyle/>
          <a:p>
            <a:fld id="{DCCC97A1-E48F-452A-B772-2B63352FD57D}" type="slidenum">
              <a:rPr lang="en-IN" smtClean="0"/>
              <a:t>6</a:t>
            </a:fld>
            <a:endParaRPr lang="en-IN"/>
          </a:p>
        </p:txBody>
      </p:sp>
      <p:sp>
        <p:nvSpPr>
          <p:cNvPr id="7" name="Text Placeholder 3">
            <a:extLst>
              <a:ext uri="{FF2B5EF4-FFF2-40B4-BE49-F238E27FC236}">
                <a16:creationId xmlns:a16="http://schemas.microsoft.com/office/drawing/2014/main" id="{3A48C66C-4F3A-0B4E-9518-157B2519BBCC}"/>
              </a:ext>
            </a:extLst>
          </p:cNvPr>
          <p:cNvSpPr>
            <a:spLocks noGrp="1"/>
          </p:cNvSpPr>
          <p:nvPr>
            <p:ph type="title"/>
          </p:nvPr>
        </p:nvSpPr>
        <p:spPr>
          <a:xfrm>
            <a:off x="636135" y="2862469"/>
            <a:ext cx="3310282" cy="728869"/>
          </a:xfrm>
        </p:spPr>
        <p:txBody>
          <a:bodyPr/>
          <a:lstStyle/>
          <a:p>
            <a:r>
              <a:rPr lang="en-US" sz="2600" b="1" dirty="0">
                <a:effectLst/>
                <a:latin typeface="Times New Roman" panose="02020603050405020304" pitchFamily="18" charset="0"/>
                <a:ea typeface="Times New Roman" panose="02020603050405020304" pitchFamily="18" charset="0"/>
              </a:rPr>
              <a:t>DISADVANTAGES</a:t>
            </a:r>
            <a:endParaRPr lang="en-US" sz="2600" dirty="0"/>
          </a:p>
        </p:txBody>
      </p:sp>
    </p:spTree>
    <p:extLst>
      <p:ext uri="{BB962C8B-B14F-4D97-AF65-F5344CB8AC3E}">
        <p14:creationId xmlns:p14="http://schemas.microsoft.com/office/powerpoint/2010/main" val="253356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5473-C80B-1333-EB86-5ECEEC3B6536}"/>
              </a:ext>
            </a:extLst>
          </p:cNvPr>
          <p:cNvSpPr>
            <a:spLocks noGrp="1"/>
          </p:cNvSpPr>
          <p:nvPr>
            <p:ph type="title"/>
          </p:nvPr>
        </p:nvSpPr>
        <p:spPr/>
        <p:txBody>
          <a:bodyPr/>
          <a:lstStyle/>
          <a:p>
            <a:r>
              <a:rPr lang="en-IN" b="1" dirty="0"/>
              <a:t>PROPOSED SYSTEM</a:t>
            </a:r>
          </a:p>
        </p:txBody>
      </p:sp>
      <p:sp>
        <p:nvSpPr>
          <p:cNvPr id="3" name="Content Placeholder 2">
            <a:extLst>
              <a:ext uri="{FF2B5EF4-FFF2-40B4-BE49-F238E27FC236}">
                <a16:creationId xmlns:a16="http://schemas.microsoft.com/office/drawing/2014/main" id="{68DC3BF5-4A79-86DC-4009-51B466C7C940}"/>
              </a:ext>
            </a:extLst>
          </p:cNvPr>
          <p:cNvSpPr>
            <a:spLocks noGrp="1"/>
          </p:cNvSpPr>
          <p:nvPr>
            <p:ph idx="1"/>
          </p:nvPr>
        </p:nvSpPr>
        <p:spPr>
          <a:xfrm>
            <a:off x="645132" y="1577010"/>
            <a:ext cx="10195146" cy="4671390"/>
          </a:xfrm>
        </p:spPr>
        <p:txBody>
          <a:bodyPr>
            <a:normAutofit fontScale="92500"/>
          </a:bodyPr>
          <a:lstStyle/>
          <a:p>
            <a:pPr algn="just">
              <a:lnSpc>
                <a:spcPct val="120000"/>
              </a:lnSpc>
            </a:pPr>
            <a:r>
              <a:rPr lang="en-US" sz="2200" dirty="0">
                <a:ea typeface="Times New Roman" panose="02020603050405020304" pitchFamily="18" charset="0"/>
                <a:cs typeface="Times New Roman" panose="02020603050405020304" pitchFamily="18" charset="0"/>
              </a:rPr>
              <a:t>In this we are going to write a python program which is going to analyze the images taken from the webcam and try to detect the movement. </a:t>
            </a:r>
          </a:p>
          <a:p>
            <a:pPr algn="just">
              <a:lnSpc>
                <a:spcPct val="120000"/>
              </a:lnSpc>
            </a:pPr>
            <a:r>
              <a:rPr lang="en-US" sz="2200" dirty="0">
                <a:ea typeface="Times New Roman" panose="02020603050405020304" pitchFamily="18" charset="0"/>
                <a:cs typeface="Times New Roman" panose="02020603050405020304" pitchFamily="18" charset="0"/>
              </a:rPr>
              <a:t>Videos can be treated as a stack of pictures called frames. Here I am comparing different frames(pictures) to the first frame which should be static(No movements initially). </a:t>
            </a:r>
          </a:p>
          <a:p>
            <a:pPr algn="just">
              <a:lnSpc>
                <a:spcPct val="120000"/>
              </a:lnSpc>
            </a:pPr>
            <a:r>
              <a:rPr lang="en-US" sz="2200" dirty="0">
                <a:ea typeface="Times New Roman" panose="02020603050405020304" pitchFamily="18" charset="0"/>
                <a:cs typeface="Times New Roman" panose="02020603050405020304" pitchFamily="18" charset="0"/>
              </a:rPr>
              <a:t>We compare two images by comparing the intensity value of each pixel. </a:t>
            </a:r>
          </a:p>
          <a:p>
            <a:pPr algn="just">
              <a:lnSpc>
                <a:spcPct val="120000"/>
              </a:lnSpc>
            </a:pPr>
            <a:r>
              <a:rPr lang="en-US" sz="2200" dirty="0">
                <a:ea typeface="Times New Roman" panose="02020603050405020304" pitchFamily="18" charset="0"/>
                <a:cs typeface="Times New Roman" panose="02020603050405020304" pitchFamily="18" charset="0"/>
              </a:rPr>
              <a:t>In my project, we used Python Programming Language and its most important and specific libraries OpenCV which is most required for solving problems related to images and videos and this is an Open-Source Computer Vision based personal project to detect Human Faces and different objects coming in front of the webcam for a specific time frame. </a:t>
            </a:r>
          </a:p>
          <a:p>
            <a:pPr algn="just">
              <a:lnSpc>
                <a:spcPct val="120000"/>
              </a:lnSpc>
            </a:pPr>
            <a:r>
              <a:rPr lang="en-US" sz="2200" dirty="0">
                <a:ea typeface="Times New Roman" panose="02020603050405020304" pitchFamily="18" charset="0"/>
                <a:cs typeface="Times New Roman" panose="02020603050405020304" pitchFamily="18" charset="0"/>
              </a:rPr>
              <a:t>This python scripts detects movement on your web-cam and outlines the moving object on your computer screen.</a:t>
            </a:r>
          </a:p>
          <a:p>
            <a:endParaRPr lang="en-IN" dirty="0"/>
          </a:p>
        </p:txBody>
      </p:sp>
      <p:sp>
        <p:nvSpPr>
          <p:cNvPr id="4" name="Slide Number Placeholder 3">
            <a:extLst>
              <a:ext uri="{FF2B5EF4-FFF2-40B4-BE49-F238E27FC236}">
                <a16:creationId xmlns:a16="http://schemas.microsoft.com/office/drawing/2014/main" id="{3E319DB2-8D63-881F-B84D-6970CD161B34}"/>
              </a:ext>
            </a:extLst>
          </p:cNvPr>
          <p:cNvSpPr>
            <a:spLocks noGrp="1"/>
          </p:cNvSpPr>
          <p:nvPr>
            <p:ph type="sldNum" sz="quarter" idx="12"/>
          </p:nvPr>
        </p:nvSpPr>
        <p:spPr/>
        <p:txBody>
          <a:bodyPr/>
          <a:lstStyle/>
          <a:p>
            <a:fld id="{DCCC97A1-E48F-452A-B772-2B63352FD57D}" type="slidenum">
              <a:rPr lang="en-IN" smtClean="0"/>
              <a:t>7</a:t>
            </a:fld>
            <a:endParaRPr lang="en-IN"/>
          </a:p>
        </p:txBody>
      </p:sp>
    </p:spTree>
    <p:extLst>
      <p:ext uri="{BB962C8B-B14F-4D97-AF65-F5344CB8AC3E}">
        <p14:creationId xmlns:p14="http://schemas.microsoft.com/office/powerpoint/2010/main" val="401482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733B-FA89-31CF-DB0B-EE79BC72DBFD}"/>
              </a:ext>
            </a:extLst>
          </p:cNvPr>
          <p:cNvSpPr>
            <a:spLocks noGrp="1"/>
          </p:cNvSpPr>
          <p:nvPr>
            <p:ph type="title"/>
          </p:nvPr>
        </p:nvSpPr>
        <p:spPr>
          <a:xfrm>
            <a:off x="768625" y="2705100"/>
            <a:ext cx="3681373" cy="1447800"/>
          </a:xfrm>
        </p:spPr>
        <p:txBody>
          <a:bodyPr/>
          <a:lstStyle/>
          <a:p>
            <a:r>
              <a:rPr lang="en-US" sz="2800" b="1" dirty="0">
                <a:effectLst/>
                <a:latin typeface="Times New Roman" panose="02020603050405020304" pitchFamily="18" charset="0"/>
                <a:ea typeface="Times New Roman" panose="02020603050405020304" pitchFamily="18" charset="0"/>
              </a:rPr>
              <a:t>ADVANTAGES </a:t>
            </a:r>
            <a:br>
              <a:rPr lang="en-US" sz="2800" dirty="0"/>
            </a:br>
            <a:endParaRPr lang="en-US" sz="2800" dirty="0"/>
          </a:p>
        </p:txBody>
      </p:sp>
      <p:sp>
        <p:nvSpPr>
          <p:cNvPr id="3" name="Content Placeholder 2">
            <a:extLst>
              <a:ext uri="{FF2B5EF4-FFF2-40B4-BE49-F238E27FC236}">
                <a16:creationId xmlns:a16="http://schemas.microsoft.com/office/drawing/2014/main" id="{1390B9AB-F337-8887-50D9-75E2BDB59C6B}"/>
              </a:ext>
            </a:extLst>
          </p:cNvPr>
          <p:cNvSpPr>
            <a:spLocks noGrp="1"/>
          </p:cNvSpPr>
          <p:nvPr>
            <p:ph idx="1"/>
          </p:nvPr>
        </p:nvSpPr>
        <p:spPr>
          <a:xfrm>
            <a:off x="4793395" y="1447800"/>
            <a:ext cx="5897217" cy="4572000"/>
          </a:xfrm>
        </p:spPr>
        <p:txBody>
          <a:bodyPr/>
          <a:lstStyle/>
          <a:p>
            <a:pPr marL="457200" marR="0" indent="-457200" algn="just">
              <a:lnSpc>
                <a:spcPct val="150000"/>
              </a:lnSpc>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Requires less memory.</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gn="just">
              <a:lnSpc>
                <a:spcPct val="150000"/>
              </a:lnSpc>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Analysis is done automatically.</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gn="just">
              <a:lnSpc>
                <a:spcPct val="150000"/>
              </a:lnSpc>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Alert systems may be implemented automatically when the motion is detected.</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gn="just">
              <a:lnSpc>
                <a:spcPct val="150000"/>
              </a:lnSpc>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High accuracy</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gn="just">
              <a:lnSpc>
                <a:spcPct val="150000"/>
              </a:lnSpc>
              <a:spcBef>
                <a:spcPts val="0"/>
              </a:spcBef>
              <a:spcAft>
                <a:spcPts val="100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High efficiency</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224B7510-E8E1-8E5A-CD99-1CBEE1346005}"/>
              </a:ext>
            </a:extLst>
          </p:cNvPr>
          <p:cNvSpPr>
            <a:spLocks noGrp="1"/>
          </p:cNvSpPr>
          <p:nvPr>
            <p:ph type="sldNum" sz="quarter" idx="12"/>
          </p:nvPr>
        </p:nvSpPr>
        <p:spPr/>
        <p:txBody>
          <a:bodyPr/>
          <a:lstStyle/>
          <a:p>
            <a:fld id="{DCCC97A1-E48F-452A-B772-2B63352FD57D}" type="slidenum">
              <a:rPr lang="en-IN" smtClean="0"/>
              <a:t>8</a:t>
            </a:fld>
            <a:endParaRPr lang="en-IN"/>
          </a:p>
        </p:txBody>
      </p:sp>
    </p:spTree>
    <p:extLst>
      <p:ext uri="{BB962C8B-B14F-4D97-AF65-F5344CB8AC3E}">
        <p14:creationId xmlns:p14="http://schemas.microsoft.com/office/powerpoint/2010/main" val="164584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F9372A20-62D8-BAA2-3E4C-BFDAE294DF22}"/>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CCC97A1-E48F-452A-B772-2B63352FD57D}" type="slidenum">
              <a:rPr lang="en-US">
                <a:solidFill>
                  <a:srgbClr val="FFFFFF"/>
                </a:solidFill>
              </a:rPr>
              <a:pPr defTabSz="914400">
                <a:spcAft>
                  <a:spcPts val="600"/>
                </a:spcAft>
              </a:pPr>
              <a:t>9</a:t>
            </a:fld>
            <a:endParaRPr lang="en-US">
              <a:solidFill>
                <a:srgbClr val="FFFFFF"/>
              </a:solidFill>
            </a:endParaRPr>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28378-A6E9-D926-0382-511EB399BF51}"/>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dirty="0">
                <a:solidFill>
                  <a:srgbClr val="EBEBEB"/>
                </a:solidFill>
                <a:latin typeface="+mj-lt"/>
                <a:ea typeface="+mj-ea"/>
                <a:cs typeface="+mj-cs"/>
              </a:rPr>
              <a:t>SYSTEM ARCHITECTURE </a:t>
            </a:r>
          </a:p>
        </p:txBody>
      </p:sp>
      <p:pic>
        <p:nvPicPr>
          <p:cNvPr id="7" name="Content Placeholder 6" descr="A diagram of a computer system&#10;&#10;Description automatically generated with low confidence">
            <a:extLst>
              <a:ext uri="{FF2B5EF4-FFF2-40B4-BE49-F238E27FC236}">
                <a16:creationId xmlns:a16="http://schemas.microsoft.com/office/drawing/2014/main" id="{78613821-1D02-7A03-1A8A-20E70CEBCF9F}"/>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6312296" y="310749"/>
            <a:ext cx="4048125" cy="3988841"/>
          </a:xfrm>
          <a:prstGeom prst="rect">
            <a:avLst/>
          </a:prstGeom>
          <a:noFill/>
          <a:ln>
            <a:noFill/>
          </a:ln>
        </p:spPr>
      </p:pic>
      <p:pic>
        <p:nvPicPr>
          <p:cNvPr id="8" name="Picture 7">
            <a:extLst>
              <a:ext uri="{FF2B5EF4-FFF2-40B4-BE49-F238E27FC236}">
                <a16:creationId xmlns:a16="http://schemas.microsoft.com/office/drawing/2014/main" id="{9CAC69DF-48BD-2DCE-BCCB-2FE7E8A6837D}"/>
              </a:ext>
            </a:extLst>
          </p:cNvPr>
          <p:cNvPicPr>
            <a:picLocks noChangeAspect="1"/>
          </p:cNvPicPr>
          <p:nvPr/>
        </p:nvPicPr>
        <p:blipFill>
          <a:blip r:embed="rId7"/>
          <a:srcRect/>
          <a:stretch>
            <a:fillRect/>
          </a:stretch>
        </p:blipFill>
        <p:spPr bwMode="auto">
          <a:xfrm>
            <a:off x="184348" y="463208"/>
            <a:ext cx="5943600" cy="3021965"/>
          </a:xfrm>
          <a:prstGeom prst="rect">
            <a:avLst/>
          </a:prstGeom>
          <a:noFill/>
          <a:ln w="9525">
            <a:noFill/>
            <a:miter lim="800000"/>
            <a:headEnd/>
            <a:tailEnd/>
          </a:ln>
        </p:spPr>
      </p:pic>
    </p:spTree>
    <p:extLst>
      <p:ext uri="{BB962C8B-B14F-4D97-AF65-F5344CB8AC3E}">
        <p14:creationId xmlns:p14="http://schemas.microsoft.com/office/powerpoint/2010/main" val="12739761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ustom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329</TotalTime>
  <Words>1711</Words>
  <Application>Microsoft Office PowerPoint</Application>
  <PresentationFormat>Widescreen</PresentationFormat>
  <Paragraphs>175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Franklin Gothic Book</vt:lpstr>
      <vt:lpstr>Times New Roman</vt:lpstr>
      <vt:lpstr>Wingdings</vt:lpstr>
      <vt:lpstr>Wingdings 3</vt:lpstr>
      <vt:lpstr>Ion</vt:lpstr>
      <vt:lpstr>DETECTING THE MOVEMENT OF OBJECTS WITH WEBCAM </vt:lpstr>
      <vt:lpstr>INDEX</vt:lpstr>
      <vt:lpstr>ABSTRACT</vt:lpstr>
      <vt:lpstr>INTRODUCTION</vt:lpstr>
      <vt:lpstr>EXISTING SYSTEM</vt:lpstr>
      <vt:lpstr>DISADVANTAGES</vt:lpstr>
      <vt:lpstr>PROPOSED SYSTEM</vt:lpstr>
      <vt:lpstr>ADVANTAGES  </vt:lpstr>
      <vt:lpstr>SYSTEM ARCHITECTURE </vt:lpstr>
      <vt:lpstr>SYSTEM REQUIREMENTS </vt:lpstr>
      <vt:lpstr>UML DIAGRAMS    USE-CASE DIAGRAM</vt:lpstr>
      <vt:lpstr>CLASS DIAGRAM</vt:lpstr>
      <vt:lpstr>SEQUENCE DIAGRAM</vt:lpstr>
      <vt:lpstr>ACTIVITY DIAGRAM</vt:lpstr>
      <vt:lpstr>OBJECT DIAGRAM</vt:lpstr>
      <vt:lpstr>COLLABORATION DIAGRAM</vt:lpstr>
      <vt:lpstr>STATE CHART DIAGRAM</vt:lpstr>
      <vt:lpstr>COMPONENT DIAGRAM</vt:lpstr>
      <vt:lpstr>DEPLOYMENT DIAGRAM</vt:lpstr>
      <vt:lpstr>IMPLEMENTATION</vt:lpstr>
      <vt:lpstr>PowerPoint Presentation</vt:lpstr>
      <vt:lpstr>PowerPoint Presentation</vt:lpstr>
      <vt:lpstr>OUTPUT SCREENS</vt:lpstr>
      <vt:lpstr>PowerPoint Presentation</vt:lpstr>
      <vt:lpstr>PowerPoint Presentation</vt:lpstr>
      <vt:lpstr>PowerPoint Presentation</vt:lpstr>
      <vt:lpstr>CONCLUSION</vt:lpstr>
      <vt:lpstr>FUTURE SCOPE </vt:lpstr>
      <vt:lpstr>APPLICATIONS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BASED ON YOLOV3 USING OPENCV AND PYTHON</dc:title>
  <dc:creator>19E31A0575 kamal</dc:creator>
  <cp:lastModifiedBy>Sai Teja</cp:lastModifiedBy>
  <cp:revision>15</cp:revision>
  <dcterms:created xsi:type="dcterms:W3CDTF">2023-04-18T13:47:48Z</dcterms:created>
  <dcterms:modified xsi:type="dcterms:W3CDTF">2023-06-16T16:33:47Z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2023-04-18T17:59:34Z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2d652b7b-2042-4b55-ada7-cc0b44fd0655</vt:lpwstr>
  </property>
  <property fmtid="{D5CDD505-2E9C-101B-9397-08002B2CF9AE}" pid="7" name="MSIP_Label_defa4170-0d19-0005-0004-bc88714345d2_ActionId">
    <vt:lpwstr>27489b69-d071-4204-b4d5-1538d98a2984</vt:lpwstr>
  </property>
  <property fmtid="{D5CDD505-2E9C-101B-9397-08002B2CF9AE}" pid="8" name="MSIP_Label_defa4170-0d19-0005-0004-bc88714345d2_ContentBits">
    <vt:lpwstr>0</vt:lpwstr>
  </property>
</Properties>
</file>