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38"/>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4" r:id="rId28"/>
    <p:sldId id="288" r:id="rId29"/>
    <p:sldId id="289" r:id="rId30"/>
    <p:sldId id="283" r:id="rId31"/>
    <p:sldId id="286" r:id="rId32"/>
    <p:sldId id="287" r:id="rId33"/>
    <p:sldId id="285" r:id="rId34"/>
    <p:sldId id="290" r:id="rId35"/>
    <p:sldId id="291" r:id="rId36"/>
    <p:sldId id="308"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741" autoAdjust="0"/>
  </p:normalViewPr>
  <p:slideViewPr>
    <p:cSldViewPr snapToGrid="0">
      <p:cViewPr varScale="1">
        <p:scale>
          <a:sx n="72" d="100"/>
          <a:sy n="72" d="100"/>
        </p:scale>
        <p:origin x="63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1048735"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736"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1048598" name="Google Shape;9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8599"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048647" name="Google Shape;15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8648" name="Google Shape;15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048652" name="Google Shape;158;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8653" name="Google Shape;15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048657" name="Google Shape;170;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8658" name="Google Shape;17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048662" name="Google Shape;164;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8663" name="Google Shape;16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048665" name="Google Shape;176;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8666" name="Google Shape;17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048687" name="Google Shape;182;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8688" name="Google Shape;183;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048691" name="Google Shape;188;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8692" name="Google Shape;189;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1048602" name="Google Shape;9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8603" name="Google Shape;9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8606" name="Google Shape;10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8607" name="Google Shape;10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048610" name="Google Shape;11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8611" name="Google Shape;11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048614" name="Google Shape;12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8615" name="Google Shape;12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048617" name="Google Shape;11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8618" name="Google Shape;11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048621" name="Google Shape;12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8622" name="Google Shape;12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048633" name="Google Shape;140;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8634" name="Google Shape;14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048644" name="Google Shape;146;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8645" name="Google Shape;14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97153"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1048581" name="Rectangle 3"/>
          <p:cNvSpPr>
            <a:spLocks noGrp="1" noChangeArrowheads="1"/>
          </p:cNvSpPr>
          <p:nvPr>
            <p:ph type="ctrTitle"/>
          </p:nvPr>
        </p:nvSpPr>
        <p:spPr>
          <a:xfrm>
            <a:off x="2063751" y="1701800"/>
            <a:ext cx="9211733" cy="1082675"/>
          </a:xfrm>
        </p:spPr>
        <p:txBody>
          <a:bodyPr/>
          <a:lstStyle>
            <a:lvl1pPr algn="r"/>
          </a:lstStyle>
          <a:p>
            <a:pPr lvl="0"/>
            <a:r>
              <a:rPr lang="en-US" altLang="zh-CN" noProof="0"/>
              <a:t>Click to edit Master title style</a:t>
            </a:r>
          </a:p>
        </p:txBody>
      </p:sp>
      <p:sp>
        <p:nvSpPr>
          <p:cNvPr id="1048582" name="Rectangle 4"/>
          <p:cNvSpPr>
            <a:spLocks noGrp="1" noChangeArrowheads="1"/>
          </p:cNvSpPr>
          <p:nvPr>
            <p:ph type="subTitle" idx="1"/>
          </p:nvPr>
        </p:nvSpPr>
        <p:spPr>
          <a:xfrm>
            <a:off x="2063751" y="2927350"/>
            <a:ext cx="9218083" cy="1752600"/>
          </a:xfrm>
        </p:spPr>
        <p:txBody>
          <a:bodyPr/>
          <a:lstStyle>
            <a:lvl1pPr marL="0" indent="0" algn="r">
              <a:buFontTx/>
              <a:buNone/>
            </a:lvl1pPr>
          </a:lstStyle>
          <a:p>
            <a:pPr lvl="0"/>
            <a:r>
              <a:rPr lang="en-US" altLang="zh-CN" noProof="0"/>
              <a:t>Click to edit Master subtitle style</a:t>
            </a:r>
          </a:p>
        </p:txBody>
      </p:sp>
      <p:sp>
        <p:nvSpPr>
          <p:cNvPr id="1048583" name="Rectangle 5"/>
          <p:cNvSpPr>
            <a:spLocks noGrp="1" noChangeArrowheads="1"/>
          </p:cNvSpPr>
          <p:nvPr>
            <p:ph type="dt" sz="half" idx="2"/>
          </p:nvPr>
        </p:nvSpPr>
        <p:spPr bwMode="auto">
          <a:xfrm>
            <a:off x="609600" y="6245225"/>
            <a:ext cx="2844800" cy="476250"/>
          </a:xfrm>
          <a:prstGeom prst="rect">
            <a:avLst/>
          </a:prstGeom>
          <a:noFill/>
        </p:spPr>
        <p:txBody>
          <a:bodyPr vert="horz" wrap="square" lIns="91440" tIns="45720" rIns="91440" bIns="45720" numCol="1" anchor="t" anchorCtr="0" compatLnSpc="1"/>
          <a:lstStyle/>
          <a:p>
            <a:endParaRPr lang="en-IN"/>
          </a:p>
        </p:txBody>
      </p:sp>
      <p:sp>
        <p:nvSpPr>
          <p:cNvPr id="1048584" name="Rectangle 6"/>
          <p:cNvSpPr>
            <a:spLocks noGrp="1" noChangeArrowheads="1"/>
          </p:cNvSpPr>
          <p:nvPr>
            <p:ph type="ftr" sz="quarter" idx="3"/>
          </p:nvPr>
        </p:nvSpPr>
        <p:spPr bwMode="auto">
          <a:xfrm>
            <a:off x="4165600" y="6245225"/>
            <a:ext cx="3860800" cy="476250"/>
          </a:xfrm>
          <a:prstGeom prst="rect">
            <a:avLst/>
          </a:prstGeom>
          <a:noFill/>
        </p:spPr>
        <p:txBody>
          <a:bodyPr vert="horz" wrap="square" lIns="91440" tIns="45720" rIns="91440" bIns="45720" numCol="1" anchor="t" anchorCtr="0" compatLnSpc="1"/>
          <a:lstStyle/>
          <a:p>
            <a:endParaRPr lang="en-IN"/>
          </a:p>
        </p:txBody>
      </p:sp>
      <p:sp>
        <p:nvSpPr>
          <p:cNvPr id="1048585" name="Rectangle 7"/>
          <p:cNvSpPr>
            <a:spLocks noGrp="1" noChangeArrowheads="1"/>
          </p:cNvSpPr>
          <p:nvPr>
            <p:ph type="sldNum" sz="quarter" idx="4"/>
          </p:nvPr>
        </p:nvSpPr>
        <p:spPr bwMode="auto">
          <a:xfrm>
            <a:off x="8737600" y="6245225"/>
            <a:ext cx="2844800" cy="476250"/>
          </a:xfrm>
          <a:prstGeom prst="rect">
            <a:avLst/>
          </a:prstGeom>
          <a:noFill/>
        </p:spPr>
        <p:txBody>
          <a:bodyPr vert="horz" wrap="square" lIns="91440" tIns="45720" rIns="91440" bIns="45720" numCol="1" anchor="t" anchorCtr="0" compatLnSpc="1"/>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08" name="Title 1"/>
          <p:cNvSpPr>
            <a:spLocks noGrp="1"/>
          </p:cNvSpPr>
          <p:nvPr>
            <p:ph type="title"/>
          </p:nvPr>
        </p:nvSpPr>
        <p:spPr/>
        <p:txBody>
          <a:bodyPr/>
          <a:lstStyle/>
          <a:p>
            <a:r>
              <a:rPr lang="en-US"/>
              <a:t>Click to edit Master title style</a:t>
            </a:r>
          </a:p>
        </p:txBody>
      </p:sp>
      <p:sp>
        <p:nvSpPr>
          <p:cNvPr id="1048709"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0" name="Date Placeholder 3"/>
          <p:cNvSpPr>
            <a:spLocks noGrp="1"/>
          </p:cNvSpPr>
          <p:nvPr>
            <p:ph type="dt" sz="half" idx="10"/>
          </p:nvPr>
        </p:nvSpPr>
        <p:spPr/>
        <p:txBody>
          <a:bodyPr/>
          <a:lstStyle/>
          <a:p>
            <a:endParaRPr lang="en-IN"/>
          </a:p>
        </p:txBody>
      </p:sp>
      <p:sp>
        <p:nvSpPr>
          <p:cNvPr id="1048711" name="Footer Placeholder 4"/>
          <p:cNvSpPr>
            <a:spLocks noGrp="1"/>
          </p:cNvSpPr>
          <p:nvPr>
            <p:ph type="ftr" sz="quarter" idx="11"/>
          </p:nvPr>
        </p:nvSpPr>
        <p:spPr/>
        <p:txBody>
          <a:bodyPr/>
          <a:lstStyle/>
          <a:p>
            <a:endParaRPr lang="en-IN"/>
          </a:p>
        </p:txBody>
      </p:sp>
      <p:sp>
        <p:nvSpPr>
          <p:cNvPr id="1048712"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97"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1048698"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9" name="Date Placeholder 3"/>
          <p:cNvSpPr>
            <a:spLocks noGrp="1"/>
          </p:cNvSpPr>
          <p:nvPr>
            <p:ph type="dt" sz="half" idx="10"/>
          </p:nvPr>
        </p:nvSpPr>
        <p:spPr/>
        <p:txBody>
          <a:bodyPr/>
          <a:lstStyle/>
          <a:p>
            <a:endParaRPr lang="en-IN"/>
          </a:p>
        </p:txBody>
      </p:sp>
      <p:sp>
        <p:nvSpPr>
          <p:cNvPr id="1048700" name="Footer Placeholder 4"/>
          <p:cNvSpPr>
            <a:spLocks noGrp="1"/>
          </p:cNvSpPr>
          <p:nvPr>
            <p:ph type="ftr" sz="quarter" idx="11"/>
          </p:nvPr>
        </p:nvSpPr>
        <p:spPr/>
        <p:txBody>
          <a:bodyPr/>
          <a:lstStyle/>
          <a:p>
            <a:endParaRPr lang="en-IN"/>
          </a:p>
        </p:txBody>
      </p:sp>
      <p:sp>
        <p:nvSpPr>
          <p:cNvPr id="1048701"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9" name="Title 1"/>
          <p:cNvSpPr>
            <a:spLocks noGrp="1"/>
          </p:cNvSpPr>
          <p:nvPr>
            <p:ph type="title"/>
          </p:nvPr>
        </p:nvSpPr>
        <p:spPr/>
        <p:txBody>
          <a:bodyPr/>
          <a:lstStyle/>
          <a:p>
            <a:r>
              <a:rPr lang="en-US"/>
              <a:t>Click to edit Master title style</a:t>
            </a:r>
          </a:p>
        </p:txBody>
      </p:sp>
      <p:sp>
        <p:nvSpPr>
          <p:cNvPr id="1048590"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1" name="Date Placeholder 3"/>
          <p:cNvSpPr>
            <a:spLocks noGrp="1"/>
          </p:cNvSpPr>
          <p:nvPr>
            <p:ph type="dt" sz="half" idx="10"/>
          </p:nvPr>
        </p:nvSpPr>
        <p:spPr/>
        <p:txBody>
          <a:bodyPr/>
          <a:lstStyle/>
          <a:p>
            <a:endParaRPr lang="en-IN"/>
          </a:p>
        </p:txBody>
      </p:sp>
      <p:sp>
        <p:nvSpPr>
          <p:cNvPr id="1048592" name="Footer Placeholder 4"/>
          <p:cNvSpPr>
            <a:spLocks noGrp="1"/>
          </p:cNvSpPr>
          <p:nvPr>
            <p:ph type="ftr" sz="quarter" idx="11"/>
          </p:nvPr>
        </p:nvSpPr>
        <p:spPr/>
        <p:txBody>
          <a:bodyPr/>
          <a:lstStyle/>
          <a:p>
            <a:endParaRPr lang="en-IN"/>
          </a:p>
        </p:txBody>
      </p:sp>
      <p:sp>
        <p:nvSpPr>
          <p:cNvPr id="1048593"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13"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1048714"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1048715" name="Date Placeholder 3"/>
          <p:cNvSpPr>
            <a:spLocks noGrp="1"/>
          </p:cNvSpPr>
          <p:nvPr>
            <p:ph type="dt" sz="half" idx="10"/>
          </p:nvPr>
        </p:nvSpPr>
        <p:spPr/>
        <p:txBody>
          <a:bodyPr/>
          <a:lstStyle/>
          <a:p>
            <a:endParaRPr lang="en-IN"/>
          </a:p>
        </p:txBody>
      </p:sp>
      <p:sp>
        <p:nvSpPr>
          <p:cNvPr id="1048716" name="Footer Placeholder 4"/>
          <p:cNvSpPr>
            <a:spLocks noGrp="1"/>
          </p:cNvSpPr>
          <p:nvPr>
            <p:ph type="ftr" sz="quarter" idx="11"/>
          </p:nvPr>
        </p:nvSpPr>
        <p:spPr/>
        <p:txBody>
          <a:bodyPr/>
          <a:lstStyle/>
          <a:p>
            <a:endParaRPr lang="en-IN"/>
          </a:p>
        </p:txBody>
      </p:sp>
      <p:sp>
        <p:nvSpPr>
          <p:cNvPr id="1048717"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35" name="Title 1"/>
          <p:cNvSpPr>
            <a:spLocks noGrp="1"/>
          </p:cNvSpPr>
          <p:nvPr>
            <p:ph type="title"/>
          </p:nvPr>
        </p:nvSpPr>
        <p:spPr/>
        <p:txBody>
          <a:bodyPr/>
          <a:lstStyle/>
          <a:p>
            <a:r>
              <a:rPr lang="en-US"/>
              <a:t>Click to edit Master title style</a:t>
            </a:r>
          </a:p>
        </p:txBody>
      </p:sp>
      <p:sp>
        <p:nvSpPr>
          <p:cNvPr id="1048636"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7"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8" name="Date Placeholder 4"/>
          <p:cNvSpPr>
            <a:spLocks noGrp="1"/>
          </p:cNvSpPr>
          <p:nvPr>
            <p:ph type="dt" sz="half" idx="10"/>
          </p:nvPr>
        </p:nvSpPr>
        <p:spPr/>
        <p:txBody>
          <a:bodyPr/>
          <a:lstStyle/>
          <a:p>
            <a:endParaRPr lang="en-IN"/>
          </a:p>
        </p:txBody>
      </p:sp>
      <p:sp>
        <p:nvSpPr>
          <p:cNvPr id="1048639" name="Footer Placeholder 5"/>
          <p:cNvSpPr>
            <a:spLocks noGrp="1"/>
          </p:cNvSpPr>
          <p:nvPr>
            <p:ph type="ftr" sz="quarter" idx="11"/>
          </p:nvPr>
        </p:nvSpPr>
        <p:spPr/>
        <p:txBody>
          <a:bodyPr/>
          <a:lstStyle/>
          <a:p>
            <a:endParaRPr lang="en-IN"/>
          </a:p>
        </p:txBody>
      </p:sp>
      <p:sp>
        <p:nvSpPr>
          <p:cNvPr id="1048640"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18" name="Title 1"/>
          <p:cNvSpPr>
            <a:spLocks noGrp="1"/>
          </p:cNvSpPr>
          <p:nvPr>
            <p:ph type="title"/>
          </p:nvPr>
        </p:nvSpPr>
        <p:spPr>
          <a:xfrm>
            <a:off x="840317" y="365125"/>
            <a:ext cx="10515600" cy="1325563"/>
          </a:xfrm>
        </p:spPr>
        <p:txBody>
          <a:bodyPr/>
          <a:lstStyle/>
          <a:p>
            <a:r>
              <a:rPr lang="en-US"/>
              <a:t>Click to edit Master title style</a:t>
            </a:r>
          </a:p>
        </p:txBody>
      </p:sp>
      <p:sp>
        <p:nvSpPr>
          <p:cNvPr id="1048719"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20"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21"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22"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23" name="Date Placeholder 6"/>
          <p:cNvSpPr>
            <a:spLocks noGrp="1"/>
          </p:cNvSpPr>
          <p:nvPr>
            <p:ph type="dt" sz="half" idx="10"/>
          </p:nvPr>
        </p:nvSpPr>
        <p:spPr/>
        <p:txBody>
          <a:bodyPr/>
          <a:lstStyle/>
          <a:p>
            <a:endParaRPr lang="en-IN"/>
          </a:p>
        </p:txBody>
      </p:sp>
      <p:sp>
        <p:nvSpPr>
          <p:cNvPr id="1048724" name="Footer Placeholder 7"/>
          <p:cNvSpPr>
            <a:spLocks noGrp="1"/>
          </p:cNvSpPr>
          <p:nvPr>
            <p:ph type="ftr" sz="quarter" idx="11"/>
          </p:nvPr>
        </p:nvSpPr>
        <p:spPr/>
        <p:txBody>
          <a:bodyPr/>
          <a:lstStyle/>
          <a:p>
            <a:endParaRPr lang="en-IN"/>
          </a:p>
        </p:txBody>
      </p:sp>
      <p:sp>
        <p:nvSpPr>
          <p:cNvPr id="1048725"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93" name="Title 1"/>
          <p:cNvSpPr>
            <a:spLocks noGrp="1"/>
          </p:cNvSpPr>
          <p:nvPr>
            <p:ph type="title"/>
          </p:nvPr>
        </p:nvSpPr>
        <p:spPr/>
        <p:txBody>
          <a:bodyPr/>
          <a:lstStyle/>
          <a:p>
            <a:r>
              <a:rPr lang="en-US"/>
              <a:t>Click to edit Master title style</a:t>
            </a:r>
          </a:p>
        </p:txBody>
      </p:sp>
      <p:sp>
        <p:nvSpPr>
          <p:cNvPr id="1048694" name="Date Placeholder 2"/>
          <p:cNvSpPr>
            <a:spLocks noGrp="1"/>
          </p:cNvSpPr>
          <p:nvPr>
            <p:ph type="dt" sz="half" idx="10"/>
          </p:nvPr>
        </p:nvSpPr>
        <p:spPr/>
        <p:txBody>
          <a:bodyPr/>
          <a:lstStyle/>
          <a:p>
            <a:endParaRPr lang="en-IN"/>
          </a:p>
        </p:txBody>
      </p:sp>
      <p:sp>
        <p:nvSpPr>
          <p:cNvPr id="1048695" name="Footer Placeholder 3"/>
          <p:cNvSpPr>
            <a:spLocks noGrp="1"/>
          </p:cNvSpPr>
          <p:nvPr>
            <p:ph type="ftr" sz="quarter" idx="11"/>
          </p:nvPr>
        </p:nvSpPr>
        <p:spPr/>
        <p:txBody>
          <a:bodyPr/>
          <a:lstStyle/>
          <a:p>
            <a:endParaRPr lang="en-IN"/>
          </a:p>
        </p:txBody>
      </p:sp>
      <p:sp>
        <p:nvSpPr>
          <p:cNvPr id="104869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26" name="Date Placeholder 1"/>
          <p:cNvSpPr>
            <a:spLocks noGrp="1"/>
          </p:cNvSpPr>
          <p:nvPr>
            <p:ph type="dt" sz="half" idx="10"/>
          </p:nvPr>
        </p:nvSpPr>
        <p:spPr/>
        <p:txBody>
          <a:bodyPr/>
          <a:lstStyle/>
          <a:p>
            <a:endParaRPr lang="en-IN"/>
          </a:p>
        </p:txBody>
      </p:sp>
      <p:sp>
        <p:nvSpPr>
          <p:cNvPr id="1048727" name="Footer Placeholder 2"/>
          <p:cNvSpPr>
            <a:spLocks noGrp="1"/>
          </p:cNvSpPr>
          <p:nvPr>
            <p:ph type="ftr" sz="quarter" idx="11"/>
          </p:nvPr>
        </p:nvSpPr>
        <p:spPr/>
        <p:txBody>
          <a:bodyPr/>
          <a:lstStyle/>
          <a:p>
            <a:endParaRPr lang="en-IN"/>
          </a:p>
        </p:txBody>
      </p:sp>
      <p:sp>
        <p:nvSpPr>
          <p:cNvPr id="1048728"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29"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1048730"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31"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32" name="Date Placeholder 4"/>
          <p:cNvSpPr>
            <a:spLocks noGrp="1"/>
          </p:cNvSpPr>
          <p:nvPr>
            <p:ph type="dt" sz="half" idx="10"/>
          </p:nvPr>
        </p:nvSpPr>
        <p:spPr/>
        <p:txBody>
          <a:bodyPr/>
          <a:lstStyle/>
          <a:p>
            <a:endParaRPr lang="en-IN"/>
          </a:p>
        </p:txBody>
      </p:sp>
      <p:sp>
        <p:nvSpPr>
          <p:cNvPr id="1048733" name="Footer Placeholder 5"/>
          <p:cNvSpPr>
            <a:spLocks noGrp="1"/>
          </p:cNvSpPr>
          <p:nvPr>
            <p:ph type="ftr" sz="quarter" idx="11"/>
          </p:nvPr>
        </p:nvSpPr>
        <p:spPr/>
        <p:txBody>
          <a:bodyPr/>
          <a:lstStyle/>
          <a:p>
            <a:endParaRPr lang="en-IN"/>
          </a:p>
        </p:txBody>
      </p:sp>
      <p:sp>
        <p:nvSpPr>
          <p:cNvPr id="1048734"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0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104870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104870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05" name="Date Placeholder 4"/>
          <p:cNvSpPr>
            <a:spLocks noGrp="1"/>
          </p:cNvSpPr>
          <p:nvPr>
            <p:ph type="dt" sz="half" idx="10"/>
          </p:nvPr>
        </p:nvSpPr>
        <p:spPr/>
        <p:txBody>
          <a:bodyPr/>
          <a:lstStyle/>
          <a:p>
            <a:endParaRPr lang="en-IN"/>
          </a:p>
        </p:txBody>
      </p:sp>
      <p:sp>
        <p:nvSpPr>
          <p:cNvPr id="1048706" name="Footer Placeholder 5"/>
          <p:cNvSpPr>
            <a:spLocks noGrp="1"/>
          </p:cNvSpPr>
          <p:nvPr>
            <p:ph type="ftr" sz="quarter" idx="11"/>
          </p:nvPr>
        </p:nvSpPr>
        <p:spPr/>
        <p:txBody>
          <a:bodyPr/>
          <a:lstStyle/>
          <a:p>
            <a:endParaRPr lang="en-IN"/>
          </a:p>
        </p:txBody>
      </p:sp>
      <p:sp>
        <p:nvSpPr>
          <p:cNvPr id="104870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97152" name="Picture 3"/>
          <p:cNvPicPr>
            <a:picLocks noChangeAspect="1"/>
          </p:cNvPicPr>
          <p:nvPr/>
        </p:nvPicPr>
        <p:blipFill>
          <a:blip r:embed="rId13"/>
          <a:stretch>
            <a:fillRect/>
          </a:stretch>
        </p:blipFill>
        <p:spPr>
          <a:xfrm>
            <a:off x="-8467" y="0"/>
            <a:ext cx="12200467" cy="6858000"/>
          </a:xfrm>
          <a:prstGeom prst="rect">
            <a:avLst/>
          </a:prstGeom>
          <a:noFill/>
          <a:ln w="9525">
            <a:noFill/>
          </a:ln>
        </p:spPr>
      </p:pic>
      <p:sp>
        <p:nvSpPr>
          <p:cNvPr id="1048576"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48577"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48578" name="Rectangle 5"/>
          <p:cNvSpPr>
            <a:spLocks noGrp="1" noChangeArrowheads="1"/>
          </p:cNvSpPr>
          <p:nvPr>
            <p:ph type="dt" sz="half" idx="2"/>
          </p:nvPr>
        </p:nvSpPr>
        <p:spPr bwMode="auto">
          <a:xfrm>
            <a:off x="609600" y="6245225"/>
            <a:ext cx="2844800" cy="476250"/>
          </a:xfrm>
          <a:prstGeom prst="rect">
            <a:avLst/>
          </a:prstGeom>
          <a:noFill/>
          <a:ln>
            <a:noFill/>
          </a:ln>
          <a:effectLst/>
        </p:spPr>
        <p:txBody>
          <a:bodyPr vert="horz" wrap="square" lIns="91440" tIns="45720" rIns="91440" bIns="45720" numCol="1" anchor="t" anchorCtr="0" compatLnSpc="1"/>
          <a:lstStyle>
            <a:lvl1pPr>
              <a:defRPr sz="1400"/>
            </a:lvl1pPr>
          </a:lstStyle>
          <a:p>
            <a:endParaRPr lang="en-IN"/>
          </a:p>
        </p:txBody>
      </p:sp>
      <p:sp>
        <p:nvSpPr>
          <p:cNvPr id="1048579" name="Rectangle 6"/>
          <p:cNvSpPr>
            <a:spLocks noGrp="1" noChangeArrowheads="1"/>
          </p:cNvSpPr>
          <p:nvPr>
            <p:ph type="ftr" sz="quarter" idx="3"/>
          </p:nvPr>
        </p:nvSpPr>
        <p:spPr bwMode="auto">
          <a:xfrm>
            <a:off x="4165600" y="6245225"/>
            <a:ext cx="3860800" cy="476250"/>
          </a:xfrm>
          <a:prstGeom prst="rect">
            <a:avLst/>
          </a:prstGeom>
          <a:noFill/>
          <a:ln>
            <a:noFill/>
          </a:ln>
          <a:effectLst/>
        </p:spPr>
        <p:txBody>
          <a:bodyPr vert="horz" wrap="square" lIns="91440" tIns="45720" rIns="91440" bIns="45720" numCol="1" anchor="t" anchorCtr="0" compatLnSpc="1"/>
          <a:lstStyle>
            <a:lvl1pPr algn="ctr">
              <a:defRPr sz="1400"/>
            </a:lvl1pPr>
          </a:lstStyle>
          <a:p>
            <a:endParaRPr lang="en-IN"/>
          </a:p>
        </p:txBody>
      </p:sp>
      <p:sp>
        <p:nvSpPr>
          <p:cNvPr id="1048580" name="Rectangle 7"/>
          <p:cNvSpPr>
            <a:spLocks noGrp="1" noChangeArrowheads="1"/>
          </p:cNvSpPr>
          <p:nvPr>
            <p:ph type="sldNum" sz="quarter" idx="4"/>
          </p:nvPr>
        </p:nvSpPr>
        <p:spPr bwMode="auto">
          <a:xfrm>
            <a:off x="8737600" y="6245225"/>
            <a:ext cx="2844800" cy="476250"/>
          </a:xfrm>
          <a:prstGeom prst="rect">
            <a:avLst/>
          </a:prstGeom>
          <a:noFill/>
          <a:ln>
            <a:noFill/>
          </a:ln>
          <a:effectLst/>
        </p:spPr>
        <p:txBody>
          <a:bodyPr vert="horz" wrap="square" lIns="91440" tIns="45720" rIns="91440" bIns="45720" numCol="1" anchor="t" anchorCtr="0" compatLnSpc="1"/>
          <a:lstStyle>
            <a:lvl1pPr algn="r">
              <a:defRPr sz="1400"/>
            </a:lvl1pPr>
          </a:lstStyle>
          <a:p>
            <a:pPr marL="0" lvl="0" indent="0" algn="r" rtl="0">
              <a:spcBef>
                <a:spcPts val="0"/>
              </a:spcBef>
              <a:spcAft>
                <a:spcPts val="0"/>
              </a:spcAft>
              <a:buNone/>
            </a:pPr>
            <a:fld id="{00000000-1234-1234-1234-12341234123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048585"/>
          <p:cNvSpPr>
            <a:spLocks noGrp="1"/>
          </p:cNvSpPr>
          <p:nvPr>
            <p:ph type="ctrTitle"/>
          </p:nvPr>
        </p:nvSpPr>
        <p:spPr>
          <a:xfrm>
            <a:off x="2298845" y="333774"/>
            <a:ext cx="9211733" cy="2623927"/>
          </a:xfrm>
        </p:spPr>
        <p:txBody>
          <a:bodyPr anchor="ctr"/>
          <a:lstStyle/>
          <a:p>
            <a:pPr marL="4763" indent="0" algn="ctr">
              <a:buNone/>
            </a:pPr>
            <a:r>
              <a:rPr lang="en-US" sz="4800" b="1" i="1" u="none" dirty="0">
                <a:solidFill>
                  <a:srgbClr val="36363D"/>
                </a:solidFill>
                <a:effectLst/>
              </a:rPr>
              <a:t>Crime Type and Occurrence Prediction using  Machine Learning</a:t>
            </a:r>
            <a:br>
              <a:rPr lang="en-US" sz="4800" b="1" i="1" u="none" dirty="0">
                <a:solidFill>
                  <a:srgbClr val="36363D"/>
                </a:solidFill>
                <a:effectLst/>
              </a:rPr>
            </a:br>
            <a:endParaRPr lang="en-IN" sz="4800" b="1" i="1" u="none" dirty="0">
              <a:solidFill>
                <a:srgbClr val="36363D"/>
              </a:solidFill>
              <a:effectLst/>
            </a:endParaRPr>
          </a:p>
        </p:txBody>
      </p:sp>
      <p:sp>
        <p:nvSpPr>
          <p:cNvPr id="1048587" name="Google Shape;90;p1"/>
          <p:cNvSpPr txBox="1">
            <a:spLocks noGrp="1"/>
          </p:cNvSpPr>
          <p:nvPr/>
        </p:nvSpPr>
        <p:spPr>
          <a:xfrm>
            <a:off x="7572375" y="5677972"/>
            <a:ext cx="4348162" cy="1180028"/>
          </a:xfrm>
          <a:prstGeom prst="rect">
            <a:avLst/>
          </a:prstGeom>
          <a:noFill/>
          <a:ln>
            <a:noFill/>
          </a:ln>
        </p:spPr>
        <p:txBody>
          <a:bodyPr spcFirstLastPara="1" wrap="square" lIns="91425" tIns="45700" rIns="91425" bIns="45700" anchor="b" anchorCtr="0">
            <a:noAutofit/>
          </a:bodyPr>
          <a:lstStyle>
            <a:lvl1pPr marL="0" indent="0" algn="r" fontAlgn="base">
              <a:spcBef>
                <a:spcPct val="20000"/>
              </a:spcBef>
              <a:spcAft>
                <a:spcPct val="0"/>
              </a:spcAft>
              <a:buFontTx/>
              <a:buNone/>
              <a:defRPr sz="3200" kern="1200">
                <a:solidFill>
                  <a:srgbClr val="000000"/>
                </a:solidFill>
                <a:latin typeface="+mn-lt"/>
                <a:ea typeface="+mn-ea"/>
                <a:cs typeface="+mn-cs"/>
              </a:defRPr>
            </a:lvl1pPr>
            <a:lvl2pPr marL="742950" indent="-285750" algn="l" rtl="0" fontAlgn="base">
              <a:spcBef>
                <a:spcPct val="20000"/>
              </a:spcBef>
              <a:spcAft>
                <a:spcPct val="0"/>
              </a:spcAft>
              <a:buChar char="–"/>
              <a:defRPr sz="2800" kern="1200">
                <a:solidFill>
                  <a:srgbClr val="000000"/>
                </a:solidFill>
                <a:latin typeface="+mn-lt"/>
                <a:ea typeface="+mn-ea"/>
                <a:cs typeface="+mn-cs"/>
              </a:defRPr>
            </a:lvl2pPr>
            <a:lvl3pPr marL="1143000" indent="-228600" algn="l" rtl="0" fontAlgn="base">
              <a:spcBef>
                <a:spcPct val="20000"/>
              </a:spcBef>
              <a:spcAft>
                <a:spcPct val="0"/>
              </a:spcAft>
              <a:buChar char="•"/>
              <a:defRPr sz="2400" kern="1200">
                <a:solidFill>
                  <a:srgbClr val="000000"/>
                </a:solidFill>
                <a:latin typeface="+mn-lt"/>
                <a:ea typeface="+mn-ea"/>
                <a:cs typeface="+mn-cs"/>
              </a:defRPr>
            </a:lvl3pPr>
            <a:lvl4pPr marL="1600200" indent="-228600" algn="l" rtl="0" fontAlgn="base">
              <a:spcBef>
                <a:spcPct val="20000"/>
              </a:spcBef>
              <a:spcAft>
                <a:spcPct val="0"/>
              </a:spcAft>
              <a:buChar char="–"/>
              <a:defRPr sz="2000" kern="1200">
                <a:solidFill>
                  <a:srgbClr val="000000"/>
                </a:solidFill>
                <a:latin typeface="+mn-lt"/>
                <a:ea typeface="+mn-ea"/>
                <a:cs typeface="+mn-cs"/>
              </a:defRPr>
            </a:lvl4pPr>
            <a:lvl5pPr marL="2057400" indent="-228600" algn="l" rtl="0" fontAlgn="base">
              <a:spcBef>
                <a:spcPct val="20000"/>
              </a:spcBef>
              <a:spcAft>
                <a:spcPct val="0"/>
              </a:spcAft>
              <a:buChar char="»"/>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9pPr>
          </a:lstStyle>
          <a:p>
            <a:pPr marL="0" lvl="0" indent="0" algn="r" rtl="0">
              <a:lnSpc>
                <a:spcPct val="90000"/>
              </a:lnSpc>
              <a:spcBef>
                <a:spcPts val="0"/>
              </a:spcBef>
              <a:spcAft>
                <a:spcPts val="0"/>
              </a:spcAft>
              <a:buClr>
                <a:srgbClr val="FFFFFF"/>
              </a:buClr>
              <a:buSzPts val="2000"/>
              <a:buNone/>
            </a:pPr>
            <a:r>
              <a:rPr lang="en-US" sz="2000" dirty="0">
                <a:solidFill>
                  <a:srgbClr val="BF0000"/>
                </a:solidFill>
                <a:latin typeface="Times New Roman" panose="02020603050405020304" pitchFamily="18" charset="0"/>
                <a:cs typeface="Times New Roman" panose="02020603050405020304" pitchFamily="18" charset="0"/>
              </a:rPr>
              <a:t>Presented by:</a:t>
            </a:r>
            <a:endParaRPr sz="2000" dirty="0">
              <a:solidFill>
                <a:srgbClr val="BF0000"/>
              </a:solidFill>
              <a:latin typeface="Times New Roman" panose="02020603050405020304" pitchFamily="18" charset="0"/>
              <a:cs typeface="Times New Roman" panose="02020603050405020304" pitchFamily="18" charset="0"/>
            </a:endParaRPr>
          </a:p>
          <a:p>
            <a:pPr marL="0" lvl="0" indent="0" algn="r" rtl="0">
              <a:lnSpc>
                <a:spcPct val="90000"/>
              </a:lnSpc>
              <a:spcBef>
                <a:spcPts val="0"/>
              </a:spcBef>
              <a:spcAft>
                <a:spcPts val="0"/>
              </a:spcAft>
              <a:buClr>
                <a:srgbClr val="FFFFFF"/>
              </a:buClr>
              <a:buSzPts val="2000"/>
              <a:buNone/>
            </a:pPr>
            <a:endParaRPr sz="2000" dirty="0">
              <a:solidFill>
                <a:srgbClr val="BF0000"/>
              </a:solidFill>
              <a:latin typeface="Times New Roman" panose="02020603050405020304" pitchFamily="18" charset="0"/>
              <a:cs typeface="Times New Roman" panose="02020603050405020304" pitchFamily="18" charset="0"/>
            </a:endParaRPr>
          </a:p>
          <a:p>
            <a:pPr marL="0" lvl="0" indent="0" algn="r" rtl="0">
              <a:lnSpc>
                <a:spcPct val="90000"/>
              </a:lnSpc>
              <a:spcBef>
                <a:spcPts val="0"/>
              </a:spcBef>
              <a:spcAft>
                <a:spcPts val="0"/>
              </a:spcAft>
              <a:buClr>
                <a:srgbClr val="FFFFFF"/>
              </a:buClr>
              <a:buSzPts val="2000"/>
              <a:buNone/>
            </a:pPr>
            <a:r>
              <a:rPr lang="en-US" sz="2000" dirty="0">
                <a:solidFill>
                  <a:srgbClr val="BF0000"/>
                </a:solidFill>
                <a:latin typeface="Times New Roman" panose="02020603050405020304" pitchFamily="18" charset="0"/>
                <a:cs typeface="Times New Roman" panose="02020603050405020304" pitchFamily="18" charset="0"/>
              </a:rPr>
              <a:t>T.Sai Teja [19E31A1226]</a:t>
            </a:r>
            <a:endParaRPr sz="2000" dirty="0">
              <a:solidFill>
                <a:srgbClr val="BF0000"/>
              </a:solidFill>
              <a:latin typeface="Times New Roman" panose="02020603050405020304" pitchFamily="18" charset="0"/>
              <a:cs typeface="Times New Roman" panose="02020603050405020304" pitchFamily="18" charset="0"/>
            </a:endParaRPr>
          </a:p>
          <a:p>
            <a:pPr marL="0" lvl="0" indent="0" algn="r" rtl="0">
              <a:lnSpc>
                <a:spcPct val="90000"/>
              </a:lnSpc>
              <a:spcBef>
                <a:spcPts val="0"/>
              </a:spcBef>
              <a:spcAft>
                <a:spcPts val="0"/>
              </a:spcAft>
              <a:buClr>
                <a:srgbClr val="FFFFFF"/>
              </a:buClr>
              <a:buSzPts val="2000"/>
              <a:buNone/>
            </a:pPr>
            <a:r>
              <a:rPr lang="en-US" sz="2000" dirty="0">
                <a:solidFill>
                  <a:srgbClr val="BF0000"/>
                </a:solidFill>
                <a:latin typeface="Times New Roman" panose="02020603050405020304" pitchFamily="18" charset="0"/>
                <a:cs typeface="Times New Roman" panose="02020603050405020304" pitchFamily="18" charset="0"/>
              </a:rPr>
              <a:t>Nabeela kaleem [19E31A1231]</a:t>
            </a:r>
            <a:endParaRPr sz="2000" dirty="0">
              <a:solidFill>
                <a:srgbClr val="BF0000"/>
              </a:solidFill>
              <a:latin typeface="Times New Roman" panose="02020603050405020304" pitchFamily="18" charset="0"/>
              <a:cs typeface="Times New Roman" panose="02020603050405020304" pitchFamily="18" charset="0"/>
            </a:endParaRPr>
          </a:p>
          <a:p>
            <a:pPr marL="0" lvl="0" indent="0" algn="r" rtl="0">
              <a:lnSpc>
                <a:spcPct val="90000"/>
              </a:lnSpc>
              <a:spcBef>
                <a:spcPts val="0"/>
              </a:spcBef>
              <a:spcAft>
                <a:spcPts val="0"/>
              </a:spcAft>
              <a:buClr>
                <a:srgbClr val="FFFFFF"/>
              </a:buClr>
              <a:buSzPts val="2000"/>
              <a:buNone/>
            </a:pPr>
            <a:r>
              <a:rPr lang="en-US" sz="2000" dirty="0">
                <a:solidFill>
                  <a:srgbClr val="BF0000"/>
                </a:solidFill>
                <a:latin typeface="Times New Roman" panose="02020603050405020304" pitchFamily="18" charset="0"/>
                <a:cs typeface="Times New Roman" panose="02020603050405020304" pitchFamily="18" charset="0"/>
              </a:rPr>
              <a:t>D.Madhuri [19E31A1206]</a:t>
            </a:r>
          </a:p>
          <a:p>
            <a:pPr marL="0" lvl="0" indent="0" algn="r" rtl="0">
              <a:lnSpc>
                <a:spcPct val="90000"/>
              </a:lnSpc>
              <a:spcBef>
                <a:spcPts val="0"/>
              </a:spcBef>
              <a:spcAft>
                <a:spcPts val="0"/>
              </a:spcAft>
              <a:buClr>
                <a:srgbClr val="FFFFFF"/>
              </a:buClr>
              <a:buSzPts val="2000"/>
              <a:buNone/>
            </a:pPr>
            <a:r>
              <a:rPr lang="en-US" sz="2000" dirty="0" err="1">
                <a:solidFill>
                  <a:srgbClr val="BF0000"/>
                </a:solidFill>
                <a:latin typeface="Times New Roman" panose="02020603050405020304" pitchFamily="18" charset="0"/>
                <a:cs typeface="Times New Roman" panose="02020603050405020304" pitchFamily="18" charset="0"/>
              </a:rPr>
              <a:t>G.Sai</a:t>
            </a:r>
            <a:r>
              <a:rPr lang="en-US" sz="2000" dirty="0">
                <a:solidFill>
                  <a:srgbClr val="BF0000"/>
                </a:solidFill>
                <a:latin typeface="Times New Roman" panose="02020603050405020304" pitchFamily="18" charset="0"/>
                <a:cs typeface="Times New Roman" panose="02020603050405020304" pitchFamily="18" charset="0"/>
              </a:rPr>
              <a:t> Siddhartha  [19E31A1207]</a:t>
            </a:r>
            <a:endParaRPr sz="2000" dirty="0">
              <a:solidFill>
                <a:srgbClr val="BF0000"/>
              </a:solidFill>
              <a:latin typeface="Times New Roman" panose="02020603050405020304" pitchFamily="18" charset="0"/>
              <a:cs typeface="Times New Roman" panose="02020603050405020304" pitchFamily="18" charset="0"/>
            </a:endParaRPr>
          </a:p>
          <a:p>
            <a:pPr marL="0" lvl="0" indent="0" algn="r" rtl="0">
              <a:lnSpc>
                <a:spcPct val="90000"/>
              </a:lnSpc>
              <a:spcBef>
                <a:spcPts val="0"/>
              </a:spcBef>
              <a:spcAft>
                <a:spcPts val="0"/>
              </a:spcAft>
              <a:buClr>
                <a:srgbClr val="FFFFFF"/>
              </a:buClr>
              <a:buSzPts val="2000"/>
              <a:buNone/>
            </a:pPr>
            <a:endParaRPr sz="2000" dirty="0">
              <a:solidFill>
                <a:srgbClr val="BF0000"/>
              </a:solidFill>
            </a:endParaRPr>
          </a:p>
        </p:txBody>
      </p:sp>
      <p:sp>
        <p:nvSpPr>
          <p:cNvPr id="1048588" name="TextBox 1048587"/>
          <p:cNvSpPr txBox="1"/>
          <p:nvPr/>
        </p:nvSpPr>
        <p:spPr>
          <a:xfrm>
            <a:off x="4663441" y="3262006"/>
            <a:ext cx="4000000" cy="954107"/>
          </a:xfrm>
          <a:prstGeom prst="rect">
            <a:avLst/>
          </a:prstGeom>
        </p:spPr>
        <p:txBody>
          <a:bodyPr wrap="square" rtlCol="0">
            <a:spAutoFit/>
          </a:bodyPr>
          <a:lstStyle/>
          <a:p>
            <a:r>
              <a:rPr lang="en-US" sz="2800" dirty="0">
                <a:solidFill>
                  <a:srgbClr val="000000"/>
                </a:solidFill>
                <a:latin typeface="Times New Roman" panose="02020603050405020304" pitchFamily="18" charset="0"/>
                <a:cs typeface="Times New Roman" panose="02020603050405020304" pitchFamily="18" charset="0"/>
              </a:rPr>
              <a:t>Project guide:</a:t>
            </a:r>
            <a:endParaRPr lang="en-IN" sz="2800" dirty="0">
              <a:solidFill>
                <a:srgbClr val="000000"/>
              </a:solidFill>
              <a:latin typeface="Times New Roman" panose="02020603050405020304" pitchFamily="18" charset="0"/>
              <a:cs typeface="Times New Roman" panose="02020603050405020304" pitchFamily="18" charset="0"/>
            </a:endParaRPr>
          </a:p>
          <a:p>
            <a:r>
              <a:rPr lang="en-US" sz="2800" dirty="0">
                <a:solidFill>
                  <a:srgbClr val="000000"/>
                </a:solidFill>
              </a:rPr>
              <a:t> B. </a:t>
            </a:r>
            <a:r>
              <a:rPr lang="en-US" sz="2800" dirty="0">
                <a:solidFill>
                  <a:srgbClr val="000000"/>
                </a:solidFill>
                <a:latin typeface="Times New Roman" panose="02020603050405020304" pitchFamily="18" charset="0"/>
                <a:cs typeface="Times New Roman" panose="02020603050405020304" pitchFamily="18" charset="0"/>
              </a:rPr>
              <a:t>Mallaiah</a:t>
            </a:r>
            <a:r>
              <a:rPr lang="en-US" sz="2800" dirty="0">
                <a:solidFill>
                  <a:srgbClr val="000000"/>
                </a:solidFill>
              </a:rPr>
              <a:t> </a:t>
            </a:r>
            <a:endParaRPr lang="en-IN" sz="2800" dirty="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Title 1"/>
          <p:cNvSpPr>
            <a:spLocks noGrp="1"/>
          </p:cNvSpPr>
          <p:nvPr>
            <p:ph type="title"/>
          </p:nvPr>
        </p:nvSpPr>
        <p:spPr>
          <a:xfrm>
            <a:off x="609600" y="190500"/>
            <a:ext cx="10972800" cy="1212850"/>
          </a:xfrm>
        </p:spPr>
        <p:txBody>
          <a:bodyPr/>
          <a:lstStyle/>
          <a:p>
            <a:r>
              <a:rPr lang="en-IN" dirty="0"/>
              <a:t>DATA COLLECTION</a:t>
            </a:r>
          </a:p>
        </p:txBody>
      </p:sp>
      <p:sp>
        <p:nvSpPr>
          <p:cNvPr id="1048624" name="Content Placeholder 2"/>
          <p:cNvSpPr>
            <a:spLocks noGrp="1"/>
          </p:cNvSpPr>
          <p:nvPr>
            <p:ph idx="1"/>
          </p:nvPr>
        </p:nvSpPr>
        <p:spPr>
          <a:xfrm>
            <a:off x="850900" y="1633855"/>
            <a:ext cx="10654030" cy="4277360"/>
          </a:xfrm>
        </p:spPr>
        <p:txBody>
          <a:bodyPr>
            <a:normAutofit/>
          </a:bodyPr>
          <a:lstStyle/>
          <a:p>
            <a:pPr>
              <a:buFont typeface="Wingdings" panose="05000000000000000000" pitchFamily="2" charset="2"/>
              <a:buChar char="q"/>
            </a:pPr>
            <a:r>
              <a:rPr lang="en-US" sz="2400" dirty="0"/>
              <a:t>Data collection is a process in which information is gathered from many sources.</a:t>
            </a:r>
          </a:p>
          <a:p>
            <a:pPr>
              <a:buFont typeface="Wingdings" panose="05000000000000000000" pitchFamily="2" charset="2"/>
              <a:buChar char="q"/>
            </a:pPr>
            <a:endParaRPr lang="zh-CN" altLang="en-US"/>
          </a:p>
          <a:p>
            <a:pPr>
              <a:buFont typeface="Wingdings" panose="05000000000000000000" pitchFamily="2" charset="2"/>
              <a:buChar char="q"/>
            </a:pPr>
            <a:r>
              <a:rPr lang="en-US" sz="2400" dirty="0"/>
              <a:t>This data is later used to develop the machine learning models.</a:t>
            </a:r>
          </a:p>
          <a:p>
            <a:pPr>
              <a:buFont typeface="Wingdings" panose="05000000000000000000" pitchFamily="2" charset="2"/>
              <a:buChar char="q"/>
            </a:pPr>
            <a:endParaRPr lang="zh-CN" altLang="en-US"/>
          </a:p>
          <a:p>
            <a:pPr>
              <a:buFont typeface="Wingdings" panose="05000000000000000000" pitchFamily="2" charset="2"/>
              <a:buChar char="q"/>
            </a:pPr>
            <a:r>
              <a:rPr lang="en-US" sz="2400" dirty="0"/>
              <a:t> In this step the data set is converted into the understandable format which can be fed into machine learning models.</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Title 1"/>
          <p:cNvSpPr>
            <a:spLocks noGrp="1"/>
          </p:cNvSpPr>
          <p:nvPr>
            <p:ph type="title"/>
          </p:nvPr>
        </p:nvSpPr>
        <p:spPr/>
        <p:txBody>
          <a:bodyPr/>
          <a:lstStyle/>
          <a:p>
            <a:r>
              <a:rPr lang="en-IN" dirty="0"/>
              <a:t>DATA PRE-POCESSING</a:t>
            </a:r>
          </a:p>
        </p:txBody>
      </p:sp>
      <p:sp>
        <p:nvSpPr>
          <p:cNvPr id="1048626" name="Content Placeholder 2"/>
          <p:cNvSpPr>
            <a:spLocks noGrp="1"/>
          </p:cNvSpPr>
          <p:nvPr>
            <p:ph idx="1"/>
          </p:nvPr>
        </p:nvSpPr>
        <p:spPr>
          <a:xfrm>
            <a:off x="920750" y="1229995"/>
            <a:ext cx="10584180" cy="5003800"/>
          </a:xfrm>
        </p:spPr>
        <p:txBody>
          <a:bodyPr>
            <a:normAutofit/>
          </a:bodyPr>
          <a:lstStyle/>
          <a:p>
            <a:pPr marL="0" indent="0">
              <a:buFont typeface="Wingdings" panose="05000000000000000000" pitchFamily="2" charset="2"/>
              <a:buNone/>
            </a:pPr>
            <a:r>
              <a:rPr lang="en-US" sz="2400" dirty="0"/>
              <a:t>Organize the selected data by formatting, cleaning and sampling.</a:t>
            </a:r>
          </a:p>
          <a:p>
            <a:pPr marL="0" indent="0">
              <a:buFont typeface="Wingdings" panose="05000000000000000000" pitchFamily="2" charset="2"/>
              <a:buNone/>
            </a:pPr>
            <a:endParaRPr lang="en-US" sz="2400" dirty="0"/>
          </a:p>
          <a:p>
            <a:pPr>
              <a:buFont typeface="Wingdings" panose="05000000000000000000" pitchFamily="2" charset="2"/>
              <a:buChar char="q"/>
            </a:pPr>
            <a:r>
              <a:rPr lang="en-US" sz="2400" dirty="0"/>
              <a:t>Formatting :The data you have selected may not be in a format that is              suitable for you to work with .The data may be in a relational database and you would like it in a flat file.</a:t>
            </a:r>
          </a:p>
          <a:p>
            <a:pPr marL="0" indent="0">
              <a:buFont typeface="Wingdings" panose="05000000000000000000" pitchFamily="2" charset="2"/>
              <a:buNone/>
            </a:pPr>
            <a:endParaRPr lang="en-IN" sz="2400" dirty="0"/>
          </a:p>
          <a:p>
            <a:pPr algn="just">
              <a:buFont typeface="Wingdings" panose="05000000000000000000" pitchFamily="2" charset="2"/>
              <a:buChar char="q"/>
            </a:pPr>
            <a:r>
              <a:rPr lang="en-US" sz="2400" dirty="0"/>
              <a:t>Cleaning :Cleaning data is removal or fixing of missing data.</a:t>
            </a:r>
          </a:p>
          <a:p>
            <a:pPr marL="0" indent="0" algn="just">
              <a:buFont typeface="Wingdings" panose="05000000000000000000" pitchFamily="2" charset="2"/>
              <a:buNone/>
            </a:pPr>
            <a:endParaRPr lang="en-US" sz="2400" dirty="0"/>
          </a:p>
          <a:p>
            <a:pPr algn="just">
              <a:buFont typeface="Wingdings" panose="05000000000000000000" pitchFamily="2" charset="2"/>
              <a:buChar char="q"/>
            </a:pPr>
            <a:r>
              <a:rPr lang="en-US" sz="2400" dirty="0"/>
              <a:t>Sampling: There may be far more selected data available than you need to work with.</a:t>
            </a:r>
          </a:p>
          <a:p>
            <a:pPr marL="0" indent="0" algn="just">
              <a:buNone/>
            </a:pP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1"/>
          <p:cNvSpPr>
            <a:spLocks noGrp="1"/>
          </p:cNvSpPr>
          <p:nvPr>
            <p:ph type="title"/>
          </p:nvPr>
        </p:nvSpPr>
        <p:spPr>
          <a:xfrm>
            <a:off x="609599" y="516055"/>
            <a:ext cx="10972800" cy="582613"/>
          </a:xfrm>
        </p:spPr>
        <p:txBody>
          <a:bodyPr/>
          <a:lstStyle/>
          <a:p>
            <a:r>
              <a:rPr lang="en-IN" dirty="0"/>
              <a:t>FEATURE EXTRACTION</a:t>
            </a:r>
          </a:p>
        </p:txBody>
      </p:sp>
      <p:sp>
        <p:nvSpPr>
          <p:cNvPr id="1048628" name="Content Placeholder 2"/>
          <p:cNvSpPr>
            <a:spLocks noGrp="1"/>
          </p:cNvSpPr>
          <p:nvPr>
            <p:ph idx="1"/>
          </p:nvPr>
        </p:nvSpPr>
        <p:spPr>
          <a:xfrm>
            <a:off x="942647" y="1644015"/>
            <a:ext cx="10865040" cy="4267200"/>
          </a:xfrm>
        </p:spPr>
        <p:txBody>
          <a:bodyPr>
            <a:normAutofit/>
          </a:bodyPr>
          <a:lstStyle/>
          <a:p>
            <a:pPr>
              <a:buFont typeface="Wingdings" panose="05000000000000000000" pitchFamily="2" charset="2"/>
              <a:buChar char="q"/>
            </a:pPr>
            <a:r>
              <a:rPr lang="en-US" sz="2400" dirty="0"/>
              <a:t>Feature extraction is an attribute reduction process.</a:t>
            </a:r>
          </a:p>
          <a:p>
            <a:pPr marL="0" indent="0">
              <a:buFont typeface="Wingdings" panose="05000000000000000000" pitchFamily="2" charset="2"/>
              <a:buNone/>
            </a:pPr>
            <a:endParaRPr lang="en-US" sz="2400" dirty="0"/>
          </a:p>
          <a:p>
            <a:pPr>
              <a:buFont typeface="Wingdings" panose="05000000000000000000" pitchFamily="2" charset="2"/>
              <a:buChar char="q"/>
            </a:pPr>
            <a:r>
              <a:rPr lang="en-US" sz="2400" dirty="0"/>
              <a:t>The transformed attributes, or features, are linear combinations of the original attributes.</a:t>
            </a:r>
            <a:endParaRPr lang="en-IN"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Title 1"/>
          <p:cNvSpPr>
            <a:spLocks noGrp="1"/>
          </p:cNvSpPr>
          <p:nvPr>
            <p:ph type="title"/>
          </p:nvPr>
        </p:nvSpPr>
        <p:spPr>
          <a:xfrm>
            <a:off x="609600" y="800100"/>
            <a:ext cx="10972800" cy="582613"/>
          </a:xfrm>
        </p:spPr>
        <p:txBody>
          <a:bodyPr/>
          <a:lstStyle/>
          <a:p>
            <a:r>
              <a:rPr lang="en-IN" dirty="0"/>
              <a:t>EVALUATION MODEL</a:t>
            </a:r>
          </a:p>
        </p:txBody>
      </p:sp>
      <p:sp>
        <p:nvSpPr>
          <p:cNvPr id="1048630" name="Content Placeholder 2"/>
          <p:cNvSpPr>
            <a:spLocks noGrp="1"/>
          </p:cNvSpPr>
          <p:nvPr>
            <p:ph idx="1"/>
          </p:nvPr>
        </p:nvSpPr>
        <p:spPr>
          <a:xfrm>
            <a:off x="723265" y="1787525"/>
            <a:ext cx="9141460" cy="4123690"/>
          </a:xfrm>
        </p:spPr>
        <p:txBody>
          <a:bodyPr/>
          <a:lstStyle/>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Model Evaluation is an integral part of the model development process</a:t>
            </a:r>
            <a:r>
              <a:rPr lang="en-US" dirty="0"/>
              <a:t>.</a:t>
            </a:r>
          </a:p>
          <a:p>
            <a:pPr>
              <a:buFont typeface="Wingdings" panose="05000000000000000000" pitchFamily="2" charset="2"/>
              <a:buChar char="q"/>
            </a:pPr>
            <a:endParaRPr lang="zh-CN" altLang="en-US"/>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This model represents our data and how well the chosen model will work in the future.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048631" name="Google Shape;143;p10"/>
          <p:cNvSpPr txBox="1">
            <a:spLocks noGrp="1"/>
          </p:cNvSpPr>
          <p:nvPr>
            <p:ph type="title"/>
          </p:nvPr>
        </p:nvSpPr>
        <p:spPr>
          <a:xfrm>
            <a:off x="609599" y="892115"/>
            <a:ext cx="10972800" cy="58261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ts val="4400"/>
              <a:buFont typeface="Calibri" panose="020F0502020204030204"/>
              <a:buNone/>
            </a:pPr>
            <a:r>
              <a:rPr lang="en-US"/>
              <a:t>Algorithms Used</a:t>
            </a:r>
          </a:p>
        </p:txBody>
      </p:sp>
      <p:sp>
        <p:nvSpPr>
          <p:cNvPr id="1048632" name="Google Shape;144;p10"/>
          <p:cNvSpPr txBox="1">
            <a:spLocks noGrp="1"/>
          </p:cNvSpPr>
          <p:nvPr>
            <p:ph idx="1"/>
          </p:nvPr>
        </p:nvSpPr>
        <p:spPr>
          <a:xfrm>
            <a:off x="424277" y="1905000"/>
            <a:ext cx="11080335" cy="4006222"/>
          </a:xfrm>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Clr>
                <a:schemeClr val="dk1"/>
              </a:buClr>
              <a:buSzPts val="2800"/>
              <a:buChar char="•"/>
            </a:pPr>
            <a:r>
              <a:rPr lang="en-US" sz="3600" dirty="0">
                <a:latin typeface="Times New Roman" panose="02020603050405020304" pitchFamily="18" charset="0"/>
                <a:ea typeface="Tahoma" panose="020B0604030504040204" pitchFamily="34" charset="0"/>
                <a:cs typeface="Times New Roman" panose="02020603050405020304" pitchFamily="18" charset="0"/>
              </a:rPr>
              <a:t>K-Means Clustering Algorithm </a:t>
            </a:r>
            <a:endParaRPr sz="3600" dirty="0">
              <a:latin typeface="Times New Roman" panose="02020603050405020304" pitchFamily="18" charset="0"/>
              <a:ea typeface="Tahoma" panose="020B0604030504040204" pitchFamily="34" charset="0"/>
              <a:cs typeface="Times New Roman" panose="02020603050405020304" pitchFamily="18" charset="0"/>
            </a:endParaRPr>
          </a:p>
          <a:p>
            <a:pPr marL="228600" lvl="0" indent="-228600" algn="l" rtl="0">
              <a:lnSpc>
                <a:spcPct val="150000"/>
              </a:lnSpc>
              <a:spcBef>
                <a:spcPts val="0"/>
              </a:spcBef>
              <a:spcAft>
                <a:spcPts val="0"/>
              </a:spcAft>
              <a:buClr>
                <a:schemeClr val="dk1"/>
              </a:buClr>
              <a:buSzPts val="2800"/>
              <a:buChar char="•"/>
            </a:pPr>
            <a:r>
              <a:rPr lang="en-US" sz="3600" dirty="0">
                <a:latin typeface="Times New Roman" panose="02020603050405020304" pitchFamily="18" charset="0"/>
                <a:ea typeface="Tahoma" panose="020B0604030504040204" pitchFamily="34" charset="0"/>
                <a:cs typeface="Times New Roman" panose="02020603050405020304" pitchFamily="18" charset="0"/>
                <a:sym typeface="+mn-ea"/>
              </a:rPr>
              <a:t>Random Forest Algorithm </a:t>
            </a:r>
            <a:endParaRPr sz="3600" dirty="0">
              <a:latin typeface="Times New Roman" panose="02020603050405020304" pitchFamily="18" charset="0"/>
              <a:ea typeface="Tahoma" panose="020B0604030504040204" pitchFamily="34" charset="0"/>
              <a:cs typeface="Times New Roman" panose="02020603050405020304" pitchFamily="18" charset="0"/>
            </a:endParaRPr>
          </a:p>
          <a:p>
            <a:pPr marL="228600" lvl="0" indent="-228600" algn="l" rtl="0">
              <a:lnSpc>
                <a:spcPct val="150000"/>
              </a:lnSpc>
              <a:spcBef>
                <a:spcPts val="1000"/>
              </a:spcBef>
              <a:spcAft>
                <a:spcPts val="0"/>
              </a:spcAft>
              <a:buClr>
                <a:schemeClr val="dk1"/>
              </a:buClr>
              <a:buSzPts val="2800"/>
              <a:buChar char="•"/>
            </a:pPr>
            <a:r>
              <a:rPr lang="en-US" sz="3600" dirty="0">
                <a:latin typeface="Times New Roman" panose="02020603050405020304" pitchFamily="18" charset="0"/>
                <a:ea typeface="Tahoma" panose="020B0604030504040204" pitchFamily="34" charset="0"/>
                <a:cs typeface="Times New Roman" panose="02020603050405020304" pitchFamily="18" charset="0"/>
                <a:sym typeface="+mn-ea"/>
              </a:rPr>
              <a:t>Logistic Regression</a:t>
            </a:r>
            <a:endParaRPr sz="3600" dirty="0">
              <a:latin typeface="Times New Roman" panose="02020603050405020304" pitchFamily="18" charset="0"/>
              <a:ea typeface="Tahoma" panose="020B0604030504040204" pitchFamily="34" charset="0"/>
              <a:cs typeface="Times New Roman" panose="02020603050405020304" pitchFamily="18" charset="0"/>
            </a:endParaRPr>
          </a:p>
          <a:p>
            <a:pPr marL="228600" lvl="0" indent="-228600" algn="l" rtl="0">
              <a:lnSpc>
                <a:spcPct val="150000"/>
              </a:lnSpc>
              <a:spcBef>
                <a:spcPts val="1000"/>
              </a:spcBef>
              <a:spcAft>
                <a:spcPts val="0"/>
              </a:spcAft>
              <a:buClr>
                <a:schemeClr val="dk1"/>
              </a:buClr>
              <a:buSzPts val="2800"/>
              <a:buChar char="•"/>
            </a:pPr>
            <a:r>
              <a:rPr lang="en-US" sz="3600" dirty="0">
                <a:latin typeface="Times New Roman" panose="02020603050405020304" pitchFamily="18" charset="0"/>
                <a:ea typeface="Tahoma" panose="020B0604030504040204" pitchFamily="34" charset="0"/>
                <a:cs typeface="Times New Roman" panose="02020603050405020304" pitchFamily="18" charset="0"/>
              </a:rPr>
              <a:t>Support Vector Machine</a:t>
            </a:r>
            <a:endParaRPr sz="3600" dirty="0">
              <a:latin typeface="Times New Roman" panose="02020603050405020304" pitchFamily="18" charset="0"/>
              <a:ea typeface="Tahoma" panose="020B0604030504040204" pitchFamily="34" charset="0"/>
              <a:cs typeface="Times New Roman" panose="02020603050405020304" pitchFamily="18" charset="0"/>
            </a:endParaRPr>
          </a:p>
          <a:p>
            <a:pPr marL="0" lvl="0" indent="0" algn="l" rtl="0">
              <a:lnSpc>
                <a:spcPct val="90000"/>
              </a:lnSpc>
              <a:spcBef>
                <a:spcPts val="1000"/>
              </a:spcBef>
              <a:spcAft>
                <a:spcPts val="0"/>
              </a:spcAft>
              <a:buClr>
                <a:schemeClr val="dk1"/>
              </a:buClr>
              <a:buSzPts val="2800"/>
              <a:buNone/>
            </a:pPr>
            <a:endParaRPr sz="3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1" name="Title 1"/>
          <p:cNvSpPr>
            <a:spLocks noGrp="1"/>
          </p:cNvSpPr>
          <p:nvPr>
            <p:ph type="title"/>
          </p:nvPr>
        </p:nvSpPr>
        <p:spPr>
          <a:xfrm>
            <a:off x="609599" y="467457"/>
            <a:ext cx="10972800" cy="582613"/>
          </a:xfrm>
        </p:spPr>
        <p:txBody>
          <a:bodyPr/>
          <a:lstStyle/>
          <a:p>
            <a:r>
              <a:rPr lang="en-US"/>
              <a:t>K-MEANS CLUSTERING ALGORITHM</a:t>
            </a:r>
          </a:p>
        </p:txBody>
      </p:sp>
      <p:sp>
        <p:nvSpPr>
          <p:cNvPr id="1048642" name="Content Placeholder 2"/>
          <p:cNvSpPr>
            <a:spLocks noGrp="1"/>
          </p:cNvSpPr>
          <p:nvPr>
            <p:ph sz="half" idx="1"/>
          </p:nvPr>
        </p:nvSpPr>
        <p:spPr>
          <a:xfrm>
            <a:off x="609599" y="1238463"/>
            <a:ext cx="10200640" cy="3046095"/>
          </a:xfrm>
        </p:spPr>
        <p:txBody>
          <a:bodyPr/>
          <a:lstStyle/>
          <a:p>
            <a:pPr>
              <a:buFont typeface="Wingdings" panose="05000000000000000000" charset="0"/>
              <a:buChar char="q"/>
            </a:pPr>
            <a:r>
              <a:rPr lang="en-US" sz="2400" dirty="0"/>
              <a:t>K-Means Clustering is an Unsupervised learning algorithm which groups the </a:t>
            </a:r>
            <a:r>
              <a:rPr lang="en-US" sz="2400" dirty="0" err="1"/>
              <a:t>unlabelled</a:t>
            </a:r>
            <a:r>
              <a:rPr lang="en-US" sz="2400" dirty="0"/>
              <a:t> dataset into different clusters. Here K defines the number of pre-defined clusters that need to be created in the process, as if K=2, there will be two clusters, and for K=3, there will be three clusters, and so on.</a:t>
            </a:r>
          </a:p>
          <a:p>
            <a:pPr>
              <a:buFont typeface="Wingdings" panose="05000000000000000000" charset="0"/>
              <a:buChar char="q"/>
            </a:pPr>
            <a:r>
              <a:rPr lang="en-US" sz="2400" dirty="0"/>
              <a:t>It is an iterative algorithm that divides the unlabeled dataset into k different clusters in such a way that each dataset belongs only one group that has similar properties.</a:t>
            </a:r>
          </a:p>
        </p:txBody>
      </p:sp>
      <p:pic>
        <p:nvPicPr>
          <p:cNvPr id="2097155" name="Picture 27"/>
          <p:cNvPicPr>
            <a:picLocks noGrp="1" noChangeAspect="1" noChangeArrowheads="1"/>
          </p:cNvPicPr>
          <p:nvPr>
            <p:ph sz="half" idx="2"/>
          </p:nvPr>
        </p:nvPicPr>
        <p:blipFill>
          <a:blip r:embed="rId2"/>
          <a:srcRect/>
          <a:stretch>
            <a:fillRect/>
          </a:stretch>
        </p:blipFill>
        <p:spPr>
          <a:xfrm>
            <a:off x="3725545" y="4284558"/>
            <a:ext cx="5098415" cy="240389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048643" name="Google Shape;149;p11"/>
          <p:cNvSpPr txBox="1">
            <a:spLocks noGrp="1"/>
          </p:cNvSpPr>
          <p:nvPr>
            <p:ph idx="1"/>
          </p:nvPr>
        </p:nvSpPr>
        <p:spPr>
          <a:xfrm>
            <a:off x="838200" y="1298713"/>
            <a:ext cx="10515600" cy="487825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Labels Generated by K-Means</a:t>
            </a:r>
          </a:p>
        </p:txBody>
      </p:sp>
      <p:pic>
        <p:nvPicPr>
          <p:cNvPr id="2097156" name="Google Shape;150;p11"/>
          <p:cNvPicPr preferRelativeResize="0">
            <a:picLocks/>
          </p:cNvPicPr>
          <p:nvPr/>
        </p:nvPicPr>
        <p:blipFill rotWithShape="1">
          <a:blip r:embed="rId3"/>
          <a:srcRect/>
          <a:stretch>
            <a:fillRect/>
          </a:stretch>
        </p:blipFill>
        <p:spPr>
          <a:xfrm>
            <a:off x="1978922" y="1809749"/>
            <a:ext cx="7946956" cy="408746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048646" name="Google Shape;155;p12"/>
          <p:cNvSpPr txBox="1">
            <a:spLocks noGrp="1"/>
          </p:cNvSpPr>
          <p:nvPr>
            <p:ph type="title"/>
          </p:nvPr>
        </p:nvSpPr>
        <p:spPr>
          <a:xfrm>
            <a:off x="609600" y="190500"/>
            <a:ext cx="10972800" cy="112585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K-Means Result</a:t>
            </a:r>
          </a:p>
        </p:txBody>
      </p:sp>
      <p:pic>
        <p:nvPicPr>
          <p:cNvPr id="2097157" name="Google Shape;156;p12"/>
          <p:cNvPicPr preferRelativeResize="0">
            <a:picLocks noGrp="1"/>
          </p:cNvPicPr>
          <p:nvPr>
            <p:ph idx="1"/>
          </p:nvPr>
        </p:nvPicPr>
        <p:blipFill rotWithShape="1">
          <a:blip r:embed="rId3"/>
          <a:srcRect/>
          <a:stretch>
            <a:fillRect/>
          </a:stretch>
        </p:blipFill>
        <p:spPr>
          <a:xfrm>
            <a:off x="1333500" y="1690702"/>
            <a:ext cx="9525000" cy="3045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9" name="Title 1"/>
          <p:cNvSpPr>
            <a:spLocks noGrp="1"/>
          </p:cNvSpPr>
          <p:nvPr>
            <p:ph type="title"/>
          </p:nvPr>
        </p:nvSpPr>
        <p:spPr>
          <a:xfrm>
            <a:off x="445134" y="557213"/>
            <a:ext cx="10972800" cy="582613"/>
          </a:xfrm>
        </p:spPr>
        <p:txBody>
          <a:bodyPr/>
          <a:lstStyle/>
          <a:p>
            <a:r>
              <a:rPr lang="en-US"/>
              <a:t>RANDOM FOREST ALGORITHM</a:t>
            </a:r>
          </a:p>
        </p:txBody>
      </p:sp>
      <p:sp>
        <p:nvSpPr>
          <p:cNvPr id="1048650" name="Content Placeholder 2"/>
          <p:cNvSpPr>
            <a:spLocks noGrp="1"/>
          </p:cNvSpPr>
          <p:nvPr>
            <p:ph sz="half" idx="1"/>
          </p:nvPr>
        </p:nvSpPr>
        <p:spPr>
          <a:xfrm>
            <a:off x="445135" y="1515745"/>
            <a:ext cx="7649210" cy="4395470"/>
          </a:xfrm>
        </p:spPr>
        <p:txBody>
          <a:bodyPr/>
          <a:lstStyle/>
          <a:p>
            <a:pPr>
              <a:buFont typeface="Wingdings" panose="05000000000000000000" charset="0"/>
              <a:buChar char="q"/>
            </a:pPr>
            <a:r>
              <a:rPr lang="en-US"/>
              <a:t> </a:t>
            </a:r>
            <a:r>
              <a:rPr lang="en-US" sz="2400"/>
              <a:t>Random forest is a type of supervised machine learning algorithm based on ensemble learning. Ensemble learning is a type of learning where you join different types of algorithms or same algorithm multiple times   to   form   a   more   powerful   prediction   model.   </a:t>
            </a:r>
          </a:p>
          <a:p>
            <a:pPr>
              <a:buFont typeface="Wingdings" panose="05000000000000000000" charset="0"/>
              <a:buChar char="q"/>
            </a:pPr>
            <a:r>
              <a:rPr lang="en-US" sz="2400"/>
              <a:t>The random forest algorithm combines multiple algorithms of the same type i.e. multiple decision trees, resulting in a forest of trees, hence the name "Random Forest". The random forest algorithm can be used for both regression and classification tasks.</a:t>
            </a:r>
          </a:p>
        </p:txBody>
      </p:sp>
      <p:pic>
        <p:nvPicPr>
          <p:cNvPr id="2097158" name="Picture 26"/>
          <p:cNvPicPr>
            <a:picLocks noGrp="1" noChangeAspect="1" noChangeArrowheads="1"/>
          </p:cNvPicPr>
          <p:nvPr>
            <p:ph sz="half" idx="2"/>
          </p:nvPr>
        </p:nvPicPr>
        <p:blipFill>
          <a:blip r:embed="rId2"/>
          <a:srcRect/>
          <a:stretch>
            <a:fillRect/>
          </a:stretch>
        </p:blipFill>
        <p:spPr>
          <a:xfrm>
            <a:off x="8304530" y="1417320"/>
            <a:ext cx="3442335" cy="459232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048651" name="Google Shape;161;p13"/>
          <p:cNvSpPr txBox="1">
            <a:spLocks noGrp="1"/>
          </p:cNvSpPr>
          <p:nvPr>
            <p:ph type="title"/>
          </p:nvPr>
        </p:nvSpPr>
        <p:spPr>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ts val="4400"/>
              <a:buFont typeface="Calibri" panose="020F0502020204030204"/>
              <a:buNone/>
            </a:pPr>
            <a:r>
              <a:rPr lang="en-US"/>
              <a:t>Accuracy result with Random Forest</a:t>
            </a:r>
          </a:p>
        </p:txBody>
      </p:sp>
      <p:pic>
        <p:nvPicPr>
          <p:cNvPr id="2097159" name="Google Shape;162;p13"/>
          <p:cNvPicPr preferRelativeResize="0">
            <a:picLocks/>
          </p:cNvPicPr>
          <p:nvPr/>
        </p:nvPicPr>
        <p:blipFill rotWithShape="1">
          <a:blip r:embed="rId3"/>
          <a:srcRect/>
          <a:stretch>
            <a:fillRect/>
          </a:stretch>
        </p:blipFill>
        <p:spPr>
          <a:xfrm>
            <a:off x="1921565" y="1690688"/>
            <a:ext cx="7301948" cy="4733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itle 1048593"/>
          <p:cNvSpPr>
            <a:spLocks noGrp="1"/>
          </p:cNvSpPr>
          <p:nvPr>
            <p:ph type="title"/>
          </p:nvPr>
        </p:nvSpPr>
        <p:spPr/>
        <p:txBody>
          <a:bodyPr/>
          <a:lstStyle/>
          <a:p>
            <a:r>
              <a:rPr lang="en-US"/>
              <a:t>CONTENTS</a:t>
            </a:r>
            <a:endParaRPr lang="en-IN"/>
          </a:p>
        </p:txBody>
      </p:sp>
      <p:sp>
        <p:nvSpPr>
          <p:cNvPr id="1048595" name="Text Placeholder 3"/>
          <p:cNvSpPr>
            <a:spLocks noGrp="1"/>
          </p:cNvSpPr>
          <p:nvPr/>
        </p:nvSpPr>
        <p:spPr>
          <a:xfrm>
            <a:off x="609600" y="1051700"/>
            <a:ext cx="6718300" cy="5329268"/>
          </a:xfrm>
          <a:prstGeom prst="rect">
            <a:avLst/>
          </a:prstGeom>
          <a:noFill/>
        </p:spPr>
        <p:txBody>
          <a:bodyPr vert="horz" lIns="91440" tIns="45720" rIns="91440" bIns="45720" rtlCol="0">
            <a:noAutofit/>
          </a:bodyPr>
          <a:lstStyle>
            <a:lvl1pPr marL="228600" indent="-228600" algn="l" defTabSz="914400" rtl="0" eaLnBrk="1" latinLnBrk="0" hangingPunct="1">
              <a:lnSpc>
                <a:spcPct val="100000"/>
              </a:lnSpc>
              <a:spcBef>
                <a:spcPts val="600"/>
              </a:spcBef>
              <a:spcAft>
                <a:spcPts val="400"/>
              </a:spcAft>
              <a:buClr>
                <a:srgbClr val="47C3D3"/>
              </a:buClr>
              <a:buFont typeface="Arial" panose="020B0604020202020204" pitchFamily="34" charset="0"/>
              <a:buChar char="•"/>
              <a:defRPr sz="1600" kern="1200">
                <a:solidFill>
                  <a:srgbClr val="FFFFFF"/>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rgbClr val="47C3D3"/>
              </a:buClr>
              <a:buFont typeface="Arial" panose="020B0604020202020204" pitchFamily="34" charset="0"/>
              <a:buChar char="•"/>
              <a:defRPr sz="1400" kern="1200">
                <a:solidFill>
                  <a:srgbClr val="FFFFFF"/>
                </a:solidFill>
                <a:latin typeface="+mn-lt"/>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rgbClr val="47C3D3"/>
              </a:buClr>
              <a:buFont typeface="Arial" panose="020B0604020202020204" pitchFamily="34" charset="0"/>
              <a:buChar char="•"/>
              <a:defRPr sz="1200" kern="1200">
                <a:solidFill>
                  <a:srgbClr val="FFFFFF"/>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Clr>
                <a:srgbClr val="47C3D3"/>
              </a:buClr>
              <a:buFont typeface="Arial" panose="020B0604020202020204" pitchFamily="34" charset="0"/>
              <a:buChar char="•"/>
              <a:defRPr sz="1400" kern="1200">
                <a:solidFill>
                  <a:srgbClr val="FFFFFF"/>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rgbClr val="47C3D3"/>
              </a:buClr>
              <a:buFont typeface="Arial" panose="020B0604020202020204" pitchFamily="34" charset="0"/>
              <a:buChar char="•"/>
              <a:defRPr sz="1400" kern="1200">
                <a:solidFill>
                  <a:srgbClr val="FFFFFF"/>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9pPr>
          </a:lstStyle>
          <a:p>
            <a:pPr>
              <a:buFont typeface="Wingdings" charset="2"/>
              <a:buChar char="n"/>
            </a:pPr>
            <a:r>
              <a:rPr lang="en-US" sz="2400" dirty="0">
                <a:solidFill>
                  <a:srgbClr val="000000"/>
                </a:solidFill>
                <a:latin typeface="Times New Roman" panose="02020603050405020304" pitchFamily="18" charset="0"/>
                <a:cs typeface="Times New Roman" panose="02020603050405020304" pitchFamily="18" charset="0"/>
              </a:rPr>
              <a:t>ABSTRACT</a:t>
            </a:r>
          </a:p>
          <a:p>
            <a:pPr>
              <a:buFont typeface="Wingdings" charset="2"/>
              <a:buChar char="n"/>
            </a:pPr>
            <a:r>
              <a:rPr lang="en-US" sz="2400" dirty="0">
                <a:solidFill>
                  <a:srgbClr val="000000"/>
                </a:solidFill>
                <a:latin typeface="Times New Roman" panose="02020603050405020304" pitchFamily="18" charset="0"/>
                <a:cs typeface="Times New Roman" panose="02020603050405020304" pitchFamily="18" charset="0"/>
              </a:rPr>
              <a:t>INTRODUCTION </a:t>
            </a:r>
          </a:p>
          <a:p>
            <a:pPr>
              <a:buFont typeface="Wingdings" charset="2"/>
              <a:buChar char="n"/>
            </a:pPr>
            <a:r>
              <a:rPr lang="en-US" sz="2400" dirty="0">
                <a:solidFill>
                  <a:srgbClr val="000000"/>
                </a:solidFill>
                <a:latin typeface="Times New Roman" panose="02020603050405020304" pitchFamily="18" charset="0"/>
                <a:cs typeface="Times New Roman" panose="02020603050405020304" pitchFamily="18" charset="0"/>
              </a:rPr>
              <a:t>EXISTING SYSTEM</a:t>
            </a:r>
          </a:p>
          <a:p>
            <a:pPr>
              <a:buFont typeface="Wingdings" charset="2"/>
              <a:buChar char="n"/>
            </a:pPr>
            <a:r>
              <a:rPr lang="en-US" sz="2400" dirty="0">
                <a:solidFill>
                  <a:srgbClr val="000000"/>
                </a:solidFill>
                <a:latin typeface="Times New Roman" panose="02020603050405020304" pitchFamily="18" charset="0"/>
                <a:cs typeface="Times New Roman" panose="02020603050405020304" pitchFamily="18" charset="0"/>
              </a:rPr>
              <a:t>PROPOSED SYSTEM</a:t>
            </a:r>
          </a:p>
          <a:p>
            <a:pPr>
              <a:buFont typeface="Wingdings" charset="2"/>
              <a:buChar char="n"/>
            </a:pPr>
            <a:r>
              <a:rPr lang="en-US" sz="2400" dirty="0">
                <a:solidFill>
                  <a:srgbClr val="000000"/>
                </a:solidFill>
                <a:latin typeface="Times New Roman" panose="02020603050405020304" pitchFamily="18" charset="0"/>
                <a:cs typeface="Times New Roman" panose="02020603050405020304" pitchFamily="18" charset="0"/>
              </a:rPr>
              <a:t>SYSTEM REQUIRMENTS</a:t>
            </a:r>
          </a:p>
          <a:p>
            <a:pPr>
              <a:buFont typeface="Wingdings" charset="2"/>
              <a:buChar char="n"/>
            </a:pPr>
            <a:r>
              <a:rPr lang="en-US" sz="2400" dirty="0">
                <a:solidFill>
                  <a:srgbClr val="000000"/>
                </a:solidFill>
                <a:latin typeface="Times New Roman" panose="02020603050405020304" pitchFamily="18" charset="0"/>
                <a:cs typeface="Times New Roman" panose="02020603050405020304" pitchFamily="18" charset="0"/>
              </a:rPr>
              <a:t>SYSTEM ARCHITECTURE</a:t>
            </a:r>
          </a:p>
          <a:p>
            <a:pPr>
              <a:buFont typeface="Wingdings" charset="2"/>
              <a:buChar char="n"/>
            </a:pPr>
            <a:r>
              <a:rPr lang="en-US" sz="2400" dirty="0">
                <a:solidFill>
                  <a:srgbClr val="000000"/>
                </a:solidFill>
                <a:latin typeface="Times New Roman" panose="02020603050405020304" pitchFamily="18" charset="0"/>
                <a:cs typeface="Times New Roman" panose="02020603050405020304" pitchFamily="18" charset="0"/>
              </a:rPr>
              <a:t>MODULES</a:t>
            </a:r>
          </a:p>
          <a:p>
            <a:pPr>
              <a:buFont typeface="Wingdings" charset="2"/>
              <a:buChar char="n"/>
            </a:pPr>
            <a:r>
              <a:rPr lang="en-US" sz="2400" dirty="0">
                <a:solidFill>
                  <a:srgbClr val="000000"/>
                </a:solidFill>
                <a:latin typeface="Times New Roman" panose="02020603050405020304" pitchFamily="18" charset="0"/>
                <a:cs typeface="Times New Roman" panose="02020603050405020304" pitchFamily="18" charset="0"/>
              </a:rPr>
              <a:t>ALGORITHMS </a:t>
            </a:r>
          </a:p>
          <a:p>
            <a:pPr>
              <a:buFont typeface="Wingdings" charset="2"/>
              <a:buChar char="n"/>
            </a:pPr>
            <a:r>
              <a:rPr lang="en-US" sz="2400" dirty="0">
                <a:solidFill>
                  <a:srgbClr val="000000"/>
                </a:solidFill>
                <a:latin typeface="Times New Roman" panose="02020603050405020304" pitchFamily="18" charset="0"/>
                <a:cs typeface="Times New Roman" panose="02020603050405020304" pitchFamily="18" charset="0"/>
              </a:rPr>
              <a:t>UML DIAGRAMS</a:t>
            </a:r>
          </a:p>
          <a:p>
            <a:pPr>
              <a:buFont typeface="Wingdings" charset="2"/>
              <a:buChar char="n"/>
            </a:pPr>
            <a:r>
              <a:rPr lang="en-US" sz="2400" dirty="0">
                <a:solidFill>
                  <a:srgbClr val="000000"/>
                </a:solidFill>
                <a:latin typeface="Times New Roman" panose="02020603050405020304" pitchFamily="18" charset="0"/>
                <a:cs typeface="Times New Roman" panose="02020603050405020304" pitchFamily="18" charset="0"/>
              </a:rPr>
              <a:t>CONCLUSION</a:t>
            </a:r>
          </a:p>
          <a:p>
            <a:pPr>
              <a:buFont typeface="Wingdings" charset="2"/>
              <a:buChar char="n"/>
            </a:pPr>
            <a:r>
              <a:rPr lang="en-US" sz="2400" dirty="0">
                <a:solidFill>
                  <a:srgbClr val="000000"/>
                </a:solidFill>
                <a:latin typeface="Times New Roman" panose="02020603050405020304" pitchFamily="18" charset="0"/>
                <a:cs typeface="Times New Roman" panose="02020603050405020304" pitchFamily="18" charset="0"/>
              </a:rPr>
              <a:t>FUTURE SCOPE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4" name="Title 1"/>
          <p:cNvSpPr>
            <a:spLocks noGrp="1"/>
          </p:cNvSpPr>
          <p:nvPr>
            <p:ph type="title"/>
          </p:nvPr>
        </p:nvSpPr>
        <p:spPr>
          <a:xfrm>
            <a:off x="609600" y="190500"/>
            <a:ext cx="10972800" cy="1268095"/>
          </a:xfrm>
        </p:spPr>
        <p:txBody>
          <a:bodyPr/>
          <a:lstStyle/>
          <a:p>
            <a:r>
              <a:rPr lang="en-US"/>
              <a:t> LOGISTIC REGRESSION</a:t>
            </a:r>
            <a:br>
              <a:rPr lang="en-US"/>
            </a:br>
            <a:r>
              <a:rPr lang="en-US"/>
              <a:t> </a:t>
            </a:r>
          </a:p>
        </p:txBody>
      </p:sp>
      <p:sp>
        <p:nvSpPr>
          <p:cNvPr id="1048655" name="Content Placeholder 2"/>
          <p:cNvSpPr>
            <a:spLocks noGrp="1"/>
          </p:cNvSpPr>
          <p:nvPr>
            <p:ph sz="half" idx="1"/>
          </p:nvPr>
        </p:nvSpPr>
        <p:spPr>
          <a:xfrm>
            <a:off x="609600" y="1043940"/>
            <a:ext cx="10713085" cy="2710180"/>
          </a:xfrm>
        </p:spPr>
        <p:txBody>
          <a:bodyPr>
            <a:noAutofit/>
          </a:bodyPr>
          <a:lstStyle/>
          <a:p>
            <a:pPr>
              <a:buFont typeface="Wingdings" panose="05000000000000000000" charset="0"/>
              <a:buChar char="q"/>
            </a:pPr>
            <a:r>
              <a:rPr lang="en-US" sz="2400" dirty="0"/>
              <a:t>Logistic regression is one of the most popular Machine Learning algorithms, which comes under the Supervised Learning technique. It is used for predicting the categorical dependent variable using a given set of independent variables.</a:t>
            </a:r>
          </a:p>
          <a:p>
            <a:pPr>
              <a:buFont typeface="Wingdings" panose="05000000000000000000" charset="0"/>
              <a:buChar char="q"/>
            </a:pPr>
            <a:r>
              <a:rPr lang="en-US" sz="2400" dirty="0"/>
              <a:t>Logistic regression predicts the output of a categorical dependent variable. Therefore the outcome must be a categorical or discrete value. It can be either Yes or No, 0 or 1, true or False, etc. but instead of giving the exact value as 0 and 1, it gives the probabilistic values which lie between 0 and 1.</a:t>
            </a:r>
          </a:p>
        </p:txBody>
      </p:sp>
      <p:pic>
        <p:nvPicPr>
          <p:cNvPr id="2097160" name="Picture 25"/>
          <p:cNvPicPr>
            <a:picLocks noGrp="1" noChangeAspect="1" noChangeArrowheads="1"/>
          </p:cNvPicPr>
          <p:nvPr>
            <p:ph sz="half" idx="2"/>
          </p:nvPr>
        </p:nvPicPr>
        <p:blipFill>
          <a:blip r:embed="rId2"/>
          <a:srcRect/>
          <a:stretch>
            <a:fillRect/>
          </a:stretch>
        </p:blipFill>
        <p:spPr>
          <a:xfrm>
            <a:off x="3554730" y="4270375"/>
            <a:ext cx="5083175" cy="23939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048656" name="Google Shape;173;p15"/>
          <p:cNvSpPr txBox="1">
            <a:spLocks noGrp="1"/>
          </p:cNvSpPr>
          <p:nvPr>
            <p:ph type="title"/>
          </p:nvPr>
        </p:nvSpPr>
        <p:spPr>
          <a:xfrm>
            <a:off x="867410" y="323850"/>
            <a:ext cx="9770745" cy="136715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Accuracy Result with Logistic Regression</a:t>
            </a:r>
          </a:p>
        </p:txBody>
      </p:sp>
      <p:pic>
        <p:nvPicPr>
          <p:cNvPr id="2097161" name="Google Shape;174;p15"/>
          <p:cNvPicPr preferRelativeResize="0">
            <a:picLocks/>
          </p:cNvPicPr>
          <p:nvPr/>
        </p:nvPicPr>
        <p:blipFill rotWithShape="1">
          <a:blip r:embed="rId3"/>
          <a:srcRect/>
          <a:stretch>
            <a:fillRect/>
          </a:stretch>
        </p:blipFill>
        <p:spPr>
          <a:xfrm>
            <a:off x="2478156" y="1690688"/>
            <a:ext cx="7235687" cy="45243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9" name="Title 1"/>
          <p:cNvSpPr>
            <a:spLocks noGrp="1"/>
          </p:cNvSpPr>
          <p:nvPr>
            <p:ph type="title"/>
          </p:nvPr>
        </p:nvSpPr>
        <p:spPr/>
        <p:txBody>
          <a:bodyPr/>
          <a:lstStyle/>
          <a:p>
            <a:r>
              <a:rPr lang="en-US"/>
              <a:t>Support Vector Machine (SVM)</a:t>
            </a:r>
          </a:p>
        </p:txBody>
      </p:sp>
      <p:sp>
        <p:nvSpPr>
          <p:cNvPr id="1048660" name="Content Placeholder 2"/>
          <p:cNvSpPr>
            <a:spLocks noGrp="1"/>
          </p:cNvSpPr>
          <p:nvPr>
            <p:ph sz="half" idx="1"/>
          </p:nvPr>
        </p:nvSpPr>
        <p:spPr>
          <a:xfrm>
            <a:off x="327660" y="961390"/>
            <a:ext cx="8131810" cy="4949825"/>
          </a:xfrm>
        </p:spPr>
        <p:txBody>
          <a:bodyPr>
            <a:normAutofit/>
          </a:bodyPr>
          <a:lstStyle/>
          <a:p>
            <a:pPr>
              <a:buFont typeface="Wingdings" panose="05000000000000000000" charset="0"/>
              <a:buChar char="q"/>
            </a:pPr>
            <a:r>
              <a:rPr lang="en-US" sz="2400" dirty="0"/>
              <a:t>Support Vector Machine (SVM) is a supervised machine learning algorithm which can be used for both classification and regression challenges. It is generally utilized in characterization issues. In the SVM, we plot every given thing as a point in n-dimensional space  with the calculation of each element being the estimation of a specific arrange.</a:t>
            </a:r>
          </a:p>
          <a:p>
            <a:pPr>
              <a:buFont typeface="Wingdings" panose="05000000000000000000" charset="0"/>
              <a:buChar char="q"/>
            </a:pPr>
            <a:r>
              <a:rPr lang="en-US" sz="2400" dirty="0"/>
              <a:t>Bolster Vectors are essentially the co-ordinates of individual perception. The SVM classifier is a </a:t>
            </a:r>
          </a:p>
          <a:p>
            <a:pPr marL="0" indent="0">
              <a:buFont typeface="Wingdings" panose="05000000000000000000" charset="0"/>
              <a:buNone/>
            </a:pPr>
            <a:r>
              <a:rPr lang="en-US" sz="2400" dirty="0"/>
              <a:t>    wilderness which best isolates the two classes</a:t>
            </a:r>
          </a:p>
          <a:p>
            <a:pPr marL="0" indent="0">
              <a:buFont typeface="Wingdings" panose="05000000000000000000" charset="0"/>
              <a:buNone/>
            </a:pPr>
            <a:r>
              <a:rPr lang="en-US" sz="2400" dirty="0"/>
              <a:t>    (hyper-plane/line).</a:t>
            </a:r>
          </a:p>
        </p:txBody>
      </p:sp>
      <p:pic>
        <p:nvPicPr>
          <p:cNvPr id="2097162" name="Picture 13"/>
          <p:cNvPicPr>
            <a:picLocks noGrp="1" noChangeAspect="1" noChangeArrowheads="1"/>
          </p:cNvPicPr>
          <p:nvPr>
            <p:ph sz="half" idx="2"/>
          </p:nvPr>
        </p:nvPicPr>
        <p:blipFill>
          <a:blip r:embed="rId2"/>
          <a:srcRect/>
          <a:stretch>
            <a:fillRect/>
          </a:stretch>
        </p:blipFill>
        <p:spPr>
          <a:xfrm>
            <a:off x="7777480" y="2469515"/>
            <a:ext cx="3981450" cy="287528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048661" name="Google Shape;167;p14"/>
          <p:cNvSpPr txBox="1">
            <a:spLocks noGrp="1"/>
          </p:cNvSpPr>
          <p:nvPr>
            <p:ph type="title"/>
          </p:nvPr>
        </p:nvSpPr>
        <p:spPr>
          <a:xfrm>
            <a:off x="609600" y="190500"/>
            <a:ext cx="10972800" cy="118935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Accuracy result with SVM</a:t>
            </a:r>
          </a:p>
        </p:txBody>
      </p:sp>
      <p:pic>
        <p:nvPicPr>
          <p:cNvPr id="2097163" name="Google Shape;168;p14"/>
          <p:cNvPicPr preferRelativeResize="0">
            <a:picLocks/>
          </p:cNvPicPr>
          <p:nvPr/>
        </p:nvPicPr>
        <p:blipFill rotWithShape="1">
          <a:blip r:embed="rId3"/>
          <a:srcRect/>
          <a:stretch>
            <a:fillRect/>
          </a:stretch>
        </p:blipFill>
        <p:spPr>
          <a:xfrm>
            <a:off x="2425149" y="1982235"/>
            <a:ext cx="6758608" cy="40862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048664" name="Google Shape;179;p16"/>
          <p:cNvSpPr txBox="1">
            <a:spLocks noGrp="1"/>
          </p:cNvSpPr>
          <p:nvPr>
            <p:ph type="title"/>
          </p:nvPr>
        </p:nvSpPr>
        <p:spPr>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ts val="4400"/>
              <a:buFont typeface="Calibri" panose="020F0502020204030204"/>
              <a:buNone/>
            </a:pPr>
            <a:r>
              <a:rPr lang="en-US"/>
              <a:t>Comparative model Accuracy graph</a:t>
            </a:r>
          </a:p>
        </p:txBody>
      </p:sp>
      <p:pic>
        <p:nvPicPr>
          <p:cNvPr id="2097164" name="Google Shape;180;p16"/>
          <p:cNvPicPr preferRelativeResize="0">
            <a:picLocks/>
          </p:cNvPicPr>
          <p:nvPr/>
        </p:nvPicPr>
        <p:blipFill rotWithShape="1">
          <a:blip r:embed="rId3"/>
          <a:srcRect/>
          <a:stretch>
            <a:fillRect/>
          </a:stretch>
        </p:blipFill>
        <p:spPr>
          <a:xfrm>
            <a:off x="3220278" y="2011846"/>
            <a:ext cx="6408875" cy="33909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7"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UML DIAGRAMS</a:t>
            </a:r>
          </a:p>
        </p:txBody>
      </p:sp>
      <p:sp>
        <p:nvSpPr>
          <p:cNvPr id="1048668" name="Text Placeholder 2"/>
          <p:cNvSpPr>
            <a:spLocks noGrp="1"/>
          </p:cNvSpPr>
          <p:nvPr>
            <p:ph idx="1"/>
          </p:nvPr>
        </p:nvSpPr>
        <p:spPr>
          <a:xfrm>
            <a:off x="608965" y="1387475"/>
            <a:ext cx="10895330" cy="4523740"/>
          </a:xfrm>
        </p:spPr>
        <p:txBody>
          <a:bodyPr/>
          <a:lstStyle/>
          <a:p>
            <a:pPr marL="114300" indent="0">
              <a:buNone/>
            </a:pPr>
            <a:r>
              <a:rPr lang="en-IN" sz="3600" dirty="0"/>
              <a:t>  </a:t>
            </a:r>
            <a:r>
              <a:rPr lang="en-IN" sz="3200" dirty="0">
                <a:latin typeface="Times New Roman" panose="02020603050405020304" pitchFamily="18" charset="0"/>
                <a:cs typeface="Times New Roman" panose="02020603050405020304" pitchFamily="18" charset="0"/>
              </a:rPr>
              <a:t>Class Diagram</a:t>
            </a:r>
          </a:p>
          <a:p>
            <a:pPr marL="114300" indent="0">
              <a:buNone/>
            </a:pPr>
            <a:endParaRPr lang="zh-CN" altLang="en-US"/>
          </a:p>
          <a:p>
            <a:pPr algn="just">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Class Diagram is the main building block</a:t>
            </a:r>
          </a:p>
          <a:p>
            <a:pPr marL="114300" indent="0" algn="just">
              <a:buNone/>
            </a:pPr>
            <a:r>
              <a:rPr lang="en-IN" sz="2400" dirty="0">
                <a:latin typeface="Times New Roman" panose="02020603050405020304" pitchFamily="18" charset="0"/>
                <a:cs typeface="Times New Roman" panose="02020603050405020304" pitchFamily="18" charset="0"/>
              </a:rPr>
              <a:t>     of object-oriented modelling.</a:t>
            </a:r>
          </a:p>
          <a:p>
            <a:pPr marL="457200" algn="just">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A class consists of its objects,and also </a:t>
            </a:r>
          </a:p>
          <a:p>
            <a:pPr marL="114300" indent="0" algn="just">
              <a:buFont typeface="Wingdings" panose="05000000000000000000" pitchFamily="2" charset="2"/>
              <a:buNone/>
            </a:pPr>
            <a:r>
              <a:rPr lang="en-US" altLang="en-IN"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it may inherit from</a:t>
            </a:r>
            <a:r>
              <a:rPr lang="en-US" altLang="en-IN"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other classes. </a:t>
            </a:r>
          </a:p>
          <a:p>
            <a:pPr marL="457200">
              <a:buFont typeface="Wingdings" panose="05000000000000000000" pitchFamily="2" charset="2"/>
              <a:buChar char="q"/>
            </a:pPr>
            <a:endParaRPr lang="en-IN" sz="2400" dirty="0"/>
          </a:p>
          <a:p>
            <a:pPr marL="400050" indent="-285750">
              <a:buFont typeface="Wingdings" panose="05000000000000000000" pitchFamily="2" charset="2"/>
              <a:buChar char="q"/>
            </a:pPr>
            <a:endParaRPr lang="en-IN" dirty="0"/>
          </a:p>
        </p:txBody>
      </p:sp>
      <p:pic>
        <p:nvPicPr>
          <p:cNvPr id="2097165" name="Picture 4"/>
          <p:cNvPicPr>
            <a:picLocks noChangeAspect="1"/>
          </p:cNvPicPr>
          <p:nvPr/>
        </p:nvPicPr>
        <p:blipFill rotWithShape="1">
          <a:blip r:embed="rId2"/>
          <a:srcRect l="21307" t="36185" r="23580" b="23356"/>
          <a:stretch>
            <a:fillRect/>
          </a:stretch>
        </p:blipFill>
        <p:spPr>
          <a:xfrm>
            <a:off x="6306185" y="1386840"/>
            <a:ext cx="5495925" cy="478345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9" name="Title 1"/>
          <p:cNvSpPr>
            <a:spLocks noGrp="1"/>
          </p:cNvSpPr>
          <p:nvPr>
            <p:ph type="title"/>
          </p:nvPr>
        </p:nvSpPr>
        <p:spPr/>
        <p:txBody>
          <a:bodyPr/>
          <a:lstStyle/>
          <a:p>
            <a:r>
              <a:rPr lang="en-IN" dirty="0"/>
              <a:t>Use-case Diagram</a:t>
            </a:r>
          </a:p>
        </p:txBody>
      </p:sp>
      <p:sp>
        <p:nvSpPr>
          <p:cNvPr id="1048670" name="Text Placeholder 2"/>
          <p:cNvSpPr>
            <a:spLocks noGrp="1"/>
          </p:cNvSpPr>
          <p:nvPr>
            <p:ph idx="1"/>
          </p:nvPr>
        </p:nvSpPr>
        <p:spPr>
          <a:xfrm>
            <a:off x="610235" y="1746885"/>
            <a:ext cx="10894695" cy="4164330"/>
          </a:xfrm>
        </p:spPr>
        <p:txBody>
          <a:bodyPr>
            <a:normAutofit/>
          </a:bodyPr>
          <a:lstStyle/>
          <a:p>
            <a:pPr>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Use-case diagrams describe the </a:t>
            </a:r>
          </a:p>
          <a:p>
            <a:pPr marL="0" indent="0">
              <a:buFont typeface="Wingdings" panose="05000000000000000000" pitchFamily="2" charset="2"/>
              <a:buNone/>
            </a:pPr>
            <a:r>
              <a:rPr lang="en-US" altLang="en-IN"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high-level functions and scope of a</a:t>
            </a:r>
          </a:p>
          <a:p>
            <a:pPr marL="0" indent="0">
              <a:buFont typeface="Wingdings" panose="05000000000000000000" pitchFamily="2" charset="2"/>
              <a:buNone/>
            </a:pPr>
            <a:r>
              <a:rPr lang="en-IN" sz="2400" dirty="0">
                <a:latin typeface="Times New Roman" panose="02020603050405020304" pitchFamily="18" charset="0"/>
                <a:cs typeface="Times New Roman" panose="02020603050405020304" pitchFamily="18" charset="0"/>
              </a:rPr>
              <a:t> </a:t>
            </a:r>
            <a:r>
              <a:rPr lang="en-US" altLang="en-IN"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 system.</a:t>
            </a:r>
          </a:p>
          <a:p>
            <a:pPr marL="400050" indent="-285750">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These diagrams alsoidentify the </a:t>
            </a:r>
          </a:p>
          <a:p>
            <a:pPr marL="114300" indent="0">
              <a:buNone/>
            </a:pPr>
            <a:r>
              <a:rPr lang="en-IN" sz="2400" dirty="0">
                <a:latin typeface="Times New Roman" panose="02020603050405020304" pitchFamily="18" charset="0"/>
                <a:cs typeface="Times New Roman" panose="02020603050405020304" pitchFamily="18" charset="0"/>
              </a:rPr>
              <a:t>      interactions between the system</a:t>
            </a:r>
          </a:p>
          <a:p>
            <a:pPr marL="114300" indent="0">
              <a:buNone/>
            </a:pPr>
            <a:r>
              <a:rPr lang="en-IN" sz="2400" dirty="0">
                <a:latin typeface="Times New Roman" panose="02020603050405020304" pitchFamily="18" charset="0"/>
                <a:cs typeface="Times New Roman" panose="02020603050405020304" pitchFamily="18" charset="0"/>
              </a:rPr>
              <a:t> </a:t>
            </a:r>
            <a:r>
              <a:rPr lang="en-US" altLang="en-IN"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 and actions. </a:t>
            </a:r>
          </a:p>
          <a:p>
            <a:pPr marL="114300" indent="0">
              <a:buNone/>
            </a:pPr>
            <a:r>
              <a:rPr lang="en-IN" dirty="0"/>
              <a:t>      </a:t>
            </a:r>
          </a:p>
        </p:txBody>
      </p:sp>
      <p:pic>
        <p:nvPicPr>
          <p:cNvPr id="2097166" name="Picture 6"/>
          <p:cNvPicPr>
            <a:picLocks noChangeAspect="1"/>
          </p:cNvPicPr>
          <p:nvPr/>
        </p:nvPicPr>
        <p:blipFill>
          <a:blip r:embed="rId2"/>
          <a:stretch>
            <a:fillRect/>
          </a:stretch>
        </p:blipFill>
        <p:spPr>
          <a:xfrm>
            <a:off x="5712430" y="1579364"/>
            <a:ext cx="5792181" cy="4782936"/>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3" name="Title 1"/>
          <p:cNvSpPr>
            <a:spLocks noGrp="1"/>
          </p:cNvSpPr>
          <p:nvPr>
            <p:ph type="title"/>
          </p:nvPr>
        </p:nvSpPr>
        <p:spPr>
          <a:xfrm>
            <a:off x="609600" y="190500"/>
            <a:ext cx="10972800" cy="955040"/>
          </a:xfrm>
        </p:spPr>
        <p:txBody>
          <a:bodyPr/>
          <a:lstStyle/>
          <a:p>
            <a:r>
              <a:rPr lang="en-IN" dirty="0"/>
              <a:t>Object Diagram</a:t>
            </a:r>
          </a:p>
        </p:txBody>
      </p:sp>
      <p:sp>
        <p:nvSpPr>
          <p:cNvPr id="1048674" name="Text Placeholder 2"/>
          <p:cNvSpPr>
            <a:spLocks noGrp="1"/>
          </p:cNvSpPr>
          <p:nvPr>
            <p:ph idx="1"/>
          </p:nvPr>
        </p:nvSpPr>
        <p:spPr>
          <a:xfrm>
            <a:off x="609600" y="1520825"/>
            <a:ext cx="10895330" cy="4390390"/>
          </a:xfrm>
        </p:spPr>
        <p:txBody>
          <a:bodyPr/>
          <a:lstStyle/>
          <a:p>
            <a:pPr algn="just">
              <a:buFont typeface="Wingdings" panose="05000000000000000000" pitchFamily="2" charset="2"/>
              <a:buChar char="q"/>
            </a:pPr>
            <a:r>
              <a:rPr lang="en-IN" sz="2400" dirty="0">
                <a:effectLst/>
                <a:latin typeface="Calibri" panose="020F0502020204030204" pitchFamily="34" charset="0"/>
                <a:ea typeface="Calibri" panose="020F0502020204030204" pitchFamily="34" charset="0"/>
                <a:cs typeface="Times New Roman" panose="02020603050405020304" pitchFamily="18" charset="0"/>
              </a:rPr>
              <a:t>Object</a:t>
            </a:r>
            <a:r>
              <a:rPr lang="en-IN" sz="24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a:effectLst/>
                <a:latin typeface="Calibri" panose="020F0502020204030204" pitchFamily="34" charset="0"/>
                <a:ea typeface="Calibri" panose="020F0502020204030204" pitchFamily="34" charset="0"/>
                <a:cs typeface="Times New Roman" panose="02020603050405020304" pitchFamily="18" charset="0"/>
              </a:rPr>
              <a:t>diagram</a:t>
            </a:r>
            <a:r>
              <a:rPr lang="en-IN" sz="24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a:effectLst/>
                <a:latin typeface="Calibri" panose="020F0502020204030204" pitchFamily="34" charset="0"/>
                <a:ea typeface="Calibri" panose="020F0502020204030204" pitchFamily="34" charset="0"/>
                <a:cs typeface="Times New Roman" panose="02020603050405020304" pitchFamily="18" charset="0"/>
              </a:rPr>
              <a:t>use</a:t>
            </a:r>
            <a:r>
              <a:rPr lang="en-IN" sz="24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a:effectLst/>
                <a:latin typeface="Calibri" panose="020F0502020204030204" pitchFamily="34" charset="0"/>
                <a:ea typeface="Calibri" panose="020F0502020204030204" pitchFamily="34" charset="0"/>
                <a:cs typeface="Times New Roman" panose="02020603050405020304" pitchFamily="18" charset="0"/>
              </a:rPr>
              <a:t>notation</a:t>
            </a:r>
          </a:p>
          <a:p>
            <a:pPr marL="114300" indent="0" algn="just">
              <a:buNone/>
            </a:pPr>
            <a:r>
              <a:rPr lang="en-IN" sz="24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a:effectLst/>
                <a:latin typeface="Calibri" panose="020F0502020204030204" pitchFamily="34" charset="0"/>
                <a:ea typeface="Calibri" panose="020F0502020204030204" pitchFamily="34" charset="0"/>
                <a:cs typeface="Times New Roman" panose="02020603050405020304" pitchFamily="18" charset="0"/>
              </a:rPr>
              <a:t>that</a:t>
            </a:r>
            <a:r>
              <a:rPr lang="en-IN" sz="24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a:effectLst/>
                <a:latin typeface="Calibri" panose="020F0502020204030204" pitchFamily="34" charset="0"/>
                <a:ea typeface="Calibri" panose="020F0502020204030204" pitchFamily="34" charset="0"/>
                <a:cs typeface="Times New Roman" panose="02020603050405020304" pitchFamily="18" charset="0"/>
              </a:rPr>
              <a:t>is</a:t>
            </a:r>
            <a:r>
              <a:rPr lang="en-IN" sz="24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a:effectLst/>
                <a:latin typeface="Calibri" panose="020F0502020204030204" pitchFamily="34" charset="0"/>
                <a:ea typeface="Calibri" panose="020F0502020204030204" pitchFamily="34" charset="0"/>
                <a:cs typeface="Times New Roman" panose="02020603050405020304" pitchFamily="18" charset="0"/>
              </a:rPr>
              <a:t>similar</a:t>
            </a:r>
            <a:r>
              <a:rPr lang="en-IN" sz="24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a:effectLst/>
                <a:latin typeface="Calibri" panose="020F0502020204030204" pitchFamily="34" charset="0"/>
                <a:ea typeface="Calibri" panose="020F0502020204030204" pitchFamily="34" charset="0"/>
                <a:cs typeface="Times New Roman" panose="02020603050405020304" pitchFamily="18" charset="0"/>
              </a:rPr>
              <a:t>to</a:t>
            </a:r>
            <a:r>
              <a:rPr lang="en-IN" sz="2400" spc="300"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a:effectLst/>
                <a:latin typeface="Calibri" panose="020F0502020204030204" pitchFamily="34" charset="0"/>
                <a:ea typeface="Calibri" panose="020F0502020204030204" pitchFamily="34" charset="0"/>
                <a:cs typeface="Times New Roman" panose="02020603050405020304" pitchFamily="18" charset="0"/>
              </a:rPr>
              <a:t>that</a:t>
            </a:r>
            <a:r>
              <a:rPr lang="en-IN" sz="2400" spc="300"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a:effectLst/>
                <a:latin typeface="Calibri" panose="020F0502020204030204" pitchFamily="34" charset="0"/>
                <a:ea typeface="Calibri" panose="020F0502020204030204" pitchFamily="34" charset="0"/>
                <a:cs typeface="Times New Roman" panose="02020603050405020304" pitchFamily="18" charset="0"/>
              </a:rPr>
              <a:t>used</a:t>
            </a:r>
          </a:p>
          <a:p>
            <a:pPr marL="114300" indent="0" algn="just">
              <a:buNone/>
            </a:pPr>
            <a:r>
              <a:rPr lang="en-IN" sz="2400" dirty="0">
                <a:latin typeface="Calibri" panose="020F0502020204030204" pitchFamily="34" charset="0"/>
                <a:ea typeface="Calibri" panose="020F0502020204030204" pitchFamily="34" charset="0"/>
                <a:cs typeface="Times New Roman" panose="02020603050405020304" pitchFamily="18" charset="0"/>
              </a:rPr>
              <a:t>     </a:t>
            </a:r>
            <a:r>
              <a:rPr lang="en-IN" sz="2400" dirty="0">
                <a:effectLst/>
                <a:latin typeface="Calibri" panose="020F0502020204030204" pitchFamily="34" charset="0"/>
                <a:ea typeface="Calibri" panose="020F0502020204030204" pitchFamily="34" charset="0"/>
                <a:cs typeface="Times New Roman" panose="02020603050405020304" pitchFamily="18" charset="0"/>
              </a:rPr>
              <a:t>in</a:t>
            </a:r>
            <a:r>
              <a:rPr lang="en-IN" sz="2400" spc="300"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a:effectLst/>
                <a:latin typeface="Calibri" panose="020F0502020204030204" pitchFamily="34" charset="0"/>
                <a:ea typeface="Calibri" panose="020F0502020204030204" pitchFamily="34" charset="0"/>
                <a:cs typeface="Times New Roman" panose="02020603050405020304" pitchFamily="18" charset="0"/>
              </a:rPr>
              <a:t>class</a:t>
            </a:r>
            <a:r>
              <a:rPr lang="en-IN" sz="2400" spc="300"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a:effectLst/>
                <a:latin typeface="Calibri" panose="020F0502020204030204" pitchFamily="34" charset="0"/>
                <a:ea typeface="Calibri" panose="020F0502020204030204" pitchFamily="34" charset="0"/>
                <a:cs typeface="Times New Roman" panose="02020603050405020304" pitchFamily="18" charset="0"/>
              </a:rPr>
              <a:t>diagram</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marL="400050" indent="-285750" algn="just">
              <a:buFont typeface="Wingdings" panose="05000000000000000000" pitchFamily="2" charset="2"/>
              <a:buChar char="q"/>
            </a:pPr>
            <a:r>
              <a:rPr lang="en-IN" sz="2400" dirty="0">
                <a:latin typeface="Calibri" panose="020F0502020204030204" pitchFamily="34" charset="0"/>
                <a:ea typeface="Calibri" panose="020F0502020204030204" pitchFamily="34" charset="0"/>
                <a:cs typeface="Times New Roman" panose="02020603050405020304" pitchFamily="18" charset="0"/>
              </a:rPr>
              <a:t>Objects help in portraying a</a:t>
            </a:r>
          </a:p>
          <a:p>
            <a:pPr marL="114300" indent="0" algn="just">
              <a:buNone/>
            </a:pPr>
            <a:r>
              <a:rPr lang="en-IN" sz="2400" dirty="0">
                <a:latin typeface="Calibri" panose="020F0502020204030204" pitchFamily="34" charset="0"/>
                <a:ea typeface="Calibri" panose="020F0502020204030204" pitchFamily="34" charset="0"/>
                <a:cs typeface="Times New Roman" panose="02020603050405020304" pitchFamily="18" charset="0"/>
              </a:rPr>
              <a:t>     static view of an object – </a:t>
            </a:r>
          </a:p>
          <a:p>
            <a:pPr marL="114300" indent="0" algn="just">
              <a:buNone/>
            </a:pPr>
            <a:r>
              <a:rPr lang="en-IN" sz="2400" dirty="0">
                <a:latin typeface="Calibri" panose="020F0502020204030204" pitchFamily="34" charset="0"/>
                <a:ea typeface="Calibri" panose="020F0502020204030204" pitchFamily="34" charset="0"/>
                <a:cs typeface="Times New Roman" panose="02020603050405020304" pitchFamily="18" charset="0"/>
              </a:rPr>
              <a:t>     oriented system at a specific </a:t>
            </a:r>
          </a:p>
          <a:p>
            <a:pPr marL="114300" indent="0" algn="just">
              <a:buNone/>
            </a:pPr>
            <a:r>
              <a:rPr lang="en-IN" sz="2400" dirty="0">
                <a:latin typeface="Calibri" panose="020F0502020204030204" pitchFamily="34" charset="0"/>
                <a:ea typeface="Calibri" panose="020F0502020204030204" pitchFamily="34" charset="0"/>
                <a:cs typeface="Times New Roman" panose="02020603050405020304" pitchFamily="18" charset="0"/>
              </a:rPr>
              <a:t>     instant.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gn="just">
              <a:buNone/>
            </a:pPr>
            <a:endParaRPr lang="en-IN" dirty="0"/>
          </a:p>
        </p:txBody>
      </p:sp>
      <p:pic>
        <p:nvPicPr>
          <p:cNvPr id="2097168" name="Picture 5"/>
          <p:cNvPicPr>
            <a:picLocks noChangeAspect="1"/>
          </p:cNvPicPr>
          <p:nvPr/>
        </p:nvPicPr>
        <p:blipFill>
          <a:blip r:embed="rId2"/>
          <a:stretch>
            <a:fillRect/>
          </a:stretch>
        </p:blipFill>
        <p:spPr>
          <a:xfrm>
            <a:off x="5774076" y="1843243"/>
            <a:ext cx="5609689" cy="4390647"/>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1" name="Title 1"/>
          <p:cNvSpPr>
            <a:spLocks noGrp="1"/>
          </p:cNvSpPr>
          <p:nvPr>
            <p:ph type="title"/>
          </p:nvPr>
        </p:nvSpPr>
        <p:spPr>
          <a:xfrm>
            <a:off x="609600" y="190500"/>
            <a:ext cx="10972800" cy="968375"/>
          </a:xfrm>
        </p:spPr>
        <p:txBody>
          <a:bodyPr/>
          <a:lstStyle/>
          <a:p>
            <a:r>
              <a:rPr lang="en-IN" dirty="0"/>
              <a:t>Sequence Diagram</a:t>
            </a:r>
          </a:p>
        </p:txBody>
      </p:sp>
      <p:sp>
        <p:nvSpPr>
          <p:cNvPr id="1048682" name="Text Placeholder 2"/>
          <p:cNvSpPr>
            <a:spLocks noGrp="1"/>
          </p:cNvSpPr>
          <p:nvPr>
            <p:ph idx="1"/>
          </p:nvPr>
        </p:nvSpPr>
        <p:spPr>
          <a:xfrm>
            <a:off x="753745" y="1691005"/>
            <a:ext cx="10751185" cy="4220845"/>
          </a:xfrm>
        </p:spPr>
        <p:txBody>
          <a:bodyPr>
            <a:normAutofit/>
          </a:bodyPr>
          <a:lstStyle/>
          <a:p>
            <a:pPr>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It represents the object </a:t>
            </a:r>
          </a:p>
          <a:p>
            <a:pPr marL="114300" indent="0">
              <a:buNone/>
            </a:pPr>
            <a:r>
              <a:rPr lang="en-IN" sz="2400" dirty="0">
                <a:latin typeface="Times New Roman" panose="02020603050405020304" pitchFamily="18" charset="0"/>
                <a:cs typeface="Times New Roman" panose="02020603050405020304" pitchFamily="18" charset="0"/>
              </a:rPr>
              <a:t>   participating the interaction</a:t>
            </a:r>
          </a:p>
          <a:p>
            <a:pPr marL="114300" indent="0">
              <a:buNone/>
            </a:pPr>
            <a:r>
              <a:rPr lang="en-IN" sz="2400" dirty="0">
                <a:latin typeface="Times New Roman" panose="02020603050405020304" pitchFamily="18" charset="0"/>
                <a:cs typeface="Times New Roman" panose="02020603050405020304" pitchFamily="18" charset="0"/>
              </a:rPr>
              <a:t>   horizontally and time </a:t>
            </a:r>
          </a:p>
          <a:p>
            <a:pPr marL="114300" indent="0">
              <a:buNone/>
            </a:pPr>
            <a:r>
              <a:rPr lang="en-IN" sz="2400" dirty="0">
                <a:latin typeface="Times New Roman" panose="02020603050405020304" pitchFamily="18" charset="0"/>
                <a:cs typeface="Times New Roman" panose="02020603050405020304" pitchFamily="18" charset="0"/>
              </a:rPr>
              <a:t>   vertically.</a:t>
            </a:r>
          </a:p>
          <a:p>
            <a:pPr marL="457200">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Message flow is represented </a:t>
            </a:r>
          </a:p>
          <a:p>
            <a:pPr marL="114300" indent="0">
              <a:buNone/>
            </a:pPr>
            <a:r>
              <a:rPr lang="en-IN" sz="2400" dirty="0">
                <a:latin typeface="Times New Roman" panose="02020603050405020304" pitchFamily="18" charset="0"/>
                <a:cs typeface="Times New Roman" panose="02020603050405020304" pitchFamily="18" charset="0"/>
              </a:rPr>
              <a:t>     by vertical doted lines.</a:t>
            </a:r>
          </a:p>
        </p:txBody>
      </p:sp>
      <p:pic>
        <p:nvPicPr>
          <p:cNvPr id="2097172" name="Picture 4"/>
          <p:cNvPicPr>
            <a:picLocks noChangeAspect="1"/>
          </p:cNvPicPr>
          <p:nvPr/>
        </p:nvPicPr>
        <p:blipFill rotWithShape="1">
          <a:blip r:embed="rId2"/>
          <a:srcRect l="24121" t="23620" r="26933" b="13992"/>
          <a:stretch>
            <a:fillRect/>
          </a:stretch>
        </p:blipFill>
        <p:spPr>
          <a:xfrm>
            <a:off x="6198669" y="1690688"/>
            <a:ext cx="5871412" cy="4844866"/>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3" name="Title 1"/>
          <p:cNvSpPr>
            <a:spLocks noGrp="1"/>
          </p:cNvSpPr>
          <p:nvPr>
            <p:ph type="title"/>
          </p:nvPr>
        </p:nvSpPr>
        <p:spPr>
          <a:xfrm>
            <a:off x="485985" y="365125"/>
            <a:ext cx="9091332" cy="905410"/>
          </a:xfrm>
        </p:spPr>
        <p:txBody>
          <a:bodyPr/>
          <a:lstStyle/>
          <a:p>
            <a:r>
              <a:rPr lang="en-IN" dirty="0"/>
              <a:t>Activity Diagram</a:t>
            </a:r>
          </a:p>
        </p:txBody>
      </p:sp>
      <p:sp>
        <p:nvSpPr>
          <p:cNvPr id="1048684" name="Text Placeholder 2"/>
          <p:cNvSpPr>
            <a:spLocks noGrp="1"/>
          </p:cNvSpPr>
          <p:nvPr>
            <p:ph idx="1"/>
          </p:nvPr>
        </p:nvSpPr>
        <p:spPr>
          <a:xfrm>
            <a:off x="576460" y="1726058"/>
            <a:ext cx="10928152" cy="4185164"/>
          </a:xfrm>
        </p:spPr>
        <p:txBody>
          <a:bodyPr>
            <a:normAutofit/>
          </a:bodyPr>
          <a:lstStyle/>
          <a:p>
            <a:pPr>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Activity diagram are </a:t>
            </a:r>
          </a:p>
          <a:p>
            <a:pPr marL="114300" indent="0">
              <a:buNone/>
            </a:pPr>
            <a:r>
              <a:rPr lang="en-IN" sz="2400" dirty="0">
                <a:latin typeface="Times New Roman" panose="02020603050405020304" pitchFamily="18" charset="0"/>
                <a:cs typeface="Times New Roman" panose="02020603050405020304" pitchFamily="18" charset="0"/>
              </a:rPr>
              <a:t>   representation of </a:t>
            </a:r>
          </a:p>
          <a:p>
            <a:pPr marL="114300" indent="0">
              <a:buNone/>
            </a:pPr>
            <a:r>
              <a:rPr lang="en-IN" sz="2400" dirty="0">
                <a:latin typeface="Times New Roman" panose="02020603050405020304" pitchFamily="18" charset="0"/>
                <a:cs typeface="Times New Roman" panose="02020603050405020304" pitchFamily="18" charset="0"/>
              </a:rPr>
              <a:t>   workflows of stepwise</a:t>
            </a:r>
          </a:p>
          <a:p>
            <a:pPr marL="114300" indent="0">
              <a:buNone/>
            </a:pPr>
            <a:r>
              <a:rPr lang="en-IN" sz="2400" dirty="0">
                <a:latin typeface="Times New Roman" panose="02020603050405020304" pitchFamily="18" charset="0"/>
                <a:cs typeface="Times New Roman" panose="02020603050405020304" pitchFamily="18" charset="0"/>
              </a:rPr>
              <a:t>   activities and actions </a:t>
            </a:r>
          </a:p>
          <a:p>
            <a:pPr marL="114300" indent="0">
              <a:buNone/>
            </a:pPr>
            <a:r>
              <a:rPr lang="en-IN" sz="2400" dirty="0">
                <a:latin typeface="Times New Roman" panose="02020603050405020304" pitchFamily="18" charset="0"/>
                <a:cs typeface="Times New Roman" panose="02020603050405020304" pitchFamily="18" charset="0"/>
              </a:rPr>
              <a:t>   with support for choice,</a:t>
            </a:r>
          </a:p>
          <a:p>
            <a:pPr marL="114300" indent="0">
              <a:buNone/>
            </a:pPr>
            <a:r>
              <a:rPr lang="en-IN" sz="2400" dirty="0">
                <a:latin typeface="Times New Roman" panose="02020603050405020304" pitchFamily="18" charset="0"/>
                <a:cs typeface="Times New Roman" panose="02020603050405020304" pitchFamily="18" charset="0"/>
              </a:rPr>
              <a:t>   iteration and concurrency.</a:t>
            </a:r>
          </a:p>
        </p:txBody>
      </p:sp>
      <p:pic>
        <p:nvPicPr>
          <p:cNvPr id="2097173" name="Picture 4"/>
          <p:cNvPicPr>
            <a:picLocks noChangeAspect="1"/>
          </p:cNvPicPr>
          <p:nvPr/>
        </p:nvPicPr>
        <p:blipFill rotWithShape="1">
          <a:blip r:embed="rId2"/>
          <a:srcRect l="34659" t="12537" r="44815" b="14757"/>
          <a:stretch>
            <a:fillRect/>
          </a:stretch>
        </p:blipFill>
        <p:spPr>
          <a:xfrm>
            <a:off x="5301466" y="1270536"/>
            <a:ext cx="5690586" cy="498343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1048596" name="Google Shape;95;p2"/>
          <p:cNvSpPr txBox="1">
            <a:spLocks noGrp="1"/>
          </p:cNvSpPr>
          <p:nvPr>
            <p:ph type="title"/>
          </p:nvPr>
        </p:nvSpPr>
        <p:spPr>
          <a:xfrm>
            <a:off x="889967" y="223074"/>
            <a:ext cx="8703945" cy="128079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sz="4000"/>
              <a:t>Abstract</a:t>
            </a:r>
          </a:p>
        </p:txBody>
      </p:sp>
      <p:sp>
        <p:nvSpPr>
          <p:cNvPr id="1048597" name="Google Shape;96;p2"/>
          <p:cNvSpPr txBox="1">
            <a:spLocks noGrp="1"/>
          </p:cNvSpPr>
          <p:nvPr>
            <p:ph idx="1"/>
          </p:nvPr>
        </p:nvSpPr>
        <p:spPr>
          <a:xfrm>
            <a:off x="420221" y="1676400"/>
            <a:ext cx="11084073" cy="4234815"/>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200"/>
              <a:buChar char="•"/>
            </a:pPr>
            <a:r>
              <a:rPr lang="en-US" sz="2200" dirty="0">
                <a:latin typeface="Times New Roman" panose="02020603050405020304"/>
                <a:ea typeface="Times New Roman" panose="02020603050405020304"/>
                <a:cs typeface="Times New Roman" panose="02020603050405020304"/>
                <a:sym typeface="Times New Roman" panose="02020603050405020304"/>
              </a:rPr>
              <a:t>Crime is an alarming aspect of our society, and its prevention is a vital task. Crime analysis is a well-</a:t>
            </a:r>
            <a:r>
              <a:rPr lang="en-US" sz="2200" dirty="0" err="1">
                <a:latin typeface="Times New Roman" panose="02020603050405020304"/>
                <a:ea typeface="Times New Roman" panose="02020603050405020304"/>
                <a:cs typeface="Times New Roman" panose="02020603050405020304"/>
                <a:sym typeface="Times New Roman" panose="02020603050405020304"/>
              </a:rPr>
              <a:t>organised</a:t>
            </a:r>
            <a:r>
              <a:rPr lang="en-US" sz="2200" dirty="0">
                <a:latin typeface="Times New Roman" panose="02020603050405020304"/>
                <a:ea typeface="Times New Roman" panose="02020603050405020304"/>
                <a:cs typeface="Times New Roman" panose="02020603050405020304"/>
                <a:sym typeface="Times New Roman" panose="02020603050405020304"/>
              </a:rPr>
              <a:t> way of detecting and examining patterns and trends in </a:t>
            </a:r>
            <a:r>
              <a:rPr lang="en-US" sz="2200" dirty="0" err="1">
                <a:latin typeface="Times New Roman" panose="02020603050405020304"/>
                <a:ea typeface="Times New Roman" panose="02020603050405020304"/>
                <a:cs typeface="Times New Roman" panose="02020603050405020304"/>
                <a:sym typeface="Times New Roman" panose="02020603050405020304"/>
              </a:rPr>
              <a:t>crime.The</a:t>
            </a:r>
            <a:r>
              <a:rPr lang="en-US" sz="2200" dirty="0">
                <a:latin typeface="Times New Roman" panose="02020603050405020304"/>
                <a:ea typeface="Times New Roman" panose="02020603050405020304"/>
                <a:cs typeface="Times New Roman" panose="02020603050405020304"/>
                <a:sym typeface="Times New Roman" panose="02020603050405020304"/>
              </a:rPr>
              <a:t> primary objective of this project is to distinguish various crimes using clustering techniques based on the occurrences and regularity. </a:t>
            </a:r>
          </a:p>
          <a:p>
            <a:pPr marL="0" lvl="0" indent="0" algn="just" rtl="0">
              <a:lnSpc>
                <a:spcPct val="90000"/>
              </a:lnSpc>
              <a:spcBef>
                <a:spcPts val="0"/>
              </a:spcBef>
              <a:spcAft>
                <a:spcPts val="0"/>
              </a:spcAft>
              <a:buClr>
                <a:schemeClr val="dk1"/>
              </a:buClr>
              <a:buSzPts val="2200"/>
              <a:buNone/>
            </a:pPr>
            <a:endParaRPr lang="zh-CN" altLang="en-US" dirty="0"/>
          </a:p>
          <a:p>
            <a:pPr marL="228600" lvl="0" indent="-228600" algn="just" rtl="0">
              <a:lnSpc>
                <a:spcPct val="90000"/>
              </a:lnSpc>
              <a:spcBef>
                <a:spcPts val="1000"/>
              </a:spcBef>
              <a:spcAft>
                <a:spcPts val="0"/>
              </a:spcAft>
              <a:buClr>
                <a:schemeClr val="dk1"/>
              </a:buClr>
              <a:buSzPts val="2200"/>
              <a:buChar char="•"/>
            </a:pPr>
            <a:r>
              <a:rPr lang="en-US" sz="2200" dirty="0">
                <a:latin typeface="Times New Roman" panose="02020603050405020304"/>
                <a:ea typeface="Times New Roman" panose="02020603050405020304"/>
                <a:cs typeface="Times New Roman" panose="02020603050405020304"/>
                <a:sym typeface="Times New Roman" panose="02020603050405020304"/>
              </a:rPr>
              <a:t>Data mining is used for analysis, investigation and check patterns in crimes. In this project, a clustering approach is used to </a:t>
            </a:r>
            <a:r>
              <a:rPr lang="en-US" sz="2200" dirty="0" err="1">
                <a:latin typeface="Times New Roman" panose="02020603050405020304"/>
                <a:ea typeface="Times New Roman" panose="02020603050405020304"/>
                <a:cs typeface="Times New Roman" panose="02020603050405020304"/>
                <a:sym typeface="Times New Roman" panose="02020603050405020304"/>
              </a:rPr>
              <a:t>analyse</a:t>
            </a:r>
            <a:r>
              <a:rPr lang="en-US" sz="2200" dirty="0">
                <a:latin typeface="Times New Roman" panose="02020603050405020304"/>
                <a:ea typeface="Times New Roman" panose="02020603050405020304"/>
                <a:cs typeface="Times New Roman" panose="02020603050405020304"/>
                <a:sym typeface="Times New Roman" panose="02020603050405020304"/>
              </a:rPr>
              <a:t> the crime data; the stored data is clustered using the K-Means algorithm. After the classification and clustering, we can predict a crime based on its historical information.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Title 1"/>
          <p:cNvSpPr>
            <a:spLocks noGrp="1"/>
          </p:cNvSpPr>
          <p:nvPr>
            <p:ph type="title"/>
          </p:nvPr>
        </p:nvSpPr>
        <p:spPr>
          <a:xfrm>
            <a:off x="296687" y="215600"/>
            <a:ext cx="9630878" cy="1001662"/>
          </a:xfrm>
        </p:spPr>
        <p:txBody>
          <a:bodyPr/>
          <a:lstStyle/>
          <a:p>
            <a:r>
              <a:rPr lang="en-IN" dirty="0">
                <a:latin typeface="Times New Roman" panose="02020603050405020304" pitchFamily="18" charset="0"/>
                <a:cs typeface="Times New Roman" panose="02020603050405020304" pitchFamily="18" charset="0"/>
              </a:rPr>
              <a:t>State chart Diagram </a:t>
            </a:r>
          </a:p>
        </p:txBody>
      </p:sp>
      <p:sp>
        <p:nvSpPr>
          <p:cNvPr id="1048672" name="Text Placeholder 2"/>
          <p:cNvSpPr>
            <a:spLocks noGrp="1"/>
          </p:cNvSpPr>
          <p:nvPr>
            <p:ph idx="1"/>
          </p:nvPr>
        </p:nvSpPr>
        <p:spPr>
          <a:xfrm>
            <a:off x="359296" y="1517624"/>
            <a:ext cx="10994502" cy="4659339"/>
          </a:xfrm>
        </p:spPr>
        <p:txBody>
          <a:bodyPr/>
          <a:lstStyle/>
          <a:p>
            <a:pPr>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State chart describe </a:t>
            </a:r>
          </a:p>
          <a:p>
            <a:pPr marL="114300" indent="0">
              <a:buNone/>
            </a:pPr>
            <a:r>
              <a:rPr lang="en-IN" sz="2400" dirty="0">
                <a:latin typeface="Times New Roman" panose="02020603050405020304" pitchFamily="18" charset="0"/>
                <a:cs typeface="Times New Roman" panose="02020603050405020304" pitchFamily="18" charset="0"/>
              </a:rPr>
              <a:t>     a state machine.</a:t>
            </a:r>
          </a:p>
          <a:p>
            <a:pPr marL="114300" indent="0">
              <a:buNone/>
            </a:pPr>
            <a:endParaRPr lang="zh-CN" altLang="en-US"/>
          </a:p>
          <a:p>
            <a:pPr>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States are controlled</a:t>
            </a:r>
          </a:p>
          <a:p>
            <a:pPr marL="114300" indent="0">
              <a:buNone/>
            </a:pPr>
            <a:r>
              <a:rPr lang="en-IN" sz="2400" dirty="0">
                <a:latin typeface="Times New Roman" panose="02020603050405020304" pitchFamily="18" charset="0"/>
                <a:cs typeface="Times New Roman" panose="02020603050405020304" pitchFamily="18" charset="0"/>
              </a:rPr>
              <a:t>    by the internal or </a:t>
            </a:r>
          </a:p>
          <a:p>
            <a:pPr marL="114300" indent="0">
              <a:buNone/>
            </a:pPr>
            <a:r>
              <a:rPr lang="en-IN" sz="2400" dirty="0">
                <a:latin typeface="Times New Roman" panose="02020603050405020304" pitchFamily="18" charset="0"/>
                <a:cs typeface="Times New Roman" panose="02020603050405020304" pitchFamily="18" charset="0"/>
              </a:rPr>
              <a:t>    external events. </a:t>
            </a:r>
          </a:p>
          <a:p>
            <a:pPr marL="114300" indent="0">
              <a:buNone/>
            </a:pPr>
            <a:endParaRPr lang="en-IN" dirty="0"/>
          </a:p>
        </p:txBody>
      </p:sp>
      <p:pic>
        <p:nvPicPr>
          <p:cNvPr id="2097167" name="Picture 6"/>
          <p:cNvPicPr>
            <a:picLocks noChangeAspect="1"/>
          </p:cNvPicPr>
          <p:nvPr/>
        </p:nvPicPr>
        <p:blipFill>
          <a:blip r:embed="rId2"/>
          <a:stretch>
            <a:fillRect/>
          </a:stretch>
        </p:blipFill>
        <p:spPr>
          <a:xfrm>
            <a:off x="4281393" y="1395042"/>
            <a:ext cx="6901541" cy="4659339"/>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Title 1"/>
          <p:cNvSpPr>
            <a:spLocks noGrp="1"/>
          </p:cNvSpPr>
          <p:nvPr>
            <p:ph type="title"/>
          </p:nvPr>
        </p:nvSpPr>
        <p:spPr>
          <a:xfrm>
            <a:off x="1256030" y="365125"/>
            <a:ext cx="10024745" cy="934085"/>
          </a:xfrm>
        </p:spPr>
        <p:txBody>
          <a:bodyPr/>
          <a:lstStyle/>
          <a:p>
            <a:r>
              <a:rPr lang="en-IN" dirty="0"/>
              <a:t>Collaboration Diagram</a:t>
            </a:r>
          </a:p>
        </p:txBody>
      </p:sp>
      <p:sp>
        <p:nvSpPr>
          <p:cNvPr id="1048678" name="Text Placeholder 2"/>
          <p:cNvSpPr>
            <a:spLocks noGrp="1"/>
          </p:cNvSpPr>
          <p:nvPr>
            <p:ph idx="1"/>
          </p:nvPr>
        </p:nvSpPr>
        <p:spPr>
          <a:xfrm>
            <a:off x="854710" y="1428115"/>
            <a:ext cx="10650220" cy="4483100"/>
          </a:xfrm>
        </p:spPr>
        <p:txBody>
          <a:bodyPr/>
          <a:lstStyle/>
          <a:p>
            <a:pPr algn="just">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It describes the relationships and </a:t>
            </a:r>
          </a:p>
          <a:p>
            <a:pPr marL="114300" indent="0" algn="just">
              <a:buNone/>
            </a:pPr>
            <a:r>
              <a:rPr lang="en-IN" sz="2400" dirty="0">
                <a:latin typeface="Times New Roman" panose="02020603050405020304" pitchFamily="18" charset="0"/>
                <a:cs typeface="Times New Roman" panose="02020603050405020304" pitchFamily="18" charset="0"/>
              </a:rPr>
              <a:t>    interactions among software objects </a:t>
            </a:r>
          </a:p>
          <a:p>
            <a:pPr marL="114300" indent="0" algn="just">
              <a:buNone/>
            </a:pPr>
            <a:r>
              <a:rPr lang="en-IN" sz="2400" dirty="0">
                <a:latin typeface="Times New Roman" panose="02020603050405020304" pitchFamily="18" charset="0"/>
                <a:cs typeface="Times New Roman" panose="02020603050405020304" pitchFamily="18" charset="0"/>
              </a:rPr>
              <a:t>    in the </a:t>
            </a:r>
            <a:r>
              <a:rPr lang="en-IN"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Unified </a:t>
            </a:r>
            <a:r>
              <a:rPr lang="en-IN" sz="24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Modeling</a:t>
            </a:r>
            <a:r>
              <a:rPr lang="en-IN"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Languag</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e. </a:t>
            </a:r>
            <a:endParaRPr lang="en-IN" sz="2400" dirty="0">
              <a:latin typeface="Times New Roman" panose="02020603050405020304" pitchFamily="18" charset="0"/>
              <a:cs typeface="Times New Roman" panose="02020603050405020304" pitchFamily="18" charset="0"/>
            </a:endParaRPr>
          </a:p>
          <a:p>
            <a:pPr marL="457200">
              <a:buFont typeface="Wingdings" panose="05000000000000000000" pitchFamily="2" charset="2"/>
              <a:buChar char="q"/>
            </a:pPr>
            <a:endParaRPr lang="en-IN" sz="2400" dirty="0"/>
          </a:p>
        </p:txBody>
      </p:sp>
      <p:pic>
        <p:nvPicPr>
          <p:cNvPr id="2097170" name="Picture 5"/>
          <p:cNvPicPr>
            <a:picLocks noChangeAspect="1"/>
          </p:cNvPicPr>
          <p:nvPr/>
        </p:nvPicPr>
        <p:blipFill>
          <a:blip r:embed="rId2"/>
          <a:stretch>
            <a:fillRect/>
          </a:stretch>
        </p:blipFill>
        <p:spPr>
          <a:xfrm>
            <a:off x="6524090" y="1160980"/>
            <a:ext cx="5282366" cy="5331894"/>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Title 1"/>
          <p:cNvSpPr>
            <a:spLocks noGrp="1"/>
          </p:cNvSpPr>
          <p:nvPr>
            <p:ph type="title"/>
          </p:nvPr>
        </p:nvSpPr>
        <p:spPr>
          <a:xfrm>
            <a:off x="609600" y="190500"/>
            <a:ext cx="10972800" cy="1098550"/>
          </a:xfrm>
        </p:spPr>
        <p:txBody>
          <a:bodyPr/>
          <a:lstStyle/>
          <a:p>
            <a:r>
              <a:rPr lang="en-IN" dirty="0"/>
              <a:t>Component Diagram</a:t>
            </a:r>
          </a:p>
        </p:txBody>
      </p:sp>
      <p:sp>
        <p:nvSpPr>
          <p:cNvPr id="1048680" name="Text Placeholder 2"/>
          <p:cNvSpPr>
            <a:spLocks noGrp="1"/>
          </p:cNvSpPr>
          <p:nvPr>
            <p:ph idx="1"/>
          </p:nvPr>
        </p:nvSpPr>
        <p:spPr>
          <a:xfrm>
            <a:off x="789305" y="1787525"/>
            <a:ext cx="10714990" cy="4123690"/>
          </a:xfrm>
        </p:spPr>
        <p:txBody>
          <a:bodyPr>
            <a:normAutofit/>
          </a:bodyPr>
          <a:lstStyle/>
          <a:p>
            <a:pPr>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Component diagram is used</a:t>
            </a:r>
          </a:p>
          <a:p>
            <a:pPr marL="114300" indent="0">
              <a:buNone/>
            </a:pPr>
            <a:r>
              <a:rPr lang="en-IN" sz="2400" dirty="0">
                <a:latin typeface="Times New Roman" panose="02020603050405020304" pitchFamily="18" charset="0"/>
                <a:cs typeface="Times New Roman" panose="02020603050405020304" pitchFamily="18" charset="0"/>
              </a:rPr>
              <a:t> to break down a large object-</a:t>
            </a:r>
          </a:p>
          <a:p>
            <a:pPr marL="114300" indent="0">
              <a:buNone/>
            </a:pPr>
            <a:r>
              <a:rPr lang="en-IN" sz="2400" dirty="0">
                <a:latin typeface="Times New Roman" panose="02020603050405020304" pitchFamily="18" charset="0"/>
                <a:cs typeface="Times New Roman" panose="02020603050405020304" pitchFamily="18" charset="0"/>
              </a:rPr>
              <a:t> oriented system into the smaller</a:t>
            </a:r>
          </a:p>
          <a:p>
            <a:pPr marL="114300" indent="0">
              <a:buNone/>
            </a:pPr>
            <a:r>
              <a:rPr lang="en-IN" sz="2400" dirty="0">
                <a:latin typeface="Times New Roman" panose="02020603050405020304" pitchFamily="18" charset="0"/>
                <a:cs typeface="Times New Roman" panose="02020603050405020304" pitchFamily="18" charset="0"/>
              </a:rPr>
              <a:t> components.</a:t>
            </a:r>
          </a:p>
          <a:p>
            <a:pPr marL="457200">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It visualizes the relationships as </a:t>
            </a:r>
          </a:p>
          <a:p>
            <a:pPr marL="114300" indent="0">
              <a:buNone/>
            </a:pPr>
            <a:r>
              <a:rPr lang="en-IN" sz="2400" dirty="0">
                <a:latin typeface="Times New Roman" panose="02020603050405020304" pitchFamily="18" charset="0"/>
                <a:cs typeface="Times New Roman" panose="02020603050405020304" pitchFamily="18" charset="0"/>
              </a:rPr>
              <a:t>    well as the organization between </a:t>
            </a:r>
          </a:p>
          <a:p>
            <a:pPr marL="114300" indent="0">
              <a:buNone/>
            </a:pPr>
            <a:r>
              <a:rPr lang="en-IN" sz="2400" dirty="0">
                <a:latin typeface="Times New Roman" panose="02020603050405020304" pitchFamily="18" charset="0"/>
                <a:cs typeface="Times New Roman" panose="02020603050405020304" pitchFamily="18" charset="0"/>
              </a:rPr>
              <a:t>    the components present in the </a:t>
            </a:r>
          </a:p>
          <a:p>
            <a:pPr marL="114300" indent="0">
              <a:buNone/>
            </a:pPr>
            <a:r>
              <a:rPr lang="en-IN" sz="2400" dirty="0">
                <a:latin typeface="Times New Roman" panose="02020603050405020304" pitchFamily="18" charset="0"/>
                <a:cs typeface="Times New Roman" panose="02020603050405020304" pitchFamily="18" charset="0"/>
              </a:rPr>
              <a:t>    system.</a:t>
            </a:r>
          </a:p>
        </p:txBody>
      </p:sp>
      <p:pic>
        <p:nvPicPr>
          <p:cNvPr id="2097171" name="Picture 4"/>
          <p:cNvPicPr>
            <a:picLocks noChangeAspect="1"/>
          </p:cNvPicPr>
          <p:nvPr/>
        </p:nvPicPr>
        <p:blipFill>
          <a:blip r:embed="rId2"/>
          <a:stretch>
            <a:fillRect/>
          </a:stretch>
        </p:blipFill>
        <p:spPr>
          <a:xfrm>
            <a:off x="6404008" y="1432299"/>
            <a:ext cx="4355397" cy="5084003"/>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5" name="Title 1"/>
          <p:cNvSpPr>
            <a:spLocks noGrp="1"/>
          </p:cNvSpPr>
          <p:nvPr>
            <p:ph type="title"/>
          </p:nvPr>
        </p:nvSpPr>
        <p:spPr>
          <a:xfrm>
            <a:off x="609600" y="190500"/>
            <a:ext cx="10972800" cy="911860"/>
          </a:xfrm>
        </p:spPr>
        <p:txBody>
          <a:bodyPr/>
          <a:lstStyle/>
          <a:p>
            <a:r>
              <a:rPr lang="en-IN" dirty="0" err="1"/>
              <a:t>Deployment</a:t>
            </a:r>
            <a:r>
              <a:rPr lang="en-IN" dirty="0"/>
              <a:t> Diagram</a:t>
            </a:r>
          </a:p>
        </p:txBody>
      </p:sp>
      <p:sp>
        <p:nvSpPr>
          <p:cNvPr id="1048676" name="Text Placeholder 2"/>
          <p:cNvSpPr>
            <a:spLocks noGrp="1"/>
          </p:cNvSpPr>
          <p:nvPr>
            <p:ph idx="1"/>
          </p:nvPr>
        </p:nvSpPr>
        <p:spPr>
          <a:xfrm>
            <a:off x="698500" y="1695450"/>
            <a:ext cx="10805795" cy="4215765"/>
          </a:xfrm>
        </p:spPr>
        <p:txBody>
          <a:bodyPr/>
          <a:lstStyle/>
          <a:p>
            <a:pPr algn="just">
              <a:buFont typeface="Wingdings" panose="05000000000000000000" pitchFamily="2" charset="2"/>
              <a:buChar char="q"/>
            </a:pPr>
            <a:r>
              <a:rPr lang="en-IN" sz="2400" dirty="0">
                <a:effectLst/>
                <a:latin typeface="Times New Roman" panose="02020603050405020304" pitchFamily="18" charset="0"/>
                <a:ea typeface="Times New Roman" panose="02020603050405020304" pitchFamily="18" charset="0"/>
              </a:rPr>
              <a:t>Deployment</a:t>
            </a:r>
            <a:r>
              <a:rPr lang="en-IN" sz="2400" spc="5" dirty="0">
                <a:effectLst/>
                <a:latin typeface="Times New Roman" panose="02020603050405020304" pitchFamily="18" charset="0"/>
                <a:ea typeface="Times New Roman" panose="02020603050405020304" pitchFamily="18" charset="0"/>
              </a:rPr>
              <a:t> </a:t>
            </a:r>
            <a:r>
              <a:rPr lang="en-IN" sz="2400" dirty="0">
                <a:effectLst/>
                <a:latin typeface="Times New Roman" panose="02020603050405020304" pitchFamily="18" charset="0"/>
                <a:ea typeface="Times New Roman" panose="02020603050405020304" pitchFamily="18" charset="0"/>
              </a:rPr>
              <a:t>diagram</a:t>
            </a:r>
            <a:r>
              <a:rPr lang="en-IN" sz="2400" spc="5" dirty="0">
                <a:effectLst/>
                <a:latin typeface="Times New Roman" panose="02020603050405020304" pitchFamily="18" charset="0"/>
                <a:ea typeface="Times New Roman" panose="02020603050405020304" pitchFamily="18" charset="0"/>
              </a:rPr>
              <a:t> </a:t>
            </a:r>
            <a:r>
              <a:rPr lang="en-IN" sz="2400" dirty="0">
                <a:effectLst/>
                <a:latin typeface="Times New Roman" panose="02020603050405020304" pitchFamily="18" charset="0"/>
                <a:ea typeface="Times New Roman" panose="02020603050405020304" pitchFamily="18" charset="0"/>
              </a:rPr>
              <a:t>are</a:t>
            </a:r>
          </a:p>
          <a:p>
            <a:pPr marL="114300" indent="0" algn="just">
              <a:buNone/>
            </a:pPr>
            <a:r>
              <a:rPr lang="en-IN" sz="2400" spc="5" dirty="0">
                <a:effectLst/>
                <a:latin typeface="Times New Roman" panose="02020603050405020304" pitchFamily="18" charset="0"/>
                <a:ea typeface="Times New Roman" panose="02020603050405020304" pitchFamily="18" charset="0"/>
              </a:rPr>
              <a:t>     </a:t>
            </a:r>
            <a:r>
              <a:rPr lang="en-IN" sz="2400" dirty="0">
                <a:effectLst/>
                <a:latin typeface="Times New Roman" panose="02020603050405020304" pitchFamily="18" charset="0"/>
                <a:ea typeface="Times New Roman" panose="02020603050405020304" pitchFamily="18" charset="0"/>
              </a:rPr>
              <a:t>typically</a:t>
            </a:r>
            <a:r>
              <a:rPr lang="en-IN" sz="2400" spc="5" dirty="0">
                <a:effectLst/>
                <a:latin typeface="Times New Roman" panose="02020603050405020304" pitchFamily="18" charset="0"/>
                <a:ea typeface="Times New Roman" panose="02020603050405020304" pitchFamily="18" charset="0"/>
              </a:rPr>
              <a:t> </a:t>
            </a:r>
            <a:r>
              <a:rPr lang="en-IN" sz="2400" dirty="0">
                <a:effectLst/>
                <a:latin typeface="Times New Roman" panose="02020603050405020304" pitchFamily="18" charset="0"/>
                <a:ea typeface="Times New Roman" panose="02020603050405020304" pitchFamily="18" charset="0"/>
              </a:rPr>
              <a:t>used</a:t>
            </a:r>
            <a:r>
              <a:rPr lang="en-IN" sz="2400" spc="5" dirty="0">
                <a:effectLst/>
                <a:latin typeface="Times New Roman" panose="02020603050405020304" pitchFamily="18" charset="0"/>
                <a:ea typeface="Times New Roman" panose="02020603050405020304" pitchFamily="18" charset="0"/>
              </a:rPr>
              <a:t> </a:t>
            </a:r>
            <a:r>
              <a:rPr lang="en-IN" sz="2400" dirty="0">
                <a:effectLst/>
                <a:latin typeface="Times New Roman" panose="02020603050405020304" pitchFamily="18" charset="0"/>
                <a:ea typeface="Times New Roman" panose="02020603050405020304" pitchFamily="18" charset="0"/>
              </a:rPr>
              <a:t>to</a:t>
            </a:r>
            <a:r>
              <a:rPr lang="en-IN" sz="2400" spc="5" dirty="0">
                <a:effectLst/>
                <a:latin typeface="Times New Roman" panose="02020603050405020304" pitchFamily="18" charset="0"/>
                <a:ea typeface="Times New Roman" panose="02020603050405020304" pitchFamily="18" charset="0"/>
              </a:rPr>
              <a:t> </a:t>
            </a:r>
            <a:r>
              <a:rPr lang="en-IN" sz="2400" dirty="0">
                <a:effectLst/>
                <a:latin typeface="Times New Roman" panose="02020603050405020304" pitchFamily="18" charset="0"/>
                <a:ea typeface="Times New Roman" panose="02020603050405020304" pitchFamily="18" charset="0"/>
              </a:rPr>
              <a:t>visualize</a:t>
            </a:r>
          </a:p>
          <a:p>
            <a:pPr marL="114300" indent="0" algn="just">
              <a:buNone/>
            </a:pPr>
            <a:r>
              <a:rPr lang="en-IN" sz="2400" spc="5" dirty="0">
                <a:effectLst/>
                <a:latin typeface="Times New Roman" panose="02020603050405020304" pitchFamily="18" charset="0"/>
                <a:ea typeface="Times New Roman" panose="02020603050405020304" pitchFamily="18" charset="0"/>
              </a:rPr>
              <a:t>     </a:t>
            </a:r>
            <a:r>
              <a:rPr lang="en-IN" sz="2400" dirty="0">
                <a:effectLst/>
                <a:latin typeface="Times New Roman" panose="02020603050405020304" pitchFamily="18" charset="0"/>
                <a:ea typeface="Times New Roman" panose="02020603050405020304" pitchFamily="18" charset="0"/>
              </a:rPr>
              <a:t>the</a:t>
            </a:r>
            <a:r>
              <a:rPr lang="en-IN" sz="2400" spc="5" dirty="0">
                <a:effectLst/>
                <a:latin typeface="Times New Roman" panose="02020603050405020304" pitchFamily="18" charset="0"/>
                <a:ea typeface="Times New Roman" panose="02020603050405020304" pitchFamily="18" charset="0"/>
              </a:rPr>
              <a:t> </a:t>
            </a:r>
            <a:r>
              <a:rPr lang="en-IN" sz="2400" dirty="0">
                <a:effectLst/>
                <a:latin typeface="Times New Roman" panose="02020603050405020304" pitchFamily="18" charset="0"/>
                <a:ea typeface="Times New Roman" panose="02020603050405020304" pitchFamily="18" charset="0"/>
              </a:rPr>
              <a:t>physical</a:t>
            </a:r>
            <a:r>
              <a:rPr lang="en-IN" sz="2400" spc="-20" dirty="0">
                <a:effectLst/>
                <a:latin typeface="Times New Roman" panose="02020603050405020304" pitchFamily="18" charset="0"/>
                <a:ea typeface="Times New Roman" panose="02020603050405020304" pitchFamily="18" charset="0"/>
              </a:rPr>
              <a:t> </a:t>
            </a:r>
            <a:r>
              <a:rPr lang="en-IN" sz="2400" dirty="0">
                <a:effectLst/>
                <a:latin typeface="Times New Roman" panose="02020603050405020304" pitchFamily="18" charset="0"/>
                <a:ea typeface="Times New Roman" panose="02020603050405020304" pitchFamily="18" charset="0"/>
              </a:rPr>
              <a:t>hardware</a:t>
            </a:r>
            <a:r>
              <a:rPr lang="en-IN" sz="2400" spc="5" dirty="0">
                <a:effectLst/>
                <a:latin typeface="Times New Roman" panose="02020603050405020304" pitchFamily="18" charset="0"/>
                <a:ea typeface="Times New Roman" panose="02020603050405020304" pitchFamily="18" charset="0"/>
              </a:rPr>
              <a:t> </a:t>
            </a:r>
            <a:r>
              <a:rPr lang="en-IN" sz="2400" dirty="0">
                <a:effectLst/>
                <a:latin typeface="Times New Roman" panose="02020603050405020304" pitchFamily="18" charset="0"/>
                <a:ea typeface="Times New Roman" panose="02020603050405020304" pitchFamily="18" charset="0"/>
              </a:rPr>
              <a:t>and</a:t>
            </a:r>
          </a:p>
          <a:p>
            <a:pPr marL="114300" indent="0" algn="just">
              <a:buNone/>
            </a:pPr>
            <a:r>
              <a:rPr lang="en-IN" sz="2400" spc="10" dirty="0">
                <a:effectLst/>
                <a:latin typeface="Times New Roman" panose="02020603050405020304" pitchFamily="18" charset="0"/>
                <a:ea typeface="Times New Roman" panose="02020603050405020304" pitchFamily="18" charset="0"/>
              </a:rPr>
              <a:t>     </a:t>
            </a:r>
            <a:r>
              <a:rPr lang="en-IN" sz="2400" dirty="0">
                <a:effectLst/>
                <a:latin typeface="Times New Roman" panose="02020603050405020304" pitchFamily="18" charset="0"/>
                <a:ea typeface="Times New Roman" panose="02020603050405020304" pitchFamily="18" charset="0"/>
              </a:rPr>
              <a:t>software</a:t>
            </a:r>
            <a:r>
              <a:rPr lang="en-IN" sz="2400" spc="5" dirty="0">
                <a:effectLst/>
                <a:latin typeface="Times New Roman" panose="02020603050405020304" pitchFamily="18" charset="0"/>
                <a:ea typeface="Times New Roman" panose="02020603050405020304" pitchFamily="18" charset="0"/>
              </a:rPr>
              <a:t> </a:t>
            </a:r>
            <a:r>
              <a:rPr lang="en-IN" sz="2400" dirty="0">
                <a:effectLst/>
                <a:latin typeface="Times New Roman" panose="02020603050405020304" pitchFamily="18" charset="0"/>
                <a:ea typeface="Times New Roman" panose="02020603050405020304" pitchFamily="18" charset="0"/>
              </a:rPr>
              <a:t> of</a:t>
            </a:r>
            <a:r>
              <a:rPr lang="en-IN" sz="2400" spc="-30" dirty="0">
                <a:effectLst/>
                <a:latin typeface="Times New Roman" panose="02020603050405020304" pitchFamily="18" charset="0"/>
                <a:ea typeface="Times New Roman" panose="02020603050405020304" pitchFamily="18" charset="0"/>
              </a:rPr>
              <a:t> </a:t>
            </a:r>
            <a:r>
              <a:rPr lang="en-IN" sz="2400" dirty="0">
                <a:effectLst/>
                <a:latin typeface="Times New Roman" panose="02020603050405020304" pitchFamily="18" charset="0"/>
                <a:ea typeface="Times New Roman" panose="02020603050405020304" pitchFamily="18" charset="0"/>
              </a:rPr>
              <a:t>a</a:t>
            </a:r>
            <a:r>
              <a:rPr lang="en-IN" sz="2400" spc="5" dirty="0">
                <a:effectLst/>
                <a:latin typeface="Times New Roman" panose="02020603050405020304" pitchFamily="18" charset="0"/>
                <a:ea typeface="Times New Roman" panose="02020603050405020304" pitchFamily="18" charset="0"/>
              </a:rPr>
              <a:t> </a:t>
            </a:r>
            <a:r>
              <a:rPr lang="en-IN" sz="2400" dirty="0">
                <a:effectLst/>
                <a:latin typeface="Times New Roman" panose="02020603050405020304" pitchFamily="18" charset="0"/>
                <a:ea typeface="Times New Roman" panose="02020603050405020304" pitchFamily="18" charset="0"/>
              </a:rPr>
              <a:t>system.</a:t>
            </a:r>
          </a:p>
          <a:p>
            <a:pPr marL="457200" algn="just">
              <a:buFont typeface="Wingdings" panose="05000000000000000000" pitchFamily="2" charset="2"/>
              <a:buChar char="q"/>
            </a:pPr>
            <a:r>
              <a:rPr lang="en-IN" sz="2400" dirty="0">
                <a:effectLst/>
                <a:latin typeface="Times New Roman" panose="02020603050405020304" pitchFamily="18" charset="0"/>
                <a:ea typeface="Times New Roman" panose="02020603050405020304" pitchFamily="18" charset="0"/>
              </a:rPr>
              <a:t>It involves the nodes and their</a:t>
            </a:r>
          </a:p>
          <a:p>
            <a:pPr marL="114300" indent="0" algn="just">
              <a:buNone/>
            </a:pPr>
            <a:r>
              <a:rPr lang="en-IN" sz="2400" dirty="0">
                <a:latin typeface="Times New Roman" panose="02020603050405020304" pitchFamily="18" charset="0"/>
                <a:ea typeface="Times New Roman" panose="02020603050405020304" pitchFamily="18" charset="0"/>
              </a:rPr>
              <a:t>    relationships.</a:t>
            </a:r>
            <a:endParaRPr lang="en-IN" sz="2400" dirty="0">
              <a:effectLst/>
              <a:latin typeface="Times New Roman" panose="02020603050405020304" pitchFamily="18" charset="0"/>
              <a:ea typeface="Times New Roman" panose="02020603050405020304" pitchFamily="18" charset="0"/>
            </a:endParaRPr>
          </a:p>
          <a:p>
            <a:pPr marL="457200" algn="just">
              <a:buFont typeface="Wingdings" panose="05000000000000000000" pitchFamily="2" charset="2"/>
              <a:buChar char="q"/>
            </a:pPr>
            <a:endParaRPr lang="en-IN" sz="2400" dirty="0">
              <a:effectLst/>
              <a:latin typeface="Times New Roman" panose="02020603050405020304" pitchFamily="18" charset="0"/>
              <a:ea typeface="Times New Roman" panose="02020603050405020304" pitchFamily="18" charset="0"/>
            </a:endParaRPr>
          </a:p>
          <a:p>
            <a:endParaRPr lang="en-IN" dirty="0"/>
          </a:p>
        </p:txBody>
      </p:sp>
      <p:pic>
        <p:nvPicPr>
          <p:cNvPr id="2097169" name="Picture 4"/>
          <p:cNvPicPr>
            <a:picLocks noChangeAspect="1"/>
          </p:cNvPicPr>
          <p:nvPr/>
        </p:nvPicPr>
        <p:blipFill>
          <a:blip r:embed="rId2"/>
          <a:stretch>
            <a:fillRect/>
          </a:stretch>
        </p:blipFill>
        <p:spPr>
          <a:xfrm>
            <a:off x="6593305" y="1604060"/>
            <a:ext cx="5236143" cy="4123391"/>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048685" name="Google Shape;185;p17"/>
          <p:cNvSpPr txBox="1">
            <a:spLocks noGrp="1"/>
          </p:cNvSpPr>
          <p:nvPr>
            <p:ph type="title"/>
          </p:nvPr>
        </p:nvSpPr>
        <p:spPr>
          <a:xfrm>
            <a:off x="609600" y="190500"/>
            <a:ext cx="10972800" cy="12675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Conclusion</a:t>
            </a:r>
          </a:p>
        </p:txBody>
      </p:sp>
      <p:sp>
        <p:nvSpPr>
          <p:cNvPr id="1048686" name="Google Shape;186;p17"/>
          <p:cNvSpPr txBox="1">
            <a:spLocks noGrp="1"/>
          </p:cNvSpPr>
          <p:nvPr>
            <p:ph idx="1"/>
          </p:nvPr>
        </p:nvSpPr>
        <p:spPr>
          <a:xfrm>
            <a:off x="496305" y="1293962"/>
            <a:ext cx="11007989" cy="4893298"/>
          </a:xfrm>
          <a:prstGeom prst="rect">
            <a:avLst/>
          </a:prstGeom>
          <a:noFill/>
          <a:ln>
            <a:noFill/>
          </a:ln>
        </p:spPr>
        <p:txBody>
          <a:bodyPr spcFirstLastPara="1" wrap="square" lIns="91425" tIns="45700" rIns="91425" bIns="45700" anchor="t" anchorCtr="0">
            <a:normAutofit/>
          </a:bodyPr>
          <a:lstStyle/>
          <a:p>
            <a:pPr marL="0" marR="0" lvl="0" indent="0" algn="just" rtl="0">
              <a:lnSpc>
                <a:spcPct val="115000"/>
              </a:lnSpc>
              <a:spcBef>
                <a:spcPts val="0"/>
              </a:spcBef>
              <a:spcAft>
                <a:spcPts val="0"/>
              </a:spcAft>
              <a:buClr>
                <a:schemeClr val="dk1"/>
              </a:buClr>
              <a:buSzPts val="2800"/>
              <a:buChar char="•"/>
            </a:pPr>
            <a:r>
              <a:rPr lang="en-US" sz="2800" dirty="0">
                <a:latin typeface="Times New Roman" panose="02020603050405020304"/>
                <a:ea typeface="Times New Roman" panose="02020603050405020304"/>
                <a:cs typeface="Times New Roman" panose="02020603050405020304"/>
                <a:sym typeface="Times New Roman" panose="02020603050405020304"/>
              </a:rPr>
              <a:t>Crime prediction is one the current trends in the society. Crime prediction intends to reduce crime occurrences. It does this by predicting which type of crime may occur in future.</a:t>
            </a:r>
            <a:endParaRPr sz="2000" dirty="0">
              <a:latin typeface="Calibri" panose="020F0502020204030204"/>
              <a:ea typeface="Calibri" panose="020F0502020204030204"/>
              <a:cs typeface="Calibri" panose="020F0502020204030204"/>
              <a:sym typeface="Calibri" panose="020F0502020204030204"/>
            </a:endParaRPr>
          </a:p>
          <a:p>
            <a:pPr marL="0" marR="0" lvl="0" indent="0" algn="just" rtl="0">
              <a:lnSpc>
                <a:spcPct val="115000"/>
              </a:lnSpc>
              <a:spcBef>
                <a:spcPts val="0"/>
              </a:spcBef>
              <a:spcAft>
                <a:spcPts val="0"/>
              </a:spcAft>
              <a:buClr>
                <a:schemeClr val="dk1"/>
              </a:buClr>
              <a:buSzPts val="2800"/>
              <a:buChar char="•"/>
            </a:pPr>
            <a:r>
              <a:rPr lang="en-US" sz="2800" dirty="0">
                <a:latin typeface="Times New Roman" panose="02020603050405020304"/>
                <a:ea typeface="Times New Roman" panose="02020603050405020304"/>
                <a:cs typeface="Times New Roman" panose="02020603050405020304"/>
                <a:sym typeface="Times New Roman" panose="02020603050405020304"/>
              </a:rPr>
              <a:t> Here, analysis of crime and prediction are performed with the help of various approaches. From the results obtained we saw that the training time of Random Forest is very high. </a:t>
            </a:r>
            <a:endParaRPr sz="2000" dirty="0">
              <a:latin typeface="Calibri" panose="020F0502020204030204"/>
              <a:ea typeface="Calibri" panose="020F0502020204030204"/>
              <a:cs typeface="Calibri" panose="020F0502020204030204"/>
              <a:sym typeface="Calibri" panose="020F0502020204030204"/>
            </a:endParaRPr>
          </a:p>
          <a:p>
            <a:pPr marL="0" marR="0" lvl="0" indent="0" algn="just" rtl="0">
              <a:lnSpc>
                <a:spcPct val="115000"/>
              </a:lnSpc>
              <a:spcBef>
                <a:spcPts val="0"/>
              </a:spcBef>
              <a:spcAft>
                <a:spcPts val="0"/>
              </a:spcAft>
              <a:buClr>
                <a:schemeClr val="dk1"/>
              </a:buClr>
              <a:buSzPts val="2800"/>
              <a:buChar char="•"/>
            </a:pPr>
            <a:r>
              <a:rPr lang="en-US" sz="2800" dirty="0">
                <a:latin typeface="Times New Roman" panose="02020603050405020304"/>
                <a:ea typeface="Times New Roman" panose="02020603050405020304"/>
                <a:cs typeface="Times New Roman" panose="02020603050405020304"/>
                <a:sym typeface="Times New Roman" panose="02020603050405020304"/>
              </a:rPr>
              <a:t>However which model will work best is totally dependent on the dataset that is being used.</a:t>
            </a:r>
            <a:endParaRPr sz="2000" dirty="0">
              <a:latin typeface="Calibri" panose="020F0502020204030204"/>
              <a:ea typeface="Calibri" panose="020F0502020204030204"/>
              <a:cs typeface="Calibri" panose="020F0502020204030204"/>
              <a:sym typeface="Calibri" panose="020F0502020204030204"/>
            </a:endParaRPr>
          </a:p>
          <a:p>
            <a:pPr marL="0" lvl="0" indent="0" algn="l" rtl="0">
              <a:lnSpc>
                <a:spcPct val="90000"/>
              </a:lnSpc>
              <a:spcBef>
                <a:spcPts val="2000"/>
              </a:spcBef>
              <a:spcAft>
                <a:spcPts val="0"/>
              </a:spcAft>
              <a:buClr>
                <a:schemeClr val="dk1"/>
              </a:buClr>
              <a:buSzPts val="2800"/>
              <a:buNone/>
            </a:pPr>
            <a:endParaRPr sz="2000" dirty="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048689" name="Google Shape;191;p18"/>
          <p:cNvSpPr txBox="1">
            <a:spLocks noGrp="1"/>
          </p:cNvSpPr>
          <p:nvPr>
            <p:ph type="title"/>
          </p:nvPr>
        </p:nvSpPr>
        <p:spPr>
          <a:xfrm>
            <a:off x="1438275" y="638810"/>
            <a:ext cx="10066020" cy="128079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Future Scope</a:t>
            </a:r>
          </a:p>
        </p:txBody>
      </p:sp>
      <p:sp>
        <p:nvSpPr>
          <p:cNvPr id="1048690" name="Google Shape;192;p18"/>
          <p:cNvSpPr txBox="1">
            <a:spLocks noGrp="1"/>
          </p:cNvSpPr>
          <p:nvPr>
            <p:ph idx="1"/>
          </p:nvPr>
        </p:nvSpPr>
        <p:spPr>
          <a:xfrm>
            <a:off x="1004570" y="2133600"/>
            <a:ext cx="10499725" cy="3777615"/>
          </a:xfrm>
          <a:prstGeom prst="rect">
            <a:avLst/>
          </a:prstGeom>
          <a:noFill/>
          <a:ln>
            <a:noFill/>
          </a:ln>
        </p:spPr>
        <p:txBody>
          <a:bodyPr spcFirstLastPara="1" wrap="square" lIns="91425" tIns="45700" rIns="91425" bIns="45700" anchor="t" anchorCtr="0">
            <a:normAutofit/>
          </a:bodyPr>
          <a:lstStyle/>
          <a:p>
            <a:pPr marL="0" marR="0" lvl="0" indent="0" algn="just" rtl="0">
              <a:lnSpc>
                <a:spcPct val="115000"/>
              </a:lnSpc>
              <a:spcBef>
                <a:spcPts val="0"/>
              </a:spcBef>
              <a:spcAft>
                <a:spcPts val="0"/>
              </a:spcAft>
              <a:buClr>
                <a:schemeClr val="dk1"/>
              </a:buClr>
              <a:buSzPct val="100000"/>
              <a:buChar char="•"/>
            </a:pPr>
            <a:r>
              <a:rPr lang="en-US" sz="2800">
                <a:latin typeface="Times New Roman" panose="02020603050405020304"/>
                <a:ea typeface="Times New Roman" panose="02020603050405020304"/>
                <a:cs typeface="Times New Roman" panose="02020603050405020304"/>
                <a:sym typeface="Times New Roman" panose="02020603050405020304"/>
              </a:rPr>
              <a:t>As of now, the project relies on manual input from a human (a police officer) in order to enter details in the database. If we can make this a centralised system and connect it to all the police stations countrywide and make FIR reporting digital, then it would be quite easier to predict crimes in that particular location and recognise patterns in them. </a:t>
            </a:r>
          </a:p>
          <a:p>
            <a:pPr marL="0" marR="0" lvl="0" indent="0" algn="just" rtl="0">
              <a:lnSpc>
                <a:spcPct val="115000"/>
              </a:lnSpc>
              <a:spcBef>
                <a:spcPts val="1000"/>
              </a:spcBef>
              <a:spcAft>
                <a:spcPts val="0"/>
              </a:spcAft>
              <a:buClr>
                <a:schemeClr val="dk1"/>
              </a:buClr>
              <a:buSzPct val="100000"/>
              <a:buChar char="•"/>
            </a:pPr>
            <a:endParaRPr sz="20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7" name="TextBox 1048736"/>
          <p:cNvSpPr txBox="1"/>
          <p:nvPr/>
        </p:nvSpPr>
        <p:spPr>
          <a:xfrm>
            <a:off x="2185988" y="3081428"/>
            <a:ext cx="6929754" cy="1323439"/>
          </a:xfrm>
          <a:prstGeom prst="rect">
            <a:avLst/>
          </a:prstGeom>
        </p:spPr>
        <p:txBody>
          <a:bodyPr wrap="square" rtlCol="0">
            <a:spAutoFit/>
          </a:bodyPr>
          <a:lstStyle/>
          <a:p>
            <a:pPr algn="ctr"/>
            <a:r>
              <a:rPr lang="en-US" sz="8000" dirty="0">
                <a:solidFill>
                  <a:srgbClr val="000000"/>
                </a:solidFill>
              </a:rPr>
              <a:t>THANK YOU</a:t>
            </a:r>
            <a:endParaRPr lang="en-IN" sz="8000" dirty="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48600" name="Google Shape;101;p3"/>
          <p:cNvSpPr txBox="1">
            <a:spLocks noGrp="1"/>
          </p:cNvSpPr>
          <p:nvPr>
            <p:ph type="title"/>
          </p:nvPr>
        </p:nvSpPr>
        <p:spPr>
          <a:xfrm>
            <a:off x="760298" y="555613"/>
            <a:ext cx="9455785" cy="128079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Introduction </a:t>
            </a:r>
            <a:endParaRPr lang="zh-CN" altLang="en-US"/>
          </a:p>
        </p:txBody>
      </p:sp>
      <p:sp>
        <p:nvSpPr>
          <p:cNvPr id="1048601" name="Google Shape;102;p3"/>
          <p:cNvSpPr txBox="1">
            <a:spLocks noGrp="1"/>
          </p:cNvSpPr>
          <p:nvPr>
            <p:ph idx="1"/>
          </p:nvPr>
        </p:nvSpPr>
        <p:spPr>
          <a:xfrm>
            <a:off x="521453" y="2133600"/>
            <a:ext cx="10982841" cy="3777615"/>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200"/>
              <a:buNone/>
            </a:pPr>
            <a:r>
              <a:rPr lang="en-US" sz="2200">
                <a:latin typeface="Times New Roman" panose="02020603050405020304"/>
                <a:ea typeface="Times New Roman" panose="02020603050405020304"/>
                <a:cs typeface="Times New Roman" panose="02020603050405020304"/>
                <a:sym typeface="Times New Roman" panose="02020603050405020304"/>
              </a:rPr>
              <a:t>The objective would be to train a model for prediction. The training would be done using the training data set which will be validated using the test dataset. Building the model will be done using better algorithm depending upon the accuracy. The K-means clustering and few classification algorithm will be used for crime prediction. Visualization of dataset is done to analyze the crimes which may have occurred in the particular state. This work helps the law enforcement agencies to predict and detect crimes in India with improved accuracy and thus reduces the crime rate.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48604" name="Google Shape;107;p4"/>
          <p:cNvSpPr txBox="1">
            <a:spLocks noGrp="1"/>
          </p:cNvSpPr>
          <p:nvPr>
            <p:ph type="title"/>
          </p:nvPr>
        </p:nvSpPr>
        <p:spPr>
          <a:xfrm>
            <a:off x="1268095" y="208915"/>
            <a:ext cx="9655175" cy="128079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Existing Work</a:t>
            </a:r>
          </a:p>
        </p:txBody>
      </p:sp>
      <p:sp>
        <p:nvSpPr>
          <p:cNvPr id="1048605" name="Google Shape;108;p4"/>
          <p:cNvSpPr txBox="1">
            <a:spLocks noGrp="1"/>
          </p:cNvSpPr>
          <p:nvPr>
            <p:ph idx="1"/>
          </p:nvPr>
        </p:nvSpPr>
        <p:spPr>
          <a:xfrm>
            <a:off x="485140" y="1490345"/>
            <a:ext cx="11019155" cy="4420870"/>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chemeClr val="dk1"/>
              </a:buClr>
              <a:buSzPct val="100000"/>
              <a:buChar char="•"/>
            </a:pPr>
            <a:r>
              <a:rPr lang="en-US" sz="2400">
                <a:latin typeface="Times New Roman" panose="02020603050405020304"/>
                <a:ea typeface="Times New Roman" panose="02020603050405020304"/>
                <a:cs typeface="Times New Roman" panose="02020603050405020304"/>
                <a:sym typeface="Times New Roman" panose="02020603050405020304"/>
              </a:rPr>
              <a:t>In data collected from various websites, newsletter was used for prediction and classification of crime using Naive Bayes algorithm and decision trees and found that former performed better.</a:t>
            </a:r>
          </a:p>
          <a:p>
            <a:pPr marL="228600" lvl="0" indent="-228600" algn="just" rtl="0">
              <a:lnSpc>
                <a:spcPct val="90000"/>
              </a:lnSpc>
              <a:spcBef>
                <a:spcPts val="1000"/>
              </a:spcBef>
              <a:spcAft>
                <a:spcPts val="0"/>
              </a:spcAft>
              <a:buClr>
                <a:schemeClr val="dk1"/>
              </a:buClr>
              <a:buSzPct val="100000"/>
              <a:buChar char="•"/>
            </a:pPr>
            <a:r>
              <a:rPr lang="en-US" sz="2400">
                <a:latin typeface="Times New Roman" panose="02020603050405020304"/>
                <a:ea typeface="Times New Roman" panose="02020603050405020304"/>
                <a:cs typeface="Times New Roman" panose="02020603050405020304"/>
                <a:sym typeface="Times New Roman" panose="02020603050405020304"/>
              </a:rPr>
              <a:t>In a thorough study of various crime prediction method like Support Vector Machine(SVM), Artificial neural networks(ANN) was done and concluded that there does not exist particular method which can solve different crime datasets problems.</a:t>
            </a:r>
          </a:p>
          <a:p>
            <a:pPr marL="228600" lvl="0" indent="-228600" algn="just" rtl="0">
              <a:lnSpc>
                <a:spcPct val="90000"/>
              </a:lnSpc>
              <a:spcBef>
                <a:spcPts val="1000"/>
              </a:spcBef>
              <a:spcAft>
                <a:spcPts val="0"/>
              </a:spcAft>
              <a:buClr>
                <a:schemeClr val="dk1"/>
              </a:buClr>
              <a:buSzPct val="100000"/>
              <a:buChar char="•"/>
            </a:pPr>
            <a:r>
              <a:rPr lang="en-US" sz="2400">
                <a:latin typeface="Times New Roman" panose="02020603050405020304"/>
                <a:ea typeface="Times New Roman" panose="02020603050405020304"/>
                <a:cs typeface="Times New Roman" panose="02020603050405020304"/>
                <a:sym typeface="Times New Roman" panose="02020603050405020304"/>
              </a:rPr>
              <a:t>The K-Means clustering was implemented and their performance is evaluated on the basis of accuracy. On comparing the performance of different clustering algorithm DBSCAN gave result with highest accuracy and KNN classification algorithm is used for crime prediction.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048608" name="Google Shape;113;p5"/>
          <p:cNvSpPr txBox="1">
            <a:spLocks noGrp="1"/>
          </p:cNvSpPr>
          <p:nvPr>
            <p:ph type="title"/>
          </p:nvPr>
        </p:nvSpPr>
        <p:spPr>
          <a:xfrm>
            <a:off x="1146175" y="223520"/>
            <a:ext cx="9527540" cy="128079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Proposed System </a:t>
            </a:r>
          </a:p>
        </p:txBody>
      </p:sp>
      <p:sp>
        <p:nvSpPr>
          <p:cNvPr id="1048609" name="Google Shape;114;p5"/>
          <p:cNvSpPr txBox="1">
            <a:spLocks noGrp="1"/>
          </p:cNvSpPr>
          <p:nvPr>
            <p:ph idx="1"/>
          </p:nvPr>
        </p:nvSpPr>
        <p:spPr>
          <a:xfrm>
            <a:off x="513080" y="1790065"/>
            <a:ext cx="10991215" cy="412115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200"/>
              <a:buChar char="•"/>
            </a:pPr>
            <a:r>
              <a:rPr lang="en-US" sz="2200">
                <a:latin typeface="Times New Roman" panose="02020603050405020304"/>
                <a:ea typeface="Times New Roman" panose="02020603050405020304"/>
                <a:cs typeface="Times New Roman" panose="02020603050405020304"/>
                <a:sym typeface="Times New Roman" panose="02020603050405020304"/>
              </a:rPr>
              <a:t>There are many machine learning algorithms available to users that can be implemented on datasets. However, there are two major types of learning algorithms: supervised learning and unsupervised learning algorithms. Using unsupervised learning we will create number of clusters and will create labels respectively based on K-means clustering. Supervised learning algorithms work by inferring information or "the right answer" from labeled training data. The  algorithms are given a particular attribute or set of attributes to predict. Data preprocessing process includes methods to remove any null values or infinite values which may affect the accuracy of the system.</a:t>
            </a:r>
          </a:p>
          <a:p>
            <a:pPr marL="228600" lvl="0" indent="-228600" algn="just" rtl="0">
              <a:lnSpc>
                <a:spcPct val="90000"/>
              </a:lnSpc>
              <a:spcBef>
                <a:spcPts val="1000"/>
              </a:spcBef>
              <a:spcAft>
                <a:spcPts val="0"/>
              </a:spcAft>
              <a:buClr>
                <a:schemeClr val="dk1"/>
              </a:buClr>
              <a:buSzPts val="2200"/>
              <a:buChar char="•"/>
            </a:pPr>
            <a:r>
              <a:rPr lang="en-US" sz="2200" b="1">
                <a:latin typeface="Times New Roman" panose="02020603050405020304"/>
                <a:ea typeface="Times New Roman" panose="02020603050405020304"/>
                <a:cs typeface="Times New Roman" panose="02020603050405020304"/>
                <a:sym typeface="Times New Roman" panose="02020603050405020304"/>
              </a:rPr>
              <a:t>Advantages </a:t>
            </a:r>
          </a:p>
          <a:p>
            <a:pPr marL="800100" lvl="1" indent="-342900" algn="just" rtl="0">
              <a:lnSpc>
                <a:spcPct val="90000"/>
              </a:lnSpc>
              <a:spcBef>
                <a:spcPts val="500"/>
              </a:spcBef>
              <a:spcAft>
                <a:spcPts val="0"/>
              </a:spcAft>
              <a:buClr>
                <a:schemeClr val="dk1"/>
              </a:buClr>
              <a:buSzPts val="2000"/>
              <a:buFont typeface="Wingdings" charset="2"/>
              <a:buChar char="ü"/>
            </a:pPr>
            <a:r>
              <a:rPr lang="en-US" sz="2000">
                <a:latin typeface="Times New Roman" panose="02020603050405020304"/>
                <a:ea typeface="Times New Roman" panose="02020603050405020304"/>
                <a:cs typeface="Times New Roman" panose="02020603050405020304"/>
                <a:sym typeface="Times New Roman" panose="02020603050405020304"/>
              </a:rPr>
              <a:t>Accuracy improvised </a:t>
            </a:r>
          </a:p>
          <a:p>
            <a:pPr marL="800100" lvl="1" indent="-342900" algn="just" rtl="0">
              <a:lnSpc>
                <a:spcPct val="90000"/>
              </a:lnSpc>
              <a:spcBef>
                <a:spcPts val="500"/>
              </a:spcBef>
              <a:spcAft>
                <a:spcPts val="0"/>
              </a:spcAft>
              <a:buClr>
                <a:schemeClr val="dk1"/>
              </a:buClr>
              <a:buSzPts val="2000"/>
              <a:buFont typeface="Wingdings" charset="2"/>
              <a:buChar char="ü"/>
            </a:pPr>
            <a:r>
              <a:rPr lang="en-US" sz="2000">
                <a:latin typeface="Times New Roman" panose="02020603050405020304"/>
                <a:ea typeface="Times New Roman" panose="02020603050405020304"/>
                <a:cs typeface="Times New Roman" panose="02020603050405020304"/>
                <a:sym typeface="Times New Roman" panose="02020603050405020304"/>
              </a:rPr>
              <a:t>Crime prediction intends to reduce crime occurrences</a:t>
            </a:r>
          </a:p>
          <a:p>
            <a:pPr marL="800100" lvl="1" indent="-342900" algn="just" rtl="0">
              <a:lnSpc>
                <a:spcPct val="90000"/>
              </a:lnSpc>
              <a:spcBef>
                <a:spcPts val="500"/>
              </a:spcBef>
              <a:spcAft>
                <a:spcPts val="0"/>
              </a:spcAft>
              <a:buClr>
                <a:schemeClr val="dk1"/>
              </a:buClr>
              <a:buSzPts val="2000"/>
              <a:buFont typeface="Wingdings" charset="2"/>
              <a:buChar char="ü"/>
            </a:pPr>
            <a:r>
              <a:rPr lang="en-US" sz="2000">
                <a:latin typeface="Times New Roman" panose="02020603050405020304"/>
                <a:ea typeface="Times New Roman" panose="02020603050405020304"/>
                <a:cs typeface="Times New Roman" panose="02020603050405020304"/>
                <a:sym typeface="Times New Roman" panose="02020603050405020304"/>
              </a:rPr>
              <a:t>It does this by predicting which type of crime may occur in future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048612" name="Google Shape;125;p7"/>
          <p:cNvSpPr txBox="1">
            <a:spLocks noGrp="1"/>
          </p:cNvSpPr>
          <p:nvPr>
            <p:ph type="title"/>
          </p:nvPr>
        </p:nvSpPr>
        <p:spPr>
          <a:xfrm>
            <a:off x="1325880" y="863600"/>
            <a:ext cx="10972800" cy="8394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System Requirements</a:t>
            </a:r>
          </a:p>
        </p:txBody>
      </p:sp>
      <p:sp>
        <p:nvSpPr>
          <p:cNvPr id="1048613" name="Google Shape;126;p7"/>
          <p:cNvSpPr txBox="1">
            <a:spLocks noGrp="1"/>
          </p:cNvSpPr>
          <p:nvPr>
            <p:ph idx="1"/>
          </p:nvPr>
        </p:nvSpPr>
        <p:spPr>
          <a:xfrm>
            <a:off x="915035" y="2133600"/>
            <a:ext cx="10589260" cy="3777615"/>
          </a:xfrm>
          <a:prstGeom prst="rect">
            <a:avLst/>
          </a:prstGeom>
          <a:noFill/>
          <a:ln>
            <a:noFill/>
          </a:ln>
        </p:spPr>
        <p:txBody>
          <a:bodyPr spcFirstLastPara="1" wrap="square" lIns="91425" tIns="45700" rIns="91425" bIns="45700" anchor="t" anchorCtr="0">
            <a:normAutofit/>
          </a:bodyPr>
          <a:lstStyle/>
          <a:p>
            <a:pPr marL="457200" marR="0" lvl="0" indent="0" algn="just" rtl="0">
              <a:lnSpc>
                <a:spcPct val="115000"/>
              </a:lnSpc>
              <a:spcBef>
                <a:spcPts val="0"/>
              </a:spcBef>
              <a:spcAft>
                <a:spcPts val="0"/>
              </a:spcAft>
              <a:buClr>
                <a:schemeClr val="dk1"/>
              </a:buClr>
              <a:buSzPts val="1800"/>
              <a:buNone/>
            </a:pPr>
            <a:r>
              <a:rPr lang="en-US" sz="1800">
                <a:latin typeface="Times New Roman" panose="02020603050405020304"/>
                <a:ea typeface="Times New Roman" panose="02020603050405020304"/>
                <a:cs typeface="Times New Roman" panose="02020603050405020304"/>
                <a:sym typeface="Times New Roman" panose="02020603050405020304"/>
              </a:rPr>
              <a:t>Hardware:</a:t>
            </a:r>
          </a:p>
          <a:p>
            <a:pPr marL="914400" marR="0" lvl="0" indent="-457200" algn="just" rtl="0">
              <a:lnSpc>
                <a:spcPct val="115000"/>
              </a:lnSpc>
              <a:spcBef>
                <a:spcPts val="1000"/>
              </a:spcBef>
              <a:spcAft>
                <a:spcPts val="0"/>
              </a:spcAft>
              <a:buClr>
                <a:schemeClr val="dk1"/>
              </a:buClr>
              <a:buSzPts val="1800"/>
              <a:buChar char="•"/>
            </a:pPr>
            <a:r>
              <a:rPr lang="en-US" sz="1800">
                <a:latin typeface="Times New Roman" panose="02020603050405020304"/>
                <a:ea typeface="Times New Roman" panose="02020603050405020304"/>
                <a:cs typeface="Times New Roman" panose="02020603050405020304"/>
                <a:sym typeface="Times New Roman" panose="02020603050405020304"/>
              </a:rPr>
              <a:t> OS – Windows 7, 8 and 10 (32 and 64 bit)</a:t>
            </a:r>
          </a:p>
          <a:p>
            <a:pPr marL="914400" marR="0" lvl="0" indent="-457200" algn="just" rtl="0">
              <a:lnSpc>
                <a:spcPct val="115000"/>
              </a:lnSpc>
              <a:spcBef>
                <a:spcPts val="1000"/>
              </a:spcBef>
              <a:spcAft>
                <a:spcPts val="0"/>
              </a:spcAft>
              <a:buClr>
                <a:schemeClr val="dk1"/>
              </a:buClr>
              <a:buSzPts val="1800"/>
              <a:buChar char="•"/>
            </a:pPr>
            <a:r>
              <a:rPr lang="en-US" sz="1800">
                <a:latin typeface="Times New Roman" panose="02020603050405020304"/>
                <a:ea typeface="Times New Roman" panose="02020603050405020304"/>
                <a:cs typeface="Times New Roman" panose="02020603050405020304"/>
                <a:sym typeface="Times New Roman" panose="02020603050405020304"/>
              </a:rPr>
              <a:t>RAM – 4GB </a:t>
            </a:r>
          </a:p>
          <a:p>
            <a:pPr marL="457200" marR="0" lvl="0" indent="0" algn="just" rtl="0">
              <a:lnSpc>
                <a:spcPct val="115000"/>
              </a:lnSpc>
              <a:spcBef>
                <a:spcPts val="1000"/>
              </a:spcBef>
              <a:spcAft>
                <a:spcPts val="0"/>
              </a:spcAft>
              <a:buClr>
                <a:schemeClr val="dk1"/>
              </a:buClr>
              <a:buSzPts val="1800"/>
              <a:buNone/>
            </a:pPr>
            <a:r>
              <a:rPr lang="en-US" sz="1800">
                <a:latin typeface="Times New Roman" panose="02020603050405020304"/>
                <a:ea typeface="Times New Roman" panose="02020603050405020304"/>
                <a:cs typeface="Times New Roman" panose="02020603050405020304"/>
                <a:sym typeface="Times New Roman" panose="02020603050405020304"/>
              </a:rPr>
              <a:t>Software:</a:t>
            </a:r>
          </a:p>
          <a:p>
            <a:pPr marL="914400" marR="0" lvl="0" indent="-457200" algn="just" rtl="0">
              <a:lnSpc>
                <a:spcPct val="115000"/>
              </a:lnSpc>
              <a:spcBef>
                <a:spcPts val="1000"/>
              </a:spcBef>
              <a:spcAft>
                <a:spcPts val="0"/>
              </a:spcAft>
              <a:buClr>
                <a:schemeClr val="dk1"/>
              </a:buClr>
              <a:buSzPts val="1800"/>
              <a:buChar char="•"/>
            </a:pPr>
            <a:r>
              <a:rPr lang="en-US" sz="1800">
                <a:latin typeface="Times New Roman" panose="02020603050405020304"/>
                <a:ea typeface="Times New Roman" panose="02020603050405020304"/>
                <a:cs typeface="Times New Roman" panose="02020603050405020304"/>
                <a:sym typeface="Times New Roman" panose="02020603050405020304"/>
              </a:rPr>
              <a:t>Python Language</a:t>
            </a:r>
          </a:p>
          <a:p>
            <a:pPr marL="914400" marR="0" lvl="0" indent="-457200" algn="just" rtl="0">
              <a:lnSpc>
                <a:spcPct val="115000"/>
              </a:lnSpc>
              <a:spcBef>
                <a:spcPts val="1000"/>
              </a:spcBef>
              <a:spcAft>
                <a:spcPts val="0"/>
              </a:spcAft>
              <a:buClr>
                <a:schemeClr val="dk1"/>
              </a:buClr>
              <a:buSzPts val="1800"/>
              <a:buChar char="•"/>
            </a:pPr>
            <a:r>
              <a:rPr lang="en-US" sz="1800">
                <a:latin typeface="Times New Roman" panose="02020603050405020304"/>
                <a:ea typeface="Times New Roman" panose="02020603050405020304"/>
                <a:cs typeface="Times New Roman" panose="02020603050405020304"/>
                <a:sym typeface="Times New Roman" panose="02020603050405020304"/>
              </a:rPr>
              <a:t> Anaconda Navigator</a:t>
            </a:r>
          </a:p>
          <a:p>
            <a:pPr marL="914400" marR="0" lvl="0" indent="-457200" algn="just" rtl="0">
              <a:lnSpc>
                <a:spcPct val="115000"/>
              </a:lnSpc>
              <a:spcBef>
                <a:spcPts val="1000"/>
              </a:spcBef>
              <a:spcAft>
                <a:spcPts val="0"/>
              </a:spcAft>
              <a:buClr>
                <a:schemeClr val="dk1"/>
              </a:buClr>
              <a:buSzPts val="1800"/>
              <a:buChar char="•"/>
            </a:pPr>
            <a:r>
              <a:rPr lang="en-US" sz="1800">
                <a:latin typeface="Times New Roman" panose="02020603050405020304"/>
                <a:ea typeface="Times New Roman" panose="02020603050405020304"/>
                <a:cs typeface="Times New Roman" panose="02020603050405020304"/>
                <a:sym typeface="Times New Roman" panose="02020603050405020304"/>
              </a:rPr>
              <a:t>jupyter Notebook</a:t>
            </a:r>
          </a:p>
          <a:p>
            <a:pPr marL="0" lvl="0" indent="0" algn="l" rtl="0">
              <a:lnSpc>
                <a:spcPct val="90000"/>
              </a:lnSpc>
              <a:spcBef>
                <a:spcPts val="2000"/>
              </a:spcBef>
              <a:spcAft>
                <a:spcPts val="0"/>
              </a:spcAft>
              <a:buClr>
                <a:schemeClr val="dk1"/>
              </a:buClr>
              <a:buSzPts val="2800"/>
              <a:buNone/>
            </a:pPr>
            <a:endParaRPr>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048616" name="Google Shape;119;p6"/>
          <p:cNvSpPr txBox="1">
            <a:spLocks noGrp="1"/>
          </p:cNvSpPr>
          <p:nvPr>
            <p:ph type="title"/>
          </p:nvPr>
        </p:nvSpPr>
        <p:spPr>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ts val="4400"/>
              <a:buFont typeface="Calibri" panose="020F0502020204030204"/>
              <a:buNone/>
            </a:pPr>
            <a:r>
              <a:rPr lang="en-US" dirty="0"/>
              <a:t>System Architecture</a:t>
            </a:r>
            <a:endParaRPr dirty="0"/>
          </a:p>
        </p:txBody>
      </p:sp>
      <p:pic>
        <p:nvPicPr>
          <p:cNvPr id="2097154" name="Picture 5"/>
          <p:cNvPicPr>
            <a:picLocks noChangeAspect="1"/>
          </p:cNvPicPr>
          <p:nvPr/>
        </p:nvPicPr>
        <p:blipFill rotWithShape="1">
          <a:blip r:embed="rId3"/>
          <a:srcRect l="24740" t="17833" r="23422" b="33967"/>
          <a:stretch>
            <a:fillRect/>
          </a:stretch>
        </p:blipFill>
        <p:spPr>
          <a:xfrm>
            <a:off x="838200" y="1691005"/>
            <a:ext cx="10789920" cy="399351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048619" name="Google Shape;131;p8"/>
          <p:cNvSpPr txBox="1">
            <a:spLocks noGrp="1"/>
          </p:cNvSpPr>
          <p:nvPr>
            <p:ph type="title"/>
          </p:nvPr>
        </p:nvSpPr>
        <p:spPr>
          <a:xfrm>
            <a:off x="609600" y="190500"/>
            <a:ext cx="10972800" cy="128460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ts val="4400"/>
              <a:buFont typeface="Times New Roman" panose="02020603050405020304"/>
              <a:buNone/>
            </a:pPr>
            <a:r>
              <a:rPr lang="en-US" sz="4400" b="1">
                <a:latin typeface="Times New Roman" panose="02020603050405020304"/>
                <a:ea typeface="Times New Roman" panose="02020603050405020304"/>
                <a:cs typeface="Times New Roman" panose="02020603050405020304"/>
                <a:sym typeface="Times New Roman" panose="02020603050405020304"/>
              </a:rPr>
              <a:t>MODULES</a:t>
            </a:r>
            <a:br>
              <a:rPr lang="en-US" sz="4400">
                <a:latin typeface="Calibri" panose="020F0502020204030204"/>
                <a:ea typeface="Calibri" panose="020F0502020204030204"/>
                <a:cs typeface="Calibri" panose="020F0502020204030204"/>
                <a:sym typeface="Calibri" panose="020F0502020204030204"/>
              </a:rPr>
            </a:br>
            <a:endParaRPr lang="en-US" sz="4400">
              <a:latin typeface="Calibri" panose="020F0502020204030204"/>
              <a:ea typeface="Calibri" panose="020F0502020204030204"/>
              <a:cs typeface="Calibri" panose="020F0502020204030204"/>
              <a:sym typeface="Calibri" panose="020F0502020204030204"/>
            </a:endParaRPr>
          </a:p>
        </p:txBody>
      </p:sp>
      <p:sp>
        <p:nvSpPr>
          <p:cNvPr id="1048620" name="Google Shape;132;p8"/>
          <p:cNvSpPr txBox="1">
            <a:spLocks noGrp="1"/>
          </p:cNvSpPr>
          <p:nvPr>
            <p:ph idx="1"/>
          </p:nvPr>
        </p:nvSpPr>
        <p:spPr>
          <a:xfrm>
            <a:off x="692119" y="1363912"/>
            <a:ext cx="11591221" cy="4309745"/>
          </a:xfrm>
          <a:prstGeom prst="rect">
            <a:avLst/>
          </a:prstGeom>
          <a:noFill/>
          <a:ln>
            <a:noFill/>
          </a:ln>
        </p:spPr>
        <p:txBody>
          <a:bodyPr spcFirstLastPara="1" wrap="square" lIns="91425" tIns="45700" rIns="91425" bIns="45700" anchor="t" anchorCtr="0">
            <a:normAutofit/>
          </a:bodyPr>
          <a:lstStyle/>
          <a:p>
            <a:pPr marL="514350" marR="0" lvl="0" indent="-514350" algn="just" rtl="0">
              <a:lnSpc>
                <a:spcPct val="150000"/>
              </a:lnSpc>
              <a:spcBef>
                <a:spcPts val="0"/>
              </a:spcBef>
              <a:spcAft>
                <a:spcPts val="0"/>
              </a:spcAft>
              <a:buFont typeface="+mj-lt"/>
              <a:buAutoNum type="arabicPeriod"/>
            </a:pPr>
            <a:r>
              <a:rPr lang="en-US" sz="2800" dirty="0">
                <a:latin typeface="Times New Roman" panose="02020603050405020304"/>
                <a:ea typeface="Times New Roman" panose="02020603050405020304"/>
                <a:cs typeface="Times New Roman" panose="02020603050405020304"/>
                <a:sym typeface="Times New Roman" panose="02020603050405020304"/>
              </a:rPr>
              <a:t>DATA COLLECTION</a:t>
            </a:r>
            <a:endParaRPr sz="2800" dirty="0">
              <a:latin typeface="Calibri" panose="020F0502020204030204"/>
              <a:ea typeface="Calibri" panose="020F0502020204030204"/>
              <a:cs typeface="Calibri" panose="020F0502020204030204"/>
              <a:sym typeface="Calibri" panose="020F0502020204030204"/>
            </a:endParaRPr>
          </a:p>
          <a:p>
            <a:pPr marL="514350" marR="0" lvl="0" indent="-514350" algn="just" rtl="0">
              <a:lnSpc>
                <a:spcPct val="150000"/>
              </a:lnSpc>
              <a:spcBef>
                <a:spcPts val="800"/>
              </a:spcBef>
              <a:spcAft>
                <a:spcPts val="0"/>
              </a:spcAft>
              <a:buFont typeface="+mj-lt"/>
              <a:buAutoNum type="arabicPeriod"/>
            </a:pPr>
            <a:r>
              <a:rPr lang="en-US" sz="2800" dirty="0">
                <a:latin typeface="Times New Roman" panose="02020603050405020304"/>
                <a:ea typeface="Times New Roman" panose="02020603050405020304"/>
                <a:cs typeface="Times New Roman" panose="02020603050405020304"/>
                <a:sym typeface="Times New Roman" panose="02020603050405020304"/>
              </a:rPr>
              <a:t>DATA PRE-PROCESSING</a:t>
            </a:r>
            <a:endParaRPr sz="2800" dirty="0">
              <a:latin typeface="Calibri" panose="020F0502020204030204"/>
              <a:ea typeface="Calibri" panose="020F0502020204030204"/>
              <a:cs typeface="Calibri" panose="020F0502020204030204"/>
              <a:sym typeface="Calibri" panose="020F0502020204030204"/>
            </a:endParaRPr>
          </a:p>
          <a:p>
            <a:pPr marL="514350" marR="0" lvl="0" indent="-514350" algn="just" rtl="0">
              <a:lnSpc>
                <a:spcPct val="150000"/>
              </a:lnSpc>
              <a:spcBef>
                <a:spcPts val="800"/>
              </a:spcBef>
              <a:spcAft>
                <a:spcPts val="0"/>
              </a:spcAft>
              <a:buFont typeface="+mj-lt"/>
              <a:buAutoNum type="arabicPeriod"/>
            </a:pPr>
            <a:r>
              <a:rPr lang="en-US" sz="2800" dirty="0">
                <a:latin typeface="Times New Roman" panose="02020603050405020304"/>
                <a:ea typeface="Times New Roman" panose="02020603050405020304"/>
                <a:cs typeface="Times New Roman" panose="02020603050405020304"/>
                <a:sym typeface="Times New Roman" panose="02020603050405020304"/>
              </a:rPr>
              <a:t>FEATURE EXTRACTION  </a:t>
            </a:r>
            <a:endParaRPr sz="2800" dirty="0">
              <a:latin typeface="Calibri" panose="020F0502020204030204"/>
              <a:ea typeface="Calibri" panose="020F0502020204030204"/>
              <a:cs typeface="Calibri" panose="020F0502020204030204"/>
              <a:sym typeface="Calibri" panose="020F0502020204030204"/>
            </a:endParaRPr>
          </a:p>
          <a:p>
            <a:pPr marL="514350" marR="0" lvl="0" indent="-514350" algn="just" rtl="0">
              <a:lnSpc>
                <a:spcPct val="150000"/>
              </a:lnSpc>
              <a:spcBef>
                <a:spcPts val="800"/>
              </a:spcBef>
              <a:spcAft>
                <a:spcPts val="0"/>
              </a:spcAft>
              <a:buFont typeface="+mj-lt"/>
              <a:buAutoNum type="arabicPeriod"/>
            </a:pPr>
            <a:r>
              <a:rPr lang="en-US" sz="2800" dirty="0">
                <a:latin typeface="Times New Roman" panose="02020603050405020304"/>
                <a:ea typeface="Times New Roman" panose="02020603050405020304"/>
                <a:cs typeface="Times New Roman" panose="02020603050405020304"/>
                <a:sym typeface="Times New Roman" panose="02020603050405020304"/>
              </a:rPr>
              <a:t>EVALUATION MODEL</a:t>
            </a:r>
            <a:endParaRPr sz="2800" dirty="0">
              <a:latin typeface="Calibri" panose="020F0502020204030204"/>
              <a:ea typeface="Calibri" panose="020F0502020204030204"/>
              <a:cs typeface="Calibri" panose="020F0502020204030204"/>
              <a:sym typeface="Calibri" panose="020F0502020204030204"/>
            </a:endParaRPr>
          </a:p>
          <a:p>
            <a:pPr marL="692150" lvl="0" indent="-514350" algn="l" rtl="0">
              <a:lnSpc>
                <a:spcPct val="90000"/>
              </a:lnSpc>
              <a:spcBef>
                <a:spcPts val="1800"/>
              </a:spcBef>
              <a:spcAft>
                <a:spcPts val="0"/>
              </a:spcAft>
              <a:buClr>
                <a:schemeClr val="dk1"/>
              </a:buClr>
              <a:buSzPts val="2800"/>
              <a:buFont typeface="+mj-lt"/>
              <a:buAutoNum type="arabicPeriod"/>
            </a:pPr>
            <a:endParaRPr sz="2800" dirty="0"/>
          </a:p>
        </p:txBody>
      </p:sp>
    </p:spTree>
  </p:cSld>
  <p:clrMapOvr>
    <a:masterClrMapping/>
  </p:clrMapOvr>
</p:sld>
</file>

<file path=ppt/theme/theme1.xml><?xml version="1.0" encoding="utf-8"?>
<a:theme xmlns:a="http://schemas.openxmlformats.org/drawingml/2006/main" name="1_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267</TotalTime>
  <Words>1604</Words>
  <Application>Microsoft Office PowerPoint</Application>
  <PresentationFormat>Widescreen</PresentationFormat>
  <Paragraphs>169</Paragraphs>
  <Slides>36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Times New Roman</vt:lpstr>
      <vt:lpstr>Wingdings</vt:lpstr>
      <vt:lpstr>1_Gear Drives</vt:lpstr>
      <vt:lpstr>Crime Type and Occurrence Prediction using  Machine Learning </vt:lpstr>
      <vt:lpstr>CONTENTS</vt:lpstr>
      <vt:lpstr>Abstract</vt:lpstr>
      <vt:lpstr>Introduction </vt:lpstr>
      <vt:lpstr>Existing Work</vt:lpstr>
      <vt:lpstr>Proposed System </vt:lpstr>
      <vt:lpstr>System Requirements</vt:lpstr>
      <vt:lpstr>System Architecture</vt:lpstr>
      <vt:lpstr>MODULES </vt:lpstr>
      <vt:lpstr>DATA COLLECTION</vt:lpstr>
      <vt:lpstr>DATA PRE-POCESSING</vt:lpstr>
      <vt:lpstr>FEATURE EXTRACTION</vt:lpstr>
      <vt:lpstr>EVALUATION MODEL</vt:lpstr>
      <vt:lpstr>Algorithms Used</vt:lpstr>
      <vt:lpstr>K-MEANS CLUSTERING ALGORITHM</vt:lpstr>
      <vt:lpstr>PowerPoint Presentation</vt:lpstr>
      <vt:lpstr>K-Means Result</vt:lpstr>
      <vt:lpstr>RANDOM FOREST ALGORITHM</vt:lpstr>
      <vt:lpstr>Accuracy result with Random Forest</vt:lpstr>
      <vt:lpstr> LOGISTIC REGRESSION  </vt:lpstr>
      <vt:lpstr>Accuracy Result with Logistic Regression</vt:lpstr>
      <vt:lpstr>Support Vector Machine (SVM)</vt:lpstr>
      <vt:lpstr>Accuracy result with SVM</vt:lpstr>
      <vt:lpstr>Comparative model Accuracy graph</vt:lpstr>
      <vt:lpstr>UML DIAGRAMS</vt:lpstr>
      <vt:lpstr>Use-case Diagram</vt:lpstr>
      <vt:lpstr>Object Diagram</vt:lpstr>
      <vt:lpstr>Sequence Diagram</vt:lpstr>
      <vt:lpstr>Activity Diagram</vt:lpstr>
      <vt:lpstr>State chart Diagram </vt:lpstr>
      <vt:lpstr>Collaboration Diagram</vt:lpstr>
      <vt:lpstr>Component Diagram</vt:lpstr>
      <vt:lpstr>Deployment Diagram</vt:lpstr>
      <vt:lpstr>Conclusion</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New approach for Crime Rate Prediction Using Machine Learning</dc:title>
  <dc:creator>Software</dc:creator>
  <cp:lastModifiedBy>Sai Teja</cp:lastModifiedBy>
  <cp:revision>2</cp:revision>
  <dcterms:created xsi:type="dcterms:W3CDTF">2021-03-05T04:31:00Z</dcterms:created>
  <dcterms:modified xsi:type="dcterms:W3CDTF">2023-01-10T13:44:59Z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32bf415e596c4a3b8115f91098d56295</vt:lpwstr>
  </property>
  <property fmtid="{D5CDD505-2E9C-101B-9397-08002B2CF9AE}" pid="3" name="KSOProductBuildVer">
    <vt:lpwstr>1033-11.2.0.11440</vt:lpwstr>
  </property>
</Properties>
</file>