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967" r:id="rId1"/>
  </p:sld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284" r:id="rId15"/>
    <p:sldId id="286" r:id="rId16"/>
    <p:sldId id="290" r:id="rId17"/>
    <p:sldId id="292" r:id="rId18"/>
    <p:sldId id="305" r:id="rId19"/>
    <p:sldId id="30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204B0-A312-4ADD-905C-729033BB5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C64ACA-B1A6-4D08-923A-D47CD3E93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0885CD-29F1-4879-83F2-326EEB201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B673-DCE4-4699-8C15-4B3A97032352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14189B-F737-4042-8FE6-1FC26AE66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0B533D-EF07-443A-8730-56DB00FB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6E560-0074-4ACD-AB2F-05F76185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26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CF3A5-B7C0-4489-9678-01BE120E5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FBDA58-674C-4137-86AE-D05788213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3C0864-0F35-4AC7-92F6-539A5FA0B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B673-DCE4-4699-8C15-4B3A97032352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C8BE24-089A-4084-91C6-6155FCC18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6D759A-06A2-4863-89A3-DA0CE533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6E560-0074-4ACD-AB2F-05F76185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8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D3FF5E-B8A0-41F4-848F-93223661B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BAA453-C5C1-461B-A75C-A9BFEE6C5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B3CE1E-0116-4867-B6FF-3400D818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B673-DCE4-4699-8C15-4B3A97032352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C8FA1C-7172-43BE-9792-441176ADB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F828EE-2CDD-4F96-9340-5C31A8CA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6E560-0074-4ACD-AB2F-05F76185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175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6F91F-AFFA-4509-935E-98E528F0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8E9C3D-F356-4649-BF35-84488F5A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2C6CC2-7B3D-4ABC-8DAD-46C14D491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B673-DCE4-4699-8C15-4B3A97032352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D2FDD-A10B-4470-9D1E-128DD2C59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7F9F9-9637-4910-94CA-600311B1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6E560-0074-4ACD-AB2F-05F76185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33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EE3B6-53C0-423C-AEE3-856C391B1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C0B107-2722-478C-A60E-961433FED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6CA73C-83FE-4598-AB3E-FF330837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B673-DCE4-4699-8C15-4B3A97032352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67AED4-3CC6-4F74-889E-DF4AB1750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C6345F-ADBB-4AD9-A56A-28EF1606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6E560-0074-4ACD-AB2F-05F76185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06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25EF1-0E3E-4291-AC19-DDE9AAB75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A7AF6-72E0-4607-B0E3-85B303A86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1A0776-7B4C-4493-B949-7BD0D1A5A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91AC19-D328-44CD-9C84-A6440E723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B673-DCE4-4699-8C15-4B3A97032352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CAFF7B-DF8A-4904-9B2E-A9504FC8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04CC2C-DF3C-4AF6-B6D0-C80B9BD7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6E560-0074-4ACD-AB2F-05F76185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0488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6200D-2D50-4C2B-B64C-87112E6AE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9E4FA7-1899-40C0-9073-EBE824494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F96E04-63C6-4C68-9FDA-F44E086D4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63831E-8A7C-41E5-8B3A-345F0D108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D5729E-EB22-46B5-B54E-F1A7F3A08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1BCC5B-4341-40C3-9B95-FD2C4AE23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B673-DCE4-4699-8C15-4B3A97032352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49CE10-AD55-4A15-AD76-71248675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826AB1-D9BA-48CE-A1D6-3802FA825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6E560-0074-4ACD-AB2F-05F76185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8663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C6F96-CA69-47B0-BED2-4D86F4DD3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4EE59F-F385-4C9B-B079-F12CD578A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B673-DCE4-4699-8C15-4B3A97032352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BD8FAF-C86C-4B8D-9F3E-643C4A5B5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AB0D10-9D9B-42CB-9EDD-1DBDD4AB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6E560-0074-4ACD-AB2F-05F76185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71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6A75F1-29A7-47F2-AC68-5AE88AEF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B673-DCE4-4699-8C15-4B3A97032352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0C76A6-687A-4406-B95F-F462478C3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B2FDAA-6519-40E0-BEF2-B03233CB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6E560-0074-4ACD-AB2F-05F76185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50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498BE-9C40-45C1-8B83-FAD77B906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DF1BF7-1581-45BB-9617-FCB6BE62B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EC2D27-05DE-41A2-968C-A0E21EB9E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815827-DA97-4353-B85A-E14CC854E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B673-DCE4-4699-8C15-4B3A97032352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4B0FAE-6E36-42BE-99A1-22F3C6F0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060583-D990-4CC5-B499-C0FFBFC57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6E560-0074-4ACD-AB2F-05F76185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1480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0F6F3-C1E8-447E-B707-ADC223F9A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C0330D-ADB7-4810-81E4-F33E27C701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BDD9D4-2189-4321-ABA0-59DDC18F3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59CEF4-BB5B-448F-80E0-62B2B9967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B673-DCE4-4699-8C15-4B3A97032352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1051C7-D54E-4C32-A4BC-E9F02E5A0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CC82BF-81CD-46BF-B3DD-A85C703D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6E560-0074-4ACD-AB2F-05F76185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46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A1BFD7-B985-4D5D-973C-DFF0BB5BE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FEEC62-30E7-4AF1-BA00-5BF25641E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3A127C-BF10-4119-9DCA-B2CF2BF55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B673-DCE4-4699-8C15-4B3A97032352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AC3495-4E12-4561-8E5D-D7F2ADFE4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E44F3C-22EA-4588-83B3-96ED10F5A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6E560-0074-4ACD-AB2F-05F76185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20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&#24037;&#20855;&#29992;&#27861;.ppt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D4D14-625B-460E-8934-2E47E7442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120" y="248380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实验一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单周期</a:t>
            </a:r>
            <a:r>
              <a:rPr lang="en-US" altLang="zh-CN" dirty="0"/>
              <a:t>CPU</a:t>
            </a:r>
            <a:r>
              <a:rPr lang="zh-CN" altLang="en-US" dirty="0"/>
              <a:t>基本模块设计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7972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30312-B0CA-4F3D-ABAA-F2FE2EF77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r>
              <a:rPr lang="en-US" altLang="zh-CN" dirty="0"/>
              <a:t>always</a:t>
            </a:r>
            <a:r>
              <a:rPr lang="zh-CN" altLang="en-US" dirty="0"/>
              <a:t>结构实现时序逻辑</a:t>
            </a:r>
            <a:r>
              <a:rPr lang="en-US" altLang="zh-CN" dirty="0"/>
              <a:t>——</a:t>
            </a:r>
            <a:r>
              <a:rPr lang="zh-CN" altLang="en-US" dirty="0"/>
              <a:t>计数器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508EDD-E829-4AB8-8E73-0BE37DAE5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8726"/>
            <a:ext cx="9193720" cy="513397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B32F587-77E1-42FE-8E56-1E454FA67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6782" y="4543424"/>
            <a:ext cx="3140367" cy="2032002"/>
          </a:xfrm>
          <a:prstGeom prst="rect">
            <a:avLst/>
          </a:prstGeom>
        </p:spPr>
      </p:pic>
      <p:sp>
        <p:nvSpPr>
          <p:cNvPr id="7" name="卷形: 垂直 6">
            <a:extLst>
              <a:ext uri="{FF2B5EF4-FFF2-40B4-BE49-F238E27FC236}">
                <a16:creationId xmlns:a16="http://schemas.microsoft.com/office/drawing/2014/main" id="{F8D827B2-CBF9-4010-9D66-B5533DC75075}"/>
              </a:ext>
            </a:extLst>
          </p:cNvPr>
          <p:cNvSpPr/>
          <p:nvPr/>
        </p:nvSpPr>
        <p:spPr>
          <a:xfrm>
            <a:off x="9716874" y="668337"/>
            <a:ext cx="2200275" cy="203200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作业：</a:t>
            </a:r>
            <a:endParaRPr lang="en-US" altLang="zh-CN" dirty="0"/>
          </a:p>
          <a:p>
            <a:r>
              <a:rPr lang="zh-CN" altLang="en-US" dirty="0"/>
              <a:t>同步复位和异步复位的区别。</a:t>
            </a:r>
          </a:p>
        </p:txBody>
      </p:sp>
      <p:sp>
        <p:nvSpPr>
          <p:cNvPr id="8" name="卷形: 垂直 7">
            <a:extLst>
              <a:ext uri="{FF2B5EF4-FFF2-40B4-BE49-F238E27FC236}">
                <a16:creationId xmlns:a16="http://schemas.microsoft.com/office/drawing/2014/main" id="{13616EAB-31B6-4F78-8356-B5CBF0E422F0}"/>
              </a:ext>
            </a:extLst>
          </p:cNvPr>
          <p:cNvSpPr/>
          <p:nvPr/>
        </p:nvSpPr>
        <p:spPr>
          <a:xfrm>
            <a:off x="7191376" y="2092326"/>
            <a:ext cx="2525498" cy="223837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作业：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verilog</a:t>
            </a:r>
            <a:r>
              <a:rPr lang="zh-CN" altLang="en-US" dirty="0"/>
              <a:t>语言中，</a:t>
            </a:r>
            <a:r>
              <a:rPr lang="en-US" altLang="zh-CN" dirty="0"/>
              <a:t>assign</a:t>
            </a:r>
            <a:r>
              <a:rPr lang="zh-CN" altLang="en-US" dirty="0"/>
              <a:t>语句，阻塞赋值语句（</a:t>
            </a:r>
            <a:r>
              <a:rPr lang="en-US" altLang="zh-CN" dirty="0"/>
              <a:t>=</a:t>
            </a:r>
            <a:r>
              <a:rPr lang="zh-CN" altLang="en-US" dirty="0"/>
              <a:t>），非阻塞赋值语句（</a:t>
            </a:r>
            <a:r>
              <a:rPr lang="en-US" altLang="zh-CN" dirty="0"/>
              <a:t>=&gt;</a:t>
            </a:r>
            <a:r>
              <a:rPr lang="zh-CN" altLang="en-US" dirty="0"/>
              <a:t>）的用法。</a:t>
            </a:r>
          </a:p>
        </p:txBody>
      </p:sp>
    </p:spTree>
    <p:extLst>
      <p:ext uri="{BB962C8B-B14F-4D97-AF65-F5344CB8AC3E}">
        <p14:creationId xmlns:p14="http://schemas.microsoft.com/office/powerpoint/2010/main" val="87306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6D9AF-3F68-4837-AC20-81AE2D1B9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337C22-5AAC-4348-82C0-FBB1008D3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744" y="735806"/>
            <a:ext cx="9042511" cy="5826824"/>
          </a:xfrm>
          <a:prstGeom prst="rect">
            <a:avLst/>
          </a:prstGeom>
        </p:spPr>
      </p:pic>
      <p:sp>
        <p:nvSpPr>
          <p:cNvPr id="3" name="卷形: 垂直 2">
            <a:extLst>
              <a:ext uri="{FF2B5EF4-FFF2-40B4-BE49-F238E27FC236}">
                <a16:creationId xmlns:a16="http://schemas.microsoft.com/office/drawing/2014/main" id="{7710566D-4B9D-4CB5-BEDC-7BFE300C4D88}"/>
              </a:ext>
            </a:extLst>
          </p:cNvPr>
          <p:cNvSpPr/>
          <p:nvPr/>
        </p:nvSpPr>
        <p:spPr>
          <a:xfrm>
            <a:off x="8439150" y="4143375"/>
            <a:ext cx="2619375" cy="23495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作业：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 err="1"/>
              <a:t>verilog</a:t>
            </a:r>
            <a:r>
              <a:rPr lang="zh-CN" altLang="en-US" dirty="0"/>
              <a:t>语言实现周期是</a:t>
            </a:r>
            <a:r>
              <a:rPr lang="en-US" altLang="zh-CN" dirty="0"/>
              <a:t>20</a:t>
            </a:r>
            <a:r>
              <a:rPr lang="zh-CN" altLang="en-US" dirty="0"/>
              <a:t>时间单位的时钟信号。（至少两种方法）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只需给出代码片段</a:t>
            </a:r>
          </a:p>
        </p:txBody>
      </p:sp>
    </p:spTree>
    <p:extLst>
      <p:ext uri="{BB962C8B-B14F-4D97-AF65-F5344CB8AC3E}">
        <p14:creationId xmlns:p14="http://schemas.microsoft.com/office/powerpoint/2010/main" val="12877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7520E-AD7B-4277-B2D1-D802D4D8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ea"/>
              <a:buAutoNum type="ea1JpnChsDbPeriod" startAt="3"/>
            </a:pPr>
            <a:r>
              <a:rPr lang="zh-CN" altLang="en-US" dirty="0"/>
              <a:t>单周期</a:t>
            </a:r>
            <a:r>
              <a:rPr lang="en-US" altLang="zh-CN" dirty="0"/>
              <a:t>CPU</a:t>
            </a:r>
            <a:r>
              <a:rPr lang="zh-CN" altLang="en-US" dirty="0"/>
              <a:t>基本模块设计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C48C54-BEB2-405E-9D24-BE820C211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250"/>
            <a:ext cx="10515600" cy="4786313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体系结构</a:t>
            </a:r>
            <a:r>
              <a:rPr lang="zh-CN" altLang="en-US" dirty="0"/>
              <a:t>是程序员所见到的计算机，它由指令集和操作数地址（寄存器和存储器）来定义。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微体系结构</a:t>
            </a:r>
            <a:r>
              <a:rPr lang="zh-CN" altLang="en-US" dirty="0"/>
              <a:t>是将寄存器、</a:t>
            </a:r>
            <a:r>
              <a:rPr lang="en-US" altLang="zh-CN" dirty="0"/>
              <a:t>ALU</a:t>
            </a:r>
            <a:r>
              <a:rPr lang="zh-CN" altLang="en-US" dirty="0"/>
              <a:t>、有限状态机、存储器和其他逻辑模块等组合在一起，实现一种体系结构。</a:t>
            </a:r>
            <a:endParaRPr lang="en-US" altLang="zh-CN" dirty="0"/>
          </a:p>
          <a:p>
            <a:r>
              <a:rPr lang="zh-CN" altLang="en-US" dirty="0"/>
              <a:t>一个特定的体系结构可以有不同的微体系结构，每个具有性能、成本和复杂性的不同折中。</a:t>
            </a:r>
            <a:endParaRPr lang="en-US" altLang="zh-CN" dirty="0"/>
          </a:p>
          <a:p>
            <a:r>
              <a:rPr lang="zh-CN" altLang="en-US" dirty="0"/>
              <a:t>微体系结构可以分为两个互相作用的部分：</a:t>
            </a:r>
            <a:r>
              <a:rPr lang="zh-CN" altLang="en-US" dirty="0">
                <a:solidFill>
                  <a:srgbClr val="FF0000"/>
                </a:solidFill>
              </a:rPr>
              <a:t>数据通路和控制</a:t>
            </a:r>
            <a:r>
              <a:rPr lang="zh-CN" altLang="en-US" dirty="0"/>
              <a:t>。数据通路对数据字进行操作。包括存储器、寄存器、</a:t>
            </a:r>
            <a:r>
              <a:rPr lang="en-US" altLang="zh-CN" dirty="0"/>
              <a:t>ALU</a:t>
            </a:r>
            <a:r>
              <a:rPr lang="zh-CN" altLang="en-US" dirty="0"/>
              <a:t>和选择器等结构。控制单元从数据通路接收当前指令，并控制数据通路如何执行这条指令。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单周期微体系结构</a:t>
            </a:r>
            <a:r>
              <a:rPr lang="zh-CN" altLang="en-US" dirty="0"/>
              <a:t>在一个周期中执行一条完整的指令。</a:t>
            </a:r>
          </a:p>
        </p:txBody>
      </p:sp>
    </p:spTree>
    <p:extLst>
      <p:ext uri="{BB962C8B-B14F-4D97-AF65-F5344CB8AC3E}">
        <p14:creationId xmlns:p14="http://schemas.microsoft.com/office/powerpoint/2010/main" val="2822945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C95DB-DDC4-455A-9DCB-A0EE2E6D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750"/>
          </a:xfrm>
        </p:spPr>
        <p:txBody>
          <a:bodyPr/>
          <a:lstStyle/>
          <a:p>
            <a:r>
              <a:rPr lang="zh-CN" altLang="en-US" dirty="0"/>
              <a:t>单周期</a:t>
            </a:r>
            <a:r>
              <a:rPr lang="en-US" altLang="zh-CN" dirty="0"/>
              <a:t>MIPS</a:t>
            </a:r>
            <a:r>
              <a:rPr lang="zh-CN" altLang="en-US" dirty="0"/>
              <a:t>处理器的基本模块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EB5E25E-5281-476F-8195-976822756F28}"/>
              </a:ext>
            </a:extLst>
          </p:cNvPr>
          <p:cNvGrpSpPr/>
          <p:nvPr/>
        </p:nvGrpSpPr>
        <p:grpSpPr>
          <a:xfrm>
            <a:off x="8401298" y="1958543"/>
            <a:ext cx="3390606" cy="2085044"/>
            <a:chOff x="1236166" y="1572761"/>
            <a:chExt cx="5801512" cy="4121996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D905C54-D1D2-431D-AC06-39DC26B90D9D}"/>
                </a:ext>
              </a:extLst>
            </p:cNvPr>
            <p:cNvGrpSpPr/>
            <p:nvPr/>
          </p:nvGrpSpPr>
          <p:grpSpPr>
            <a:xfrm>
              <a:off x="1236166" y="1572761"/>
              <a:ext cx="5801512" cy="4109302"/>
              <a:chOff x="1531442" y="1755879"/>
              <a:chExt cx="5801512" cy="4109302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81FCE51A-A897-4005-B4A7-FF3DF07EE997}"/>
                  </a:ext>
                </a:extLst>
              </p:cNvPr>
              <p:cNvSpPr/>
              <p:nvPr/>
            </p:nvSpPr>
            <p:spPr>
              <a:xfrm>
                <a:off x="3133725" y="2552700"/>
                <a:ext cx="2371725" cy="26479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数据存储器</a:t>
                </a:r>
              </a:p>
            </p:txBody>
          </p: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3FB2F5E1-ECB9-4D02-88C9-47E29FBDA16A}"/>
                  </a:ext>
                </a:extLst>
              </p:cNvPr>
              <p:cNvCxnSpPr/>
              <p:nvPr/>
            </p:nvCxnSpPr>
            <p:spPr>
              <a:xfrm>
                <a:off x="2047875" y="3181350"/>
                <a:ext cx="10668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9C639E94-E6A1-4DE3-933C-C2DEF873A166}"/>
                  </a:ext>
                </a:extLst>
              </p:cNvPr>
              <p:cNvCxnSpPr/>
              <p:nvPr/>
            </p:nvCxnSpPr>
            <p:spPr>
              <a:xfrm>
                <a:off x="2038350" y="4695825"/>
                <a:ext cx="1076325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96FF55E9-13B4-4F15-BB79-E6215BA30250}"/>
                  </a:ext>
                </a:extLst>
              </p:cNvPr>
              <p:cNvCxnSpPr/>
              <p:nvPr/>
            </p:nvCxnSpPr>
            <p:spPr>
              <a:xfrm>
                <a:off x="5486400" y="3810000"/>
                <a:ext cx="1038225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1EDFE96F-7AC0-4E79-ACE8-3EE52C9AE277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>
              <a:xfrm>
                <a:off x="4319588" y="1838325"/>
                <a:ext cx="0" cy="71437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8B61238-D807-4984-9B20-CCF770BD313F}"/>
                  </a:ext>
                </a:extLst>
              </p:cNvPr>
              <p:cNvSpPr txBox="1"/>
              <p:nvPr/>
            </p:nvSpPr>
            <p:spPr>
              <a:xfrm>
                <a:off x="4275481" y="1755879"/>
                <a:ext cx="1210919" cy="730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0070C0"/>
                    </a:solidFill>
                  </a:rPr>
                  <a:t>clock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EC579B7-72EA-402B-8E3D-EC47BA8937B4}"/>
                  </a:ext>
                </a:extLst>
              </p:cNvPr>
              <p:cNvSpPr txBox="1"/>
              <p:nvPr/>
            </p:nvSpPr>
            <p:spPr>
              <a:xfrm>
                <a:off x="4226733" y="5135036"/>
                <a:ext cx="2290755" cy="730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solidFill>
                      <a:srgbClr val="0070C0"/>
                    </a:solidFill>
                  </a:rPr>
                  <a:t>mem_write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852BF5E-E11A-4487-87FC-227A3D543EF4}"/>
                  </a:ext>
                </a:extLst>
              </p:cNvPr>
              <p:cNvSpPr txBox="1"/>
              <p:nvPr/>
            </p:nvSpPr>
            <p:spPr>
              <a:xfrm>
                <a:off x="1619703" y="4002972"/>
                <a:ext cx="1588328" cy="730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solidFill>
                      <a:srgbClr val="0070C0"/>
                    </a:solidFill>
                  </a:rPr>
                  <a:t>data_in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37DAB55-0E7F-466E-B2F8-A0DB477661A8}"/>
                  </a:ext>
                </a:extLst>
              </p:cNvPr>
              <p:cNvSpPr txBox="1"/>
              <p:nvPr/>
            </p:nvSpPr>
            <p:spPr>
              <a:xfrm>
                <a:off x="1531442" y="2451205"/>
                <a:ext cx="1764850" cy="730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0070C0"/>
                    </a:solidFill>
                  </a:rPr>
                  <a:t>address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C06958E-1443-4845-8B5D-4E1F743FD07B}"/>
                  </a:ext>
                </a:extLst>
              </p:cNvPr>
              <p:cNvSpPr txBox="1"/>
              <p:nvPr/>
            </p:nvSpPr>
            <p:spPr>
              <a:xfrm>
                <a:off x="5486399" y="3079854"/>
                <a:ext cx="1846555" cy="730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solidFill>
                      <a:srgbClr val="0070C0"/>
                    </a:solidFill>
                  </a:rPr>
                  <a:t>data_out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D3B5B92C-E423-407C-90CD-592FBAD6BD18}"/>
                </a:ext>
              </a:extLst>
            </p:cNvPr>
            <p:cNvSpPr/>
            <p:nvPr/>
          </p:nvSpPr>
          <p:spPr>
            <a:xfrm rot="10800000">
              <a:off x="3895724" y="2369582"/>
              <a:ext cx="276211" cy="2476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DA8C616F-D7D1-429D-BF04-F6D9ED6D73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5489" y="5028008"/>
              <a:ext cx="0" cy="66674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C71AF7C-D534-43F1-8513-FBF38EC7F223}"/>
              </a:ext>
            </a:extLst>
          </p:cNvPr>
          <p:cNvGrpSpPr/>
          <p:nvPr/>
        </p:nvGrpSpPr>
        <p:grpSpPr>
          <a:xfrm>
            <a:off x="3621355" y="4495135"/>
            <a:ext cx="1676399" cy="1781175"/>
            <a:chOff x="4286250" y="2457450"/>
            <a:chExt cx="1676399" cy="1781175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F2FB4EA-D593-4D78-A8C2-C67A4522696F}"/>
                </a:ext>
              </a:extLst>
            </p:cNvPr>
            <p:cNvSpPr/>
            <p:nvPr/>
          </p:nvSpPr>
          <p:spPr>
            <a:xfrm>
              <a:off x="5038726" y="2457450"/>
              <a:ext cx="490362" cy="17811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pc</a:t>
              </a:r>
              <a:endParaRPr lang="zh-CN" altLang="en-US" sz="3600" dirty="0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409F9772-EC45-48E0-9CB7-FF23007BE4D2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4286250" y="3348038"/>
              <a:ext cx="75247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BC0C1F6E-14FE-4897-91C7-1EDE86CCA987}"/>
                </a:ext>
              </a:extLst>
            </p:cNvPr>
            <p:cNvSpPr/>
            <p:nvPr/>
          </p:nvSpPr>
          <p:spPr>
            <a:xfrm rot="5400000">
              <a:off x="5014912" y="3764757"/>
              <a:ext cx="209550" cy="16192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610665E2-01EE-453C-A0D6-B793BACE220B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>
              <a:off x="4286250" y="3845720"/>
              <a:ext cx="752475" cy="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8A2088EE-02B3-4831-A83B-242BAB11FF40}"/>
                </a:ext>
              </a:extLst>
            </p:cNvPr>
            <p:cNvCxnSpPr>
              <a:cxnSpLocks/>
            </p:cNvCxnSpPr>
            <p:nvPr/>
          </p:nvCxnSpPr>
          <p:spPr>
            <a:xfrm>
              <a:off x="4286250" y="2828925"/>
              <a:ext cx="752474" cy="0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CA23D081-BF10-4433-99F0-40339CC908E6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V="1">
              <a:off x="5529088" y="3348037"/>
              <a:ext cx="433561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4A23CE6-05DD-4704-983D-5C89F7A9563E}"/>
                </a:ext>
              </a:extLst>
            </p:cNvPr>
            <p:cNvSpPr txBox="1"/>
            <p:nvPr/>
          </p:nvSpPr>
          <p:spPr>
            <a:xfrm>
              <a:off x="4331525" y="3532704"/>
              <a:ext cx="752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</a:rPr>
                <a:t>clock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196F1B5-0375-428E-8E17-3ECF8C1B851A}"/>
                </a:ext>
              </a:extLst>
            </p:cNvPr>
            <p:cNvSpPr txBox="1"/>
            <p:nvPr/>
          </p:nvSpPr>
          <p:spPr>
            <a:xfrm>
              <a:off x="4360069" y="3013591"/>
              <a:ext cx="752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</a:rPr>
                <a:t>reset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EE36E7A-70D1-4B71-BC21-0D7F61B81AD4}"/>
                </a:ext>
              </a:extLst>
            </p:cNvPr>
            <p:cNvSpPr txBox="1"/>
            <p:nvPr/>
          </p:nvSpPr>
          <p:spPr>
            <a:xfrm>
              <a:off x="5512592" y="2965866"/>
              <a:ext cx="450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</a:rPr>
                <a:t>pc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28BF1DE-2206-4E3A-959A-23382A924125}"/>
                </a:ext>
              </a:extLst>
            </p:cNvPr>
            <p:cNvSpPr txBox="1"/>
            <p:nvPr/>
          </p:nvSpPr>
          <p:spPr>
            <a:xfrm>
              <a:off x="4433888" y="2500251"/>
              <a:ext cx="752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</a:rPr>
                <a:t>npc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C2581E26-94FE-474B-98D5-B33C50C2F589}"/>
              </a:ext>
            </a:extLst>
          </p:cNvPr>
          <p:cNvGrpSpPr/>
          <p:nvPr/>
        </p:nvGrpSpPr>
        <p:grpSpPr>
          <a:xfrm>
            <a:off x="1508128" y="2071689"/>
            <a:ext cx="2911396" cy="1733550"/>
            <a:chOff x="3258622" y="3228975"/>
            <a:chExt cx="6582565" cy="1733550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12A1DEA8-9847-4209-92EB-FDC3DCFF9268}"/>
                </a:ext>
              </a:extLst>
            </p:cNvPr>
            <p:cNvSpPr/>
            <p:nvPr/>
          </p:nvSpPr>
          <p:spPr>
            <a:xfrm>
              <a:off x="4314825" y="3228975"/>
              <a:ext cx="2905125" cy="1733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/>
                <a:t>指令</a:t>
              </a:r>
              <a:endParaRPr lang="en-US" altLang="zh-CN" sz="2400" dirty="0"/>
            </a:p>
            <a:p>
              <a:pPr algn="ctr"/>
              <a:r>
                <a:rPr lang="zh-CN" altLang="en-US" sz="2400" dirty="0"/>
                <a:t>存储器</a:t>
              </a: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15C2D446-837D-4C25-8240-A2F62115AD49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>
              <a:off x="3258622" y="4095750"/>
              <a:ext cx="105620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146EA055-72D2-478B-B27F-20855C041239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>
              <a:off x="7219951" y="4095750"/>
              <a:ext cx="103655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F0F2B65A-424E-4302-87FB-FF21C07934AD}"/>
                </a:ext>
              </a:extLst>
            </p:cNvPr>
            <p:cNvSpPr txBox="1"/>
            <p:nvPr/>
          </p:nvSpPr>
          <p:spPr>
            <a:xfrm>
              <a:off x="7078934" y="3771084"/>
              <a:ext cx="2762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instruction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26C605B-7F25-4C3D-BB32-F5CC6E8DB211}"/>
                </a:ext>
              </a:extLst>
            </p:cNvPr>
            <p:cNvSpPr txBox="1"/>
            <p:nvPr/>
          </p:nvSpPr>
          <p:spPr>
            <a:xfrm>
              <a:off x="3303963" y="3726418"/>
              <a:ext cx="965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pc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C494D073-F324-4C4E-BBAE-A11C9FC5115B}"/>
              </a:ext>
            </a:extLst>
          </p:cNvPr>
          <p:cNvGrpSpPr/>
          <p:nvPr/>
        </p:nvGrpSpPr>
        <p:grpSpPr>
          <a:xfrm>
            <a:off x="4846348" y="1508882"/>
            <a:ext cx="3001394" cy="3005844"/>
            <a:chOff x="2644455" y="2153739"/>
            <a:chExt cx="5057311" cy="3834717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675C762F-04E1-400F-A75C-22DD9687F89D}"/>
                </a:ext>
              </a:extLst>
            </p:cNvPr>
            <p:cNvSpPr/>
            <p:nvPr/>
          </p:nvSpPr>
          <p:spPr>
            <a:xfrm>
              <a:off x="4597935" y="2714493"/>
              <a:ext cx="2279113" cy="2619490"/>
            </a:xfrm>
            <a:prstGeom prst="rect">
              <a:avLst/>
            </a:prstGeom>
            <a:solidFill>
              <a:srgbClr val="0070C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  </a:t>
              </a:r>
              <a:r>
                <a:rPr lang="zh-CN" altLang="en-US" sz="2400" dirty="0"/>
                <a:t>寄存器堆</a:t>
              </a:r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B1EEC7A2-4018-450D-841E-807C98A48EA7}"/>
                </a:ext>
              </a:extLst>
            </p:cNvPr>
            <p:cNvCxnSpPr>
              <a:cxnSpLocks/>
            </p:cNvCxnSpPr>
            <p:nvPr/>
          </p:nvCxnSpPr>
          <p:spPr>
            <a:xfrm>
              <a:off x="3752850" y="2905125"/>
              <a:ext cx="84508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31B3714A-4C12-4256-95D0-5A981FE9BC24}"/>
                </a:ext>
              </a:extLst>
            </p:cNvPr>
            <p:cNvCxnSpPr>
              <a:cxnSpLocks/>
            </p:cNvCxnSpPr>
            <p:nvPr/>
          </p:nvCxnSpPr>
          <p:spPr>
            <a:xfrm>
              <a:off x="3676650" y="3429000"/>
              <a:ext cx="92128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C125C323-A294-43C2-B47E-F7EE77A90DDD}"/>
                </a:ext>
              </a:extLst>
            </p:cNvPr>
            <p:cNvCxnSpPr>
              <a:cxnSpLocks/>
            </p:cNvCxnSpPr>
            <p:nvPr/>
          </p:nvCxnSpPr>
          <p:spPr>
            <a:xfrm>
              <a:off x="3714750" y="4286250"/>
              <a:ext cx="84508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39643E12-5ED3-43B0-8D18-A714923C89B3}"/>
                </a:ext>
              </a:extLst>
            </p:cNvPr>
            <p:cNvCxnSpPr>
              <a:cxnSpLocks/>
            </p:cNvCxnSpPr>
            <p:nvPr/>
          </p:nvCxnSpPr>
          <p:spPr>
            <a:xfrm>
              <a:off x="3714750" y="4857750"/>
              <a:ext cx="88318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4AD930CF-3672-40E9-92E6-05F1C0F362DC}"/>
                </a:ext>
              </a:extLst>
            </p:cNvPr>
            <p:cNvCxnSpPr>
              <a:cxnSpLocks/>
            </p:cNvCxnSpPr>
            <p:nvPr/>
          </p:nvCxnSpPr>
          <p:spPr>
            <a:xfrm>
              <a:off x="5519221" y="2183091"/>
              <a:ext cx="0" cy="57729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40686260-AAB3-4366-8BBB-D9A1143F707C}"/>
                </a:ext>
              </a:extLst>
            </p:cNvPr>
            <p:cNvCxnSpPr>
              <a:cxnSpLocks/>
              <a:endCxn id="53" idx="2"/>
            </p:cNvCxnSpPr>
            <p:nvPr/>
          </p:nvCxnSpPr>
          <p:spPr>
            <a:xfrm flipV="1">
              <a:off x="5737493" y="5333983"/>
              <a:ext cx="0" cy="6544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81030711-60F6-4258-881F-4597C4445AC5}"/>
                </a:ext>
              </a:extLst>
            </p:cNvPr>
            <p:cNvCxnSpPr/>
            <p:nvPr/>
          </p:nvCxnSpPr>
          <p:spPr>
            <a:xfrm>
              <a:off x="6860927" y="3429000"/>
              <a:ext cx="84083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34907513-5E7F-4DD9-803D-C9871B03C5CB}"/>
                </a:ext>
              </a:extLst>
            </p:cNvPr>
            <p:cNvCxnSpPr>
              <a:cxnSpLocks/>
            </p:cNvCxnSpPr>
            <p:nvPr/>
          </p:nvCxnSpPr>
          <p:spPr>
            <a:xfrm>
              <a:off x="6860927" y="4442341"/>
              <a:ext cx="84083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4D339B31-886A-47E1-B9A2-FAA7DA08552D}"/>
                </a:ext>
              </a:extLst>
            </p:cNvPr>
            <p:cNvSpPr txBox="1"/>
            <p:nvPr/>
          </p:nvSpPr>
          <p:spPr>
            <a:xfrm>
              <a:off x="3839012" y="2466084"/>
              <a:ext cx="611142" cy="471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rgbClr val="0070C0"/>
                  </a:solidFill>
                </a:rPr>
                <a:t>rs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97824669-FE29-4F12-A7E5-3EA69D1E8D07}"/>
                </a:ext>
              </a:extLst>
            </p:cNvPr>
            <p:cNvSpPr txBox="1"/>
            <p:nvPr/>
          </p:nvSpPr>
          <p:spPr>
            <a:xfrm>
              <a:off x="5519220" y="2153739"/>
              <a:ext cx="1192464" cy="471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clock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99D69EAE-A62E-4F7E-A43A-EE985D9A561C}"/>
                </a:ext>
              </a:extLst>
            </p:cNvPr>
            <p:cNvSpPr txBox="1"/>
            <p:nvPr/>
          </p:nvSpPr>
          <p:spPr>
            <a:xfrm>
              <a:off x="3842832" y="3045249"/>
              <a:ext cx="607322" cy="471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rt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6144E1A0-9577-46CE-8A75-A9B702B31242}"/>
                </a:ext>
              </a:extLst>
            </p:cNvPr>
            <p:cNvSpPr txBox="1"/>
            <p:nvPr/>
          </p:nvSpPr>
          <p:spPr>
            <a:xfrm>
              <a:off x="2644455" y="3798338"/>
              <a:ext cx="2146359" cy="471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rgbClr val="0070C0"/>
                  </a:solidFill>
                </a:rPr>
                <a:t>num_write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DD7175A4-A595-46F5-9D57-E9613CE90ECA}"/>
                </a:ext>
              </a:extLst>
            </p:cNvPr>
            <p:cNvSpPr txBox="1"/>
            <p:nvPr/>
          </p:nvSpPr>
          <p:spPr>
            <a:xfrm>
              <a:off x="2681168" y="4418245"/>
              <a:ext cx="2150778" cy="471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rgbClr val="0070C0"/>
                  </a:solidFill>
                </a:rPr>
                <a:t>data_write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:a16="http://schemas.microsoft.com/office/drawing/2014/main" id="{A5712BFC-0B91-4CE7-B6AE-54A45674E992}"/>
                </a:ext>
              </a:extLst>
            </p:cNvPr>
            <p:cNvSpPr/>
            <p:nvPr/>
          </p:nvSpPr>
          <p:spPr>
            <a:xfrm rot="10558933">
              <a:off x="5371585" y="2724588"/>
              <a:ext cx="295273" cy="20334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7DAEEC49-FEE9-4553-A698-7CB2DA46CEBC}"/>
                </a:ext>
              </a:extLst>
            </p:cNvPr>
            <p:cNvSpPr txBox="1"/>
            <p:nvPr/>
          </p:nvSpPr>
          <p:spPr>
            <a:xfrm>
              <a:off x="5682848" y="5390005"/>
              <a:ext cx="2018915" cy="471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rgbClr val="0070C0"/>
                  </a:solidFill>
                </a:rPr>
                <a:t>reg_write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E3C59C7D-0B9B-495E-8259-89F9AF903A9A}"/>
                </a:ext>
              </a:extLst>
            </p:cNvPr>
            <p:cNvSpPr txBox="1"/>
            <p:nvPr/>
          </p:nvSpPr>
          <p:spPr>
            <a:xfrm>
              <a:off x="6986463" y="3007827"/>
              <a:ext cx="268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a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0CA8D6E7-0828-486E-9E00-FA02A0EB627C}"/>
                </a:ext>
              </a:extLst>
            </p:cNvPr>
            <p:cNvSpPr txBox="1"/>
            <p:nvPr/>
          </p:nvSpPr>
          <p:spPr>
            <a:xfrm>
              <a:off x="7012524" y="4071098"/>
              <a:ext cx="268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b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18B2D122-E514-43B4-8B88-A5FE2132307C}"/>
              </a:ext>
            </a:extLst>
          </p:cNvPr>
          <p:cNvGrpSpPr/>
          <p:nvPr/>
        </p:nvGrpSpPr>
        <p:grpSpPr>
          <a:xfrm>
            <a:off x="7758689" y="4480662"/>
            <a:ext cx="1877727" cy="2035607"/>
            <a:chOff x="4071439" y="4642710"/>
            <a:chExt cx="1877727" cy="2035607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A9409F3-D817-4379-B0DC-8BF96D5573F7}"/>
                </a:ext>
              </a:extLst>
            </p:cNvPr>
            <p:cNvGrpSpPr/>
            <p:nvPr/>
          </p:nvGrpSpPr>
          <p:grpSpPr>
            <a:xfrm>
              <a:off x="4071439" y="4642710"/>
              <a:ext cx="1877727" cy="2035607"/>
              <a:chOff x="4071439" y="4642710"/>
              <a:chExt cx="1877727" cy="2035607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B845399C-9347-4D46-A27E-83B26108577C}"/>
                  </a:ext>
                </a:extLst>
              </p:cNvPr>
              <p:cNvSpPr/>
              <p:nvPr/>
            </p:nvSpPr>
            <p:spPr>
              <a:xfrm>
                <a:off x="4568875" y="4642710"/>
                <a:ext cx="854781" cy="2035607"/>
              </a:xfrm>
              <a:custGeom>
                <a:avLst/>
                <a:gdLst>
                  <a:gd name="connsiteX0" fmla="*/ 0 w 895350"/>
                  <a:gd name="connsiteY0" fmla="*/ 0 h 2400300"/>
                  <a:gd name="connsiteX1" fmla="*/ 9525 w 895350"/>
                  <a:gd name="connsiteY1" fmla="*/ 981075 h 2400300"/>
                  <a:gd name="connsiteX2" fmla="*/ 219075 w 895350"/>
                  <a:gd name="connsiteY2" fmla="*/ 1209675 h 2400300"/>
                  <a:gd name="connsiteX3" fmla="*/ 28575 w 895350"/>
                  <a:gd name="connsiteY3" fmla="*/ 1485900 h 2400300"/>
                  <a:gd name="connsiteX4" fmla="*/ 47625 w 895350"/>
                  <a:gd name="connsiteY4" fmla="*/ 2400300 h 2400300"/>
                  <a:gd name="connsiteX5" fmla="*/ 895350 w 895350"/>
                  <a:gd name="connsiteY5" fmla="*/ 1809750 h 2400300"/>
                  <a:gd name="connsiteX6" fmla="*/ 838200 w 895350"/>
                  <a:gd name="connsiteY6" fmla="*/ 619125 h 2400300"/>
                  <a:gd name="connsiteX7" fmla="*/ 0 w 895350"/>
                  <a:gd name="connsiteY7" fmla="*/ 0 h 2400300"/>
                  <a:gd name="connsiteX0" fmla="*/ 0 w 876300"/>
                  <a:gd name="connsiteY0" fmla="*/ 0 h 2400300"/>
                  <a:gd name="connsiteX1" fmla="*/ 9525 w 876300"/>
                  <a:gd name="connsiteY1" fmla="*/ 981075 h 2400300"/>
                  <a:gd name="connsiteX2" fmla="*/ 219075 w 876300"/>
                  <a:gd name="connsiteY2" fmla="*/ 1209675 h 2400300"/>
                  <a:gd name="connsiteX3" fmla="*/ 28575 w 876300"/>
                  <a:gd name="connsiteY3" fmla="*/ 1485900 h 2400300"/>
                  <a:gd name="connsiteX4" fmla="*/ 47625 w 876300"/>
                  <a:gd name="connsiteY4" fmla="*/ 2400300 h 2400300"/>
                  <a:gd name="connsiteX5" fmla="*/ 876300 w 876300"/>
                  <a:gd name="connsiteY5" fmla="*/ 1819275 h 2400300"/>
                  <a:gd name="connsiteX6" fmla="*/ 838200 w 876300"/>
                  <a:gd name="connsiteY6" fmla="*/ 619125 h 2400300"/>
                  <a:gd name="connsiteX7" fmla="*/ 0 w 876300"/>
                  <a:gd name="connsiteY7" fmla="*/ 0 h 2400300"/>
                  <a:gd name="connsiteX0" fmla="*/ 0 w 838200"/>
                  <a:gd name="connsiteY0" fmla="*/ 0 h 2400300"/>
                  <a:gd name="connsiteX1" fmla="*/ 9525 w 838200"/>
                  <a:gd name="connsiteY1" fmla="*/ 981075 h 2400300"/>
                  <a:gd name="connsiteX2" fmla="*/ 219075 w 838200"/>
                  <a:gd name="connsiteY2" fmla="*/ 1209675 h 2400300"/>
                  <a:gd name="connsiteX3" fmla="*/ 28575 w 838200"/>
                  <a:gd name="connsiteY3" fmla="*/ 1485900 h 2400300"/>
                  <a:gd name="connsiteX4" fmla="*/ 47625 w 838200"/>
                  <a:gd name="connsiteY4" fmla="*/ 2400300 h 2400300"/>
                  <a:gd name="connsiteX5" fmla="*/ 838200 w 838200"/>
                  <a:gd name="connsiteY5" fmla="*/ 1819275 h 2400300"/>
                  <a:gd name="connsiteX6" fmla="*/ 838200 w 838200"/>
                  <a:gd name="connsiteY6" fmla="*/ 619125 h 2400300"/>
                  <a:gd name="connsiteX7" fmla="*/ 0 w 838200"/>
                  <a:gd name="connsiteY7" fmla="*/ 0 h 2400300"/>
                  <a:gd name="connsiteX0" fmla="*/ 0 w 838200"/>
                  <a:gd name="connsiteY0" fmla="*/ 0 h 2476500"/>
                  <a:gd name="connsiteX1" fmla="*/ 9525 w 838200"/>
                  <a:gd name="connsiteY1" fmla="*/ 981075 h 2476500"/>
                  <a:gd name="connsiteX2" fmla="*/ 219075 w 838200"/>
                  <a:gd name="connsiteY2" fmla="*/ 1209675 h 2476500"/>
                  <a:gd name="connsiteX3" fmla="*/ 28575 w 838200"/>
                  <a:gd name="connsiteY3" fmla="*/ 1485900 h 2476500"/>
                  <a:gd name="connsiteX4" fmla="*/ 19050 w 838200"/>
                  <a:gd name="connsiteY4" fmla="*/ 2476500 h 2476500"/>
                  <a:gd name="connsiteX5" fmla="*/ 838200 w 838200"/>
                  <a:gd name="connsiteY5" fmla="*/ 1819275 h 2476500"/>
                  <a:gd name="connsiteX6" fmla="*/ 838200 w 838200"/>
                  <a:gd name="connsiteY6" fmla="*/ 619125 h 2476500"/>
                  <a:gd name="connsiteX7" fmla="*/ 0 w 838200"/>
                  <a:gd name="connsiteY7" fmla="*/ 0 h 2476500"/>
                  <a:gd name="connsiteX0" fmla="*/ 0 w 838200"/>
                  <a:gd name="connsiteY0" fmla="*/ 0 h 2476500"/>
                  <a:gd name="connsiteX1" fmla="*/ 9525 w 838200"/>
                  <a:gd name="connsiteY1" fmla="*/ 981075 h 2476500"/>
                  <a:gd name="connsiteX2" fmla="*/ 219075 w 838200"/>
                  <a:gd name="connsiteY2" fmla="*/ 1209675 h 2476500"/>
                  <a:gd name="connsiteX3" fmla="*/ 19050 w 838200"/>
                  <a:gd name="connsiteY3" fmla="*/ 1495425 h 2476500"/>
                  <a:gd name="connsiteX4" fmla="*/ 19050 w 838200"/>
                  <a:gd name="connsiteY4" fmla="*/ 2476500 h 2476500"/>
                  <a:gd name="connsiteX5" fmla="*/ 838200 w 838200"/>
                  <a:gd name="connsiteY5" fmla="*/ 1819275 h 2476500"/>
                  <a:gd name="connsiteX6" fmla="*/ 838200 w 838200"/>
                  <a:gd name="connsiteY6" fmla="*/ 619125 h 2476500"/>
                  <a:gd name="connsiteX7" fmla="*/ 0 w 838200"/>
                  <a:gd name="connsiteY7" fmla="*/ 0 h 2476500"/>
                  <a:gd name="connsiteX0" fmla="*/ 0 w 838200"/>
                  <a:gd name="connsiteY0" fmla="*/ 0 h 2476500"/>
                  <a:gd name="connsiteX1" fmla="*/ 9525 w 838200"/>
                  <a:gd name="connsiteY1" fmla="*/ 981075 h 2476500"/>
                  <a:gd name="connsiteX2" fmla="*/ 219075 w 838200"/>
                  <a:gd name="connsiteY2" fmla="*/ 1209675 h 2476500"/>
                  <a:gd name="connsiteX3" fmla="*/ 19050 w 838200"/>
                  <a:gd name="connsiteY3" fmla="*/ 1495425 h 2476500"/>
                  <a:gd name="connsiteX4" fmla="*/ 19050 w 838200"/>
                  <a:gd name="connsiteY4" fmla="*/ 2476500 h 2476500"/>
                  <a:gd name="connsiteX5" fmla="*/ 838200 w 838200"/>
                  <a:gd name="connsiteY5" fmla="*/ 1819275 h 2476500"/>
                  <a:gd name="connsiteX6" fmla="*/ 838200 w 838200"/>
                  <a:gd name="connsiteY6" fmla="*/ 619125 h 2476500"/>
                  <a:gd name="connsiteX7" fmla="*/ 0 w 838200"/>
                  <a:gd name="connsiteY7" fmla="*/ 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8200" h="2476500">
                    <a:moveTo>
                      <a:pt x="0" y="0"/>
                    </a:moveTo>
                    <a:lnTo>
                      <a:pt x="9525" y="981075"/>
                    </a:lnTo>
                    <a:lnTo>
                      <a:pt x="219075" y="1209675"/>
                    </a:lnTo>
                    <a:lnTo>
                      <a:pt x="19050" y="1495425"/>
                    </a:lnTo>
                    <a:lnTo>
                      <a:pt x="19050" y="2476500"/>
                    </a:lnTo>
                    <a:lnTo>
                      <a:pt x="838200" y="1819275"/>
                    </a:lnTo>
                    <a:lnTo>
                      <a:pt x="838200" y="619125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ALU</a:t>
                </a:r>
                <a:endPara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4" name="直接箭头连接符 3">
                <a:extLst>
                  <a:ext uri="{FF2B5EF4-FFF2-40B4-BE49-F238E27FC236}">
                    <a16:creationId xmlns:a16="http://schemas.microsoft.com/office/drawing/2014/main" id="{489855D1-62C6-48FB-8F20-DA35DF966F65}"/>
                  </a:ext>
                </a:extLst>
              </p:cNvPr>
              <p:cNvCxnSpPr/>
              <p:nvPr/>
            </p:nvCxnSpPr>
            <p:spPr>
              <a:xfrm>
                <a:off x="4071439" y="5116294"/>
                <a:ext cx="52551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箭头连接符 71">
                <a:extLst>
                  <a:ext uri="{FF2B5EF4-FFF2-40B4-BE49-F238E27FC236}">
                    <a16:creationId xmlns:a16="http://schemas.microsoft.com/office/drawing/2014/main" id="{0C2EA803-60DF-4269-B8E7-DF7D057A8C58}"/>
                  </a:ext>
                </a:extLst>
              </p:cNvPr>
              <p:cNvCxnSpPr/>
              <p:nvPr/>
            </p:nvCxnSpPr>
            <p:spPr>
              <a:xfrm>
                <a:off x="4071439" y="6192619"/>
                <a:ext cx="52551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箭头连接符 72">
                <a:extLst>
                  <a:ext uri="{FF2B5EF4-FFF2-40B4-BE49-F238E27FC236}">
                    <a16:creationId xmlns:a16="http://schemas.microsoft.com/office/drawing/2014/main" id="{D59BCC4C-B015-4BFC-A436-98E0210250EE}"/>
                  </a:ext>
                </a:extLst>
              </p:cNvPr>
              <p:cNvCxnSpPr/>
              <p:nvPr/>
            </p:nvCxnSpPr>
            <p:spPr>
              <a:xfrm>
                <a:off x="5423656" y="5592544"/>
                <a:ext cx="52551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EBA56C2-4C83-4CAC-B03A-D5AF4F842C58}"/>
                </a:ext>
              </a:extLst>
            </p:cNvPr>
            <p:cNvSpPr txBox="1"/>
            <p:nvPr/>
          </p:nvSpPr>
          <p:spPr>
            <a:xfrm>
              <a:off x="4160681" y="4753504"/>
              <a:ext cx="327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</a:rPr>
                <a:t>a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9E00E2B2-5758-454D-B0DD-609B7FDB065B}"/>
                </a:ext>
              </a:extLst>
            </p:cNvPr>
            <p:cNvSpPr txBox="1"/>
            <p:nvPr/>
          </p:nvSpPr>
          <p:spPr>
            <a:xfrm>
              <a:off x="4149185" y="5823287"/>
              <a:ext cx="327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</a:rPr>
                <a:t>b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AFD5A726-828C-4AEE-A936-A124879102BA}"/>
                </a:ext>
              </a:extLst>
            </p:cNvPr>
            <p:cNvSpPr txBox="1"/>
            <p:nvPr/>
          </p:nvSpPr>
          <p:spPr>
            <a:xfrm>
              <a:off x="5562413" y="5223212"/>
              <a:ext cx="327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</a:rPr>
                <a:t>c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779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76FE8-3BBB-4CE3-A896-58ABC86F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以数据存储器为例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12062EE-6D2F-42C5-BDFF-6C8BB390971D}"/>
              </a:ext>
            </a:extLst>
          </p:cNvPr>
          <p:cNvSpPr txBox="1"/>
          <p:nvPr/>
        </p:nvSpPr>
        <p:spPr>
          <a:xfrm>
            <a:off x="5344046" y="1918732"/>
            <a:ext cx="5762578" cy="3496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基本描述</a:t>
            </a: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数据存储器模块的</a:t>
            </a:r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功能是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建立一个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4kB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大小的存储器以及读写存储器。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对于读操作，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data_out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一直输出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address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地址处的值。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对于写操作，在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clock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上升沿且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mem_write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信号有效时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data_in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被写入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address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地址处。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5A71ADF-BF38-46CF-AA1A-714A22810FD6}"/>
              </a:ext>
            </a:extLst>
          </p:cNvPr>
          <p:cNvGrpSpPr/>
          <p:nvPr/>
        </p:nvGrpSpPr>
        <p:grpSpPr>
          <a:xfrm>
            <a:off x="1590977" y="2561026"/>
            <a:ext cx="3390606" cy="2145540"/>
            <a:chOff x="1236166" y="1572761"/>
            <a:chExt cx="5801512" cy="4241592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C27352B9-A0DF-409C-B59B-3B0DB21D71F4}"/>
                </a:ext>
              </a:extLst>
            </p:cNvPr>
            <p:cNvGrpSpPr/>
            <p:nvPr/>
          </p:nvGrpSpPr>
          <p:grpSpPr>
            <a:xfrm>
              <a:off x="1236166" y="1572761"/>
              <a:ext cx="5801512" cy="4241592"/>
              <a:chOff x="1531442" y="1755879"/>
              <a:chExt cx="5801512" cy="4241592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EB033005-9378-4DB9-B1AC-112B60CD381D}"/>
                  </a:ext>
                </a:extLst>
              </p:cNvPr>
              <p:cNvSpPr/>
              <p:nvPr/>
            </p:nvSpPr>
            <p:spPr>
              <a:xfrm>
                <a:off x="3133725" y="2552700"/>
                <a:ext cx="2371725" cy="26479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数据存储器</a:t>
                </a:r>
              </a:p>
            </p:txBody>
          </p: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2D191ABB-B0AC-43CA-B333-47953F64E468}"/>
                  </a:ext>
                </a:extLst>
              </p:cNvPr>
              <p:cNvCxnSpPr/>
              <p:nvPr/>
            </p:nvCxnSpPr>
            <p:spPr>
              <a:xfrm>
                <a:off x="2047875" y="3181350"/>
                <a:ext cx="10668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DA487655-5B5A-443A-B04F-361742825E97}"/>
                  </a:ext>
                </a:extLst>
              </p:cNvPr>
              <p:cNvCxnSpPr/>
              <p:nvPr/>
            </p:nvCxnSpPr>
            <p:spPr>
              <a:xfrm>
                <a:off x="2038350" y="4695825"/>
                <a:ext cx="1076325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B8B12FBF-6BA8-4368-B9F5-9669FF0A7462}"/>
                  </a:ext>
                </a:extLst>
              </p:cNvPr>
              <p:cNvCxnSpPr/>
              <p:nvPr/>
            </p:nvCxnSpPr>
            <p:spPr>
              <a:xfrm>
                <a:off x="5486400" y="3810000"/>
                <a:ext cx="1038225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89BEA20E-B964-47CE-BB8F-A75DFC2F660A}"/>
                  </a:ext>
                </a:extLst>
              </p:cNvPr>
              <p:cNvCxnSpPr>
                <a:cxnSpLocks/>
                <a:endCxn id="35" idx="0"/>
              </p:cNvCxnSpPr>
              <p:nvPr/>
            </p:nvCxnSpPr>
            <p:spPr>
              <a:xfrm>
                <a:off x="4319588" y="1838325"/>
                <a:ext cx="0" cy="71437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7E6B0EBB-ACE4-4F6A-A195-0F33E8ACADF1}"/>
                  </a:ext>
                </a:extLst>
              </p:cNvPr>
              <p:cNvSpPr txBox="1"/>
              <p:nvPr/>
            </p:nvSpPr>
            <p:spPr>
              <a:xfrm>
                <a:off x="4275481" y="1755879"/>
                <a:ext cx="1210919" cy="730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0070C0"/>
                    </a:solidFill>
                  </a:rPr>
                  <a:t>clock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7BE33213-7BAE-4FAB-8D10-AE59D9EAF3A3}"/>
                  </a:ext>
                </a:extLst>
              </p:cNvPr>
              <p:cNvSpPr txBox="1"/>
              <p:nvPr/>
            </p:nvSpPr>
            <p:spPr>
              <a:xfrm>
                <a:off x="4190997" y="5267326"/>
                <a:ext cx="2290755" cy="730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solidFill>
                      <a:srgbClr val="0070C0"/>
                    </a:solidFill>
                  </a:rPr>
                  <a:t>mem_write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93DEE8C1-D712-43CE-B1FE-F524E1755A76}"/>
                  </a:ext>
                </a:extLst>
              </p:cNvPr>
              <p:cNvSpPr txBox="1"/>
              <p:nvPr/>
            </p:nvSpPr>
            <p:spPr>
              <a:xfrm>
                <a:off x="1619703" y="4002972"/>
                <a:ext cx="1588328" cy="730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solidFill>
                      <a:srgbClr val="0070C0"/>
                    </a:solidFill>
                  </a:rPr>
                  <a:t>data_in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6E855496-942B-4E7F-A1EC-AE6D0D3B683F}"/>
                  </a:ext>
                </a:extLst>
              </p:cNvPr>
              <p:cNvSpPr txBox="1"/>
              <p:nvPr/>
            </p:nvSpPr>
            <p:spPr>
              <a:xfrm>
                <a:off x="1531442" y="2451205"/>
                <a:ext cx="1764850" cy="730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0070C0"/>
                    </a:solidFill>
                  </a:rPr>
                  <a:t>address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211C6119-1775-4C69-856E-2D60932C8994}"/>
                  </a:ext>
                </a:extLst>
              </p:cNvPr>
              <p:cNvSpPr txBox="1"/>
              <p:nvPr/>
            </p:nvSpPr>
            <p:spPr>
              <a:xfrm>
                <a:off x="5486399" y="3079854"/>
                <a:ext cx="1846555" cy="730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solidFill>
                      <a:srgbClr val="0070C0"/>
                    </a:solidFill>
                  </a:rPr>
                  <a:t>data_out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DE7895C0-E04B-4FB3-BC3F-694DCCAD7A18}"/>
                </a:ext>
              </a:extLst>
            </p:cNvPr>
            <p:cNvSpPr/>
            <p:nvPr/>
          </p:nvSpPr>
          <p:spPr>
            <a:xfrm rot="10800000">
              <a:off x="3895724" y="2369582"/>
              <a:ext cx="276211" cy="2476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CAE7AA3A-0CBE-4DE5-8EF2-6E663CF46D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0205" y="5017532"/>
              <a:ext cx="0" cy="66674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0215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45C80B-EFF7-4F19-9BA6-745F1E2E7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47650"/>
            <a:ext cx="11049000" cy="5919481"/>
          </a:xfrm>
        </p:spPr>
        <p:txBody>
          <a:bodyPr/>
          <a:lstStyle/>
          <a:p>
            <a:r>
              <a:rPr lang="zh-CN" altLang="en-US" dirty="0"/>
              <a:t>模块接口定义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功能定义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id="{944D383C-42E8-4251-B9C8-55A734BA6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143880"/>
              </p:ext>
            </p:extLst>
          </p:nvPr>
        </p:nvGraphicFramePr>
        <p:xfrm>
          <a:off x="2882593" y="690869"/>
          <a:ext cx="7112613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830">
                  <a:extLst>
                    <a:ext uri="{9D8B030D-6E8A-4147-A177-3AD203B41FA5}">
                      <a16:colId xmlns:a16="http://schemas.microsoft.com/office/drawing/2014/main" val="3506273767"/>
                    </a:ext>
                  </a:extLst>
                </a:gridCol>
                <a:gridCol w="1305846">
                  <a:extLst>
                    <a:ext uri="{9D8B030D-6E8A-4147-A177-3AD203B41FA5}">
                      <a16:colId xmlns:a16="http://schemas.microsoft.com/office/drawing/2014/main" val="2833099949"/>
                    </a:ext>
                  </a:extLst>
                </a:gridCol>
                <a:gridCol w="3891937">
                  <a:extLst>
                    <a:ext uri="{9D8B030D-6E8A-4147-A177-3AD203B41FA5}">
                      <a16:colId xmlns:a16="http://schemas.microsoft.com/office/drawing/2014/main" val="483743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信号名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方向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16215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data_out</a:t>
                      </a:r>
                      <a:r>
                        <a:rPr lang="en-US" altLang="zh-CN" dirty="0"/>
                        <a:t>[31:0]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读出的数据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45673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dirty="0"/>
                        <a:t>clock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时钟信号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3925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mem_write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写使能信号  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：有效；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：无效。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34216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altLang="zh-CN" dirty="0"/>
                        <a:t>address[31:0]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读写地址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40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data_in</a:t>
                      </a:r>
                      <a:r>
                        <a:rPr lang="en-US" altLang="zh-CN" dirty="0"/>
                        <a:t>[31:0]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要写入的数据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23569"/>
                  </a:ext>
                </a:extLst>
              </a:tr>
            </a:tbl>
          </a:graphicData>
        </a:graphic>
      </p:graphicFrame>
      <p:graphicFrame>
        <p:nvGraphicFramePr>
          <p:cNvPr id="29" name="表格 29">
            <a:extLst>
              <a:ext uri="{FF2B5EF4-FFF2-40B4-BE49-F238E27FC236}">
                <a16:creationId xmlns:a16="http://schemas.microsoft.com/office/drawing/2014/main" id="{5154F9D3-26B8-40AF-9579-F35CF8CFF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637903"/>
              </p:ext>
            </p:extLst>
          </p:nvPr>
        </p:nvGraphicFramePr>
        <p:xfrm>
          <a:off x="633411" y="3950660"/>
          <a:ext cx="1092517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3057">
                  <a:extLst>
                    <a:ext uri="{9D8B030D-6E8A-4147-A177-3AD203B41FA5}">
                      <a16:colId xmlns:a16="http://schemas.microsoft.com/office/drawing/2014/main" val="1646783832"/>
                    </a:ext>
                  </a:extLst>
                </a:gridCol>
                <a:gridCol w="8752118">
                  <a:extLst>
                    <a:ext uri="{9D8B030D-6E8A-4147-A177-3AD203B41FA5}">
                      <a16:colId xmlns:a16="http://schemas.microsoft.com/office/drawing/2014/main" val="2425045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65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读存储器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data_out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数据存储器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[address]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075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zh-CN" altLang="en-US" dirty="0"/>
                        <a:t>写存储器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mem_write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信号有效时，在</a:t>
                      </a:r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clock</a:t>
                      </a:r>
                      <a:r>
                        <a:rPr lang="zh-CN" alt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的上升沿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，数据存储器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[address] = </a:t>
                      </a:r>
                      <a:r>
                        <a:rPr lang="en-US" altLang="zh-CN" dirty="0" err="1"/>
                        <a:t>data_in</a:t>
                      </a:r>
                      <a:r>
                        <a:rPr lang="zh-CN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974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596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39407-28FF-4D79-B26C-2272E3AA6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325"/>
          </a:xfrm>
        </p:spPr>
        <p:txBody>
          <a:bodyPr>
            <a:norm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针对</a:t>
            </a:r>
            <a:r>
              <a:rPr lang="en-US" altLang="zh-CN" dirty="0" err="1"/>
              <a:t>addu</a:t>
            </a:r>
            <a:r>
              <a:rPr lang="zh-CN" altLang="en-US" dirty="0"/>
              <a:t>指令构造数据通路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4A9C5034-3DD8-4AD9-B0BB-DB7A6AC66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319336"/>
              </p:ext>
            </p:extLst>
          </p:nvPr>
        </p:nvGraphicFramePr>
        <p:xfrm>
          <a:off x="2031999" y="1718945"/>
          <a:ext cx="8128001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175">
                  <a:extLst>
                    <a:ext uri="{9D8B030D-6E8A-4147-A177-3AD203B41FA5}">
                      <a16:colId xmlns:a16="http://schemas.microsoft.com/office/drawing/2014/main" val="2717078196"/>
                    </a:ext>
                  </a:extLst>
                </a:gridCol>
                <a:gridCol w="1078971">
                  <a:extLst>
                    <a:ext uri="{9D8B030D-6E8A-4147-A177-3AD203B41FA5}">
                      <a16:colId xmlns:a16="http://schemas.microsoft.com/office/drawing/2014/main" val="935924381"/>
                    </a:ext>
                  </a:extLst>
                </a:gridCol>
                <a:gridCol w="1078971">
                  <a:extLst>
                    <a:ext uri="{9D8B030D-6E8A-4147-A177-3AD203B41FA5}">
                      <a16:colId xmlns:a16="http://schemas.microsoft.com/office/drawing/2014/main" val="1596634783"/>
                    </a:ext>
                  </a:extLst>
                </a:gridCol>
                <a:gridCol w="1078971">
                  <a:extLst>
                    <a:ext uri="{9D8B030D-6E8A-4147-A177-3AD203B41FA5}">
                      <a16:colId xmlns:a16="http://schemas.microsoft.com/office/drawing/2014/main" val="2896182007"/>
                    </a:ext>
                  </a:extLst>
                </a:gridCol>
                <a:gridCol w="1078971">
                  <a:extLst>
                    <a:ext uri="{9D8B030D-6E8A-4147-A177-3AD203B41FA5}">
                      <a16:colId xmlns:a16="http://schemas.microsoft.com/office/drawing/2014/main" val="2760008904"/>
                    </a:ext>
                  </a:extLst>
                </a:gridCol>
                <a:gridCol w="1078971">
                  <a:extLst>
                    <a:ext uri="{9D8B030D-6E8A-4147-A177-3AD203B41FA5}">
                      <a16:colId xmlns:a16="http://schemas.microsoft.com/office/drawing/2014/main" val="875946454"/>
                    </a:ext>
                  </a:extLst>
                </a:gridCol>
                <a:gridCol w="1078971">
                  <a:extLst>
                    <a:ext uri="{9D8B030D-6E8A-4147-A177-3AD203B41FA5}">
                      <a16:colId xmlns:a16="http://schemas.microsoft.com/office/drawing/2014/main" val="2962175388"/>
                    </a:ext>
                  </a:extLst>
                </a:gridCol>
              </a:tblGrid>
              <a:tr h="123613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编码	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31      26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25      21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20      16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15      11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10        6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5          0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753019"/>
                  </a:ext>
                </a:extLst>
              </a:tr>
              <a:tr h="2421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874007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549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格式	</a:t>
                      </a:r>
                      <a:endParaRPr lang="en-US" altLang="zh-CN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addu</a:t>
                      </a:r>
                      <a:r>
                        <a:rPr lang="en-US" altLang="zh-CN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altLang="zh-CN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8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altLang="zh-CN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rt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20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描述	</a:t>
                      </a:r>
                      <a:endParaRPr lang="en-US" altLang="zh-CN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GPR[</a:t>
                      </a:r>
                      <a:r>
                        <a:rPr lang="en-US" altLang="zh-C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GPR[</a:t>
                      </a:r>
                      <a:r>
                        <a:rPr lang="en-US" altLang="zh-C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]+GPR[rt]	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871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举例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addu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$s1, $s2, $s3	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41943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3F877120-8352-420D-95A8-3EFF047A38A1}"/>
              </a:ext>
            </a:extLst>
          </p:cNvPr>
          <p:cNvSpPr txBox="1"/>
          <p:nvPr/>
        </p:nvSpPr>
        <p:spPr>
          <a:xfrm>
            <a:off x="1285875" y="4162425"/>
            <a:ext cx="10067925" cy="215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/>
              <a:t>功能描述        </a:t>
            </a:r>
            <a:endParaRPr lang="en-US" altLang="zh-CN" sz="28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/>
              <a:t>        </a:t>
            </a:r>
            <a:r>
              <a:rPr lang="zh-CN" altLang="en-US" sz="2800" dirty="0"/>
              <a:t>按照</a:t>
            </a:r>
            <a:r>
              <a:rPr lang="en-US" altLang="zh-CN" sz="2800" dirty="0"/>
              <a:t>pc</a:t>
            </a:r>
            <a:r>
              <a:rPr lang="zh-CN" altLang="en-US" sz="2800" dirty="0"/>
              <a:t>值从指令存储器中取出指令，按照指令定义，从寄存器堆中取出</a:t>
            </a:r>
            <a:r>
              <a:rPr lang="en-US" altLang="zh-CN" sz="2800" dirty="0"/>
              <a:t>GPR[</a:t>
            </a:r>
            <a:r>
              <a:rPr lang="en-US" altLang="zh-CN" sz="2800" dirty="0" err="1"/>
              <a:t>rs</a:t>
            </a:r>
            <a:r>
              <a:rPr lang="en-US" altLang="zh-CN" sz="2800" dirty="0"/>
              <a:t>]</a:t>
            </a:r>
            <a:r>
              <a:rPr lang="zh-CN" altLang="en-US" sz="2800" dirty="0"/>
              <a:t>和</a:t>
            </a:r>
            <a:r>
              <a:rPr lang="en-US" altLang="zh-CN" sz="2800" dirty="0"/>
              <a:t>GPR[rt]</a:t>
            </a:r>
            <a:r>
              <a:rPr lang="zh-CN" altLang="en-US" sz="2800" dirty="0"/>
              <a:t>，用</a:t>
            </a:r>
            <a:r>
              <a:rPr lang="en-US" altLang="zh-CN" sz="2800" dirty="0" err="1"/>
              <a:t>alu</a:t>
            </a:r>
            <a:r>
              <a:rPr lang="zh-CN" altLang="en-US" sz="2800" dirty="0"/>
              <a:t>模块实现</a:t>
            </a:r>
            <a:r>
              <a:rPr lang="en-US" altLang="zh-CN" sz="2800" dirty="0"/>
              <a:t>GPR[</a:t>
            </a:r>
            <a:r>
              <a:rPr lang="en-US" altLang="zh-CN" sz="2800" dirty="0" err="1"/>
              <a:t>rs</a:t>
            </a:r>
            <a:r>
              <a:rPr lang="en-US" altLang="zh-CN" sz="2800" dirty="0"/>
              <a:t>]+GPR[rt]</a:t>
            </a:r>
            <a:r>
              <a:rPr lang="zh-CN" altLang="en-US" sz="2800" dirty="0"/>
              <a:t>，将结果存入寄存器</a:t>
            </a:r>
            <a:r>
              <a:rPr lang="en-US" altLang="zh-CN" sz="2800" dirty="0"/>
              <a:t>GPR[</a:t>
            </a:r>
            <a:r>
              <a:rPr lang="en-US" altLang="zh-CN" sz="2800" dirty="0" err="1"/>
              <a:t>rd</a:t>
            </a:r>
            <a:r>
              <a:rPr lang="en-US" altLang="zh-CN" sz="2800" dirty="0"/>
              <a:t>] </a:t>
            </a:r>
            <a:r>
              <a:rPr lang="zh-CN" altLang="en-US" sz="2800" dirty="0"/>
              <a:t>中。指令执行的同时，通过</a:t>
            </a:r>
            <a:r>
              <a:rPr lang="en-US" altLang="zh-CN" sz="2800" dirty="0"/>
              <a:t>pc+4</a:t>
            </a:r>
            <a:r>
              <a:rPr lang="zh-CN" altLang="en-US" sz="2800" dirty="0"/>
              <a:t>计算下条指令的地址</a:t>
            </a:r>
            <a:r>
              <a:rPr lang="en-US" altLang="zh-CN" sz="2800" dirty="0" err="1"/>
              <a:t>npc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21CCDCD-FC4B-42A0-A5A2-55D1B9733B3C}"/>
              </a:ext>
            </a:extLst>
          </p:cNvPr>
          <p:cNvSpPr txBox="1"/>
          <p:nvPr/>
        </p:nvSpPr>
        <p:spPr>
          <a:xfrm>
            <a:off x="1285875" y="2108835"/>
            <a:ext cx="461665" cy="14300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指令格式</a:t>
            </a:r>
          </a:p>
        </p:txBody>
      </p:sp>
    </p:spTree>
    <p:extLst>
      <p:ext uri="{BB962C8B-B14F-4D97-AF65-F5344CB8AC3E}">
        <p14:creationId xmlns:p14="http://schemas.microsoft.com/office/powerpoint/2010/main" val="50704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04FB4-9D42-43AA-B2C8-D51EBC067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27" y="499050"/>
            <a:ext cx="8635820" cy="757420"/>
          </a:xfrm>
        </p:spPr>
        <p:txBody>
          <a:bodyPr/>
          <a:lstStyle/>
          <a:p>
            <a:r>
              <a:rPr lang="zh-CN" altLang="en-US" dirty="0"/>
              <a:t>数据通路图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965C3CC-D22A-4247-998C-B30DBBE4B097}"/>
              </a:ext>
            </a:extLst>
          </p:cNvPr>
          <p:cNvGrpSpPr/>
          <p:nvPr/>
        </p:nvGrpSpPr>
        <p:grpSpPr>
          <a:xfrm>
            <a:off x="1422636" y="1637986"/>
            <a:ext cx="9137178" cy="4269244"/>
            <a:chOff x="1527411" y="1771336"/>
            <a:chExt cx="9137178" cy="4269244"/>
          </a:xfrm>
        </p:grpSpPr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71D0654E-C748-4D6B-9DB0-09D7BC6923A9}"/>
                </a:ext>
              </a:extLst>
            </p:cNvPr>
            <p:cNvSpPr txBox="1"/>
            <p:nvPr/>
          </p:nvSpPr>
          <p:spPr>
            <a:xfrm>
              <a:off x="1527411" y="2150869"/>
              <a:ext cx="555191" cy="3197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b="1" dirty="0" err="1">
                  <a:solidFill>
                    <a:srgbClr val="4472C4"/>
                  </a:solidFill>
                  <a:latin typeface="等线" panose="020F0502020204030204"/>
                  <a:ea typeface="等线" panose="02010600030101010101" pitchFamily="2" charset="-122"/>
                </a:rPr>
                <a:t>npc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AD1763DD-4934-4EF2-8781-DD6BA18103CD}"/>
                </a:ext>
              </a:extLst>
            </p:cNvPr>
            <p:cNvSpPr/>
            <p:nvPr/>
          </p:nvSpPr>
          <p:spPr>
            <a:xfrm>
              <a:off x="1977919" y="1771336"/>
              <a:ext cx="395779" cy="1372029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pc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710B54F-6D8F-4B6A-A6E6-13824B6F5CCB}"/>
                </a:ext>
              </a:extLst>
            </p:cNvPr>
            <p:cNvSpPr/>
            <p:nvPr/>
          </p:nvSpPr>
          <p:spPr>
            <a:xfrm>
              <a:off x="2692697" y="2074764"/>
              <a:ext cx="1296171" cy="1830471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指令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存储器</a:t>
              </a: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15B70132-1847-4606-8420-AA0F8A628712}"/>
                </a:ext>
              </a:extLst>
            </p:cNvPr>
            <p:cNvSpPr txBox="1"/>
            <p:nvPr/>
          </p:nvSpPr>
          <p:spPr>
            <a:xfrm>
              <a:off x="2583027" y="2273746"/>
              <a:ext cx="857339" cy="31971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读地址</a:t>
              </a: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64540E4F-E0DE-4043-9B69-A278D9BA9A0A}"/>
                </a:ext>
              </a:extLst>
            </p:cNvPr>
            <p:cNvSpPr/>
            <p:nvPr/>
          </p:nvSpPr>
          <p:spPr>
            <a:xfrm>
              <a:off x="5908910" y="1939335"/>
              <a:ext cx="1830471" cy="2503293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                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寄存器</a:t>
              </a: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19475CD5-222A-432C-BABE-BF98AB1C1B2D}"/>
                </a:ext>
              </a:extLst>
            </p:cNvPr>
            <p:cNvSpPr txBox="1"/>
            <p:nvPr/>
          </p:nvSpPr>
          <p:spPr>
            <a:xfrm>
              <a:off x="5908910" y="2077857"/>
              <a:ext cx="1029022" cy="31662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读寄存器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1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E69C3BE0-4FD8-400B-97C8-F97433D5C2FD}"/>
                </a:ext>
              </a:extLst>
            </p:cNvPr>
            <p:cNvSpPr txBox="1"/>
            <p:nvPr/>
          </p:nvSpPr>
          <p:spPr>
            <a:xfrm>
              <a:off x="5908910" y="2600056"/>
              <a:ext cx="1029022" cy="31662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读寄存器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2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8A6384F-A8BB-425B-BF96-8CFD43746F34}"/>
                </a:ext>
              </a:extLst>
            </p:cNvPr>
            <p:cNvSpPr txBox="1"/>
            <p:nvPr/>
          </p:nvSpPr>
          <p:spPr>
            <a:xfrm>
              <a:off x="5876840" y="3436371"/>
              <a:ext cx="1029022" cy="31971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写寄存器</a:t>
              </a: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66D3B7F7-B697-4E34-84F3-4F0908142B9E}"/>
                </a:ext>
              </a:extLst>
            </p:cNvPr>
            <p:cNvSpPr txBox="1"/>
            <p:nvPr/>
          </p:nvSpPr>
          <p:spPr>
            <a:xfrm>
              <a:off x="5837066" y="3999221"/>
              <a:ext cx="781661" cy="31971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写数据</a:t>
              </a: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2E79717C-ECBC-4E03-91F7-7EEA91E98DD4}"/>
                </a:ext>
              </a:extLst>
            </p:cNvPr>
            <p:cNvSpPr txBox="1"/>
            <p:nvPr/>
          </p:nvSpPr>
          <p:spPr>
            <a:xfrm>
              <a:off x="6898158" y="2247515"/>
              <a:ext cx="873294" cy="31971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读数据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1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21F79C1C-517E-48F2-8C42-8D19882C2C15}"/>
                </a:ext>
              </a:extLst>
            </p:cNvPr>
            <p:cNvSpPr txBox="1"/>
            <p:nvPr/>
          </p:nvSpPr>
          <p:spPr>
            <a:xfrm>
              <a:off x="6818296" y="3675114"/>
              <a:ext cx="886843" cy="31971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读数据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2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1DEC7A49-C5A2-4336-80D0-D2578791CE7C}"/>
                </a:ext>
              </a:extLst>
            </p:cNvPr>
            <p:cNvSpPr/>
            <p:nvPr/>
          </p:nvSpPr>
          <p:spPr>
            <a:xfrm>
              <a:off x="9109933" y="1771336"/>
              <a:ext cx="982510" cy="2512848"/>
            </a:xfrm>
            <a:custGeom>
              <a:avLst/>
              <a:gdLst>
                <a:gd name="connsiteX0" fmla="*/ 0 w 895350"/>
                <a:gd name="connsiteY0" fmla="*/ 0 h 2400300"/>
                <a:gd name="connsiteX1" fmla="*/ 9525 w 895350"/>
                <a:gd name="connsiteY1" fmla="*/ 981075 h 2400300"/>
                <a:gd name="connsiteX2" fmla="*/ 219075 w 895350"/>
                <a:gd name="connsiteY2" fmla="*/ 1209675 h 2400300"/>
                <a:gd name="connsiteX3" fmla="*/ 28575 w 895350"/>
                <a:gd name="connsiteY3" fmla="*/ 1485900 h 2400300"/>
                <a:gd name="connsiteX4" fmla="*/ 47625 w 895350"/>
                <a:gd name="connsiteY4" fmla="*/ 2400300 h 2400300"/>
                <a:gd name="connsiteX5" fmla="*/ 895350 w 895350"/>
                <a:gd name="connsiteY5" fmla="*/ 1809750 h 2400300"/>
                <a:gd name="connsiteX6" fmla="*/ 838200 w 895350"/>
                <a:gd name="connsiteY6" fmla="*/ 619125 h 2400300"/>
                <a:gd name="connsiteX7" fmla="*/ 0 w 895350"/>
                <a:gd name="connsiteY7" fmla="*/ 0 h 2400300"/>
                <a:gd name="connsiteX0" fmla="*/ 0 w 876300"/>
                <a:gd name="connsiteY0" fmla="*/ 0 h 2400300"/>
                <a:gd name="connsiteX1" fmla="*/ 9525 w 876300"/>
                <a:gd name="connsiteY1" fmla="*/ 981075 h 2400300"/>
                <a:gd name="connsiteX2" fmla="*/ 219075 w 876300"/>
                <a:gd name="connsiteY2" fmla="*/ 1209675 h 2400300"/>
                <a:gd name="connsiteX3" fmla="*/ 28575 w 876300"/>
                <a:gd name="connsiteY3" fmla="*/ 1485900 h 2400300"/>
                <a:gd name="connsiteX4" fmla="*/ 47625 w 876300"/>
                <a:gd name="connsiteY4" fmla="*/ 2400300 h 2400300"/>
                <a:gd name="connsiteX5" fmla="*/ 876300 w 876300"/>
                <a:gd name="connsiteY5" fmla="*/ 1819275 h 2400300"/>
                <a:gd name="connsiteX6" fmla="*/ 838200 w 876300"/>
                <a:gd name="connsiteY6" fmla="*/ 619125 h 2400300"/>
                <a:gd name="connsiteX7" fmla="*/ 0 w 876300"/>
                <a:gd name="connsiteY7" fmla="*/ 0 h 2400300"/>
                <a:gd name="connsiteX0" fmla="*/ 0 w 838200"/>
                <a:gd name="connsiteY0" fmla="*/ 0 h 2400300"/>
                <a:gd name="connsiteX1" fmla="*/ 9525 w 838200"/>
                <a:gd name="connsiteY1" fmla="*/ 981075 h 2400300"/>
                <a:gd name="connsiteX2" fmla="*/ 219075 w 838200"/>
                <a:gd name="connsiteY2" fmla="*/ 1209675 h 2400300"/>
                <a:gd name="connsiteX3" fmla="*/ 28575 w 838200"/>
                <a:gd name="connsiteY3" fmla="*/ 1485900 h 2400300"/>
                <a:gd name="connsiteX4" fmla="*/ 47625 w 838200"/>
                <a:gd name="connsiteY4" fmla="*/ 2400300 h 2400300"/>
                <a:gd name="connsiteX5" fmla="*/ 838200 w 838200"/>
                <a:gd name="connsiteY5" fmla="*/ 1819275 h 2400300"/>
                <a:gd name="connsiteX6" fmla="*/ 838200 w 838200"/>
                <a:gd name="connsiteY6" fmla="*/ 619125 h 2400300"/>
                <a:gd name="connsiteX7" fmla="*/ 0 w 838200"/>
                <a:gd name="connsiteY7" fmla="*/ 0 h 2400300"/>
                <a:gd name="connsiteX0" fmla="*/ 0 w 838200"/>
                <a:gd name="connsiteY0" fmla="*/ 0 h 2476500"/>
                <a:gd name="connsiteX1" fmla="*/ 9525 w 838200"/>
                <a:gd name="connsiteY1" fmla="*/ 981075 h 2476500"/>
                <a:gd name="connsiteX2" fmla="*/ 219075 w 838200"/>
                <a:gd name="connsiteY2" fmla="*/ 1209675 h 2476500"/>
                <a:gd name="connsiteX3" fmla="*/ 28575 w 838200"/>
                <a:gd name="connsiteY3" fmla="*/ 1485900 h 2476500"/>
                <a:gd name="connsiteX4" fmla="*/ 19050 w 838200"/>
                <a:gd name="connsiteY4" fmla="*/ 2476500 h 2476500"/>
                <a:gd name="connsiteX5" fmla="*/ 838200 w 838200"/>
                <a:gd name="connsiteY5" fmla="*/ 1819275 h 2476500"/>
                <a:gd name="connsiteX6" fmla="*/ 838200 w 838200"/>
                <a:gd name="connsiteY6" fmla="*/ 619125 h 2476500"/>
                <a:gd name="connsiteX7" fmla="*/ 0 w 838200"/>
                <a:gd name="connsiteY7" fmla="*/ 0 h 2476500"/>
                <a:gd name="connsiteX0" fmla="*/ 0 w 838200"/>
                <a:gd name="connsiteY0" fmla="*/ 0 h 2476500"/>
                <a:gd name="connsiteX1" fmla="*/ 9525 w 838200"/>
                <a:gd name="connsiteY1" fmla="*/ 981075 h 2476500"/>
                <a:gd name="connsiteX2" fmla="*/ 219075 w 838200"/>
                <a:gd name="connsiteY2" fmla="*/ 1209675 h 2476500"/>
                <a:gd name="connsiteX3" fmla="*/ 19050 w 838200"/>
                <a:gd name="connsiteY3" fmla="*/ 1495425 h 2476500"/>
                <a:gd name="connsiteX4" fmla="*/ 19050 w 838200"/>
                <a:gd name="connsiteY4" fmla="*/ 2476500 h 2476500"/>
                <a:gd name="connsiteX5" fmla="*/ 838200 w 838200"/>
                <a:gd name="connsiteY5" fmla="*/ 1819275 h 2476500"/>
                <a:gd name="connsiteX6" fmla="*/ 838200 w 838200"/>
                <a:gd name="connsiteY6" fmla="*/ 619125 h 2476500"/>
                <a:gd name="connsiteX7" fmla="*/ 0 w 838200"/>
                <a:gd name="connsiteY7" fmla="*/ 0 h 2476500"/>
                <a:gd name="connsiteX0" fmla="*/ 0 w 838200"/>
                <a:gd name="connsiteY0" fmla="*/ 0 h 2476500"/>
                <a:gd name="connsiteX1" fmla="*/ 9525 w 838200"/>
                <a:gd name="connsiteY1" fmla="*/ 981075 h 2476500"/>
                <a:gd name="connsiteX2" fmla="*/ 219075 w 838200"/>
                <a:gd name="connsiteY2" fmla="*/ 1209675 h 2476500"/>
                <a:gd name="connsiteX3" fmla="*/ 19050 w 838200"/>
                <a:gd name="connsiteY3" fmla="*/ 1495425 h 2476500"/>
                <a:gd name="connsiteX4" fmla="*/ 19050 w 838200"/>
                <a:gd name="connsiteY4" fmla="*/ 2476500 h 2476500"/>
                <a:gd name="connsiteX5" fmla="*/ 838200 w 838200"/>
                <a:gd name="connsiteY5" fmla="*/ 1819275 h 2476500"/>
                <a:gd name="connsiteX6" fmla="*/ 838200 w 838200"/>
                <a:gd name="connsiteY6" fmla="*/ 619125 h 2476500"/>
                <a:gd name="connsiteX7" fmla="*/ 0 w 838200"/>
                <a:gd name="connsiteY7" fmla="*/ 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8200" h="2476500">
                  <a:moveTo>
                    <a:pt x="0" y="0"/>
                  </a:moveTo>
                  <a:lnTo>
                    <a:pt x="9525" y="981075"/>
                  </a:lnTo>
                  <a:lnTo>
                    <a:pt x="219075" y="1209675"/>
                  </a:lnTo>
                  <a:lnTo>
                    <a:pt x="19050" y="1495425"/>
                  </a:lnTo>
                  <a:lnTo>
                    <a:pt x="19050" y="2476500"/>
                  </a:lnTo>
                  <a:lnTo>
                    <a:pt x="838200" y="1819275"/>
                  </a:lnTo>
                  <a:lnTo>
                    <a:pt x="838200" y="619125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ALU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F0C3B287-352E-4085-A423-A70CDF1099C9}"/>
                </a:ext>
              </a:extLst>
            </p:cNvPr>
            <p:cNvSpPr txBox="1"/>
            <p:nvPr/>
          </p:nvSpPr>
          <p:spPr>
            <a:xfrm>
              <a:off x="9366558" y="2474026"/>
              <a:ext cx="585730" cy="32164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结果</a:t>
              </a:r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FBACCD39-E118-4AE8-890F-EBBD9BD0B5B7}"/>
                </a:ext>
              </a:extLst>
            </p:cNvPr>
            <p:cNvCxnSpPr>
              <a:cxnSpLocks/>
            </p:cNvCxnSpPr>
            <p:nvPr/>
          </p:nvCxnSpPr>
          <p:spPr>
            <a:xfrm>
              <a:off x="5175527" y="2663721"/>
              <a:ext cx="73338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216C2860-9310-4198-A239-6214E44F6800}"/>
                </a:ext>
              </a:extLst>
            </p:cNvPr>
            <p:cNvCxnSpPr>
              <a:cxnSpLocks/>
              <a:stCxn id="82" idx="3"/>
            </p:cNvCxnSpPr>
            <p:nvPr/>
          </p:nvCxnSpPr>
          <p:spPr>
            <a:xfrm>
              <a:off x="2373697" y="2457350"/>
              <a:ext cx="3190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F1D2F1B7-EC16-41BB-AEEC-A0894C75AEA0}"/>
                </a:ext>
              </a:extLst>
            </p:cNvPr>
            <p:cNvCxnSpPr>
              <a:cxnSpLocks/>
            </p:cNvCxnSpPr>
            <p:nvPr/>
          </p:nvCxnSpPr>
          <p:spPr>
            <a:xfrm>
              <a:off x="5162552" y="3599477"/>
              <a:ext cx="73385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7D5819F1-7B49-4BE1-A45F-CE2943305E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6279" y="3859256"/>
              <a:ext cx="1418181" cy="744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DCE4923F-5089-488B-A0E0-D222A89FD8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8922" y="5961423"/>
              <a:ext cx="4790108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8DD0EA8A-E3BA-45CB-A223-C17DDDEEB978}"/>
                </a:ext>
              </a:extLst>
            </p:cNvPr>
            <p:cNvSpPr txBox="1"/>
            <p:nvPr/>
          </p:nvSpPr>
          <p:spPr>
            <a:xfrm>
              <a:off x="5327349" y="1939335"/>
              <a:ext cx="4144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rs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F6CC0ABC-841F-4D0B-A3B7-56E8865FD79D}"/>
                </a:ext>
              </a:extLst>
            </p:cNvPr>
            <p:cNvSpPr txBox="1"/>
            <p:nvPr/>
          </p:nvSpPr>
          <p:spPr>
            <a:xfrm>
              <a:off x="5311514" y="2379606"/>
              <a:ext cx="498174" cy="3133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r't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5371FA5D-86B0-4227-BE3F-8AB7356E67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2552" y="2267059"/>
              <a:ext cx="11733" cy="135382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1A57F6EF-6507-4C5C-B0E6-4F2D86A63FFE}"/>
                </a:ext>
              </a:extLst>
            </p:cNvPr>
            <p:cNvCxnSpPr>
              <a:cxnSpLocks/>
            </p:cNvCxnSpPr>
            <p:nvPr/>
          </p:nvCxnSpPr>
          <p:spPr>
            <a:xfrm>
              <a:off x="5175527" y="2256568"/>
              <a:ext cx="720877" cy="282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F2A7C769-2221-4644-AC18-C2F701A6F3E1}"/>
                </a:ext>
              </a:extLst>
            </p:cNvPr>
            <p:cNvCxnSpPr>
              <a:cxnSpLocks/>
              <a:endCxn id="83" idx="3"/>
            </p:cNvCxnSpPr>
            <p:nvPr/>
          </p:nvCxnSpPr>
          <p:spPr>
            <a:xfrm flipH="1">
              <a:off x="3988869" y="2982924"/>
              <a:ext cx="1182916" cy="707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1E413775-E141-4943-B5A8-FC70288F5603}"/>
                </a:ext>
              </a:extLst>
            </p:cNvPr>
            <p:cNvSpPr txBox="1"/>
            <p:nvPr/>
          </p:nvSpPr>
          <p:spPr>
            <a:xfrm>
              <a:off x="5291964" y="3288527"/>
              <a:ext cx="47145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r'd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4BC3CDA1-F2A0-45BB-A430-C52D6BCA59F8}"/>
                </a:ext>
              </a:extLst>
            </p:cNvPr>
            <p:cNvSpPr/>
            <p:nvPr/>
          </p:nvSpPr>
          <p:spPr>
            <a:xfrm>
              <a:off x="2892837" y="4371648"/>
              <a:ext cx="707450" cy="1422025"/>
            </a:xfrm>
            <a:custGeom>
              <a:avLst/>
              <a:gdLst>
                <a:gd name="connsiteX0" fmla="*/ 0 w 895350"/>
                <a:gd name="connsiteY0" fmla="*/ 0 h 2400300"/>
                <a:gd name="connsiteX1" fmla="*/ 9525 w 895350"/>
                <a:gd name="connsiteY1" fmla="*/ 981075 h 2400300"/>
                <a:gd name="connsiteX2" fmla="*/ 219075 w 895350"/>
                <a:gd name="connsiteY2" fmla="*/ 1209675 h 2400300"/>
                <a:gd name="connsiteX3" fmla="*/ 28575 w 895350"/>
                <a:gd name="connsiteY3" fmla="*/ 1485900 h 2400300"/>
                <a:gd name="connsiteX4" fmla="*/ 47625 w 895350"/>
                <a:gd name="connsiteY4" fmla="*/ 2400300 h 2400300"/>
                <a:gd name="connsiteX5" fmla="*/ 895350 w 895350"/>
                <a:gd name="connsiteY5" fmla="*/ 1809750 h 2400300"/>
                <a:gd name="connsiteX6" fmla="*/ 838200 w 895350"/>
                <a:gd name="connsiteY6" fmla="*/ 619125 h 2400300"/>
                <a:gd name="connsiteX7" fmla="*/ 0 w 895350"/>
                <a:gd name="connsiteY7" fmla="*/ 0 h 2400300"/>
                <a:gd name="connsiteX0" fmla="*/ 0 w 876300"/>
                <a:gd name="connsiteY0" fmla="*/ 0 h 2400300"/>
                <a:gd name="connsiteX1" fmla="*/ 9525 w 876300"/>
                <a:gd name="connsiteY1" fmla="*/ 981075 h 2400300"/>
                <a:gd name="connsiteX2" fmla="*/ 219075 w 876300"/>
                <a:gd name="connsiteY2" fmla="*/ 1209675 h 2400300"/>
                <a:gd name="connsiteX3" fmla="*/ 28575 w 876300"/>
                <a:gd name="connsiteY3" fmla="*/ 1485900 h 2400300"/>
                <a:gd name="connsiteX4" fmla="*/ 47625 w 876300"/>
                <a:gd name="connsiteY4" fmla="*/ 2400300 h 2400300"/>
                <a:gd name="connsiteX5" fmla="*/ 876300 w 876300"/>
                <a:gd name="connsiteY5" fmla="*/ 1819275 h 2400300"/>
                <a:gd name="connsiteX6" fmla="*/ 838200 w 876300"/>
                <a:gd name="connsiteY6" fmla="*/ 619125 h 2400300"/>
                <a:gd name="connsiteX7" fmla="*/ 0 w 876300"/>
                <a:gd name="connsiteY7" fmla="*/ 0 h 2400300"/>
                <a:gd name="connsiteX0" fmla="*/ 0 w 838200"/>
                <a:gd name="connsiteY0" fmla="*/ 0 h 2400300"/>
                <a:gd name="connsiteX1" fmla="*/ 9525 w 838200"/>
                <a:gd name="connsiteY1" fmla="*/ 981075 h 2400300"/>
                <a:gd name="connsiteX2" fmla="*/ 219075 w 838200"/>
                <a:gd name="connsiteY2" fmla="*/ 1209675 h 2400300"/>
                <a:gd name="connsiteX3" fmla="*/ 28575 w 838200"/>
                <a:gd name="connsiteY3" fmla="*/ 1485900 h 2400300"/>
                <a:gd name="connsiteX4" fmla="*/ 47625 w 838200"/>
                <a:gd name="connsiteY4" fmla="*/ 2400300 h 2400300"/>
                <a:gd name="connsiteX5" fmla="*/ 838200 w 838200"/>
                <a:gd name="connsiteY5" fmla="*/ 1819275 h 2400300"/>
                <a:gd name="connsiteX6" fmla="*/ 838200 w 838200"/>
                <a:gd name="connsiteY6" fmla="*/ 619125 h 2400300"/>
                <a:gd name="connsiteX7" fmla="*/ 0 w 838200"/>
                <a:gd name="connsiteY7" fmla="*/ 0 h 2400300"/>
                <a:gd name="connsiteX0" fmla="*/ 0 w 838200"/>
                <a:gd name="connsiteY0" fmla="*/ 0 h 2476500"/>
                <a:gd name="connsiteX1" fmla="*/ 9525 w 838200"/>
                <a:gd name="connsiteY1" fmla="*/ 981075 h 2476500"/>
                <a:gd name="connsiteX2" fmla="*/ 219075 w 838200"/>
                <a:gd name="connsiteY2" fmla="*/ 1209675 h 2476500"/>
                <a:gd name="connsiteX3" fmla="*/ 28575 w 838200"/>
                <a:gd name="connsiteY3" fmla="*/ 1485900 h 2476500"/>
                <a:gd name="connsiteX4" fmla="*/ 19050 w 838200"/>
                <a:gd name="connsiteY4" fmla="*/ 2476500 h 2476500"/>
                <a:gd name="connsiteX5" fmla="*/ 838200 w 838200"/>
                <a:gd name="connsiteY5" fmla="*/ 1819275 h 2476500"/>
                <a:gd name="connsiteX6" fmla="*/ 838200 w 838200"/>
                <a:gd name="connsiteY6" fmla="*/ 619125 h 2476500"/>
                <a:gd name="connsiteX7" fmla="*/ 0 w 838200"/>
                <a:gd name="connsiteY7" fmla="*/ 0 h 2476500"/>
                <a:gd name="connsiteX0" fmla="*/ 0 w 838200"/>
                <a:gd name="connsiteY0" fmla="*/ 0 h 2476500"/>
                <a:gd name="connsiteX1" fmla="*/ 9525 w 838200"/>
                <a:gd name="connsiteY1" fmla="*/ 981075 h 2476500"/>
                <a:gd name="connsiteX2" fmla="*/ 219075 w 838200"/>
                <a:gd name="connsiteY2" fmla="*/ 1209675 h 2476500"/>
                <a:gd name="connsiteX3" fmla="*/ 19050 w 838200"/>
                <a:gd name="connsiteY3" fmla="*/ 1495425 h 2476500"/>
                <a:gd name="connsiteX4" fmla="*/ 19050 w 838200"/>
                <a:gd name="connsiteY4" fmla="*/ 2476500 h 2476500"/>
                <a:gd name="connsiteX5" fmla="*/ 838200 w 838200"/>
                <a:gd name="connsiteY5" fmla="*/ 1819275 h 2476500"/>
                <a:gd name="connsiteX6" fmla="*/ 838200 w 838200"/>
                <a:gd name="connsiteY6" fmla="*/ 619125 h 2476500"/>
                <a:gd name="connsiteX7" fmla="*/ 0 w 838200"/>
                <a:gd name="connsiteY7" fmla="*/ 0 h 2476500"/>
                <a:gd name="connsiteX0" fmla="*/ 0 w 838200"/>
                <a:gd name="connsiteY0" fmla="*/ 0 h 2476500"/>
                <a:gd name="connsiteX1" fmla="*/ 9525 w 838200"/>
                <a:gd name="connsiteY1" fmla="*/ 981075 h 2476500"/>
                <a:gd name="connsiteX2" fmla="*/ 219075 w 838200"/>
                <a:gd name="connsiteY2" fmla="*/ 1209675 h 2476500"/>
                <a:gd name="connsiteX3" fmla="*/ 19050 w 838200"/>
                <a:gd name="connsiteY3" fmla="*/ 1495425 h 2476500"/>
                <a:gd name="connsiteX4" fmla="*/ 19050 w 838200"/>
                <a:gd name="connsiteY4" fmla="*/ 2476500 h 2476500"/>
                <a:gd name="connsiteX5" fmla="*/ 838200 w 838200"/>
                <a:gd name="connsiteY5" fmla="*/ 1819275 h 2476500"/>
                <a:gd name="connsiteX6" fmla="*/ 838200 w 838200"/>
                <a:gd name="connsiteY6" fmla="*/ 619125 h 2476500"/>
                <a:gd name="connsiteX7" fmla="*/ 0 w 838200"/>
                <a:gd name="connsiteY7" fmla="*/ 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8200" h="2476500">
                  <a:moveTo>
                    <a:pt x="0" y="0"/>
                  </a:moveTo>
                  <a:lnTo>
                    <a:pt x="9525" y="981075"/>
                  </a:lnTo>
                  <a:lnTo>
                    <a:pt x="219075" y="1209675"/>
                  </a:lnTo>
                  <a:lnTo>
                    <a:pt x="19050" y="1495425"/>
                  </a:lnTo>
                  <a:lnTo>
                    <a:pt x="19050" y="2476500"/>
                  </a:lnTo>
                  <a:lnTo>
                    <a:pt x="838200" y="1819275"/>
                  </a:lnTo>
                  <a:lnTo>
                    <a:pt x="838200" y="619125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Add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D9C86D02-EBF3-405B-A34C-2EADA8997E84}"/>
                </a:ext>
              </a:extLst>
            </p:cNvPr>
            <p:cNvCxnSpPr>
              <a:cxnSpLocks/>
            </p:cNvCxnSpPr>
            <p:nvPr/>
          </p:nvCxnSpPr>
          <p:spPr>
            <a:xfrm>
              <a:off x="2525950" y="2445001"/>
              <a:ext cx="0" cy="230895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EF7580A1-7404-4D00-A23A-FD05A465EB5E}"/>
                </a:ext>
              </a:extLst>
            </p:cNvPr>
            <p:cNvCxnSpPr>
              <a:cxnSpLocks/>
            </p:cNvCxnSpPr>
            <p:nvPr/>
          </p:nvCxnSpPr>
          <p:spPr>
            <a:xfrm>
              <a:off x="2533197" y="4742553"/>
              <a:ext cx="359075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BBABA0BE-996C-4D89-AD8F-BEC8BCB87344}"/>
                </a:ext>
              </a:extLst>
            </p:cNvPr>
            <p:cNvCxnSpPr>
              <a:cxnSpLocks/>
            </p:cNvCxnSpPr>
            <p:nvPr/>
          </p:nvCxnSpPr>
          <p:spPr>
            <a:xfrm>
              <a:off x="2566717" y="5545857"/>
              <a:ext cx="351134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55F66689-A425-4D22-B36C-D4ECFA966BDD}"/>
                </a:ext>
              </a:extLst>
            </p:cNvPr>
            <p:cNvSpPr txBox="1"/>
            <p:nvPr/>
          </p:nvSpPr>
          <p:spPr>
            <a:xfrm>
              <a:off x="2589537" y="5217278"/>
              <a:ext cx="319001" cy="3197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4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7BDB0D1D-92B7-4BA6-B887-4A6B5F2FD716}"/>
                </a:ext>
              </a:extLst>
            </p:cNvPr>
            <p:cNvCxnSpPr>
              <a:cxnSpLocks/>
            </p:cNvCxnSpPr>
            <p:nvPr/>
          </p:nvCxnSpPr>
          <p:spPr>
            <a:xfrm>
              <a:off x="3600287" y="5082660"/>
              <a:ext cx="191214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A2DAE3FA-4886-4001-ABA3-ED1B37004B7F}"/>
                </a:ext>
              </a:extLst>
            </p:cNvPr>
            <p:cNvCxnSpPr>
              <a:cxnSpLocks/>
            </p:cNvCxnSpPr>
            <p:nvPr/>
          </p:nvCxnSpPr>
          <p:spPr>
            <a:xfrm>
              <a:off x="3791500" y="5082660"/>
              <a:ext cx="0" cy="94802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D1AFECFD-927B-40BF-A809-1B1BB0A40E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8930" y="6040580"/>
              <a:ext cx="201257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72B23E41-485A-4995-865E-910941A910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8824" y="2445001"/>
              <a:ext cx="0" cy="358568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24930CA2-FBF8-46DF-B892-2BA27E55AB21}"/>
                </a:ext>
              </a:extLst>
            </p:cNvPr>
            <p:cNvCxnSpPr>
              <a:cxnSpLocks/>
              <a:endCxn id="82" idx="1"/>
            </p:cNvCxnSpPr>
            <p:nvPr/>
          </p:nvCxnSpPr>
          <p:spPr>
            <a:xfrm>
              <a:off x="1778930" y="2457350"/>
              <a:ext cx="198989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21A4073C-2185-4126-AC85-512956E8F8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8922" y="4150128"/>
              <a:ext cx="0" cy="181129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3A31B62A-1269-4D5B-BF06-3978F605948D}"/>
                </a:ext>
              </a:extLst>
            </p:cNvPr>
            <p:cNvCxnSpPr>
              <a:cxnSpLocks/>
            </p:cNvCxnSpPr>
            <p:nvPr/>
          </p:nvCxnSpPr>
          <p:spPr>
            <a:xfrm>
              <a:off x="5528922" y="4150128"/>
              <a:ext cx="37998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流程图: 接点 116">
              <a:extLst>
                <a:ext uri="{FF2B5EF4-FFF2-40B4-BE49-F238E27FC236}">
                  <a16:creationId xmlns:a16="http://schemas.microsoft.com/office/drawing/2014/main" id="{D93D59C8-6328-42E3-BA01-CBEEC2BDE08E}"/>
                </a:ext>
              </a:extLst>
            </p:cNvPr>
            <p:cNvSpPr/>
            <p:nvPr/>
          </p:nvSpPr>
          <p:spPr>
            <a:xfrm>
              <a:off x="5090085" y="2596130"/>
              <a:ext cx="149585" cy="149585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8" name="流程图: 接点 117">
              <a:extLst>
                <a:ext uri="{FF2B5EF4-FFF2-40B4-BE49-F238E27FC236}">
                  <a16:creationId xmlns:a16="http://schemas.microsoft.com/office/drawing/2014/main" id="{797F7C51-A74A-49E8-918E-46B761900290}"/>
                </a:ext>
              </a:extLst>
            </p:cNvPr>
            <p:cNvSpPr/>
            <p:nvPr/>
          </p:nvSpPr>
          <p:spPr>
            <a:xfrm>
              <a:off x="5109498" y="2901724"/>
              <a:ext cx="149585" cy="149585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9" name="流程图: 接点 118">
              <a:extLst>
                <a:ext uri="{FF2B5EF4-FFF2-40B4-BE49-F238E27FC236}">
                  <a16:creationId xmlns:a16="http://schemas.microsoft.com/office/drawing/2014/main" id="{66A1F74F-A436-44AE-BA2F-52B783D1F626}"/>
                </a:ext>
              </a:extLst>
            </p:cNvPr>
            <p:cNvSpPr/>
            <p:nvPr/>
          </p:nvSpPr>
          <p:spPr>
            <a:xfrm>
              <a:off x="2435616" y="2399233"/>
              <a:ext cx="149585" cy="149585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C756335F-34F8-4C3B-B56B-C7BEB475E387}"/>
                </a:ext>
              </a:extLst>
            </p:cNvPr>
            <p:cNvCxnSpPr>
              <a:cxnSpLocks/>
            </p:cNvCxnSpPr>
            <p:nvPr/>
          </p:nvCxnSpPr>
          <p:spPr>
            <a:xfrm>
              <a:off x="7746279" y="2356189"/>
              <a:ext cx="1388788" cy="1148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91A5FBB1-3145-42AC-BF9F-8B0968BE9817}"/>
                </a:ext>
              </a:extLst>
            </p:cNvPr>
            <p:cNvCxnSpPr>
              <a:cxnSpLocks/>
            </p:cNvCxnSpPr>
            <p:nvPr/>
          </p:nvCxnSpPr>
          <p:spPr>
            <a:xfrm>
              <a:off x="10319031" y="3027759"/>
              <a:ext cx="0" cy="293366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BA22921C-5D41-4AD6-8762-6405BDC04E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92445" y="3027759"/>
              <a:ext cx="226584" cy="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7B2F4DE3-6AEE-4CF2-AC76-B8A6FF1F3D98}"/>
                </a:ext>
              </a:extLst>
            </p:cNvPr>
            <p:cNvSpPr txBox="1"/>
            <p:nvPr/>
          </p:nvSpPr>
          <p:spPr>
            <a:xfrm>
              <a:off x="8221961" y="3586244"/>
              <a:ext cx="555191" cy="3197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b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6429B132-4B37-4877-8407-80181FFC9F64}"/>
                </a:ext>
              </a:extLst>
            </p:cNvPr>
            <p:cNvSpPr txBox="1"/>
            <p:nvPr/>
          </p:nvSpPr>
          <p:spPr>
            <a:xfrm>
              <a:off x="8269627" y="2059892"/>
              <a:ext cx="548293" cy="3197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a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5ACBAE4A-12B6-43E9-A26D-69F4971790F2}"/>
                </a:ext>
              </a:extLst>
            </p:cNvPr>
            <p:cNvSpPr txBox="1"/>
            <p:nvPr/>
          </p:nvSpPr>
          <p:spPr>
            <a:xfrm>
              <a:off x="10109398" y="2741868"/>
              <a:ext cx="555191" cy="3197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c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14A8FEAC-3E73-411D-B4A5-75FD5C72509C}"/>
                </a:ext>
              </a:extLst>
            </p:cNvPr>
            <p:cNvSpPr txBox="1"/>
            <p:nvPr/>
          </p:nvSpPr>
          <p:spPr>
            <a:xfrm>
              <a:off x="2358991" y="2117144"/>
              <a:ext cx="555191" cy="3197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pc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B1D84BBD-74E5-46EB-AE0E-E26122044A0F}"/>
                </a:ext>
              </a:extLst>
            </p:cNvPr>
            <p:cNvSpPr txBox="1"/>
            <p:nvPr/>
          </p:nvSpPr>
          <p:spPr>
            <a:xfrm>
              <a:off x="3959827" y="2635812"/>
              <a:ext cx="1096778" cy="3197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1400" b="1" dirty="0">
                  <a:solidFill>
                    <a:srgbClr val="4472C4"/>
                  </a:solidFill>
                  <a:latin typeface="等线" panose="020F0502020204030204"/>
                  <a:ea typeface="等线" panose="02010600030101010101" pitchFamily="2" charset="-122"/>
                </a:rPr>
                <a:t>instruction</a:t>
              </a:r>
              <a:endParaRPr lang="zh-CN" altLang="en-US" sz="1400" b="1" dirty="0">
                <a:solidFill>
                  <a:srgbClr val="4472C4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9EE7924D-F50C-4C48-8ABF-500AEC6558FF}"/>
                </a:ext>
              </a:extLst>
            </p:cNvPr>
            <p:cNvCxnSpPr>
              <a:endCxn id="85" idx="2"/>
            </p:cNvCxnSpPr>
            <p:nvPr/>
          </p:nvCxnSpPr>
          <p:spPr>
            <a:xfrm flipV="1">
              <a:off x="6818296" y="4442628"/>
              <a:ext cx="5850" cy="64003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6291B043-90B1-4E1C-9BBE-122379A63114}"/>
                </a:ext>
              </a:extLst>
            </p:cNvPr>
            <p:cNvSpPr txBox="1"/>
            <p:nvPr/>
          </p:nvSpPr>
          <p:spPr>
            <a:xfrm>
              <a:off x="6800973" y="4607383"/>
              <a:ext cx="1020461" cy="3197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1400" b="1" dirty="0" err="1">
                  <a:solidFill>
                    <a:srgbClr val="4472C4"/>
                  </a:solidFill>
                  <a:latin typeface="等线" panose="020F0502020204030204"/>
                  <a:ea typeface="等线" panose="02010600030101010101" pitchFamily="2" charset="-122"/>
                </a:rPr>
                <a:t>reg_write</a:t>
              </a:r>
              <a:endParaRPr lang="zh-CN" altLang="en-US" sz="1400" b="1" dirty="0">
                <a:solidFill>
                  <a:srgbClr val="4472C4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3574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972ED-C2D2-4B8B-B02E-217E61C91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06050" cy="75882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加载指令到指令存储器（在</a:t>
            </a:r>
            <a:r>
              <a:rPr lang="en-US" altLang="zh-CN" dirty="0"/>
              <a:t>testbench</a:t>
            </a:r>
            <a:r>
              <a:rPr lang="zh-CN" altLang="en-US" dirty="0"/>
              <a:t>中实现）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9FCCD5-A2B8-4BA0-8663-AF661A1780F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50" y="1276985"/>
            <a:ext cx="8007350" cy="5215890"/>
          </a:xfrm>
          <a:prstGeom prst="rect">
            <a:avLst/>
          </a:prstGeom>
        </p:spPr>
      </p:pic>
      <p:sp>
        <p:nvSpPr>
          <p:cNvPr id="3" name="卷形: 垂直 2">
            <a:extLst>
              <a:ext uri="{FF2B5EF4-FFF2-40B4-BE49-F238E27FC236}">
                <a16:creationId xmlns:a16="http://schemas.microsoft.com/office/drawing/2014/main" id="{308CE79E-C8CD-439C-A465-68B345B0F4C9}"/>
              </a:ext>
            </a:extLst>
          </p:cNvPr>
          <p:cNvSpPr/>
          <p:nvPr/>
        </p:nvSpPr>
        <p:spPr>
          <a:xfrm>
            <a:off x="9820275" y="1190625"/>
            <a:ext cx="2276475" cy="2105025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作业：</a:t>
            </a:r>
            <a:endParaRPr lang="en-US" altLang="zh-CN" dirty="0"/>
          </a:p>
          <a:p>
            <a:r>
              <a:rPr lang="zh-CN" altLang="en-US" dirty="0"/>
              <a:t>总结以读文件的方式初始化存储器的方法。</a:t>
            </a:r>
          </a:p>
        </p:txBody>
      </p:sp>
    </p:spTree>
    <p:extLst>
      <p:ext uri="{BB962C8B-B14F-4D97-AF65-F5344CB8AC3E}">
        <p14:creationId xmlns:p14="http://schemas.microsoft.com/office/powerpoint/2010/main" val="22081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CEFFF-C58A-40C5-94E7-74E8405D2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希冀平台使用注意事项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A8793E-A18B-475F-A5B6-04CC10E4F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5425"/>
            <a:ext cx="10810875" cy="4681538"/>
          </a:xfrm>
        </p:spPr>
        <p:txBody>
          <a:bodyPr>
            <a:normAutofit/>
          </a:bodyPr>
          <a:lstStyle/>
          <a:p>
            <a:r>
              <a:rPr lang="zh-CN" altLang="en-US" dirty="0"/>
              <a:t>模块定义必须按要求定义。（模块名称，输入输出信号的名称、顺序以及存储器模块内部存储器定义的大小、名称）</a:t>
            </a:r>
            <a:endParaRPr lang="en-US" altLang="zh-CN" dirty="0"/>
          </a:p>
          <a:p>
            <a:r>
              <a:rPr lang="zh-CN" altLang="en-US" dirty="0"/>
              <a:t>实例化时采用模块名的大写。如：</a:t>
            </a:r>
            <a:r>
              <a:rPr lang="en-US" altLang="zh-CN" dirty="0"/>
              <a:t>pc</a:t>
            </a:r>
            <a:r>
              <a:rPr lang="zh-CN" altLang="en-US" dirty="0"/>
              <a:t>模块的实例化命名为：</a:t>
            </a:r>
            <a:r>
              <a:rPr lang="en-US" altLang="zh-CN" dirty="0"/>
              <a:t>PC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提交的时候，提交除</a:t>
            </a:r>
            <a:r>
              <a:rPr lang="en-US" altLang="zh-CN" dirty="0"/>
              <a:t>testbench</a:t>
            </a:r>
            <a:r>
              <a:rPr lang="zh-CN" altLang="en-US" dirty="0"/>
              <a:t>外的</a:t>
            </a:r>
            <a:r>
              <a:rPr lang="en-US" altLang="zh-CN" dirty="0"/>
              <a:t>.v</a:t>
            </a:r>
            <a:r>
              <a:rPr lang="zh-CN" altLang="en-US" dirty="0"/>
              <a:t>文件，而且必须打包，打包文件命名为：模块名</a:t>
            </a:r>
            <a:r>
              <a:rPr lang="en-US" altLang="zh-CN" dirty="0"/>
              <a:t>_</a:t>
            </a:r>
            <a:r>
              <a:rPr lang="zh-CN" altLang="en-US" dirty="0"/>
              <a:t>学号。（模块名为</a:t>
            </a:r>
            <a:r>
              <a:rPr lang="en-US" altLang="zh-CN" dirty="0"/>
              <a:t>pc</a:t>
            </a:r>
            <a:r>
              <a:rPr lang="zh-CN" altLang="en-US" dirty="0"/>
              <a:t>、</a:t>
            </a:r>
            <a:r>
              <a:rPr lang="en-US" altLang="zh-CN" dirty="0" err="1"/>
              <a:t>im</a:t>
            </a:r>
            <a:r>
              <a:rPr lang="zh-CN" altLang="en-US" dirty="0"/>
              <a:t>、</a:t>
            </a:r>
            <a:r>
              <a:rPr lang="en-US" altLang="zh-CN" dirty="0" err="1"/>
              <a:t>gpr</a:t>
            </a:r>
            <a:r>
              <a:rPr lang="zh-CN" altLang="en-US" dirty="0"/>
              <a:t>、</a:t>
            </a:r>
            <a:r>
              <a:rPr lang="en-US" altLang="zh-CN" dirty="0" err="1"/>
              <a:t>alu</a:t>
            </a:r>
            <a:r>
              <a:rPr lang="zh-CN" altLang="en-US" dirty="0"/>
              <a:t>、</a:t>
            </a:r>
            <a:r>
              <a:rPr lang="en-US" altLang="zh-CN" dirty="0"/>
              <a:t>dm</a:t>
            </a:r>
            <a:r>
              <a:rPr lang="zh-CN" altLang="en-US" dirty="0"/>
              <a:t>、</a:t>
            </a:r>
            <a:r>
              <a:rPr lang="en-US" altLang="zh-CN" dirty="0" err="1"/>
              <a:t>mips_addu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实验报告请提交</a:t>
            </a:r>
            <a:r>
              <a:rPr lang="en-US" altLang="zh-CN" dirty="0"/>
              <a:t>word</a:t>
            </a:r>
            <a:r>
              <a:rPr lang="zh-CN" altLang="en-US" dirty="0"/>
              <a:t>文件，命名为：</a:t>
            </a:r>
            <a:r>
              <a:rPr lang="en-US" altLang="zh-CN" dirty="0" err="1"/>
              <a:t>labn</a:t>
            </a:r>
            <a:r>
              <a:rPr lang="en-US" altLang="zh-CN" dirty="0"/>
              <a:t>_</a:t>
            </a:r>
            <a:r>
              <a:rPr lang="zh-CN" altLang="en-US" dirty="0"/>
              <a:t>学号。（</a:t>
            </a:r>
            <a:r>
              <a:rPr lang="en-US" altLang="zh-CN" dirty="0"/>
              <a:t>n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文件名不能有中文。</a:t>
            </a:r>
            <a:endParaRPr lang="en-US" altLang="zh-CN" dirty="0"/>
          </a:p>
          <a:p>
            <a:r>
              <a:rPr lang="zh-CN" altLang="en-US" dirty="0"/>
              <a:t>自动评测平台第一次使用，有问题及时和老师沟通。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454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1EAAA-D567-4514-BE62-62D0ECEFB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/>
          <a:lstStyle/>
          <a:p>
            <a:r>
              <a:rPr lang="zh-CN" altLang="en-US" dirty="0"/>
              <a:t>本节课目标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DA458D-A5FF-4EDD-B4C8-9A26DCE98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950"/>
            <a:ext cx="10515600" cy="4672013"/>
          </a:xfrm>
        </p:spPr>
        <p:txBody>
          <a:bodyPr/>
          <a:lstStyle/>
          <a:p>
            <a:pPr marL="571500" indent="-571500" algn="just">
              <a:buFont typeface="+mj-ea"/>
              <a:buAutoNum type="ea1JpnChsDbPeriod"/>
            </a:pPr>
            <a:r>
              <a:rPr lang="zh-CN" altLang="en-US" dirty="0"/>
              <a:t>掌握仿真软件</a:t>
            </a:r>
            <a:r>
              <a:rPr lang="en-US" altLang="zh-CN" dirty="0" err="1"/>
              <a:t>modelsim</a:t>
            </a:r>
            <a:r>
              <a:rPr lang="zh-CN" altLang="en-US" dirty="0"/>
              <a:t>和</a:t>
            </a:r>
            <a:r>
              <a:rPr lang="en-US" altLang="zh-CN" dirty="0" err="1"/>
              <a:t>mips</a:t>
            </a:r>
            <a:r>
              <a:rPr lang="zh-CN" altLang="en-US" dirty="0"/>
              <a:t>汇编工具</a:t>
            </a:r>
            <a:r>
              <a:rPr lang="en-US" altLang="zh-CN" dirty="0"/>
              <a:t>mars</a:t>
            </a:r>
            <a:r>
              <a:rPr lang="zh-CN" altLang="en-US" dirty="0"/>
              <a:t>的用法。</a:t>
            </a:r>
            <a:endParaRPr lang="en-US" altLang="zh-CN" dirty="0"/>
          </a:p>
          <a:p>
            <a:pPr marL="571500" indent="-571500" algn="just">
              <a:buFont typeface="+mj-ea"/>
              <a:buAutoNum type="ea1JpnChsDbPeriod"/>
            </a:pPr>
            <a:r>
              <a:rPr lang="zh-CN" altLang="en-US" dirty="0"/>
              <a:t>掌握</a:t>
            </a:r>
            <a:r>
              <a:rPr lang="en-US" altLang="zh-CN" dirty="0"/>
              <a:t>Verilog HDL</a:t>
            </a:r>
            <a:r>
              <a:rPr lang="zh-CN" altLang="en-US" dirty="0"/>
              <a:t>语言设计硬件的基本方法。包括组合逻辑和时序逻辑的描述风格，模块化的设计方法，</a:t>
            </a:r>
            <a:r>
              <a:rPr lang="en-US" altLang="zh-CN" dirty="0"/>
              <a:t>testbench</a:t>
            </a:r>
            <a:r>
              <a:rPr lang="zh-CN" altLang="en-US" dirty="0"/>
              <a:t>程序的写法。</a:t>
            </a:r>
            <a:endParaRPr lang="en-US" altLang="zh-CN" dirty="0"/>
          </a:p>
          <a:p>
            <a:pPr marL="571500" indent="-571500" algn="just">
              <a:buFont typeface="+mj-ea"/>
              <a:buAutoNum type="ea1JpnChsDbPeriod"/>
            </a:pPr>
            <a:r>
              <a:rPr lang="zh-CN" altLang="en-US" dirty="0"/>
              <a:t>设计单周期</a:t>
            </a:r>
            <a:r>
              <a:rPr lang="en-US" altLang="zh-CN" dirty="0" err="1"/>
              <a:t>cpu</a:t>
            </a:r>
            <a:r>
              <a:rPr lang="zh-CN" altLang="en-US" dirty="0"/>
              <a:t>的基本模块，包括：</a:t>
            </a:r>
            <a:r>
              <a:rPr lang="en-US" altLang="zh-CN" dirty="0"/>
              <a:t>pc</a:t>
            </a:r>
            <a:r>
              <a:rPr lang="zh-CN" altLang="en-US" dirty="0"/>
              <a:t>模块（程序计数器），</a:t>
            </a:r>
            <a:r>
              <a:rPr lang="en-US" altLang="zh-CN" dirty="0" err="1"/>
              <a:t>im</a:t>
            </a:r>
            <a:r>
              <a:rPr lang="zh-CN" altLang="en-US" dirty="0"/>
              <a:t>模块（指令存储器），</a:t>
            </a:r>
            <a:r>
              <a:rPr lang="en-US" altLang="zh-CN" dirty="0" err="1"/>
              <a:t>gpr</a:t>
            </a:r>
            <a:r>
              <a:rPr lang="zh-CN" altLang="en-US" dirty="0"/>
              <a:t>模块（通用寄存器），</a:t>
            </a:r>
            <a:r>
              <a:rPr lang="en-US" altLang="zh-CN" dirty="0" err="1"/>
              <a:t>alu</a:t>
            </a:r>
            <a:r>
              <a:rPr lang="zh-CN" altLang="en-US" dirty="0"/>
              <a:t>模块（算术逻辑单元），</a:t>
            </a:r>
            <a:r>
              <a:rPr lang="en-US" altLang="zh-CN" dirty="0"/>
              <a:t>dm</a:t>
            </a:r>
            <a:r>
              <a:rPr lang="zh-CN" altLang="en-US" dirty="0"/>
              <a:t>模块（数据存储器）。</a:t>
            </a:r>
            <a:endParaRPr lang="en-US" altLang="zh-CN" dirty="0"/>
          </a:p>
          <a:p>
            <a:pPr marL="571500" indent="-571500" algn="just">
              <a:buFont typeface="+mj-ea"/>
              <a:buAutoNum type="ea1JpnChsDbPeriod"/>
            </a:pPr>
            <a:r>
              <a:rPr lang="zh-CN" altLang="en-US" dirty="0"/>
              <a:t>连接基本模块，构造能执行</a:t>
            </a:r>
            <a:r>
              <a:rPr lang="en-US" altLang="zh-CN" dirty="0" err="1"/>
              <a:t>addu</a:t>
            </a:r>
            <a:r>
              <a:rPr lang="zh-CN" altLang="en-US" dirty="0"/>
              <a:t>指令的单周期</a:t>
            </a:r>
            <a:r>
              <a:rPr lang="en-US" altLang="zh-CN" dirty="0"/>
              <a:t>CPU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0388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5D972-1E28-4CFD-B3D3-68362973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ea"/>
              <a:buAutoNum type="ea1JpnChsDbPeriod"/>
            </a:pPr>
            <a:r>
              <a:rPr lang="zh-CN" altLang="en-US" dirty="0"/>
              <a:t>软件用法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A56FF2-F5A6-4CB2-9C41-5624D23B8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en-US" dirty="0"/>
              <a:t>结合具体例子讲解；</a:t>
            </a:r>
            <a:endParaRPr lang="en-US" altLang="zh-CN" dirty="0"/>
          </a:p>
          <a:p>
            <a:r>
              <a:rPr lang="zh-CN" altLang="en-US" dirty="0"/>
              <a:t>回顾可看</a:t>
            </a:r>
            <a:r>
              <a:rPr lang="zh-CN" altLang="en-US" dirty="0">
                <a:solidFill>
                  <a:srgbClr val="00B050"/>
                </a:solidFill>
                <a:hlinkClick r:id="rId2" action="ppaction://hlinkpres?slideindex=1&amp;slidetitle="/>
              </a:rPr>
              <a:t>工具用法</a:t>
            </a:r>
            <a:r>
              <a:rPr lang="en-US" altLang="zh-CN" dirty="0">
                <a:solidFill>
                  <a:srgbClr val="00B050"/>
                </a:solidFill>
                <a:hlinkClick r:id="rId2" action="ppaction://hlinkpres?slideindex=1&amp;slidetitle="/>
              </a:rPr>
              <a:t>.pptx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7053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786F5-E56F-4794-859F-149AFC81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795"/>
            <a:ext cx="10515600" cy="1325563"/>
          </a:xfrm>
        </p:spPr>
        <p:txBody>
          <a:bodyPr/>
          <a:lstStyle/>
          <a:p>
            <a:pPr marL="857250" indent="-857250">
              <a:buFont typeface="+mj-ea"/>
              <a:buAutoNum type="ea1JpnChsDbPeriod" startAt="2"/>
            </a:pPr>
            <a:r>
              <a:rPr lang="en-US" altLang="zh-CN" dirty="0" err="1"/>
              <a:t>verilog</a:t>
            </a:r>
            <a:r>
              <a:rPr lang="en-US" altLang="zh-CN" dirty="0"/>
              <a:t> HDL</a:t>
            </a:r>
            <a:r>
              <a:rPr lang="zh-CN" altLang="en-US" dirty="0"/>
              <a:t>设计举例</a:t>
            </a:r>
            <a:r>
              <a:rPr lang="en-US" altLang="zh-CN" dirty="0"/>
              <a:t>——2</a:t>
            </a:r>
            <a:r>
              <a:rPr lang="zh-CN" altLang="en-US" dirty="0"/>
              <a:t>选</a:t>
            </a:r>
            <a:r>
              <a:rPr lang="en-US" altLang="zh-CN" dirty="0"/>
              <a:t>1</a:t>
            </a:r>
            <a:r>
              <a:rPr lang="zh-CN" altLang="en-US" dirty="0"/>
              <a:t>选择器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B5FF53-A52D-4C94-B39E-816A6C3E6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35" y="1771647"/>
            <a:ext cx="11256529" cy="454286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F0F87A3-3DA8-4F51-805B-08C6C3EF0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549" y="3566828"/>
            <a:ext cx="2435226" cy="244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6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9AD8835-F104-42FE-BBB3-FDD079F73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59" y="511081"/>
            <a:ext cx="10322082" cy="615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99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CDABF-9200-4D76-B8F5-743C6ED63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223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结构化建模</a:t>
            </a:r>
            <a:r>
              <a:rPr lang="en-US" altLang="zh-CN" dirty="0"/>
              <a:t>——</a:t>
            </a:r>
            <a:r>
              <a:rPr lang="zh-CN" altLang="en-US" dirty="0"/>
              <a:t>用</a:t>
            </a:r>
            <a:r>
              <a:rPr lang="en-US" altLang="zh-CN" dirty="0"/>
              <a:t>2:1</a:t>
            </a:r>
            <a:r>
              <a:rPr lang="zh-CN" altLang="en-US" dirty="0"/>
              <a:t>选择器组成</a:t>
            </a:r>
            <a:r>
              <a:rPr lang="en-US" altLang="zh-CN" dirty="0"/>
              <a:t>4:1</a:t>
            </a:r>
            <a:r>
              <a:rPr lang="zh-CN" altLang="en-US" dirty="0"/>
              <a:t>选择器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EF676D-CDCC-4F69-8EF6-18F0FA289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647825"/>
            <a:ext cx="8184405" cy="4254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48E1740-1AE1-4599-93B9-C583F4A20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999" y="3025774"/>
            <a:ext cx="4227917" cy="3295649"/>
          </a:xfrm>
          <a:prstGeom prst="rect">
            <a:avLst/>
          </a:prstGeom>
        </p:spPr>
      </p:pic>
      <p:sp>
        <p:nvSpPr>
          <p:cNvPr id="3" name="卷形: 垂直 2">
            <a:extLst>
              <a:ext uri="{FF2B5EF4-FFF2-40B4-BE49-F238E27FC236}">
                <a16:creationId xmlns:a16="http://schemas.microsoft.com/office/drawing/2014/main" id="{784E05BA-D374-45B0-93AD-135B34DC5543}"/>
              </a:ext>
            </a:extLst>
          </p:cNvPr>
          <p:cNvSpPr/>
          <p:nvPr/>
        </p:nvSpPr>
        <p:spPr>
          <a:xfrm>
            <a:off x="9417642" y="1082881"/>
            <a:ext cx="2257425" cy="2187369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作业：</a:t>
            </a:r>
            <a:endParaRPr lang="en-US" altLang="zh-CN" dirty="0"/>
          </a:p>
          <a:p>
            <a:r>
              <a:rPr lang="zh-CN" altLang="en-US" dirty="0"/>
              <a:t>总结</a:t>
            </a:r>
            <a:r>
              <a:rPr lang="en-US" altLang="zh-CN" dirty="0"/>
              <a:t>parameter</a:t>
            </a:r>
            <a:r>
              <a:rPr lang="zh-CN" altLang="en-US" dirty="0"/>
              <a:t>的用法，包括作用，定义和实例化。</a:t>
            </a:r>
          </a:p>
        </p:txBody>
      </p:sp>
    </p:spTree>
    <p:extLst>
      <p:ext uri="{BB962C8B-B14F-4D97-AF65-F5344CB8AC3E}">
        <p14:creationId xmlns:p14="http://schemas.microsoft.com/office/powerpoint/2010/main" val="100016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38F37-ACE2-4D96-BE2B-93DC94328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C9F3AE-B36D-479F-AF1F-2C31337E1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22" y="957262"/>
            <a:ext cx="10777155" cy="5376863"/>
          </a:xfrm>
          <a:prstGeom prst="rect">
            <a:avLst/>
          </a:prstGeom>
        </p:spPr>
      </p:pic>
      <p:sp>
        <p:nvSpPr>
          <p:cNvPr id="3" name="卷形: 垂直 2">
            <a:extLst>
              <a:ext uri="{FF2B5EF4-FFF2-40B4-BE49-F238E27FC236}">
                <a16:creationId xmlns:a16="http://schemas.microsoft.com/office/drawing/2014/main" id="{81882C49-4C22-4C7E-904A-D18F5B367208}"/>
              </a:ext>
            </a:extLst>
          </p:cNvPr>
          <p:cNvSpPr/>
          <p:nvPr/>
        </p:nvSpPr>
        <p:spPr>
          <a:xfrm>
            <a:off x="9334500" y="957262"/>
            <a:ext cx="2019300" cy="2090738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作业：</a:t>
            </a:r>
            <a:endParaRPr lang="en-US" altLang="zh-CN" dirty="0"/>
          </a:p>
          <a:p>
            <a:r>
              <a:rPr lang="zh-CN" altLang="en-US" dirty="0"/>
              <a:t>模块实例化有哪几种方法？</a:t>
            </a:r>
          </a:p>
        </p:txBody>
      </p:sp>
      <p:sp>
        <p:nvSpPr>
          <p:cNvPr id="4" name="卷形: 垂直 3">
            <a:extLst>
              <a:ext uri="{FF2B5EF4-FFF2-40B4-BE49-F238E27FC236}">
                <a16:creationId xmlns:a16="http://schemas.microsoft.com/office/drawing/2014/main" id="{4894AB26-CE6A-4566-A7BC-45ED115C3A00}"/>
              </a:ext>
            </a:extLst>
          </p:cNvPr>
          <p:cNvSpPr/>
          <p:nvPr/>
        </p:nvSpPr>
        <p:spPr>
          <a:xfrm>
            <a:off x="8934450" y="4181475"/>
            <a:ext cx="2124075" cy="19685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作业：</a:t>
            </a:r>
            <a:endParaRPr lang="en-US" altLang="zh-CN" dirty="0"/>
          </a:p>
          <a:p>
            <a:r>
              <a:rPr lang="en-US" altLang="zh-CN" dirty="0"/>
              <a:t>$monitor</a:t>
            </a:r>
            <a:r>
              <a:rPr lang="zh-CN" altLang="en-US" dirty="0"/>
              <a:t>和</a:t>
            </a:r>
            <a:r>
              <a:rPr lang="en-US" altLang="zh-CN" dirty="0"/>
              <a:t>$display</a:t>
            </a:r>
            <a:r>
              <a:rPr lang="zh-CN" altLang="en-US" dirty="0"/>
              <a:t>的用法和区别。</a:t>
            </a:r>
          </a:p>
        </p:txBody>
      </p:sp>
    </p:spTree>
    <p:extLst>
      <p:ext uri="{BB962C8B-B14F-4D97-AF65-F5344CB8AC3E}">
        <p14:creationId xmlns:p14="http://schemas.microsoft.com/office/powerpoint/2010/main" val="93100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094BD-3606-464B-8072-B43C60314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835025"/>
          </a:xfrm>
        </p:spPr>
        <p:txBody>
          <a:bodyPr/>
          <a:lstStyle/>
          <a:p>
            <a:r>
              <a:rPr lang="en-US" altLang="zh-CN" dirty="0"/>
              <a:t>always</a:t>
            </a:r>
            <a:r>
              <a:rPr lang="zh-CN" altLang="en-US" dirty="0"/>
              <a:t>结构实现组合逻辑</a:t>
            </a:r>
            <a:r>
              <a:rPr lang="en-US" altLang="zh-CN" dirty="0"/>
              <a:t>——3:8</a:t>
            </a:r>
            <a:r>
              <a:rPr lang="zh-CN" altLang="en-US" dirty="0"/>
              <a:t>译码器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8895DA-6CD7-45C8-8F7E-C56181922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85" y="1195387"/>
            <a:ext cx="9602330" cy="52974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0052D9-4306-4803-B2A8-6EFD35F10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5425" y="3429000"/>
            <a:ext cx="3189562" cy="2605087"/>
          </a:xfrm>
          <a:prstGeom prst="rect">
            <a:avLst/>
          </a:prstGeom>
        </p:spPr>
      </p:pic>
      <p:sp>
        <p:nvSpPr>
          <p:cNvPr id="6" name="卷形: 垂直 5">
            <a:extLst>
              <a:ext uri="{FF2B5EF4-FFF2-40B4-BE49-F238E27FC236}">
                <a16:creationId xmlns:a16="http://schemas.microsoft.com/office/drawing/2014/main" id="{3FC7FBB0-603A-4EDB-A3C4-B5B10C6F629F}"/>
              </a:ext>
            </a:extLst>
          </p:cNvPr>
          <p:cNvSpPr/>
          <p:nvPr/>
        </p:nvSpPr>
        <p:spPr>
          <a:xfrm>
            <a:off x="9991725" y="1409700"/>
            <a:ext cx="2019300" cy="1938338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作业：</a:t>
            </a:r>
            <a:endParaRPr lang="en-US" altLang="zh-CN" dirty="0"/>
          </a:p>
          <a:p>
            <a:r>
              <a:rPr lang="en-US" altLang="zh-CN" dirty="0"/>
              <a:t>Verilog</a:t>
            </a:r>
            <a:r>
              <a:rPr lang="zh-CN" altLang="en-US" dirty="0"/>
              <a:t>实现组合逻辑的方法有哪几种？</a:t>
            </a:r>
          </a:p>
        </p:txBody>
      </p:sp>
    </p:spTree>
    <p:extLst>
      <p:ext uri="{BB962C8B-B14F-4D97-AF65-F5344CB8AC3E}">
        <p14:creationId xmlns:p14="http://schemas.microsoft.com/office/powerpoint/2010/main" val="176785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3DE2A-AE4C-4BD0-B7FB-7ECA09AC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EBC043-3789-4970-B4F2-0CE70AE38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015" y="589756"/>
            <a:ext cx="6991970" cy="567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20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12842</TotalTime>
  <Words>978</Words>
  <Application>Microsoft Office PowerPoint</Application>
  <PresentationFormat>宽屏</PresentationFormat>
  <Paragraphs>185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华文楷体</vt:lpstr>
      <vt:lpstr>Arial</vt:lpstr>
      <vt:lpstr>Office 主题​​</vt:lpstr>
      <vt:lpstr>实验一  单周期CPU基本模块设计 </vt:lpstr>
      <vt:lpstr>本节课目标</vt:lpstr>
      <vt:lpstr>软件用法</vt:lpstr>
      <vt:lpstr>verilog HDL设计举例——2选1选择器</vt:lpstr>
      <vt:lpstr>PowerPoint 演示文稿</vt:lpstr>
      <vt:lpstr>结构化建模——用2:1选择器组成4:1选择器</vt:lpstr>
      <vt:lpstr>PowerPoint 演示文稿</vt:lpstr>
      <vt:lpstr>always结构实现组合逻辑——3:8译码器</vt:lpstr>
      <vt:lpstr>PowerPoint 演示文稿</vt:lpstr>
      <vt:lpstr>always结构实现时序逻辑——计数器</vt:lpstr>
      <vt:lpstr>PowerPoint 演示文稿</vt:lpstr>
      <vt:lpstr>单周期CPU基本模块设计</vt:lpstr>
      <vt:lpstr>单周期MIPS处理器的基本模块</vt:lpstr>
      <vt:lpstr>1.以数据存储器为例</vt:lpstr>
      <vt:lpstr>PowerPoint 演示文稿</vt:lpstr>
      <vt:lpstr>2.针对addu指令构造数据通路</vt:lpstr>
      <vt:lpstr>数据通路图</vt:lpstr>
      <vt:lpstr>加载指令到指令存储器（在testbench中实现）</vt:lpstr>
      <vt:lpstr>希冀平台使用注意事项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 yan</dc:creator>
  <cp:lastModifiedBy>guo yan</cp:lastModifiedBy>
  <cp:revision>217</cp:revision>
  <dcterms:created xsi:type="dcterms:W3CDTF">2020-03-13T01:07:41Z</dcterms:created>
  <dcterms:modified xsi:type="dcterms:W3CDTF">2020-06-09T11:46:28Z</dcterms:modified>
</cp:coreProperties>
</file>