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-d/rough-auditing-tool-for-securit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-d/rough-auditing-tool-for-securit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CD30-1540-0A4F-A6B2-3D66130A9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658100" cy="1463040"/>
          </a:xfrm>
        </p:spPr>
        <p:txBody>
          <a:bodyPr/>
          <a:lstStyle/>
          <a:p>
            <a:r>
              <a:rPr lang="en-US" b="1" dirty="0">
                <a:hlinkClick r:id="rId2"/>
              </a:rPr>
              <a:t>rough-auditing-tool-for-security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68F0C-9943-FF4B-9B14-77715DA77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谌子诚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 err="1"/>
              <a:t>郭笑嫣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2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411A9-C6FF-4A05-A9FE-35D46D17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漏洞代码测试三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B2E61D-AFD5-4F9B-AB53-62D51012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91" y="1967539"/>
            <a:ext cx="5081809" cy="46617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8D6F7E-9460-4250-8DB8-ED9CB1DAE0C5}"/>
              </a:ext>
            </a:extLst>
          </p:cNvPr>
          <p:cNvSpPr txBox="1"/>
          <p:nvPr/>
        </p:nvSpPr>
        <p:spPr>
          <a:xfrm>
            <a:off x="6912841" y="2228671"/>
            <a:ext cx="4264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TOCTOU</a:t>
            </a:r>
            <a:r>
              <a:rPr lang="zh-CN" altLang="en-US" dirty="0"/>
              <a:t> </a:t>
            </a:r>
            <a:r>
              <a:rPr lang="en-US" altLang="zh-CN" dirty="0"/>
              <a:t>(time of check, time of</a:t>
            </a:r>
            <a:r>
              <a:rPr lang="zh-CN" altLang="en-US" dirty="0"/>
              <a:t> </a:t>
            </a:r>
            <a:r>
              <a:rPr lang="en-US" altLang="zh-CN" dirty="0"/>
              <a:t>use)</a:t>
            </a:r>
          </a:p>
          <a:p>
            <a:endParaRPr lang="en-US" altLang="zh-CN" dirty="0"/>
          </a:p>
          <a:p>
            <a:r>
              <a:rPr lang="zh-CN" altLang="en-US" dirty="0"/>
              <a:t>从计算机安全考虑，许多竞争条件都会产生漏洞</a:t>
            </a:r>
            <a:r>
              <a:rPr lang="en-US" altLang="zh-CN" dirty="0"/>
              <a:t>——</a:t>
            </a:r>
            <a:r>
              <a:rPr lang="zh-CN" altLang="en-US" dirty="0"/>
              <a:t>攻击者通过</a:t>
            </a:r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竞争共享资源</a:t>
            </a:r>
            <a:r>
              <a:rPr lang="zh-CN" altLang="en-US" dirty="0"/>
              <a:t>，从而使利用该资源的其他参与者出现故障，导致包括拒绝服务和违法权限提升等后果。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而一种常见的起因就是</a:t>
            </a:r>
            <a:r>
              <a:rPr lang="zh-CN" altLang="en-US" b="1" dirty="0"/>
              <a:t>代码先检查某个前置条件（例如认证），然后基于这个前置条件进行某项操作，但是在检查和操作的时间间隔内条件却可能被改变</a:t>
            </a:r>
            <a:r>
              <a:rPr lang="zh-CN" altLang="en-US" dirty="0"/>
              <a:t>，如果代码的操作与安全相关，那么就很可能产生漏洞。</a:t>
            </a:r>
          </a:p>
        </p:txBody>
      </p:sp>
    </p:spTree>
    <p:extLst>
      <p:ext uri="{BB962C8B-B14F-4D97-AF65-F5344CB8AC3E}">
        <p14:creationId xmlns:p14="http://schemas.microsoft.com/office/powerpoint/2010/main" val="68287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D7376-636C-4D67-AF92-62236219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Rats</a:t>
            </a:r>
            <a:r>
              <a:rPr lang="zh-CN" altLang="en-US" dirty="0"/>
              <a:t>分析代码三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92E5EA-4C5C-40CA-BA3D-ED6D77CC6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267" y="2185638"/>
            <a:ext cx="7791021" cy="27063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E2F444-CEE8-4BE3-9D23-DF4EFF194CD6}"/>
              </a:ext>
            </a:extLst>
          </p:cNvPr>
          <p:cNvSpPr txBox="1"/>
          <p:nvPr/>
        </p:nvSpPr>
        <p:spPr>
          <a:xfrm>
            <a:off x="784267" y="5256514"/>
            <a:ext cx="954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存在潜在的</a:t>
            </a:r>
            <a:r>
              <a:rPr lang="en-US" altLang="zh-CN" dirty="0"/>
              <a:t>TOCTOU</a:t>
            </a:r>
            <a:r>
              <a:rPr lang="zh-CN" altLang="en-US" dirty="0"/>
              <a:t>（检查时间，使用时间）漏洞。</a:t>
            </a:r>
            <a:r>
              <a:rPr lang="en-US" altLang="zh-CN" dirty="0">
                <a:solidFill>
                  <a:srgbClr val="FF0000"/>
                </a:solidFill>
              </a:rPr>
              <a:t>open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可能会造成这个潜在的风险。</a:t>
            </a:r>
          </a:p>
        </p:txBody>
      </p:sp>
    </p:spTree>
    <p:extLst>
      <p:ext uri="{BB962C8B-B14F-4D97-AF65-F5344CB8AC3E}">
        <p14:creationId xmlns:p14="http://schemas.microsoft.com/office/powerpoint/2010/main" val="39297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FA8F-D80C-0C42-97B5-522F9A7A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Thanks</a:t>
            </a:r>
            <a:r>
              <a:rPr lang="zh-CN" altLang="en-US" b="1" dirty="0">
                <a:hlinkClick r:id="rId2"/>
              </a:rPr>
              <a:t> </a:t>
            </a:r>
            <a:r>
              <a:rPr lang="en-US" altLang="zh-CN" b="1" dirty="0">
                <a:hlinkClick r:id="rId2"/>
              </a:rPr>
              <a:t>for</a:t>
            </a:r>
            <a:r>
              <a:rPr lang="zh-CN" altLang="en-US" b="1" dirty="0">
                <a:hlinkClick r:id="rId2"/>
              </a:rPr>
              <a:t> </a:t>
            </a:r>
            <a:r>
              <a:rPr lang="en-US" altLang="zh-CN" b="1" dirty="0">
                <a:hlinkClick r:id="rId2"/>
              </a:rPr>
              <a:t>listening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7B21-E62F-9C4D-8AB2-2CDB22082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谌子诚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 err="1"/>
              <a:t>郭笑嫣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4DC7-2E98-444D-A70E-D782F906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RATs</a:t>
            </a:r>
            <a:r>
              <a:rPr lang="zh-CN" altLang="en-US" dirty="0"/>
              <a:t>介绍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AFD4-DD3C-8345-AE25-2E495AD0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RATS</a:t>
            </a:r>
            <a:r>
              <a:rPr lang="zh-CN" altLang="en-US" dirty="0"/>
              <a:t>是一个简单的代码安全审计工具，可扫描 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Perl</a:t>
            </a:r>
            <a:r>
              <a:rPr lang="zh-CN" altLang="en-US" dirty="0"/>
              <a:t>、</a:t>
            </a:r>
            <a:r>
              <a:rPr lang="en-US" altLang="zh-CN" dirty="0"/>
              <a:t>PHP </a:t>
            </a:r>
            <a:r>
              <a:rPr lang="zh-CN" altLang="en-US" dirty="0"/>
              <a:t>和 </a:t>
            </a:r>
            <a:r>
              <a:rPr lang="en-US" altLang="zh-CN" dirty="0"/>
              <a:t>Python </a:t>
            </a:r>
            <a:r>
              <a:rPr lang="zh-CN" altLang="en-US" dirty="0"/>
              <a:t>源码，检查出一些常见的安全问题，例如</a:t>
            </a:r>
            <a:r>
              <a:rPr lang="zh-CN" altLang="en-US" dirty="0">
                <a:solidFill>
                  <a:srgbClr val="FF0000"/>
                </a:solidFill>
              </a:rPr>
              <a:t>缓冲区溢出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0000"/>
                </a:solidFill>
              </a:rPr>
              <a:t>TOCTOU (Time Of Check, Time Of Use) 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1AF7F-6BCF-4546-95CD-058620B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代码审计工具的原理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A5CA2-23F1-433B-B708-735EDFAB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lex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  <a:r>
              <a:rPr lang="zh-CN" altLang="en-US" dirty="0"/>
              <a:t>：通过对程序的词法进行分析，拆分语言结构，提取重点的关键符号、同时为</a:t>
            </a:r>
            <a:r>
              <a:rPr lang="en-US" altLang="zh-CN" dirty="0" err="1"/>
              <a:t>yacc</a:t>
            </a:r>
            <a:r>
              <a:rPr lang="zh-CN" altLang="en-US" dirty="0"/>
              <a:t>提供符号表。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>
                <a:solidFill>
                  <a:srgbClr val="FF0000"/>
                </a:solidFill>
              </a:rPr>
              <a:t>yacc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  <a:r>
              <a:rPr lang="zh-CN" altLang="en-US" dirty="0"/>
              <a:t>：通过对语言程序结构的定义，建立</a:t>
            </a:r>
            <a:r>
              <a:rPr lang="en-US" altLang="zh-CN" dirty="0" err="1"/>
              <a:t>parase</a:t>
            </a:r>
            <a:r>
              <a:rPr lang="en-US" altLang="zh-CN" dirty="0"/>
              <a:t> tree</a:t>
            </a:r>
            <a:r>
              <a:rPr lang="zh-CN" altLang="en-US" dirty="0"/>
              <a:t>以及</a:t>
            </a:r>
            <a:r>
              <a:rPr lang="en-US" altLang="zh-CN" dirty="0" err="1"/>
              <a:t>ast</a:t>
            </a:r>
            <a:r>
              <a:rPr lang="zh-CN" altLang="en-US" dirty="0"/>
              <a:t>语法树。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通过对变量的持续跟踪，分析变量。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我们可以看到从上到下，每多做一步，分析效果就会越精确，误报就会越低。</a:t>
            </a:r>
          </a:p>
        </p:txBody>
      </p:sp>
    </p:spTree>
    <p:extLst>
      <p:ext uri="{BB962C8B-B14F-4D97-AF65-F5344CB8AC3E}">
        <p14:creationId xmlns:p14="http://schemas.microsoft.com/office/powerpoint/2010/main" val="170261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73B2-260E-4CD4-A6CB-8565D8B5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Rats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315A4-2985-46F8-9B9D-B19022A8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从原理上看以</a:t>
            </a:r>
            <a:r>
              <a:rPr lang="en-US" altLang="zh-CN" dirty="0">
                <a:solidFill>
                  <a:srgbClr val="FF0000"/>
                </a:solidFill>
              </a:rPr>
              <a:t>lex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  <a:r>
              <a:rPr lang="zh-CN" altLang="en-US" dirty="0"/>
              <a:t>为主，</a:t>
            </a:r>
            <a:endParaRPr lang="en-US" altLang="zh-CN" dirty="0"/>
          </a:p>
          <a:p>
            <a:r>
              <a:rPr lang="zh-CN" altLang="en-US" dirty="0"/>
              <a:t>    但</a:t>
            </a:r>
            <a:r>
              <a:rPr lang="en-US" altLang="zh-CN" dirty="0"/>
              <a:t>rule</a:t>
            </a:r>
            <a:r>
              <a:rPr lang="zh-CN" altLang="en-US" dirty="0"/>
              <a:t>相较于其他的代码审计工具来说更加的友善。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从下面的</a:t>
            </a:r>
            <a:r>
              <a:rPr lang="en-US" altLang="zh-CN" dirty="0"/>
              <a:t>rats</a:t>
            </a:r>
            <a:r>
              <a:rPr lang="zh-CN" altLang="en-US" dirty="0"/>
              <a:t>的规则中可以看出：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漏洞的类型描述更加清晰</a:t>
            </a:r>
            <a:endParaRPr lang="en-US" altLang="zh-CN" dirty="0"/>
          </a:p>
          <a:p>
            <a:pPr lvl="1"/>
            <a:r>
              <a:rPr lang="zh-CN" altLang="en-US" dirty="0"/>
              <a:t>位置更加的精确</a:t>
            </a:r>
            <a:endParaRPr lang="en-US" altLang="zh-CN" dirty="0"/>
          </a:p>
          <a:p>
            <a:pPr lvl="1"/>
            <a:r>
              <a:rPr lang="zh-CN" altLang="en-US" dirty="0"/>
              <a:t>同时方便了制定</a:t>
            </a:r>
            <a:endParaRPr lang="en-US" altLang="zh-CN" dirty="0"/>
          </a:p>
          <a:p>
            <a:pPr lvl="1"/>
            <a:r>
              <a:rPr lang="zh-CN" altLang="en-US" dirty="0"/>
              <a:t>从数据结构上看起来也更加的复杂。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73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EDFAF-510D-4588-9703-1FC1E8A4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RATS</a:t>
            </a:r>
            <a:r>
              <a:rPr lang="zh-CN" altLang="en-US" dirty="0"/>
              <a:t>分析</a:t>
            </a:r>
            <a:r>
              <a:rPr lang="en-US" altLang="zh-CN" dirty="0"/>
              <a:t>-</a:t>
            </a:r>
            <a:r>
              <a:rPr lang="zh-CN" altLang="en-US" dirty="0"/>
              <a:t>源代码分析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477FF-0158-48DA-BD0B-4215C18D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load_database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silent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对数据库的载入，针对每种语言</a:t>
            </a: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rule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建立一张</a:t>
            </a: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hash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表，并把每个检测点作为一个节点，加快检查的速度。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HashInsert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Hash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myhash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// Hash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表的插入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Menlo" panose="020B0609030804020204" pitchFamily="49" charset="0"/>
              </a:rPr>
              <a:t>Vuln_t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漏洞数据结构的描述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267F99"/>
                </a:solidFill>
                <a:latin typeface="Menlo" panose="020B0609030804020204" pitchFamily="49" charset="0"/>
              </a:rPr>
              <a:t>FSProblem_t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FSProblem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267F99"/>
                </a:solidFill>
                <a:latin typeface="Menlo" panose="020B0609030804020204" pitchFamily="49" charset="0"/>
              </a:rPr>
              <a:t>……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scan_tokens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Menlo" panose="020B0609030804020204" pitchFamily="49" charset="0"/>
              </a:rPr>
              <a:t>processorfn_t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对文件进行扫描处理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analyze_identifier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对漏洞函数进行检查，根据</a:t>
            </a: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rule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中个函数不同参数类型进行检查。</a:t>
            </a:r>
            <a:r>
              <a:rPr lang="en-US" altLang="zh-CN" dirty="0"/>
              <a:t> 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20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39DBD-512B-492D-A933-C0200315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漏洞代码测试一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E3FD912-1058-426C-8357-F391383D0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227" y="2141220"/>
            <a:ext cx="3926832" cy="4022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3FB81D-2CD8-483B-959B-DAA25ECE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90" y="2141220"/>
            <a:ext cx="2924583" cy="14003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0319C0-6725-46A1-A337-A0829620BD82}"/>
              </a:ext>
            </a:extLst>
          </p:cNvPr>
          <p:cNvSpPr txBox="1"/>
          <p:nvPr/>
        </p:nvSpPr>
        <p:spPr>
          <a:xfrm>
            <a:off x="4997975" y="3985215"/>
            <a:ext cx="6470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zh-CN" altLang="en-US" dirty="0"/>
              <a:t>指针：</a:t>
            </a:r>
            <a:r>
              <a:rPr lang="en-US" altLang="zh-CN" dirty="0"/>
              <a:t>buf+2</a:t>
            </a:r>
            <a:r>
              <a:rPr lang="zh-CN" altLang="en-US" dirty="0"/>
              <a:t>；</a:t>
            </a:r>
            <a:r>
              <a:rPr lang="en-US" altLang="zh-CN" dirty="0" err="1"/>
              <a:t>buf</a:t>
            </a:r>
            <a:r>
              <a:rPr lang="zh-CN" altLang="en-US" dirty="0"/>
              <a:t>：只有两个字节的</a:t>
            </a:r>
            <a:r>
              <a:rPr lang="en-US" altLang="zh-CN" dirty="0"/>
              <a:t>char</a:t>
            </a:r>
            <a:r>
              <a:rPr lang="zh-CN" altLang="en-US" dirty="0"/>
              <a:t>数组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zh-CN" altLang="en-US" dirty="0"/>
              <a:t>指向内存空间原保存的值：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--&gt;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strcpy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执行后 </a:t>
            </a:r>
            <a:r>
              <a:rPr lang="en-US" altLang="zh-CN" dirty="0"/>
              <a:t>--&gt;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strcpy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复制了</a:t>
            </a:r>
            <a:r>
              <a:rPr lang="en-US" altLang="zh-CN" dirty="0" err="1"/>
              <a:t>xy</a:t>
            </a:r>
            <a:r>
              <a:rPr lang="zh-CN" altLang="en-US" dirty="0"/>
              <a:t>字符串并且在结尾添加一个‘</a:t>
            </a:r>
            <a:r>
              <a:rPr lang="en-US" altLang="zh-CN" dirty="0"/>
              <a:t>\0</a:t>
            </a:r>
            <a:r>
              <a:rPr lang="zh-CN" altLang="en-US" dirty="0"/>
              <a:t>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</a:t>
            </a:r>
            <a:r>
              <a:rPr lang="en-US" altLang="zh-CN" dirty="0"/>
              <a:t>ascii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，于是</a:t>
            </a:r>
            <a:r>
              <a:rPr lang="en-US" altLang="zh-CN" dirty="0"/>
              <a:t>p</a:t>
            </a:r>
            <a:r>
              <a:rPr lang="zh-CN" altLang="en-US" dirty="0"/>
              <a:t>的值就变成了</a:t>
            </a:r>
            <a:r>
              <a:rPr lang="en-US" altLang="zh-CN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 err="1"/>
              <a:t>strcpy</a:t>
            </a:r>
            <a:r>
              <a:rPr lang="zh-CN" altLang="en-US" dirty="0"/>
              <a:t>函数是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/>
              <a:t>,“</a:t>
            </a:r>
            <a:r>
              <a:rPr lang="en-US" altLang="zh-CN" dirty="0" err="1"/>
              <a:t>xyz</a:t>
            </a:r>
            <a:r>
              <a:rPr lang="en-US" altLang="zh-CN" dirty="0"/>
              <a:t>”); </a:t>
            </a:r>
            <a:r>
              <a:rPr lang="zh-CN" altLang="en-US" dirty="0"/>
              <a:t>最后两个字符</a:t>
            </a:r>
            <a:r>
              <a:rPr lang="en-US" altLang="zh-CN" dirty="0"/>
              <a:t>z\0,</a:t>
            </a:r>
            <a:r>
              <a:rPr lang="zh-CN" altLang="en-US" dirty="0"/>
              <a:t>将</a:t>
            </a:r>
            <a:r>
              <a:rPr lang="en-US" altLang="zh-CN" dirty="0"/>
              <a:t>p</a:t>
            </a:r>
            <a:r>
              <a:rPr lang="zh-CN" altLang="en-US" dirty="0"/>
              <a:t>中的</a:t>
            </a:r>
            <a:r>
              <a:rPr lang="en-US" altLang="zh-CN" dirty="0"/>
              <a:t>1</a:t>
            </a:r>
            <a:r>
              <a:rPr lang="zh-CN" altLang="en-US" dirty="0"/>
              <a:t>覆盖，</a:t>
            </a:r>
            <a:r>
              <a:rPr lang="en-US" altLang="zh-CN" dirty="0"/>
              <a:t>z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码为</a:t>
            </a:r>
            <a:r>
              <a:rPr lang="en-US" altLang="zh-CN" dirty="0"/>
              <a:t>122</a:t>
            </a:r>
            <a:r>
              <a:rPr lang="zh-CN" altLang="en-US" dirty="0"/>
              <a:t>，所以结果变成了</a:t>
            </a:r>
            <a:r>
              <a:rPr lang="en-US" altLang="zh-CN" dirty="0"/>
              <a:t>122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36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76DEF-2D5E-4818-8616-FC712CBB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Rats</a:t>
            </a:r>
            <a:r>
              <a:rPr lang="zh-CN" altLang="en-US" dirty="0"/>
              <a:t>分析代码一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73C2AA-0357-4C4B-99CA-8FBE8685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742" y="2254467"/>
            <a:ext cx="8530131" cy="11526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0DAF2C-7ABF-4509-8C1D-5F3BD5D7B275}"/>
              </a:ext>
            </a:extLst>
          </p:cNvPr>
          <p:cNvSpPr txBox="1"/>
          <p:nvPr/>
        </p:nvSpPr>
        <p:spPr>
          <a:xfrm>
            <a:off x="714230" y="3757506"/>
            <a:ext cx="9366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/>
              <a:t>固定大小的本地缓冲区应格外小心，以确保分配的字符数组安全使用堆栈上的内容。它们是缓冲区溢出的主要目标攻击。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strcpy</a:t>
            </a:r>
            <a:r>
              <a:rPr lang="en-US" altLang="zh-CN" dirty="0"/>
              <a:t>()</a:t>
            </a:r>
            <a:r>
              <a:rPr lang="zh-CN" altLang="en-US" dirty="0"/>
              <a:t>将源字符串复制到目标缓冲区，但并未指定要复制字符的数目。若源字符串来自用户输入且</a:t>
            </a:r>
            <a:r>
              <a:rPr lang="zh-CN" altLang="en-US" dirty="0">
                <a:solidFill>
                  <a:srgbClr val="FF0000"/>
                </a:solidFill>
              </a:rPr>
              <a:t>未限制其长度</a:t>
            </a:r>
            <a:r>
              <a:rPr lang="zh-CN" altLang="en-US" dirty="0"/>
              <a:t>，则可能引发危险。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我们在使用</a:t>
            </a:r>
            <a:r>
              <a:rPr lang="en-US" altLang="zh-CN" dirty="0" err="1"/>
              <a:t>strcpy</a:t>
            </a:r>
            <a:r>
              <a:rPr lang="zh-CN" altLang="en-US" dirty="0"/>
              <a:t>函数的时候复制的字符串正好占据了字符数组的全部内容，就有可能导致其他的变量值被不经意间的篡改。为了避免这种情况应该使</a:t>
            </a:r>
            <a:r>
              <a:rPr lang="zh-CN" altLang="en-US" dirty="0">
                <a:solidFill>
                  <a:srgbClr val="FF0000"/>
                </a:solidFill>
              </a:rPr>
              <a:t>字符数组的长度加一</a:t>
            </a:r>
            <a:r>
              <a:rPr lang="zh-CN" altLang="en-US" dirty="0"/>
              <a:t>来最后溢出的‘</a:t>
            </a:r>
            <a:r>
              <a:rPr lang="en-US" altLang="zh-CN" dirty="0"/>
              <a:t>\0</a:t>
            </a:r>
            <a:r>
              <a:rPr lang="zh-CN" altLang="en-US" dirty="0"/>
              <a:t>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882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6395B-61BD-436E-A835-323F2DB5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漏洞代码测试二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E38194-D033-4A14-8DB8-0BC6D0DFB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073" y="2582038"/>
            <a:ext cx="5096107" cy="2993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9E4173-4F5C-47CD-BAC6-6057A3E7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2038"/>
            <a:ext cx="5534722" cy="890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07EFCB3-DED2-4FB4-B8B2-B0B34CC484CB}"/>
              </a:ext>
            </a:extLst>
          </p:cNvPr>
          <p:cNvSpPr txBox="1"/>
          <p:nvPr/>
        </p:nvSpPr>
        <p:spPr>
          <a:xfrm>
            <a:off x="6006975" y="3678099"/>
            <a:ext cx="5891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r>
              <a:rPr lang="en-US" altLang="zh-CN" dirty="0">
                <a:solidFill>
                  <a:srgbClr val="FF0000"/>
                </a:solidFill>
              </a:rPr>
              <a:t>gets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来实现缓冲区溢出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运行时发现</a:t>
            </a:r>
            <a:r>
              <a:rPr lang="en-US" altLang="zh-CN" dirty="0"/>
              <a:t>str</a:t>
            </a:r>
            <a:r>
              <a:rPr lang="zh-CN" altLang="en-US" dirty="0"/>
              <a:t>的地址比</a:t>
            </a:r>
            <a:r>
              <a:rPr lang="en-US" altLang="zh-CN" dirty="0"/>
              <a:t>important</a:t>
            </a:r>
            <a:r>
              <a:rPr lang="zh-CN" altLang="en-US" dirty="0"/>
              <a:t>的地址小了</a:t>
            </a:r>
            <a:r>
              <a:rPr lang="en-US" altLang="zh-CN" dirty="0"/>
              <a:t>32</a:t>
            </a:r>
            <a:r>
              <a:rPr lang="zh-CN" altLang="en-US" dirty="0"/>
              <a:t>，为攻击创造了条件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只要输入</a:t>
            </a:r>
            <a:r>
              <a:rPr lang="en-US" altLang="zh-CN" dirty="0"/>
              <a:t>32</a:t>
            </a:r>
            <a:r>
              <a:rPr lang="zh-CN" altLang="en-US" dirty="0"/>
              <a:t>个字符来填满</a:t>
            </a:r>
            <a:r>
              <a:rPr lang="en-US" altLang="zh-CN" dirty="0"/>
              <a:t>str</a:t>
            </a:r>
            <a:r>
              <a:rPr lang="zh-CN" altLang="en-US" dirty="0"/>
              <a:t>的缓冲区，剩下的</a:t>
            </a:r>
            <a:r>
              <a:rPr lang="en-US" altLang="zh-CN" dirty="0"/>
              <a:t>6</a:t>
            </a:r>
            <a:r>
              <a:rPr lang="zh-CN" altLang="en-US" dirty="0"/>
              <a:t>个字符造成了</a:t>
            </a:r>
            <a:r>
              <a:rPr lang="en-US" altLang="zh-CN" dirty="0"/>
              <a:t>str</a:t>
            </a:r>
            <a:r>
              <a:rPr lang="zh-CN" altLang="en-US" dirty="0"/>
              <a:t>的缓冲区溢出，并且入侵了</a:t>
            </a:r>
            <a:r>
              <a:rPr lang="en-US" altLang="zh-CN" dirty="0"/>
              <a:t>important</a:t>
            </a:r>
            <a:r>
              <a:rPr lang="zh-CN" altLang="en-US" dirty="0"/>
              <a:t>的缓冲区，</a:t>
            </a:r>
            <a:r>
              <a:rPr lang="en-US" altLang="zh-CN" dirty="0"/>
              <a:t>important</a:t>
            </a:r>
            <a:r>
              <a:rPr lang="zh-CN" altLang="en-US" dirty="0"/>
              <a:t>缓冲区被这六个字符覆盖了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屏幕上出现</a:t>
            </a:r>
            <a:r>
              <a:rPr lang="en-US" altLang="zh-CN" dirty="0"/>
              <a:t>hacker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129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C454A-9130-4529-89AA-3E293BF9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Rats</a:t>
            </a:r>
            <a:r>
              <a:rPr lang="zh-CN" altLang="en-US" dirty="0"/>
              <a:t>分析代码二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77BC0C-309E-4539-A768-300692B0A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86" y="2084832"/>
            <a:ext cx="8028156" cy="16929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65E594-FD0B-44D9-A59F-A54B18B5ECEB}"/>
              </a:ext>
            </a:extLst>
          </p:cNvPr>
          <p:cNvSpPr txBox="1"/>
          <p:nvPr/>
        </p:nvSpPr>
        <p:spPr>
          <a:xfrm>
            <a:off x="745049" y="4167225"/>
            <a:ext cx="10278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gets</a:t>
            </a:r>
            <a:r>
              <a:rPr lang="zh-CN" altLang="en-US" dirty="0">
                <a:solidFill>
                  <a:srgbClr val="FF0000"/>
                </a:solidFill>
              </a:rPr>
              <a:t>是不安全的。</a:t>
            </a:r>
            <a:r>
              <a:rPr lang="zh-CN" altLang="en-US" dirty="0"/>
              <a:t>即使输出的内容超过了字符数组缓冲区的大小，它也不会执行缓冲区边界检查，这就会导致溢出的字符可能会覆盖其他缓冲区。为了解决这个问题，可以使用</a:t>
            </a:r>
            <a:r>
              <a:rPr lang="en-US" altLang="zh-CN" dirty="0" err="1">
                <a:solidFill>
                  <a:srgbClr val="FF0000"/>
                </a:solidFill>
              </a:rPr>
              <a:t>fgets</a:t>
            </a:r>
            <a:r>
              <a:rPr lang="zh-CN" altLang="en-US" dirty="0"/>
              <a:t>函数，它指</a:t>
            </a:r>
            <a:endParaRPr lang="en-US" altLang="zh-CN" dirty="0"/>
          </a:p>
          <a:p>
            <a:r>
              <a:rPr lang="zh-CN" altLang="en-US" dirty="0"/>
              <a:t>定缓冲区的大小为</a:t>
            </a:r>
            <a:r>
              <a:rPr lang="en-US" altLang="zh-CN" dirty="0"/>
              <a:t>n</a:t>
            </a:r>
            <a:r>
              <a:rPr lang="zh-CN" altLang="en-US" dirty="0"/>
              <a:t>，那么就可以输入</a:t>
            </a:r>
            <a:r>
              <a:rPr lang="en-US" altLang="zh-CN" dirty="0"/>
              <a:t>n-1</a:t>
            </a:r>
            <a:r>
              <a:rPr lang="zh-CN" altLang="en-US" dirty="0"/>
              <a:t>个字符，系统自动在结尾添加‘</a:t>
            </a:r>
            <a:r>
              <a:rPr lang="en-US" altLang="zh-CN" dirty="0"/>
              <a:t>\0</a:t>
            </a:r>
            <a:r>
              <a:rPr lang="zh-CN" altLang="en-US" dirty="0"/>
              <a:t>’。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strcpy</a:t>
            </a:r>
            <a:r>
              <a:rPr lang="zh-CN" altLang="en-US" dirty="0">
                <a:solidFill>
                  <a:srgbClr val="FF0000"/>
                </a:solidFill>
              </a:rPr>
              <a:t>函数也是不安全的。</a:t>
            </a:r>
            <a:r>
              <a:rPr lang="zh-CN" altLang="en-US" dirty="0"/>
              <a:t>它也不会检查缓冲区的溢出，即使复制的字符串超出了缓冲区的溢出，也不会报错。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149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929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Menlo</vt:lpstr>
      <vt:lpstr>Tw Cen MT</vt:lpstr>
      <vt:lpstr>Tw Cen MT Condensed</vt:lpstr>
      <vt:lpstr>Wingdings 3</vt:lpstr>
      <vt:lpstr>Integral</vt:lpstr>
      <vt:lpstr>rough-auditing-tool-for-security</vt:lpstr>
      <vt:lpstr>RATs介绍</vt:lpstr>
      <vt:lpstr>代码审计工具的原理</vt:lpstr>
      <vt:lpstr>Rats分析</vt:lpstr>
      <vt:lpstr>RATS分析-源代码分析</vt:lpstr>
      <vt:lpstr>漏洞代码测试一</vt:lpstr>
      <vt:lpstr>Rats分析代码一</vt:lpstr>
      <vt:lpstr>漏洞代码测试二</vt:lpstr>
      <vt:lpstr>Rats分析代码二</vt:lpstr>
      <vt:lpstr>漏洞代码测试三</vt:lpstr>
      <vt:lpstr>Rats分析代码三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郭 笑嫣</dc:creator>
  <cp:lastModifiedBy>郭 笑嫣</cp:lastModifiedBy>
  <cp:revision>33</cp:revision>
  <dcterms:created xsi:type="dcterms:W3CDTF">2021-04-21T06:37:49Z</dcterms:created>
  <dcterms:modified xsi:type="dcterms:W3CDTF">2021-04-22T08:46:38Z</dcterms:modified>
</cp:coreProperties>
</file>