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66" r:id="rId5"/>
    <p:sldId id="261" r:id="rId6"/>
    <p:sldId id="299" r:id="rId7"/>
    <p:sldId id="300" r:id="rId8"/>
    <p:sldId id="301" r:id="rId9"/>
    <p:sldId id="302" r:id="rId10"/>
    <p:sldId id="303" r:id="rId11"/>
    <p:sldId id="304" r:id="rId12"/>
    <p:sldId id="264" r:id="rId13"/>
    <p:sldId id="305" r:id="rId14"/>
    <p:sldId id="294" r:id="rId15"/>
  </p:sldIdLst>
  <p:sldSz cx="12192000" cy="68580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1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1133F"/>
    <a:srgbClr val="023168"/>
    <a:srgbClr val="011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86" autoAdjust="0"/>
  </p:normalViewPr>
  <p:slideViewPr>
    <p:cSldViewPr snapToGrid="0" showGuides="1">
      <p:cViewPr varScale="1">
        <p:scale>
          <a:sx n="70" d="100"/>
          <a:sy n="70" d="100"/>
        </p:scale>
        <p:origin x="636" y="60"/>
      </p:cViewPr>
      <p:guideLst>
        <p:guide orient="horz" pos="2137"/>
        <p:guide pos="12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EC92A-6BE7-46D7-BB2A-9EF8637F68E2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5F056-20F9-45A5-8674-3593BF596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65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5F056-20F9-45A5-8674-3593BF5963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85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下面我们来组织下现场体验，由葛科发起一个检查计划，请葛科操作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5F056-20F9-45A5-8674-3593BF5963C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525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苏州航道安全管理平台主要分为航道安全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和航道安全系统（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端主要实现手机端进行日常管理和动态监管的功能，方便工作人员在现场使用，以及方便领导随时随地了解安全情况；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端主要实现日常管理、危险源管理、动态监管、应急管理、个人中心、系统管理等。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5F056-20F9-45A5-8674-3593BF5963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92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苏州航道安全管理平台主要分为航道安全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和航道安全系统（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端主要实现手机端进行日常管理和动态监管的功能，方便工作人员在现场使用，以及方便领导随时随地了解安全情况；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端主要实现日常管理、危险源管理、动态监管、应急管理、个人中心、系统管理等。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5F056-20F9-45A5-8674-3593BF5963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17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苏州航道安全管理平台主要分为航道安全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和航道安全系统（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端主要实现手机端进行日常管理和动态监管的功能，方便工作人员在现场使用，以及方便领导随时随地了解安全情况；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端主要实现日常管理、危险源管理、动态监管、应急管理、个人中心、系统管理等。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5F056-20F9-45A5-8674-3593BF5963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51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苏州航道安全管理平台主要分为航道安全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和航道安全系统（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端主要实现手机端进行日常管理和动态监管的功能，方便工作人员在现场使用，以及方便领导随时随地了解安全情况；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端主要实现日常管理、危险源管理、动态监管、应急管理、个人中心、系统管理等。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5F056-20F9-45A5-8674-3593BF5963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苏州航道安全管理平台主要分为航道安全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和航道安全系统（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端主要实现手机端进行日常管理和动态监管的功能，方便工作人员在现场使用，以及方便领导随时随地了解安全情况；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端主要实现日常管理、危险源管理、动态监管、应急管理、个人中心、系统管理等。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5F056-20F9-45A5-8674-3593BF5963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022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苏州航道安全管理平台主要分为航道安全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和航道安全系统（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端主要实现手机端进行日常管理和动态监管的功能，方便工作人员在现场使用，以及方便领导随时随地了解安全情况；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端主要实现日常管理、危险源管理、动态监管、应急管理、个人中心、系统管理等。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5F056-20F9-45A5-8674-3593BF5963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337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苏州航道安全管理平台主要分为航道安全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和航道安全系统（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端主要实现手机端进行日常管理和动态监管的功能，方便工作人员在现场使用，以及方便领导随时随地了解安全情况；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端主要实现日常管理、危险源管理、动态监管、应急管理、个人中心、系统管理等。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5F056-20F9-45A5-8674-3593BF5963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826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苏州航道安全管理平台主要分为航道安全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和航道安全系统（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端主要实现手机端进行日常管理和动态监管的功能，方便工作人员在现场使用，以及方便领导随时随地了解安全情况；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端主要实现日常管理、危险源管理、动态监管、应急管理、个人中心、系统管理等。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5F056-20F9-45A5-8674-3593BF5963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ED3B80F-E43A-469E-92DD-4CFA3EF6EE03}"/>
              </a:ext>
            </a:extLst>
          </p:cNvPr>
          <p:cNvCxnSpPr>
            <a:cxnSpLocks/>
          </p:cNvCxnSpPr>
          <p:nvPr userDrawn="1"/>
        </p:nvCxnSpPr>
        <p:spPr>
          <a:xfrm>
            <a:off x="2926854" y="757084"/>
            <a:ext cx="8159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9B38A1EA-806F-4EE6-8580-C05C97A9AFB1}"/>
              </a:ext>
            </a:extLst>
          </p:cNvPr>
          <p:cNvSpPr/>
          <p:nvPr userDrawn="1"/>
        </p:nvSpPr>
        <p:spPr>
          <a:xfrm>
            <a:off x="8272006" y="548680"/>
            <a:ext cx="1116000" cy="216024"/>
          </a:xfrm>
          <a:prstGeom prst="parallelogram">
            <a:avLst>
              <a:gd name="adj" fmla="val 7262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HelveticaNeueLT Pro 67 MdCn" pitchFamily="34" charset="0"/>
              </a:rPr>
              <a:t>创新</a:t>
            </a: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E300DF94-A44D-4612-B28A-7ACB1F8D955A}"/>
              </a:ext>
            </a:extLst>
          </p:cNvPr>
          <p:cNvSpPr/>
          <p:nvPr userDrawn="1"/>
        </p:nvSpPr>
        <p:spPr>
          <a:xfrm>
            <a:off x="9212440" y="548678"/>
            <a:ext cx="1116000" cy="216000"/>
          </a:xfrm>
          <a:prstGeom prst="parallelogram">
            <a:avLst>
              <a:gd name="adj" fmla="val 72620"/>
            </a:avLst>
          </a:prstGeom>
          <a:solidFill>
            <a:srgbClr val="A8C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HelveticaNeueLT Pro 67 MdCn" pitchFamily="34" charset="0"/>
              </a:rPr>
              <a:t>高效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1073E56-9734-42AF-93DB-F1A1E508D3AC}"/>
              </a:ext>
            </a:extLst>
          </p:cNvPr>
          <p:cNvGrpSpPr/>
          <p:nvPr userDrawn="1"/>
        </p:nvGrpSpPr>
        <p:grpSpPr>
          <a:xfrm>
            <a:off x="9333263" y="6352959"/>
            <a:ext cx="1876814" cy="706386"/>
            <a:chOff x="9625016" y="6352959"/>
            <a:chExt cx="1876814" cy="70638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9E4B1AD-19FE-4DB2-B190-C2D3755F7748}"/>
                </a:ext>
              </a:extLst>
            </p:cNvPr>
            <p:cNvSpPr/>
            <p:nvPr userDrawn="1"/>
          </p:nvSpPr>
          <p:spPr>
            <a:xfrm rot="18900000">
              <a:off x="10502847" y="6352959"/>
              <a:ext cx="413792" cy="4137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latin typeface="HelveticaNeueLT Pro 67 MdCn" pitchFamily="34" charset="0"/>
              </a:endParaRPr>
            </a:p>
          </p:txBody>
        </p:sp>
        <p:sp>
          <p:nvSpPr>
            <p:cNvPr id="12" name="矩形 19">
              <a:extLst>
                <a:ext uri="{FF2B5EF4-FFF2-40B4-BE49-F238E27FC236}">
                  <a16:creationId xmlns:a16="http://schemas.microsoft.com/office/drawing/2014/main" id="{2C6792BD-878C-43C3-8087-9DAACD0676C0}"/>
                </a:ext>
              </a:extLst>
            </p:cNvPr>
            <p:cNvSpPr/>
            <p:nvPr userDrawn="1"/>
          </p:nvSpPr>
          <p:spPr>
            <a:xfrm rot="18900000">
              <a:off x="10795399" y="6645553"/>
              <a:ext cx="413792" cy="413792"/>
            </a:xfrm>
            <a:custGeom>
              <a:avLst/>
              <a:gdLst/>
              <a:ahLst/>
              <a:cxnLst/>
              <a:rect l="l" t="t" r="r" b="b"/>
              <a:pathLst>
                <a:path w="413792" h="413792">
                  <a:moveTo>
                    <a:pt x="413792" y="0"/>
                  </a:moveTo>
                  <a:lnTo>
                    <a:pt x="413792" y="413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8C0F51B-E69F-4EC7-A213-045A2C7AB918}"/>
                </a:ext>
              </a:extLst>
            </p:cNvPr>
            <p:cNvSpPr/>
            <p:nvPr userDrawn="1"/>
          </p:nvSpPr>
          <p:spPr>
            <a:xfrm rot="18900000">
              <a:off x="11088038" y="6352959"/>
              <a:ext cx="413792" cy="413793"/>
            </a:xfrm>
            <a:prstGeom prst="rect">
              <a:avLst/>
            </a:prstGeom>
            <a:solidFill>
              <a:srgbClr val="A8C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9942F220-3076-4CF5-89E7-1A59C2C09162}"/>
                </a:ext>
              </a:extLst>
            </p:cNvPr>
            <p:cNvSpPr/>
            <p:nvPr userDrawn="1"/>
          </p:nvSpPr>
          <p:spPr>
            <a:xfrm rot="18900000">
              <a:off x="10210207" y="6645553"/>
              <a:ext cx="413791" cy="413791"/>
            </a:xfrm>
            <a:custGeom>
              <a:avLst/>
              <a:gdLst/>
              <a:ahLst/>
              <a:cxnLst/>
              <a:rect l="l" t="t" r="r" b="b"/>
              <a:pathLst>
                <a:path w="413791" h="413791">
                  <a:moveTo>
                    <a:pt x="413790" y="0"/>
                  </a:moveTo>
                  <a:lnTo>
                    <a:pt x="413791" y="413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C1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F9B4D86F-06B2-4D6E-9822-A21DD9D737F7}"/>
                </a:ext>
              </a:extLst>
            </p:cNvPr>
            <p:cNvSpPr/>
            <p:nvPr userDrawn="1"/>
          </p:nvSpPr>
          <p:spPr>
            <a:xfrm rot="18900000">
              <a:off x="9625016" y="6645554"/>
              <a:ext cx="413790" cy="413790"/>
            </a:xfrm>
            <a:custGeom>
              <a:avLst/>
              <a:gdLst/>
              <a:ahLst/>
              <a:cxnLst/>
              <a:rect l="l" t="t" r="r" b="b"/>
              <a:pathLst>
                <a:path w="413790" h="413790">
                  <a:moveTo>
                    <a:pt x="413790" y="0"/>
                  </a:moveTo>
                  <a:lnTo>
                    <a:pt x="413790" y="413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50F5D9C0-B7C9-4173-A73E-24959E261EE1}"/>
              </a:ext>
            </a:extLst>
          </p:cNvPr>
          <p:cNvSpPr/>
          <p:nvPr userDrawn="1"/>
        </p:nvSpPr>
        <p:spPr>
          <a:xfrm>
            <a:off x="10164677" y="548167"/>
            <a:ext cx="1116000" cy="216024"/>
          </a:xfrm>
          <a:prstGeom prst="parallelogram">
            <a:avLst>
              <a:gd name="adj" fmla="val 72620"/>
            </a:avLst>
          </a:prstGeom>
          <a:solidFill>
            <a:srgbClr val="49C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HelveticaNeueLT Pro 67 MdCn" pitchFamily="34" charset="0"/>
              </a:rPr>
              <a:t>诚信</a:t>
            </a:r>
          </a:p>
        </p:txBody>
      </p:sp>
    </p:spTree>
    <p:extLst>
      <p:ext uri="{BB962C8B-B14F-4D97-AF65-F5344CB8AC3E}">
        <p14:creationId xmlns:p14="http://schemas.microsoft.com/office/powerpoint/2010/main" val="343211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A7253-8F99-48C9-B7DC-482796DA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B3106F-89AD-4819-917C-7E5393394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38D96-F720-4000-BABA-E7D0C79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1687-7EE6-479F-A4F5-5CC717677A36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F5CF7-EB5A-43F0-96D1-E3B4AC89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35BB3-138C-4C0C-B54F-2253BA0E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6281-3EB7-43A1-A08B-D640506CF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56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4E76F5-505E-485E-90A2-EC5138168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AC5E31-3D62-4222-8AAC-BD5BC3759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C20E3-47CA-41D0-81A2-49DA05D1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1687-7EE6-479F-A4F5-5CC717677A36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B03FC-845B-4EFD-943D-31D2C419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FAF1D-E33A-4770-9A7C-E13AA20A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6281-3EB7-43A1-A08B-D640506CF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5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E27BD80-8088-45BA-9D5A-4887FD37582D}"/>
              </a:ext>
            </a:extLst>
          </p:cNvPr>
          <p:cNvCxnSpPr>
            <a:cxnSpLocks/>
          </p:cNvCxnSpPr>
          <p:nvPr userDrawn="1"/>
        </p:nvCxnSpPr>
        <p:spPr>
          <a:xfrm>
            <a:off x="2926854" y="757084"/>
            <a:ext cx="8159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830DF837-43A8-4A43-B2AB-518F4993A3C4}"/>
              </a:ext>
            </a:extLst>
          </p:cNvPr>
          <p:cNvSpPr/>
          <p:nvPr userDrawn="1"/>
        </p:nvSpPr>
        <p:spPr>
          <a:xfrm>
            <a:off x="8272006" y="548680"/>
            <a:ext cx="1116000" cy="216024"/>
          </a:xfrm>
          <a:prstGeom prst="parallelogram">
            <a:avLst>
              <a:gd name="adj" fmla="val 7262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HelveticaNeueLT Pro 67 MdCn" pitchFamily="34" charset="0"/>
              </a:rPr>
              <a:t>创新</a:t>
            </a: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9CC803FB-44D2-4E45-9D63-41C40C732AA6}"/>
              </a:ext>
            </a:extLst>
          </p:cNvPr>
          <p:cNvSpPr/>
          <p:nvPr userDrawn="1"/>
        </p:nvSpPr>
        <p:spPr>
          <a:xfrm>
            <a:off x="9212440" y="548678"/>
            <a:ext cx="1116000" cy="216000"/>
          </a:xfrm>
          <a:prstGeom prst="parallelogram">
            <a:avLst>
              <a:gd name="adj" fmla="val 72620"/>
            </a:avLst>
          </a:prstGeom>
          <a:solidFill>
            <a:srgbClr val="A8C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HelveticaNeueLT Pro 67 MdCn" pitchFamily="34" charset="0"/>
              </a:rPr>
              <a:t>高效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90DDC4B-AC0C-497A-A511-2EBAB443EEA9}"/>
              </a:ext>
            </a:extLst>
          </p:cNvPr>
          <p:cNvGrpSpPr/>
          <p:nvPr userDrawn="1"/>
        </p:nvGrpSpPr>
        <p:grpSpPr>
          <a:xfrm>
            <a:off x="9333263" y="6352959"/>
            <a:ext cx="1876814" cy="706386"/>
            <a:chOff x="9625016" y="6352959"/>
            <a:chExt cx="1876814" cy="70638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E09197F-1F71-4839-BB6E-ACB37227DC76}"/>
                </a:ext>
              </a:extLst>
            </p:cNvPr>
            <p:cNvSpPr/>
            <p:nvPr userDrawn="1"/>
          </p:nvSpPr>
          <p:spPr>
            <a:xfrm rot="18900000">
              <a:off x="10502847" y="6352959"/>
              <a:ext cx="413792" cy="4137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latin typeface="HelveticaNeueLT Pro 67 MdCn" pitchFamily="34" charset="0"/>
              </a:endParaRPr>
            </a:p>
          </p:txBody>
        </p:sp>
        <p:sp>
          <p:nvSpPr>
            <p:cNvPr id="12" name="矩形 19">
              <a:extLst>
                <a:ext uri="{FF2B5EF4-FFF2-40B4-BE49-F238E27FC236}">
                  <a16:creationId xmlns:a16="http://schemas.microsoft.com/office/drawing/2014/main" id="{1C803736-273A-4483-9F8A-70C01CC5C33C}"/>
                </a:ext>
              </a:extLst>
            </p:cNvPr>
            <p:cNvSpPr/>
            <p:nvPr userDrawn="1"/>
          </p:nvSpPr>
          <p:spPr>
            <a:xfrm rot="18900000">
              <a:off x="10795399" y="6645553"/>
              <a:ext cx="413792" cy="413792"/>
            </a:xfrm>
            <a:custGeom>
              <a:avLst/>
              <a:gdLst/>
              <a:ahLst/>
              <a:cxnLst/>
              <a:rect l="l" t="t" r="r" b="b"/>
              <a:pathLst>
                <a:path w="413792" h="413792">
                  <a:moveTo>
                    <a:pt x="413792" y="0"/>
                  </a:moveTo>
                  <a:lnTo>
                    <a:pt x="413792" y="413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4AF7E7A-84A3-4568-BB9C-9100A9E1DC3D}"/>
                </a:ext>
              </a:extLst>
            </p:cNvPr>
            <p:cNvSpPr/>
            <p:nvPr userDrawn="1"/>
          </p:nvSpPr>
          <p:spPr>
            <a:xfrm rot="18900000">
              <a:off x="11088038" y="6352959"/>
              <a:ext cx="413792" cy="413793"/>
            </a:xfrm>
            <a:prstGeom prst="rect">
              <a:avLst/>
            </a:prstGeom>
            <a:solidFill>
              <a:srgbClr val="A8C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A85B4626-15C7-4C7E-93F8-359A1867A69E}"/>
                </a:ext>
              </a:extLst>
            </p:cNvPr>
            <p:cNvSpPr/>
            <p:nvPr userDrawn="1"/>
          </p:nvSpPr>
          <p:spPr>
            <a:xfrm rot="18900000">
              <a:off x="10210207" y="6645553"/>
              <a:ext cx="413791" cy="413791"/>
            </a:xfrm>
            <a:custGeom>
              <a:avLst/>
              <a:gdLst/>
              <a:ahLst/>
              <a:cxnLst/>
              <a:rect l="l" t="t" r="r" b="b"/>
              <a:pathLst>
                <a:path w="413791" h="413791">
                  <a:moveTo>
                    <a:pt x="413790" y="0"/>
                  </a:moveTo>
                  <a:lnTo>
                    <a:pt x="413791" y="413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C1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A53463F7-79EB-4DBE-A51E-1952076D747D}"/>
                </a:ext>
              </a:extLst>
            </p:cNvPr>
            <p:cNvSpPr/>
            <p:nvPr userDrawn="1"/>
          </p:nvSpPr>
          <p:spPr>
            <a:xfrm rot="18900000">
              <a:off x="9625016" y="6645554"/>
              <a:ext cx="413790" cy="413790"/>
            </a:xfrm>
            <a:custGeom>
              <a:avLst/>
              <a:gdLst/>
              <a:ahLst/>
              <a:cxnLst/>
              <a:rect l="l" t="t" r="r" b="b"/>
              <a:pathLst>
                <a:path w="413790" h="413790">
                  <a:moveTo>
                    <a:pt x="413790" y="0"/>
                  </a:moveTo>
                  <a:lnTo>
                    <a:pt x="413790" y="413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5F489E22-877F-4945-B325-6B63AADAFC66}"/>
              </a:ext>
            </a:extLst>
          </p:cNvPr>
          <p:cNvSpPr/>
          <p:nvPr userDrawn="1"/>
        </p:nvSpPr>
        <p:spPr>
          <a:xfrm>
            <a:off x="10164677" y="548167"/>
            <a:ext cx="1116000" cy="216024"/>
          </a:xfrm>
          <a:prstGeom prst="parallelogram">
            <a:avLst>
              <a:gd name="adj" fmla="val 72620"/>
            </a:avLst>
          </a:prstGeom>
          <a:solidFill>
            <a:srgbClr val="49C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HelveticaNeueLT Pro 67 MdCn" pitchFamily="34" charset="0"/>
              </a:rPr>
              <a:t>诚信</a:t>
            </a:r>
          </a:p>
        </p:txBody>
      </p:sp>
    </p:spTree>
    <p:extLst>
      <p:ext uri="{BB962C8B-B14F-4D97-AF65-F5344CB8AC3E}">
        <p14:creationId xmlns:p14="http://schemas.microsoft.com/office/powerpoint/2010/main" val="248607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879C3-70AE-403B-8908-A16C2572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9631FD-4448-4F97-A80A-6921688EB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87E03-4FC4-48EE-B7E4-4A9517B0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1687-7EE6-479F-A4F5-5CC717677A36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0D297-841B-4DC3-82D3-D6272C48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E2D9E-ABB8-4C10-987E-882947F5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6281-3EB7-43A1-A08B-D640506CF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02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93528-C23A-4C4A-88E9-71EDD6B0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400BA-2AD7-4501-9757-04C6E068B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9455D-F3DB-45DF-839C-182DB511A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A4BFB-E347-4E4D-965C-E48C2CC8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1687-7EE6-479F-A4F5-5CC717677A36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608F7E-5554-4D29-BA7C-DC231349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A9D4C7-B5D8-4D06-AC4E-82419368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6281-3EB7-43A1-A08B-D640506CF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4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7A799-02A8-4D65-A3FE-30EC335C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921754-F288-480D-9D27-2F3A84C6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63E834-049F-4B35-A3AC-4CDDAD401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5CD4EF-1A04-443D-9AB0-9B1F881FA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F11DF1-BCE6-4BE8-8515-20D942415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752640-8B6A-4290-91A3-2D5A218E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1687-7EE6-479F-A4F5-5CC717677A36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0BBFED-4EA0-4DDC-BB10-29F3A288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1234D6-C01F-48B3-93D7-ACE077FB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6281-3EB7-43A1-A08B-D640506CF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7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E5BC1-D928-4678-8F26-467D0621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D9291A-C317-4E99-8392-C4DED6CA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1687-7EE6-479F-A4F5-5CC717677A36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2D0A0C-61FB-452A-BAED-53EB2CF6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FD31DE-AF2D-4F81-AC9B-24B14DB0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6281-3EB7-43A1-A08B-D640506CF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0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6B9AB0-593E-4F18-B987-4A6BA2B2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1687-7EE6-479F-A4F5-5CC717677A36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424B2D-E18D-4DB1-9807-52B22BCC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D4B46A-FC8F-4F55-A182-77EDFC45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6281-3EB7-43A1-A08B-D640506CF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9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B86A3-BE40-4FB3-8985-A676B306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98B7B-05A4-480A-839F-AF64BC5E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B84496-D320-412D-B2AC-52F9596D2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77EBC4-EA76-4BAE-949E-95AB1D9B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1687-7EE6-479F-A4F5-5CC717677A36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9D3E22-C920-455D-B811-CB47477C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814B2-EAB1-463E-ACE7-EB5381E6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6281-3EB7-43A1-A08B-D640506CF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7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E5273-04DE-4C75-8847-51657363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B2FD7B-FFC6-41CA-B578-EDA62CBAF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7EB66-37C2-4002-870C-071739759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6BBEC5-C035-4BA2-8130-042B35B7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1687-7EE6-479F-A4F5-5CC717677A36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71F644-5341-4E72-97D8-D527C694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61F320-C2C8-479D-B675-281788CB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6281-3EB7-43A1-A08B-D640506CF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55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602675-0313-4C73-B47F-2092CC81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FE63A6-DF2E-4DD6-9220-963DB18EC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83B63-5537-487D-9163-4C86DAC2F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A1687-7EE6-479F-A4F5-5CC717677A36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F53DB-CC63-4B58-81D4-5E02471D1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93164-04EB-42C0-99A6-3B8216BFB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E6281-3EB7-43A1-A08B-D640506CF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6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6">
            <a:extLst>
              <a:ext uri="{FF2B5EF4-FFF2-40B4-BE49-F238E27FC236}">
                <a16:creationId xmlns:a16="http://schemas.microsoft.com/office/drawing/2014/main" id="{871E620E-7CE4-4630-BE82-C9C6E537116E}"/>
              </a:ext>
            </a:extLst>
          </p:cNvPr>
          <p:cNvSpPr/>
          <p:nvPr/>
        </p:nvSpPr>
        <p:spPr>
          <a:xfrm>
            <a:off x="4222998" y="1268760"/>
            <a:ext cx="7967415" cy="43204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2034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34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2034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2034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D33D9017-2759-4AF0-8A2D-33D283AF8395}"/>
              </a:ext>
            </a:extLst>
          </p:cNvPr>
          <p:cNvSpPr/>
          <p:nvPr/>
        </p:nvSpPr>
        <p:spPr>
          <a:xfrm>
            <a:off x="0" y="1558698"/>
            <a:ext cx="6984776" cy="3744416"/>
          </a:xfrm>
          <a:custGeom>
            <a:avLst/>
            <a:gdLst>
              <a:gd name="connsiteX0" fmla="*/ 0 w 6984776"/>
              <a:gd name="connsiteY0" fmla="*/ 0 h 3744416"/>
              <a:gd name="connsiteX1" fmla="*/ 6984776 w 6984776"/>
              <a:gd name="connsiteY1" fmla="*/ 0 h 3744416"/>
              <a:gd name="connsiteX2" fmla="*/ 6984776 w 6984776"/>
              <a:gd name="connsiteY2" fmla="*/ 3744416 h 3744416"/>
              <a:gd name="connsiteX3" fmla="*/ 0 w 6984776"/>
              <a:gd name="connsiteY3" fmla="*/ 3744416 h 3744416"/>
              <a:gd name="connsiteX4" fmla="*/ 0 w 6984776"/>
              <a:gd name="connsiteY4" fmla="*/ 0 h 3744416"/>
              <a:gd name="connsiteX0" fmla="*/ 0 w 6984776"/>
              <a:gd name="connsiteY0" fmla="*/ 0 h 3744416"/>
              <a:gd name="connsiteX1" fmla="*/ 6984776 w 6984776"/>
              <a:gd name="connsiteY1" fmla="*/ 0 h 3744416"/>
              <a:gd name="connsiteX2" fmla="*/ 5607389 w 6984776"/>
              <a:gd name="connsiteY2" fmla="*/ 3744416 h 3744416"/>
              <a:gd name="connsiteX3" fmla="*/ 0 w 6984776"/>
              <a:gd name="connsiteY3" fmla="*/ 3744416 h 3744416"/>
              <a:gd name="connsiteX4" fmla="*/ 0 w 6984776"/>
              <a:gd name="connsiteY4" fmla="*/ 0 h 37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4776" h="3744416">
                <a:moveTo>
                  <a:pt x="0" y="0"/>
                </a:moveTo>
                <a:lnTo>
                  <a:pt x="6984776" y="0"/>
                </a:lnTo>
                <a:lnTo>
                  <a:pt x="5607389" y="3744416"/>
                </a:lnTo>
                <a:lnTo>
                  <a:pt x="0" y="37444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8000">
                <a:srgbClr val="49C1AD">
                  <a:alpha val="80000"/>
                </a:srgbClr>
              </a:gs>
              <a:gs pos="0">
                <a:srgbClr val="00B0F0">
                  <a:alpha val="80000"/>
                </a:srgbClr>
              </a:gs>
              <a:gs pos="100000">
                <a:srgbClr val="A8CF38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bg1"/>
              </a:solidFill>
              <a:latin typeface="HelveticaNeueLT Pro 67 MdCn" pitchFamily="34" charset="0"/>
              <a:ea typeface="微软雅黑" pitchFamily="34" charset="-122"/>
            </a:endParaRPr>
          </a:p>
        </p:txBody>
      </p:sp>
      <p:sp>
        <p:nvSpPr>
          <p:cNvPr id="6" name="直角三角形 12">
            <a:extLst>
              <a:ext uri="{FF2B5EF4-FFF2-40B4-BE49-F238E27FC236}">
                <a16:creationId xmlns:a16="http://schemas.microsoft.com/office/drawing/2014/main" id="{B4042F24-C9A8-429C-B4A9-F4708D03E1F2}"/>
              </a:ext>
            </a:extLst>
          </p:cNvPr>
          <p:cNvSpPr/>
          <p:nvPr/>
        </p:nvSpPr>
        <p:spPr>
          <a:xfrm>
            <a:off x="5736688" y="1270666"/>
            <a:ext cx="1248087" cy="288032"/>
          </a:xfrm>
          <a:custGeom>
            <a:avLst/>
            <a:gdLst>
              <a:gd name="connsiteX0" fmla="*/ 0 w 1177602"/>
              <a:gd name="connsiteY0" fmla="*/ 288032 h 288032"/>
              <a:gd name="connsiteX1" fmla="*/ 0 w 1177602"/>
              <a:gd name="connsiteY1" fmla="*/ 0 h 288032"/>
              <a:gd name="connsiteX2" fmla="*/ 1177602 w 1177602"/>
              <a:gd name="connsiteY2" fmla="*/ 288032 h 288032"/>
              <a:gd name="connsiteX3" fmla="*/ 0 w 1177602"/>
              <a:gd name="connsiteY3" fmla="*/ 288032 h 288032"/>
              <a:gd name="connsiteX0" fmla="*/ 0 w 1248087"/>
              <a:gd name="connsiteY0" fmla="*/ 289937 h 289937"/>
              <a:gd name="connsiteX1" fmla="*/ 70485 w 1248087"/>
              <a:gd name="connsiteY1" fmla="*/ 0 h 289937"/>
              <a:gd name="connsiteX2" fmla="*/ 1248087 w 1248087"/>
              <a:gd name="connsiteY2" fmla="*/ 288032 h 289937"/>
              <a:gd name="connsiteX3" fmla="*/ 0 w 1248087"/>
              <a:gd name="connsiteY3" fmla="*/ 289937 h 289937"/>
              <a:gd name="connsiteX0" fmla="*/ 0 w 1248087"/>
              <a:gd name="connsiteY0" fmla="*/ 288032 h 288032"/>
              <a:gd name="connsiteX1" fmla="*/ 104775 w 1248087"/>
              <a:gd name="connsiteY1" fmla="*/ 0 h 288032"/>
              <a:gd name="connsiteX2" fmla="*/ 1248087 w 1248087"/>
              <a:gd name="connsiteY2" fmla="*/ 286127 h 288032"/>
              <a:gd name="connsiteX3" fmla="*/ 0 w 1248087"/>
              <a:gd name="connsiteY3" fmla="*/ 288032 h 288032"/>
              <a:gd name="connsiteX0" fmla="*/ 0 w 1131882"/>
              <a:gd name="connsiteY0" fmla="*/ 288032 h 288032"/>
              <a:gd name="connsiteX1" fmla="*/ 104775 w 1131882"/>
              <a:gd name="connsiteY1" fmla="*/ 0 h 288032"/>
              <a:gd name="connsiteX2" fmla="*/ 1131882 w 1131882"/>
              <a:gd name="connsiteY2" fmla="*/ 228977 h 288032"/>
              <a:gd name="connsiteX3" fmla="*/ 0 w 1131882"/>
              <a:gd name="connsiteY3" fmla="*/ 288032 h 288032"/>
              <a:gd name="connsiteX0" fmla="*/ 0 w 1248087"/>
              <a:gd name="connsiteY0" fmla="*/ 288032 h 288032"/>
              <a:gd name="connsiteX1" fmla="*/ 104775 w 1248087"/>
              <a:gd name="connsiteY1" fmla="*/ 0 h 288032"/>
              <a:gd name="connsiteX2" fmla="*/ 1248087 w 1248087"/>
              <a:gd name="connsiteY2" fmla="*/ 288032 h 288032"/>
              <a:gd name="connsiteX3" fmla="*/ 0 w 1248087"/>
              <a:gd name="connsiteY3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8087" h="288032">
                <a:moveTo>
                  <a:pt x="0" y="288032"/>
                </a:moveTo>
                <a:lnTo>
                  <a:pt x="104775" y="0"/>
                </a:lnTo>
                <a:lnTo>
                  <a:pt x="1248087" y="288032"/>
                </a:lnTo>
                <a:lnTo>
                  <a:pt x="0" y="28803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12">
            <a:extLst>
              <a:ext uri="{FF2B5EF4-FFF2-40B4-BE49-F238E27FC236}">
                <a16:creationId xmlns:a16="http://schemas.microsoft.com/office/drawing/2014/main" id="{D0843C1F-F0BE-4447-BFF0-A175FEF69749}"/>
              </a:ext>
            </a:extLst>
          </p:cNvPr>
          <p:cNvSpPr/>
          <p:nvPr/>
        </p:nvSpPr>
        <p:spPr>
          <a:xfrm>
            <a:off x="4222999" y="5301208"/>
            <a:ext cx="1383342" cy="288032"/>
          </a:xfrm>
          <a:custGeom>
            <a:avLst/>
            <a:gdLst>
              <a:gd name="connsiteX0" fmla="*/ 0 w 1177602"/>
              <a:gd name="connsiteY0" fmla="*/ 288032 h 288032"/>
              <a:gd name="connsiteX1" fmla="*/ 0 w 1177602"/>
              <a:gd name="connsiteY1" fmla="*/ 0 h 288032"/>
              <a:gd name="connsiteX2" fmla="*/ 1177602 w 1177602"/>
              <a:gd name="connsiteY2" fmla="*/ 288032 h 288032"/>
              <a:gd name="connsiteX3" fmla="*/ 0 w 1177602"/>
              <a:gd name="connsiteY3" fmla="*/ 288032 h 288032"/>
              <a:gd name="connsiteX0" fmla="*/ 0 w 1248087"/>
              <a:gd name="connsiteY0" fmla="*/ 289937 h 289937"/>
              <a:gd name="connsiteX1" fmla="*/ 70485 w 1248087"/>
              <a:gd name="connsiteY1" fmla="*/ 0 h 289937"/>
              <a:gd name="connsiteX2" fmla="*/ 1248087 w 1248087"/>
              <a:gd name="connsiteY2" fmla="*/ 288032 h 289937"/>
              <a:gd name="connsiteX3" fmla="*/ 0 w 1248087"/>
              <a:gd name="connsiteY3" fmla="*/ 289937 h 289937"/>
              <a:gd name="connsiteX0" fmla="*/ 0 w 1248087"/>
              <a:gd name="connsiteY0" fmla="*/ 288032 h 288032"/>
              <a:gd name="connsiteX1" fmla="*/ 104775 w 1248087"/>
              <a:gd name="connsiteY1" fmla="*/ 0 h 288032"/>
              <a:gd name="connsiteX2" fmla="*/ 1248087 w 1248087"/>
              <a:gd name="connsiteY2" fmla="*/ 286127 h 288032"/>
              <a:gd name="connsiteX3" fmla="*/ 0 w 1248087"/>
              <a:gd name="connsiteY3" fmla="*/ 288032 h 288032"/>
              <a:gd name="connsiteX0" fmla="*/ 0 w 1131882"/>
              <a:gd name="connsiteY0" fmla="*/ 288032 h 288032"/>
              <a:gd name="connsiteX1" fmla="*/ 104775 w 1131882"/>
              <a:gd name="connsiteY1" fmla="*/ 0 h 288032"/>
              <a:gd name="connsiteX2" fmla="*/ 1131882 w 1131882"/>
              <a:gd name="connsiteY2" fmla="*/ 228977 h 288032"/>
              <a:gd name="connsiteX3" fmla="*/ 0 w 1131882"/>
              <a:gd name="connsiteY3" fmla="*/ 288032 h 288032"/>
              <a:gd name="connsiteX0" fmla="*/ 0 w 1248087"/>
              <a:gd name="connsiteY0" fmla="*/ 288032 h 288032"/>
              <a:gd name="connsiteX1" fmla="*/ 104775 w 1248087"/>
              <a:gd name="connsiteY1" fmla="*/ 0 h 288032"/>
              <a:gd name="connsiteX2" fmla="*/ 1248087 w 1248087"/>
              <a:gd name="connsiteY2" fmla="*/ 288032 h 288032"/>
              <a:gd name="connsiteX3" fmla="*/ 0 w 1248087"/>
              <a:gd name="connsiteY3" fmla="*/ 288032 h 288032"/>
              <a:gd name="connsiteX0" fmla="*/ 0 w 1383342"/>
              <a:gd name="connsiteY0" fmla="*/ 288032 h 288032"/>
              <a:gd name="connsiteX1" fmla="*/ 104775 w 1383342"/>
              <a:gd name="connsiteY1" fmla="*/ 0 h 288032"/>
              <a:gd name="connsiteX2" fmla="*/ 1383342 w 1383342"/>
              <a:gd name="connsiteY2" fmla="*/ 377 h 288032"/>
              <a:gd name="connsiteX3" fmla="*/ 0 w 1383342"/>
              <a:gd name="connsiteY3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3342" h="288032">
                <a:moveTo>
                  <a:pt x="0" y="288032"/>
                </a:moveTo>
                <a:lnTo>
                  <a:pt x="104775" y="0"/>
                </a:lnTo>
                <a:lnTo>
                  <a:pt x="1383342" y="377"/>
                </a:lnTo>
                <a:lnTo>
                  <a:pt x="0" y="28803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7624648B-CD17-4DB6-A02E-9E92D0946F0C}"/>
              </a:ext>
            </a:extLst>
          </p:cNvPr>
          <p:cNvSpPr txBox="1"/>
          <p:nvPr/>
        </p:nvSpPr>
        <p:spPr>
          <a:xfrm>
            <a:off x="452471" y="2626787"/>
            <a:ext cx="5570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绕城高速安全监管平台</a:t>
            </a:r>
            <a:endParaRPr lang="en-US" altLang="zh-CN" sz="3600" b="1" spc="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6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DC60A47C-3680-4A62-87E8-865B42249CB8}"/>
              </a:ext>
            </a:extLst>
          </p:cNvPr>
          <p:cNvSpPr/>
          <p:nvPr/>
        </p:nvSpPr>
        <p:spPr>
          <a:xfrm>
            <a:off x="1377965" y="5589240"/>
            <a:ext cx="950543" cy="296875"/>
          </a:xfrm>
          <a:prstGeom prst="parallelogram">
            <a:avLst>
              <a:gd name="adj" fmla="val 37346"/>
            </a:avLst>
          </a:prstGeom>
          <a:solidFill>
            <a:srgbClr val="49C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创新</a:t>
            </a: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ADD30F2B-7BA5-4887-901D-6D87B4F490A5}"/>
              </a:ext>
            </a:extLst>
          </p:cNvPr>
          <p:cNvSpPr/>
          <p:nvPr/>
        </p:nvSpPr>
        <p:spPr>
          <a:xfrm>
            <a:off x="2328508" y="5589240"/>
            <a:ext cx="950543" cy="296875"/>
          </a:xfrm>
          <a:prstGeom prst="parallelogram">
            <a:avLst>
              <a:gd name="adj" fmla="val 3734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高效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A79F3152-13AC-46D9-B160-08B2D7E39E8D}"/>
              </a:ext>
            </a:extLst>
          </p:cNvPr>
          <p:cNvSpPr/>
          <p:nvPr/>
        </p:nvSpPr>
        <p:spPr>
          <a:xfrm>
            <a:off x="3272455" y="5589240"/>
            <a:ext cx="950543" cy="296875"/>
          </a:xfrm>
          <a:prstGeom prst="parallelogram">
            <a:avLst>
              <a:gd name="adj" fmla="val 37346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诚信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98A3042-C865-44EA-93BF-2B52AC3A1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2" y="491555"/>
            <a:ext cx="4006735" cy="4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3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ac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ac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10" grpId="0" animBg="1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>
            <a:extLst>
              <a:ext uri="{FF2B5EF4-FFF2-40B4-BE49-F238E27FC236}">
                <a16:creationId xmlns:a16="http://schemas.microsoft.com/office/drawing/2014/main" id="{537652D9-7094-4C16-BF17-8715D8268E0F}"/>
              </a:ext>
            </a:extLst>
          </p:cNvPr>
          <p:cNvSpPr txBox="1"/>
          <p:nvPr/>
        </p:nvSpPr>
        <p:spPr>
          <a:xfrm>
            <a:off x="684446" y="4673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隐患上报（随手拍）</a:t>
            </a:r>
          </a:p>
        </p:txBody>
      </p:sp>
      <p:sp>
        <p:nvSpPr>
          <p:cNvPr id="5" name="TextBox 31">
            <a:extLst>
              <a:ext uri="{FF2B5EF4-FFF2-40B4-BE49-F238E27FC236}">
                <a16:creationId xmlns:a16="http://schemas.microsoft.com/office/drawing/2014/main" id="{039CF633-A2B0-48B5-9615-9AC970936997}"/>
              </a:ext>
            </a:extLst>
          </p:cNvPr>
          <p:cNvSpPr txBox="1"/>
          <p:nvPr/>
        </p:nvSpPr>
        <p:spPr>
          <a:xfrm>
            <a:off x="1189413" y="95702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隐患处理结果确认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AF04EB-7119-45B8-8239-2310CCC0C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48" y="1446662"/>
            <a:ext cx="2843311" cy="50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CE9AC1-BB32-458F-A45E-FBA84C921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432" y="1446662"/>
            <a:ext cx="2843311" cy="50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7AAE73-245E-470F-9CA0-5F7EFF042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916" y="1446662"/>
            <a:ext cx="2843311" cy="50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>
            <a:extLst>
              <a:ext uri="{FF2B5EF4-FFF2-40B4-BE49-F238E27FC236}">
                <a16:creationId xmlns:a16="http://schemas.microsoft.com/office/drawing/2014/main" id="{537652D9-7094-4C16-BF17-8715D8268E0F}"/>
              </a:ext>
            </a:extLst>
          </p:cNvPr>
          <p:cNvSpPr txBox="1"/>
          <p:nvPr/>
        </p:nvSpPr>
        <p:spPr>
          <a:xfrm>
            <a:off x="684446" y="4673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隐患上报（随手拍）</a:t>
            </a:r>
          </a:p>
        </p:txBody>
      </p:sp>
      <p:sp>
        <p:nvSpPr>
          <p:cNvPr id="5" name="TextBox 31">
            <a:extLst>
              <a:ext uri="{FF2B5EF4-FFF2-40B4-BE49-F238E27FC236}">
                <a16:creationId xmlns:a16="http://schemas.microsoft.com/office/drawing/2014/main" id="{039CF633-A2B0-48B5-9615-9AC970936997}"/>
              </a:ext>
            </a:extLst>
          </p:cNvPr>
          <p:cNvSpPr txBox="1"/>
          <p:nvPr/>
        </p:nvSpPr>
        <p:spPr>
          <a:xfrm>
            <a:off x="1189413" y="95702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已处理隐患查看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E91ABF-43F6-4F88-92B4-939804CFE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48" y="1446662"/>
            <a:ext cx="2843311" cy="50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6B7A86-4CBB-4689-8758-44B048357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432" y="1446662"/>
            <a:ext cx="2843311" cy="50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BE98A95C-E774-4DBE-A8C8-560C4428976E}"/>
              </a:ext>
            </a:extLst>
          </p:cNvPr>
          <p:cNvSpPr/>
          <p:nvPr/>
        </p:nvSpPr>
        <p:spPr>
          <a:xfrm>
            <a:off x="6837127" y="1943663"/>
            <a:ext cx="4346312" cy="3531002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bg1"/>
              </a:solidFill>
              <a:latin typeface="HelveticaNeueLT Pro 67 MdCn" pitchFamily="34" charset="0"/>
              <a:ea typeface="微软雅黑" pitchFamily="34" charset="-122"/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7566316F-B0D6-4619-911C-7758C9DED8D6}"/>
              </a:ext>
            </a:extLst>
          </p:cNvPr>
          <p:cNvSpPr txBox="1"/>
          <p:nvPr/>
        </p:nvSpPr>
        <p:spPr>
          <a:xfrm>
            <a:off x="1993226" y="256186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00B0F0"/>
                </a:solidFill>
                <a:latin typeface="HelveticaNeueLT Pro 67 MdCn" pitchFamily="34" charset="0"/>
                <a:ea typeface="微软雅黑" pitchFamily="34" charset="-122"/>
              </a:rPr>
              <a:t>安全检查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A0EF16-19EF-4571-851C-42DF8E347976}"/>
              </a:ext>
            </a:extLst>
          </p:cNvPr>
          <p:cNvSpPr/>
          <p:nvPr/>
        </p:nvSpPr>
        <p:spPr>
          <a:xfrm>
            <a:off x="1504029" y="3740532"/>
            <a:ext cx="4542391" cy="336540"/>
          </a:xfrm>
          <a:prstGeom prst="rect">
            <a:avLst/>
          </a:prstGeom>
          <a:gradFill>
            <a:gsLst>
              <a:gs pos="48000">
                <a:srgbClr val="49C1AD"/>
              </a:gs>
              <a:gs pos="0">
                <a:srgbClr val="00B0F0"/>
              </a:gs>
              <a:gs pos="100000">
                <a:srgbClr val="A8CF3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绕城高速安全监管平台</a:t>
            </a:r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324B2E56-3D54-4EC6-B56A-28F58DB9EE74}"/>
              </a:ext>
            </a:extLst>
          </p:cNvPr>
          <p:cNvSpPr/>
          <p:nvPr/>
        </p:nvSpPr>
        <p:spPr>
          <a:xfrm>
            <a:off x="6527254" y="1663499"/>
            <a:ext cx="4346312" cy="3531002"/>
          </a:xfrm>
          <a:prstGeom prst="parallelogram">
            <a:avLst/>
          </a:prstGeom>
          <a:gradFill flip="none" rotWithShape="1">
            <a:gsLst>
              <a:gs pos="48000">
                <a:srgbClr val="49C1AD">
                  <a:alpha val="60000"/>
                </a:srgbClr>
              </a:gs>
              <a:gs pos="0">
                <a:srgbClr val="00B0F0">
                  <a:alpha val="60000"/>
                </a:srgbClr>
              </a:gs>
              <a:gs pos="100000">
                <a:srgbClr val="A8CF38">
                  <a:alpha val="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HelveticaNeueLT Pro 67 MdCn" pitchFamily="34" charset="0"/>
                <a:ea typeface="微软雅黑" pitchFamily="34" charset="-122"/>
              </a:rPr>
              <a:t>PART </a:t>
            </a:r>
            <a:r>
              <a:rPr lang="en-US" altLang="zh-CN" sz="15000" dirty="0">
                <a:solidFill>
                  <a:schemeClr val="bg1"/>
                </a:solidFill>
                <a:latin typeface="HelveticaNeueLT Pro 67 MdCn" pitchFamily="34" charset="0"/>
                <a:ea typeface="微软雅黑" pitchFamily="34" charset="-122"/>
              </a:rPr>
              <a:t>3</a:t>
            </a:r>
            <a:endParaRPr lang="zh-CN" altLang="en-US" sz="15000" dirty="0">
              <a:solidFill>
                <a:schemeClr val="bg1"/>
              </a:solidFill>
              <a:latin typeface="HelveticaNeueLT Pro 67 MdCn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1052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00000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100000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6" grpId="0" animBg="1"/>
          <p:bldP spid="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6" grpId="0" animBg="1"/>
          <p:bldP spid="7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>
            <a:extLst>
              <a:ext uri="{FF2B5EF4-FFF2-40B4-BE49-F238E27FC236}">
                <a16:creationId xmlns:a16="http://schemas.microsoft.com/office/drawing/2014/main" id="{537652D9-7094-4C16-BF17-8715D8268E0F}"/>
              </a:ext>
            </a:extLst>
          </p:cNvPr>
          <p:cNvSpPr txBox="1"/>
          <p:nvPr/>
        </p:nvSpPr>
        <p:spPr>
          <a:xfrm>
            <a:off x="684446" y="4673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安全检查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5DFD43-2DF9-41CF-B0EE-3B67770E4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92" y="1357922"/>
            <a:ext cx="10577015" cy="41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8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过程 6">
            <a:extLst>
              <a:ext uri="{FF2B5EF4-FFF2-40B4-BE49-F238E27FC236}">
                <a16:creationId xmlns:a16="http://schemas.microsoft.com/office/drawing/2014/main" id="{81AD2F23-0530-45FB-9219-40625F9E1021}"/>
              </a:ext>
            </a:extLst>
          </p:cNvPr>
          <p:cNvSpPr/>
          <p:nvPr/>
        </p:nvSpPr>
        <p:spPr>
          <a:xfrm>
            <a:off x="4222998" y="1268760"/>
            <a:ext cx="7967415" cy="43204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2034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34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2034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2034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8">
            <a:extLst>
              <a:ext uri="{FF2B5EF4-FFF2-40B4-BE49-F238E27FC236}">
                <a16:creationId xmlns:a16="http://schemas.microsoft.com/office/drawing/2014/main" id="{67BCE363-BEE3-4516-931B-E66995D2B8BF}"/>
              </a:ext>
            </a:extLst>
          </p:cNvPr>
          <p:cNvSpPr/>
          <p:nvPr/>
        </p:nvSpPr>
        <p:spPr>
          <a:xfrm>
            <a:off x="0" y="1556792"/>
            <a:ext cx="6984776" cy="3744416"/>
          </a:xfrm>
          <a:custGeom>
            <a:avLst/>
            <a:gdLst>
              <a:gd name="connsiteX0" fmla="*/ 0 w 6984776"/>
              <a:gd name="connsiteY0" fmla="*/ 0 h 3744416"/>
              <a:gd name="connsiteX1" fmla="*/ 6984776 w 6984776"/>
              <a:gd name="connsiteY1" fmla="*/ 0 h 3744416"/>
              <a:gd name="connsiteX2" fmla="*/ 6984776 w 6984776"/>
              <a:gd name="connsiteY2" fmla="*/ 3744416 h 3744416"/>
              <a:gd name="connsiteX3" fmla="*/ 0 w 6984776"/>
              <a:gd name="connsiteY3" fmla="*/ 3744416 h 3744416"/>
              <a:gd name="connsiteX4" fmla="*/ 0 w 6984776"/>
              <a:gd name="connsiteY4" fmla="*/ 0 h 3744416"/>
              <a:gd name="connsiteX0" fmla="*/ 0 w 6984776"/>
              <a:gd name="connsiteY0" fmla="*/ 0 h 3744416"/>
              <a:gd name="connsiteX1" fmla="*/ 6984776 w 6984776"/>
              <a:gd name="connsiteY1" fmla="*/ 0 h 3744416"/>
              <a:gd name="connsiteX2" fmla="*/ 5607389 w 6984776"/>
              <a:gd name="connsiteY2" fmla="*/ 3744416 h 3744416"/>
              <a:gd name="connsiteX3" fmla="*/ 0 w 6984776"/>
              <a:gd name="connsiteY3" fmla="*/ 3744416 h 3744416"/>
              <a:gd name="connsiteX4" fmla="*/ 0 w 6984776"/>
              <a:gd name="connsiteY4" fmla="*/ 0 h 37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4776" h="3744416">
                <a:moveTo>
                  <a:pt x="0" y="0"/>
                </a:moveTo>
                <a:lnTo>
                  <a:pt x="6984776" y="0"/>
                </a:lnTo>
                <a:lnTo>
                  <a:pt x="5607389" y="3744416"/>
                </a:lnTo>
                <a:lnTo>
                  <a:pt x="0" y="37444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8000">
                <a:srgbClr val="49C1AD">
                  <a:alpha val="80000"/>
                </a:srgbClr>
              </a:gs>
              <a:gs pos="0">
                <a:srgbClr val="00B0F0">
                  <a:alpha val="80000"/>
                </a:srgbClr>
              </a:gs>
              <a:gs pos="100000">
                <a:srgbClr val="A8CF38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bg1"/>
              </a:solidFill>
              <a:latin typeface="HelveticaNeueLT Pro 67 MdCn" pitchFamily="34" charset="0"/>
              <a:ea typeface="微软雅黑" pitchFamily="34" charset="-122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8DF86521-430B-4132-B546-783153B8687F}"/>
              </a:ext>
            </a:extLst>
          </p:cNvPr>
          <p:cNvSpPr txBox="1"/>
          <p:nvPr/>
        </p:nvSpPr>
        <p:spPr>
          <a:xfrm>
            <a:off x="774110" y="2918554"/>
            <a:ext cx="37369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effectLst>
                  <a:outerShdw blurRad="101600" dist="76200" dir="8100000" algn="tr" rotWithShape="0">
                    <a:schemeClr val="tx1">
                      <a:alpha val="15000"/>
                    </a:schemeClr>
                  </a:outerShdw>
                </a:effectLst>
                <a:latin typeface="HelveticaNeueLT Pro 67 MdCn" pitchFamily="34" charset="0"/>
              </a:rPr>
              <a:t>THANKS</a:t>
            </a:r>
          </a:p>
        </p:txBody>
      </p:sp>
      <p:sp>
        <p:nvSpPr>
          <p:cNvPr id="10" name="直角三角形 12">
            <a:extLst>
              <a:ext uri="{FF2B5EF4-FFF2-40B4-BE49-F238E27FC236}">
                <a16:creationId xmlns:a16="http://schemas.microsoft.com/office/drawing/2014/main" id="{95711178-7EF7-4198-A42F-F0E1CC28454D}"/>
              </a:ext>
            </a:extLst>
          </p:cNvPr>
          <p:cNvSpPr/>
          <p:nvPr/>
        </p:nvSpPr>
        <p:spPr>
          <a:xfrm>
            <a:off x="5736688" y="1270666"/>
            <a:ext cx="1248087" cy="288032"/>
          </a:xfrm>
          <a:custGeom>
            <a:avLst/>
            <a:gdLst>
              <a:gd name="connsiteX0" fmla="*/ 0 w 1177602"/>
              <a:gd name="connsiteY0" fmla="*/ 288032 h 288032"/>
              <a:gd name="connsiteX1" fmla="*/ 0 w 1177602"/>
              <a:gd name="connsiteY1" fmla="*/ 0 h 288032"/>
              <a:gd name="connsiteX2" fmla="*/ 1177602 w 1177602"/>
              <a:gd name="connsiteY2" fmla="*/ 288032 h 288032"/>
              <a:gd name="connsiteX3" fmla="*/ 0 w 1177602"/>
              <a:gd name="connsiteY3" fmla="*/ 288032 h 288032"/>
              <a:gd name="connsiteX0" fmla="*/ 0 w 1248087"/>
              <a:gd name="connsiteY0" fmla="*/ 289937 h 289937"/>
              <a:gd name="connsiteX1" fmla="*/ 70485 w 1248087"/>
              <a:gd name="connsiteY1" fmla="*/ 0 h 289937"/>
              <a:gd name="connsiteX2" fmla="*/ 1248087 w 1248087"/>
              <a:gd name="connsiteY2" fmla="*/ 288032 h 289937"/>
              <a:gd name="connsiteX3" fmla="*/ 0 w 1248087"/>
              <a:gd name="connsiteY3" fmla="*/ 289937 h 289937"/>
              <a:gd name="connsiteX0" fmla="*/ 0 w 1248087"/>
              <a:gd name="connsiteY0" fmla="*/ 288032 h 288032"/>
              <a:gd name="connsiteX1" fmla="*/ 104775 w 1248087"/>
              <a:gd name="connsiteY1" fmla="*/ 0 h 288032"/>
              <a:gd name="connsiteX2" fmla="*/ 1248087 w 1248087"/>
              <a:gd name="connsiteY2" fmla="*/ 286127 h 288032"/>
              <a:gd name="connsiteX3" fmla="*/ 0 w 1248087"/>
              <a:gd name="connsiteY3" fmla="*/ 288032 h 288032"/>
              <a:gd name="connsiteX0" fmla="*/ 0 w 1131882"/>
              <a:gd name="connsiteY0" fmla="*/ 288032 h 288032"/>
              <a:gd name="connsiteX1" fmla="*/ 104775 w 1131882"/>
              <a:gd name="connsiteY1" fmla="*/ 0 h 288032"/>
              <a:gd name="connsiteX2" fmla="*/ 1131882 w 1131882"/>
              <a:gd name="connsiteY2" fmla="*/ 228977 h 288032"/>
              <a:gd name="connsiteX3" fmla="*/ 0 w 1131882"/>
              <a:gd name="connsiteY3" fmla="*/ 288032 h 288032"/>
              <a:gd name="connsiteX0" fmla="*/ 0 w 1248087"/>
              <a:gd name="connsiteY0" fmla="*/ 288032 h 288032"/>
              <a:gd name="connsiteX1" fmla="*/ 104775 w 1248087"/>
              <a:gd name="connsiteY1" fmla="*/ 0 h 288032"/>
              <a:gd name="connsiteX2" fmla="*/ 1248087 w 1248087"/>
              <a:gd name="connsiteY2" fmla="*/ 288032 h 288032"/>
              <a:gd name="connsiteX3" fmla="*/ 0 w 1248087"/>
              <a:gd name="connsiteY3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8087" h="288032">
                <a:moveTo>
                  <a:pt x="0" y="288032"/>
                </a:moveTo>
                <a:lnTo>
                  <a:pt x="104775" y="0"/>
                </a:lnTo>
                <a:lnTo>
                  <a:pt x="1248087" y="288032"/>
                </a:lnTo>
                <a:lnTo>
                  <a:pt x="0" y="28803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2">
            <a:extLst>
              <a:ext uri="{FF2B5EF4-FFF2-40B4-BE49-F238E27FC236}">
                <a16:creationId xmlns:a16="http://schemas.microsoft.com/office/drawing/2014/main" id="{958A33C5-D607-4028-8BAF-FC7603777665}"/>
              </a:ext>
            </a:extLst>
          </p:cNvPr>
          <p:cNvSpPr/>
          <p:nvPr/>
        </p:nvSpPr>
        <p:spPr>
          <a:xfrm>
            <a:off x="4222999" y="5301208"/>
            <a:ext cx="1383342" cy="288032"/>
          </a:xfrm>
          <a:custGeom>
            <a:avLst/>
            <a:gdLst>
              <a:gd name="connsiteX0" fmla="*/ 0 w 1177602"/>
              <a:gd name="connsiteY0" fmla="*/ 288032 h 288032"/>
              <a:gd name="connsiteX1" fmla="*/ 0 w 1177602"/>
              <a:gd name="connsiteY1" fmla="*/ 0 h 288032"/>
              <a:gd name="connsiteX2" fmla="*/ 1177602 w 1177602"/>
              <a:gd name="connsiteY2" fmla="*/ 288032 h 288032"/>
              <a:gd name="connsiteX3" fmla="*/ 0 w 1177602"/>
              <a:gd name="connsiteY3" fmla="*/ 288032 h 288032"/>
              <a:gd name="connsiteX0" fmla="*/ 0 w 1248087"/>
              <a:gd name="connsiteY0" fmla="*/ 289937 h 289937"/>
              <a:gd name="connsiteX1" fmla="*/ 70485 w 1248087"/>
              <a:gd name="connsiteY1" fmla="*/ 0 h 289937"/>
              <a:gd name="connsiteX2" fmla="*/ 1248087 w 1248087"/>
              <a:gd name="connsiteY2" fmla="*/ 288032 h 289937"/>
              <a:gd name="connsiteX3" fmla="*/ 0 w 1248087"/>
              <a:gd name="connsiteY3" fmla="*/ 289937 h 289937"/>
              <a:gd name="connsiteX0" fmla="*/ 0 w 1248087"/>
              <a:gd name="connsiteY0" fmla="*/ 288032 h 288032"/>
              <a:gd name="connsiteX1" fmla="*/ 104775 w 1248087"/>
              <a:gd name="connsiteY1" fmla="*/ 0 h 288032"/>
              <a:gd name="connsiteX2" fmla="*/ 1248087 w 1248087"/>
              <a:gd name="connsiteY2" fmla="*/ 286127 h 288032"/>
              <a:gd name="connsiteX3" fmla="*/ 0 w 1248087"/>
              <a:gd name="connsiteY3" fmla="*/ 288032 h 288032"/>
              <a:gd name="connsiteX0" fmla="*/ 0 w 1131882"/>
              <a:gd name="connsiteY0" fmla="*/ 288032 h 288032"/>
              <a:gd name="connsiteX1" fmla="*/ 104775 w 1131882"/>
              <a:gd name="connsiteY1" fmla="*/ 0 h 288032"/>
              <a:gd name="connsiteX2" fmla="*/ 1131882 w 1131882"/>
              <a:gd name="connsiteY2" fmla="*/ 228977 h 288032"/>
              <a:gd name="connsiteX3" fmla="*/ 0 w 1131882"/>
              <a:gd name="connsiteY3" fmla="*/ 288032 h 288032"/>
              <a:gd name="connsiteX0" fmla="*/ 0 w 1248087"/>
              <a:gd name="connsiteY0" fmla="*/ 288032 h 288032"/>
              <a:gd name="connsiteX1" fmla="*/ 104775 w 1248087"/>
              <a:gd name="connsiteY1" fmla="*/ 0 h 288032"/>
              <a:gd name="connsiteX2" fmla="*/ 1248087 w 1248087"/>
              <a:gd name="connsiteY2" fmla="*/ 288032 h 288032"/>
              <a:gd name="connsiteX3" fmla="*/ 0 w 1248087"/>
              <a:gd name="connsiteY3" fmla="*/ 288032 h 288032"/>
              <a:gd name="connsiteX0" fmla="*/ 0 w 1383342"/>
              <a:gd name="connsiteY0" fmla="*/ 288032 h 288032"/>
              <a:gd name="connsiteX1" fmla="*/ 104775 w 1383342"/>
              <a:gd name="connsiteY1" fmla="*/ 0 h 288032"/>
              <a:gd name="connsiteX2" fmla="*/ 1383342 w 1383342"/>
              <a:gd name="connsiteY2" fmla="*/ 377 h 288032"/>
              <a:gd name="connsiteX3" fmla="*/ 0 w 1383342"/>
              <a:gd name="connsiteY3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3342" h="288032">
                <a:moveTo>
                  <a:pt x="0" y="288032"/>
                </a:moveTo>
                <a:lnTo>
                  <a:pt x="104775" y="0"/>
                </a:lnTo>
                <a:lnTo>
                  <a:pt x="1383342" y="377"/>
                </a:lnTo>
                <a:lnTo>
                  <a:pt x="0" y="28803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0CFB37A2-7D4E-4BBF-8CA7-8C845E28E584}"/>
              </a:ext>
            </a:extLst>
          </p:cNvPr>
          <p:cNvSpPr txBox="1"/>
          <p:nvPr/>
        </p:nvSpPr>
        <p:spPr>
          <a:xfrm>
            <a:off x="774110" y="2276361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48851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2" ac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 animBg="1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BE98A95C-E774-4DBE-A8C8-560C4428976E}"/>
              </a:ext>
            </a:extLst>
          </p:cNvPr>
          <p:cNvSpPr/>
          <p:nvPr/>
        </p:nvSpPr>
        <p:spPr>
          <a:xfrm>
            <a:off x="6837127" y="1943663"/>
            <a:ext cx="4346312" cy="3531002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bg1"/>
              </a:solidFill>
              <a:latin typeface="HelveticaNeueLT Pro 67 MdCn" pitchFamily="34" charset="0"/>
              <a:ea typeface="微软雅黑" pitchFamily="34" charset="-122"/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7566316F-B0D6-4619-911C-7758C9DED8D6}"/>
              </a:ext>
            </a:extLst>
          </p:cNvPr>
          <p:cNvSpPr txBox="1"/>
          <p:nvPr/>
        </p:nvSpPr>
        <p:spPr>
          <a:xfrm>
            <a:off x="1993226" y="256186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00B0F0"/>
                </a:solidFill>
                <a:latin typeface="HelveticaNeueLT Pro 67 MdCn" pitchFamily="34" charset="0"/>
                <a:ea typeface="微软雅黑" pitchFamily="34" charset="-122"/>
              </a:rPr>
              <a:t>总体架构方案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A0EF16-19EF-4571-851C-42DF8E347976}"/>
              </a:ext>
            </a:extLst>
          </p:cNvPr>
          <p:cNvSpPr/>
          <p:nvPr/>
        </p:nvSpPr>
        <p:spPr>
          <a:xfrm>
            <a:off x="1504029" y="3740532"/>
            <a:ext cx="4542391" cy="336540"/>
          </a:xfrm>
          <a:prstGeom prst="rect">
            <a:avLst/>
          </a:prstGeom>
          <a:gradFill>
            <a:gsLst>
              <a:gs pos="48000">
                <a:srgbClr val="49C1AD"/>
              </a:gs>
              <a:gs pos="0">
                <a:srgbClr val="00B0F0"/>
              </a:gs>
              <a:gs pos="100000">
                <a:srgbClr val="A8CF3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绕城高速安全监管平台</a:t>
            </a:r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324B2E56-3D54-4EC6-B56A-28F58DB9EE74}"/>
              </a:ext>
            </a:extLst>
          </p:cNvPr>
          <p:cNvSpPr/>
          <p:nvPr/>
        </p:nvSpPr>
        <p:spPr>
          <a:xfrm>
            <a:off x="6527254" y="1663499"/>
            <a:ext cx="4346312" cy="3531002"/>
          </a:xfrm>
          <a:prstGeom prst="parallelogram">
            <a:avLst/>
          </a:prstGeom>
          <a:gradFill flip="none" rotWithShape="1">
            <a:gsLst>
              <a:gs pos="48000">
                <a:srgbClr val="49C1AD">
                  <a:alpha val="60000"/>
                </a:srgbClr>
              </a:gs>
              <a:gs pos="0">
                <a:srgbClr val="00B0F0">
                  <a:alpha val="60000"/>
                </a:srgbClr>
              </a:gs>
              <a:gs pos="100000">
                <a:srgbClr val="A8CF38">
                  <a:alpha val="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HelveticaNeueLT Pro 67 MdCn" pitchFamily="34" charset="0"/>
                <a:ea typeface="微软雅黑" pitchFamily="34" charset="-122"/>
              </a:rPr>
              <a:t>PART </a:t>
            </a:r>
            <a:r>
              <a:rPr lang="en-US" altLang="zh-CN" sz="15000" dirty="0">
                <a:solidFill>
                  <a:schemeClr val="bg1"/>
                </a:solidFill>
                <a:latin typeface="HelveticaNeueLT Pro 67 MdCn" pitchFamily="34" charset="0"/>
                <a:ea typeface="微软雅黑" pitchFamily="34" charset="-122"/>
              </a:rPr>
              <a:t>1</a:t>
            </a:r>
            <a:endParaRPr lang="zh-CN" altLang="en-US" sz="15000" dirty="0">
              <a:solidFill>
                <a:schemeClr val="bg1"/>
              </a:solidFill>
              <a:latin typeface="HelveticaNeueLT Pro 67 MdCn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4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00000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100000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6" grpId="0" animBg="1"/>
          <p:bldP spid="7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>
            <a:extLst>
              <a:ext uri="{FF2B5EF4-FFF2-40B4-BE49-F238E27FC236}">
                <a16:creationId xmlns:a16="http://schemas.microsoft.com/office/drawing/2014/main" id="{537652D9-7094-4C16-BF17-8715D8268E0F}"/>
              </a:ext>
            </a:extLst>
          </p:cNvPr>
          <p:cNvSpPr txBox="1"/>
          <p:nvPr/>
        </p:nvSpPr>
        <p:spPr>
          <a:xfrm>
            <a:off x="684446" y="4673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总体架构方案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E832AF74-3078-4E93-A2B7-89E9DCEB060B}"/>
              </a:ext>
            </a:extLst>
          </p:cNvPr>
          <p:cNvSpPr/>
          <p:nvPr/>
        </p:nvSpPr>
        <p:spPr>
          <a:xfrm>
            <a:off x="1661064" y="1349194"/>
            <a:ext cx="9045772" cy="4085888"/>
          </a:xfrm>
          <a:prstGeom prst="flowChartProcess">
            <a:avLst/>
          </a:prstGeom>
          <a:gradFill flip="none" rotWithShape="1">
            <a:gsLst>
              <a:gs pos="48000">
                <a:srgbClr val="49C1AD">
                  <a:alpha val="80000"/>
                </a:srgbClr>
              </a:gs>
              <a:gs pos="0">
                <a:srgbClr val="00B0F0">
                  <a:alpha val="80000"/>
                </a:srgbClr>
              </a:gs>
              <a:gs pos="100000">
                <a:srgbClr val="A8CF38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>
              <a:solidFill>
                <a:schemeClr val="bg1"/>
              </a:solidFill>
              <a:latin typeface="HelveticaNeueLT Pro 67 MdCn" pitchFamily="34" charset="0"/>
              <a:ea typeface="微软雅黑" pitchFamily="34" charset="-122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D43FAE6F-C92D-4DD2-A297-7CB531CE9F5D}"/>
              </a:ext>
            </a:extLst>
          </p:cNvPr>
          <p:cNvSpPr txBox="1"/>
          <p:nvPr/>
        </p:nvSpPr>
        <p:spPr>
          <a:xfrm>
            <a:off x="2254106" y="1574902"/>
            <a:ext cx="7920880" cy="370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苏州市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绕城高速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监管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平台是对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高速公路系统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进行日常安全生产安全监管的信息化平台。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平台计划采用，在依托微信公众号平台基础上，结合微信开发平台的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，自定开发页面的形式。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由于基于微信公众号平台开发，不需要额外开发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，不依赖与手机操作系统，只要安装微信的用户关注公众号后即可使用本系统。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同时运用了微信开发平台开发接口，使得相关系统可以直接使用如：定位，拍照，消息推送，扫码，分享等成熟技术。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63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>
            <a:extLst>
              <a:ext uri="{FF2B5EF4-FFF2-40B4-BE49-F238E27FC236}">
                <a16:creationId xmlns:a16="http://schemas.microsoft.com/office/drawing/2014/main" id="{537652D9-7094-4C16-BF17-8715D8268E0F}"/>
              </a:ext>
            </a:extLst>
          </p:cNvPr>
          <p:cNvSpPr txBox="1"/>
          <p:nvPr/>
        </p:nvSpPr>
        <p:spPr>
          <a:xfrm>
            <a:off x="684446" y="4673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总体架构方案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D817E95-3016-462D-8136-FB1430BD1CA1}"/>
              </a:ext>
            </a:extLst>
          </p:cNvPr>
          <p:cNvGrpSpPr/>
          <p:nvPr/>
        </p:nvGrpSpPr>
        <p:grpSpPr>
          <a:xfrm>
            <a:off x="2069361" y="3583776"/>
            <a:ext cx="7906977" cy="728742"/>
            <a:chOff x="0" y="0"/>
            <a:chExt cx="8053277" cy="109406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A947073-2220-4138-8FE9-1EE6BE641431}"/>
                </a:ext>
              </a:extLst>
            </p:cNvPr>
            <p:cNvSpPr/>
            <p:nvPr/>
          </p:nvSpPr>
          <p:spPr>
            <a:xfrm>
              <a:off x="0" y="0"/>
              <a:ext cx="8053277" cy="1094068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矩形: 圆角 4">
              <a:extLst>
                <a:ext uri="{FF2B5EF4-FFF2-40B4-BE49-F238E27FC236}">
                  <a16:creationId xmlns:a16="http://schemas.microsoft.com/office/drawing/2014/main" id="{6A4D1F03-1273-4004-A956-0DE86C28EB3A}"/>
                </a:ext>
              </a:extLst>
            </p:cNvPr>
            <p:cNvSpPr txBox="1"/>
            <p:nvPr/>
          </p:nvSpPr>
          <p:spPr>
            <a:xfrm>
              <a:off x="32044" y="32044"/>
              <a:ext cx="7989189" cy="10299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830" tIns="163830" rIns="163830" bIns="163830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4300" kern="1200" dirty="0"/>
                <a:t>苏州绕城高速安全监管平台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A34000C-EF3F-4DF6-B3E7-7FD930530318}"/>
              </a:ext>
            </a:extLst>
          </p:cNvPr>
          <p:cNvGrpSpPr/>
          <p:nvPr/>
        </p:nvGrpSpPr>
        <p:grpSpPr>
          <a:xfrm>
            <a:off x="2100823" y="2417247"/>
            <a:ext cx="4463750" cy="986314"/>
            <a:chOff x="4002" y="1130339"/>
            <a:chExt cx="4364298" cy="195059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4085BDC-BDC5-439D-A1AA-E2B991BCF82C}"/>
                </a:ext>
              </a:extLst>
            </p:cNvPr>
            <p:cNvSpPr/>
            <p:nvPr/>
          </p:nvSpPr>
          <p:spPr>
            <a:xfrm>
              <a:off x="4002" y="1130339"/>
              <a:ext cx="4364298" cy="195059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矩形: 圆角 4">
              <a:extLst>
                <a:ext uri="{FF2B5EF4-FFF2-40B4-BE49-F238E27FC236}">
                  <a16:creationId xmlns:a16="http://schemas.microsoft.com/office/drawing/2014/main" id="{A15FF782-9EE2-41BC-9539-7102E6FAD312}"/>
                </a:ext>
              </a:extLst>
            </p:cNvPr>
            <p:cNvSpPr txBox="1"/>
            <p:nvPr/>
          </p:nvSpPr>
          <p:spPr>
            <a:xfrm>
              <a:off x="61133" y="1187470"/>
              <a:ext cx="4250036" cy="183633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kern="1200" dirty="0"/>
                <a:t>微信公众号平台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2880C59-7C7B-49E7-A27A-783D61138767}"/>
              </a:ext>
            </a:extLst>
          </p:cNvPr>
          <p:cNvGrpSpPr/>
          <p:nvPr/>
        </p:nvGrpSpPr>
        <p:grpSpPr>
          <a:xfrm>
            <a:off x="6750543" y="2417247"/>
            <a:ext cx="3194333" cy="986314"/>
            <a:chOff x="4002" y="1130339"/>
            <a:chExt cx="4364298" cy="195059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415867F9-6998-45E3-9ED9-2A8FD0C388FB}"/>
                </a:ext>
              </a:extLst>
            </p:cNvPr>
            <p:cNvSpPr/>
            <p:nvPr/>
          </p:nvSpPr>
          <p:spPr>
            <a:xfrm>
              <a:off x="4002" y="1130339"/>
              <a:ext cx="4364298" cy="195059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矩形: 圆角 4">
              <a:extLst>
                <a:ext uri="{FF2B5EF4-FFF2-40B4-BE49-F238E27FC236}">
                  <a16:creationId xmlns:a16="http://schemas.microsoft.com/office/drawing/2014/main" id="{3F57B71E-1768-4E58-A0A9-8C13BF2C87D9}"/>
                </a:ext>
              </a:extLst>
            </p:cNvPr>
            <p:cNvSpPr txBox="1"/>
            <p:nvPr/>
          </p:nvSpPr>
          <p:spPr>
            <a:xfrm>
              <a:off x="61133" y="1187470"/>
              <a:ext cx="4250036" cy="183633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kern="1200" dirty="0"/>
                <a:t>微信开发</a:t>
              </a:r>
              <a:r>
                <a:rPr lang="en-US" altLang="zh-CN" sz="3200" kern="1200" dirty="0"/>
                <a:t>SDK</a:t>
              </a:r>
              <a:endParaRPr lang="zh-CN" altLang="en-US" sz="3200" kern="12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029EF62-7103-4A72-823A-3A9AF974FBF4}"/>
              </a:ext>
            </a:extLst>
          </p:cNvPr>
          <p:cNvGrpSpPr/>
          <p:nvPr/>
        </p:nvGrpSpPr>
        <p:grpSpPr>
          <a:xfrm>
            <a:off x="2969885" y="4492733"/>
            <a:ext cx="702785" cy="1950598"/>
            <a:chOff x="736304" y="3250267"/>
            <a:chExt cx="702785" cy="1950598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41CD3DA-5A49-4FC6-A3BF-B0116FBDD7B4}"/>
                </a:ext>
              </a:extLst>
            </p:cNvPr>
            <p:cNvSpPr/>
            <p:nvPr/>
          </p:nvSpPr>
          <p:spPr>
            <a:xfrm>
              <a:off x="736304" y="3250267"/>
              <a:ext cx="702785" cy="1950598"/>
            </a:xfrm>
            <a:prstGeom prst="roundRect">
              <a:avLst>
                <a:gd name="adj" fmla="val 10000"/>
              </a:avLst>
            </a:prstGeom>
            <a:solidFill>
              <a:srgbClr val="A8CF3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矩形: 圆角 4">
              <a:extLst>
                <a:ext uri="{FF2B5EF4-FFF2-40B4-BE49-F238E27FC236}">
                  <a16:creationId xmlns:a16="http://schemas.microsoft.com/office/drawing/2014/main" id="{C58AD058-146B-45C9-BB23-574E51528A2B}"/>
                </a:ext>
              </a:extLst>
            </p:cNvPr>
            <p:cNvSpPr txBox="1"/>
            <p:nvPr/>
          </p:nvSpPr>
          <p:spPr>
            <a:xfrm>
              <a:off x="756888" y="3270851"/>
              <a:ext cx="661617" cy="190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200" dirty="0"/>
                <a:t>安全培训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C186DAF-4821-4AC0-BB2D-5FC2AB1F5E3C}"/>
              </a:ext>
            </a:extLst>
          </p:cNvPr>
          <p:cNvGrpSpPr/>
          <p:nvPr/>
        </p:nvGrpSpPr>
        <p:grpSpPr>
          <a:xfrm>
            <a:off x="2069361" y="4492733"/>
            <a:ext cx="702785" cy="1950598"/>
            <a:chOff x="4002" y="3250267"/>
            <a:chExt cx="702785" cy="1950598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141E286-51BB-42E6-AFA0-37172E0DCA61}"/>
                </a:ext>
              </a:extLst>
            </p:cNvPr>
            <p:cNvSpPr/>
            <p:nvPr/>
          </p:nvSpPr>
          <p:spPr>
            <a:xfrm>
              <a:off x="4002" y="3250267"/>
              <a:ext cx="702785" cy="1950598"/>
            </a:xfrm>
            <a:prstGeom prst="roundRect">
              <a:avLst>
                <a:gd name="adj" fmla="val 10000"/>
              </a:avLst>
            </a:prstGeom>
            <a:solidFill>
              <a:srgbClr val="A8CF3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矩形: 圆角 4">
              <a:extLst>
                <a:ext uri="{FF2B5EF4-FFF2-40B4-BE49-F238E27FC236}">
                  <a16:creationId xmlns:a16="http://schemas.microsoft.com/office/drawing/2014/main" id="{7C4A1B48-899C-4E60-91E4-3479A1B9D14F}"/>
                </a:ext>
              </a:extLst>
            </p:cNvPr>
            <p:cNvSpPr txBox="1"/>
            <p:nvPr/>
          </p:nvSpPr>
          <p:spPr>
            <a:xfrm>
              <a:off x="24586" y="3270851"/>
              <a:ext cx="661617" cy="190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/>
                <a:t>隐患上报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7287AB8-738A-4F79-B251-01A81F984814}"/>
              </a:ext>
            </a:extLst>
          </p:cNvPr>
          <p:cNvGrpSpPr/>
          <p:nvPr/>
        </p:nvGrpSpPr>
        <p:grpSpPr>
          <a:xfrm>
            <a:off x="3870409" y="4492733"/>
            <a:ext cx="702785" cy="1950598"/>
            <a:chOff x="736304" y="3250267"/>
            <a:chExt cx="702785" cy="1950598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97E05099-C21C-44EF-97DD-C7062AC0D075}"/>
                </a:ext>
              </a:extLst>
            </p:cNvPr>
            <p:cNvSpPr/>
            <p:nvPr/>
          </p:nvSpPr>
          <p:spPr>
            <a:xfrm>
              <a:off x="736304" y="3250267"/>
              <a:ext cx="702785" cy="1950598"/>
            </a:xfrm>
            <a:prstGeom prst="roundRect">
              <a:avLst>
                <a:gd name="adj" fmla="val 10000"/>
              </a:avLst>
            </a:prstGeom>
            <a:solidFill>
              <a:srgbClr val="A8CF3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矩形: 圆角 4">
              <a:extLst>
                <a:ext uri="{FF2B5EF4-FFF2-40B4-BE49-F238E27FC236}">
                  <a16:creationId xmlns:a16="http://schemas.microsoft.com/office/drawing/2014/main" id="{9309E155-E0FA-486B-B6EA-A570F8E97FD4}"/>
                </a:ext>
              </a:extLst>
            </p:cNvPr>
            <p:cNvSpPr txBox="1"/>
            <p:nvPr/>
          </p:nvSpPr>
          <p:spPr>
            <a:xfrm>
              <a:off x="756888" y="3270851"/>
              <a:ext cx="661617" cy="190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/>
                <a:t>检查维护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9C52947-136B-469D-B2E9-65B568F28CC3}"/>
              </a:ext>
            </a:extLst>
          </p:cNvPr>
          <p:cNvGrpSpPr/>
          <p:nvPr/>
        </p:nvGrpSpPr>
        <p:grpSpPr>
          <a:xfrm>
            <a:off x="4770933" y="4492733"/>
            <a:ext cx="702785" cy="1950598"/>
            <a:chOff x="736304" y="3250267"/>
            <a:chExt cx="702785" cy="1950598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1E634E4E-BE0D-438B-9756-78A9E19666D5}"/>
                </a:ext>
              </a:extLst>
            </p:cNvPr>
            <p:cNvSpPr/>
            <p:nvPr/>
          </p:nvSpPr>
          <p:spPr>
            <a:xfrm>
              <a:off x="736304" y="3250267"/>
              <a:ext cx="702785" cy="1950598"/>
            </a:xfrm>
            <a:prstGeom prst="roundRect">
              <a:avLst>
                <a:gd name="adj" fmla="val 10000"/>
              </a:avLst>
            </a:prstGeom>
            <a:solidFill>
              <a:srgbClr val="A8CF3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矩形: 圆角 4">
              <a:extLst>
                <a:ext uri="{FF2B5EF4-FFF2-40B4-BE49-F238E27FC236}">
                  <a16:creationId xmlns:a16="http://schemas.microsoft.com/office/drawing/2014/main" id="{6989E82F-774C-4D47-AE34-CBBBD71EC0CE}"/>
                </a:ext>
              </a:extLst>
            </p:cNvPr>
            <p:cNvSpPr txBox="1"/>
            <p:nvPr/>
          </p:nvSpPr>
          <p:spPr>
            <a:xfrm>
              <a:off x="756888" y="3270851"/>
              <a:ext cx="661617" cy="190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/>
                <a:t>安全监管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C36F882-1589-40F1-BCE6-AF70941A90BC}"/>
              </a:ext>
            </a:extLst>
          </p:cNvPr>
          <p:cNvGrpSpPr/>
          <p:nvPr/>
        </p:nvGrpSpPr>
        <p:grpSpPr>
          <a:xfrm>
            <a:off x="5671457" y="4492733"/>
            <a:ext cx="702785" cy="1950598"/>
            <a:chOff x="736304" y="3250267"/>
            <a:chExt cx="702785" cy="1950598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A68ECC7B-6A39-4D20-9CEF-9900A2E29A46}"/>
                </a:ext>
              </a:extLst>
            </p:cNvPr>
            <p:cNvSpPr/>
            <p:nvPr/>
          </p:nvSpPr>
          <p:spPr>
            <a:xfrm>
              <a:off x="736304" y="3250267"/>
              <a:ext cx="702785" cy="1950598"/>
            </a:xfrm>
            <a:prstGeom prst="roundRect">
              <a:avLst>
                <a:gd name="adj" fmla="val 10000"/>
              </a:avLst>
            </a:prstGeom>
            <a:solidFill>
              <a:srgbClr val="A8CF3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矩形: 圆角 4">
              <a:extLst>
                <a:ext uri="{FF2B5EF4-FFF2-40B4-BE49-F238E27FC236}">
                  <a16:creationId xmlns:a16="http://schemas.microsoft.com/office/drawing/2014/main" id="{A5BBC981-DC01-4DE6-A748-EFACB73D27C2}"/>
                </a:ext>
              </a:extLst>
            </p:cNvPr>
            <p:cNvSpPr txBox="1"/>
            <p:nvPr/>
          </p:nvSpPr>
          <p:spPr>
            <a:xfrm>
              <a:off x="756888" y="3270851"/>
              <a:ext cx="661617" cy="190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/>
                <a:t>安全约谈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FEEDCE2-FE30-42D4-9731-78A8406CDD27}"/>
              </a:ext>
            </a:extLst>
          </p:cNvPr>
          <p:cNvGrpSpPr/>
          <p:nvPr/>
        </p:nvGrpSpPr>
        <p:grpSpPr>
          <a:xfrm>
            <a:off x="6571981" y="4492733"/>
            <a:ext cx="702785" cy="1950598"/>
            <a:chOff x="736304" y="3250267"/>
            <a:chExt cx="702785" cy="1950598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6C1A99E9-F090-4AD1-8633-203792CAF1B0}"/>
                </a:ext>
              </a:extLst>
            </p:cNvPr>
            <p:cNvSpPr/>
            <p:nvPr/>
          </p:nvSpPr>
          <p:spPr>
            <a:xfrm>
              <a:off x="736304" y="3250267"/>
              <a:ext cx="702785" cy="1950598"/>
            </a:xfrm>
            <a:prstGeom prst="roundRect">
              <a:avLst>
                <a:gd name="adj" fmla="val 10000"/>
              </a:avLst>
            </a:prstGeom>
            <a:solidFill>
              <a:srgbClr val="A8CF3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矩形: 圆角 4">
              <a:extLst>
                <a:ext uri="{FF2B5EF4-FFF2-40B4-BE49-F238E27FC236}">
                  <a16:creationId xmlns:a16="http://schemas.microsoft.com/office/drawing/2014/main" id="{0621A495-0857-471F-B3A9-CB35301D51F3}"/>
                </a:ext>
              </a:extLst>
            </p:cNvPr>
            <p:cNvSpPr txBox="1"/>
            <p:nvPr/>
          </p:nvSpPr>
          <p:spPr>
            <a:xfrm>
              <a:off x="756888" y="3270851"/>
              <a:ext cx="661617" cy="190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/>
                <a:t>事故上报处理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77BB8E9-36D5-420B-BE2B-5EE9550FB61A}"/>
              </a:ext>
            </a:extLst>
          </p:cNvPr>
          <p:cNvGrpSpPr/>
          <p:nvPr/>
        </p:nvGrpSpPr>
        <p:grpSpPr>
          <a:xfrm>
            <a:off x="7472505" y="4492733"/>
            <a:ext cx="702785" cy="1950598"/>
            <a:chOff x="736304" y="3250267"/>
            <a:chExt cx="702785" cy="1950598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677FF873-BE15-4116-B47E-9481FA2AE372}"/>
                </a:ext>
              </a:extLst>
            </p:cNvPr>
            <p:cNvSpPr/>
            <p:nvPr/>
          </p:nvSpPr>
          <p:spPr>
            <a:xfrm>
              <a:off x="736304" y="3250267"/>
              <a:ext cx="702785" cy="1950598"/>
            </a:xfrm>
            <a:prstGeom prst="roundRect">
              <a:avLst>
                <a:gd name="adj" fmla="val 10000"/>
              </a:avLst>
            </a:prstGeom>
            <a:solidFill>
              <a:srgbClr val="A8CF3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矩形: 圆角 4">
              <a:extLst>
                <a:ext uri="{FF2B5EF4-FFF2-40B4-BE49-F238E27FC236}">
                  <a16:creationId xmlns:a16="http://schemas.microsoft.com/office/drawing/2014/main" id="{B62668F8-A618-4817-948E-5D3A94FE7682}"/>
                </a:ext>
              </a:extLst>
            </p:cNvPr>
            <p:cNvSpPr txBox="1"/>
            <p:nvPr/>
          </p:nvSpPr>
          <p:spPr>
            <a:xfrm>
              <a:off x="756888" y="3270851"/>
              <a:ext cx="661617" cy="190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/>
                <a:t>分析统计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8A3802F-03D7-42F8-9B90-F9460623D52C}"/>
              </a:ext>
            </a:extLst>
          </p:cNvPr>
          <p:cNvGrpSpPr/>
          <p:nvPr/>
        </p:nvGrpSpPr>
        <p:grpSpPr>
          <a:xfrm>
            <a:off x="8373029" y="4492733"/>
            <a:ext cx="702785" cy="1950598"/>
            <a:chOff x="6624242" y="3250267"/>
            <a:chExt cx="702785" cy="1950598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59F3FEC4-1518-48F5-9815-25BDB0E7FD26}"/>
                </a:ext>
              </a:extLst>
            </p:cNvPr>
            <p:cNvSpPr/>
            <p:nvPr/>
          </p:nvSpPr>
          <p:spPr>
            <a:xfrm>
              <a:off x="6624242" y="3250267"/>
              <a:ext cx="702785" cy="1950598"/>
            </a:xfrm>
            <a:prstGeom prst="roundRect">
              <a:avLst>
                <a:gd name="adj" fmla="val 10000"/>
              </a:avLst>
            </a:prstGeom>
            <a:solidFill>
              <a:srgbClr val="A8CF3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矩形: 圆角 4">
              <a:extLst>
                <a:ext uri="{FF2B5EF4-FFF2-40B4-BE49-F238E27FC236}">
                  <a16:creationId xmlns:a16="http://schemas.microsoft.com/office/drawing/2014/main" id="{E6D2D81D-7610-473C-8DBC-6F1F65C6EFC8}"/>
                </a:ext>
              </a:extLst>
            </p:cNvPr>
            <p:cNvSpPr txBox="1"/>
            <p:nvPr/>
          </p:nvSpPr>
          <p:spPr>
            <a:xfrm>
              <a:off x="6644826" y="3270851"/>
              <a:ext cx="661617" cy="190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/>
                <a:t>系统管理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C516208-2509-498A-8532-CC8418648FCA}"/>
              </a:ext>
            </a:extLst>
          </p:cNvPr>
          <p:cNvGrpSpPr/>
          <p:nvPr/>
        </p:nvGrpSpPr>
        <p:grpSpPr>
          <a:xfrm>
            <a:off x="9273553" y="4492733"/>
            <a:ext cx="702785" cy="1950598"/>
            <a:chOff x="7356545" y="3250267"/>
            <a:chExt cx="702785" cy="1950598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B243C207-F2FE-4FA5-A8E7-6B33528FCB90}"/>
                </a:ext>
              </a:extLst>
            </p:cNvPr>
            <p:cNvSpPr/>
            <p:nvPr/>
          </p:nvSpPr>
          <p:spPr>
            <a:xfrm>
              <a:off x="7356545" y="3250267"/>
              <a:ext cx="702785" cy="1950598"/>
            </a:xfrm>
            <a:prstGeom prst="roundRect">
              <a:avLst>
                <a:gd name="adj" fmla="val 10000"/>
              </a:avLst>
            </a:prstGeom>
            <a:solidFill>
              <a:srgbClr val="A8CF3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矩形: 圆角 6">
              <a:extLst>
                <a:ext uri="{FF2B5EF4-FFF2-40B4-BE49-F238E27FC236}">
                  <a16:creationId xmlns:a16="http://schemas.microsoft.com/office/drawing/2014/main" id="{9F6A2A33-455D-4C8C-BEBA-1931E6FD0D93}"/>
                </a:ext>
              </a:extLst>
            </p:cNvPr>
            <p:cNvSpPr txBox="1"/>
            <p:nvPr/>
          </p:nvSpPr>
          <p:spPr>
            <a:xfrm>
              <a:off x="7377129" y="3270851"/>
              <a:ext cx="661617" cy="190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/>
                <a:t>个人中心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B913496-9FC2-453D-B722-05422A1D41B8}"/>
              </a:ext>
            </a:extLst>
          </p:cNvPr>
          <p:cNvGrpSpPr/>
          <p:nvPr/>
        </p:nvGrpSpPr>
        <p:grpSpPr>
          <a:xfrm>
            <a:off x="2100822" y="1284486"/>
            <a:ext cx="7854931" cy="844568"/>
            <a:chOff x="4002" y="1130339"/>
            <a:chExt cx="4364298" cy="195059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D03485E4-B4C9-4880-A296-E68333A8FDDB}"/>
                </a:ext>
              </a:extLst>
            </p:cNvPr>
            <p:cNvSpPr/>
            <p:nvPr/>
          </p:nvSpPr>
          <p:spPr>
            <a:xfrm>
              <a:off x="4002" y="1130339"/>
              <a:ext cx="4364298" cy="195059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矩形: 圆角 4">
              <a:extLst>
                <a:ext uri="{FF2B5EF4-FFF2-40B4-BE49-F238E27FC236}">
                  <a16:creationId xmlns:a16="http://schemas.microsoft.com/office/drawing/2014/main" id="{6E3D5892-7F6A-4DDF-AE38-36D6CFBAED5F}"/>
                </a:ext>
              </a:extLst>
            </p:cNvPr>
            <p:cNvSpPr txBox="1"/>
            <p:nvPr/>
          </p:nvSpPr>
          <p:spPr>
            <a:xfrm>
              <a:off x="61133" y="1187470"/>
              <a:ext cx="4250036" cy="183633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kern="1200" dirty="0"/>
                <a:t>用户（内部用户</a:t>
              </a:r>
              <a:r>
                <a:rPr lang="en-US" altLang="zh-CN" sz="3200" kern="1200" dirty="0"/>
                <a:t>/</a:t>
              </a:r>
              <a:r>
                <a:rPr lang="zh-CN" altLang="en-US" sz="3200" kern="1200" dirty="0"/>
                <a:t>普通市民）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01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BE98A95C-E774-4DBE-A8C8-560C4428976E}"/>
              </a:ext>
            </a:extLst>
          </p:cNvPr>
          <p:cNvSpPr/>
          <p:nvPr/>
        </p:nvSpPr>
        <p:spPr>
          <a:xfrm>
            <a:off x="6837127" y="1943663"/>
            <a:ext cx="4346312" cy="3531002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bg1"/>
              </a:solidFill>
              <a:latin typeface="HelveticaNeueLT Pro 67 MdCn" pitchFamily="34" charset="0"/>
              <a:ea typeface="微软雅黑" pitchFamily="34" charset="-122"/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7566316F-B0D6-4619-911C-7758C9DED8D6}"/>
              </a:ext>
            </a:extLst>
          </p:cNvPr>
          <p:cNvSpPr txBox="1"/>
          <p:nvPr/>
        </p:nvSpPr>
        <p:spPr>
          <a:xfrm>
            <a:off x="1993226" y="2561863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00B0F0"/>
                </a:solidFill>
                <a:latin typeface="HelveticaNeueLT Pro 67 MdCn" pitchFamily="34" charset="0"/>
                <a:ea typeface="微软雅黑" pitchFamily="34" charset="-122"/>
              </a:rPr>
              <a:t>隐患上报（随手拍）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A0EF16-19EF-4571-851C-42DF8E347976}"/>
              </a:ext>
            </a:extLst>
          </p:cNvPr>
          <p:cNvSpPr/>
          <p:nvPr/>
        </p:nvSpPr>
        <p:spPr>
          <a:xfrm>
            <a:off x="1504029" y="3740532"/>
            <a:ext cx="4542391" cy="336540"/>
          </a:xfrm>
          <a:prstGeom prst="rect">
            <a:avLst/>
          </a:prstGeom>
          <a:gradFill>
            <a:gsLst>
              <a:gs pos="48000">
                <a:srgbClr val="49C1AD"/>
              </a:gs>
              <a:gs pos="0">
                <a:srgbClr val="00B0F0"/>
              </a:gs>
              <a:gs pos="100000">
                <a:srgbClr val="A8CF3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绕城高速安全监管平台</a:t>
            </a:r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324B2E56-3D54-4EC6-B56A-28F58DB9EE74}"/>
              </a:ext>
            </a:extLst>
          </p:cNvPr>
          <p:cNvSpPr/>
          <p:nvPr/>
        </p:nvSpPr>
        <p:spPr>
          <a:xfrm>
            <a:off x="6527254" y="1663499"/>
            <a:ext cx="4346312" cy="3531002"/>
          </a:xfrm>
          <a:prstGeom prst="parallelogram">
            <a:avLst/>
          </a:prstGeom>
          <a:gradFill flip="none" rotWithShape="1">
            <a:gsLst>
              <a:gs pos="48000">
                <a:srgbClr val="49C1AD">
                  <a:alpha val="60000"/>
                </a:srgbClr>
              </a:gs>
              <a:gs pos="0">
                <a:srgbClr val="00B0F0">
                  <a:alpha val="60000"/>
                </a:srgbClr>
              </a:gs>
              <a:gs pos="100000">
                <a:srgbClr val="A8CF38">
                  <a:alpha val="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HelveticaNeueLT Pro 67 MdCn" pitchFamily="34" charset="0"/>
                <a:ea typeface="微软雅黑" pitchFamily="34" charset="-122"/>
              </a:rPr>
              <a:t>PART </a:t>
            </a:r>
            <a:r>
              <a:rPr lang="en-US" altLang="zh-CN" sz="15000" dirty="0">
                <a:solidFill>
                  <a:schemeClr val="bg1"/>
                </a:solidFill>
                <a:latin typeface="HelveticaNeueLT Pro 67 MdCn" pitchFamily="34" charset="0"/>
                <a:ea typeface="微软雅黑" pitchFamily="34" charset="-122"/>
              </a:rPr>
              <a:t>2</a:t>
            </a:r>
            <a:endParaRPr lang="zh-CN" altLang="en-US" sz="15000" dirty="0">
              <a:solidFill>
                <a:schemeClr val="bg1"/>
              </a:solidFill>
              <a:latin typeface="HelveticaNeueLT Pro 67 MdCn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83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00000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100000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6" grpId="0" animBg="1"/>
          <p:bldP spid="7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>
            <a:extLst>
              <a:ext uri="{FF2B5EF4-FFF2-40B4-BE49-F238E27FC236}">
                <a16:creationId xmlns:a16="http://schemas.microsoft.com/office/drawing/2014/main" id="{537652D9-7094-4C16-BF17-8715D8268E0F}"/>
              </a:ext>
            </a:extLst>
          </p:cNvPr>
          <p:cNvSpPr txBox="1"/>
          <p:nvPr/>
        </p:nvSpPr>
        <p:spPr>
          <a:xfrm>
            <a:off x="684446" y="4673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隐患上报（随手拍）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3661EA-D169-4EEC-A083-41EEB5BD6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43" y="1249445"/>
            <a:ext cx="9446635" cy="435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2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>
            <a:extLst>
              <a:ext uri="{FF2B5EF4-FFF2-40B4-BE49-F238E27FC236}">
                <a16:creationId xmlns:a16="http://schemas.microsoft.com/office/drawing/2014/main" id="{537652D9-7094-4C16-BF17-8715D8268E0F}"/>
              </a:ext>
            </a:extLst>
          </p:cNvPr>
          <p:cNvSpPr txBox="1"/>
          <p:nvPr/>
        </p:nvSpPr>
        <p:spPr>
          <a:xfrm>
            <a:off x="684446" y="4673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隐患上报（随手拍）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D91418-FE98-4CFC-966D-DCDB8831B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371" y="1446662"/>
            <a:ext cx="2842466" cy="50564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31">
            <a:extLst>
              <a:ext uri="{FF2B5EF4-FFF2-40B4-BE49-F238E27FC236}">
                <a16:creationId xmlns:a16="http://schemas.microsoft.com/office/drawing/2014/main" id="{039CF633-A2B0-48B5-9615-9AC970936997}"/>
              </a:ext>
            </a:extLst>
          </p:cNvPr>
          <p:cNvSpPr txBox="1"/>
          <p:nvPr/>
        </p:nvSpPr>
        <p:spPr>
          <a:xfrm>
            <a:off x="1189413" y="9570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隐患上报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67935C-BD09-41BA-9037-71EF5274E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24" y="1446662"/>
            <a:ext cx="2842466" cy="50564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1AD22C-4B1E-45E6-B044-7536DFC4C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612" y="1446662"/>
            <a:ext cx="2842466" cy="505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6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>
            <a:extLst>
              <a:ext uri="{FF2B5EF4-FFF2-40B4-BE49-F238E27FC236}">
                <a16:creationId xmlns:a16="http://schemas.microsoft.com/office/drawing/2014/main" id="{537652D9-7094-4C16-BF17-8715D8268E0F}"/>
              </a:ext>
            </a:extLst>
          </p:cNvPr>
          <p:cNvSpPr txBox="1"/>
          <p:nvPr/>
        </p:nvSpPr>
        <p:spPr>
          <a:xfrm>
            <a:off x="684446" y="4673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隐患上报（随手拍）</a:t>
            </a:r>
          </a:p>
        </p:txBody>
      </p:sp>
      <p:sp>
        <p:nvSpPr>
          <p:cNvPr id="5" name="TextBox 31">
            <a:extLst>
              <a:ext uri="{FF2B5EF4-FFF2-40B4-BE49-F238E27FC236}">
                <a16:creationId xmlns:a16="http://schemas.microsoft.com/office/drawing/2014/main" id="{039CF633-A2B0-48B5-9615-9AC970936997}"/>
              </a:ext>
            </a:extLst>
          </p:cNvPr>
          <p:cNvSpPr txBox="1"/>
          <p:nvPr/>
        </p:nvSpPr>
        <p:spPr>
          <a:xfrm>
            <a:off x="1189413" y="9570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隐患消息推送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1EAA93-348A-4BB5-8751-922F9CCDC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48" y="1446662"/>
            <a:ext cx="2843311" cy="50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3397ED-AC55-4B08-8B2C-44BC59B49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647" y="1446662"/>
            <a:ext cx="2843311" cy="50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3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>
            <a:extLst>
              <a:ext uri="{FF2B5EF4-FFF2-40B4-BE49-F238E27FC236}">
                <a16:creationId xmlns:a16="http://schemas.microsoft.com/office/drawing/2014/main" id="{537652D9-7094-4C16-BF17-8715D8268E0F}"/>
              </a:ext>
            </a:extLst>
          </p:cNvPr>
          <p:cNvSpPr txBox="1"/>
          <p:nvPr/>
        </p:nvSpPr>
        <p:spPr>
          <a:xfrm>
            <a:off x="684446" y="4673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隐患上报（随手拍）</a:t>
            </a:r>
          </a:p>
        </p:txBody>
      </p:sp>
      <p:sp>
        <p:nvSpPr>
          <p:cNvPr id="5" name="TextBox 31">
            <a:extLst>
              <a:ext uri="{FF2B5EF4-FFF2-40B4-BE49-F238E27FC236}">
                <a16:creationId xmlns:a16="http://schemas.microsoft.com/office/drawing/2014/main" id="{039CF633-A2B0-48B5-9615-9AC970936997}"/>
              </a:ext>
            </a:extLst>
          </p:cNvPr>
          <p:cNvSpPr txBox="1"/>
          <p:nvPr/>
        </p:nvSpPr>
        <p:spPr>
          <a:xfrm>
            <a:off x="1189413" y="9570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隐患处理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8E4E30-CA5A-4421-9B76-BFBC65DA7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48" y="1446662"/>
            <a:ext cx="2843311" cy="50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EA9438-135A-46F4-A596-368B39C54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432" y="1446662"/>
            <a:ext cx="2843311" cy="50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2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7556</TotalTime>
  <Words>854</Words>
  <Application>Microsoft Office PowerPoint</Application>
  <PresentationFormat>宽屏</PresentationFormat>
  <Paragraphs>66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HelveticaNeueLT Pro 67 MdCn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ting cheng</dc:creator>
  <cp:lastModifiedBy>TangHui</cp:lastModifiedBy>
  <cp:revision>120</cp:revision>
  <cp:lastPrinted>2017-10-08T04:25:31Z</cp:lastPrinted>
  <dcterms:created xsi:type="dcterms:W3CDTF">2017-09-20T08:20:34Z</dcterms:created>
  <dcterms:modified xsi:type="dcterms:W3CDTF">2018-05-03T03:27:40Z</dcterms:modified>
</cp:coreProperties>
</file>