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notesMasterIdLst>
    <p:notesMasterId r:id="rId10"/>
  </p:notesMasterIdLst>
  <p:sldIdLst>
    <p:sldId id="262" r:id="rId2"/>
    <p:sldId id="526" r:id="rId3"/>
    <p:sldId id="527" r:id="rId4"/>
    <p:sldId id="584" r:id="rId5"/>
    <p:sldId id="482" r:id="rId6"/>
    <p:sldId id="586" r:id="rId7"/>
    <p:sldId id="587" r:id="rId8"/>
    <p:sldId id="5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F444A50-6741-40B6-BB2C-1EC0946E0C46}">
          <p14:sldIdLst>
            <p14:sldId id="262"/>
            <p14:sldId id="526"/>
            <p14:sldId id="527"/>
            <p14:sldId id="584"/>
            <p14:sldId id="482"/>
            <p14:sldId id="586"/>
            <p14:sldId id="587"/>
            <p14:sldId id="5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 嘉鹏" initials="唐" lastIdx="1" clrIdx="0">
    <p:extLst>
      <p:ext uri="{19B8F6BF-5375-455C-9EA6-DF929625EA0E}">
        <p15:presenceInfo xmlns:p15="http://schemas.microsoft.com/office/powerpoint/2012/main" userId="4418d8bb0f849d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93508" autoAdjust="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FDD308F-5891-45A0-9A99-64132D70781A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A684F0E-C304-466D-837F-1E777839C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E1D6DCE-D7C0-411A-A4C0-5CFED79BE0E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46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E1D6DCE-D7C0-411A-A4C0-5CFED79BE0E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02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E1D6DCE-D7C0-411A-A4C0-5CFED79BE0E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67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E1D6DCE-D7C0-411A-A4C0-5CFED79BE0E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4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684F0E-C304-466D-837F-1E777839C86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1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D7090F-AFEE-410B-B423-20EEE1541414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>
              <a:defRPr/>
            </a:pPr>
            <a:fld id="{6223B649-47ED-4177-96F5-6D2439F683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DA3A6-F316-4A8D-87F0-19668924E6A3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7B5ECC1A-51CD-41BD-B30E-26EE8958F4B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3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DA3A6-F316-4A8D-87F0-19668924E6A3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7B5ECC1A-51CD-41BD-B30E-26EE8958F4B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85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DA3A6-F316-4A8D-87F0-19668924E6A3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7B5ECC1A-51CD-41BD-B30E-26EE8958F4B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54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DA3A6-F316-4A8D-87F0-19668924E6A3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7B5ECC1A-51CD-41BD-B30E-26EE8958F4B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781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DA3A6-F316-4A8D-87F0-19668924E6A3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7B5ECC1A-51CD-41BD-B30E-26EE8958F4B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26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0E560-3045-4002-836D-9187358E8D0F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4CFCF-819B-4B16-B862-633FDE4309E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565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B2F58-4614-4543-9812-4CD33B54A16F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43FB8C-E76E-4091-AFAF-97CEA594CE5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A5AED-D221-4E45-9C4F-FC06C10461F1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0B501-FE0C-4AD2-A7BE-473A1D87D3F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9" name="图片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0"/>
            <a:ext cx="29337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4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3FDAC-4AC5-495D-8484-9DB3FB3346C3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5284ECD4-F28A-4D17-BE27-166394D45DB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7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3EA7B0-CFBC-4E69-A436-39167B8D050A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A92D4F1A-8C29-4097-A3AD-6C5D5D36FF2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4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CF2E1-63F3-4FB3-B159-93FE63AB5FE3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250BB875-F926-4DEA-B990-D9C3EBC5D24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6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D47AE4-DF37-4820-96F7-1C892F354304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B1935C-36AC-4F35-B080-8732D76A603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0"/>
            <a:ext cx="29337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1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3FBA7-9D9D-456B-B9C2-01F10E5DD93A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6D8C-C967-4EEA-97B5-CD67677F9EC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BBC7A-0117-4FA9-8F56-59996F6FF5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67763" y="585788"/>
            <a:ext cx="3163887" cy="38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/>
              <a:t>计算机科学与技术学院</a:t>
            </a:r>
            <a:endParaRPr lang="en-US" altLang="zh-CN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76CBB5D-AB13-4F64-A95B-927531767B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0873" y="4962589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A6A6A6"/>
                </a:solidFill>
              </a:rPr>
              <a:t>智能科学系</a:t>
            </a:r>
            <a:endParaRPr lang="en-US" altLang="zh-CN" b="1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59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FCF863-1EA4-47EA-AC3A-1E0BDE83EDDE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38EFD-1791-4DE2-9B9B-9892777303B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45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4EF4F-607D-4510-A17F-73307A2F4B5C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9CB5E294-34A2-4714-A09A-F1E3611EDAE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1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4DA3A6-F316-4A8D-87F0-19668924E6A3}" type="datetimeFigureOut">
              <a:rPr lang="zh-CN" altLang="en-US" smtClean="0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7B5ECC1A-51CD-41BD-B30E-26EE8958F4B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3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4151731" y="1883717"/>
            <a:ext cx="62865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等线 Light" panose="02010600030101010101" pitchFamily="2" charset="-122"/>
              </a:rPr>
              <a:t>机器学习</a:t>
            </a:r>
            <a:endParaRPr lang="en-US" altLang="zh-CN" sz="3200" b="1" dirty="0">
              <a:solidFill>
                <a:srgbClr val="C00000"/>
              </a:solidFill>
              <a:latin typeface="等线 Light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等线 Light" panose="02010600030101010101" pitchFamily="2" charset="-122"/>
              </a:rPr>
              <a:t>作业三：贝叶斯分类器</a:t>
            </a:r>
            <a:endParaRPr lang="zh-CN" altLang="en-US" sz="3600" b="1" dirty="0">
              <a:solidFill>
                <a:schemeClr val="bg1"/>
              </a:solidFill>
              <a:latin typeface="等线 Light" panose="02010600030101010101" pitchFamily="2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6257012" y="3022490"/>
            <a:ext cx="247622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zh-CN" altLang="en-US" sz="2000" b="1" dirty="0">
                <a:solidFill>
                  <a:schemeClr val="bg1"/>
                </a:solidFill>
              </a:rPr>
              <a:t>软件</a:t>
            </a:r>
            <a:r>
              <a:rPr lang="en-US" altLang="zh-CN" sz="2000" b="1" dirty="0">
                <a:solidFill>
                  <a:schemeClr val="bg1"/>
                </a:solidFill>
              </a:rPr>
              <a:t>2002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	  </a:t>
            </a:r>
            <a:r>
              <a:rPr lang="zh-CN" altLang="en-US" sz="2000" b="1" dirty="0">
                <a:solidFill>
                  <a:schemeClr val="bg1"/>
                </a:solidFill>
              </a:rPr>
              <a:t>唐嘉鹏 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     2004010623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640156" y="602089"/>
            <a:ext cx="8911687" cy="1262449"/>
          </a:xfrm>
        </p:spPr>
        <p:txBody>
          <a:bodyPr/>
          <a:lstStyle/>
          <a:p>
            <a:r>
              <a:rPr lang="zh-CN" altLang="en-US" dirty="0"/>
              <a:t>作业简述</a:t>
            </a:r>
            <a:endParaRPr lang="en-US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68843" y="1425147"/>
            <a:ext cx="9514703" cy="2529015"/>
          </a:xfrm>
          <a:prstGeom prst="rect">
            <a:avLst/>
          </a:prstGeom>
        </p:spPr>
        <p:txBody>
          <a:bodyPr/>
          <a:lstStyle>
            <a:lvl1pPr marL="72000" indent="720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 sz="2800" baseline="0">
                <a:solidFill>
                  <a:schemeClr val="bg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540000" indent="-3600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2400" baseline="0">
                <a:solidFill>
                  <a:srgbClr val="7030A0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900000" indent="-3600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2000" baseline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080000" indent="-1800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baseline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1440000" indent="-1800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800" baseline="0">
                <a:solidFill>
                  <a:schemeClr val="tx1">
                    <a:lumMod val="2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indent="0">
              <a:lnSpc>
                <a:spcPct val="150000"/>
              </a:lnSpc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本鸢尾花分类数据集如下：</a:t>
            </a:r>
            <a:endParaRPr lang="en-US" altLang="zh-CN" sz="2000" kern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	1.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数据集只包括：</a:t>
            </a:r>
            <a:r>
              <a:rPr lang="en-US" altLang="zh-CN" sz="2000" kern="0" dirty="0" err="1">
                <a:solidFill>
                  <a:schemeClr val="tx1"/>
                </a:solidFill>
                <a:ea typeface="宋体" panose="02010600030101010101" pitchFamily="2" charset="-122"/>
              </a:rPr>
              <a:t>setosa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versicolor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virginica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（共</a:t>
            </a: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150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个，各占</a:t>
            </a: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1/3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lang="en-US" altLang="zh-CN" sz="2000" kern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	2.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测试集：</a:t>
            </a: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120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个</a:t>
            </a:r>
            <a:endParaRPr lang="en-US" altLang="zh-CN" sz="2000" kern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	3.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训练集：</a:t>
            </a: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30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个</a:t>
            </a:r>
            <a:endParaRPr lang="en-US" altLang="zh-CN" sz="2000" kern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	4.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数据集来源于鸢尾花标准数据集</a:t>
            </a:r>
            <a:endParaRPr lang="en-US" altLang="zh-CN" sz="1400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AE1978-88F1-65AC-04BA-EA0C500EBE06}"/>
              </a:ext>
            </a:extLst>
          </p:cNvPr>
          <p:cNvSpPr txBox="1"/>
          <p:nvPr/>
        </p:nvSpPr>
        <p:spPr>
          <a:xfrm>
            <a:off x="2051221" y="3954162"/>
            <a:ext cx="8570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实现鸢尾花分类的方法：高斯朴素贝叶斯分类器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43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Grp="1"/>
          </p:cNvSpPr>
          <p:nvPr>
            <p:ph type="title"/>
          </p:nvPr>
        </p:nvSpPr>
        <p:spPr>
          <a:xfrm>
            <a:off x="1640156" y="441147"/>
            <a:ext cx="8911687" cy="674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实现流程</a:t>
            </a:r>
            <a:endParaRPr lang="en-US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0D5970-00D3-27FC-2A0D-C4B43CD5EA05}"/>
              </a:ext>
            </a:extLst>
          </p:cNvPr>
          <p:cNvSpPr txBox="1"/>
          <p:nvPr/>
        </p:nvSpPr>
        <p:spPr>
          <a:xfrm>
            <a:off x="1291280" y="1318054"/>
            <a:ext cx="9609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数据集读取与训练测试集划分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计算每个类的先验概率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实现高斯朴素贝叶斯的分类函数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使用分类函数对测试集数据进行预测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68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Grp="1"/>
          </p:cNvSpPr>
          <p:nvPr>
            <p:ph type="title"/>
          </p:nvPr>
        </p:nvSpPr>
        <p:spPr>
          <a:xfrm>
            <a:off x="1640155" y="671807"/>
            <a:ext cx="8911687" cy="674338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步骤一：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数据集读取与训练集、测试集划分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1EF59-37C3-E53D-63DF-04ADAE0C730E}"/>
              </a:ext>
            </a:extLst>
          </p:cNvPr>
          <p:cNvSpPr txBox="1"/>
          <p:nvPr/>
        </p:nvSpPr>
        <p:spPr>
          <a:xfrm>
            <a:off x="1326292" y="1696995"/>
            <a:ext cx="98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步骤一中关键是利用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sklearn.model_selection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train_test_split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函数完成训练集和测试集的划分，确保测试集中每一类在数据集中占比相同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CE8C2A-EF82-7A9B-92AD-44B4DA909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38" y="2755731"/>
            <a:ext cx="992972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0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2F4CCFE-1716-7B55-908A-F98F87E817D6}"/>
              </a:ext>
            </a:extLst>
          </p:cNvPr>
          <p:cNvSpPr txBox="1">
            <a:spLocks/>
          </p:cNvSpPr>
          <p:nvPr/>
        </p:nvSpPr>
        <p:spPr>
          <a:xfrm>
            <a:off x="1606792" y="321276"/>
            <a:ext cx="8978416" cy="67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dirty="0"/>
              <a:t>步骤二：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计算每个类的先验概率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243A9-76DE-2179-31DB-C360225E9C3D}"/>
              </a:ext>
            </a:extLst>
          </p:cNvPr>
          <p:cNvSpPr txBox="1"/>
          <p:nvPr/>
        </p:nvSpPr>
        <p:spPr>
          <a:xfrm>
            <a:off x="1103870" y="1169773"/>
            <a:ext cx="1048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步骤二中主要实现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fit</a:t>
            </a:r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函数，计算每个类的先验概率，即每个类在训练数据中出现的概率。它还计算了每个类的特征的平均值（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</a:t>
            </a:r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）和协方差矩阵的逆（</a:t>
            </a:r>
            <a:r>
              <a:rPr lang="en-US" altLang="zh-CN" sz="1600" b="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sigma_inv</a:t>
            </a:r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），以及协方差矩阵的行列式（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det</a:t>
            </a:r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）。这些值将在分类过程中使用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E55394-6388-2AAC-A621-E7F10BA0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92" y="2307556"/>
            <a:ext cx="7171041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Grp="1"/>
          </p:cNvSpPr>
          <p:nvPr>
            <p:ph type="title"/>
          </p:nvPr>
        </p:nvSpPr>
        <p:spPr>
          <a:xfrm>
            <a:off x="1640156" y="754185"/>
            <a:ext cx="8911687" cy="674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步骤三：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实现高斯朴素贝叶斯的分类函数</a:t>
            </a:r>
            <a:endParaRPr lang="en-US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1EF59-37C3-E53D-63DF-04ADAE0C730E}"/>
              </a:ext>
            </a:extLst>
          </p:cNvPr>
          <p:cNvSpPr txBox="1"/>
          <p:nvPr/>
        </p:nvSpPr>
        <p:spPr>
          <a:xfrm>
            <a:off x="1326291" y="1696995"/>
            <a:ext cx="1002544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步骤三中主要实现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Classifier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函数，实现了高斯朴素贝叶斯的分类函数，该函数使用计算出的平均值，协方差矩阵的逆，协方差矩阵的行列式和给定类的先验概率来计算该类的得分。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EE2A75-5F64-F635-C0F5-C12D0C4B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44" y="3429000"/>
            <a:ext cx="8878069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1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Grp="1"/>
          </p:cNvSpPr>
          <p:nvPr>
            <p:ph type="title"/>
          </p:nvPr>
        </p:nvSpPr>
        <p:spPr>
          <a:xfrm>
            <a:off x="1640156" y="754185"/>
            <a:ext cx="8911687" cy="674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步骤四：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使用分类函数对测试集数据进行预测</a:t>
            </a:r>
            <a:endParaRPr lang="en-US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1EF59-37C3-E53D-63DF-04ADAE0C730E}"/>
              </a:ext>
            </a:extLst>
          </p:cNvPr>
          <p:cNvSpPr txBox="1"/>
          <p:nvPr/>
        </p:nvSpPr>
        <p:spPr>
          <a:xfrm>
            <a:off x="1326291" y="1696995"/>
            <a:ext cx="1002544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步骤四中主要实现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predict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函数，使用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Classifier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函数为测试集中的每个样本计算每个类的得分，然后预测每个样本的类别的最高得分。它还记录预测是否正确，并返回预测结果。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F75DC4-ED9E-1B3E-04D5-35C425F6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01" y="2442463"/>
            <a:ext cx="6928023" cy="386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1AA4A42-E6DC-3F76-24AC-4E11CD8C9632}"/>
              </a:ext>
            </a:extLst>
          </p:cNvPr>
          <p:cNvSpPr txBox="1">
            <a:spLocks/>
          </p:cNvSpPr>
          <p:nvPr/>
        </p:nvSpPr>
        <p:spPr>
          <a:xfrm>
            <a:off x="1640156" y="441147"/>
            <a:ext cx="8911687" cy="674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dirty="0"/>
              <a:t>计算指标</a:t>
            </a:r>
            <a:endParaRPr lang="en-US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96934F-C8BB-68E0-0C07-7E81463E2EED}"/>
              </a:ext>
            </a:extLst>
          </p:cNvPr>
          <p:cNvSpPr txBox="1"/>
          <p:nvPr/>
        </p:nvSpPr>
        <p:spPr>
          <a:xfrm>
            <a:off x="1173891" y="1334530"/>
            <a:ext cx="984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下图给出了预测结果，测试集数据为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600" kern="0" dirty="0" err="1">
                <a:solidFill>
                  <a:schemeClr val="tx1"/>
                </a:solidFill>
                <a:ea typeface="宋体" panose="02010600030101010101" pitchFamily="2" charset="-122"/>
              </a:rPr>
              <a:t>setosa</a:t>
            </a:r>
            <a:r>
              <a:rPr lang="zh-CN" altLang="en-US" sz="1600" kern="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600" kern="0" dirty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600" kern="0" dirty="0">
                <a:solidFill>
                  <a:schemeClr val="tx1"/>
                </a:solidFill>
                <a:ea typeface="宋体" panose="02010600030101010101" pitchFamily="2" charset="-122"/>
              </a:rPr>
              <a:t>个</a:t>
            </a:r>
            <a:r>
              <a:rPr lang="en-US" altLang="zh-CN" sz="1600" kern="0" dirty="0">
                <a:solidFill>
                  <a:schemeClr val="tx1"/>
                </a:solidFill>
                <a:ea typeface="宋体" panose="02010600030101010101" pitchFamily="2" charset="-122"/>
              </a:rPr>
              <a:t> versicolor</a:t>
            </a:r>
            <a:r>
              <a:rPr lang="zh-CN" altLang="en-US" sz="1600" kern="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600" kern="0" dirty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600" kern="0" dirty="0">
                <a:ea typeface="宋体" panose="02010600030101010101" pitchFamily="2" charset="-122"/>
              </a:rPr>
              <a:t>个</a:t>
            </a:r>
            <a:r>
              <a:rPr lang="en-US" altLang="zh-CN" sz="1600" kern="0" dirty="0">
                <a:solidFill>
                  <a:schemeClr val="tx1"/>
                </a:solidFill>
                <a:ea typeface="宋体" panose="02010600030101010101" pitchFamily="2" charset="-122"/>
              </a:rPr>
              <a:t>virginica</a:t>
            </a:r>
            <a:endParaRPr lang="en-US" altLang="zh-CN" sz="1600" kern="0" dirty="0"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下图给出了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个预测结果全为正确，准确率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A4169B-B453-52EE-9FC5-DD242F2E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105" y="2083453"/>
            <a:ext cx="2355052" cy="17613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D7CDF3-8664-C80C-4E38-1E04989E8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688" y="2083453"/>
            <a:ext cx="2355051" cy="18085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3BB013-FBF7-B708-C9C3-4CFE14932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270" y="2104842"/>
            <a:ext cx="2586389" cy="17537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760A2ED-7B5A-4FE7-692D-98F26BC8B54F}"/>
              </a:ext>
            </a:extLst>
          </p:cNvPr>
          <p:cNvSpPr txBox="1"/>
          <p:nvPr/>
        </p:nvSpPr>
        <p:spPr>
          <a:xfrm>
            <a:off x="1309816" y="4214065"/>
            <a:ext cx="9242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对于这个结果，有点诧异，因此尝试了划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个测试集，发现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versicolor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的准确率就不是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对此我猜测准确率过高的原因可能是整体数据集较小，外加数据集均为鸢尾花标准数据，因此会造成上述结果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64D0B4B-2371-621C-6DE0-2113F0783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108" y="4860323"/>
            <a:ext cx="2843392" cy="19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2999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17629</TotalTime>
  <Words>455</Words>
  <Application>Microsoft Office PowerPoint</Application>
  <PresentationFormat>宽屏</PresentationFormat>
  <Paragraphs>35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PingFang SC</vt:lpstr>
      <vt:lpstr>等线</vt:lpstr>
      <vt:lpstr>等线 Light</vt:lpstr>
      <vt:lpstr>宋体</vt:lpstr>
      <vt:lpstr>Arial</vt:lpstr>
      <vt:lpstr>Calibri</vt:lpstr>
      <vt:lpstr>Century Gothic</vt:lpstr>
      <vt:lpstr>Times New Roman</vt:lpstr>
      <vt:lpstr>Verdana</vt:lpstr>
      <vt:lpstr>Wingdings</vt:lpstr>
      <vt:lpstr>Wingdings 3</vt:lpstr>
      <vt:lpstr>丝状</vt:lpstr>
      <vt:lpstr>PowerPoint 演示文稿</vt:lpstr>
      <vt:lpstr>作业简述</vt:lpstr>
      <vt:lpstr>实现流程</vt:lpstr>
      <vt:lpstr>步骤一：数据集读取与训练集、测试集划分 </vt:lpstr>
      <vt:lpstr>PowerPoint 演示文稿</vt:lpstr>
      <vt:lpstr>步骤三：实现高斯朴素贝叶斯的分类函数</vt:lpstr>
      <vt:lpstr>步骤四：使用分类函数对测试集数据进行预测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Mloong</dc:creator>
  <cp:lastModifiedBy>唐 嘉鹏</cp:lastModifiedBy>
  <cp:revision>346</cp:revision>
  <dcterms:created xsi:type="dcterms:W3CDTF">2018-04-21T03:38:42Z</dcterms:created>
  <dcterms:modified xsi:type="dcterms:W3CDTF">2022-12-23T08:51:26Z</dcterms:modified>
</cp:coreProperties>
</file>