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3" r:id="rId1"/>
  </p:sldMasterIdLst>
  <p:notesMasterIdLst>
    <p:notesMasterId r:id="rId9"/>
  </p:notesMasterIdLst>
  <p:sldIdLst>
    <p:sldId id="262" r:id="rId2"/>
    <p:sldId id="526" r:id="rId3"/>
    <p:sldId id="527" r:id="rId4"/>
    <p:sldId id="584" r:id="rId5"/>
    <p:sldId id="482" r:id="rId6"/>
    <p:sldId id="586" r:id="rId7"/>
    <p:sldId id="58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F444A50-6741-40B6-BB2C-1EC0946E0C46}">
          <p14:sldIdLst>
            <p14:sldId id="262"/>
            <p14:sldId id="526"/>
            <p14:sldId id="527"/>
            <p14:sldId id="584"/>
            <p14:sldId id="482"/>
            <p14:sldId id="586"/>
            <p14:sldId id="5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唐 嘉鹏" initials="唐" lastIdx="1" clrIdx="0">
    <p:extLst>
      <p:ext uri="{19B8F6BF-5375-455C-9EA6-DF929625EA0E}">
        <p15:presenceInfo xmlns:p15="http://schemas.microsoft.com/office/powerpoint/2012/main" userId="4418d8bb0f849d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9" autoAdjust="0"/>
    <p:restoredTop sz="93508" autoAdjust="0"/>
  </p:normalViewPr>
  <p:slideViewPr>
    <p:cSldViewPr snapToGrid="0">
      <p:cViewPr varScale="1">
        <p:scale>
          <a:sx n="93" d="100"/>
          <a:sy n="93" d="100"/>
        </p:scale>
        <p:origin x="21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FDD308F-5891-45A0-9A99-64132D70781A}" type="datetimeFigureOut">
              <a:rPr lang="en-US"/>
              <a:pPr>
                <a:defRPr/>
              </a:pPr>
              <a:t>12/20/2022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  <a:endParaRPr 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A684F0E-C304-466D-837F-1E777839C8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2588" y="685800"/>
            <a:ext cx="6092825" cy="3427413"/>
          </a:xfrm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E1D6DCE-D7C0-411A-A4C0-5CFED79BE0E0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8460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2588" y="685800"/>
            <a:ext cx="6092825" cy="3427413"/>
          </a:xfrm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E1D6DCE-D7C0-411A-A4C0-5CFED79BE0E0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1021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2588" y="685800"/>
            <a:ext cx="6092825" cy="3427413"/>
          </a:xfrm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E1D6DCE-D7C0-411A-A4C0-5CFED79BE0E0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8673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A684F0E-C304-466D-837F-1E777839C86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14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D7090F-AFEE-410B-B423-20EEE1541414}" type="datetimeFigureOut">
              <a:rPr lang="zh-CN" altLang="en-US" smtClean="0"/>
              <a:pPr>
                <a:defRPr/>
              </a:pPr>
              <a:t>2022/12/20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pPr>
              <a:defRPr/>
            </a:pPr>
            <a:fld id="{6223B649-47ED-4177-96F5-6D2439F683F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82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4DA3A6-F316-4A8D-87F0-19668924E6A3}" type="datetimeFigureOut">
              <a:rPr lang="zh-CN" altLang="en-US" smtClean="0"/>
              <a:pPr>
                <a:defRPr/>
              </a:pPr>
              <a:t>2022/12/20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>
              <a:defRPr/>
            </a:pPr>
            <a:fld id="{7B5ECC1A-51CD-41BD-B30E-26EE8958F4B7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736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4DA3A6-F316-4A8D-87F0-19668924E6A3}" type="datetimeFigureOut">
              <a:rPr lang="zh-CN" altLang="en-US" smtClean="0"/>
              <a:pPr>
                <a:defRPr/>
              </a:pPr>
              <a:t>2022/12/20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>
              <a:defRPr/>
            </a:pPr>
            <a:fld id="{7B5ECC1A-51CD-41BD-B30E-26EE8958F4B7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8855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4DA3A6-F316-4A8D-87F0-19668924E6A3}" type="datetimeFigureOut">
              <a:rPr lang="zh-CN" altLang="en-US" smtClean="0"/>
              <a:pPr>
                <a:defRPr/>
              </a:pPr>
              <a:t>2022/12/20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>
              <a:defRPr/>
            </a:pPr>
            <a:fld id="{7B5ECC1A-51CD-41BD-B30E-26EE8958F4B7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540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4DA3A6-F316-4A8D-87F0-19668924E6A3}" type="datetimeFigureOut">
              <a:rPr lang="zh-CN" altLang="en-US" smtClean="0"/>
              <a:pPr>
                <a:defRPr/>
              </a:pPr>
              <a:t>2022/12/20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>
              <a:defRPr/>
            </a:pPr>
            <a:fld id="{7B5ECC1A-51CD-41BD-B30E-26EE8958F4B7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47819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4DA3A6-F316-4A8D-87F0-19668924E6A3}" type="datetimeFigureOut">
              <a:rPr lang="zh-CN" altLang="en-US" smtClean="0"/>
              <a:pPr>
                <a:defRPr/>
              </a:pPr>
              <a:t>2022/12/20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>
              <a:defRPr/>
            </a:pPr>
            <a:fld id="{7B5ECC1A-51CD-41BD-B30E-26EE8958F4B7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026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E0E560-3045-4002-836D-9187358E8D0F}" type="datetimeFigureOut">
              <a:rPr lang="zh-CN" altLang="en-US" smtClean="0"/>
              <a:pPr>
                <a:defRPr/>
              </a:pPr>
              <a:t>2022/12/20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14CFCF-819B-4B16-B862-633FDE4309EB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5659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4B2F58-4614-4543-9812-4CD33B54A16F}" type="datetimeFigureOut">
              <a:rPr lang="zh-CN" altLang="en-US" smtClean="0"/>
              <a:pPr>
                <a:defRPr/>
              </a:pPr>
              <a:t>2022/12/20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43FB8C-E76E-4091-AFAF-97CEA594CE5C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7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1A5AED-D221-4E45-9C4F-FC06C10461F1}" type="datetimeFigureOut">
              <a:rPr lang="zh-CN" altLang="en-US" smtClean="0"/>
              <a:pPr>
                <a:defRPr/>
              </a:pPr>
              <a:t>2022/12/20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10B501-FE0C-4AD2-A7BE-473A1D87D3F2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9" name="图片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300" y="0"/>
            <a:ext cx="2933700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9484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F3FDAC-4AC5-495D-8484-9DB3FB3346C3}" type="datetimeFigureOut">
              <a:rPr lang="zh-CN" altLang="en-US" smtClean="0"/>
              <a:pPr>
                <a:defRPr/>
              </a:pPr>
              <a:t>2022/12/20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>
              <a:defRPr/>
            </a:pPr>
            <a:fld id="{5284ECD4-F28A-4D17-BE27-166394D45DB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374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3EA7B0-CFBC-4E69-A436-39167B8D050A}" type="datetimeFigureOut">
              <a:rPr lang="zh-CN" altLang="en-US" smtClean="0"/>
              <a:pPr>
                <a:defRPr/>
              </a:pPr>
              <a:t>2022/12/20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>
              <a:defRPr/>
            </a:pPr>
            <a:fld id="{A92D4F1A-8C29-4097-A3AD-6C5D5D36FF2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945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12CF2E1-63F3-4FB3-B159-93FE63AB5FE3}" type="datetimeFigureOut">
              <a:rPr lang="zh-CN" altLang="en-US" smtClean="0"/>
              <a:pPr>
                <a:defRPr/>
              </a:pPr>
              <a:t>2022/12/20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>
              <a:defRPr/>
            </a:pPr>
            <a:fld id="{250BB875-F926-4DEA-B990-D9C3EBC5D24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261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D47AE4-DF37-4820-96F7-1C892F354304}" type="datetimeFigureOut">
              <a:rPr lang="zh-CN" altLang="en-US" smtClean="0"/>
              <a:pPr>
                <a:defRPr/>
              </a:pPr>
              <a:t>2022/12/20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B1935C-36AC-4F35-B080-8732D76A603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8" name="图片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300" y="0"/>
            <a:ext cx="2933700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814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03FBA7-9D9D-456B-B9C2-01F10E5DD93A}" type="datetimeFigureOut">
              <a:rPr lang="zh-CN" altLang="en-US" smtClean="0"/>
              <a:pPr>
                <a:defRPr/>
              </a:pPr>
              <a:t>2022/12/20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926D8C-C967-4EEA-97B5-CD67677F9EC4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4BBC7A-0117-4FA9-8F56-59996F6FF5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767763" y="585788"/>
            <a:ext cx="3163887" cy="382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>
              <a:lnSpc>
                <a:spcPct val="110000"/>
              </a:lnSpc>
              <a:defRPr/>
            </a:pPr>
            <a:r>
              <a:rPr lang="zh-CN" altLang="en-US" dirty="0"/>
              <a:t>计算机科学与技术学院</a:t>
            </a:r>
            <a:endParaRPr lang="en-US" altLang="zh-CN" dirty="0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F76CBB5D-AB13-4F64-A95B-927531767B3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0873" y="4962589"/>
            <a:ext cx="13388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>
                <a:solidFill>
                  <a:srgbClr val="A6A6A6"/>
                </a:solidFill>
              </a:rPr>
              <a:t>智能科学系</a:t>
            </a:r>
            <a:endParaRPr lang="en-US" altLang="zh-CN" b="1" dirty="0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599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FCF863-1EA4-47EA-AC3A-1E0BDE83EDDE}" type="datetimeFigureOut">
              <a:rPr lang="zh-CN" altLang="en-US" smtClean="0"/>
              <a:pPr>
                <a:defRPr/>
              </a:pPr>
              <a:t>2022/12/20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738EFD-1791-4DE2-9B9B-9892777303BF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459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64EF4F-607D-4510-A17F-73307A2F4B5C}" type="datetimeFigureOut">
              <a:rPr lang="zh-CN" altLang="en-US" smtClean="0"/>
              <a:pPr>
                <a:defRPr/>
              </a:pPr>
              <a:t>2022/12/20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>
              <a:defRPr/>
            </a:pPr>
            <a:fld id="{9CB5E294-34A2-4714-A09A-F1E3611EDAE9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515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54DA3A6-F316-4A8D-87F0-19668924E6A3}" type="datetimeFigureOut">
              <a:rPr lang="zh-CN" altLang="en-US" smtClean="0"/>
              <a:pPr>
                <a:defRPr/>
              </a:pPr>
              <a:t>2022/12/20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>
              <a:defRPr/>
            </a:pPr>
            <a:fld id="{7B5ECC1A-51CD-41BD-B30E-26EE8958F4B7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53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55" r:id="rId2"/>
    <p:sldLayoutId id="2147484056" r:id="rId3"/>
    <p:sldLayoutId id="2147484057" r:id="rId4"/>
    <p:sldLayoutId id="2147484058" r:id="rId5"/>
    <p:sldLayoutId id="2147484059" r:id="rId6"/>
    <p:sldLayoutId id="2147484060" r:id="rId7"/>
    <p:sldLayoutId id="2147484061" r:id="rId8"/>
    <p:sldLayoutId id="2147484062" r:id="rId9"/>
    <p:sldLayoutId id="2147484063" r:id="rId10"/>
    <p:sldLayoutId id="2147484064" r:id="rId11"/>
    <p:sldLayoutId id="2147484065" r:id="rId12"/>
    <p:sldLayoutId id="2147484066" r:id="rId13"/>
    <p:sldLayoutId id="2147484067" r:id="rId14"/>
    <p:sldLayoutId id="2147484068" r:id="rId15"/>
    <p:sldLayoutId id="214748406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本框 1"/>
          <p:cNvSpPr txBox="1">
            <a:spLocks noChangeArrowheads="1"/>
          </p:cNvSpPr>
          <p:nvPr/>
        </p:nvSpPr>
        <p:spPr bwMode="auto">
          <a:xfrm>
            <a:off x="4151731" y="1883717"/>
            <a:ext cx="62865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等线 Light" panose="02010600030101010101" pitchFamily="2" charset="-122"/>
              </a:rPr>
              <a:t>机器学习</a:t>
            </a:r>
            <a:endParaRPr lang="en-US" altLang="zh-CN" sz="3200" b="1" dirty="0">
              <a:solidFill>
                <a:srgbClr val="C00000"/>
              </a:solidFill>
              <a:latin typeface="等线 Light" panose="02010600030101010101" pitchFamily="2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b="1" dirty="0">
                <a:solidFill>
                  <a:schemeClr val="bg1"/>
                </a:solidFill>
                <a:latin typeface="等线 Light" panose="02010600030101010101" pitchFamily="2" charset="-122"/>
              </a:rPr>
              <a:t>作业一：水果分类</a:t>
            </a:r>
            <a:endParaRPr lang="zh-CN" altLang="en-US" sz="3600" b="1" dirty="0">
              <a:solidFill>
                <a:schemeClr val="bg1"/>
              </a:solidFill>
              <a:latin typeface="等线 Light" panose="02010600030101010101" pitchFamily="2" charset="-122"/>
            </a:endParaRPr>
          </a:p>
        </p:txBody>
      </p:sp>
      <p:sp>
        <p:nvSpPr>
          <p:cNvPr id="6147" name="文本框 2"/>
          <p:cNvSpPr txBox="1">
            <a:spLocks noChangeArrowheads="1"/>
          </p:cNvSpPr>
          <p:nvPr/>
        </p:nvSpPr>
        <p:spPr bwMode="auto">
          <a:xfrm>
            <a:off x="6257012" y="3022490"/>
            <a:ext cx="247622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</a:rPr>
              <a:t>	</a:t>
            </a:r>
            <a:r>
              <a:rPr lang="zh-CN" altLang="en-US" sz="2000" b="1" dirty="0">
                <a:solidFill>
                  <a:schemeClr val="bg1"/>
                </a:solidFill>
              </a:rPr>
              <a:t>软件</a:t>
            </a:r>
            <a:r>
              <a:rPr lang="en-US" altLang="zh-CN" sz="2000" b="1" dirty="0">
                <a:solidFill>
                  <a:schemeClr val="bg1"/>
                </a:solidFill>
              </a:rPr>
              <a:t>2002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</a:rPr>
              <a:t>	  </a:t>
            </a:r>
            <a:r>
              <a:rPr lang="zh-CN" altLang="en-US" sz="2000" b="1" dirty="0">
                <a:solidFill>
                  <a:schemeClr val="bg1"/>
                </a:solidFill>
              </a:rPr>
              <a:t>唐嘉鹏 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</a:rPr>
              <a:t>     2004010623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xfrm>
            <a:off x="1640156" y="602089"/>
            <a:ext cx="8911687" cy="1262449"/>
          </a:xfrm>
        </p:spPr>
        <p:txBody>
          <a:bodyPr/>
          <a:lstStyle/>
          <a:p>
            <a:r>
              <a:rPr lang="zh-CN" altLang="en-US" dirty="0"/>
              <a:t>作业简述</a:t>
            </a:r>
            <a:endParaRPr lang="en-US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968843" y="1425147"/>
            <a:ext cx="8241957" cy="2529015"/>
          </a:xfrm>
          <a:prstGeom prst="rect">
            <a:avLst/>
          </a:prstGeom>
        </p:spPr>
        <p:txBody>
          <a:bodyPr/>
          <a:lstStyle>
            <a:lvl1pPr marL="72000" indent="72000"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l"/>
              <a:defRPr sz="2800" baseline="0">
                <a:solidFill>
                  <a:schemeClr val="bg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+mn-cs"/>
              </a:defRPr>
            </a:lvl1pPr>
            <a:lvl2pPr marL="540000" indent="-360000"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2400" baseline="0">
                <a:solidFill>
                  <a:srgbClr val="7030A0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900000" indent="-360000"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2000" baseline="0">
                <a:solidFill>
                  <a:srgbClr val="C00000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080000" indent="-180000"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baseline="0">
                <a:solidFill>
                  <a:srgbClr val="0000FF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1440000" indent="-180000"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800" baseline="0">
                <a:solidFill>
                  <a:schemeClr val="tx1">
                    <a:lumMod val="25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itchFamily="2" charset="2"/>
              <a:buChar char="q"/>
              <a:defRPr sz="1600">
                <a:solidFill>
                  <a:schemeClr val="bg2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itchFamily="2" charset="2"/>
              <a:buChar char="q"/>
              <a:defRPr sz="1600">
                <a:solidFill>
                  <a:schemeClr val="bg2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itchFamily="2" charset="2"/>
              <a:buChar char="q"/>
              <a:defRPr sz="1600">
                <a:solidFill>
                  <a:schemeClr val="bg2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itchFamily="2" charset="2"/>
              <a:buChar char="q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 indent="0">
              <a:lnSpc>
                <a:spcPct val="150000"/>
              </a:lnSpc>
              <a:buNone/>
              <a:defRPr/>
            </a:pPr>
            <a:r>
              <a:rPr lang="zh-CN" altLang="en-US" sz="2000" kern="0" dirty="0">
                <a:solidFill>
                  <a:schemeClr val="tx1"/>
                </a:solidFill>
                <a:ea typeface="宋体" panose="02010600030101010101" pitchFamily="2" charset="-122"/>
              </a:rPr>
              <a:t>本水果分类数据集如下：</a:t>
            </a:r>
            <a:endParaRPr lang="en-US" altLang="zh-CN" sz="2000" kern="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indent="0">
              <a:lnSpc>
                <a:spcPct val="150000"/>
              </a:lnSpc>
              <a:buNone/>
              <a:defRPr/>
            </a:pPr>
            <a:r>
              <a:rPr lang="en-US" altLang="zh-CN" sz="2000" kern="0" dirty="0">
                <a:solidFill>
                  <a:schemeClr val="tx1"/>
                </a:solidFill>
                <a:ea typeface="宋体" panose="02010600030101010101" pitchFamily="2" charset="-122"/>
              </a:rPr>
              <a:t>	1.</a:t>
            </a:r>
            <a:r>
              <a:rPr lang="zh-CN" altLang="en-US" sz="2000" kern="0" dirty="0">
                <a:solidFill>
                  <a:schemeClr val="tx1"/>
                </a:solidFill>
                <a:ea typeface="宋体" panose="02010600030101010101" pitchFamily="2" charset="-122"/>
              </a:rPr>
              <a:t>数据集只包括：苹果和西瓜</a:t>
            </a:r>
            <a:endParaRPr lang="en-US" altLang="zh-CN" sz="2000" kern="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indent="0">
              <a:lnSpc>
                <a:spcPct val="150000"/>
              </a:lnSpc>
              <a:buNone/>
              <a:defRPr/>
            </a:pPr>
            <a:r>
              <a:rPr lang="en-US" altLang="zh-CN" sz="2000" kern="0" dirty="0">
                <a:solidFill>
                  <a:schemeClr val="tx1"/>
                </a:solidFill>
                <a:ea typeface="宋体" panose="02010600030101010101" pitchFamily="2" charset="-122"/>
              </a:rPr>
              <a:t>	2.</a:t>
            </a:r>
            <a:r>
              <a:rPr lang="zh-CN" altLang="en-US" sz="2000" kern="0" dirty="0">
                <a:solidFill>
                  <a:schemeClr val="tx1"/>
                </a:solidFill>
                <a:ea typeface="宋体" panose="02010600030101010101" pitchFamily="2" charset="-122"/>
              </a:rPr>
              <a:t>测试集：</a:t>
            </a:r>
            <a:r>
              <a:rPr lang="en-US" altLang="zh-CN" sz="2000" kern="0" dirty="0">
                <a:solidFill>
                  <a:schemeClr val="tx1"/>
                </a:solidFill>
                <a:ea typeface="宋体" panose="02010600030101010101" pitchFamily="2" charset="-122"/>
              </a:rPr>
              <a:t>50</a:t>
            </a:r>
            <a:r>
              <a:rPr lang="zh-CN" altLang="en-US" sz="2000" kern="0" dirty="0">
                <a:solidFill>
                  <a:schemeClr val="tx1"/>
                </a:solidFill>
                <a:ea typeface="宋体" panose="02010600030101010101" pitchFamily="2" charset="-122"/>
              </a:rPr>
              <a:t>张苹果，</a:t>
            </a:r>
            <a:r>
              <a:rPr lang="en-US" altLang="zh-CN" sz="2000" kern="0" dirty="0">
                <a:solidFill>
                  <a:schemeClr val="tx1"/>
                </a:solidFill>
                <a:ea typeface="宋体" panose="02010600030101010101" pitchFamily="2" charset="-122"/>
              </a:rPr>
              <a:t>50</a:t>
            </a:r>
            <a:r>
              <a:rPr lang="zh-CN" altLang="en-US" sz="2000" kern="0" dirty="0">
                <a:solidFill>
                  <a:schemeClr val="tx1"/>
                </a:solidFill>
                <a:ea typeface="宋体" panose="02010600030101010101" pitchFamily="2" charset="-122"/>
              </a:rPr>
              <a:t>张西瓜</a:t>
            </a:r>
            <a:endParaRPr lang="en-US" altLang="zh-CN" sz="2000" kern="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indent="0">
              <a:lnSpc>
                <a:spcPct val="150000"/>
              </a:lnSpc>
              <a:buNone/>
              <a:defRPr/>
            </a:pPr>
            <a:r>
              <a:rPr lang="en-US" altLang="zh-CN" sz="2000" kern="0" dirty="0">
                <a:solidFill>
                  <a:schemeClr val="tx1"/>
                </a:solidFill>
                <a:ea typeface="宋体" panose="02010600030101010101" pitchFamily="2" charset="-122"/>
              </a:rPr>
              <a:t>	3.</a:t>
            </a:r>
            <a:r>
              <a:rPr lang="zh-CN" altLang="en-US" sz="2000" kern="0" dirty="0">
                <a:solidFill>
                  <a:schemeClr val="tx1"/>
                </a:solidFill>
                <a:ea typeface="宋体" panose="02010600030101010101" pitchFamily="2" charset="-122"/>
              </a:rPr>
              <a:t>训练集：</a:t>
            </a:r>
            <a:r>
              <a:rPr lang="en-US" altLang="zh-CN" sz="2000" kern="0" dirty="0">
                <a:solidFill>
                  <a:schemeClr val="tx1"/>
                </a:solidFill>
                <a:ea typeface="宋体" panose="02010600030101010101" pitchFamily="2" charset="-122"/>
              </a:rPr>
              <a:t>10</a:t>
            </a:r>
            <a:r>
              <a:rPr lang="zh-CN" altLang="en-US" sz="2000" kern="0" dirty="0">
                <a:solidFill>
                  <a:schemeClr val="tx1"/>
                </a:solidFill>
                <a:ea typeface="宋体" panose="02010600030101010101" pitchFamily="2" charset="-122"/>
              </a:rPr>
              <a:t>张苹果，</a:t>
            </a:r>
            <a:r>
              <a:rPr lang="en-US" altLang="zh-CN" sz="2000" kern="0" dirty="0">
                <a:solidFill>
                  <a:schemeClr val="tx1"/>
                </a:solidFill>
                <a:ea typeface="宋体" panose="02010600030101010101" pitchFamily="2" charset="-122"/>
              </a:rPr>
              <a:t>10</a:t>
            </a:r>
            <a:r>
              <a:rPr lang="zh-CN" altLang="en-US" sz="2000" kern="0" dirty="0">
                <a:solidFill>
                  <a:schemeClr val="tx1"/>
                </a:solidFill>
                <a:ea typeface="宋体" panose="02010600030101010101" pitchFamily="2" charset="-122"/>
              </a:rPr>
              <a:t>张西瓜</a:t>
            </a:r>
            <a:endParaRPr lang="en-US" altLang="zh-CN" sz="2000" kern="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indent="0">
              <a:lnSpc>
                <a:spcPct val="150000"/>
              </a:lnSpc>
              <a:buNone/>
              <a:defRPr/>
            </a:pPr>
            <a:r>
              <a:rPr lang="en-US" altLang="zh-CN" sz="2000" kern="0" dirty="0">
                <a:solidFill>
                  <a:schemeClr val="tx1"/>
                </a:solidFill>
                <a:ea typeface="宋体" panose="02010600030101010101" pitchFamily="2" charset="-122"/>
              </a:rPr>
              <a:t>	4.</a:t>
            </a:r>
            <a:r>
              <a:rPr lang="zh-CN" altLang="en-US" sz="2000" kern="0" dirty="0">
                <a:solidFill>
                  <a:schemeClr val="tx1"/>
                </a:solidFill>
                <a:ea typeface="宋体" panose="02010600030101010101" pitchFamily="2" charset="-122"/>
              </a:rPr>
              <a:t>数据集来源于</a:t>
            </a:r>
            <a:r>
              <a:rPr lang="en-US" altLang="zh-CN" sz="2000" kern="0" dirty="0">
                <a:solidFill>
                  <a:schemeClr val="tx1"/>
                </a:solidFill>
                <a:ea typeface="宋体" panose="02010600030101010101" pitchFamily="2" charset="-122"/>
              </a:rPr>
              <a:t>Fruit360</a:t>
            </a:r>
            <a:r>
              <a:rPr lang="zh-CN" altLang="en-US" sz="2000" kern="0" dirty="0">
                <a:solidFill>
                  <a:schemeClr val="tx1"/>
                </a:solidFill>
                <a:ea typeface="宋体" panose="02010600030101010101" pitchFamily="2" charset="-122"/>
              </a:rPr>
              <a:t>，属于标准图片</a:t>
            </a:r>
            <a:endParaRPr lang="en-US" altLang="zh-CN" sz="1400" b="1" i="0" dirty="0">
              <a:solidFill>
                <a:srgbClr val="222226"/>
              </a:solidFill>
              <a:effectLst/>
              <a:latin typeface="PingFang SC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DAE1978-88F1-65AC-04BA-EA0C500EBE06}"/>
              </a:ext>
            </a:extLst>
          </p:cNvPr>
          <p:cNvSpPr txBox="1"/>
          <p:nvPr/>
        </p:nvSpPr>
        <p:spPr>
          <a:xfrm>
            <a:off x="2051221" y="3954162"/>
            <a:ext cx="85706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两种方法实现水果分类：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	1.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基于颜色直方图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	2.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基于梯度直方图</a:t>
            </a:r>
          </a:p>
        </p:txBody>
      </p:sp>
    </p:spTree>
    <p:extLst>
      <p:ext uri="{BB962C8B-B14F-4D97-AF65-F5344CB8AC3E}">
        <p14:creationId xmlns:p14="http://schemas.microsoft.com/office/powerpoint/2010/main" val="458431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标题 1"/>
          <p:cNvSpPr>
            <a:spLocks noGrp="1"/>
          </p:cNvSpPr>
          <p:nvPr>
            <p:ph type="title"/>
          </p:nvPr>
        </p:nvSpPr>
        <p:spPr>
          <a:xfrm>
            <a:off x="1640156" y="441147"/>
            <a:ext cx="8911687" cy="674338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实现流程</a:t>
            </a:r>
            <a:endParaRPr lang="en-US" altLang="en-US" sz="3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90D5970-00D3-27FC-2A0D-C4B43CD5EA05}"/>
              </a:ext>
            </a:extLst>
          </p:cNvPr>
          <p:cNvSpPr txBox="1"/>
          <p:nvPr/>
        </p:nvSpPr>
        <p:spPr>
          <a:xfrm>
            <a:off x="1194486" y="1515762"/>
            <a:ext cx="960943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颜色直方图和梯度直方图（一维向量）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上下采样拼接一维向量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测试图像，利用余弦相似度预测结果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注：由于采用的图像都是从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100x100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的标准数据集中选取，故未进行归一化处理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尝试过进行图像主方向旋转，但是写的代码总是有问题，故最终并没有采用</a:t>
            </a:r>
          </a:p>
        </p:txBody>
      </p:sp>
    </p:spTree>
    <p:extLst>
      <p:ext uri="{BB962C8B-B14F-4D97-AF65-F5344CB8AC3E}">
        <p14:creationId xmlns:p14="http://schemas.microsoft.com/office/powerpoint/2010/main" val="4001683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标题 1"/>
          <p:cNvSpPr>
            <a:spLocks noGrp="1"/>
          </p:cNvSpPr>
          <p:nvPr>
            <p:ph type="title"/>
          </p:nvPr>
        </p:nvSpPr>
        <p:spPr>
          <a:xfrm>
            <a:off x="1640155" y="671807"/>
            <a:ext cx="8911687" cy="674338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步骤一：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颜色直方图和梯度直方图</a:t>
            </a:r>
            <a:endParaRPr lang="en-US" altLang="en-US" sz="3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01EF59-37C3-E53D-63DF-04ADAE0C730E}"/>
              </a:ext>
            </a:extLst>
          </p:cNvPr>
          <p:cNvSpPr txBox="1"/>
          <p:nvPr/>
        </p:nvSpPr>
        <p:spPr>
          <a:xfrm>
            <a:off x="1326292" y="1696995"/>
            <a:ext cx="98442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无论是颜色直方图还是梯度直方图，都需要将图片等分成四个部分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每个部分的颜色直方图按照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0-255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划分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6bin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，梯度直方图按照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0-360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划分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6bin</a:t>
            </a: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最后得到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4x6=24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维度的向量，取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max 60%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得到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15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维度的向量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6C31B59-F237-0D07-3726-968B86772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75" y="2981130"/>
            <a:ext cx="5181600" cy="348693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95951CB-C6D7-E2E3-9D38-B54CD88305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2857204"/>
            <a:ext cx="4472738" cy="354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405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D2F4CCFE-1716-7B55-908A-F98F87E817D6}"/>
              </a:ext>
            </a:extLst>
          </p:cNvPr>
          <p:cNvSpPr txBox="1">
            <a:spLocks/>
          </p:cNvSpPr>
          <p:nvPr/>
        </p:nvSpPr>
        <p:spPr>
          <a:xfrm>
            <a:off x="1606792" y="321276"/>
            <a:ext cx="8978416" cy="6755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3200" dirty="0"/>
              <a:t>步骤二：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上下采样拼接一维向量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B4243A9-76DE-2179-31DB-C360225E9C3D}"/>
              </a:ext>
            </a:extLst>
          </p:cNvPr>
          <p:cNvSpPr txBox="1"/>
          <p:nvPr/>
        </p:nvSpPr>
        <p:spPr>
          <a:xfrm>
            <a:off x="1103870" y="1169773"/>
            <a:ext cx="104867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对图像进行上下采样（</a:t>
            </a:r>
            <a:r>
              <a:rPr lang="en-US" altLang="zh-CN" sz="1600" b="0" dirty="0" err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up_down_sampling</a:t>
            </a:r>
            <a:r>
              <a:rPr lang="zh-CN" altLang="en-US" sz="1600" b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函数），得到</a:t>
            </a:r>
            <a:r>
              <a:rPr lang="en-US" altLang="zh-CN" sz="1600" b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1600" b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张</a:t>
            </a:r>
            <a:endParaRPr lang="en-US" altLang="zh-CN" sz="1600" b="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因为原图是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100x100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的标准图像，这里上下采样的图像分别为：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600" b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	50x50,80x80,200x200,300x300</a:t>
            </a:r>
          </a:p>
          <a:p>
            <a:r>
              <a:rPr lang="zh-CN" altLang="en-US" sz="1600" b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对步骤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一</a:t>
            </a:r>
            <a:r>
              <a:rPr lang="zh-CN" altLang="en-US" sz="1600" b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中得到的一张图片</a:t>
            </a:r>
            <a:r>
              <a:rPr lang="en-US" altLang="zh-CN" sz="1600" b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[1x15]</a:t>
            </a:r>
            <a:r>
              <a:rPr lang="zh-CN" altLang="en-US" sz="1600" b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的向量，拼接后的向量为</a:t>
            </a:r>
            <a:r>
              <a:rPr lang="en-US" altLang="zh-CN" sz="1600" b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[1x75]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对于图像的缩放，采用最近邻插值法（下图：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NN_interpolation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函数）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600" b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但是由于步骤一中的操作都是在灰度图的情况下完成的，因此图像缩放后要将图像转换为会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灰度图（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to_gray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函数）</a:t>
            </a:r>
            <a:endParaRPr lang="zh-CN" altLang="en-US" sz="1600" b="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8C7312C-CDA2-7D7C-04D6-6244203FA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66" y="2912426"/>
            <a:ext cx="4484358" cy="195763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208BB86-399D-10EF-5DBF-092210E36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66" y="5231611"/>
            <a:ext cx="4747671" cy="77730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867D492-4AF1-E5E7-2EAC-906BCFF4A4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1" y="2912426"/>
            <a:ext cx="6347808" cy="329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50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标题 1"/>
          <p:cNvSpPr>
            <a:spLocks noGrp="1"/>
          </p:cNvSpPr>
          <p:nvPr>
            <p:ph type="title"/>
          </p:nvPr>
        </p:nvSpPr>
        <p:spPr>
          <a:xfrm>
            <a:off x="1640156" y="754185"/>
            <a:ext cx="8911687" cy="674338"/>
          </a:xfrm>
        </p:spPr>
        <p:txBody>
          <a:bodyPr>
            <a:normAutofit fontScale="90000"/>
          </a:bodyPr>
          <a:lstStyle/>
          <a:p>
            <a:r>
              <a:rPr lang="zh-CN" altLang="en-US" sz="3200" dirty="0"/>
              <a:t>步骤三：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训练并测试图像，利用余弦相似度预测结果</a:t>
            </a:r>
            <a:endParaRPr lang="en-US" altLang="en-US" sz="3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01EF59-37C3-E53D-63DF-04ADAE0C730E}"/>
              </a:ext>
            </a:extLst>
          </p:cNvPr>
          <p:cNvSpPr txBox="1"/>
          <p:nvPr/>
        </p:nvSpPr>
        <p:spPr>
          <a:xfrm>
            <a:off x="1326291" y="1696995"/>
            <a:ext cx="100254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得到训练集的向量，由于采有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张图片，最终得到两个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[100x75]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的向量（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training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函数）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对于得到的测试图像的向量，分别与这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个向量计算余弦相似度，选择最相似的前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40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（计算余弦相似度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test_distance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函数，判断水果种类的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decided_color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decided_gradient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函数）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A6115C4-C36D-62E7-E0D1-A4FBD173D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133" y="2611094"/>
            <a:ext cx="5114676" cy="171891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3692851-204A-7711-083C-F9B4C9B7CA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132" y="4466642"/>
            <a:ext cx="5093529" cy="181059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4348554-5E3C-7BFF-35BC-E91F11CEF0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8310" y="2611094"/>
            <a:ext cx="4212094" cy="362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012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1AA4A42-E6DC-3F76-24AC-4E11CD8C9632}"/>
              </a:ext>
            </a:extLst>
          </p:cNvPr>
          <p:cNvSpPr txBox="1">
            <a:spLocks/>
          </p:cNvSpPr>
          <p:nvPr/>
        </p:nvSpPr>
        <p:spPr>
          <a:xfrm>
            <a:off x="1640156" y="441147"/>
            <a:ext cx="8911687" cy="6743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3200" dirty="0"/>
              <a:t>计算指标</a:t>
            </a:r>
            <a:endParaRPr lang="en-US" altLang="en-US" sz="3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496934F-C8BB-68E0-0C07-7E81463E2EED}"/>
              </a:ext>
            </a:extLst>
          </p:cNvPr>
          <p:cNvSpPr txBox="1"/>
          <p:nvPr/>
        </p:nvSpPr>
        <p:spPr>
          <a:xfrm>
            <a:off x="1173891" y="1334530"/>
            <a:ext cx="984421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下图给出了预测结果，测试集数据前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个为西瓜后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个为苹果，设定西瓜为正样本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第一个列表采用颜色直方图第二个列表采用梯度直方图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因此得到的测试集预测结果如下：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	1.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颜色直方图：预测为西瓜为：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1-10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14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15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17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19</a:t>
            </a: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	2.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梯度直方图：预测为西瓜为：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1-10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12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</a:p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计算指标：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	1.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颜色直方图：精度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: 10/15=66.67%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，召回率：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100%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，准确率：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15/20=75%</a:t>
            </a: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	2.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梯度直方图：精度：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10/13=76.92%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，召回率：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100%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，准确率：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17/20=85%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B939F35-D6D7-5A0F-8503-90C7459CB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832" y="4333407"/>
            <a:ext cx="11004600" cy="88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629995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17362</TotalTime>
  <Words>563</Words>
  <Application>Microsoft Office PowerPoint</Application>
  <PresentationFormat>宽屏</PresentationFormat>
  <Paragraphs>50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PingFang SC</vt:lpstr>
      <vt:lpstr>等线</vt:lpstr>
      <vt:lpstr>等线 Light</vt:lpstr>
      <vt:lpstr>宋体</vt:lpstr>
      <vt:lpstr>Arial</vt:lpstr>
      <vt:lpstr>Calibri</vt:lpstr>
      <vt:lpstr>Century Gothic</vt:lpstr>
      <vt:lpstr>Times New Roman</vt:lpstr>
      <vt:lpstr>Verdana</vt:lpstr>
      <vt:lpstr>Wingdings</vt:lpstr>
      <vt:lpstr>Wingdings 3</vt:lpstr>
      <vt:lpstr>丝状</vt:lpstr>
      <vt:lpstr>PowerPoint 演示文稿</vt:lpstr>
      <vt:lpstr>作业简述</vt:lpstr>
      <vt:lpstr>实现流程</vt:lpstr>
      <vt:lpstr>步骤一：颜色直方图和梯度直方图</vt:lpstr>
      <vt:lpstr>PowerPoint 演示文稿</vt:lpstr>
      <vt:lpstr>步骤三：训练并测试图像，利用余弦相似度预测结果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Mloong</dc:creator>
  <cp:lastModifiedBy>唐 嘉鹏</cp:lastModifiedBy>
  <cp:revision>343</cp:revision>
  <dcterms:created xsi:type="dcterms:W3CDTF">2018-04-21T03:38:42Z</dcterms:created>
  <dcterms:modified xsi:type="dcterms:W3CDTF">2022-12-20T13:29:29Z</dcterms:modified>
</cp:coreProperties>
</file>