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9753600" cy="7315200"/>
  <p:notesSz cx="6858000" cy="9144000"/>
  <p:embeddedFontLst>
    <p:embeddedFont>
      <p:font typeface="Poppins" charset="1" panose="00000500000000000000"/>
      <p:regular r:id="rId21"/>
    </p:embeddedFont>
    <p:embeddedFont>
      <p:font typeface="Oswald Bold" charset="1" panose="00000800000000000000"/>
      <p:regular r:id="rId22"/>
    </p:embeddedFont>
    <p:embeddedFont>
      <p:font typeface="Poppins Bold" charset="1" panose="000008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641112" y="5453662"/>
            <a:ext cx="8754442" cy="3382952"/>
            <a:chOff x="0" y="0"/>
            <a:chExt cx="1055465" cy="407860"/>
          </a:xfrm>
        </p:grpSpPr>
        <p:sp>
          <p:nvSpPr>
            <p:cNvPr name="Freeform 3" id="3"/>
            <p:cNvSpPr/>
            <p:nvPr/>
          </p:nvSpPr>
          <p:spPr>
            <a:xfrm flipH="false" flipV="false" rot="0">
              <a:off x="13923" y="5557"/>
              <a:ext cx="1027620" cy="402303"/>
            </a:xfrm>
            <a:custGeom>
              <a:avLst/>
              <a:gdLst/>
              <a:ahLst/>
              <a:cxnLst/>
              <a:rect r="r" b="b" t="t" l="l"/>
              <a:pathLst>
                <a:path h="402303" w="1027620">
                  <a:moveTo>
                    <a:pt x="531303" y="7963"/>
                  </a:moveTo>
                  <a:lnTo>
                    <a:pt x="1024049" y="388784"/>
                  </a:lnTo>
                  <a:cubicBezTo>
                    <a:pt x="1026604" y="390758"/>
                    <a:pt x="1027620" y="394139"/>
                    <a:pt x="1026577" y="397194"/>
                  </a:cubicBezTo>
                  <a:cubicBezTo>
                    <a:pt x="1025534" y="400250"/>
                    <a:pt x="1022663" y="402303"/>
                    <a:pt x="1019434" y="402303"/>
                  </a:cubicBezTo>
                  <a:lnTo>
                    <a:pt x="8186" y="402303"/>
                  </a:lnTo>
                  <a:cubicBezTo>
                    <a:pt x="4957" y="402303"/>
                    <a:pt x="2086" y="400250"/>
                    <a:pt x="1043" y="397194"/>
                  </a:cubicBezTo>
                  <a:cubicBezTo>
                    <a:pt x="0" y="394139"/>
                    <a:pt x="1015" y="390758"/>
                    <a:pt x="3570" y="388784"/>
                  </a:cubicBezTo>
                  <a:lnTo>
                    <a:pt x="496317" y="7963"/>
                  </a:lnTo>
                  <a:cubicBezTo>
                    <a:pt x="506620" y="0"/>
                    <a:pt x="521000" y="0"/>
                    <a:pt x="531303" y="7963"/>
                  </a:cubicBezTo>
                  <a:close/>
                </a:path>
              </a:pathLst>
            </a:custGeom>
            <a:solidFill>
              <a:srgbClr val="EEEEEE"/>
            </a:solidFill>
          </p:spPr>
        </p:sp>
        <p:sp>
          <p:nvSpPr>
            <p:cNvPr name="TextBox 4" id="4"/>
            <p:cNvSpPr txBox="true"/>
            <p:nvPr/>
          </p:nvSpPr>
          <p:spPr>
            <a:xfrm>
              <a:off x="164916" y="132214"/>
              <a:ext cx="725633" cy="246514"/>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2858153" y="4693539"/>
            <a:ext cx="4037294" cy="645020"/>
            <a:chOff x="0" y="0"/>
            <a:chExt cx="2242540" cy="358280"/>
          </a:xfrm>
        </p:grpSpPr>
        <p:sp>
          <p:nvSpPr>
            <p:cNvPr name="Freeform 6" id="6"/>
            <p:cNvSpPr/>
            <p:nvPr/>
          </p:nvSpPr>
          <p:spPr>
            <a:xfrm flipH="false" flipV="false" rot="0">
              <a:off x="0" y="0"/>
              <a:ext cx="2242540" cy="358280"/>
            </a:xfrm>
            <a:custGeom>
              <a:avLst/>
              <a:gdLst/>
              <a:ahLst/>
              <a:cxnLst/>
              <a:rect r="r" b="b" t="t" l="l"/>
              <a:pathLst>
                <a:path h="358280" w="2242540">
                  <a:moveTo>
                    <a:pt x="179140" y="0"/>
                  </a:moveTo>
                  <a:lnTo>
                    <a:pt x="2063400" y="0"/>
                  </a:lnTo>
                  <a:cubicBezTo>
                    <a:pt x="2162336" y="0"/>
                    <a:pt x="2242540" y="80204"/>
                    <a:pt x="2242540" y="179140"/>
                  </a:cubicBezTo>
                  <a:lnTo>
                    <a:pt x="2242540" y="179140"/>
                  </a:lnTo>
                  <a:cubicBezTo>
                    <a:pt x="2242540" y="278076"/>
                    <a:pt x="2162336" y="358280"/>
                    <a:pt x="2063400" y="358280"/>
                  </a:cubicBezTo>
                  <a:lnTo>
                    <a:pt x="179140" y="358280"/>
                  </a:lnTo>
                  <a:cubicBezTo>
                    <a:pt x="80204" y="358280"/>
                    <a:pt x="0" y="278076"/>
                    <a:pt x="0" y="179140"/>
                  </a:cubicBezTo>
                  <a:lnTo>
                    <a:pt x="0" y="179140"/>
                  </a:lnTo>
                  <a:cubicBezTo>
                    <a:pt x="0" y="80204"/>
                    <a:pt x="80204" y="0"/>
                    <a:pt x="179140" y="0"/>
                  </a:cubicBezTo>
                  <a:close/>
                </a:path>
              </a:pathLst>
            </a:custGeom>
            <a:solidFill>
              <a:srgbClr val="1A0C67"/>
            </a:solidFill>
          </p:spPr>
        </p:sp>
        <p:sp>
          <p:nvSpPr>
            <p:cNvPr name="TextBox 7" id="7"/>
            <p:cNvSpPr txBox="true"/>
            <p:nvPr/>
          </p:nvSpPr>
          <p:spPr>
            <a:xfrm>
              <a:off x="0" y="-57150"/>
              <a:ext cx="2242540" cy="415430"/>
            </a:xfrm>
            <a:prstGeom prst="rect">
              <a:avLst/>
            </a:prstGeom>
          </p:spPr>
          <p:txBody>
            <a:bodyPr anchor="ctr" rtlCol="false" tIns="24087" lIns="24087" bIns="24087" rIns="24087"/>
            <a:lstStyle/>
            <a:p>
              <a:pPr algn="ctr">
                <a:lnSpc>
                  <a:spcPts val="2520"/>
                </a:lnSpc>
              </a:pPr>
              <a:r>
                <a:rPr lang="en-US" sz="1800">
                  <a:solidFill>
                    <a:srgbClr val="FFFFFF"/>
                  </a:solidFill>
                  <a:latin typeface="Poppins"/>
                  <a:ea typeface="Poppins"/>
                  <a:cs typeface="Poppins"/>
                  <a:sym typeface="Poppins"/>
                </a:rPr>
                <a:t>Disusun Oleh: Kelompok 9</a:t>
              </a:r>
            </a:p>
          </p:txBody>
        </p:sp>
      </p:grpSp>
      <p:sp>
        <p:nvSpPr>
          <p:cNvPr name="TextBox 8" id="8"/>
          <p:cNvSpPr txBox="true"/>
          <p:nvPr/>
        </p:nvSpPr>
        <p:spPr>
          <a:xfrm rot="0">
            <a:off x="1497746" y="2269088"/>
            <a:ext cx="6758108" cy="2085339"/>
          </a:xfrm>
          <a:prstGeom prst="rect">
            <a:avLst/>
          </a:prstGeom>
        </p:spPr>
        <p:txBody>
          <a:bodyPr anchor="t" rtlCol="false" tIns="0" lIns="0" bIns="0" rIns="0">
            <a:spAutoFit/>
          </a:bodyPr>
          <a:lstStyle/>
          <a:p>
            <a:pPr algn="ctr">
              <a:lnSpc>
                <a:spcPts val="4099"/>
              </a:lnSpc>
            </a:pPr>
            <a:r>
              <a:rPr lang="en-US" sz="4099" b="true">
                <a:solidFill>
                  <a:srgbClr val="070707"/>
                </a:solidFill>
                <a:latin typeface="Oswald Bold"/>
                <a:ea typeface="Oswald Bold"/>
                <a:cs typeface="Oswald Bold"/>
                <a:sym typeface="Oswald Bold"/>
              </a:rPr>
              <a:t>KakaoTrace: Integrasi IoT dan Web3 untuk Monitoring Fermentasi dan Jual Beli Kakao di Platform Digital</a:t>
            </a:r>
          </a:p>
        </p:txBody>
      </p:sp>
      <p:grpSp>
        <p:nvGrpSpPr>
          <p:cNvPr name="Group 9" id="9"/>
          <p:cNvGrpSpPr/>
          <p:nvPr/>
        </p:nvGrpSpPr>
        <p:grpSpPr>
          <a:xfrm rot="-5400000">
            <a:off x="7522314" y="84535"/>
            <a:ext cx="3466068" cy="1922787"/>
            <a:chOff x="0" y="0"/>
            <a:chExt cx="812800" cy="450898"/>
          </a:xfrm>
        </p:grpSpPr>
        <p:sp>
          <p:nvSpPr>
            <p:cNvPr name="Freeform 10" id="10"/>
            <p:cNvSpPr/>
            <p:nvPr/>
          </p:nvSpPr>
          <p:spPr>
            <a:xfrm flipH="false" flipV="false" rot="0">
              <a:off x="29151" y="24845"/>
              <a:ext cx="754497" cy="426052"/>
            </a:xfrm>
            <a:custGeom>
              <a:avLst/>
              <a:gdLst/>
              <a:ahLst/>
              <a:cxnLst/>
              <a:rect r="r" b="b" t="t" l="l"/>
              <a:pathLst>
                <a:path h="426052" w="754497">
                  <a:moveTo>
                    <a:pt x="414635" y="16634"/>
                  </a:moveTo>
                  <a:lnTo>
                    <a:pt x="746263" y="384574"/>
                  </a:lnTo>
                  <a:cubicBezTo>
                    <a:pt x="752835" y="391864"/>
                    <a:pt x="754498" y="402340"/>
                    <a:pt x="750508" y="411307"/>
                  </a:cubicBezTo>
                  <a:cubicBezTo>
                    <a:pt x="746518" y="420274"/>
                    <a:pt x="737623" y="426053"/>
                    <a:pt x="727808" y="426053"/>
                  </a:cubicBezTo>
                  <a:lnTo>
                    <a:pt x="26690" y="426053"/>
                  </a:lnTo>
                  <a:cubicBezTo>
                    <a:pt x="16875" y="426053"/>
                    <a:pt x="7980" y="420274"/>
                    <a:pt x="3990" y="411307"/>
                  </a:cubicBezTo>
                  <a:cubicBezTo>
                    <a:pt x="0" y="402340"/>
                    <a:pt x="1664" y="391864"/>
                    <a:pt x="8235" y="384574"/>
                  </a:cubicBezTo>
                  <a:lnTo>
                    <a:pt x="339863" y="16634"/>
                  </a:lnTo>
                  <a:cubicBezTo>
                    <a:pt x="349407" y="6045"/>
                    <a:pt x="362994" y="0"/>
                    <a:pt x="377249" y="0"/>
                  </a:cubicBezTo>
                  <a:cubicBezTo>
                    <a:pt x="391504" y="0"/>
                    <a:pt x="405091" y="6045"/>
                    <a:pt x="414635" y="16634"/>
                  </a:cubicBezTo>
                  <a:close/>
                </a:path>
              </a:pathLst>
            </a:custGeom>
            <a:solidFill>
              <a:srgbClr val="1A0C67"/>
            </a:solidFill>
          </p:spPr>
        </p:sp>
        <p:sp>
          <p:nvSpPr>
            <p:cNvPr name="TextBox 11" id="11"/>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5400000">
            <a:off x="-2797172" y="3504029"/>
            <a:ext cx="5683610" cy="3382952"/>
            <a:chOff x="0" y="0"/>
            <a:chExt cx="685236" cy="407860"/>
          </a:xfrm>
        </p:grpSpPr>
        <p:sp>
          <p:nvSpPr>
            <p:cNvPr name="Freeform 13" id="13"/>
            <p:cNvSpPr/>
            <p:nvPr/>
          </p:nvSpPr>
          <p:spPr>
            <a:xfrm flipH="false" flipV="false" rot="0">
              <a:off x="17065" y="15868"/>
              <a:ext cx="651105" cy="391992"/>
            </a:xfrm>
            <a:custGeom>
              <a:avLst/>
              <a:gdLst/>
              <a:ahLst/>
              <a:cxnLst/>
              <a:rect r="r" b="b" t="t" l="l"/>
              <a:pathLst>
                <a:path h="391992" w="651105">
                  <a:moveTo>
                    <a:pt x="347456" y="10207"/>
                  </a:moveTo>
                  <a:lnTo>
                    <a:pt x="646267" y="365918"/>
                  </a:lnTo>
                  <a:cubicBezTo>
                    <a:pt x="650234" y="370641"/>
                    <a:pt x="651105" y="377235"/>
                    <a:pt x="648500" y="382826"/>
                  </a:cubicBezTo>
                  <a:cubicBezTo>
                    <a:pt x="645895" y="388418"/>
                    <a:pt x="640285" y="391992"/>
                    <a:pt x="634117" y="391992"/>
                  </a:cubicBezTo>
                  <a:lnTo>
                    <a:pt x="16989" y="391992"/>
                  </a:lnTo>
                  <a:cubicBezTo>
                    <a:pt x="10820" y="391992"/>
                    <a:pt x="5211" y="388418"/>
                    <a:pt x="2605" y="382826"/>
                  </a:cubicBezTo>
                  <a:cubicBezTo>
                    <a:pt x="0" y="377235"/>
                    <a:pt x="871" y="370641"/>
                    <a:pt x="4839" y="365918"/>
                  </a:cubicBezTo>
                  <a:lnTo>
                    <a:pt x="303649" y="10207"/>
                  </a:lnTo>
                  <a:cubicBezTo>
                    <a:pt x="309084" y="3736"/>
                    <a:pt x="317102" y="0"/>
                    <a:pt x="325553" y="0"/>
                  </a:cubicBezTo>
                  <a:cubicBezTo>
                    <a:pt x="334003" y="0"/>
                    <a:pt x="342021" y="3736"/>
                    <a:pt x="347456" y="10207"/>
                  </a:cubicBezTo>
                  <a:close/>
                </a:path>
              </a:pathLst>
            </a:custGeom>
            <a:solidFill>
              <a:srgbClr val="1A0C67"/>
            </a:solidFill>
          </p:spPr>
        </p:sp>
        <p:sp>
          <p:nvSpPr>
            <p:cNvPr name="TextBox 14" id="14"/>
            <p:cNvSpPr txBox="true"/>
            <p:nvPr/>
          </p:nvSpPr>
          <p:spPr>
            <a:xfrm>
              <a:off x="107068" y="132214"/>
              <a:ext cx="471099" cy="246514"/>
            </a:xfrm>
            <a:prstGeom prst="rect">
              <a:avLst/>
            </a:prstGeom>
          </p:spPr>
          <p:txBody>
            <a:bodyPr anchor="ctr" rtlCol="false" tIns="50800" lIns="50800" bIns="50800" rIns="50800"/>
            <a:lstStyle/>
            <a:p>
              <a:pPr algn="ctr">
                <a:lnSpc>
                  <a:spcPts val="2520"/>
                </a:lnSpc>
              </a:pPr>
            </a:p>
          </p:txBody>
        </p:sp>
      </p:grpSp>
      <p:sp>
        <p:nvSpPr>
          <p:cNvPr name="Freeform 15" id="15"/>
          <p:cNvSpPr/>
          <p:nvPr/>
        </p:nvSpPr>
        <p:spPr>
          <a:xfrm flipH="false" flipV="false" rot="-5399999">
            <a:off x="783235" y="679805"/>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5399999">
            <a:off x="8341547" y="5896014"/>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2469640">
            <a:off x="8114523" y="3036802"/>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463768" y="6055600"/>
            <a:ext cx="528080" cy="528080"/>
            <a:chOff x="0" y="0"/>
            <a:chExt cx="195585" cy="195585"/>
          </a:xfrm>
        </p:grpSpPr>
        <p:sp>
          <p:nvSpPr>
            <p:cNvPr name="Freeform 19" id="19"/>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20" id="20"/>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TextBox 21" id="21"/>
          <p:cNvSpPr txBox="true"/>
          <p:nvPr/>
        </p:nvSpPr>
        <p:spPr>
          <a:xfrm rot="0">
            <a:off x="2490892" y="1612627"/>
            <a:ext cx="4771815" cy="344805"/>
          </a:xfrm>
          <a:prstGeom prst="rect">
            <a:avLst/>
          </a:prstGeom>
        </p:spPr>
        <p:txBody>
          <a:bodyPr anchor="t" rtlCol="false" tIns="0" lIns="0" bIns="0" rIns="0">
            <a:spAutoFit/>
          </a:bodyPr>
          <a:lstStyle/>
          <a:p>
            <a:pPr algn="ctr">
              <a:lnSpc>
                <a:spcPts val="2640"/>
              </a:lnSpc>
            </a:pPr>
            <a:r>
              <a:rPr lang="en-US" sz="2400" b="true">
                <a:solidFill>
                  <a:srgbClr val="070707"/>
                </a:solidFill>
                <a:latin typeface="Oswald Bold"/>
                <a:ea typeface="Oswald Bold"/>
                <a:cs typeface="Oswald Bold"/>
                <a:sym typeface="Oswald Bold"/>
              </a:rPr>
              <a:t>Interkoneksi Sistem Instrumentasi</a:t>
            </a:r>
          </a:p>
        </p:txBody>
      </p:sp>
      <p:grpSp>
        <p:nvGrpSpPr>
          <p:cNvPr name="Group 22" id="22"/>
          <p:cNvGrpSpPr/>
          <p:nvPr/>
        </p:nvGrpSpPr>
        <p:grpSpPr>
          <a:xfrm rot="0">
            <a:off x="8758040" y="3024502"/>
            <a:ext cx="528080" cy="528080"/>
            <a:chOff x="0" y="0"/>
            <a:chExt cx="195585" cy="195585"/>
          </a:xfrm>
        </p:grpSpPr>
        <p:sp>
          <p:nvSpPr>
            <p:cNvPr name="Freeform 23" id="23"/>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24" id="24"/>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1617" y="4104626"/>
            <a:ext cx="12177988" cy="4091765"/>
            <a:chOff x="0" y="0"/>
            <a:chExt cx="1336482" cy="449054"/>
          </a:xfrm>
        </p:grpSpPr>
        <p:sp>
          <p:nvSpPr>
            <p:cNvPr name="Freeform 3" id="3"/>
            <p:cNvSpPr/>
            <p:nvPr/>
          </p:nvSpPr>
          <p:spPr>
            <a:xfrm flipH="false" flipV="false" rot="0">
              <a:off x="10638" y="3504"/>
              <a:ext cx="1315205" cy="445550"/>
            </a:xfrm>
            <a:custGeom>
              <a:avLst/>
              <a:gdLst/>
              <a:ahLst/>
              <a:cxnLst/>
              <a:rect r="r" b="b" t="t" l="l"/>
              <a:pathLst>
                <a:path h="445550" w="1315205">
                  <a:moveTo>
                    <a:pt x="670794" y="5361"/>
                  </a:moveTo>
                  <a:lnTo>
                    <a:pt x="1312652" y="436685"/>
                  </a:lnTo>
                  <a:cubicBezTo>
                    <a:pt x="1314421" y="437874"/>
                    <a:pt x="1315206" y="440079"/>
                    <a:pt x="1314584" y="442118"/>
                  </a:cubicBezTo>
                  <a:cubicBezTo>
                    <a:pt x="1313963" y="444157"/>
                    <a:pt x="1312082" y="445550"/>
                    <a:pt x="1309951" y="445550"/>
                  </a:cubicBezTo>
                  <a:lnTo>
                    <a:pt x="5255" y="445550"/>
                  </a:lnTo>
                  <a:cubicBezTo>
                    <a:pt x="3124" y="445550"/>
                    <a:pt x="1243" y="444157"/>
                    <a:pt x="622" y="442118"/>
                  </a:cubicBezTo>
                  <a:cubicBezTo>
                    <a:pt x="0" y="440079"/>
                    <a:pt x="784" y="437874"/>
                    <a:pt x="2553" y="436685"/>
                  </a:cubicBezTo>
                  <a:lnTo>
                    <a:pt x="644411" y="5361"/>
                  </a:lnTo>
                  <a:cubicBezTo>
                    <a:pt x="652389" y="0"/>
                    <a:pt x="662817" y="0"/>
                    <a:pt x="670794" y="5361"/>
                  </a:cubicBezTo>
                  <a:close/>
                </a:path>
              </a:pathLst>
            </a:custGeom>
            <a:solidFill>
              <a:srgbClr val="FFC61A"/>
            </a:solidFill>
          </p:spPr>
        </p:sp>
        <p:sp>
          <p:nvSpPr>
            <p:cNvPr name="TextBox 4" id="4"/>
            <p:cNvSpPr txBox="true"/>
            <p:nvPr/>
          </p:nvSpPr>
          <p:spPr>
            <a:xfrm>
              <a:off x="208825" y="151339"/>
              <a:ext cx="918831" cy="2656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731520" y="2220673"/>
            <a:ext cx="8290560" cy="4363007"/>
            <a:chOff x="0" y="0"/>
            <a:chExt cx="3070578" cy="1615929"/>
          </a:xfrm>
        </p:grpSpPr>
        <p:sp>
          <p:nvSpPr>
            <p:cNvPr name="Freeform 6" id="6"/>
            <p:cNvSpPr/>
            <p:nvPr/>
          </p:nvSpPr>
          <p:spPr>
            <a:xfrm flipH="false" flipV="false" rot="0">
              <a:off x="0" y="0"/>
              <a:ext cx="3070578" cy="1615929"/>
            </a:xfrm>
            <a:custGeom>
              <a:avLst/>
              <a:gdLst/>
              <a:ahLst/>
              <a:cxnLst/>
              <a:rect r="r" b="b" t="t" l="l"/>
              <a:pathLst>
                <a:path h="1615929" w="3070578">
                  <a:moveTo>
                    <a:pt x="28015" y="0"/>
                  </a:moveTo>
                  <a:lnTo>
                    <a:pt x="3042563" y="0"/>
                  </a:lnTo>
                  <a:cubicBezTo>
                    <a:pt x="3049993" y="0"/>
                    <a:pt x="3057119" y="2952"/>
                    <a:pt x="3062372" y="8205"/>
                  </a:cubicBezTo>
                  <a:cubicBezTo>
                    <a:pt x="3067626" y="13459"/>
                    <a:pt x="3070578" y="20585"/>
                    <a:pt x="3070578" y="28015"/>
                  </a:cubicBezTo>
                  <a:lnTo>
                    <a:pt x="3070578" y="1587914"/>
                  </a:lnTo>
                  <a:cubicBezTo>
                    <a:pt x="3070578" y="1595344"/>
                    <a:pt x="3067626" y="1602470"/>
                    <a:pt x="3062372" y="1607723"/>
                  </a:cubicBezTo>
                  <a:cubicBezTo>
                    <a:pt x="3057119" y="1612977"/>
                    <a:pt x="3049993" y="1615929"/>
                    <a:pt x="3042563" y="1615929"/>
                  </a:cubicBezTo>
                  <a:lnTo>
                    <a:pt x="28015" y="1615929"/>
                  </a:lnTo>
                  <a:cubicBezTo>
                    <a:pt x="20585" y="1615929"/>
                    <a:pt x="13459" y="1612977"/>
                    <a:pt x="8205" y="1607723"/>
                  </a:cubicBezTo>
                  <a:cubicBezTo>
                    <a:pt x="2952" y="1602470"/>
                    <a:pt x="0" y="1595344"/>
                    <a:pt x="0" y="1587914"/>
                  </a:cubicBezTo>
                  <a:lnTo>
                    <a:pt x="0" y="28015"/>
                  </a:lnTo>
                  <a:cubicBezTo>
                    <a:pt x="0" y="20585"/>
                    <a:pt x="2952" y="13459"/>
                    <a:pt x="8205" y="8205"/>
                  </a:cubicBezTo>
                  <a:cubicBezTo>
                    <a:pt x="13459" y="2952"/>
                    <a:pt x="20585" y="0"/>
                    <a:pt x="28015" y="0"/>
                  </a:cubicBezTo>
                  <a:close/>
                </a:path>
              </a:pathLst>
            </a:custGeom>
            <a:solidFill>
              <a:srgbClr val="EEEEEE"/>
            </a:solidFill>
          </p:spPr>
        </p:sp>
        <p:sp>
          <p:nvSpPr>
            <p:cNvPr name="TextBox 7" id="7"/>
            <p:cNvSpPr txBox="true"/>
            <p:nvPr/>
          </p:nvSpPr>
          <p:spPr>
            <a:xfrm>
              <a:off x="0" y="-57150"/>
              <a:ext cx="3070578" cy="1673079"/>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1724194" y="2431797"/>
            <a:ext cx="6305213" cy="3940758"/>
          </a:xfrm>
          <a:custGeom>
            <a:avLst/>
            <a:gdLst/>
            <a:ahLst/>
            <a:cxnLst/>
            <a:rect r="r" b="b" t="t" l="l"/>
            <a:pathLst>
              <a:path h="3940758" w="6305213">
                <a:moveTo>
                  <a:pt x="0" y="0"/>
                </a:moveTo>
                <a:lnTo>
                  <a:pt x="6305212" y="0"/>
                </a:lnTo>
                <a:lnTo>
                  <a:pt x="6305212" y="3940758"/>
                </a:lnTo>
                <a:lnTo>
                  <a:pt x="0" y="3940758"/>
                </a:lnTo>
                <a:lnTo>
                  <a:pt x="0" y="0"/>
                </a:lnTo>
                <a:close/>
              </a:path>
            </a:pathLst>
          </a:custGeom>
          <a:blipFill>
            <a:blip r:embed="rId2"/>
            <a:stretch>
              <a:fillRect l="0" t="0" r="0" b="0"/>
            </a:stretch>
          </a:blipFill>
        </p:spPr>
      </p:sp>
      <p:sp>
        <p:nvSpPr>
          <p:cNvPr name="TextBox 9" id="9"/>
          <p:cNvSpPr txBox="true"/>
          <p:nvPr/>
        </p:nvSpPr>
        <p:spPr>
          <a:xfrm rot="0">
            <a:off x="1030023" y="947703"/>
            <a:ext cx="722225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Konfigurasi InfluxDB</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1617" y="4104626"/>
            <a:ext cx="12177988" cy="4091765"/>
            <a:chOff x="0" y="0"/>
            <a:chExt cx="1336482" cy="449054"/>
          </a:xfrm>
        </p:grpSpPr>
        <p:sp>
          <p:nvSpPr>
            <p:cNvPr name="Freeform 3" id="3"/>
            <p:cNvSpPr/>
            <p:nvPr/>
          </p:nvSpPr>
          <p:spPr>
            <a:xfrm flipH="false" flipV="false" rot="0">
              <a:off x="10638" y="3504"/>
              <a:ext cx="1315205" cy="445550"/>
            </a:xfrm>
            <a:custGeom>
              <a:avLst/>
              <a:gdLst/>
              <a:ahLst/>
              <a:cxnLst/>
              <a:rect r="r" b="b" t="t" l="l"/>
              <a:pathLst>
                <a:path h="445550" w="1315205">
                  <a:moveTo>
                    <a:pt x="670794" y="5361"/>
                  </a:moveTo>
                  <a:lnTo>
                    <a:pt x="1312652" y="436685"/>
                  </a:lnTo>
                  <a:cubicBezTo>
                    <a:pt x="1314421" y="437874"/>
                    <a:pt x="1315206" y="440079"/>
                    <a:pt x="1314584" y="442118"/>
                  </a:cubicBezTo>
                  <a:cubicBezTo>
                    <a:pt x="1313963" y="444157"/>
                    <a:pt x="1312082" y="445550"/>
                    <a:pt x="1309951" y="445550"/>
                  </a:cubicBezTo>
                  <a:lnTo>
                    <a:pt x="5255" y="445550"/>
                  </a:lnTo>
                  <a:cubicBezTo>
                    <a:pt x="3124" y="445550"/>
                    <a:pt x="1243" y="444157"/>
                    <a:pt x="622" y="442118"/>
                  </a:cubicBezTo>
                  <a:cubicBezTo>
                    <a:pt x="0" y="440079"/>
                    <a:pt x="784" y="437874"/>
                    <a:pt x="2553" y="436685"/>
                  </a:cubicBezTo>
                  <a:lnTo>
                    <a:pt x="644411" y="5361"/>
                  </a:lnTo>
                  <a:cubicBezTo>
                    <a:pt x="652389" y="0"/>
                    <a:pt x="662817" y="0"/>
                    <a:pt x="670794" y="5361"/>
                  </a:cubicBezTo>
                  <a:close/>
                </a:path>
              </a:pathLst>
            </a:custGeom>
            <a:solidFill>
              <a:srgbClr val="1A0C67"/>
            </a:solidFill>
          </p:spPr>
        </p:sp>
        <p:sp>
          <p:nvSpPr>
            <p:cNvPr name="TextBox 4" id="4"/>
            <p:cNvSpPr txBox="true"/>
            <p:nvPr/>
          </p:nvSpPr>
          <p:spPr>
            <a:xfrm>
              <a:off x="208825" y="151339"/>
              <a:ext cx="918831" cy="2656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731520" y="2220673"/>
            <a:ext cx="8290560" cy="4363007"/>
            <a:chOff x="0" y="0"/>
            <a:chExt cx="3070578" cy="1615929"/>
          </a:xfrm>
        </p:grpSpPr>
        <p:sp>
          <p:nvSpPr>
            <p:cNvPr name="Freeform 6" id="6"/>
            <p:cNvSpPr/>
            <p:nvPr/>
          </p:nvSpPr>
          <p:spPr>
            <a:xfrm flipH="false" flipV="false" rot="0">
              <a:off x="0" y="0"/>
              <a:ext cx="3070578" cy="1615929"/>
            </a:xfrm>
            <a:custGeom>
              <a:avLst/>
              <a:gdLst/>
              <a:ahLst/>
              <a:cxnLst/>
              <a:rect r="r" b="b" t="t" l="l"/>
              <a:pathLst>
                <a:path h="1615929" w="3070578">
                  <a:moveTo>
                    <a:pt x="28015" y="0"/>
                  </a:moveTo>
                  <a:lnTo>
                    <a:pt x="3042563" y="0"/>
                  </a:lnTo>
                  <a:cubicBezTo>
                    <a:pt x="3049993" y="0"/>
                    <a:pt x="3057119" y="2952"/>
                    <a:pt x="3062372" y="8205"/>
                  </a:cubicBezTo>
                  <a:cubicBezTo>
                    <a:pt x="3067626" y="13459"/>
                    <a:pt x="3070578" y="20585"/>
                    <a:pt x="3070578" y="28015"/>
                  </a:cubicBezTo>
                  <a:lnTo>
                    <a:pt x="3070578" y="1587914"/>
                  </a:lnTo>
                  <a:cubicBezTo>
                    <a:pt x="3070578" y="1595344"/>
                    <a:pt x="3067626" y="1602470"/>
                    <a:pt x="3062372" y="1607723"/>
                  </a:cubicBezTo>
                  <a:cubicBezTo>
                    <a:pt x="3057119" y="1612977"/>
                    <a:pt x="3049993" y="1615929"/>
                    <a:pt x="3042563" y="1615929"/>
                  </a:cubicBezTo>
                  <a:lnTo>
                    <a:pt x="28015" y="1615929"/>
                  </a:lnTo>
                  <a:cubicBezTo>
                    <a:pt x="20585" y="1615929"/>
                    <a:pt x="13459" y="1612977"/>
                    <a:pt x="8205" y="1607723"/>
                  </a:cubicBezTo>
                  <a:cubicBezTo>
                    <a:pt x="2952" y="1602470"/>
                    <a:pt x="0" y="1595344"/>
                    <a:pt x="0" y="1587914"/>
                  </a:cubicBezTo>
                  <a:lnTo>
                    <a:pt x="0" y="28015"/>
                  </a:lnTo>
                  <a:cubicBezTo>
                    <a:pt x="0" y="20585"/>
                    <a:pt x="2952" y="13459"/>
                    <a:pt x="8205" y="8205"/>
                  </a:cubicBezTo>
                  <a:cubicBezTo>
                    <a:pt x="13459" y="2952"/>
                    <a:pt x="20585" y="0"/>
                    <a:pt x="28015" y="0"/>
                  </a:cubicBezTo>
                  <a:close/>
                </a:path>
              </a:pathLst>
            </a:custGeom>
            <a:solidFill>
              <a:srgbClr val="EEEEEE"/>
            </a:solidFill>
          </p:spPr>
        </p:sp>
        <p:sp>
          <p:nvSpPr>
            <p:cNvPr name="TextBox 7" id="7"/>
            <p:cNvSpPr txBox="true"/>
            <p:nvPr/>
          </p:nvSpPr>
          <p:spPr>
            <a:xfrm>
              <a:off x="0" y="-57150"/>
              <a:ext cx="3070578" cy="1673079"/>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1723283" y="2432345"/>
            <a:ext cx="6307034" cy="3939663"/>
          </a:xfrm>
          <a:custGeom>
            <a:avLst/>
            <a:gdLst/>
            <a:ahLst/>
            <a:cxnLst/>
            <a:rect r="r" b="b" t="t" l="l"/>
            <a:pathLst>
              <a:path h="3939663" w="6307034">
                <a:moveTo>
                  <a:pt x="0" y="0"/>
                </a:moveTo>
                <a:lnTo>
                  <a:pt x="6307034" y="0"/>
                </a:lnTo>
                <a:lnTo>
                  <a:pt x="6307034" y="3939663"/>
                </a:lnTo>
                <a:lnTo>
                  <a:pt x="0" y="3939663"/>
                </a:lnTo>
                <a:lnTo>
                  <a:pt x="0" y="0"/>
                </a:lnTo>
                <a:close/>
              </a:path>
            </a:pathLst>
          </a:custGeom>
          <a:blipFill>
            <a:blip r:embed="rId2"/>
            <a:stretch>
              <a:fillRect l="0" t="0" r="0" b="0"/>
            </a:stretch>
          </a:blipFill>
        </p:spPr>
      </p:sp>
      <p:sp>
        <p:nvSpPr>
          <p:cNvPr name="TextBox 9" id="9"/>
          <p:cNvSpPr txBox="true"/>
          <p:nvPr/>
        </p:nvSpPr>
        <p:spPr>
          <a:xfrm rot="0">
            <a:off x="1030023" y="947703"/>
            <a:ext cx="722225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Dashboard Grafana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96488" y="5410698"/>
            <a:ext cx="8856016" cy="3263392"/>
            <a:chOff x="0" y="0"/>
            <a:chExt cx="1336482" cy="492486"/>
          </a:xfrm>
        </p:grpSpPr>
        <p:sp>
          <p:nvSpPr>
            <p:cNvPr name="Freeform 3" id="3"/>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1A0C67"/>
            </a:solidFill>
          </p:spPr>
        </p:sp>
        <p:sp>
          <p:nvSpPr>
            <p:cNvPr name="TextBox 4" id="4"/>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467480" y="1138040"/>
            <a:ext cx="528080" cy="528080"/>
            <a:chOff x="0" y="0"/>
            <a:chExt cx="195585" cy="195585"/>
          </a:xfrm>
        </p:grpSpPr>
        <p:sp>
          <p:nvSpPr>
            <p:cNvPr name="Freeform 6" id="6"/>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7" id="7"/>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10800000">
            <a:off x="4568562" y="589171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6542967"/>
            <a:ext cx="8856016" cy="3263392"/>
            <a:chOff x="0" y="0"/>
            <a:chExt cx="1336482" cy="492486"/>
          </a:xfrm>
        </p:grpSpPr>
        <p:sp>
          <p:nvSpPr>
            <p:cNvPr name="Freeform 10" id="10"/>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70707"/>
            </a:solidFill>
          </p:spPr>
        </p:sp>
        <p:sp>
          <p:nvSpPr>
            <p:cNvPr name="TextBox 11" id="11"/>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sp>
        <p:nvSpPr>
          <p:cNvPr name="Freeform 12" id="12"/>
          <p:cNvSpPr/>
          <p:nvPr/>
        </p:nvSpPr>
        <p:spPr>
          <a:xfrm flipH="false" flipV="false" rot="0">
            <a:off x="1900134" y="1741921"/>
            <a:ext cx="6518787" cy="4074242"/>
          </a:xfrm>
          <a:custGeom>
            <a:avLst/>
            <a:gdLst/>
            <a:ahLst/>
            <a:cxnLst/>
            <a:rect r="r" b="b" t="t" l="l"/>
            <a:pathLst>
              <a:path h="4074242" w="6518787">
                <a:moveTo>
                  <a:pt x="0" y="0"/>
                </a:moveTo>
                <a:lnTo>
                  <a:pt x="6518787" y="0"/>
                </a:lnTo>
                <a:lnTo>
                  <a:pt x="6518787" y="4074241"/>
                </a:lnTo>
                <a:lnTo>
                  <a:pt x="0" y="4074241"/>
                </a:lnTo>
                <a:lnTo>
                  <a:pt x="0" y="0"/>
                </a:lnTo>
                <a:close/>
              </a:path>
            </a:pathLst>
          </a:custGeom>
          <a:blipFill>
            <a:blip r:embed="rId4"/>
            <a:stretch>
              <a:fillRect l="0" t="0" r="0" b="0"/>
            </a:stretch>
          </a:blipFill>
        </p:spPr>
      </p:sp>
      <p:sp>
        <p:nvSpPr>
          <p:cNvPr name="TextBox 13" id="13"/>
          <p:cNvSpPr txBox="true"/>
          <p:nvPr/>
        </p:nvSpPr>
        <p:spPr>
          <a:xfrm rot="0">
            <a:off x="1719509" y="1020578"/>
            <a:ext cx="7302571" cy="6457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Web3 DApp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885479" y="-798632"/>
            <a:ext cx="9768961" cy="3593911"/>
            <a:chOff x="0" y="0"/>
            <a:chExt cx="988823" cy="363779"/>
          </a:xfrm>
        </p:grpSpPr>
        <p:sp>
          <p:nvSpPr>
            <p:cNvPr name="Freeform 3" id="3"/>
            <p:cNvSpPr/>
            <p:nvPr/>
          </p:nvSpPr>
          <p:spPr>
            <a:xfrm flipH="false" flipV="false" rot="0">
              <a:off x="12757" y="4757"/>
              <a:ext cx="963309" cy="359022"/>
            </a:xfrm>
            <a:custGeom>
              <a:avLst/>
              <a:gdLst/>
              <a:ahLst/>
              <a:cxnLst/>
              <a:rect r="r" b="b" t="t" l="l"/>
              <a:pathLst>
                <a:path h="359022" w="963309">
                  <a:moveTo>
                    <a:pt x="497613" y="6985"/>
                  </a:moveTo>
                  <a:lnTo>
                    <a:pt x="960108" y="347280"/>
                  </a:lnTo>
                  <a:cubicBezTo>
                    <a:pt x="962371" y="348946"/>
                    <a:pt x="963309" y="351877"/>
                    <a:pt x="962433" y="354547"/>
                  </a:cubicBezTo>
                  <a:cubicBezTo>
                    <a:pt x="961556" y="357217"/>
                    <a:pt x="959064" y="359022"/>
                    <a:pt x="956254" y="359022"/>
                  </a:cubicBezTo>
                  <a:lnTo>
                    <a:pt x="7056" y="359022"/>
                  </a:lnTo>
                  <a:cubicBezTo>
                    <a:pt x="4245" y="359022"/>
                    <a:pt x="1753" y="357217"/>
                    <a:pt x="876" y="354547"/>
                  </a:cubicBezTo>
                  <a:cubicBezTo>
                    <a:pt x="0" y="351877"/>
                    <a:pt x="938" y="348946"/>
                    <a:pt x="3201" y="347280"/>
                  </a:cubicBezTo>
                  <a:lnTo>
                    <a:pt x="465696" y="6985"/>
                  </a:lnTo>
                  <a:cubicBezTo>
                    <a:pt x="475189" y="0"/>
                    <a:pt x="488120" y="0"/>
                    <a:pt x="497613" y="6985"/>
                  </a:cubicBezTo>
                  <a:close/>
                </a:path>
              </a:pathLst>
            </a:custGeom>
            <a:solidFill>
              <a:srgbClr val="EEEEEE"/>
            </a:solidFill>
          </p:spPr>
        </p:sp>
        <p:sp>
          <p:nvSpPr>
            <p:cNvPr name="TextBox 4" id="4"/>
            <p:cNvSpPr txBox="true"/>
            <p:nvPr/>
          </p:nvSpPr>
          <p:spPr>
            <a:xfrm>
              <a:off x="154504" y="111747"/>
              <a:ext cx="679816" cy="226047"/>
            </a:xfrm>
            <a:prstGeom prst="rect">
              <a:avLst/>
            </a:prstGeom>
          </p:spPr>
          <p:txBody>
            <a:bodyPr anchor="ctr" rtlCol="false" tIns="50800" lIns="50800" bIns="50800" rIns="50800"/>
            <a:lstStyle/>
            <a:p>
              <a:pPr algn="ctr" marL="388620" indent="-194310" lvl="1">
                <a:lnSpc>
                  <a:spcPts val="2520"/>
                </a:lnSpc>
                <a:buFont typeface="Arial"/>
                <a:buChar char="•"/>
              </a:pPr>
            </a:p>
          </p:txBody>
        </p:sp>
      </p:grpSp>
      <p:grpSp>
        <p:nvGrpSpPr>
          <p:cNvPr name="Group 5" id="5"/>
          <p:cNvGrpSpPr/>
          <p:nvPr/>
        </p:nvGrpSpPr>
        <p:grpSpPr>
          <a:xfrm rot="0">
            <a:off x="3885479" y="5466676"/>
            <a:ext cx="10155420" cy="3324312"/>
            <a:chOff x="0" y="0"/>
            <a:chExt cx="988823" cy="323685"/>
          </a:xfrm>
        </p:grpSpPr>
        <p:sp>
          <p:nvSpPr>
            <p:cNvPr name="Freeform 6" id="6"/>
            <p:cNvSpPr/>
            <p:nvPr/>
          </p:nvSpPr>
          <p:spPr>
            <a:xfrm flipH="false" flipV="false" rot="0">
              <a:off x="12894" y="4099"/>
              <a:ext cx="963036" cy="319586"/>
            </a:xfrm>
            <a:custGeom>
              <a:avLst/>
              <a:gdLst/>
              <a:ahLst/>
              <a:cxnLst/>
              <a:rect r="r" b="b" t="t" l="l"/>
              <a:pathLst>
                <a:path h="319586" w="963036">
                  <a:moveTo>
                    <a:pt x="497463" y="6340"/>
                  </a:moveTo>
                  <a:lnTo>
                    <a:pt x="959984" y="309147"/>
                  </a:lnTo>
                  <a:cubicBezTo>
                    <a:pt x="962087" y="310523"/>
                    <a:pt x="963036" y="313118"/>
                    <a:pt x="962317" y="315527"/>
                  </a:cubicBezTo>
                  <a:cubicBezTo>
                    <a:pt x="961599" y="317935"/>
                    <a:pt x="959384" y="319586"/>
                    <a:pt x="956870" y="319586"/>
                  </a:cubicBezTo>
                  <a:lnTo>
                    <a:pt x="6165" y="319586"/>
                  </a:lnTo>
                  <a:cubicBezTo>
                    <a:pt x="3651" y="319586"/>
                    <a:pt x="1436" y="317935"/>
                    <a:pt x="718" y="315527"/>
                  </a:cubicBezTo>
                  <a:cubicBezTo>
                    <a:pt x="0" y="313118"/>
                    <a:pt x="948" y="310523"/>
                    <a:pt x="3051" y="309147"/>
                  </a:cubicBezTo>
                  <a:lnTo>
                    <a:pt x="465572" y="6340"/>
                  </a:lnTo>
                  <a:cubicBezTo>
                    <a:pt x="475257" y="0"/>
                    <a:pt x="487778" y="0"/>
                    <a:pt x="497463" y="6340"/>
                  </a:cubicBezTo>
                  <a:close/>
                </a:path>
              </a:pathLst>
            </a:custGeom>
            <a:solidFill>
              <a:srgbClr val="1A0C67"/>
            </a:solidFill>
          </p:spPr>
        </p:sp>
        <p:sp>
          <p:nvSpPr>
            <p:cNvPr name="TextBox 7" id="7"/>
            <p:cNvSpPr txBox="true"/>
            <p:nvPr/>
          </p:nvSpPr>
          <p:spPr>
            <a:xfrm>
              <a:off x="154504" y="93132"/>
              <a:ext cx="679816" cy="207432"/>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731520" y="2010889"/>
            <a:ext cx="8290560" cy="4435486"/>
            <a:chOff x="0" y="0"/>
            <a:chExt cx="3070578" cy="1642773"/>
          </a:xfrm>
        </p:grpSpPr>
        <p:sp>
          <p:nvSpPr>
            <p:cNvPr name="Freeform 9" id="9"/>
            <p:cNvSpPr/>
            <p:nvPr/>
          </p:nvSpPr>
          <p:spPr>
            <a:xfrm flipH="false" flipV="false" rot="0">
              <a:off x="0" y="0"/>
              <a:ext cx="3070578" cy="1642773"/>
            </a:xfrm>
            <a:custGeom>
              <a:avLst/>
              <a:gdLst/>
              <a:ahLst/>
              <a:cxnLst/>
              <a:rect r="r" b="b" t="t" l="l"/>
              <a:pathLst>
                <a:path h="1642773" w="3070578">
                  <a:moveTo>
                    <a:pt x="28015" y="0"/>
                  </a:moveTo>
                  <a:lnTo>
                    <a:pt x="3042563" y="0"/>
                  </a:lnTo>
                  <a:cubicBezTo>
                    <a:pt x="3049993" y="0"/>
                    <a:pt x="3057119" y="2952"/>
                    <a:pt x="3062372" y="8205"/>
                  </a:cubicBezTo>
                  <a:cubicBezTo>
                    <a:pt x="3067626" y="13459"/>
                    <a:pt x="3070578" y="20585"/>
                    <a:pt x="3070578" y="28015"/>
                  </a:cubicBezTo>
                  <a:lnTo>
                    <a:pt x="3070578" y="1614758"/>
                  </a:lnTo>
                  <a:cubicBezTo>
                    <a:pt x="3070578" y="1622188"/>
                    <a:pt x="3067626" y="1629314"/>
                    <a:pt x="3062372" y="1634567"/>
                  </a:cubicBezTo>
                  <a:cubicBezTo>
                    <a:pt x="3057119" y="1639821"/>
                    <a:pt x="3049993" y="1642773"/>
                    <a:pt x="3042563" y="1642773"/>
                  </a:cubicBezTo>
                  <a:lnTo>
                    <a:pt x="28015" y="1642773"/>
                  </a:lnTo>
                  <a:cubicBezTo>
                    <a:pt x="20585" y="1642773"/>
                    <a:pt x="13459" y="1639821"/>
                    <a:pt x="8205" y="1634567"/>
                  </a:cubicBezTo>
                  <a:cubicBezTo>
                    <a:pt x="2952" y="1629314"/>
                    <a:pt x="0" y="1622188"/>
                    <a:pt x="0" y="1614758"/>
                  </a:cubicBezTo>
                  <a:lnTo>
                    <a:pt x="0" y="28015"/>
                  </a:lnTo>
                  <a:cubicBezTo>
                    <a:pt x="0" y="20585"/>
                    <a:pt x="2952" y="13459"/>
                    <a:pt x="8205" y="8205"/>
                  </a:cubicBezTo>
                  <a:cubicBezTo>
                    <a:pt x="13459" y="2952"/>
                    <a:pt x="20585" y="0"/>
                    <a:pt x="28015" y="0"/>
                  </a:cubicBezTo>
                  <a:close/>
                </a:path>
              </a:pathLst>
            </a:custGeom>
            <a:solidFill>
              <a:srgbClr val="1A0C67"/>
            </a:solidFill>
          </p:spPr>
        </p:sp>
        <p:sp>
          <p:nvSpPr>
            <p:cNvPr name="TextBox 10" id="10"/>
            <p:cNvSpPr txBox="true"/>
            <p:nvPr/>
          </p:nvSpPr>
          <p:spPr>
            <a:xfrm>
              <a:off x="0" y="-57150"/>
              <a:ext cx="3070578" cy="1699923"/>
            </a:xfrm>
            <a:prstGeom prst="rect">
              <a:avLst/>
            </a:prstGeom>
          </p:spPr>
          <p:txBody>
            <a:bodyPr anchor="ctr" rtlCol="false" tIns="50800" lIns="50800" bIns="50800" rIns="50800"/>
            <a:lstStyle/>
            <a:p>
              <a:pPr algn="ctr">
                <a:lnSpc>
                  <a:spcPts val="2520"/>
                </a:lnSpc>
              </a:pPr>
            </a:p>
          </p:txBody>
        </p:sp>
      </p:grpSp>
      <p:sp>
        <p:nvSpPr>
          <p:cNvPr name="TextBox 11" id="11"/>
          <p:cNvSpPr txBox="true"/>
          <p:nvPr/>
        </p:nvSpPr>
        <p:spPr>
          <a:xfrm rot="0">
            <a:off x="1599959" y="1084049"/>
            <a:ext cx="3276841"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KESIMPULAN</a:t>
            </a:r>
          </a:p>
        </p:txBody>
      </p:sp>
      <p:sp>
        <p:nvSpPr>
          <p:cNvPr name="TextBox 12" id="12"/>
          <p:cNvSpPr txBox="true"/>
          <p:nvPr/>
        </p:nvSpPr>
        <p:spPr>
          <a:xfrm rot="0">
            <a:off x="1448838" y="2326840"/>
            <a:ext cx="6822788" cy="3874050"/>
          </a:xfrm>
          <a:prstGeom prst="rect">
            <a:avLst/>
          </a:prstGeom>
        </p:spPr>
        <p:txBody>
          <a:bodyPr anchor="t" rtlCol="false" tIns="0" lIns="0" bIns="0" rIns="0">
            <a:spAutoFit/>
          </a:bodyPr>
          <a:lstStyle/>
          <a:p>
            <a:pPr algn="l">
              <a:lnSpc>
                <a:spcPts val="2070"/>
              </a:lnSpc>
            </a:pPr>
            <a:r>
              <a:rPr lang="en-US" sz="1478">
                <a:solidFill>
                  <a:srgbClr val="FFFFFF"/>
                </a:solidFill>
                <a:latin typeface="Poppins"/>
                <a:ea typeface="Poppins"/>
                <a:cs typeface="Poppins"/>
                <a:sym typeface="Poppins"/>
              </a:rPr>
              <a:t>Implementasi sistem monitoring suhu dan kelembapan berbasis sensor SHT20 berhasil dilakukan dengan pendekatan terintegrasi menggunakan bahasa pemrograman Rust, protokol Modbus RTU, serta platform InfluxDB dan Grafana. Sistem ini mampu melakukan pembacaan data suhu dan kelembapan secara real-time, mengirimkan data melalui protokol TCP, menyimpannya dalam time-series database (InfluxDB), dan memvisualisasikannya melalui dashboard Grafana. Hasil pengujian menunjukkan bahwa data dari sensor berhasil terbaca dan divisualisasikan dengan baik, memungkinkan pengguna untuk melakukan pemantauan lingkungan fermentasi kopi secara historis maupun real-time secara akurat dan efisien. Sistem ini diharapkan dapat membantu menjaga konsistensi kualitas fermentasi kopi pasca panen melalui pengawasan parameter lingkungan secara terus-menerus.</a:t>
            </a:r>
          </a:p>
          <a:p>
            <a:pPr algn="l">
              <a:lnSpc>
                <a:spcPts val="2070"/>
              </a:lnSpc>
            </a:pPr>
          </a:p>
        </p:txBody>
      </p:sp>
      <p:sp>
        <p:nvSpPr>
          <p:cNvPr name="Freeform 13" id="13"/>
          <p:cNvSpPr/>
          <p:nvPr/>
        </p:nvSpPr>
        <p:spPr>
          <a:xfrm flipH="false" flipV="false" rot="-5399999">
            <a:off x="8089426" y="870409"/>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3885479" y="-798632"/>
            <a:ext cx="9768961" cy="3593911"/>
            <a:chOff x="0" y="0"/>
            <a:chExt cx="988823" cy="363779"/>
          </a:xfrm>
        </p:grpSpPr>
        <p:sp>
          <p:nvSpPr>
            <p:cNvPr name="Freeform 3" id="3"/>
            <p:cNvSpPr/>
            <p:nvPr/>
          </p:nvSpPr>
          <p:spPr>
            <a:xfrm flipH="false" flipV="false" rot="0">
              <a:off x="12757" y="4757"/>
              <a:ext cx="963309" cy="359022"/>
            </a:xfrm>
            <a:custGeom>
              <a:avLst/>
              <a:gdLst/>
              <a:ahLst/>
              <a:cxnLst/>
              <a:rect r="r" b="b" t="t" l="l"/>
              <a:pathLst>
                <a:path h="359022" w="963309">
                  <a:moveTo>
                    <a:pt x="497613" y="6985"/>
                  </a:moveTo>
                  <a:lnTo>
                    <a:pt x="960108" y="347280"/>
                  </a:lnTo>
                  <a:cubicBezTo>
                    <a:pt x="962371" y="348946"/>
                    <a:pt x="963309" y="351877"/>
                    <a:pt x="962433" y="354547"/>
                  </a:cubicBezTo>
                  <a:cubicBezTo>
                    <a:pt x="961556" y="357217"/>
                    <a:pt x="959064" y="359022"/>
                    <a:pt x="956254" y="359022"/>
                  </a:cubicBezTo>
                  <a:lnTo>
                    <a:pt x="7056" y="359022"/>
                  </a:lnTo>
                  <a:cubicBezTo>
                    <a:pt x="4245" y="359022"/>
                    <a:pt x="1753" y="357217"/>
                    <a:pt x="876" y="354547"/>
                  </a:cubicBezTo>
                  <a:cubicBezTo>
                    <a:pt x="0" y="351877"/>
                    <a:pt x="938" y="348946"/>
                    <a:pt x="3201" y="347280"/>
                  </a:cubicBezTo>
                  <a:lnTo>
                    <a:pt x="465696" y="6985"/>
                  </a:lnTo>
                  <a:cubicBezTo>
                    <a:pt x="475189" y="0"/>
                    <a:pt x="488120" y="0"/>
                    <a:pt x="497613" y="6985"/>
                  </a:cubicBezTo>
                  <a:close/>
                </a:path>
              </a:pathLst>
            </a:custGeom>
            <a:solidFill>
              <a:srgbClr val="EEEEEE"/>
            </a:solidFill>
          </p:spPr>
        </p:sp>
        <p:sp>
          <p:nvSpPr>
            <p:cNvPr name="TextBox 4" id="4"/>
            <p:cNvSpPr txBox="true"/>
            <p:nvPr/>
          </p:nvSpPr>
          <p:spPr>
            <a:xfrm>
              <a:off x="154504" y="111747"/>
              <a:ext cx="679816" cy="226047"/>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3885479" y="5466676"/>
            <a:ext cx="10155420" cy="3324312"/>
            <a:chOff x="0" y="0"/>
            <a:chExt cx="988823" cy="323685"/>
          </a:xfrm>
        </p:grpSpPr>
        <p:sp>
          <p:nvSpPr>
            <p:cNvPr name="Freeform 6" id="6"/>
            <p:cNvSpPr/>
            <p:nvPr/>
          </p:nvSpPr>
          <p:spPr>
            <a:xfrm flipH="false" flipV="false" rot="0">
              <a:off x="12894" y="4099"/>
              <a:ext cx="963036" cy="319586"/>
            </a:xfrm>
            <a:custGeom>
              <a:avLst/>
              <a:gdLst/>
              <a:ahLst/>
              <a:cxnLst/>
              <a:rect r="r" b="b" t="t" l="l"/>
              <a:pathLst>
                <a:path h="319586" w="963036">
                  <a:moveTo>
                    <a:pt x="497463" y="6340"/>
                  </a:moveTo>
                  <a:lnTo>
                    <a:pt x="959984" y="309147"/>
                  </a:lnTo>
                  <a:cubicBezTo>
                    <a:pt x="962087" y="310523"/>
                    <a:pt x="963036" y="313118"/>
                    <a:pt x="962317" y="315527"/>
                  </a:cubicBezTo>
                  <a:cubicBezTo>
                    <a:pt x="961599" y="317935"/>
                    <a:pt x="959384" y="319586"/>
                    <a:pt x="956870" y="319586"/>
                  </a:cubicBezTo>
                  <a:lnTo>
                    <a:pt x="6165" y="319586"/>
                  </a:lnTo>
                  <a:cubicBezTo>
                    <a:pt x="3651" y="319586"/>
                    <a:pt x="1436" y="317935"/>
                    <a:pt x="718" y="315527"/>
                  </a:cubicBezTo>
                  <a:cubicBezTo>
                    <a:pt x="0" y="313118"/>
                    <a:pt x="948" y="310523"/>
                    <a:pt x="3051" y="309147"/>
                  </a:cubicBezTo>
                  <a:lnTo>
                    <a:pt x="465572" y="6340"/>
                  </a:lnTo>
                  <a:cubicBezTo>
                    <a:pt x="475257" y="0"/>
                    <a:pt x="487778" y="0"/>
                    <a:pt x="497463" y="6340"/>
                  </a:cubicBezTo>
                  <a:close/>
                </a:path>
              </a:pathLst>
            </a:custGeom>
            <a:solidFill>
              <a:srgbClr val="1A0C67"/>
            </a:solidFill>
          </p:spPr>
        </p:sp>
        <p:sp>
          <p:nvSpPr>
            <p:cNvPr name="TextBox 7" id="7"/>
            <p:cNvSpPr txBox="true"/>
            <p:nvPr/>
          </p:nvSpPr>
          <p:spPr>
            <a:xfrm>
              <a:off x="154504" y="93132"/>
              <a:ext cx="679816" cy="207432"/>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731520" y="2025932"/>
            <a:ext cx="8290560" cy="3440744"/>
            <a:chOff x="0" y="0"/>
            <a:chExt cx="3070578" cy="1274350"/>
          </a:xfrm>
        </p:grpSpPr>
        <p:sp>
          <p:nvSpPr>
            <p:cNvPr name="Freeform 9" id="9"/>
            <p:cNvSpPr/>
            <p:nvPr/>
          </p:nvSpPr>
          <p:spPr>
            <a:xfrm flipH="false" flipV="false" rot="0">
              <a:off x="0" y="0"/>
              <a:ext cx="3070578" cy="1274350"/>
            </a:xfrm>
            <a:custGeom>
              <a:avLst/>
              <a:gdLst/>
              <a:ahLst/>
              <a:cxnLst/>
              <a:rect r="r" b="b" t="t" l="l"/>
              <a:pathLst>
                <a:path h="1274350" w="3070578">
                  <a:moveTo>
                    <a:pt x="28015" y="0"/>
                  </a:moveTo>
                  <a:lnTo>
                    <a:pt x="3042563" y="0"/>
                  </a:lnTo>
                  <a:cubicBezTo>
                    <a:pt x="3049993" y="0"/>
                    <a:pt x="3057119" y="2952"/>
                    <a:pt x="3062372" y="8205"/>
                  </a:cubicBezTo>
                  <a:cubicBezTo>
                    <a:pt x="3067626" y="13459"/>
                    <a:pt x="3070578" y="20585"/>
                    <a:pt x="3070578" y="28015"/>
                  </a:cubicBezTo>
                  <a:lnTo>
                    <a:pt x="3070578" y="1246335"/>
                  </a:lnTo>
                  <a:cubicBezTo>
                    <a:pt x="3070578" y="1253765"/>
                    <a:pt x="3067626" y="1260891"/>
                    <a:pt x="3062372" y="1266144"/>
                  </a:cubicBezTo>
                  <a:cubicBezTo>
                    <a:pt x="3057119" y="1271398"/>
                    <a:pt x="3049993" y="1274350"/>
                    <a:pt x="3042563" y="1274350"/>
                  </a:cubicBezTo>
                  <a:lnTo>
                    <a:pt x="28015" y="1274350"/>
                  </a:lnTo>
                  <a:cubicBezTo>
                    <a:pt x="20585" y="1274350"/>
                    <a:pt x="13459" y="1271398"/>
                    <a:pt x="8205" y="1266144"/>
                  </a:cubicBezTo>
                  <a:cubicBezTo>
                    <a:pt x="2952" y="1260891"/>
                    <a:pt x="0" y="1253765"/>
                    <a:pt x="0" y="1246335"/>
                  </a:cubicBezTo>
                  <a:lnTo>
                    <a:pt x="0" y="28015"/>
                  </a:lnTo>
                  <a:cubicBezTo>
                    <a:pt x="0" y="20585"/>
                    <a:pt x="2952" y="13459"/>
                    <a:pt x="8205" y="8205"/>
                  </a:cubicBezTo>
                  <a:cubicBezTo>
                    <a:pt x="13459" y="2952"/>
                    <a:pt x="20585" y="0"/>
                    <a:pt x="28015" y="0"/>
                  </a:cubicBezTo>
                  <a:close/>
                </a:path>
              </a:pathLst>
            </a:custGeom>
            <a:solidFill>
              <a:srgbClr val="070707"/>
            </a:solidFill>
          </p:spPr>
        </p:sp>
        <p:sp>
          <p:nvSpPr>
            <p:cNvPr name="TextBox 10" id="10"/>
            <p:cNvSpPr txBox="true"/>
            <p:nvPr/>
          </p:nvSpPr>
          <p:spPr>
            <a:xfrm>
              <a:off x="0" y="-57150"/>
              <a:ext cx="3070578" cy="1331500"/>
            </a:xfrm>
            <a:prstGeom prst="rect">
              <a:avLst/>
            </a:prstGeom>
          </p:spPr>
          <p:txBody>
            <a:bodyPr anchor="ctr" rtlCol="false" tIns="50800" lIns="50800" bIns="50800" rIns="50800"/>
            <a:lstStyle/>
            <a:p>
              <a:pPr algn="ctr">
                <a:lnSpc>
                  <a:spcPts val="2520"/>
                </a:lnSpc>
              </a:pPr>
            </a:p>
          </p:txBody>
        </p:sp>
      </p:grpSp>
      <p:sp>
        <p:nvSpPr>
          <p:cNvPr name="TextBox 11" id="11"/>
          <p:cNvSpPr txBox="true"/>
          <p:nvPr/>
        </p:nvSpPr>
        <p:spPr>
          <a:xfrm rot="0">
            <a:off x="1599959" y="1084049"/>
            <a:ext cx="3276841"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SARAN</a:t>
            </a:r>
          </a:p>
        </p:txBody>
      </p:sp>
      <p:sp>
        <p:nvSpPr>
          <p:cNvPr name="TextBox 12" id="12"/>
          <p:cNvSpPr txBox="true"/>
          <p:nvPr/>
        </p:nvSpPr>
        <p:spPr>
          <a:xfrm rot="0">
            <a:off x="1599959" y="2297551"/>
            <a:ext cx="6035709" cy="2840355"/>
          </a:xfrm>
          <a:prstGeom prst="rect">
            <a:avLst/>
          </a:prstGeom>
        </p:spPr>
        <p:txBody>
          <a:bodyPr anchor="t" rtlCol="false" tIns="0" lIns="0" bIns="0" rIns="0">
            <a:spAutoFit/>
          </a:bodyPr>
          <a:lstStyle/>
          <a:p>
            <a:pPr algn="l">
              <a:lnSpc>
                <a:spcPts val="2520"/>
              </a:lnSpc>
            </a:pPr>
            <a:r>
              <a:rPr lang="en-US" sz="1800">
                <a:solidFill>
                  <a:srgbClr val="FFFFFF"/>
                </a:solidFill>
                <a:latin typeface="Poppins"/>
                <a:ea typeface="Poppins"/>
                <a:cs typeface="Poppins"/>
                <a:sym typeface="Poppins"/>
              </a:rPr>
              <a:t> Untuk pengembangan lebih lanjut, disarankan agar sistem monitoring ini dilengkapi dengan fitur kendali otomatis, misalnya pengaturan suhu atau kelembapan secara adaptif jika terdeteksi berada di luar ambang batas yang ditentukan. Selain itu, dapat ditambahkan alarm peringatan dini (misalnya buzzer atau notifikasi digital) apabila terjadi kondisi ekstrem. </a:t>
            </a:r>
          </a:p>
          <a:p>
            <a:pPr algn="l">
              <a:lnSpc>
                <a:spcPts val="2520"/>
              </a:lnSpc>
            </a:pPr>
          </a:p>
        </p:txBody>
      </p:sp>
      <p:sp>
        <p:nvSpPr>
          <p:cNvPr name="Freeform 13" id="13"/>
          <p:cNvSpPr/>
          <p:nvPr/>
        </p:nvSpPr>
        <p:spPr>
          <a:xfrm flipH="false" flipV="false" rot="-5399999">
            <a:off x="8089426" y="870409"/>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399999">
            <a:off x="7892231" y="5594143"/>
            <a:ext cx="628818" cy="732248"/>
          </a:xfrm>
          <a:custGeom>
            <a:avLst/>
            <a:gdLst/>
            <a:ahLst/>
            <a:cxnLst/>
            <a:rect r="r" b="b" t="t" l="l"/>
            <a:pathLst>
              <a:path h="732248" w="628818">
                <a:moveTo>
                  <a:pt x="0" y="0"/>
                </a:moveTo>
                <a:lnTo>
                  <a:pt x="628817" y="0"/>
                </a:lnTo>
                <a:lnTo>
                  <a:pt x="628817" y="732247"/>
                </a:lnTo>
                <a:lnTo>
                  <a:pt x="0" y="732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7540661" y="3416593"/>
            <a:ext cx="3847088" cy="2182932"/>
            <a:chOff x="0" y="0"/>
            <a:chExt cx="812800" cy="461203"/>
          </a:xfrm>
        </p:grpSpPr>
        <p:sp>
          <p:nvSpPr>
            <p:cNvPr name="Freeform 4" id="4"/>
            <p:cNvSpPr/>
            <p:nvPr/>
          </p:nvSpPr>
          <p:spPr>
            <a:xfrm flipH="false" flipV="false" rot="0">
              <a:off x="25925" y="22724"/>
              <a:ext cx="760950" cy="438479"/>
            </a:xfrm>
            <a:custGeom>
              <a:avLst/>
              <a:gdLst/>
              <a:ahLst/>
              <a:cxnLst/>
              <a:rect r="r" b="b" t="t" l="l"/>
              <a:pathLst>
                <a:path h="438479" w="760950">
                  <a:moveTo>
                    <a:pt x="413736" y="15023"/>
                  </a:moveTo>
                  <a:lnTo>
                    <a:pt x="753614" y="400732"/>
                  </a:lnTo>
                  <a:cubicBezTo>
                    <a:pt x="759518" y="407432"/>
                    <a:pt x="760950" y="416970"/>
                    <a:pt x="757274" y="425109"/>
                  </a:cubicBezTo>
                  <a:cubicBezTo>
                    <a:pt x="753598" y="433248"/>
                    <a:pt x="745495" y="438479"/>
                    <a:pt x="736565" y="438479"/>
                  </a:cubicBezTo>
                  <a:lnTo>
                    <a:pt x="24385" y="438479"/>
                  </a:lnTo>
                  <a:cubicBezTo>
                    <a:pt x="15455" y="438479"/>
                    <a:pt x="7352" y="433248"/>
                    <a:pt x="3676" y="425109"/>
                  </a:cubicBezTo>
                  <a:cubicBezTo>
                    <a:pt x="0" y="416970"/>
                    <a:pt x="1432" y="407432"/>
                    <a:pt x="7336" y="400732"/>
                  </a:cubicBezTo>
                  <a:lnTo>
                    <a:pt x="347214" y="15023"/>
                  </a:lnTo>
                  <a:cubicBezTo>
                    <a:pt x="355630" y="5472"/>
                    <a:pt x="367745" y="0"/>
                    <a:pt x="380475" y="0"/>
                  </a:cubicBezTo>
                  <a:cubicBezTo>
                    <a:pt x="393205" y="0"/>
                    <a:pt x="405320" y="5472"/>
                    <a:pt x="413736" y="15023"/>
                  </a:cubicBezTo>
                  <a:close/>
                </a:path>
              </a:pathLst>
            </a:custGeom>
            <a:solidFill>
              <a:srgbClr val="1A0C67"/>
            </a:solidFill>
          </p:spPr>
        </p:sp>
        <p:sp>
          <p:nvSpPr>
            <p:cNvPr name="TextBox 5" id="5"/>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6" id="6"/>
          <p:cNvGrpSpPr/>
          <p:nvPr/>
        </p:nvGrpSpPr>
        <p:grpSpPr>
          <a:xfrm rot="0">
            <a:off x="1102003" y="939832"/>
            <a:ext cx="771111" cy="796424"/>
            <a:chOff x="0" y="0"/>
            <a:chExt cx="285597" cy="294972"/>
          </a:xfrm>
        </p:grpSpPr>
        <p:sp>
          <p:nvSpPr>
            <p:cNvPr name="Freeform 7" id="7"/>
            <p:cNvSpPr/>
            <p:nvPr/>
          </p:nvSpPr>
          <p:spPr>
            <a:xfrm flipH="false" flipV="false" rot="0">
              <a:off x="0" y="0"/>
              <a:ext cx="285597" cy="294972"/>
            </a:xfrm>
            <a:custGeom>
              <a:avLst/>
              <a:gdLst/>
              <a:ahLst/>
              <a:cxnLst/>
              <a:rect r="r" b="b" t="t" l="l"/>
              <a:pathLst>
                <a:path h="294972" w="285597">
                  <a:moveTo>
                    <a:pt x="100400" y="0"/>
                  </a:moveTo>
                  <a:lnTo>
                    <a:pt x="185197" y="0"/>
                  </a:lnTo>
                  <a:cubicBezTo>
                    <a:pt x="211825" y="0"/>
                    <a:pt x="237362" y="10578"/>
                    <a:pt x="256190" y="29406"/>
                  </a:cubicBezTo>
                  <a:cubicBezTo>
                    <a:pt x="275019" y="48235"/>
                    <a:pt x="285597" y="73772"/>
                    <a:pt x="285597" y="100400"/>
                  </a:cubicBezTo>
                  <a:lnTo>
                    <a:pt x="285597" y="194572"/>
                  </a:lnTo>
                  <a:cubicBezTo>
                    <a:pt x="285597" y="221200"/>
                    <a:pt x="275019" y="246737"/>
                    <a:pt x="256190" y="265565"/>
                  </a:cubicBezTo>
                  <a:cubicBezTo>
                    <a:pt x="237362" y="284394"/>
                    <a:pt x="211825" y="294972"/>
                    <a:pt x="185197" y="294972"/>
                  </a:cubicBezTo>
                  <a:lnTo>
                    <a:pt x="100400" y="294972"/>
                  </a:lnTo>
                  <a:cubicBezTo>
                    <a:pt x="73772" y="294972"/>
                    <a:pt x="48235" y="284394"/>
                    <a:pt x="29406" y="265565"/>
                  </a:cubicBezTo>
                  <a:cubicBezTo>
                    <a:pt x="10578" y="246737"/>
                    <a:pt x="0" y="221200"/>
                    <a:pt x="0" y="194572"/>
                  </a:cubicBezTo>
                  <a:lnTo>
                    <a:pt x="0" y="100400"/>
                  </a:lnTo>
                  <a:cubicBezTo>
                    <a:pt x="0" y="73772"/>
                    <a:pt x="10578" y="48235"/>
                    <a:pt x="29406" y="29406"/>
                  </a:cubicBezTo>
                  <a:cubicBezTo>
                    <a:pt x="48235" y="10578"/>
                    <a:pt x="73772" y="0"/>
                    <a:pt x="100400" y="0"/>
                  </a:cubicBezTo>
                  <a:close/>
                </a:path>
              </a:pathLst>
            </a:custGeom>
            <a:solidFill>
              <a:srgbClr val="FFC61A"/>
            </a:solidFill>
          </p:spPr>
        </p:sp>
        <p:sp>
          <p:nvSpPr>
            <p:cNvPr name="TextBox 8" id="8"/>
            <p:cNvSpPr txBox="true"/>
            <p:nvPr/>
          </p:nvSpPr>
          <p:spPr>
            <a:xfrm>
              <a:off x="0" y="-57150"/>
              <a:ext cx="285597" cy="352122"/>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5400000">
            <a:off x="-4218239" y="4465615"/>
            <a:ext cx="8436479" cy="4236130"/>
            <a:chOff x="0" y="0"/>
            <a:chExt cx="812800" cy="408124"/>
          </a:xfrm>
        </p:grpSpPr>
        <p:sp>
          <p:nvSpPr>
            <p:cNvPr name="Freeform 10" id="10"/>
            <p:cNvSpPr/>
            <p:nvPr/>
          </p:nvSpPr>
          <p:spPr>
            <a:xfrm flipH="false" flipV="false" rot="0">
              <a:off x="12662" y="9531"/>
              <a:ext cx="787475" cy="398592"/>
            </a:xfrm>
            <a:custGeom>
              <a:avLst/>
              <a:gdLst/>
              <a:ahLst/>
              <a:cxnLst/>
              <a:rect r="r" b="b" t="t" l="l"/>
              <a:pathLst>
                <a:path h="398592" w="787475">
                  <a:moveTo>
                    <a:pt x="409926" y="6726"/>
                  </a:moveTo>
                  <a:lnTo>
                    <a:pt x="783950" y="382336"/>
                  </a:lnTo>
                  <a:cubicBezTo>
                    <a:pt x="786668" y="385065"/>
                    <a:pt x="787476" y="389162"/>
                    <a:pt x="785998" y="392718"/>
                  </a:cubicBezTo>
                  <a:cubicBezTo>
                    <a:pt x="784520" y="396275"/>
                    <a:pt x="781048" y="398593"/>
                    <a:pt x="777196" y="398593"/>
                  </a:cubicBezTo>
                  <a:lnTo>
                    <a:pt x="10280" y="398593"/>
                  </a:lnTo>
                  <a:cubicBezTo>
                    <a:pt x="6428" y="398593"/>
                    <a:pt x="2956" y="396275"/>
                    <a:pt x="1478" y="392718"/>
                  </a:cubicBezTo>
                  <a:cubicBezTo>
                    <a:pt x="0" y="389162"/>
                    <a:pt x="808" y="385065"/>
                    <a:pt x="3526" y="382336"/>
                  </a:cubicBezTo>
                  <a:lnTo>
                    <a:pt x="377550" y="6726"/>
                  </a:lnTo>
                  <a:cubicBezTo>
                    <a:pt x="381837" y="2420"/>
                    <a:pt x="387662" y="0"/>
                    <a:pt x="393738" y="0"/>
                  </a:cubicBezTo>
                  <a:cubicBezTo>
                    <a:pt x="399814" y="0"/>
                    <a:pt x="405639" y="2420"/>
                    <a:pt x="409926" y="6726"/>
                  </a:cubicBezTo>
                  <a:close/>
                </a:path>
              </a:pathLst>
            </a:custGeom>
            <a:solidFill>
              <a:srgbClr val="EEEEEE"/>
            </a:solidFill>
          </p:spPr>
        </p:sp>
        <p:sp>
          <p:nvSpPr>
            <p:cNvPr name="TextBox 11" id="11"/>
            <p:cNvSpPr txBox="true"/>
            <p:nvPr/>
          </p:nvSpPr>
          <p:spPr>
            <a:xfrm>
              <a:off x="127000" y="132336"/>
              <a:ext cx="558800" cy="246636"/>
            </a:xfrm>
            <a:prstGeom prst="rect">
              <a:avLst/>
            </a:prstGeom>
          </p:spPr>
          <p:txBody>
            <a:bodyPr anchor="ctr" rtlCol="false" tIns="50800" lIns="50800" bIns="50800" rIns="50800"/>
            <a:lstStyle/>
            <a:p>
              <a:pPr algn="ctr">
                <a:lnSpc>
                  <a:spcPts val="2520"/>
                </a:lnSpc>
              </a:pPr>
            </a:p>
          </p:txBody>
        </p:sp>
      </p:grpSp>
      <p:sp>
        <p:nvSpPr>
          <p:cNvPr name="TextBox 12" id="12"/>
          <p:cNvSpPr txBox="true"/>
          <p:nvPr/>
        </p:nvSpPr>
        <p:spPr>
          <a:xfrm rot="0">
            <a:off x="1873114" y="1917231"/>
            <a:ext cx="6007372" cy="1293796"/>
          </a:xfrm>
          <a:prstGeom prst="rect">
            <a:avLst/>
          </a:prstGeom>
        </p:spPr>
        <p:txBody>
          <a:bodyPr anchor="t" rtlCol="false" tIns="0" lIns="0" bIns="0" rIns="0">
            <a:spAutoFit/>
          </a:bodyPr>
          <a:lstStyle/>
          <a:p>
            <a:pPr algn="ctr">
              <a:lnSpc>
                <a:spcPts val="9686"/>
              </a:lnSpc>
            </a:pPr>
            <a:r>
              <a:rPr lang="en-US" sz="9686" b="true">
                <a:solidFill>
                  <a:srgbClr val="070707"/>
                </a:solidFill>
                <a:latin typeface="Oswald Bold"/>
                <a:ea typeface="Oswald Bold"/>
                <a:cs typeface="Oswald Bold"/>
                <a:sym typeface="Oswald Bold"/>
              </a:rPr>
              <a:t>Thank You</a:t>
            </a:r>
          </a:p>
        </p:txBody>
      </p:sp>
      <p:sp>
        <p:nvSpPr>
          <p:cNvPr name="Freeform 13" id="13"/>
          <p:cNvSpPr/>
          <p:nvPr/>
        </p:nvSpPr>
        <p:spPr>
          <a:xfrm flipH="false" flipV="false" rot="-10800000">
            <a:off x="2926080" y="3624542"/>
            <a:ext cx="3901440" cy="170245"/>
          </a:xfrm>
          <a:custGeom>
            <a:avLst/>
            <a:gdLst/>
            <a:ahLst/>
            <a:cxnLst/>
            <a:rect r="r" b="b" t="t" l="l"/>
            <a:pathLst>
              <a:path h="170245" w="3901440">
                <a:moveTo>
                  <a:pt x="0" y="0"/>
                </a:moveTo>
                <a:lnTo>
                  <a:pt x="3901440" y="0"/>
                </a:lnTo>
                <a:lnTo>
                  <a:pt x="3901440" y="170244"/>
                </a:lnTo>
                <a:lnTo>
                  <a:pt x="0" y="1702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731520" y="6870546"/>
            <a:ext cx="8290560" cy="1556821"/>
            <a:chOff x="0" y="0"/>
            <a:chExt cx="4605043" cy="864746"/>
          </a:xfrm>
        </p:grpSpPr>
        <p:sp>
          <p:nvSpPr>
            <p:cNvPr name="Freeform 9" id="9"/>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0" id="10"/>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1" id="11"/>
          <p:cNvSpPr/>
          <p:nvPr/>
        </p:nvSpPr>
        <p:spPr>
          <a:xfrm flipH="false" flipV="false" rot="-10800000">
            <a:off x="2930339" y="1758023"/>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883516" y="2406263"/>
            <a:ext cx="1995086" cy="1995086"/>
          </a:xfrm>
          <a:custGeom>
            <a:avLst/>
            <a:gdLst/>
            <a:ahLst/>
            <a:cxnLst/>
            <a:rect r="r" b="b" t="t" l="l"/>
            <a:pathLst>
              <a:path h="1995086" w="1995086">
                <a:moveTo>
                  <a:pt x="0" y="0"/>
                </a:moveTo>
                <a:lnTo>
                  <a:pt x="1995086" y="0"/>
                </a:lnTo>
                <a:lnTo>
                  <a:pt x="1995086" y="1995086"/>
                </a:lnTo>
                <a:lnTo>
                  <a:pt x="0" y="1995086"/>
                </a:lnTo>
                <a:lnTo>
                  <a:pt x="0" y="0"/>
                </a:lnTo>
                <a:close/>
              </a:path>
            </a:pathLst>
          </a:custGeom>
          <a:blipFill>
            <a:blip r:embed="rId4"/>
            <a:stretch>
              <a:fillRect l="0" t="-32240" r="0" b="-18135"/>
            </a:stretch>
          </a:blipFill>
        </p:spPr>
      </p:sp>
      <p:sp>
        <p:nvSpPr>
          <p:cNvPr name="Freeform 13" id="13"/>
          <p:cNvSpPr/>
          <p:nvPr/>
        </p:nvSpPr>
        <p:spPr>
          <a:xfrm flipH="false" flipV="false" rot="0">
            <a:off x="1064894" y="2406263"/>
            <a:ext cx="1957518" cy="2153843"/>
          </a:xfrm>
          <a:custGeom>
            <a:avLst/>
            <a:gdLst/>
            <a:ahLst/>
            <a:cxnLst/>
            <a:rect r="r" b="b" t="t" l="l"/>
            <a:pathLst>
              <a:path h="2153843" w="1957518">
                <a:moveTo>
                  <a:pt x="0" y="0"/>
                </a:moveTo>
                <a:lnTo>
                  <a:pt x="1957519" y="0"/>
                </a:lnTo>
                <a:lnTo>
                  <a:pt x="1957519" y="2153843"/>
                </a:lnTo>
                <a:lnTo>
                  <a:pt x="0" y="2153843"/>
                </a:lnTo>
                <a:lnTo>
                  <a:pt x="0" y="0"/>
                </a:lnTo>
                <a:close/>
              </a:path>
            </a:pathLst>
          </a:custGeom>
          <a:blipFill>
            <a:blip r:embed="rId5"/>
            <a:stretch>
              <a:fillRect l="0" t="-23592" r="-27054" b="-53772"/>
            </a:stretch>
          </a:blipFill>
        </p:spPr>
      </p:sp>
      <p:sp>
        <p:nvSpPr>
          <p:cNvPr name="TextBox 14" id="14"/>
          <p:cNvSpPr txBox="true"/>
          <p:nvPr/>
        </p:nvSpPr>
        <p:spPr>
          <a:xfrm rot="0">
            <a:off x="1064894" y="817245"/>
            <a:ext cx="7623812" cy="645795"/>
          </a:xfrm>
          <a:prstGeom prst="rect">
            <a:avLst/>
          </a:prstGeom>
        </p:spPr>
        <p:txBody>
          <a:bodyPr anchor="t" rtlCol="false" tIns="0" lIns="0" bIns="0" rIns="0">
            <a:spAutoFit/>
          </a:bodyPr>
          <a:lstStyle/>
          <a:p>
            <a:pPr algn="ctr">
              <a:lnSpc>
                <a:spcPts val="4800"/>
              </a:lnSpc>
            </a:pPr>
            <a:r>
              <a:rPr lang="en-US" sz="4800" b="true">
                <a:solidFill>
                  <a:srgbClr val="070707"/>
                </a:solidFill>
                <a:latin typeface="Oswald Bold"/>
                <a:ea typeface="Oswald Bold"/>
                <a:cs typeface="Oswald Bold"/>
                <a:sym typeface="Oswald Bold"/>
              </a:rPr>
              <a:t>Anggota Kelompok</a:t>
            </a:r>
          </a:p>
        </p:txBody>
      </p:sp>
      <p:sp>
        <p:nvSpPr>
          <p:cNvPr name="TextBox 15" id="15"/>
          <p:cNvSpPr txBox="true"/>
          <p:nvPr/>
        </p:nvSpPr>
        <p:spPr>
          <a:xfrm rot="0">
            <a:off x="3883516" y="4667170"/>
            <a:ext cx="2078161" cy="559435"/>
          </a:xfrm>
          <a:prstGeom prst="rect">
            <a:avLst/>
          </a:prstGeom>
        </p:spPr>
        <p:txBody>
          <a:bodyPr anchor="t" rtlCol="false" tIns="0" lIns="0" bIns="0" rIns="0">
            <a:spAutoFit/>
          </a:bodyPr>
          <a:lstStyle/>
          <a:p>
            <a:pPr algn="ctr">
              <a:lnSpc>
                <a:spcPts val="2240"/>
              </a:lnSpc>
            </a:pPr>
            <a:r>
              <a:rPr lang="en-US" sz="1600">
                <a:solidFill>
                  <a:srgbClr val="070707"/>
                </a:solidFill>
                <a:latin typeface="Poppins"/>
                <a:ea typeface="Poppins"/>
                <a:cs typeface="Poppins"/>
                <a:sym typeface="Poppins"/>
              </a:rPr>
              <a:t>Reva Aulia Rahman</a:t>
            </a:r>
          </a:p>
          <a:p>
            <a:pPr algn="ctr">
              <a:lnSpc>
                <a:spcPts val="2240"/>
              </a:lnSpc>
            </a:pPr>
            <a:r>
              <a:rPr lang="en-US" sz="1600">
                <a:solidFill>
                  <a:srgbClr val="070707"/>
                </a:solidFill>
                <a:latin typeface="Poppins"/>
                <a:ea typeface="Poppins"/>
                <a:cs typeface="Poppins"/>
                <a:sym typeface="Poppins"/>
              </a:rPr>
              <a:t>2042231024</a:t>
            </a:r>
          </a:p>
        </p:txBody>
      </p:sp>
      <p:sp>
        <p:nvSpPr>
          <p:cNvPr name="TextBox 16" id="16"/>
          <p:cNvSpPr txBox="true"/>
          <p:nvPr/>
        </p:nvSpPr>
        <p:spPr>
          <a:xfrm rot="0">
            <a:off x="6610545" y="4667170"/>
            <a:ext cx="2411535" cy="559435"/>
          </a:xfrm>
          <a:prstGeom prst="rect">
            <a:avLst/>
          </a:prstGeom>
        </p:spPr>
        <p:txBody>
          <a:bodyPr anchor="t" rtlCol="false" tIns="0" lIns="0" bIns="0" rIns="0">
            <a:spAutoFit/>
          </a:bodyPr>
          <a:lstStyle/>
          <a:p>
            <a:pPr algn="ctr">
              <a:lnSpc>
                <a:spcPts val="2240"/>
              </a:lnSpc>
            </a:pPr>
            <a:r>
              <a:rPr lang="en-US" sz="1600">
                <a:solidFill>
                  <a:srgbClr val="070707"/>
                </a:solidFill>
                <a:latin typeface="Poppins"/>
                <a:ea typeface="Poppins"/>
                <a:cs typeface="Poppins"/>
                <a:sym typeface="Poppins"/>
              </a:rPr>
              <a:t>Tangkas Bara Permata</a:t>
            </a:r>
          </a:p>
          <a:p>
            <a:pPr algn="ctr">
              <a:lnSpc>
                <a:spcPts val="2240"/>
              </a:lnSpc>
            </a:pPr>
            <a:r>
              <a:rPr lang="en-US" sz="1600">
                <a:solidFill>
                  <a:srgbClr val="070707"/>
                </a:solidFill>
                <a:latin typeface="Poppins"/>
                <a:ea typeface="Poppins"/>
                <a:cs typeface="Poppins"/>
                <a:sym typeface="Poppins"/>
              </a:rPr>
              <a:t>2042231072</a:t>
            </a:r>
          </a:p>
        </p:txBody>
      </p:sp>
      <p:sp>
        <p:nvSpPr>
          <p:cNvPr name="TextBox 17" id="17"/>
          <p:cNvSpPr txBox="true"/>
          <p:nvPr/>
        </p:nvSpPr>
        <p:spPr>
          <a:xfrm rot="0">
            <a:off x="1064894" y="4667170"/>
            <a:ext cx="2078161" cy="559435"/>
          </a:xfrm>
          <a:prstGeom prst="rect">
            <a:avLst/>
          </a:prstGeom>
        </p:spPr>
        <p:txBody>
          <a:bodyPr anchor="t" rtlCol="false" tIns="0" lIns="0" bIns="0" rIns="0">
            <a:spAutoFit/>
          </a:bodyPr>
          <a:lstStyle/>
          <a:p>
            <a:pPr algn="ctr">
              <a:lnSpc>
                <a:spcPts val="2240"/>
              </a:lnSpc>
            </a:pPr>
            <a:r>
              <a:rPr lang="en-US" sz="1600">
                <a:solidFill>
                  <a:srgbClr val="070707"/>
                </a:solidFill>
                <a:latin typeface="Poppins"/>
                <a:ea typeface="Poppins"/>
                <a:cs typeface="Poppins"/>
                <a:sym typeface="Poppins"/>
              </a:rPr>
              <a:t>M Salman Alfarisyi</a:t>
            </a:r>
          </a:p>
          <a:p>
            <a:pPr algn="ctr">
              <a:lnSpc>
                <a:spcPts val="2240"/>
              </a:lnSpc>
            </a:pPr>
            <a:r>
              <a:rPr lang="en-US" sz="1600">
                <a:solidFill>
                  <a:srgbClr val="070707"/>
                </a:solidFill>
                <a:latin typeface="Poppins"/>
                <a:ea typeface="Poppins"/>
                <a:cs typeface="Poppins"/>
                <a:sym typeface="Poppins"/>
              </a:rPr>
              <a:t>2042231006</a:t>
            </a:r>
          </a:p>
        </p:txBody>
      </p:sp>
      <p:sp>
        <p:nvSpPr>
          <p:cNvPr name="Freeform 18" id="18"/>
          <p:cNvSpPr/>
          <p:nvPr/>
        </p:nvSpPr>
        <p:spPr>
          <a:xfrm flipH="false" flipV="false" rot="0">
            <a:off x="6831779" y="2406263"/>
            <a:ext cx="1957518" cy="2153843"/>
          </a:xfrm>
          <a:custGeom>
            <a:avLst/>
            <a:gdLst/>
            <a:ahLst/>
            <a:cxnLst/>
            <a:rect r="r" b="b" t="t" l="l"/>
            <a:pathLst>
              <a:path h="2153843" w="1957518">
                <a:moveTo>
                  <a:pt x="0" y="0"/>
                </a:moveTo>
                <a:lnTo>
                  <a:pt x="1957518" y="0"/>
                </a:lnTo>
                <a:lnTo>
                  <a:pt x="1957518" y="2153843"/>
                </a:lnTo>
                <a:lnTo>
                  <a:pt x="0" y="2153843"/>
                </a:lnTo>
                <a:lnTo>
                  <a:pt x="0" y="0"/>
                </a:lnTo>
                <a:close/>
              </a:path>
            </a:pathLst>
          </a:custGeom>
          <a:blipFill>
            <a:blip r:embed="rId6"/>
            <a:stretch>
              <a:fillRect l="0" t="-30884" r="0" b="-30884"/>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307755" y="-184245"/>
            <a:ext cx="8928542" cy="4404552"/>
            <a:chOff x="0" y="0"/>
            <a:chExt cx="904928" cy="446411"/>
          </a:xfrm>
        </p:grpSpPr>
        <p:sp>
          <p:nvSpPr>
            <p:cNvPr name="Freeform 3" id="3"/>
            <p:cNvSpPr/>
            <p:nvPr/>
          </p:nvSpPr>
          <p:spPr>
            <a:xfrm flipH="false" flipV="false" rot="0">
              <a:off x="25126" y="0"/>
              <a:ext cx="854676" cy="432302"/>
            </a:xfrm>
            <a:custGeom>
              <a:avLst/>
              <a:gdLst/>
              <a:ahLst/>
              <a:cxnLst/>
              <a:rect r="r" b="b" t="t" l="l"/>
              <a:pathLst>
                <a:path h="432302" w="854676">
                  <a:moveTo>
                    <a:pt x="459435" y="414744"/>
                  </a:moveTo>
                  <a:lnTo>
                    <a:pt x="847705" y="31667"/>
                  </a:lnTo>
                  <a:cubicBezTo>
                    <a:pt x="853048" y="26397"/>
                    <a:pt x="854676" y="18420"/>
                    <a:pt x="851828" y="11477"/>
                  </a:cubicBezTo>
                  <a:cubicBezTo>
                    <a:pt x="848979" y="4534"/>
                    <a:pt x="842218" y="0"/>
                    <a:pt x="834713" y="0"/>
                  </a:cubicBezTo>
                  <a:lnTo>
                    <a:pt x="19963" y="0"/>
                  </a:lnTo>
                  <a:cubicBezTo>
                    <a:pt x="12458" y="0"/>
                    <a:pt x="5697" y="4534"/>
                    <a:pt x="2849" y="11477"/>
                  </a:cubicBezTo>
                  <a:cubicBezTo>
                    <a:pt x="0" y="18420"/>
                    <a:pt x="1628" y="26397"/>
                    <a:pt x="6971" y="31667"/>
                  </a:cubicBezTo>
                  <a:lnTo>
                    <a:pt x="395241" y="414744"/>
                  </a:lnTo>
                  <a:cubicBezTo>
                    <a:pt x="413037" y="432302"/>
                    <a:pt x="441639" y="432302"/>
                    <a:pt x="459435" y="414744"/>
                  </a:cubicBezTo>
                  <a:close/>
                </a:path>
              </a:pathLst>
            </a:custGeom>
            <a:blipFill>
              <a:blip r:embed="rId2"/>
              <a:stretch>
                <a:fillRect l="353" t="-9120" r="353" b="-8630"/>
              </a:stretch>
            </a:blipFill>
          </p:spPr>
        </p:sp>
      </p:grpSp>
      <p:grpSp>
        <p:nvGrpSpPr>
          <p:cNvPr name="Group 4" id="4"/>
          <p:cNvGrpSpPr/>
          <p:nvPr/>
        </p:nvGrpSpPr>
        <p:grpSpPr>
          <a:xfrm rot="0">
            <a:off x="5325592" y="3293582"/>
            <a:ext cx="8856016" cy="4582005"/>
            <a:chOff x="0" y="0"/>
            <a:chExt cx="1336482" cy="691481"/>
          </a:xfrm>
        </p:grpSpPr>
        <p:sp>
          <p:nvSpPr>
            <p:cNvPr name="Freeform 5" id="5"/>
            <p:cNvSpPr/>
            <p:nvPr/>
          </p:nvSpPr>
          <p:spPr>
            <a:xfrm flipH="false" flipV="false" rot="0">
              <a:off x="11866" y="9272"/>
              <a:ext cx="1312750" cy="682209"/>
            </a:xfrm>
            <a:custGeom>
              <a:avLst/>
              <a:gdLst/>
              <a:ahLst/>
              <a:cxnLst/>
              <a:rect r="r" b="b" t="t" l="l"/>
              <a:pathLst>
                <a:path h="682209" w="1312750">
                  <a:moveTo>
                    <a:pt x="671562" y="6444"/>
                  </a:moveTo>
                  <a:lnTo>
                    <a:pt x="1309428" y="666493"/>
                  </a:lnTo>
                  <a:cubicBezTo>
                    <a:pt x="1312015" y="669169"/>
                    <a:pt x="1312750" y="673132"/>
                    <a:pt x="1311297" y="676558"/>
                  </a:cubicBezTo>
                  <a:cubicBezTo>
                    <a:pt x="1309843" y="679984"/>
                    <a:pt x="1306482" y="682209"/>
                    <a:pt x="1302761" y="682209"/>
                  </a:cubicBezTo>
                  <a:lnTo>
                    <a:pt x="9989" y="682209"/>
                  </a:lnTo>
                  <a:cubicBezTo>
                    <a:pt x="6268" y="682209"/>
                    <a:pt x="2907" y="679984"/>
                    <a:pt x="1453" y="676558"/>
                  </a:cubicBezTo>
                  <a:cubicBezTo>
                    <a:pt x="0" y="673132"/>
                    <a:pt x="735" y="669169"/>
                    <a:pt x="3321" y="666493"/>
                  </a:cubicBezTo>
                  <a:lnTo>
                    <a:pt x="641188" y="6444"/>
                  </a:lnTo>
                  <a:cubicBezTo>
                    <a:pt x="645167" y="2326"/>
                    <a:pt x="650648" y="0"/>
                    <a:pt x="656375" y="0"/>
                  </a:cubicBezTo>
                  <a:cubicBezTo>
                    <a:pt x="662102" y="0"/>
                    <a:pt x="667583" y="2326"/>
                    <a:pt x="671562" y="6444"/>
                  </a:cubicBezTo>
                  <a:close/>
                </a:path>
              </a:pathLst>
            </a:custGeom>
            <a:solidFill>
              <a:srgbClr val="1A0C67"/>
            </a:solidFill>
          </p:spPr>
        </p:sp>
        <p:sp>
          <p:nvSpPr>
            <p:cNvPr name="TextBox 6" id="6"/>
            <p:cNvSpPr txBox="true"/>
            <p:nvPr/>
          </p:nvSpPr>
          <p:spPr>
            <a:xfrm>
              <a:off x="208825" y="263895"/>
              <a:ext cx="918831" cy="378195"/>
            </a:xfrm>
            <a:prstGeom prst="rect">
              <a:avLst/>
            </a:prstGeom>
          </p:spPr>
          <p:txBody>
            <a:bodyPr anchor="ctr" rtlCol="false" tIns="50800" lIns="50800" bIns="50800" rIns="50800"/>
            <a:lstStyle/>
            <a:p>
              <a:pPr algn="ctr">
                <a:lnSpc>
                  <a:spcPts val="2520"/>
                </a:lnSpc>
              </a:pPr>
            </a:p>
          </p:txBody>
        </p:sp>
      </p:grpSp>
      <p:sp>
        <p:nvSpPr>
          <p:cNvPr name="Freeform 7" id="7"/>
          <p:cNvSpPr/>
          <p:nvPr/>
        </p:nvSpPr>
        <p:spPr>
          <a:xfrm flipH="false" flipV="false" rot="-5399999">
            <a:off x="440554" y="365396"/>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8002392">
            <a:off x="3764214" y="6711043"/>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8494000" y="6055600"/>
            <a:ext cx="528080" cy="528080"/>
            <a:chOff x="0" y="0"/>
            <a:chExt cx="195585" cy="195585"/>
          </a:xfrm>
        </p:grpSpPr>
        <p:sp>
          <p:nvSpPr>
            <p:cNvPr name="Freeform 10" id="10"/>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11" id="11"/>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Freeform 12" id="12"/>
          <p:cNvSpPr/>
          <p:nvPr/>
        </p:nvSpPr>
        <p:spPr>
          <a:xfrm flipH="false" flipV="false" rot="0">
            <a:off x="388839" y="3530708"/>
            <a:ext cx="5313338" cy="2984204"/>
          </a:xfrm>
          <a:custGeom>
            <a:avLst/>
            <a:gdLst/>
            <a:ahLst/>
            <a:cxnLst/>
            <a:rect r="r" b="b" t="t" l="l"/>
            <a:pathLst>
              <a:path h="2984204" w="5313338">
                <a:moveTo>
                  <a:pt x="0" y="0"/>
                </a:moveTo>
                <a:lnTo>
                  <a:pt x="5313338" y="0"/>
                </a:lnTo>
                <a:lnTo>
                  <a:pt x="5313338" y="2984203"/>
                </a:lnTo>
                <a:lnTo>
                  <a:pt x="0" y="2984203"/>
                </a:lnTo>
                <a:lnTo>
                  <a:pt x="0" y="0"/>
                </a:lnTo>
                <a:close/>
              </a:path>
            </a:pathLst>
          </a:custGeom>
          <a:blipFill>
            <a:blip r:embed="rId7"/>
            <a:stretch>
              <a:fillRect l="0" t="0" r="0" b="0"/>
            </a:stretch>
          </a:blipFill>
        </p:spPr>
      </p:sp>
      <p:sp>
        <p:nvSpPr>
          <p:cNvPr name="TextBox 13" id="13"/>
          <p:cNvSpPr txBox="true"/>
          <p:nvPr/>
        </p:nvSpPr>
        <p:spPr>
          <a:xfrm rot="0">
            <a:off x="388839" y="1150704"/>
            <a:ext cx="4766988" cy="742315"/>
          </a:xfrm>
          <a:prstGeom prst="rect">
            <a:avLst/>
          </a:prstGeom>
        </p:spPr>
        <p:txBody>
          <a:bodyPr anchor="t" rtlCol="false" tIns="0" lIns="0" bIns="0" rIns="0">
            <a:spAutoFit/>
          </a:bodyPr>
          <a:lstStyle/>
          <a:p>
            <a:pPr algn="l">
              <a:lnSpc>
                <a:spcPts val="5600"/>
              </a:lnSpc>
            </a:pPr>
            <a:r>
              <a:rPr lang="en-US" sz="5600" b="true">
                <a:solidFill>
                  <a:srgbClr val="070707"/>
                </a:solidFill>
                <a:latin typeface="Oswald Bold"/>
                <a:ea typeface="Oswald Bold"/>
                <a:cs typeface="Oswald Bold"/>
                <a:sym typeface="Oswald Bold"/>
              </a:rPr>
              <a:t>Latar Belakang</a:t>
            </a:r>
          </a:p>
        </p:txBody>
      </p:sp>
      <p:sp>
        <p:nvSpPr>
          <p:cNvPr name="TextBox 14" id="14"/>
          <p:cNvSpPr txBox="true"/>
          <p:nvPr/>
        </p:nvSpPr>
        <p:spPr>
          <a:xfrm rot="0">
            <a:off x="388839" y="1989456"/>
            <a:ext cx="5141923" cy="1369401"/>
          </a:xfrm>
          <a:prstGeom prst="rect">
            <a:avLst/>
          </a:prstGeom>
        </p:spPr>
        <p:txBody>
          <a:bodyPr anchor="t" rtlCol="false" tIns="0" lIns="0" bIns="0" rIns="0">
            <a:spAutoFit/>
          </a:bodyPr>
          <a:lstStyle/>
          <a:p>
            <a:pPr algn="just">
              <a:lnSpc>
                <a:spcPts val="1757"/>
              </a:lnSpc>
            </a:pPr>
            <a:r>
              <a:rPr lang="en-US" sz="1255">
                <a:solidFill>
                  <a:srgbClr val="070707"/>
                </a:solidFill>
                <a:latin typeface="Poppins"/>
                <a:ea typeface="Poppins"/>
                <a:cs typeface="Poppins"/>
                <a:sym typeface="Poppins"/>
              </a:rPr>
              <a:t>Produksi kakao di Indonesia mengalami penurunan dalam beberapa tahun terakhir akibat penurunan produktivitas tanaman, serangan hama dan penyakit, serta kurangnya peremajaan tanaman tua. Selain itu, minimnya penerapan teknologi pasca panen dan lemahnya sistem rantai pasok turut memengaruhi kualitas dan kuantitas kakao yang dihasilkan.</a:t>
            </a:r>
          </a:p>
          <a:p>
            <a:pPr algn="just">
              <a:lnSpc>
                <a:spcPts val="236"/>
              </a:lnSpc>
            </a:pPr>
          </a:p>
        </p:txBody>
      </p:sp>
      <p:sp>
        <p:nvSpPr>
          <p:cNvPr name="TextBox 15" id="15"/>
          <p:cNvSpPr txBox="true"/>
          <p:nvPr/>
        </p:nvSpPr>
        <p:spPr>
          <a:xfrm rot="0">
            <a:off x="388839" y="6476811"/>
            <a:ext cx="5638121" cy="694055"/>
          </a:xfrm>
          <a:prstGeom prst="rect">
            <a:avLst/>
          </a:prstGeom>
        </p:spPr>
        <p:txBody>
          <a:bodyPr anchor="t" rtlCol="false" tIns="0" lIns="0" bIns="0" rIns="0">
            <a:spAutoFit/>
          </a:bodyPr>
          <a:lstStyle/>
          <a:p>
            <a:pPr algn="just">
              <a:lnSpc>
                <a:spcPts val="1820"/>
              </a:lnSpc>
            </a:pPr>
            <a:r>
              <a:rPr lang="en-US" sz="1300">
                <a:solidFill>
                  <a:srgbClr val="070707"/>
                </a:solidFill>
                <a:latin typeface="Poppins"/>
                <a:ea typeface="Poppins"/>
                <a:cs typeface="Poppins"/>
                <a:sym typeface="Poppins"/>
              </a:rPr>
              <a:t>Sumber: https://databoks.katadata.co.id/agroindustri/statistik/620d5d1b60b4057/produksi-kakao-indonesia-terus-menurun-3-tahun-terakhir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17294" y="3962400"/>
            <a:ext cx="7957186" cy="916713"/>
            <a:chOff x="0" y="0"/>
            <a:chExt cx="2947106" cy="339523"/>
          </a:xfrm>
        </p:grpSpPr>
        <p:sp>
          <p:nvSpPr>
            <p:cNvPr name="Freeform 3" id="3"/>
            <p:cNvSpPr/>
            <p:nvPr/>
          </p:nvSpPr>
          <p:spPr>
            <a:xfrm flipH="false" flipV="false" rot="0">
              <a:off x="0" y="0"/>
              <a:ext cx="2947106" cy="339523"/>
            </a:xfrm>
            <a:custGeom>
              <a:avLst/>
              <a:gdLst/>
              <a:ahLst/>
              <a:cxnLst/>
              <a:rect r="r" b="b" t="t" l="l"/>
              <a:pathLst>
                <a:path h="339523" w="2947106">
                  <a:moveTo>
                    <a:pt x="24324" y="0"/>
                  </a:moveTo>
                  <a:lnTo>
                    <a:pt x="2922782" y="0"/>
                  </a:lnTo>
                  <a:cubicBezTo>
                    <a:pt x="2929233" y="0"/>
                    <a:pt x="2935420" y="2563"/>
                    <a:pt x="2939982" y="7124"/>
                  </a:cubicBezTo>
                  <a:cubicBezTo>
                    <a:pt x="2944543" y="11686"/>
                    <a:pt x="2947106" y="17873"/>
                    <a:pt x="2947106" y="24324"/>
                  </a:cubicBezTo>
                  <a:lnTo>
                    <a:pt x="2947106" y="315200"/>
                  </a:lnTo>
                  <a:cubicBezTo>
                    <a:pt x="2947106" y="321651"/>
                    <a:pt x="2944543" y="327837"/>
                    <a:pt x="2939982" y="332399"/>
                  </a:cubicBezTo>
                  <a:cubicBezTo>
                    <a:pt x="2935420" y="336961"/>
                    <a:pt x="2929233" y="339523"/>
                    <a:pt x="2922782" y="339523"/>
                  </a:cubicBezTo>
                  <a:lnTo>
                    <a:pt x="24324" y="339523"/>
                  </a:lnTo>
                  <a:cubicBezTo>
                    <a:pt x="17873" y="339523"/>
                    <a:pt x="11686" y="336961"/>
                    <a:pt x="7124" y="332399"/>
                  </a:cubicBezTo>
                  <a:cubicBezTo>
                    <a:pt x="2563" y="327837"/>
                    <a:pt x="0" y="321651"/>
                    <a:pt x="0" y="315200"/>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4" id="4"/>
            <p:cNvSpPr txBox="true"/>
            <p:nvPr/>
          </p:nvSpPr>
          <p:spPr>
            <a:xfrm>
              <a:off x="0" y="-38100"/>
              <a:ext cx="2947106" cy="377623"/>
            </a:xfrm>
            <a:prstGeom prst="rect">
              <a:avLst/>
            </a:prstGeom>
          </p:spPr>
          <p:txBody>
            <a:bodyPr anchor="ctr" rtlCol="false" tIns="50800" lIns="50800" bIns="50800" rIns="50800"/>
            <a:lstStyle/>
            <a:p>
              <a:pPr algn="ctr">
                <a:lnSpc>
                  <a:spcPts val="1540"/>
                </a:lnSpc>
              </a:pPr>
              <a:r>
                <a:rPr lang="en-US" sz="1100">
                  <a:solidFill>
                    <a:srgbClr val="070707"/>
                  </a:solidFill>
                  <a:latin typeface="Poppins"/>
                  <a:ea typeface="Poppins"/>
                  <a:cs typeface="Poppins"/>
                  <a:sym typeface="Poppins"/>
                </a:rPr>
                <a:t>           </a:t>
              </a:r>
            </a:p>
            <a:p>
              <a:pPr algn="ctr">
                <a:lnSpc>
                  <a:spcPts val="1540"/>
                </a:lnSpc>
              </a:pPr>
              <a:r>
                <a:rPr lang="en-US" sz="1100">
                  <a:solidFill>
                    <a:srgbClr val="070707"/>
                  </a:solidFill>
                  <a:latin typeface="Poppins"/>
                  <a:ea typeface="Poppins"/>
                  <a:cs typeface="Poppins"/>
                  <a:sym typeface="Poppins"/>
                </a:rPr>
                <a:t>            Bagaimana menyimpan data suhu dan kelembapan fermentasi kakao dalam format time-series untuk keperluan analisis dan evaluasi mutu?</a:t>
              </a:r>
            </a:p>
            <a:p>
              <a:pPr algn="ctr">
                <a:lnSpc>
                  <a:spcPts val="1540"/>
                </a:lnSpc>
              </a:pPr>
            </a:p>
          </p:txBody>
        </p:sp>
      </p:grpSp>
      <p:sp>
        <p:nvSpPr>
          <p:cNvPr name="TextBox 5" id="5"/>
          <p:cNvSpPr txBox="true"/>
          <p:nvPr/>
        </p:nvSpPr>
        <p:spPr>
          <a:xfrm rot="0">
            <a:off x="1064894" y="1016958"/>
            <a:ext cx="7623812" cy="742315"/>
          </a:xfrm>
          <a:prstGeom prst="rect">
            <a:avLst/>
          </a:prstGeom>
        </p:spPr>
        <p:txBody>
          <a:bodyPr anchor="t" rtlCol="false" tIns="0" lIns="0" bIns="0" rIns="0">
            <a:spAutoFit/>
          </a:bodyPr>
          <a:lstStyle/>
          <a:p>
            <a:pPr algn="ctr">
              <a:lnSpc>
                <a:spcPts val="5600"/>
              </a:lnSpc>
            </a:pPr>
            <a:r>
              <a:rPr lang="en-US" sz="5600" b="true">
                <a:solidFill>
                  <a:srgbClr val="070707"/>
                </a:solidFill>
                <a:latin typeface="Oswald Bold"/>
                <a:ea typeface="Oswald Bold"/>
                <a:cs typeface="Oswald Bold"/>
                <a:sym typeface="Oswald Bold"/>
              </a:rPr>
              <a:t>Rumusan Masalah</a:t>
            </a:r>
          </a:p>
        </p:txBody>
      </p:sp>
      <p:sp>
        <p:nvSpPr>
          <p:cNvPr name="TextBox 6" id="6"/>
          <p:cNvSpPr txBox="true"/>
          <p:nvPr/>
        </p:nvSpPr>
        <p:spPr>
          <a:xfrm rot="0">
            <a:off x="1590586" y="2531522"/>
            <a:ext cx="7022084" cy="581660"/>
          </a:xfrm>
          <a:prstGeom prst="rect">
            <a:avLst/>
          </a:prstGeom>
        </p:spPr>
        <p:txBody>
          <a:bodyPr anchor="t" rtlCol="false" tIns="0" lIns="0" bIns="0" rIns="0">
            <a:spAutoFit/>
          </a:bodyPr>
          <a:lstStyle/>
          <a:p>
            <a:pPr algn="l">
              <a:lnSpc>
                <a:spcPts val="1540"/>
              </a:lnSpc>
            </a:pPr>
            <a:r>
              <a:rPr lang="en-US" sz="1100">
                <a:solidFill>
                  <a:srgbClr val="070707"/>
                </a:solidFill>
                <a:latin typeface="Poppins"/>
                <a:ea typeface="Poppins"/>
                <a:cs typeface="Poppins"/>
                <a:sym typeface="Poppins"/>
              </a:rPr>
              <a:t>Bagaimana merancang sistem monitoring real-time berbasis sensor SHT20 untuk memantau kondisi suhu dan kelembapan secara akurat pada fermentasi biji kakao agar sesuai dengan standar kualitas fermentasi (30°C–45°C dan kelembapan ≤75%)</a:t>
            </a:r>
          </a:p>
        </p:txBody>
      </p:sp>
      <p:grpSp>
        <p:nvGrpSpPr>
          <p:cNvPr name="Group 7" id="7"/>
          <p:cNvGrpSpPr/>
          <p:nvPr/>
        </p:nvGrpSpPr>
        <p:grpSpPr>
          <a:xfrm rot="5400000">
            <a:off x="757998" y="3951666"/>
            <a:ext cx="1255767" cy="859066"/>
            <a:chOff x="0" y="0"/>
            <a:chExt cx="403005" cy="275694"/>
          </a:xfrm>
        </p:grpSpPr>
        <p:sp>
          <p:nvSpPr>
            <p:cNvPr name="Freeform 8" id="8"/>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FFC61A"/>
            </a:solidFill>
          </p:spPr>
        </p:sp>
        <p:sp>
          <p:nvSpPr>
            <p:cNvPr name="TextBox 9" id="9"/>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5400000">
            <a:off x="8078446" y="75719"/>
            <a:ext cx="2399639" cy="1331190"/>
            <a:chOff x="0" y="0"/>
            <a:chExt cx="812800" cy="450898"/>
          </a:xfrm>
        </p:grpSpPr>
        <p:sp>
          <p:nvSpPr>
            <p:cNvPr name="Freeform 11" id="11"/>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1A0C67"/>
            </a:solidFill>
          </p:spPr>
        </p:sp>
        <p:sp>
          <p:nvSpPr>
            <p:cNvPr name="TextBox 12" id="12"/>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sp>
        <p:nvSpPr>
          <p:cNvPr name="Freeform 13" id="13"/>
          <p:cNvSpPr/>
          <p:nvPr/>
        </p:nvSpPr>
        <p:spPr>
          <a:xfrm flipH="false" flipV="false" rot="2469640">
            <a:off x="8488446" y="2119642"/>
            <a:ext cx="2701057" cy="117864"/>
          </a:xfrm>
          <a:custGeom>
            <a:avLst/>
            <a:gdLst/>
            <a:ahLst/>
            <a:cxnLst/>
            <a:rect r="r" b="b" t="t" l="l"/>
            <a:pathLst>
              <a:path h="117864" w="2701057">
                <a:moveTo>
                  <a:pt x="0" y="0"/>
                </a:moveTo>
                <a:lnTo>
                  <a:pt x="2701057" y="0"/>
                </a:lnTo>
                <a:lnTo>
                  <a:pt x="2701057" y="117864"/>
                </a:lnTo>
                <a:lnTo>
                  <a:pt x="0" y="117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4" id="14"/>
          <p:cNvGrpSpPr/>
          <p:nvPr/>
        </p:nvGrpSpPr>
        <p:grpSpPr>
          <a:xfrm rot="5400000">
            <a:off x="155542" y="3884998"/>
            <a:ext cx="3222058" cy="7541001"/>
            <a:chOff x="0" y="0"/>
            <a:chExt cx="1091368" cy="2554270"/>
          </a:xfrm>
        </p:grpSpPr>
        <p:sp>
          <p:nvSpPr>
            <p:cNvPr name="Freeform 15" id="15"/>
            <p:cNvSpPr/>
            <p:nvPr/>
          </p:nvSpPr>
          <p:spPr>
            <a:xfrm flipH="false" flipV="false" rot="0">
              <a:off x="9485" y="48592"/>
              <a:ext cx="1072397" cy="2505678"/>
            </a:xfrm>
            <a:custGeom>
              <a:avLst/>
              <a:gdLst/>
              <a:ahLst/>
              <a:cxnLst/>
              <a:rect r="r" b="b" t="t" l="l"/>
              <a:pathLst>
                <a:path h="2505678" w="1072397">
                  <a:moveTo>
                    <a:pt x="548749" y="10152"/>
                  </a:moveTo>
                  <a:lnTo>
                    <a:pt x="1069333" y="2446934"/>
                  </a:lnTo>
                  <a:cubicBezTo>
                    <a:pt x="1072398" y="2461279"/>
                    <a:pt x="1068818" y="2476241"/>
                    <a:pt x="1059592" y="2487646"/>
                  </a:cubicBezTo>
                  <a:cubicBezTo>
                    <a:pt x="1050366" y="2499051"/>
                    <a:pt x="1036482" y="2505678"/>
                    <a:pt x="1021813" y="2505678"/>
                  </a:cubicBezTo>
                  <a:lnTo>
                    <a:pt x="50585" y="2505678"/>
                  </a:lnTo>
                  <a:cubicBezTo>
                    <a:pt x="35916" y="2505678"/>
                    <a:pt x="22031" y="2499051"/>
                    <a:pt x="12806" y="2487646"/>
                  </a:cubicBezTo>
                  <a:cubicBezTo>
                    <a:pt x="3580" y="2476241"/>
                    <a:pt x="0" y="2461279"/>
                    <a:pt x="3065" y="2446934"/>
                  </a:cubicBezTo>
                  <a:lnTo>
                    <a:pt x="523649" y="10152"/>
                  </a:lnTo>
                  <a:cubicBezTo>
                    <a:pt x="524914" y="4231"/>
                    <a:pt x="530145" y="0"/>
                    <a:pt x="536199" y="0"/>
                  </a:cubicBezTo>
                  <a:cubicBezTo>
                    <a:pt x="542253" y="0"/>
                    <a:pt x="547484" y="4231"/>
                    <a:pt x="548749" y="10152"/>
                  </a:cubicBezTo>
                  <a:close/>
                </a:path>
              </a:pathLst>
            </a:custGeom>
            <a:solidFill>
              <a:srgbClr val="070707"/>
            </a:solidFill>
          </p:spPr>
        </p:sp>
        <p:sp>
          <p:nvSpPr>
            <p:cNvPr name="TextBox 16" id="16"/>
            <p:cNvSpPr txBox="true"/>
            <p:nvPr/>
          </p:nvSpPr>
          <p:spPr>
            <a:xfrm>
              <a:off x="170526" y="1128761"/>
              <a:ext cx="750315" cy="1243061"/>
            </a:xfrm>
            <a:prstGeom prst="rect">
              <a:avLst/>
            </a:prstGeom>
          </p:spPr>
          <p:txBody>
            <a:bodyPr anchor="ctr" rtlCol="false" tIns="50800" lIns="50800" bIns="50800" rIns="50800"/>
            <a:lstStyle/>
            <a:p>
              <a:pPr algn="ctr">
                <a:lnSpc>
                  <a:spcPts val="2520"/>
                </a:lnSpc>
              </a:pPr>
            </a:p>
          </p:txBody>
        </p:sp>
      </p:grpSp>
      <p:grpSp>
        <p:nvGrpSpPr>
          <p:cNvPr name="Group 17" id="17"/>
          <p:cNvGrpSpPr/>
          <p:nvPr/>
        </p:nvGrpSpPr>
        <p:grpSpPr>
          <a:xfrm rot="0">
            <a:off x="1217294" y="2598197"/>
            <a:ext cx="7957186" cy="836960"/>
            <a:chOff x="0" y="0"/>
            <a:chExt cx="2947106" cy="309985"/>
          </a:xfrm>
        </p:grpSpPr>
        <p:sp>
          <p:nvSpPr>
            <p:cNvPr name="Freeform 18" id="18"/>
            <p:cNvSpPr/>
            <p:nvPr/>
          </p:nvSpPr>
          <p:spPr>
            <a:xfrm flipH="false" flipV="false" rot="0">
              <a:off x="0" y="0"/>
              <a:ext cx="2947106" cy="309985"/>
            </a:xfrm>
            <a:custGeom>
              <a:avLst/>
              <a:gdLst/>
              <a:ahLst/>
              <a:cxnLst/>
              <a:rect r="r" b="b" t="t" l="l"/>
              <a:pathLst>
                <a:path h="309985" w="2947106">
                  <a:moveTo>
                    <a:pt x="24324" y="0"/>
                  </a:moveTo>
                  <a:lnTo>
                    <a:pt x="2922782" y="0"/>
                  </a:lnTo>
                  <a:cubicBezTo>
                    <a:pt x="2929233" y="0"/>
                    <a:pt x="2935420" y="2563"/>
                    <a:pt x="2939982" y="7124"/>
                  </a:cubicBezTo>
                  <a:cubicBezTo>
                    <a:pt x="2944543" y="11686"/>
                    <a:pt x="2947106" y="17873"/>
                    <a:pt x="2947106" y="24324"/>
                  </a:cubicBezTo>
                  <a:lnTo>
                    <a:pt x="2947106" y="285661"/>
                  </a:lnTo>
                  <a:cubicBezTo>
                    <a:pt x="2947106" y="292113"/>
                    <a:pt x="2944543" y="298299"/>
                    <a:pt x="2939982" y="302861"/>
                  </a:cubicBezTo>
                  <a:cubicBezTo>
                    <a:pt x="2935420" y="307423"/>
                    <a:pt x="2929233" y="309985"/>
                    <a:pt x="2922782" y="309985"/>
                  </a:cubicBezTo>
                  <a:lnTo>
                    <a:pt x="24324" y="309985"/>
                  </a:lnTo>
                  <a:cubicBezTo>
                    <a:pt x="17873" y="309985"/>
                    <a:pt x="11686" y="307423"/>
                    <a:pt x="7124" y="302861"/>
                  </a:cubicBezTo>
                  <a:cubicBezTo>
                    <a:pt x="2563" y="298299"/>
                    <a:pt x="0" y="292113"/>
                    <a:pt x="0" y="285661"/>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19" id="19"/>
            <p:cNvSpPr txBox="true"/>
            <p:nvPr/>
          </p:nvSpPr>
          <p:spPr>
            <a:xfrm>
              <a:off x="0" y="-57150"/>
              <a:ext cx="2947106" cy="367135"/>
            </a:xfrm>
            <a:prstGeom prst="rect">
              <a:avLst/>
            </a:prstGeom>
          </p:spPr>
          <p:txBody>
            <a:bodyPr anchor="ctr" rtlCol="false" tIns="50800" lIns="50800" bIns="50800" rIns="50800"/>
            <a:lstStyle/>
            <a:p>
              <a:pPr algn="ctr">
                <a:lnSpc>
                  <a:spcPts val="2520"/>
                </a:lnSpc>
              </a:pPr>
            </a:p>
          </p:txBody>
        </p:sp>
      </p:grpSp>
      <p:grpSp>
        <p:nvGrpSpPr>
          <p:cNvPr name="Group 20" id="20"/>
          <p:cNvGrpSpPr/>
          <p:nvPr/>
        </p:nvGrpSpPr>
        <p:grpSpPr>
          <a:xfrm rot="5400000">
            <a:off x="757998" y="2514605"/>
            <a:ext cx="1255767" cy="859066"/>
            <a:chOff x="0" y="0"/>
            <a:chExt cx="403005" cy="275694"/>
          </a:xfrm>
        </p:grpSpPr>
        <p:sp>
          <p:nvSpPr>
            <p:cNvPr name="Freeform 21" id="21"/>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1A0C67"/>
            </a:solidFill>
          </p:spPr>
        </p:sp>
        <p:sp>
          <p:nvSpPr>
            <p:cNvPr name="TextBox 22" id="22"/>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sp>
        <p:nvSpPr>
          <p:cNvPr name="TextBox 23" id="23"/>
          <p:cNvSpPr txBox="true"/>
          <p:nvPr/>
        </p:nvSpPr>
        <p:spPr>
          <a:xfrm rot="0">
            <a:off x="1757273" y="2780665"/>
            <a:ext cx="7022084" cy="581660"/>
          </a:xfrm>
          <a:prstGeom prst="rect">
            <a:avLst/>
          </a:prstGeom>
        </p:spPr>
        <p:txBody>
          <a:bodyPr anchor="t" rtlCol="false" tIns="0" lIns="0" bIns="0" rIns="0">
            <a:spAutoFit/>
          </a:bodyPr>
          <a:lstStyle/>
          <a:p>
            <a:pPr algn="l">
              <a:lnSpc>
                <a:spcPts val="1540"/>
              </a:lnSpc>
            </a:pPr>
            <a:r>
              <a:rPr lang="en-US" sz="1100">
                <a:solidFill>
                  <a:srgbClr val="070707"/>
                </a:solidFill>
                <a:latin typeface="Poppins"/>
                <a:ea typeface="Poppins"/>
                <a:cs typeface="Poppins"/>
                <a:sym typeface="Poppins"/>
              </a:rPr>
              <a:t>Bagaimana merancang sistem monitoring real-time dengan sensor SHT20 untuk memastikan suhu (30°C–45°C) dan kelembapan (≤75%) fermentasi kakao tetap sesuai standar kualitas?</a:t>
            </a:r>
          </a:p>
          <a:p>
            <a:pPr algn="l">
              <a:lnSpc>
                <a:spcPts val="1540"/>
              </a:lnSpc>
            </a:pPr>
          </a:p>
        </p:txBody>
      </p:sp>
      <p:grpSp>
        <p:nvGrpSpPr>
          <p:cNvPr name="Group 24" id="24"/>
          <p:cNvGrpSpPr/>
          <p:nvPr/>
        </p:nvGrpSpPr>
        <p:grpSpPr>
          <a:xfrm rot="0">
            <a:off x="1289722" y="5386740"/>
            <a:ext cx="7957186" cy="836960"/>
            <a:chOff x="0" y="0"/>
            <a:chExt cx="2947106" cy="309985"/>
          </a:xfrm>
        </p:grpSpPr>
        <p:sp>
          <p:nvSpPr>
            <p:cNvPr name="Freeform 25" id="25"/>
            <p:cNvSpPr/>
            <p:nvPr/>
          </p:nvSpPr>
          <p:spPr>
            <a:xfrm flipH="false" flipV="false" rot="0">
              <a:off x="0" y="0"/>
              <a:ext cx="2947106" cy="309985"/>
            </a:xfrm>
            <a:custGeom>
              <a:avLst/>
              <a:gdLst/>
              <a:ahLst/>
              <a:cxnLst/>
              <a:rect r="r" b="b" t="t" l="l"/>
              <a:pathLst>
                <a:path h="309985" w="2947106">
                  <a:moveTo>
                    <a:pt x="24324" y="0"/>
                  </a:moveTo>
                  <a:lnTo>
                    <a:pt x="2922782" y="0"/>
                  </a:lnTo>
                  <a:cubicBezTo>
                    <a:pt x="2929233" y="0"/>
                    <a:pt x="2935420" y="2563"/>
                    <a:pt x="2939982" y="7124"/>
                  </a:cubicBezTo>
                  <a:cubicBezTo>
                    <a:pt x="2944543" y="11686"/>
                    <a:pt x="2947106" y="17873"/>
                    <a:pt x="2947106" y="24324"/>
                  </a:cubicBezTo>
                  <a:lnTo>
                    <a:pt x="2947106" y="285661"/>
                  </a:lnTo>
                  <a:cubicBezTo>
                    <a:pt x="2947106" y="292113"/>
                    <a:pt x="2944543" y="298299"/>
                    <a:pt x="2939982" y="302861"/>
                  </a:cubicBezTo>
                  <a:cubicBezTo>
                    <a:pt x="2935420" y="307423"/>
                    <a:pt x="2929233" y="309985"/>
                    <a:pt x="2922782" y="309985"/>
                  </a:cubicBezTo>
                  <a:lnTo>
                    <a:pt x="24324" y="309985"/>
                  </a:lnTo>
                  <a:cubicBezTo>
                    <a:pt x="17873" y="309985"/>
                    <a:pt x="11686" y="307423"/>
                    <a:pt x="7124" y="302861"/>
                  </a:cubicBezTo>
                  <a:cubicBezTo>
                    <a:pt x="2563" y="298299"/>
                    <a:pt x="0" y="292113"/>
                    <a:pt x="0" y="285661"/>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26" id="26"/>
            <p:cNvSpPr txBox="true"/>
            <p:nvPr/>
          </p:nvSpPr>
          <p:spPr>
            <a:xfrm>
              <a:off x="0" y="-57150"/>
              <a:ext cx="2947106" cy="367135"/>
            </a:xfrm>
            <a:prstGeom prst="rect">
              <a:avLst/>
            </a:prstGeom>
          </p:spPr>
          <p:txBody>
            <a:bodyPr anchor="ctr" rtlCol="false" tIns="50800" lIns="50800" bIns="50800" rIns="50800"/>
            <a:lstStyle/>
            <a:p>
              <a:pPr algn="ctr">
                <a:lnSpc>
                  <a:spcPts val="2520"/>
                </a:lnSpc>
              </a:pPr>
            </a:p>
          </p:txBody>
        </p:sp>
      </p:grpSp>
      <p:sp>
        <p:nvSpPr>
          <p:cNvPr name="TextBox 27" id="27"/>
          <p:cNvSpPr txBox="true"/>
          <p:nvPr/>
        </p:nvSpPr>
        <p:spPr>
          <a:xfrm rot="0">
            <a:off x="1815414" y="5504382"/>
            <a:ext cx="7022084" cy="772160"/>
          </a:xfrm>
          <a:prstGeom prst="rect">
            <a:avLst/>
          </a:prstGeom>
        </p:spPr>
        <p:txBody>
          <a:bodyPr anchor="t" rtlCol="false" tIns="0" lIns="0" bIns="0" rIns="0">
            <a:spAutoFit/>
          </a:bodyPr>
          <a:lstStyle/>
          <a:p>
            <a:pPr algn="ctr">
              <a:lnSpc>
                <a:spcPts val="1540"/>
              </a:lnSpc>
            </a:pPr>
            <a:r>
              <a:rPr lang="en-US" sz="1100">
                <a:solidFill>
                  <a:srgbClr val="070707"/>
                </a:solidFill>
                <a:latin typeface="Poppins"/>
                <a:ea typeface="Poppins"/>
                <a:cs typeface="Poppins"/>
                <a:sym typeface="Poppins"/>
              </a:rPr>
              <a:t>Bagaimana menyajikan data suhu dan kelembapan dalam visualisasi yang informatif agar petani dan pengelola dapat memantau fermentasi secara akurat dan membuat keputusan berbasis data?</a:t>
            </a:r>
          </a:p>
          <a:p>
            <a:pPr algn="r">
              <a:lnSpc>
                <a:spcPts val="1540"/>
              </a:lnSpc>
            </a:pPr>
          </a:p>
        </p:txBody>
      </p:sp>
      <p:grpSp>
        <p:nvGrpSpPr>
          <p:cNvPr name="Group 28" id="28"/>
          <p:cNvGrpSpPr/>
          <p:nvPr/>
        </p:nvGrpSpPr>
        <p:grpSpPr>
          <a:xfrm rot="5400000">
            <a:off x="757998" y="5388727"/>
            <a:ext cx="1255767" cy="859066"/>
            <a:chOff x="0" y="0"/>
            <a:chExt cx="403005" cy="275694"/>
          </a:xfrm>
        </p:grpSpPr>
        <p:sp>
          <p:nvSpPr>
            <p:cNvPr name="Freeform 29" id="29"/>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1A0C67"/>
            </a:solidFill>
          </p:spPr>
        </p:sp>
        <p:sp>
          <p:nvSpPr>
            <p:cNvPr name="TextBox 30" id="30"/>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sp>
        <p:nvSpPr>
          <p:cNvPr name="TextBox 31" id="31"/>
          <p:cNvSpPr txBox="true"/>
          <p:nvPr/>
        </p:nvSpPr>
        <p:spPr>
          <a:xfrm rot="0">
            <a:off x="1385881" y="2268630"/>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SISTEM MONITORING</a:t>
            </a:r>
          </a:p>
        </p:txBody>
      </p:sp>
      <p:sp>
        <p:nvSpPr>
          <p:cNvPr name="TextBox 32" id="32"/>
          <p:cNvSpPr txBox="true"/>
          <p:nvPr/>
        </p:nvSpPr>
        <p:spPr>
          <a:xfrm rot="0">
            <a:off x="1385881" y="3609975"/>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DATABASE HASIL MONITORING</a:t>
            </a:r>
          </a:p>
        </p:txBody>
      </p:sp>
      <p:sp>
        <p:nvSpPr>
          <p:cNvPr name="TextBox 33" id="33"/>
          <p:cNvSpPr txBox="true"/>
          <p:nvPr/>
        </p:nvSpPr>
        <p:spPr>
          <a:xfrm rot="0">
            <a:off x="1365758" y="5047182"/>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TAMPILAN HASIL MONITORING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89722" y="3821339"/>
            <a:ext cx="7957186" cy="1107213"/>
            <a:chOff x="0" y="0"/>
            <a:chExt cx="2947106" cy="410079"/>
          </a:xfrm>
        </p:grpSpPr>
        <p:sp>
          <p:nvSpPr>
            <p:cNvPr name="Freeform 3" id="3"/>
            <p:cNvSpPr/>
            <p:nvPr/>
          </p:nvSpPr>
          <p:spPr>
            <a:xfrm flipH="false" flipV="false" rot="0">
              <a:off x="0" y="0"/>
              <a:ext cx="2947106" cy="410079"/>
            </a:xfrm>
            <a:custGeom>
              <a:avLst/>
              <a:gdLst/>
              <a:ahLst/>
              <a:cxnLst/>
              <a:rect r="r" b="b" t="t" l="l"/>
              <a:pathLst>
                <a:path h="410079" w="2947106">
                  <a:moveTo>
                    <a:pt x="24324" y="0"/>
                  </a:moveTo>
                  <a:lnTo>
                    <a:pt x="2922782" y="0"/>
                  </a:lnTo>
                  <a:cubicBezTo>
                    <a:pt x="2929233" y="0"/>
                    <a:pt x="2935420" y="2563"/>
                    <a:pt x="2939982" y="7124"/>
                  </a:cubicBezTo>
                  <a:cubicBezTo>
                    <a:pt x="2944543" y="11686"/>
                    <a:pt x="2947106" y="17873"/>
                    <a:pt x="2947106" y="24324"/>
                  </a:cubicBezTo>
                  <a:lnTo>
                    <a:pt x="2947106" y="385755"/>
                  </a:lnTo>
                  <a:cubicBezTo>
                    <a:pt x="2947106" y="399189"/>
                    <a:pt x="2936216" y="410079"/>
                    <a:pt x="2922782" y="410079"/>
                  </a:cubicBezTo>
                  <a:lnTo>
                    <a:pt x="24324" y="410079"/>
                  </a:lnTo>
                  <a:cubicBezTo>
                    <a:pt x="17873" y="410079"/>
                    <a:pt x="11686" y="407516"/>
                    <a:pt x="7124" y="402955"/>
                  </a:cubicBezTo>
                  <a:cubicBezTo>
                    <a:pt x="2563" y="398393"/>
                    <a:pt x="0" y="392206"/>
                    <a:pt x="0" y="385755"/>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4" id="4"/>
            <p:cNvSpPr txBox="true"/>
            <p:nvPr/>
          </p:nvSpPr>
          <p:spPr>
            <a:xfrm>
              <a:off x="0" y="-38100"/>
              <a:ext cx="2947106" cy="448179"/>
            </a:xfrm>
            <a:prstGeom prst="rect">
              <a:avLst/>
            </a:prstGeom>
          </p:spPr>
          <p:txBody>
            <a:bodyPr anchor="ctr" rtlCol="false" tIns="50800" lIns="50800" bIns="50800" rIns="50800"/>
            <a:lstStyle/>
            <a:p>
              <a:pPr algn="ctr">
                <a:lnSpc>
                  <a:spcPts val="1540"/>
                </a:lnSpc>
              </a:pPr>
              <a:r>
                <a:rPr lang="en-US" sz="1100">
                  <a:solidFill>
                    <a:srgbClr val="070707"/>
                  </a:solidFill>
                  <a:latin typeface="Poppins"/>
                  <a:ea typeface="Poppins"/>
                  <a:cs typeface="Poppins"/>
                  <a:sym typeface="Poppins"/>
                </a:rPr>
                <a:t>           </a:t>
              </a:r>
            </a:p>
            <a:p>
              <a:pPr algn="ctr">
                <a:lnSpc>
                  <a:spcPts val="1540"/>
                </a:lnSpc>
              </a:pPr>
              <a:r>
                <a:rPr lang="en-US" sz="1100">
                  <a:solidFill>
                    <a:srgbClr val="070707"/>
                  </a:solidFill>
                  <a:latin typeface="Poppins"/>
                  <a:ea typeface="Poppins"/>
                  <a:cs typeface="Poppins"/>
                  <a:sym typeface="Poppins"/>
                </a:rPr>
                <a:t>            Merancang sistem pengiriman dan penyimpanan data dari sensor ke TCP Server berbasis Rust, lalu</a:t>
              </a:r>
            </a:p>
            <a:p>
              <a:pPr algn="ctr">
                <a:lnSpc>
                  <a:spcPts val="1540"/>
                </a:lnSpc>
              </a:pPr>
              <a:r>
                <a:rPr lang="en-US" sz="1100">
                  <a:solidFill>
                    <a:srgbClr val="070707"/>
                  </a:solidFill>
                  <a:latin typeface="Poppins"/>
                  <a:ea typeface="Poppins"/>
                  <a:cs typeface="Poppins"/>
                  <a:sym typeface="Poppins"/>
                </a:rPr>
                <a:t>           mencatatnya ke InfluxDB sebagai database time-series untuk merekam riwayat fermentasi secara lengkap.</a:t>
              </a:r>
            </a:p>
            <a:p>
              <a:pPr algn="ctr">
                <a:lnSpc>
                  <a:spcPts val="1540"/>
                </a:lnSpc>
              </a:pPr>
            </a:p>
          </p:txBody>
        </p:sp>
      </p:grpSp>
      <p:sp>
        <p:nvSpPr>
          <p:cNvPr name="TextBox 5" id="5"/>
          <p:cNvSpPr txBox="true"/>
          <p:nvPr/>
        </p:nvSpPr>
        <p:spPr>
          <a:xfrm rot="0">
            <a:off x="1064894" y="1016958"/>
            <a:ext cx="7623812" cy="742315"/>
          </a:xfrm>
          <a:prstGeom prst="rect">
            <a:avLst/>
          </a:prstGeom>
        </p:spPr>
        <p:txBody>
          <a:bodyPr anchor="t" rtlCol="false" tIns="0" lIns="0" bIns="0" rIns="0">
            <a:spAutoFit/>
          </a:bodyPr>
          <a:lstStyle/>
          <a:p>
            <a:pPr algn="ctr">
              <a:lnSpc>
                <a:spcPts val="5600"/>
              </a:lnSpc>
            </a:pPr>
            <a:r>
              <a:rPr lang="en-US" sz="5600" b="true">
                <a:solidFill>
                  <a:srgbClr val="070707"/>
                </a:solidFill>
                <a:latin typeface="Oswald Bold"/>
                <a:ea typeface="Oswald Bold"/>
                <a:cs typeface="Oswald Bold"/>
                <a:sym typeface="Oswald Bold"/>
              </a:rPr>
              <a:t>Tujuan</a:t>
            </a:r>
          </a:p>
        </p:txBody>
      </p:sp>
      <p:sp>
        <p:nvSpPr>
          <p:cNvPr name="TextBox 6" id="6"/>
          <p:cNvSpPr txBox="true"/>
          <p:nvPr/>
        </p:nvSpPr>
        <p:spPr>
          <a:xfrm rot="0">
            <a:off x="1590586" y="2393841"/>
            <a:ext cx="7022084" cy="581660"/>
          </a:xfrm>
          <a:prstGeom prst="rect">
            <a:avLst/>
          </a:prstGeom>
        </p:spPr>
        <p:txBody>
          <a:bodyPr anchor="t" rtlCol="false" tIns="0" lIns="0" bIns="0" rIns="0">
            <a:spAutoFit/>
          </a:bodyPr>
          <a:lstStyle/>
          <a:p>
            <a:pPr algn="l">
              <a:lnSpc>
                <a:spcPts val="1540"/>
              </a:lnSpc>
            </a:pPr>
            <a:r>
              <a:rPr lang="en-US" sz="1100">
                <a:solidFill>
                  <a:srgbClr val="070707"/>
                </a:solidFill>
                <a:latin typeface="Poppins"/>
                <a:ea typeface="Poppins"/>
                <a:cs typeface="Poppins"/>
                <a:sym typeface="Poppins"/>
              </a:rPr>
              <a:t>Bagaimana merancang sistem monitoring real-time berbasis sensor SHT20 untuk memantau kondisi suhu dan kelembapan secara akurat pada fermentasi biji kakao agar sesuai dengan standar kualitas fermentasi (30°C–45°C dan kelembapan ≤75%)</a:t>
            </a:r>
          </a:p>
        </p:txBody>
      </p:sp>
      <p:grpSp>
        <p:nvGrpSpPr>
          <p:cNvPr name="Group 7" id="7"/>
          <p:cNvGrpSpPr/>
          <p:nvPr/>
        </p:nvGrpSpPr>
        <p:grpSpPr>
          <a:xfrm rot="-5400000">
            <a:off x="8078446" y="75719"/>
            <a:ext cx="2399639" cy="1331190"/>
            <a:chOff x="0" y="0"/>
            <a:chExt cx="812800" cy="450898"/>
          </a:xfrm>
        </p:grpSpPr>
        <p:sp>
          <p:nvSpPr>
            <p:cNvPr name="Freeform 8" id="8"/>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1A0C67"/>
            </a:solidFill>
          </p:spPr>
        </p:sp>
        <p:sp>
          <p:nvSpPr>
            <p:cNvPr name="TextBox 9" id="9"/>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sp>
        <p:nvSpPr>
          <p:cNvPr name="Freeform 10" id="10"/>
          <p:cNvSpPr/>
          <p:nvPr/>
        </p:nvSpPr>
        <p:spPr>
          <a:xfrm flipH="false" flipV="false" rot="2469640">
            <a:off x="8488446" y="2119642"/>
            <a:ext cx="2701057" cy="117864"/>
          </a:xfrm>
          <a:custGeom>
            <a:avLst/>
            <a:gdLst/>
            <a:ahLst/>
            <a:cxnLst/>
            <a:rect r="r" b="b" t="t" l="l"/>
            <a:pathLst>
              <a:path h="117864" w="2701057">
                <a:moveTo>
                  <a:pt x="0" y="0"/>
                </a:moveTo>
                <a:lnTo>
                  <a:pt x="2701057" y="0"/>
                </a:lnTo>
                <a:lnTo>
                  <a:pt x="2701057" y="117864"/>
                </a:lnTo>
                <a:lnTo>
                  <a:pt x="0" y="117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5400000">
            <a:off x="155542" y="3884998"/>
            <a:ext cx="3222058" cy="7541001"/>
            <a:chOff x="0" y="0"/>
            <a:chExt cx="1091368" cy="2554270"/>
          </a:xfrm>
        </p:grpSpPr>
        <p:sp>
          <p:nvSpPr>
            <p:cNvPr name="Freeform 12" id="12"/>
            <p:cNvSpPr/>
            <p:nvPr/>
          </p:nvSpPr>
          <p:spPr>
            <a:xfrm flipH="false" flipV="false" rot="0">
              <a:off x="9485" y="48592"/>
              <a:ext cx="1072397" cy="2505678"/>
            </a:xfrm>
            <a:custGeom>
              <a:avLst/>
              <a:gdLst/>
              <a:ahLst/>
              <a:cxnLst/>
              <a:rect r="r" b="b" t="t" l="l"/>
              <a:pathLst>
                <a:path h="2505678" w="1072397">
                  <a:moveTo>
                    <a:pt x="548749" y="10152"/>
                  </a:moveTo>
                  <a:lnTo>
                    <a:pt x="1069333" y="2446934"/>
                  </a:lnTo>
                  <a:cubicBezTo>
                    <a:pt x="1072398" y="2461279"/>
                    <a:pt x="1068818" y="2476241"/>
                    <a:pt x="1059592" y="2487646"/>
                  </a:cubicBezTo>
                  <a:cubicBezTo>
                    <a:pt x="1050366" y="2499051"/>
                    <a:pt x="1036482" y="2505678"/>
                    <a:pt x="1021813" y="2505678"/>
                  </a:cubicBezTo>
                  <a:lnTo>
                    <a:pt x="50585" y="2505678"/>
                  </a:lnTo>
                  <a:cubicBezTo>
                    <a:pt x="35916" y="2505678"/>
                    <a:pt x="22031" y="2499051"/>
                    <a:pt x="12806" y="2487646"/>
                  </a:cubicBezTo>
                  <a:cubicBezTo>
                    <a:pt x="3580" y="2476241"/>
                    <a:pt x="0" y="2461279"/>
                    <a:pt x="3065" y="2446934"/>
                  </a:cubicBezTo>
                  <a:lnTo>
                    <a:pt x="523649" y="10152"/>
                  </a:lnTo>
                  <a:cubicBezTo>
                    <a:pt x="524914" y="4231"/>
                    <a:pt x="530145" y="0"/>
                    <a:pt x="536199" y="0"/>
                  </a:cubicBezTo>
                  <a:cubicBezTo>
                    <a:pt x="542253" y="0"/>
                    <a:pt x="547484" y="4231"/>
                    <a:pt x="548749" y="10152"/>
                  </a:cubicBezTo>
                  <a:close/>
                </a:path>
              </a:pathLst>
            </a:custGeom>
            <a:solidFill>
              <a:srgbClr val="070707"/>
            </a:solidFill>
          </p:spPr>
        </p:sp>
        <p:sp>
          <p:nvSpPr>
            <p:cNvPr name="TextBox 13" id="13"/>
            <p:cNvSpPr txBox="true"/>
            <p:nvPr/>
          </p:nvSpPr>
          <p:spPr>
            <a:xfrm>
              <a:off x="170526" y="1128761"/>
              <a:ext cx="750315" cy="1243061"/>
            </a:xfrm>
            <a:prstGeom prst="rect">
              <a:avLst/>
            </a:prstGeom>
          </p:spPr>
          <p:txBody>
            <a:bodyPr anchor="ctr" rtlCol="false" tIns="50800" lIns="50800" bIns="50800" rIns="50800"/>
            <a:lstStyle/>
            <a:p>
              <a:pPr algn="ctr">
                <a:lnSpc>
                  <a:spcPts val="2520"/>
                </a:lnSpc>
              </a:pPr>
            </a:p>
          </p:txBody>
        </p:sp>
      </p:grpSp>
      <p:grpSp>
        <p:nvGrpSpPr>
          <p:cNvPr name="Group 14" id="14"/>
          <p:cNvGrpSpPr/>
          <p:nvPr/>
        </p:nvGrpSpPr>
        <p:grpSpPr>
          <a:xfrm rot="0">
            <a:off x="1217294" y="2460516"/>
            <a:ext cx="7957186" cy="836960"/>
            <a:chOff x="0" y="0"/>
            <a:chExt cx="2947106" cy="309985"/>
          </a:xfrm>
        </p:grpSpPr>
        <p:sp>
          <p:nvSpPr>
            <p:cNvPr name="Freeform 15" id="15"/>
            <p:cNvSpPr/>
            <p:nvPr/>
          </p:nvSpPr>
          <p:spPr>
            <a:xfrm flipH="false" flipV="false" rot="0">
              <a:off x="0" y="0"/>
              <a:ext cx="2947106" cy="309985"/>
            </a:xfrm>
            <a:custGeom>
              <a:avLst/>
              <a:gdLst/>
              <a:ahLst/>
              <a:cxnLst/>
              <a:rect r="r" b="b" t="t" l="l"/>
              <a:pathLst>
                <a:path h="309985" w="2947106">
                  <a:moveTo>
                    <a:pt x="24324" y="0"/>
                  </a:moveTo>
                  <a:lnTo>
                    <a:pt x="2922782" y="0"/>
                  </a:lnTo>
                  <a:cubicBezTo>
                    <a:pt x="2929233" y="0"/>
                    <a:pt x="2935420" y="2563"/>
                    <a:pt x="2939982" y="7124"/>
                  </a:cubicBezTo>
                  <a:cubicBezTo>
                    <a:pt x="2944543" y="11686"/>
                    <a:pt x="2947106" y="17873"/>
                    <a:pt x="2947106" y="24324"/>
                  </a:cubicBezTo>
                  <a:lnTo>
                    <a:pt x="2947106" y="285661"/>
                  </a:lnTo>
                  <a:cubicBezTo>
                    <a:pt x="2947106" y="292113"/>
                    <a:pt x="2944543" y="298299"/>
                    <a:pt x="2939982" y="302861"/>
                  </a:cubicBezTo>
                  <a:cubicBezTo>
                    <a:pt x="2935420" y="307423"/>
                    <a:pt x="2929233" y="309985"/>
                    <a:pt x="2922782" y="309985"/>
                  </a:cubicBezTo>
                  <a:lnTo>
                    <a:pt x="24324" y="309985"/>
                  </a:lnTo>
                  <a:cubicBezTo>
                    <a:pt x="17873" y="309985"/>
                    <a:pt x="11686" y="307423"/>
                    <a:pt x="7124" y="302861"/>
                  </a:cubicBezTo>
                  <a:cubicBezTo>
                    <a:pt x="2563" y="298299"/>
                    <a:pt x="0" y="292113"/>
                    <a:pt x="0" y="285661"/>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16" id="16"/>
            <p:cNvSpPr txBox="true"/>
            <p:nvPr/>
          </p:nvSpPr>
          <p:spPr>
            <a:xfrm>
              <a:off x="0" y="-57150"/>
              <a:ext cx="2947106" cy="367135"/>
            </a:xfrm>
            <a:prstGeom prst="rect">
              <a:avLst/>
            </a:prstGeom>
          </p:spPr>
          <p:txBody>
            <a:bodyPr anchor="ctr" rtlCol="false" tIns="50800" lIns="50800" bIns="50800" rIns="50800"/>
            <a:lstStyle/>
            <a:p>
              <a:pPr algn="ctr">
                <a:lnSpc>
                  <a:spcPts val="2520"/>
                </a:lnSpc>
              </a:pPr>
            </a:p>
          </p:txBody>
        </p:sp>
      </p:grpSp>
      <p:grpSp>
        <p:nvGrpSpPr>
          <p:cNvPr name="Group 17" id="17"/>
          <p:cNvGrpSpPr/>
          <p:nvPr/>
        </p:nvGrpSpPr>
        <p:grpSpPr>
          <a:xfrm rot="5400000">
            <a:off x="757998" y="2376924"/>
            <a:ext cx="1255767" cy="859066"/>
            <a:chOff x="0" y="0"/>
            <a:chExt cx="403005" cy="275694"/>
          </a:xfrm>
        </p:grpSpPr>
        <p:sp>
          <p:nvSpPr>
            <p:cNvPr name="Freeform 18" id="18"/>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1A0C67"/>
            </a:solidFill>
          </p:spPr>
        </p:sp>
        <p:sp>
          <p:nvSpPr>
            <p:cNvPr name="TextBox 19" id="19"/>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sp>
        <p:nvSpPr>
          <p:cNvPr name="TextBox 20" id="20"/>
          <p:cNvSpPr txBox="true"/>
          <p:nvPr/>
        </p:nvSpPr>
        <p:spPr>
          <a:xfrm rot="0">
            <a:off x="1757273" y="2642985"/>
            <a:ext cx="7022084" cy="581660"/>
          </a:xfrm>
          <a:prstGeom prst="rect">
            <a:avLst/>
          </a:prstGeom>
        </p:spPr>
        <p:txBody>
          <a:bodyPr anchor="t" rtlCol="false" tIns="0" lIns="0" bIns="0" rIns="0">
            <a:spAutoFit/>
          </a:bodyPr>
          <a:lstStyle/>
          <a:p>
            <a:pPr algn="ctr">
              <a:lnSpc>
                <a:spcPts val="1540"/>
              </a:lnSpc>
            </a:pPr>
            <a:r>
              <a:rPr lang="en-US" sz="1100">
                <a:solidFill>
                  <a:srgbClr val="070707"/>
                </a:solidFill>
                <a:latin typeface="Poppins"/>
                <a:ea typeface="Poppins"/>
                <a:cs typeface="Poppins"/>
                <a:sym typeface="Poppins"/>
              </a:rPr>
              <a:t>Merancang sistem monitoring real-time dengan sensor SHT20 untuk membaca dan mengirim data suhu serta kelembapan fermentasi secara akurat dan stabil.</a:t>
            </a:r>
          </a:p>
          <a:p>
            <a:pPr algn="r">
              <a:lnSpc>
                <a:spcPts val="1540"/>
              </a:lnSpc>
            </a:pPr>
          </a:p>
        </p:txBody>
      </p:sp>
      <p:grpSp>
        <p:nvGrpSpPr>
          <p:cNvPr name="Group 21" id="21"/>
          <p:cNvGrpSpPr/>
          <p:nvPr/>
        </p:nvGrpSpPr>
        <p:grpSpPr>
          <a:xfrm rot="0">
            <a:off x="1289722" y="5386740"/>
            <a:ext cx="7957186" cy="836960"/>
            <a:chOff x="0" y="0"/>
            <a:chExt cx="2947106" cy="309985"/>
          </a:xfrm>
        </p:grpSpPr>
        <p:sp>
          <p:nvSpPr>
            <p:cNvPr name="Freeform 22" id="22"/>
            <p:cNvSpPr/>
            <p:nvPr/>
          </p:nvSpPr>
          <p:spPr>
            <a:xfrm flipH="false" flipV="false" rot="0">
              <a:off x="0" y="0"/>
              <a:ext cx="2947106" cy="309985"/>
            </a:xfrm>
            <a:custGeom>
              <a:avLst/>
              <a:gdLst/>
              <a:ahLst/>
              <a:cxnLst/>
              <a:rect r="r" b="b" t="t" l="l"/>
              <a:pathLst>
                <a:path h="309985" w="2947106">
                  <a:moveTo>
                    <a:pt x="24324" y="0"/>
                  </a:moveTo>
                  <a:lnTo>
                    <a:pt x="2922782" y="0"/>
                  </a:lnTo>
                  <a:cubicBezTo>
                    <a:pt x="2929233" y="0"/>
                    <a:pt x="2935420" y="2563"/>
                    <a:pt x="2939982" y="7124"/>
                  </a:cubicBezTo>
                  <a:cubicBezTo>
                    <a:pt x="2944543" y="11686"/>
                    <a:pt x="2947106" y="17873"/>
                    <a:pt x="2947106" y="24324"/>
                  </a:cubicBezTo>
                  <a:lnTo>
                    <a:pt x="2947106" y="285661"/>
                  </a:lnTo>
                  <a:cubicBezTo>
                    <a:pt x="2947106" y="292113"/>
                    <a:pt x="2944543" y="298299"/>
                    <a:pt x="2939982" y="302861"/>
                  </a:cubicBezTo>
                  <a:cubicBezTo>
                    <a:pt x="2935420" y="307423"/>
                    <a:pt x="2929233" y="309985"/>
                    <a:pt x="2922782" y="309985"/>
                  </a:cubicBezTo>
                  <a:lnTo>
                    <a:pt x="24324" y="309985"/>
                  </a:lnTo>
                  <a:cubicBezTo>
                    <a:pt x="17873" y="309985"/>
                    <a:pt x="11686" y="307423"/>
                    <a:pt x="7124" y="302861"/>
                  </a:cubicBezTo>
                  <a:cubicBezTo>
                    <a:pt x="2563" y="298299"/>
                    <a:pt x="0" y="292113"/>
                    <a:pt x="0" y="285661"/>
                  </a:cubicBezTo>
                  <a:lnTo>
                    <a:pt x="0" y="24324"/>
                  </a:lnTo>
                  <a:cubicBezTo>
                    <a:pt x="0" y="17873"/>
                    <a:pt x="2563" y="11686"/>
                    <a:pt x="7124" y="7124"/>
                  </a:cubicBezTo>
                  <a:cubicBezTo>
                    <a:pt x="11686" y="2563"/>
                    <a:pt x="17873" y="0"/>
                    <a:pt x="24324" y="0"/>
                  </a:cubicBezTo>
                  <a:close/>
                </a:path>
              </a:pathLst>
            </a:custGeom>
            <a:solidFill>
              <a:srgbClr val="EEEEEE"/>
            </a:solidFill>
          </p:spPr>
        </p:sp>
        <p:sp>
          <p:nvSpPr>
            <p:cNvPr name="TextBox 23" id="23"/>
            <p:cNvSpPr txBox="true"/>
            <p:nvPr/>
          </p:nvSpPr>
          <p:spPr>
            <a:xfrm>
              <a:off x="0" y="-57150"/>
              <a:ext cx="2947106" cy="367135"/>
            </a:xfrm>
            <a:prstGeom prst="rect">
              <a:avLst/>
            </a:prstGeom>
          </p:spPr>
          <p:txBody>
            <a:bodyPr anchor="ctr" rtlCol="false" tIns="50800" lIns="50800" bIns="50800" rIns="50800"/>
            <a:lstStyle/>
            <a:p>
              <a:pPr algn="ctr">
                <a:lnSpc>
                  <a:spcPts val="2520"/>
                </a:lnSpc>
              </a:pPr>
            </a:p>
          </p:txBody>
        </p:sp>
      </p:grpSp>
      <p:sp>
        <p:nvSpPr>
          <p:cNvPr name="TextBox 24" id="24"/>
          <p:cNvSpPr txBox="true"/>
          <p:nvPr/>
        </p:nvSpPr>
        <p:spPr>
          <a:xfrm rot="0">
            <a:off x="1815414" y="5504382"/>
            <a:ext cx="7022084" cy="581660"/>
          </a:xfrm>
          <a:prstGeom prst="rect">
            <a:avLst/>
          </a:prstGeom>
        </p:spPr>
        <p:txBody>
          <a:bodyPr anchor="t" rtlCol="false" tIns="0" lIns="0" bIns="0" rIns="0">
            <a:spAutoFit/>
          </a:bodyPr>
          <a:lstStyle/>
          <a:p>
            <a:pPr algn="ctr">
              <a:lnSpc>
                <a:spcPts val="1540"/>
              </a:lnSpc>
            </a:pPr>
            <a:r>
              <a:rPr lang="en-US" sz="1100">
                <a:solidFill>
                  <a:srgbClr val="070707"/>
                </a:solidFill>
                <a:latin typeface="Poppins"/>
                <a:ea typeface="Poppins"/>
                <a:cs typeface="Poppins"/>
                <a:sym typeface="Poppins"/>
              </a:rPr>
              <a:t>Merancang dashboard visual menggunakan Grafana untuk menampilkan tren suhu dan kelembapan, sehingga memudahkan pengguna dalam melakukan pengawasan, evaluasi, dan pengambilan keputusan selama proses fermentasi berlangsung.</a:t>
            </a:r>
          </a:p>
        </p:txBody>
      </p:sp>
      <p:grpSp>
        <p:nvGrpSpPr>
          <p:cNvPr name="Group 25" id="25"/>
          <p:cNvGrpSpPr/>
          <p:nvPr/>
        </p:nvGrpSpPr>
        <p:grpSpPr>
          <a:xfrm rot="5400000">
            <a:off x="757998" y="5388727"/>
            <a:ext cx="1255767" cy="859066"/>
            <a:chOff x="0" y="0"/>
            <a:chExt cx="403005" cy="275694"/>
          </a:xfrm>
        </p:grpSpPr>
        <p:sp>
          <p:nvSpPr>
            <p:cNvPr name="Freeform 26" id="26"/>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1A0C67"/>
            </a:solidFill>
          </p:spPr>
        </p:sp>
        <p:sp>
          <p:nvSpPr>
            <p:cNvPr name="TextBox 27" id="27"/>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sp>
        <p:nvSpPr>
          <p:cNvPr name="TextBox 28" id="28"/>
          <p:cNvSpPr txBox="true"/>
          <p:nvPr/>
        </p:nvSpPr>
        <p:spPr>
          <a:xfrm rot="0">
            <a:off x="1385881" y="2130949"/>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SISTEM MONITORING</a:t>
            </a:r>
          </a:p>
        </p:txBody>
      </p:sp>
      <p:sp>
        <p:nvSpPr>
          <p:cNvPr name="TextBox 29" id="29"/>
          <p:cNvSpPr txBox="true"/>
          <p:nvPr/>
        </p:nvSpPr>
        <p:spPr>
          <a:xfrm rot="0">
            <a:off x="1385881" y="3472294"/>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DATABASE HASIL MONITORING</a:t>
            </a:r>
          </a:p>
        </p:txBody>
      </p:sp>
      <p:grpSp>
        <p:nvGrpSpPr>
          <p:cNvPr name="Group 30" id="30"/>
          <p:cNvGrpSpPr/>
          <p:nvPr/>
        </p:nvGrpSpPr>
        <p:grpSpPr>
          <a:xfrm rot="5400000">
            <a:off x="757998" y="3813985"/>
            <a:ext cx="1255767" cy="859066"/>
            <a:chOff x="0" y="0"/>
            <a:chExt cx="403005" cy="275694"/>
          </a:xfrm>
        </p:grpSpPr>
        <p:sp>
          <p:nvSpPr>
            <p:cNvPr name="Freeform 31" id="31"/>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FFC61A"/>
            </a:solidFill>
          </p:spPr>
        </p:sp>
        <p:sp>
          <p:nvSpPr>
            <p:cNvPr name="TextBox 32" id="32"/>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sp>
        <p:nvSpPr>
          <p:cNvPr name="TextBox 33" id="33"/>
          <p:cNvSpPr txBox="true"/>
          <p:nvPr/>
        </p:nvSpPr>
        <p:spPr>
          <a:xfrm rot="0">
            <a:off x="1365758" y="5047182"/>
            <a:ext cx="7022084" cy="276225"/>
          </a:xfrm>
          <a:prstGeom prst="rect">
            <a:avLst/>
          </a:prstGeom>
        </p:spPr>
        <p:txBody>
          <a:bodyPr anchor="t" rtlCol="false" tIns="0" lIns="0" bIns="0" rIns="0">
            <a:spAutoFit/>
          </a:bodyPr>
          <a:lstStyle/>
          <a:p>
            <a:pPr algn="l">
              <a:lnSpc>
                <a:spcPts val="2100"/>
              </a:lnSpc>
            </a:pPr>
            <a:r>
              <a:rPr lang="en-US" sz="1500" b="true">
                <a:solidFill>
                  <a:srgbClr val="070707"/>
                </a:solidFill>
                <a:latin typeface="Poppins Bold"/>
                <a:ea typeface="Poppins Bold"/>
                <a:cs typeface="Poppins Bold"/>
                <a:sym typeface="Poppins Bold"/>
              </a:rPr>
              <a:t>TAMPILAN HASIL MONITORING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19509" y="1020578"/>
            <a:ext cx="7302571" cy="6457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Design Arsitektur Sistem</a:t>
            </a:r>
          </a:p>
        </p:txBody>
      </p:sp>
      <p:grpSp>
        <p:nvGrpSpPr>
          <p:cNvPr name="Group 3" id="3"/>
          <p:cNvGrpSpPr/>
          <p:nvPr/>
        </p:nvGrpSpPr>
        <p:grpSpPr>
          <a:xfrm rot="0">
            <a:off x="-3696488" y="5410698"/>
            <a:ext cx="8856016" cy="3263392"/>
            <a:chOff x="0" y="0"/>
            <a:chExt cx="1336482" cy="492486"/>
          </a:xfrm>
        </p:grpSpPr>
        <p:sp>
          <p:nvSpPr>
            <p:cNvPr name="Freeform 4" id="4"/>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1A0C67"/>
            </a:solidFill>
          </p:spPr>
        </p:sp>
        <p:sp>
          <p:nvSpPr>
            <p:cNvPr name="TextBox 5" id="5"/>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6" id="6"/>
          <p:cNvGrpSpPr/>
          <p:nvPr/>
        </p:nvGrpSpPr>
        <p:grpSpPr>
          <a:xfrm rot="0">
            <a:off x="467480" y="1138040"/>
            <a:ext cx="528080" cy="528080"/>
            <a:chOff x="0" y="0"/>
            <a:chExt cx="195585" cy="195585"/>
          </a:xfrm>
        </p:grpSpPr>
        <p:sp>
          <p:nvSpPr>
            <p:cNvPr name="Freeform 7" id="7"/>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8" id="8"/>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Freeform 9" id="9"/>
          <p:cNvSpPr/>
          <p:nvPr/>
        </p:nvSpPr>
        <p:spPr>
          <a:xfrm flipH="false" flipV="false" rot="-10800000">
            <a:off x="4568562" y="589171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6542967"/>
            <a:ext cx="8856016" cy="3263392"/>
            <a:chOff x="0" y="0"/>
            <a:chExt cx="1336482" cy="492486"/>
          </a:xfrm>
        </p:grpSpPr>
        <p:sp>
          <p:nvSpPr>
            <p:cNvPr name="Freeform 11" id="11"/>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70707"/>
            </a:solidFill>
          </p:spPr>
        </p:sp>
        <p:sp>
          <p:nvSpPr>
            <p:cNvPr name="TextBox 12" id="12"/>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sp>
        <p:nvSpPr>
          <p:cNvPr name="Freeform 13" id="13"/>
          <p:cNvSpPr/>
          <p:nvPr/>
        </p:nvSpPr>
        <p:spPr>
          <a:xfrm flipH="false" flipV="false" rot="0">
            <a:off x="953118" y="2504573"/>
            <a:ext cx="7902898" cy="2548685"/>
          </a:xfrm>
          <a:custGeom>
            <a:avLst/>
            <a:gdLst/>
            <a:ahLst/>
            <a:cxnLst/>
            <a:rect r="r" b="b" t="t" l="l"/>
            <a:pathLst>
              <a:path h="2548685" w="7902898">
                <a:moveTo>
                  <a:pt x="0" y="0"/>
                </a:moveTo>
                <a:lnTo>
                  <a:pt x="7902898" y="0"/>
                </a:lnTo>
                <a:lnTo>
                  <a:pt x="7902898" y="2548684"/>
                </a:lnTo>
                <a:lnTo>
                  <a:pt x="0" y="2548684"/>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1617" y="4104626"/>
            <a:ext cx="12177988" cy="4091765"/>
            <a:chOff x="0" y="0"/>
            <a:chExt cx="1336482" cy="449054"/>
          </a:xfrm>
        </p:grpSpPr>
        <p:sp>
          <p:nvSpPr>
            <p:cNvPr name="Freeform 3" id="3"/>
            <p:cNvSpPr/>
            <p:nvPr/>
          </p:nvSpPr>
          <p:spPr>
            <a:xfrm flipH="false" flipV="false" rot="0">
              <a:off x="10638" y="3504"/>
              <a:ext cx="1315205" cy="445550"/>
            </a:xfrm>
            <a:custGeom>
              <a:avLst/>
              <a:gdLst/>
              <a:ahLst/>
              <a:cxnLst/>
              <a:rect r="r" b="b" t="t" l="l"/>
              <a:pathLst>
                <a:path h="445550" w="1315205">
                  <a:moveTo>
                    <a:pt x="670794" y="5361"/>
                  </a:moveTo>
                  <a:lnTo>
                    <a:pt x="1312652" y="436685"/>
                  </a:lnTo>
                  <a:cubicBezTo>
                    <a:pt x="1314421" y="437874"/>
                    <a:pt x="1315206" y="440079"/>
                    <a:pt x="1314584" y="442118"/>
                  </a:cubicBezTo>
                  <a:cubicBezTo>
                    <a:pt x="1313963" y="444157"/>
                    <a:pt x="1312082" y="445550"/>
                    <a:pt x="1309951" y="445550"/>
                  </a:cubicBezTo>
                  <a:lnTo>
                    <a:pt x="5255" y="445550"/>
                  </a:lnTo>
                  <a:cubicBezTo>
                    <a:pt x="3124" y="445550"/>
                    <a:pt x="1243" y="444157"/>
                    <a:pt x="622" y="442118"/>
                  </a:cubicBezTo>
                  <a:cubicBezTo>
                    <a:pt x="0" y="440079"/>
                    <a:pt x="784" y="437874"/>
                    <a:pt x="2553" y="436685"/>
                  </a:cubicBezTo>
                  <a:lnTo>
                    <a:pt x="644411" y="5361"/>
                  </a:lnTo>
                  <a:cubicBezTo>
                    <a:pt x="652389" y="0"/>
                    <a:pt x="662817" y="0"/>
                    <a:pt x="670794" y="5361"/>
                  </a:cubicBezTo>
                  <a:close/>
                </a:path>
              </a:pathLst>
            </a:custGeom>
            <a:solidFill>
              <a:srgbClr val="1A0C67"/>
            </a:solidFill>
          </p:spPr>
        </p:sp>
        <p:sp>
          <p:nvSpPr>
            <p:cNvPr name="TextBox 4" id="4"/>
            <p:cNvSpPr txBox="true"/>
            <p:nvPr/>
          </p:nvSpPr>
          <p:spPr>
            <a:xfrm>
              <a:off x="208825" y="151339"/>
              <a:ext cx="918831" cy="2656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731520" y="2220673"/>
            <a:ext cx="8290560" cy="4363007"/>
            <a:chOff x="0" y="0"/>
            <a:chExt cx="3070578" cy="1615929"/>
          </a:xfrm>
        </p:grpSpPr>
        <p:sp>
          <p:nvSpPr>
            <p:cNvPr name="Freeform 6" id="6"/>
            <p:cNvSpPr/>
            <p:nvPr/>
          </p:nvSpPr>
          <p:spPr>
            <a:xfrm flipH="false" flipV="false" rot="0">
              <a:off x="0" y="0"/>
              <a:ext cx="3070578" cy="1615929"/>
            </a:xfrm>
            <a:custGeom>
              <a:avLst/>
              <a:gdLst/>
              <a:ahLst/>
              <a:cxnLst/>
              <a:rect r="r" b="b" t="t" l="l"/>
              <a:pathLst>
                <a:path h="1615929" w="3070578">
                  <a:moveTo>
                    <a:pt x="28015" y="0"/>
                  </a:moveTo>
                  <a:lnTo>
                    <a:pt x="3042563" y="0"/>
                  </a:lnTo>
                  <a:cubicBezTo>
                    <a:pt x="3049993" y="0"/>
                    <a:pt x="3057119" y="2952"/>
                    <a:pt x="3062372" y="8205"/>
                  </a:cubicBezTo>
                  <a:cubicBezTo>
                    <a:pt x="3067626" y="13459"/>
                    <a:pt x="3070578" y="20585"/>
                    <a:pt x="3070578" y="28015"/>
                  </a:cubicBezTo>
                  <a:lnTo>
                    <a:pt x="3070578" y="1587914"/>
                  </a:lnTo>
                  <a:cubicBezTo>
                    <a:pt x="3070578" y="1595344"/>
                    <a:pt x="3067626" y="1602470"/>
                    <a:pt x="3062372" y="1607723"/>
                  </a:cubicBezTo>
                  <a:cubicBezTo>
                    <a:pt x="3057119" y="1612977"/>
                    <a:pt x="3049993" y="1615929"/>
                    <a:pt x="3042563" y="1615929"/>
                  </a:cubicBezTo>
                  <a:lnTo>
                    <a:pt x="28015" y="1615929"/>
                  </a:lnTo>
                  <a:cubicBezTo>
                    <a:pt x="20585" y="1615929"/>
                    <a:pt x="13459" y="1612977"/>
                    <a:pt x="8205" y="1607723"/>
                  </a:cubicBezTo>
                  <a:cubicBezTo>
                    <a:pt x="2952" y="1602470"/>
                    <a:pt x="0" y="1595344"/>
                    <a:pt x="0" y="1587914"/>
                  </a:cubicBezTo>
                  <a:lnTo>
                    <a:pt x="0" y="28015"/>
                  </a:lnTo>
                  <a:cubicBezTo>
                    <a:pt x="0" y="20585"/>
                    <a:pt x="2952" y="13459"/>
                    <a:pt x="8205" y="8205"/>
                  </a:cubicBezTo>
                  <a:cubicBezTo>
                    <a:pt x="13459" y="2952"/>
                    <a:pt x="20585" y="0"/>
                    <a:pt x="28015" y="0"/>
                  </a:cubicBezTo>
                  <a:close/>
                </a:path>
              </a:pathLst>
            </a:custGeom>
            <a:solidFill>
              <a:srgbClr val="EEEEEE"/>
            </a:solidFill>
          </p:spPr>
        </p:sp>
        <p:sp>
          <p:nvSpPr>
            <p:cNvPr name="TextBox 7" id="7"/>
            <p:cNvSpPr txBox="true"/>
            <p:nvPr/>
          </p:nvSpPr>
          <p:spPr>
            <a:xfrm>
              <a:off x="0" y="-57150"/>
              <a:ext cx="3070578" cy="1673079"/>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1664988" y="2393663"/>
            <a:ext cx="6423625" cy="4017027"/>
          </a:xfrm>
          <a:custGeom>
            <a:avLst/>
            <a:gdLst/>
            <a:ahLst/>
            <a:cxnLst/>
            <a:rect r="r" b="b" t="t" l="l"/>
            <a:pathLst>
              <a:path h="4017027" w="6423625">
                <a:moveTo>
                  <a:pt x="0" y="0"/>
                </a:moveTo>
                <a:lnTo>
                  <a:pt x="6423624" y="0"/>
                </a:lnTo>
                <a:lnTo>
                  <a:pt x="6423624" y="4017027"/>
                </a:lnTo>
                <a:lnTo>
                  <a:pt x="0" y="4017027"/>
                </a:lnTo>
                <a:lnTo>
                  <a:pt x="0" y="0"/>
                </a:lnTo>
                <a:close/>
              </a:path>
            </a:pathLst>
          </a:custGeom>
          <a:blipFill>
            <a:blip r:embed="rId2"/>
            <a:stretch>
              <a:fillRect l="0" t="0" r="0" b="0"/>
            </a:stretch>
          </a:blipFill>
        </p:spPr>
      </p:sp>
      <p:sp>
        <p:nvSpPr>
          <p:cNvPr name="TextBox 9" id="9"/>
          <p:cNvSpPr txBox="true"/>
          <p:nvPr/>
        </p:nvSpPr>
        <p:spPr>
          <a:xfrm rot="0">
            <a:off x="1030023" y="947703"/>
            <a:ext cx="722225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Kode Rust Modbust Client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981617" y="4104626"/>
            <a:ext cx="12177988" cy="4091765"/>
            <a:chOff x="0" y="0"/>
            <a:chExt cx="1336482" cy="449054"/>
          </a:xfrm>
        </p:grpSpPr>
        <p:sp>
          <p:nvSpPr>
            <p:cNvPr name="Freeform 3" id="3"/>
            <p:cNvSpPr/>
            <p:nvPr/>
          </p:nvSpPr>
          <p:spPr>
            <a:xfrm flipH="false" flipV="false" rot="0">
              <a:off x="10638" y="3504"/>
              <a:ext cx="1315205" cy="445550"/>
            </a:xfrm>
            <a:custGeom>
              <a:avLst/>
              <a:gdLst/>
              <a:ahLst/>
              <a:cxnLst/>
              <a:rect r="r" b="b" t="t" l="l"/>
              <a:pathLst>
                <a:path h="445550" w="1315205">
                  <a:moveTo>
                    <a:pt x="670794" y="5361"/>
                  </a:moveTo>
                  <a:lnTo>
                    <a:pt x="1312652" y="436685"/>
                  </a:lnTo>
                  <a:cubicBezTo>
                    <a:pt x="1314421" y="437874"/>
                    <a:pt x="1315206" y="440079"/>
                    <a:pt x="1314584" y="442118"/>
                  </a:cubicBezTo>
                  <a:cubicBezTo>
                    <a:pt x="1313963" y="444157"/>
                    <a:pt x="1312082" y="445550"/>
                    <a:pt x="1309951" y="445550"/>
                  </a:cubicBezTo>
                  <a:lnTo>
                    <a:pt x="5255" y="445550"/>
                  </a:lnTo>
                  <a:cubicBezTo>
                    <a:pt x="3124" y="445550"/>
                    <a:pt x="1243" y="444157"/>
                    <a:pt x="622" y="442118"/>
                  </a:cubicBezTo>
                  <a:cubicBezTo>
                    <a:pt x="0" y="440079"/>
                    <a:pt x="784" y="437874"/>
                    <a:pt x="2553" y="436685"/>
                  </a:cubicBezTo>
                  <a:lnTo>
                    <a:pt x="644411" y="5361"/>
                  </a:lnTo>
                  <a:cubicBezTo>
                    <a:pt x="652389" y="0"/>
                    <a:pt x="662817" y="0"/>
                    <a:pt x="670794" y="5361"/>
                  </a:cubicBezTo>
                  <a:close/>
                </a:path>
              </a:pathLst>
            </a:custGeom>
            <a:solidFill>
              <a:srgbClr val="070707"/>
            </a:solidFill>
          </p:spPr>
        </p:sp>
        <p:sp>
          <p:nvSpPr>
            <p:cNvPr name="TextBox 4" id="4"/>
            <p:cNvSpPr txBox="true"/>
            <p:nvPr/>
          </p:nvSpPr>
          <p:spPr>
            <a:xfrm>
              <a:off x="208825" y="151339"/>
              <a:ext cx="918831" cy="2656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731520" y="2220673"/>
            <a:ext cx="8290560" cy="4363007"/>
            <a:chOff x="0" y="0"/>
            <a:chExt cx="3070578" cy="1615929"/>
          </a:xfrm>
        </p:grpSpPr>
        <p:sp>
          <p:nvSpPr>
            <p:cNvPr name="Freeform 6" id="6"/>
            <p:cNvSpPr/>
            <p:nvPr/>
          </p:nvSpPr>
          <p:spPr>
            <a:xfrm flipH="false" flipV="false" rot="0">
              <a:off x="0" y="0"/>
              <a:ext cx="3070578" cy="1615929"/>
            </a:xfrm>
            <a:custGeom>
              <a:avLst/>
              <a:gdLst/>
              <a:ahLst/>
              <a:cxnLst/>
              <a:rect r="r" b="b" t="t" l="l"/>
              <a:pathLst>
                <a:path h="1615929" w="3070578">
                  <a:moveTo>
                    <a:pt x="28015" y="0"/>
                  </a:moveTo>
                  <a:lnTo>
                    <a:pt x="3042563" y="0"/>
                  </a:lnTo>
                  <a:cubicBezTo>
                    <a:pt x="3049993" y="0"/>
                    <a:pt x="3057119" y="2952"/>
                    <a:pt x="3062372" y="8205"/>
                  </a:cubicBezTo>
                  <a:cubicBezTo>
                    <a:pt x="3067626" y="13459"/>
                    <a:pt x="3070578" y="20585"/>
                    <a:pt x="3070578" y="28015"/>
                  </a:cubicBezTo>
                  <a:lnTo>
                    <a:pt x="3070578" y="1587914"/>
                  </a:lnTo>
                  <a:cubicBezTo>
                    <a:pt x="3070578" y="1595344"/>
                    <a:pt x="3067626" y="1602470"/>
                    <a:pt x="3062372" y="1607723"/>
                  </a:cubicBezTo>
                  <a:cubicBezTo>
                    <a:pt x="3057119" y="1612977"/>
                    <a:pt x="3049993" y="1615929"/>
                    <a:pt x="3042563" y="1615929"/>
                  </a:cubicBezTo>
                  <a:lnTo>
                    <a:pt x="28015" y="1615929"/>
                  </a:lnTo>
                  <a:cubicBezTo>
                    <a:pt x="20585" y="1615929"/>
                    <a:pt x="13459" y="1612977"/>
                    <a:pt x="8205" y="1607723"/>
                  </a:cubicBezTo>
                  <a:cubicBezTo>
                    <a:pt x="2952" y="1602470"/>
                    <a:pt x="0" y="1595344"/>
                    <a:pt x="0" y="1587914"/>
                  </a:cubicBezTo>
                  <a:lnTo>
                    <a:pt x="0" y="28015"/>
                  </a:lnTo>
                  <a:cubicBezTo>
                    <a:pt x="0" y="20585"/>
                    <a:pt x="2952" y="13459"/>
                    <a:pt x="8205" y="8205"/>
                  </a:cubicBezTo>
                  <a:cubicBezTo>
                    <a:pt x="13459" y="2952"/>
                    <a:pt x="20585" y="0"/>
                    <a:pt x="28015" y="0"/>
                  </a:cubicBezTo>
                  <a:close/>
                </a:path>
              </a:pathLst>
            </a:custGeom>
            <a:solidFill>
              <a:srgbClr val="EEEEEE"/>
            </a:solidFill>
          </p:spPr>
        </p:sp>
        <p:sp>
          <p:nvSpPr>
            <p:cNvPr name="TextBox 7" id="7"/>
            <p:cNvSpPr txBox="true"/>
            <p:nvPr/>
          </p:nvSpPr>
          <p:spPr>
            <a:xfrm>
              <a:off x="0" y="-57150"/>
              <a:ext cx="3070578" cy="1673079"/>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0">
            <a:off x="1720109" y="2432012"/>
            <a:ext cx="6313382" cy="3940330"/>
          </a:xfrm>
          <a:custGeom>
            <a:avLst/>
            <a:gdLst/>
            <a:ahLst/>
            <a:cxnLst/>
            <a:rect r="r" b="b" t="t" l="l"/>
            <a:pathLst>
              <a:path h="3940330" w="6313382">
                <a:moveTo>
                  <a:pt x="0" y="0"/>
                </a:moveTo>
                <a:lnTo>
                  <a:pt x="6313382" y="0"/>
                </a:lnTo>
                <a:lnTo>
                  <a:pt x="6313382" y="3940329"/>
                </a:lnTo>
                <a:lnTo>
                  <a:pt x="0" y="3940329"/>
                </a:lnTo>
                <a:lnTo>
                  <a:pt x="0" y="0"/>
                </a:lnTo>
                <a:close/>
              </a:path>
            </a:pathLst>
          </a:custGeom>
          <a:blipFill>
            <a:blip r:embed="rId2"/>
            <a:stretch>
              <a:fillRect l="0" t="0" r="0" b="0"/>
            </a:stretch>
          </a:blipFill>
        </p:spPr>
      </p:sp>
      <p:sp>
        <p:nvSpPr>
          <p:cNvPr name="TextBox 9" id="9"/>
          <p:cNvSpPr txBox="true"/>
          <p:nvPr/>
        </p:nvSpPr>
        <p:spPr>
          <a:xfrm rot="0">
            <a:off x="1030023" y="947703"/>
            <a:ext cx="722225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Kode Rust TCP Server</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96488" y="5410698"/>
            <a:ext cx="8856016" cy="3263392"/>
            <a:chOff x="0" y="0"/>
            <a:chExt cx="1336482" cy="492486"/>
          </a:xfrm>
        </p:grpSpPr>
        <p:sp>
          <p:nvSpPr>
            <p:cNvPr name="Freeform 3" id="3"/>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1A0C67"/>
            </a:solidFill>
          </p:spPr>
        </p:sp>
        <p:sp>
          <p:nvSpPr>
            <p:cNvPr name="TextBox 4" id="4"/>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467480" y="1138040"/>
            <a:ext cx="528080" cy="528080"/>
            <a:chOff x="0" y="0"/>
            <a:chExt cx="195585" cy="195585"/>
          </a:xfrm>
        </p:grpSpPr>
        <p:sp>
          <p:nvSpPr>
            <p:cNvPr name="Freeform 6" id="6"/>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FFC61A"/>
            </a:solidFill>
          </p:spPr>
        </p:sp>
        <p:sp>
          <p:nvSpPr>
            <p:cNvPr name="TextBox 7" id="7"/>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Freeform 8" id="8"/>
          <p:cNvSpPr/>
          <p:nvPr/>
        </p:nvSpPr>
        <p:spPr>
          <a:xfrm flipH="false" flipV="false" rot="-10800000">
            <a:off x="4568562" y="589171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0" y="6542967"/>
            <a:ext cx="8856016" cy="3263392"/>
            <a:chOff x="0" y="0"/>
            <a:chExt cx="1336482" cy="492486"/>
          </a:xfrm>
        </p:grpSpPr>
        <p:sp>
          <p:nvSpPr>
            <p:cNvPr name="Freeform 10" id="10"/>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70707"/>
            </a:solidFill>
          </p:spPr>
        </p:sp>
        <p:sp>
          <p:nvSpPr>
            <p:cNvPr name="TextBox 11" id="11"/>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sp>
        <p:nvSpPr>
          <p:cNvPr name="Freeform 12" id="12"/>
          <p:cNvSpPr/>
          <p:nvPr/>
        </p:nvSpPr>
        <p:spPr>
          <a:xfrm flipH="false" flipV="false" rot="0">
            <a:off x="1719509" y="1745869"/>
            <a:ext cx="6637149" cy="4145841"/>
          </a:xfrm>
          <a:custGeom>
            <a:avLst/>
            <a:gdLst/>
            <a:ahLst/>
            <a:cxnLst/>
            <a:rect r="r" b="b" t="t" l="l"/>
            <a:pathLst>
              <a:path h="4145841" w="6637149">
                <a:moveTo>
                  <a:pt x="0" y="0"/>
                </a:moveTo>
                <a:lnTo>
                  <a:pt x="6637149" y="0"/>
                </a:lnTo>
                <a:lnTo>
                  <a:pt x="6637149" y="4145841"/>
                </a:lnTo>
                <a:lnTo>
                  <a:pt x="0" y="4145841"/>
                </a:lnTo>
                <a:lnTo>
                  <a:pt x="0" y="0"/>
                </a:lnTo>
                <a:close/>
              </a:path>
            </a:pathLst>
          </a:custGeom>
          <a:blipFill>
            <a:blip r:embed="rId4"/>
            <a:stretch>
              <a:fillRect l="0" t="0" r="0" b="0"/>
            </a:stretch>
          </a:blipFill>
        </p:spPr>
      </p:sp>
      <p:sp>
        <p:nvSpPr>
          <p:cNvPr name="TextBox 13" id="13"/>
          <p:cNvSpPr txBox="true"/>
          <p:nvPr/>
        </p:nvSpPr>
        <p:spPr>
          <a:xfrm rot="0">
            <a:off x="1719509" y="1020578"/>
            <a:ext cx="7302571" cy="6457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Kode Rust Blockchain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DAGrHVrfSUo</dc:identifier>
  <dcterms:modified xsi:type="dcterms:W3CDTF">2011-08-01T06:04:30Z</dcterms:modified>
  <cp:revision>1</cp:revision>
  <dc:title>White and Blue Professional Career Development Presentation</dc:title>
</cp:coreProperties>
</file>