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333" r:id="rId5"/>
    <p:sldId id="334" r:id="rId6"/>
    <p:sldId id="335" r:id="rId7"/>
    <p:sldId id="340" r:id="rId8"/>
    <p:sldId id="332" r:id="rId9"/>
    <p:sldId id="339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0049BDE-97FE-4A86-A9DC-EEABFA04D777}">
          <p14:sldIdLst>
            <p14:sldId id="256"/>
            <p14:sldId id="257"/>
          </p14:sldIdLst>
        </p14:section>
        <p14:section name="1-系统简介" id="{66FE0BB0-CFBA-4F16-BBEB-BD850EFB3B73}">
          <p14:sldIdLst>
            <p14:sldId id="262"/>
            <p14:sldId id="333"/>
            <p14:sldId id="334"/>
            <p14:sldId id="335"/>
            <p14:sldId id="340"/>
          </p14:sldIdLst>
        </p14:section>
        <p14:section name="2-系统架构" id="{FD7F98B5-059F-4017-858E-BA08E53BA16E}">
          <p14:sldIdLst/>
        </p14:section>
        <p14:section name="界面展示" id="{19974EA6-9FF1-4103-A317-F3896D9BE495}">
          <p14:sldIdLst>
            <p14:sldId id="332"/>
            <p14:sldId id="33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7860" autoAdjust="0"/>
  </p:normalViewPr>
  <p:slideViewPr>
    <p:cSldViewPr snapToGrid="0" showGuides="1">
      <p:cViewPr varScale="1">
        <p:scale>
          <a:sx n="76" d="100"/>
          <a:sy n="76" d="100"/>
        </p:scale>
        <p:origin x="8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E015-B5DF-487E-A904-FC249E3EFA1D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14CA4-A737-4B0D-8ABF-7DEED5BA8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老师好，我们本次数据库课设的选题是归宿，一个民宿预定服务网站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0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我们将简要讲述系统简介，系统设计，团队协作，并将剩下的时间用于系统演示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课设是部署在网页端的民宿预订网站，民宿作为一种新兴的小型入住设施，往往是由屋子的主人短暂提供给客人屋子的使用权，相比起传统的旅店，民宿更具有家居气息与交易的灵活性。基于此，我们的归宿系统的目标，是能够为</a:t>
            </a:r>
            <a:r>
              <a:rPr lang="en-US" altLang="zh-CN" dirty="0"/>
              <a:t>PC</a:t>
            </a:r>
            <a:r>
              <a:rPr lang="zh-CN" altLang="en-US" dirty="0"/>
              <a:t>端的用户提供一个体验良好，灵活性强，交互性好的轻量级民宿预订与服务平台，用户可以通过该网站随时预定民宿入住的服务，并通过其他相关的功能获得更好的体验。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主要以顾客，房东，作为系统的主要参与者。本系统的核心主体是由房东创建的民宿房源，在民宿上的创建、编辑、搜索等操作，涉及到数据库层面的增删改查；而针对民宿的电子订单的交易则是本系统的核心功能，并在核心功能上实现了顾客房东双向评论机制、订单的可视化数据统计等功能以提高用户体验；同时，针对个别信息的人为管理，我们还另外设了一套管理系统，添加了管理员这一角色，用于对一些手动提交需要审核识别的信息进行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8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系统的非功能性上，我们在开发时注意数据库的完整性约束，严格处理顾客，用户，管理员三者的权限；同时，我们通过代码的错误处理机制实现了恶意输入或注入的避免；而在可理解性方面，在打造核心功能的同时，我们也尽力设计了美观而交互简易的页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9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而就系统架构与技术架构上，本项目的前端采用基于</a:t>
            </a:r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Vue</a:t>
            </a:r>
            <a:r>
              <a:rPr lang="zh-CN" altLang="en-US" dirty="0"/>
              <a:t>为开发基本框架，使用</a:t>
            </a:r>
            <a:r>
              <a:rPr lang="en-US" altLang="zh-CN" dirty="0" err="1"/>
              <a:t>npm</a:t>
            </a:r>
            <a:r>
              <a:rPr lang="zh-CN" altLang="en-US" dirty="0"/>
              <a:t>进行关联包管理，并使用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组件库进行</a:t>
            </a:r>
            <a:r>
              <a:rPr lang="en-US" altLang="zh-CN" dirty="0"/>
              <a:t>UI</a:t>
            </a:r>
            <a:r>
              <a:rPr lang="zh-CN" altLang="en-US" dirty="0"/>
              <a:t>组件渲染绘制，通过</a:t>
            </a:r>
            <a:r>
              <a:rPr lang="en-US" altLang="zh-CN" dirty="0"/>
              <a:t>Vue-router</a:t>
            </a:r>
            <a:r>
              <a:rPr lang="zh-CN" altLang="en-US" dirty="0"/>
              <a:t>实现对路由的管理；而后端主要基于</a:t>
            </a:r>
            <a:r>
              <a:rPr lang="en-US" altLang="zh-CN" dirty="0"/>
              <a:t>ASP.NET</a:t>
            </a:r>
            <a:r>
              <a:rPr lang="zh-CN" altLang="en-US" dirty="0"/>
              <a:t>与</a:t>
            </a:r>
            <a:r>
              <a:rPr lang="en-US" altLang="zh-CN" dirty="0"/>
              <a:t>Entity Framework</a:t>
            </a:r>
            <a:r>
              <a:rPr lang="zh-CN" altLang="en-US" dirty="0"/>
              <a:t>关系对象映射引擎实现业务逻辑，以</a:t>
            </a:r>
            <a:r>
              <a:rPr lang="en-US" altLang="zh-CN" dirty="0"/>
              <a:t>Oracle 12C</a:t>
            </a:r>
            <a:r>
              <a:rPr lang="zh-CN" altLang="en-US" dirty="0"/>
              <a:t>作为项目的持久层数据库。本项目部署到了</a:t>
            </a:r>
            <a:r>
              <a:rPr lang="en-US" altLang="zh-CN" dirty="0" err="1"/>
              <a:t>nginx</a:t>
            </a:r>
            <a:r>
              <a:rPr lang="zh-CN" altLang="en-US" dirty="0"/>
              <a:t>服务器，为实现负载均衡提供基础。而在前后端交互上，前端在通过</a:t>
            </a:r>
            <a:r>
              <a:rPr lang="en-US" altLang="zh-CN" dirty="0" err="1"/>
              <a:t>axios</a:t>
            </a:r>
            <a:r>
              <a:rPr lang="zh-CN" altLang="en-US" dirty="0"/>
              <a:t>发送</a:t>
            </a:r>
            <a:r>
              <a:rPr lang="en-US" altLang="zh-CN" dirty="0"/>
              <a:t>http</a:t>
            </a:r>
            <a:r>
              <a:rPr lang="zh-CN" altLang="en-US" dirty="0"/>
              <a:t>请求，入口文件在经过</a:t>
            </a:r>
            <a:r>
              <a:rPr lang="en-US" altLang="zh-CN" dirty="0"/>
              <a:t>json</a:t>
            </a:r>
            <a:r>
              <a:rPr lang="zh-CN" altLang="en-US" dirty="0"/>
              <a:t>统一解析后对应到如管理员、顾客、房东，订单等不同的</a:t>
            </a:r>
            <a:r>
              <a:rPr lang="en-US" altLang="zh-CN" dirty="0"/>
              <a:t>Controller</a:t>
            </a:r>
            <a:r>
              <a:rPr lang="zh-CN" altLang="en-US" dirty="0"/>
              <a:t>实现不同的业务逻辑管理，再通过关系对象映射实现对数据库的查询与访问，保证查询过程中的数据安全与执行高效。同时，为了对登录用户进行身份验证，我们引入了</a:t>
            </a:r>
            <a:r>
              <a:rPr lang="en-US" altLang="zh-CN" dirty="0"/>
              <a:t>Json Web Token</a:t>
            </a:r>
            <a:r>
              <a:rPr lang="zh-CN" altLang="en-US" dirty="0"/>
              <a:t>机制，使得用户通过</a:t>
            </a:r>
            <a:r>
              <a:rPr lang="en-US" altLang="zh-CN" dirty="0"/>
              <a:t>token</a:t>
            </a:r>
            <a:r>
              <a:rPr lang="zh-CN" altLang="en-US" dirty="0"/>
              <a:t>令牌识别进行更为高效率的数据请求。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01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除此之外，我们还调用了一些第三方组件与外部</a:t>
            </a:r>
            <a:r>
              <a:rPr lang="en-US" altLang="zh-CN" dirty="0"/>
              <a:t>API</a:t>
            </a:r>
            <a:r>
              <a:rPr lang="zh-CN" altLang="en-US" dirty="0"/>
              <a:t>用于提升我们系统的交互性，例如调用基于高德地图的</a:t>
            </a:r>
            <a:r>
              <a:rPr lang="en-US" altLang="zh-CN" dirty="0" err="1"/>
              <a:t>vue-amap</a:t>
            </a:r>
            <a:r>
              <a:rPr lang="zh-CN" altLang="en-US" dirty="0"/>
              <a:t>地图组件用于房源地理信息的可视化显示，调用</a:t>
            </a:r>
            <a:r>
              <a:rPr lang="en-US" altLang="zh-CN" dirty="0" err="1"/>
              <a:t>vue</a:t>
            </a:r>
            <a:r>
              <a:rPr lang="en-US" altLang="zh-CN" dirty="0"/>
              <a:t>-clipboard</a:t>
            </a:r>
            <a:r>
              <a:rPr lang="zh-CN" altLang="en-US" dirty="0"/>
              <a:t>组件用于房源页面地址的分享，</a:t>
            </a:r>
            <a:r>
              <a:rPr lang="en-US" altLang="zh-CN" dirty="0"/>
              <a:t>v-chart</a:t>
            </a:r>
            <a:r>
              <a:rPr lang="zh-CN" altLang="en-US" dirty="0"/>
              <a:t>用于房源相关信息的图表可视化，</a:t>
            </a:r>
            <a:r>
              <a:rPr lang="en-US" altLang="zh-CN" dirty="0" err="1"/>
              <a:t>alipay</a:t>
            </a:r>
            <a:r>
              <a:rPr lang="zh-CN" altLang="en-US" dirty="0"/>
              <a:t>外部</a:t>
            </a:r>
            <a:r>
              <a:rPr lang="en-US" altLang="zh-CN" dirty="0" err="1"/>
              <a:t>api</a:t>
            </a:r>
            <a:r>
              <a:rPr lang="zh-CN" altLang="en-US"/>
              <a:t>用于调用支付模块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1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而在团队协作方面，小组的成员通过</a:t>
            </a:r>
            <a:r>
              <a:rPr lang="en-US" altLang="zh-CN" dirty="0" err="1"/>
              <a:t>git+github</a:t>
            </a:r>
            <a:r>
              <a:rPr lang="en-US" altLang="zh-CN" dirty="0"/>
              <a:t> desktop</a:t>
            </a:r>
            <a:r>
              <a:rPr lang="zh-CN" altLang="en-US" dirty="0"/>
              <a:t>进行代码共享与版本控制，并采用前后端分离的方式，各开两个仓库，并通过</a:t>
            </a:r>
            <a:r>
              <a:rPr lang="en-US" altLang="zh-CN" dirty="0"/>
              <a:t>API</a:t>
            </a:r>
            <a:r>
              <a:rPr lang="zh-CN" altLang="en-US" dirty="0"/>
              <a:t>文档进行交流。截止至提交作业前，前端合并到主分支上共</a:t>
            </a:r>
            <a:r>
              <a:rPr lang="en-US" altLang="zh-CN" dirty="0"/>
              <a:t>300</a:t>
            </a:r>
            <a:r>
              <a:rPr lang="zh-CN" altLang="en-US" dirty="0"/>
              <a:t>余次提交，后端也达到了</a:t>
            </a:r>
            <a:r>
              <a:rPr lang="en-US" altLang="zh-CN" dirty="0"/>
              <a:t>100</a:t>
            </a:r>
            <a:r>
              <a:rPr lang="zh-CN" altLang="en-US" dirty="0"/>
              <a:t>余次提交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14CA4-A737-4B0D-8ABF-7DEED5BA82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6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3AFCBE-91DC-4FB8-85C1-B0689961A2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502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C830A0-DF50-4D7B-B218-A8403BDE5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BC6840-2A53-450A-BD35-3E219E52CC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211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1497BA-6534-4946-ABE0-10952ACD9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862C70-93D2-48C0-87BD-5AB31AA939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80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5A857B-5F66-4C03-A9FD-C7B6FF5B1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3BE8579-0A5F-4A71-8601-DB2986D4C9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59" y="185738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5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757B4C-551B-421B-B1CF-20D3B5925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39D5E7-95D9-4510-ADAF-8CA4B50920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40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EC0E24-6EE7-49CB-9CAD-A4E873466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C6DF64-3462-4009-9810-F3CEED7B04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76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EEA553-F0A4-466B-98BD-4F0EF0EE3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8B84A4-9935-4523-AE68-F90BB5A30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32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D21184-F42B-42A2-A3F3-BBDFAB9EA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2FBFD5-C9E1-4EF1-A4EE-F887A538A6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363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4E6862-DD28-4AC0-8F3A-B0CA33BDD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C82B30-471D-410D-96E3-5A40EDA075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58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AF9162B-1A71-446E-B7B7-207EE9C37A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531207-CFE0-4E7D-B173-D44310A49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380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FDB85D-5D93-4998-97B6-972A01DB8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622" y="6178283"/>
            <a:ext cx="590606" cy="597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38253A-FE69-44DD-B4BA-7CB6CA1119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71" y="225924"/>
            <a:ext cx="1749669" cy="6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5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uisu.website:555/#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1476092" y="2600819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3142264" y="4832832"/>
            <a:ext cx="4092194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组员：汪明杰    梁乔       指导教师：袁时金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陈中悦    肖杨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王立友    尚丙奇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陈垲昕    安江涛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香宁雨    许王子路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847253" y="3052459"/>
            <a:ext cx="870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凌慧体-简" panose="03050602040302020204" pitchFamily="66" charset="-122"/>
                <a:ea typeface="凌慧体-简" panose="03050602040302020204" pitchFamily="66" charset="-122"/>
                <a:cs typeface="凌慧体-简" panose="03050602040302020204" pitchFamily="66" charset="-122"/>
              </a:rPr>
              <a:t>一个民宿预定服务网站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2442BE9-1A01-42C5-90F6-63DAD1D8C2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4" r="52723"/>
          <a:stretch/>
        </p:blipFill>
        <p:spPr>
          <a:xfrm>
            <a:off x="255917" y="137158"/>
            <a:ext cx="2028429" cy="16947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7558C2E-827F-42A5-B641-9CE563D4DA6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6" t="-874"/>
          <a:stretch/>
        </p:blipFill>
        <p:spPr>
          <a:xfrm>
            <a:off x="2543374" y="73379"/>
            <a:ext cx="2261306" cy="1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0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1973709"/>
            <a:chOff x="8315182" y="3708614"/>
            <a:chExt cx="3745288" cy="1973709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感谢指正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748AC95-43A7-4862-AE20-192234477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" t="47116" r="69879" b="30098"/>
          <a:stretch/>
        </p:blipFill>
        <p:spPr>
          <a:xfrm>
            <a:off x="9996055" y="1"/>
            <a:ext cx="2195945" cy="10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96256" y="183575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6256" y="2723491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6256" y="3780696"/>
            <a:ext cx="730202" cy="611075"/>
            <a:chOff x="6541454" y="2317292"/>
            <a:chExt cx="730202" cy="611075"/>
          </a:xfrm>
        </p:grpSpPr>
        <p:sp>
          <p:nvSpPr>
            <p:cNvPr id="26" name="等腰三角形 25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84200" y="196837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4200" y="3915322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4200" y="285678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6990" y="1945503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系统简介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756990" y="3894697"/>
            <a:ext cx="3419605" cy="461962"/>
            <a:chOff x="7959283" y="4349981"/>
            <a:chExt cx="3419605" cy="461962"/>
          </a:xfrm>
        </p:grpSpPr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9173821" y="4349981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团队协作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959283" y="4579922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756990" y="2835183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系统设计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6190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系统简介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860" y="976477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Verdana Pro Cond Black" panose="020B0A06030504040204" pitchFamily="34" charset="0"/>
                <a:ea typeface="微软雅黑" panose="020B0503020204020204" pitchFamily="34" charset="-122"/>
              </a:rPr>
              <a:t>归宿是什么？</a:t>
            </a:r>
          </a:p>
        </p:txBody>
      </p:sp>
      <p:sp>
        <p:nvSpPr>
          <p:cNvPr id="10" name="矩形 9"/>
          <p:cNvSpPr/>
          <p:nvPr/>
        </p:nvSpPr>
        <p:spPr>
          <a:xfrm>
            <a:off x="6352684" y="3518230"/>
            <a:ext cx="5274194" cy="1787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归宿是一个网页端民宿预定系统，目标是能够为用户提供一个良好的民宿预定与服务平台。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用户可以通过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PC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端访问该系统。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7EE7DE-234E-4259-91B9-AF2F2DD900F8}"/>
              </a:ext>
            </a:extLst>
          </p:cNvPr>
          <p:cNvGrpSpPr/>
          <p:nvPr/>
        </p:nvGrpSpPr>
        <p:grpSpPr>
          <a:xfrm>
            <a:off x="110530" y="2238326"/>
            <a:ext cx="5728788" cy="3352027"/>
            <a:chOff x="110530" y="2238326"/>
            <a:chExt cx="5728788" cy="335202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8C7E8B2-6F7B-4A96-B504-0C16276D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30" y="2238326"/>
              <a:ext cx="5728788" cy="335202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9442FF4-9AD4-42EC-B4CE-13F3C52D1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" r="20391"/>
            <a:stretch/>
          </p:blipFill>
          <p:spPr>
            <a:xfrm>
              <a:off x="948287" y="2587336"/>
              <a:ext cx="4105400" cy="2441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98844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系统简介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6141" y="243454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Verdana Pro Cond Black" panose="020B0A06030504040204" pitchFamily="34" charset="0"/>
                <a:ea typeface="微软雅黑" panose="020B0503020204020204" pitchFamily="34" charset="-122"/>
              </a:rPr>
              <a:t>功能性需求</a:t>
            </a:r>
          </a:p>
        </p:txBody>
      </p:sp>
      <p:sp>
        <p:nvSpPr>
          <p:cNvPr id="10" name="矩形 9"/>
          <p:cNvSpPr/>
          <p:nvPr/>
        </p:nvSpPr>
        <p:spPr>
          <a:xfrm>
            <a:off x="3756769" y="876343"/>
            <a:ext cx="1274547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民宿</a:t>
            </a: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6E2BAACB-1D52-4BE1-9178-E8257CB8CB7D}"/>
              </a:ext>
            </a:extLst>
          </p:cNvPr>
          <p:cNvSpPr/>
          <p:nvPr/>
        </p:nvSpPr>
        <p:spPr>
          <a:xfrm rot="5400000">
            <a:off x="460230" y="217263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 dirty="0">
              <a:solidFill>
                <a:prstClr val="black"/>
              </a:solidFill>
              <a:latin typeface="HYQiHei 55S" pitchFamily="18" charset="-122"/>
              <a:ea typeface="HYQiHei 55S" pitchFamily="18" charset="-122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414FB1-E1E9-4AC3-9303-96EFF0E21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89" y="3322423"/>
            <a:ext cx="933434" cy="9334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C97E04-7279-481A-A462-23914A9AE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6" y="3492278"/>
            <a:ext cx="1012035" cy="10120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34A5F85-9FA6-4186-88C8-094CAE00D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47" y="2159427"/>
            <a:ext cx="946317" cy="94631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8C59E47-B0F6-43B0-95A9-457DB3A83F6B}"/>
              </a:ext>
            </a:extLst>
          </p:cNvPr>
          <p:cNvSpPr txBox="1"/>
          <p:nvPr/>
        </p:nvSpPr>
        <p:spPr>
          <a:xfrm>
            <a:off x="1312600" y="3076202"/>
            <a:ext cx="7200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顾客</a:t>
            </a:r>
            <a:endParaRPr kumimoji="1"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12DEFE-F376-4595-97DB-DD8FEC012C34}"/>
              </a:ext>
            </a:extLst>
          </p:cNvPr>
          <p:cNvSpPr txBox="1"/>
          <p:nvPr/>
        </p:nvSpPr>
        <p:spPr>
          <a:xfrm>
            <a:off x="618187" y="4255857"/>
            <a:ext cx="5278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房东</a:t>
            </a:r>
            <a:endParaRPr kumimoji="1"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409765-F696-4467-888D-A5BD349EE913}"/>
              </a:ext>
            </a:extLst>
          </p:cNvPr>
          <p:cNvSpPr txBox="1"/>
          <p:nvPr/>
        </p:nvSpPr>
        <p:spPr>
          <a:xfrm>
            <a:off x="1805089" y="4464201"/>
            <a:ext cx="7429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管理员</a:t>
            </a:r>
            <a:endParaRPr kumimoji="1"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1E13CA7-9746-49D0-8A0D-F76B9D0440A0}"/>
              </a:ext>
            </a:extLst>
          </p:cNvPr>
          <p:cNvCxnSpPr>
            <a:cxnSpLocks/>
          </p:cNvCxnSpPr>
          <p:nvPr/>
        </p:nvCxnSpPr>
        <p:spPr>
          <a:xfrm>
            <a:off x="3708349" y="1786900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7F9FA79-AD99-4F0A-A21C-A7337BE5B0E6}"/>
              </a:ext>
            </a:extLst>
          </p:cNvPr>
          <p:cNvSpPr/>
          <p:nvPr/>
        </p:nvSpPr>
        <p:spPr>
          <a:xfrm>
            <a:off x="4055045" y="2072131"/>
            <a:ext cx="6088967" cy="9014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创建房源 编辑房源 审核房源 搜索房源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查看销量 首页推荐 收藏功能 历史足迹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2B6B16-B58C-4B36-BD73-B37FB9C094EA}"/>
              </a:ext>
            </a:extLst>
          </p:cNvPr>
          <p:cNvSpPr/>
          <p:nvPr/>
        </p:nvSpPr>
        <p:spPr>
          <a:xfrm>
            <a:off x="3648918" y="5175043"/>
            <a:ext cx="1274547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管理</a:t>
            </a:r>
          </a:p>
        </p:txBody>
      </p:sp>
      <p:cxnSp>
        <p:nvCxnSpPr>
          <p:cNvPr id="28" name="直线连接符 24">
            <a:extLst>
              <a:ext uri="{FF2B5EF4-FFF2-40B4-BE49-F238E27FC236}">
                <a16:creationId xmlns:a16="http://schemas.microsoft.com/office/drawing/2014/main" id="{BB6945C5-AF05-4AF4-AA87-9C8A3BDB5520}"/>
              </a:ext>
            </a:extLst>
          </p:cNvPr>
          <p:cNvCxnSpPr>
            <a:cxnSpLocks/>
          </p:cNvCxnSpPr>
          <p:nvPr/>
        </p:nvCxnSpPr>
        <p:spPr>
          <a:xfrm>
            <a:off x="4815826" y="3895844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3B94E4E-6893-402E-BDFD-D145A9328914}"/>
              </a:ext>
            </a:extLst>
          </p:cNvPr>
          <p:cNvSpPr/>
          <p:nvPr/>
        </p:nvSpPr>
        <p:spPr>
          <a:xfrm>
            <a:off x="4894355" y="4114672"/>
            <a:ext cx="6088967" cy="9014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预订房源 查看订单 足迹地图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顾客评论 房东评论 销量报表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5C3825-C679-4A24-983B-24AAFD7D659A}"/>
              </a:ext>
            </a:extLst>
          </p:cNvPr>
          <p:cNvSpPr/>
          <p:nvPr/>
        </p:nvSpPr>
        <p:spPr>
          <a:xfrm>
            <a:off x="4967677" y="3145979"/>
            <a:ext cx="1274547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订单</a:t>
            </a:r>
          </a:p>
        </p:txBody>
      </p:sp>
      <p:cxnSp>
        <p:nvCxnSpPr>
          <p:cNvPr id="31" name="直线连接符 24">
            <a:extLst>
              <a:ext uri="{FF2B5EF4-FFF2-40B4-BE49-F238E27FC236}">
                <a16:creationId xmlns:a16="http://schemas.microsoft.com/office/drawing/2014/main" id="{64F0C7D2-05DE-4830-AE60-AEC74B3C9A00}"/>
              </a:ext>
            </a:extLst>
          </p:cNvPr>
          <p:cNvCxnSpPr>
            <a:cxnSpLocks/>
          </p:cNvCxnSpPr>
          <p:nvPr/>
        </p:nvCxnSpPr>
        <p:spPr>
          <a:xfrm>
            <a:off x="3287175" y="5897334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284D36B-C34E-44E0-9E4C-0F27BA436932}"/>
              </a:ext>
            </a:extLst>
          </p:cNvPr>
          <p:cNvSpPr/>
          <p:nvPr/>
        </p:nvSpPr>
        <p:spPr>
          <a:xfrm>
            <a:off x="3494076" y="6070410"/>
            <a:ext cx="6088967" cy="3843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周边管理 房源审核 举报审核 个人信息</a:t>
            </a:r>
          </a:p>
        </p:txBody>
      </p:sp>
    </p:spTree>
    <p:extLst>
      <p:ext uri="{BB962C8B-B14F-4D97-AF65-F5344CB8AC3E}">
        <p14:creationId xmlns:p14="http://schemas.microsoft.com/office/powerpoint/2010/main" val="23105191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系统简介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6141" y="243454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Verdana Pro Cond Black" panose="020B0A06030504040204" pitchFamily="34" charset="0"/>
                <a:ea typeface="微软雅黑" panose="020B0503020204020204" pitchFamily="34" charset="-122"/>
              </a:rPr>
              <a:t>非功能性需求</a:t>
            </a:r>
          </a:p>
        </p:txBody>
      </p:sp>
      <p:sp>
        <p:nvSpPr>
          <p:cNvPr id="10" name="矩形 9"/>
          <p:cNvSpPr/>
          <p:nvPr/>
        </p:nvSpPr>
        <p:spPr>
          <a:xfrm>
            <a:off x="583509" y="1241777"/>
            <a:ext cx="2326288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安全性</a:t>
            </a: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1E13CA7-9746-49D0-8A0D-F76B9D0440A0}"/>
              </a:ext>
            </a:extLst>
          </p:cNvPr>
          <p:cNvCxnSpPr>
            <a:cxnSpLocks/>
          </p:cNvCxnSpPr>
          <p:nvPr/>
        </p:nvCxnSpPr>
        <p:spPr>
          <a:xfrm>
            <a:off x="550100" y="2134205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7F9FA79-AD99-4F0A-A21C-A7337BE5B0E6}"/>
              </a:ext>
            </a:extLst>
          </p:cNvPr>
          <p:cNvSpPr/>
          <p:nvPr/>
        </p:nvSpPr>
        <p:spPr>
          <a:xfrm>
            <a:off x="674531" y="2418714"/>
            <a:ext cx="6088967" cy="3843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数据库约束 前端约束 用户权限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A2B6B16-B58C-4B36-BD73-B37FB9C094EA}"/>
              </a:ext>
            </a:extLst>
          </p:cNvPr>
          <p:cNvSpPr/>
          <p:nvPr/>
        </p:nvSpPr>
        <p:spPr>
          <a:xfrm>
            <a:off x="550100" y="4444490"/>
            <a:ext cx="2722076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可理解性</a:t>
            </a:r>
          </a:p>
        </p:txBody>
      </p:sp>
      <p:cxnSp>
        <p:nvCxnSpPr>
          <p:cNvPr id="28" name="直线连接符 24">
            <a:extLst>
              <a:ext uri="{FF2B5EF4-FFF2-40B4-BE49-F238E27FC236}">
                <a16:creationId xmlns:a16="http://schemas.microsoft.com/office/drawing/2014/main" id="{BB6945C5-AF05-4AF4-AA87-9C8A3BDB5520}"/>
              </a:ext>
            </a:extLst>
          </p:cNvPr>
          <p:cNvCxnSpPr>
            <a:cxnSpLocks/>
          </p:cNvCxnSpPr>
          <p:nvPr/>
        </p:nvCxnSpPr>
        <p:spPr>
          <a:xfrm>
            <a:off x="4311263" y="3653184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3B94E4E-6893-402E-BDFD-D145A9328914}"/>
              </a:ext>
            </a:extLst>
          </p:cNvPr>
          <p:cNvSpPr/>
          <p:nvPr/>
        </p:nvSpPr>
        <p:spPr>
          <a:xfrm>
            <a:off x="5159357" y="3987272"/>
            <a:ext cx="6088967" cy="3843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输入检测 防止恶意输入 完整性约束等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5C3825-C679-4A24-983B-24AAFD7D659A}"/>
              </a:ext>
            </a:extLst>
          </p:cNvPr>
          <p:cNvSpPr/>
          <p:nvPr/>
        </p:nvSpPr>
        <p:spPr>
          <a:xfrm>
            <a:off x="8203841" y="2881263"/>
            <a:ext cx="3745705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鲁棒性检测</a:t>
            </a:r>
          </a:p>
        </p:txBody>
      </p:sp>
      <p:cxnSp>
        <p:nvCxnSpPr>
          <p:cNvPr id="31" name="直线连接符 24">
            <a:extLst>
              <a:ext uri="{FF2B5EF4-FFF2-40B4-BE49-F238E27FC236}">
                <a16:creationId xmlns:a16="http://schemas.microsoft.com/office/drawing/2014/main" id="{64F0C7D2-05DE-4830-AE60-AEC74B3C9A00}"/>
              </a:ext>
            </a:extLst>
          </p:cNvPr>
          <p:cNvCxnSpPr>
            <a:cxnSpLocks/>
          </p:cNvCxnSpPr>
          <p:nvPr/>
        </p:nvCxnSpPr>
        <p:spPr>
          <a:xfrm>
            <a:off x="447978" y="5301874"/>
            <a:ext cx="6167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284D36B-C34E-44E0-9E4C-0F27BA436932}"/>
              </a:ext>
            </a:extLst>
          </p:cNvPr>
          <p:cNvSpPr/>
          <p:nvPr/>
        </p:nvSpPr>
        <p:spPr>
          <a:xfrm>
            <a:off x="569362" y="5616148"/>
            <a:ext cx="6088967" cy="3843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界面美观 交换简易 提示清晰</a:t>
            </a:r>
          </a:p>
        </p:txBody>
      </p:sp>
    </p:spTree>
    <p:extLst>
      <p:ext uri="{BB962C8B-B14F-4D97-AF65-F5344CB8AC3E}">
        <p14:creationId xmlns:p14="http://schemas.microsoft.com/office/powerpoint/2010/main" val="35973226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60343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772" y="2826150"/>
            <a:ext cx="2326288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系统架构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3D56E4-2D59-4B2C-8A45-4A7452E12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65" y="-273579"/>
            <a:ext cx="7581511" cy="7405158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4712B17-E186-46AE-9696-8407A98017DC}"/>
              </a:ext>
            </a:extLst>
          </p:cNvPr>
          <p:cNvSpPr txBox="1"/>
          <p:nvPr/>
        </p:nvSpPr>
        <p:spPr>
          <a:xfrm>
            <a:off x="9251690" y="4196339"/>
            <a:ext cx="2781531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Entity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Framework</a:t>
            </a:r>
          </a:p>
          <a:p>
            <a:pPr algn="ctr"/>
            <a:r>
              <a:rPr lang="zh-CN" altLang="en-US" dirty="0">
                <a:ea typeface="HYQiHei 55S" pitchFamily="18" charset="-122"/>
              </a:rPr>
              <a:t>关系对象映射引擎</a:t>
            </a:r>
            <a:endParaRPr lang="en-US" altLang="zh-CN" dirty="0">
              <a:ea typeface="HYQiHei 55S" pitchFamily="18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042F1F1-B8A9-4951-BABB-7319FD011857}"/>
              </a:ext>
            </a:extLst>
          </p:cNvPr>
          <p:cNvSpPr txBox="1"/>
          <p:nvPr/>
        </p:nvSpPr>
        <p:spPr>
          <a:xfrm>
            <a:off x="10163002" y="1534678"/>
            <a:ext cx="117211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C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#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5.0</a:t>
            </a:r>
          </a:p>
          <a:p>
            <a:pPr algn="ctr"/>
            <a:r>
              <a:rPr lang="zh-CN" altLang="en-US" dirty="0">
                <a:latin typeface="HYQiHei 55S" pitchFamily="18" charset="-122"/>
                <a:ea typeface="HYQiHei 55S" pitchFamily="18" charset="-122"/>
                <a:cs typeface="FZLanTingHeiPro_GB18030" charset="-122"/>
              </a:rPr>
              <a:t>开发语言</a:t>
            </a:r>
            <a:endParaRPr lang="en-US" dirty="0">
              <a:latin typeface="HYQiHei 55S" pitchFamily="18" charset="-122"/>
              <a:ea typeface="HYQiHei 55S" pitchFamily="18" charset="-122"/>
              <a:cs typeface="FZLanTingHeiPro_GB18030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FFA83B-914F-41D7-9709-CF4A8914963C}"/>
              </a:ext>
            </a:extLst>
          </p:cNvPr>
          <p:cNvSpPr txBox="1"/>
          <p:nvPr/>
        </p:nvSpPr>
        <p:spPr>
          <a:xfrm>
            <a:off x="9309397" y="3272261"/>
            <a:ext cx="2666115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Json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Web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Token</a:t>
            </a:r>
          </a:p>
          <a:p>
            <a:pPr algn="ctr"/>
            <a:r>
              <a:rPr lang="zh-CN" altLang="en-US" dirty="0">
                <a:ea typeface="HYQiHei 55S" pitchFamily="18" charset="-122"/>
              </a:rPr>
              <a:t>身份验证</a:t>
            </a:r>
            <a:endParaRPr lang="en-US" altLang="zh-CN" dirty="0">
              <a:ea typeface="HYQiHei 55S" pitchFamily="18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83C933AB-8AA1-4ECD-821A-35CD6524034B}"/>
              </a:ext>
            </a:extLst>
          </p:cNvPr>
          <p:cNvSpPr txBox="1"/>
          <p:nvPr/>
        </p:nvSpPr>
        <p:spPr>
          <a:xfrm>
            <a:off x="9838838" y="5164413"/>
            <a:ext cx="173957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Oracle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12c</a:t>
            </a:r>
          </a:p>
          <a:p>
            <a:pPr algn="ctr"/>
            <a:r>
              <a:rPr lang="zh-CN" altLang="en-US" dirty="0">
                <a:ea typeface="HYQiHei 55S" pitchFamily="18" charset="-122"/>
              </a:rPr>
              <a:t>数据库引擎</a:t>
            </a:r>
            <a:endParaRPr lang="en-US" altLang="zh-CN" dirty="0">
              <a:ea typeface="HYQiHei 55S" pitchFamily="18" charset="-122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4AE939A-0BCD-4DF5-93FC-EC8F8814E568}"/>
              </a:ext>
            </a:extLst>
          </p:cNvPr>
          <p:cNvSpPr txBox="1"/>
          <p:nvPr/>
        </p:nvSpPr>
        <p:spPr>
          <a:xfrm>
            <a:off x="9779083" y="2375738"/>
            <a:ext cx="193995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Asp.Net</a:t>
            </a:r>
            <a:r>
              <a:rPr lang="zh-CN" altLang="en-US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HYQiHei 55S" pitchFamily="18" charset="-122"/>
                <a:ea typeface="HYQiHei 55S" pitchFamily="18" charset="-122"/>
                <a:cs typeface="FZLanTingHeiPro_GB18030" charset="-122"/>
              </a:rPr>
              <a:t>API</a:t>
            </a:r>
          </a:p>
          <a:p>
            <a:pPr algn="ctr"/>
            <a:r>
              <a:rPr lang="zh-CN" altLang="en-US" dirty="0">
                <a:ea typeface="HYQiHei 55S" pitchFamily="18" charset="-122"/>
              </a:rPr>
              <a:t>预处理拓展</a:t>
            </a:r>
            <a:endParaRPr lang="en-US" altLang="zh-CN" dirty="0">
              <a:ea typeface="HYQiHei 55S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F8BA14-F796-4063-9153-88A51E3D0656}"/>
              </a:ext>
            </a:extLst>
          </p:cNvPr>
          <p:cNvSpPr/>
          <p:nvPr/>
        </p:nvSpPr>
        <p:spPr>
          <a:xfrm>
            <a:off x="237717" y="4225857"/>
            <a:ext cx="2326288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技术架构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5CC3AE-2A1C-407A-BF8D-C62F3D0A2B36}"/>
              </a:ext>
            </a:extLst>
          </p:cNvPr>
          <p:cNvSpPr/>
          <p:nvPr/>
        </p:nvSpPr>
        <p:spPr>
          <a:xfrm>
            <a:off x="255777" y="3521741"/>
            <a:ext cx="2326288" cy="576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502174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89CBBA3-DC7C-4D17-990C-4F136AE23904}"/>
              </a:ext>
            </a:extLst>
          </p:cNvPr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903125A5-AC51-4DCE-B8EB-59B27C6CCB98}"/>
                </a:ext>
              </a:extLst>
            </p:cNvPr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B5A99473-2C12-410E-A46E-A41CF72B8C9A}"/>
                </a:ext>
              </a:extLst>
            </p:cNvPr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EAB9011-5EAD-416B-B670-8CE8BCE12787}"/>
              </a:ext>
            </a:extLst>
          </p:cNvPr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2940C5BE-3671-4C4C-B803-67163A5EE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系统设计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EF154F16-3578-447E-A442-9A157CB6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57" y="164213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其他组件与外部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API: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3A0B2B-5C4D-401C-A089-F5532E9EA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89" y="2548250"/>
            <a:ext cx="1955265" cy="1761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22F73D-BB87-4474-9686-1099FD08FBAA}"/>
              </a:ext>
            </a:extLst>
          </p:cNvPr>
          <p:cNvSpPr txBox="1"/>
          <p:nvPr/>
        </p:nvSpPr>
        <p:spPr>
          <a:xfrm>
            <a:off x="4267200" y="5201313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vue-clipboard2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94314B-F1E0-4E99-B6B0-BA87A88FAD4F}"/>
              </a:ext>
            </a:extLst>
          </p:cNvPr>
          <p:cNvSpPr txBox="1"/>
          <p:nvPr/>
        </p:nvSpPr>
        <p:spPr>
          <a:xfrm>
            <a:off x="1838960" y="5184776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vue-</a:t>
            </a:r>
            <a:r>
              <a:rPr lang="en-US" altLang="zh-CN" dirty="0" err="1"/>
              <a:t>amap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17E90-0A70-46AE-8E54-96BE6171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22" y="2887980"/>
            <a:ext cx="1138259" cy="11382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0E2634E-CCC5-4038-9E7B-F81A10896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83" y="2799451"/>
            <a:ext cx="2004738" cy="141510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1C152C1-7AC9-4B7F-A96D-F17EEF44805B}"/>
              </a:ext>
            </a:extLst>
          </p:cNvPr>
          <p:cNvSpPr txBox="1"/>
          <p:nvPr/>
        </p:nvSpPr>
        <p:spPr>
          <a:xfrm>
            <a:off x="9509323" y="5279999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Alipay-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B98871-468A-4DE0-9996-D69F750A99C5}"/>
              </a:ext>
            </a:extLst>
          </p:cNvPr>
          <p:cNvSpPr txBox="1"/>
          <p:nvPr/>
        </p:nvSpPr>
        <p:spPr>
          <a:xfrm>
            <a:off x="7317872" y="5337176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v-chart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6872447-C414-4975-9651-8DFF52F08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323" y="2887980"/>
            <a:ext cx="108204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526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团队协作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D65FCB-5497-4B5F-88C7-9598BF517077}"/>
              </a:ext>
            </a:extLst>
          </p:cNvPr>
          <p:cNvSpPr/>
          <p:nvPr/>
        </p:nvSpPr>
        <p:spPr>
          <a:xfrm>
            <a:off x="2559416" y="1089314"/>
            <a:ext cx="7280124" cy="9014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通过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Git+GitHub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 Desktop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进行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代码共享和版本控制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0987A7-75BF-4993-97CE-4434B507D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62" y="1089314"/>
            <a:ext cx="609600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D1883A-781B-40B1-BDB0-8730E41E0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62" y="2066174"/>
            <a:ext cx="609600" cy="6096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4C3C550-2519-42F2-BAC5-FB7DB58AC938}"/>
              </a:ext>
            </a:extLst>
          </p:cNvPr>
          <p:cNvSpPr/>
          <p:nvPr/>
        </p:nvSpPr>
        <p:spPr>
          <a:xfrm>
            <a:off x="2617265" y="2244477"/>
            <a:ext cx="4131678" cy="3843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前后端之间通过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API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文档交流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A87B501-5072-454F-A0EE-29F3D4426B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02" y="3195919"/>
            <a:ext cx="698903" cy="69890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CF95058-4DFA-40E6-98FB-61E2AC02DC08}"/>
              </a:ext>
            </a:extLst>
          </p:cNvPr>
          <p:cNvSpPr/>
          <p:nvPr/>
        </p:nvSpPr>
        <p:spPr>
          <a:xfrm>
            <a:off x="2617265" y="3171662"/>
            <a:ext cx="6126733" cy="9014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前端各自一个分支，最后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Merge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到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main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分支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300+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次提交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61B3F81-A9B2-41E8-AD76-971272A7DE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28" y="4655761"/>
            <a:ext cx="578052" cy="57805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A161643-7E95-431A-82C4-9F4F9F3B07EE}"/>
              </a:ext>
            </a:extLst>
          </p:cNvPr>
          <p:cNvSpPr/>
          <p:nvPr/>
        </p:nvSpPr>
        <p:spPr>
          <a:xfrm>
            <a:off x="2617265" y="4503260"/>
            <a:ext cx="6126733" cy="9014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后端分为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main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dev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分支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abic Typesetting" panose="020B0604020202020204" pitchFamily="66" charset="-78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共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100+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abic Typesetting" panose="020B0604020202020204" pitchFamily="66" charset="-78"/>
                <a:sym typeface="Arial" panose="020B0604020202020204" pitchFamily="34" charset="0"/>
              </a:rPr>
              <a:t>次提交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6B1A022-8DD3-45FE-A58A-F7A3EB178F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8" r="90106" b="-1"/>
          <a:stretch/>
        </p:blipFill>
        <p:spPr>
          <a:xfrm>
            <a:off x="9016522" y="-150725"/>
            <a:ext cx="1158361" cy="70087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91D55AA-89FF-490C-8D31-D86722E06774}"/>
              </a:ext>
            </a:extLst>
          </p:cNvPr>
          <p:cNvSpPr txBox="1"/>
          <p:nvPr/>
        </p:nvSpPr>
        <p:spPr>
          <a:xfrm>
            <a:off x="860343" y="5951112"/>
            <a:ext cx="7964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前端部署地址：</a:t>
            </a:r>
            <a:r>
              <a:rPr lang="en-US" altLang="zh-CN" dirty="0">
                <a:hlinkClick r:id="rId8"/>
              </a:rPr>
              <a:t>https://guisu.website:555/#/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  <a:r>
              <a:rPr lang="en-US" altLang="zh-CN" dirty="0"/>
              <a:t>URL: https://github.com/TongJi-DataBase-Design/Project-Front-End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32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界面展示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8F5D0-19F2-4BEE-9789-318A88974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" t="47116" r="69879" b="30098"/>
          <a:stretch/>
        </p:blipFill>
        <p:spPr>
          <a:xfrm>
            <a:off x="9996055" y="1"/>
            <a:ext cx="2195945" cy="10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80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987</Words>
  <Application>Microsoft Office PowerPoint</Application>
  <PresentationFormat>宽屏</PresentationFormat>
  <Paragraphs>91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FZLanTingHeiPro_GB18030</vt:lpstr>
      <vt:lpstr>HYQiHei 55S</vt:lpstr>
      <vt:lpstr>等线</vt:lpstr>
      <vt:lpstr>凌慧体-简</vt:lpstr>
      <vt:lpstr>宋体</vt:lpstr>
      <vt:lpstr>微软雅黑</vt:lpstr>
      <vt:lpstr>幼圆</vt:lpstr>
      <vt:lpstr>Arabic Typesetting</vt:lpstr>
      <vt:lpstr>Arial</vt:lpstr>
      <vt:lpstr>Calibri</vt:lpstr>
      <vt:lpstr>Calibri Light</vt:lpstr>
      <vt:lpstr>Verdana Pro Cond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汪明杰</cp:lastModifiedBy>
  <cp:revision>292</cp:revision>
  <dcterms:created xsi:type="dcterms:W3CDTF">2016-05-12T08:39:03Z</dcterms:created>
  <dcterms:modified xsi:type="dcterms:W3CDTF">2021-07-16T07:05:48Z</dcterms:modified>
</cp:coreProperties>
</file>