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6" r:id="rId5"/>
    <p:sldId id="263" r:id="rId6"/>
    <p:sldId id="267" r:id="rId7"/>
    <p:sldId id="279" r:id="rId8"/>
    <p:sldId id="280" r:id="rId9"/>
    <p:sldId id="281" r:id="rId10"/>
    <p:sldId id="278" r:id="rId11"/>
    <p:sldId id="264" r:id="rId12"/>
    <p:sldId id="275" r:id="rId13"/>
    <p:sldId id="259"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671"/>
    <a:srgbClr val="E6E6E6"/>
    <a:srgbClr val="E3915F"/>
    <a:srgbClr val="4886C4"/>
    <a:srgbClr val="3F86CD"/>
    <a:srgbClr val="D8946A"/>
    <a:srgbClr val="2377CB"/>
    <a:srgbClr val="0E64BA"/>
    <a:srgbClr val="1CB5E0"/>
    <a:srgbClr val="F28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guide orient="horz" pos="2159"/>
        <p:guide pos="3840"/>
      </p:guideLst>
    </p:cSldViewPr>
  </p:slideViewPr>
  <p:notesTextViewPr>
    <p:cViewPr>
      <p:scale>
        <a:sx n="1" d="1"/>
        <a:sy n="1" d="1"/>
      </p:scale>
      <p:origin x="0" y="0"/>
    </p:cViewPr>
  </p:notesTextViewPr>
  <p:sorterViewPr>
    <p:cViewPr>
      <p:scale>
        <a:sx n="100" d="100"/>
        <a:sy n="100" d="100"/>
      </p:scale>
      <p:origin x="0" y="-124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61777-3A38-458F-8D99-D1BC92C380AF}" type="datetimeFigureOut">
              <a:rPr lang="zh-CN" altLang="en-US" smtClean="0"/>
              <a:t>2022/8/17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CE471-62C4-42CC-A3CC-58F8A71945A4}" type="slidenum">
              <a:rPr lang="zh-CN" altLang="en-US" smtClean="0"/>
              <a:t>‹#›</a:t>
            </a:fld>
            <a:endParaRPr lang="zh-CN" altLang="en-US"/>
          </a:p>
        </p:txBody>
      </p:sp>
    </p:spTree>
    <p:extLst>
      <p:ext uri="{BB962C8B-B14F-4D97-AF65-F5344CB8AC3E}">
        <p14:creationId xmlns:p14="http://schemas.microsoft.com/office/powerpoint/2010/main" val="183914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extLst>
      <p:ext uri="{BB962C8B-B14F-4D97-AF65-F5344CB8AC3E}">
        <p14:creationId xmlns:p14="http://schemas.microsoft.com/office/powerpoint/2010/main" val="130037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11</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17</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19</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7</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extLst>
      <p:ext uri="{BB962C8B-B14F-4D97-AF65-F5344CB8AC3E}">
        <p14:creationId xmlns:p14="http://schemas.microsoft.com/office/powerpoint/2010/main" val="115605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extLst>
      <p:ext uri="{BB962C8B-B14F-4D97-AF65-F5344CB8AC3E}">
        <p14:creationId xmlns:p14="http://schemas.microsoft.com/office/powerpoint/2010/main" val="7120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6</a:t>
            </a:r>
            <a:endParaRPr lang="zh-CN" altLang="en-US"/>
          </a:p>
        </p:txBody>
      </p:sp>
    </p:spTree>
    <p:extLst>
      <p:ext uri="{BB962C8B-B14F-4D97-AF65-F5344CB8AC3E}">
        <p14:creationId xmlns:p14="http://schemas.microsoft.com/office/powerpoint/2010/main" val="767338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D1967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C8FC74-B71D-4579-8E99-B158C4730199}" type="slidenum">
              <a:rPr lang="zh-CN" altLang="en-US" smtClean="0"/>
              <a:t>‹#›</a:t>
            </a:fld>
            <a:endParaRPr lang="zh-CN" altLang="en-US"/>
          </a:p>
        </p:txBody>
      </p:sp>
      <p:sp>
        <p:nvSpPr>
          <p:cNvPr id="6" name="矩形 5"/>
          <p:cNvSpPr/>
          <p:nvPr userDrawn="1"/>
        </p:nvSpPr>
        <p:spPr>
          <a:xfrm>
            <a:off x="0" y="0"/>
            <a:ext cx="12192000" cy="3429000"/>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C8FC74-B71D-4579-8E99-B158C4730199}" type="slidenum">
              <a:rPr lang="zh-CN" altLang="en-US" smtClean="0"/>
              <a:t>‹#›</a:t>
            </a:fld>
            <a:endParaRPr lang="zh-CN" altLang="en-US"/>
          </a:p>
        </p:txBody>
      </p:sp>
      <p:sp>
        <p:nvSpPr>
          <p:cNvPr id="5" name="矩形 4"/>
          <p:cNvSpPr/>
          <p:nvPr userDrawn="1"/>
        </p:nvSpPr>
        <p:spPr>
          <a:xfrm>
            <a:off x="0" y="6343650"/>
            <a:ext cx="12192000" cy="514350"/>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9CB4EE7-6703-4DC1-8C62-11DC48FC3367}" type="datetimeFigureOut">
              <a:rPr lang="zh-CN" altLang="en-US" smtClean="0"/>
              <a:t>2022/8/17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C8FC74-B71D-4579-8E99-B158C473019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2018/8/15</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9671"/>
        </a:solidFill>
        <a:effectLst/>
      </p:bgPr>
    </p:bg>
    <p:spTree>
      <p:nvGrpSpPr>
        <p:cNvPr id="1" name=""/>
        <p:cNvGrpSpPr/>
        <p:nvPr/>
      </p:nvGrpSpPr>
      <p:grpSpPr>
        <a:xfrm>
          <a:off x="0" y="0"/>
          <a:ext cx="0" cy="0"/>
          <a:chOff x="0" y="0"/>
          <a:chExt cx="0" cy="0"/>
        </a:xfrm>
      </p:grpSpPr>
      <p:sp>
        <p:nvSpPr>
          <p:cNvPr id="6" name="矩形 5"/>
          <p:cNvSpPr/>
          <p:nvPr/>
        </p:nvSpPr>
        <p:spPr>
          <a:xfrm>
            <a:off x="631031" y="964406"/>
            <a:ext cx="10929937" cy="49291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椭圆 9"/>
          <p:cNvSpPr/>
          <p:nvPr/>
        </p:nvSpPr>
        <p:spPr>
          <a:xfrm>
            <a:off x="950122" y="2187177"/>
            <a:ext cx="2483645" cy="2483645"/>
          </a:xfrm>
          <a:prstGeom prst="ellipse">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graduation-hat_50008"/>
          <p:cNvSpPr>
            <a:spLocks noChangeAspect="1"/>
          </p:cNvSpPr>
          <p:nvPr/>
        </p:nvSpPr>
        <p:spPr bwMode="auto">
          <a:xfrm>
            <a:off x="1267890" y="2506675"/>
            <a:ext cx="1846838" cy="1843379"/>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a:lstStyle/>
          <a:p>
            <a:endParaRPr lang="zh-CN" altLang="en-US"/>
          </a:p>
        </p:txBody>
      </p:sp>
      <p:grpSp>
        <p:nvGrpSpPr>
          <p:cNvPr id="18" name="组合 17"/>
          <p:cNvGrpSpPr/>
          <p:nvPr/>
        </p:nvGrpSpPr>
        <p:grpSpPr>
          <a:xfrm>
            <a:off x="3636644" y="2763338"/>
            <a:ext cx="7660005" cy="1944751"/>
            <a:chOff x="3636644" y="2790292"/>
            <a:chExt cx="7660005" cy="1944751"/>
          </a:xfrm>
        </p:grpSpPr>
        <p:sp>
          <p:nvSpPr>
            <p:cNvPr id="13" name="文本框 12"/>
            <p:cNvSpPr txBox="1"/>
            <p:nvPr/>
          </p:nvSpPr>
          <p:spPr>
            <a:xfrm>
              <a:off x="3636644" y="2790292"/>
              <a:ext cx="7660005" cy="923330"/>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3F86CD"/>
                  </a:solidFill>
                  <a:effectLst/>
                  <a:uLnTx/>
                  <a:uFillTx/>
                  <a:latin typeface="微软雅黑" panose="020B0503020204020204" pitchFamily="34" charset="-122"/>
                  <a:ea typeface="微软雅黑" panose="020B0503020204020204" pitchFamily="34" charset="-122"/>
                  <a:cs typeface="+mn-cs"/>
                </a:rPr>
                <a:t>操作系统课程设计答辩</a:t>
              </a:r>
            </a:p>
          </p:txBody>
        </p:sp>
        <p:cxnSp>
          <p:nvCxnSpPr>
            <p:cNvPr id="16" name="直接连接符 15"/>
            <p:cNvCxnSpPr/>
            <p:nvPr/>
          </p:nvCxnSpPr>
          <p:spPr>
            <a:xfrm>
              <a:off x="4441825" y="3918869"/>
              <a:ext cx="6049645" cy="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550816" y="4365711"/>
              <a:ext cx="4414838" cy="369332"/>
            </a:xfrm>
            <a:prstGeom prst="rect">
              <a:avLst/>
            </a:prstGeom>
            <a:noFill/>
          </p:spPr>
          <p:txBody>
            <a:bodyPr wrap="square" l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b="1" dirty="0">
                  <a:solidFill>
                    <a:srgbClr val="3F86CD"/>
                  </a:solidFill>
                  <a:latin typeface="微软雅黑" panose="020B0503020204020204" pitchFamily="34" charset="-122"/>
                  <a:ea typeface="微软雅黑" panose="020B0503020204020204" pitchFamily="34" charset="-122"/>
                </a:rPr>
                <a:t>小组：</a:t>
              </a:r>
              <a:r>
                <a:rPr lang="en-US" altLang="zh-CN" b="1" dirty="0">
                  <a:solidFill>
                    <a:srgbClr val="3F86CD"/>
                  </a:solidFill>
                  <a:latin typeface="微软雅黑" panose="020B0503020204020204" pitchFamily="34" charset="-122"/>
                  <a:ea typeface="微软雅黑" panose="020B0503020204020204" pitchFamily="34" charset="-122"/>
                </a:rPr>
                <a:t>50</a:t>
              </a:r>
              <a:r>
                <a:rPr lang="zh-CN" altLang="en-US" b="1" dirty="0">
                  <a:solidFill>
                    <a:srgbClr val="3F86CD"/>
                  </a:solidFill>
                  <a:latin typeface="微软雅黑" panose="020B0503020204020204" pitchFamily="34" charset="-122"/>
                  <a:ea typeface="微软雅黑" panose="020B0503020204020204" pitchFamily="34" charset="-122"/>
                </a:rPr>
                <a:t>组</a:t>
              </a:r>
              <a:r>
                <a:rPr lang="en-US" altLang="zh-CN" b="1" dirty="0">
                  <a:solidFill>
                    <a:srgbClr val="3F86CD"/>
                  </a:solidFill>
                  <a:latin typeface="微软雅黑" panose="020B0503020204020204" pitchFamily="34" charset="-122"/>
                  <a:ea typeface="微软雅黑" panose="020B0503020204020204" pitchFamily="34" charset="-122"/>
                </a:rPr>
                <a:t>    </a:t>
              </a:r>
              <a:r>
                <a:rPr lang="zh-CN" altLang="en-US" b="1" dirty="0">
                  <a:solidFill>
                    <a:srgbClr val="3F86CD"/>
                  </a:solidFill>
                  <a:latin typeface="微软雅黑" panose="020B0503020204020204" pitchFamily="34" charset="-122"/>
                  <a:ea typeface="微软雅黑" panose="020B0503020204020204" pitchFamily="34" charset="-122"/>
                </a:rPr>
                <a:t>答辩人：</a:t>
              </a:r>
              <a:r>
                <a:rPr lang="en-US" altLang="zh-CN" b="1" dirty="0">
                  <a:solidFill>
                    <a:srgbClr val="3F86CD"/>
                  </a:solidFill>
                  <a:latin typeface="微软雅黑" panose="020B0503020204020204" pitchFamily="34" charset="-122"/>
                  <a:ea typeface="微软雅黑" panose="020B0503020204020204" pitchFamily="34" charset="-122"/>
                </a:rPr>
                <a:t>1953366 </a:t>
              </a:r>
              <a:r>
                <a:rPr lang="zh-CN" altLang="en-US" b="1" dirty="0">
                  <a:solidFill>
                    <a:srgbClr val="3F86CD"/>
                  </a:solidFill>
                  <a:latin typeface="微软雅黑" panose="020B0503020204020204" pitchFamily="34" charset="-122"/>
                  <a:ea typeface="微软雅黑" panose="020B0503020204020204" pitchFamily="34" charset="-122"/>
                </a:rPr>
                <a:t>王思力</a:t>
              </a:r>
              <a:endParaRPr kumimoji="0" lang="zh-CN" altLang="en-US" b="1" i="0" u="none" strike="noStrike" kern="1200" cap="none" spc="0" normalizeH="0" baseline="0" noProof="0" dirty="0">
                <a:ln>
                  <a:noFill/>
                </a:ln>
                <a:solidFill>
                  <a:srgbClr val="3F86CD"/>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42990" y="235702"/>
            <a:ext cx="3380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05 |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其它问题</a:t>
            </a:r>
          </a:p>
        </p:txBody>
      </p:sp>
      <p:sp>
        <p:nvSpPr>
          <p:cNvPr id="13" name="书写"/>
          <p:cNvSpPr/>
          <p:nvPr/>
        </p:nvSpPr>
        <p:spPr bwMode="auto">
          <a:xfrm>
            <a:off x="8345170" y="1745290"/>
            <a:ext cx="655320" cy="65532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5" name="文本框 22">
            <a:extLst>
              <a:ext uri="{FF2B5EF4-FFF2-40B4-BE49-F238E27FC236}">
                <a16:creationId xmlns:a16="http://schemas.microsoft.com/office/drawing/2014/main" id="{E23FDE7D-9E2D-3DF3-5A9D-440A3D362965}"/>
              </a:ext>
            </a:extLst>
          </p:cNvPr>
          <p:cNvSpPr txBox="1"/>
          <p:nvPr/>
        </p:nvSpPr>
        <p:spPr>
          <a:xfrm flipH="1">
            <a:off x="514350" y="1309856"/>
            <a:ext cx="8358881" cy="2264851"/>
          </a:xfrm>
          <a:prstGeom prst="rect">
            <a:avLst/>
          </a:prstGeom>
          <a:noFill/>
          <a:ln w="9525">
            <a:noFill/>
            <a:miter/>
          </a:ln>
          <a:effectLst>
            <a:outerShdw sx="999" sy="999" algn="ctr" rotWithShape="0">
              <a:srgbClr val="000000"/>
            </a:outerShdw>
          </a:effectLst>
        </p:spPr>
        <p:txBody>
          <a:bodyPr wrap="square" anchor="t">
            <a:spAutoFit/>
          </a:bodyPr>
          <a:lstStyle/>
          <a:p>
            <a:pPr marL="285750" indent="-285750">
              <a:lnSpc>
                <a:spcPct val="150000"/>
              </a:lnSpc>
              <a:buFont typeface="Arial" panose="020B0604020202020204" pitchFamily="34" charset="0"/>
              <a:buChar cha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Lab1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Xargs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：没给指针申请内存空间</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Lab4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Backtrace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：忘记把文件加入到</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makefile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里导致根本没参与编译</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Lab5 Copy on Write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：写错中断判断的位置</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Lab9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mmap</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：头文件嵌套导致重定义</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p>
          <a:p>
            <a:pPr marL="285750" indent="-285750">
              <a:lnSpc>
                <a:spcPct val="150000"/>
              </a:lnSpc>
              <a:buFont typeface="Arial" panose="020B0604020202020204" pitchFamily="34" charset="0"/>
              <a:buChar char="•"/>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1793731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19671"/>
        </a:solidFill>
        <a:effectLst/>
      </p:bgPr>
    </p:bg>
    <p:spTree>
      <p:nvGrpSpPr>
        <p:cNvPr id="1" name=""/>
        <p:cNvGrpSpPr/>
        <p:nvPr/>
      </p:nvGrpSpPr>
      <p:grpSpPr>
        <a:xfrm>
          <a:off x="0" y="0"/>
          <a:ext cx="0" cy="0"/>
          <a:chOff x="0" y="0"/>
          <a:chExt cx="0" cy="0"/>
        </a:xfrm>
      </p:grpSpPr>
      <p:sp>
        <p:nvSpPr>
          <p:cNvPr id="6" name="矩形 5"/>
          <p:cNvSpPr/>
          <p:nvPr/>
        </p:nvSpPr>
        <p:spPr>
          <a:xfrm>
            <a:off x="631031" y="964406"/>
            <a:ext cx="10929937" cy="49291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椭圆 17"/>
          <p:cNvSpPr/>
          <p:nvPr/>
        </p:nvSpPr>
        <p:spPr>
          <a:xfrm>
            <a:off x="3934071" y="1267071"/>
            <a:ext cx="4323859" cy="4323859"/>
          </a:xfrm>
          <a:prstGeom prst="ellipse">
            <a:avLst/>
          </a:prstGeom>
          <a:noFill/>
          <a:ln w="25400">
            <a:solidFill>
              <a:srgbClr val="4886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文本框 30"/>
          <p:cNvSpPr txBox="1"/>
          <p:nvPr/>
        </p:nvSpPr>
        <p:spPr>
          <a:xfrm>
            <a:off x="4316313" y="3719396"/>
            <a:ext cx="355937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prstClr val="black">
                    <a:lumMod val="85000"/>
                    <a:lumOff val="15000"/>
                  </a:prstClr>
                </a:solidFill>
                <a:latin typeface="幼圆" panose="02010509060101010101" pitchFamily="49" charset="-122"/>
                <a:ea typeface="幼圆" panose="02010509060101010101" pitchFamily="49" charset="-122"/>
              </a:rPr>
              <a:t>心得体会</a:t>
            </a:r>
            <a:endParaRPr kumimoji="0" lang="zh-CN" altLang="en-US" sz="2800" b="1" i="0" u="none" strike="noStrike" kern="1200" cap="none" spc="0" normalizeH="0" baseline="0" noProof="0" dirty="0">
              <a:ln>
                <a:noFill/>
              </a:ln>
              <a:solidFill>
                <a:prstClr val="black">
                  <a:lumMod val="85000"/>
                  <a:lumOff val="15000"/>
                </a:prstClr>
              </a:solidFill>
              <a:effectLst/>
              <a:uLnTx/>
              <a:uFillTx/>
              <a:latin typeface="幼圆" panose="02010509060101010101" pitchFamily="49" charset="-122"/>
              <a:ea typeface="幼圆" panose="02010509060101010101" pitchFamily="49" charset="-122"/>
              <a:cs typeface="+mn-cs"/>
            </a:endParaRPr>
          </a:p>
        </p:txBody>
      </p:sp>
      <p:cxnSp>
        <p:nvCxnSpPr>
          <p:cNvPr id="34" name="直接连接符 33"/>
          <p:cNvCxnSpPr/>
          <p:nvPr/>
        </p:nvCxnSpPr>
        <p:spPr>
          <a:xfrm>
            <a:off x="4743358" y="4283269"/>
            <a:ext cx="2705287" cy="0"/>
          </a:xfrm>
          <a:prstGeom prst="line">
            <a:avLst/>
          </a:prstGeom>
          <a:ln w="31750" cap="flat">
            <a:gradFill flip="none" rotWithShape="1">
              <a:gsLst>
                <a:gs pos="0">
                  <a:schemeClr val="tx1">
                    <a:lumMod val="85000"/>
                    <a:lumOff val="15000"/>
                    <a:alpha val="0"/>
                  </a:schemeClr>
                </a:gs>
                <a:gs pos="50000">
                  <a:schemeClr val="tx1">
                    <a:lumMod val="85000"/>
                    <a:lumOff val="15000"/>
                  </a:schemeClr>
                </a:gs>
                <a:gs pos="100000">
                  <a:schemeClr val="tx1">
                    <a:lumMod val="85000"/>
                    <a:lumOff val="1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work-tools-cross_53063"/>
          <p:cNvSpPr>
            <a:spLocks noChangeAspect="1"/>
          </p:cNvSpPr>
          <p:nvPr/>
        </p:nvSpPr>
        <p:spPr bwMode="auto">
          <a:xfrm>
            <a:off x="5491023" y="2265366"/>
            <a:ext cx="1209954" cy="116363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rgbClr val="4886C4"/>
          </a:solidFill>
          <a:ln>
            <a:no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42990" y="235702"/>
            <a:ext cx="28012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01 | </a:t>
            </a:r>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rPr>
              <a:t>心得体会</a:t>
            </a: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22">
            <a:extLst>
              <a:ext uri="{FF2B5EF4-FFF2-40B4-BE49-F238E27FC236}">
                <a16:creationId xmlns:a16="http://schemas.microsoft.com/office/drawing/2014/main" id="{581921FE-C6CF-C50E-E92F-28A4949F1A74}"/>
              </a:ext>
            </a:extLst>
          </p:cNvPr>
          <p:cNvSpPr txBox="1"/>
          <p:nvPr/>
        </p:nvSpPr>
        <p:spPr>
          <a:xfrm flipH="1">
            <a:off x="742950" y="1391766"/>
            <a:ext cx="10438938" cy="3003515"/>
          </a:xfrm>
          <a:prstGeom prst="rect">
            <a:avLst/>
          </a:prstGeom>
          <a:noFill/>
          <a:ln w="9525">
            <a:noFill/>
            <a:miter/>
          </a:ln>
          <a:effectLst>
            <a:outerShdw sx="999" sy="999" algn="ctr" rotWithShape="0">
              <a:srgbClr val="000000"/>
            </a:outerShdw>
          </a:effectLst>
        </p:spPr>
        <p:txBody>
          <a:bodyPr wrap="square" anchor="t">
            <a:spAutoFit/>
          </a:bodyPr>
          <a:lstStyle/>
          <a:p>
            <a:pPr marL="285750" lvl="0" indent="-285750" fontAlgn="auto">
              <a:lnSpc>
                <a:spcPct val="150000"/>
              </a:lnSpc>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虽然具体内容不同但部分是共通的，要举一反三</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比如</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find</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实验和</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Lab3</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pagetable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的打印都是通过递归来逐层访问、</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Copy on Write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的实验和</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mmap</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的实验都涉及懒分配、缺页中断，</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Lock</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里的两个实验都是采用了减小锁的粒度来降低冲突频率的方法。</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50000"/>
              </a:lnSpc>
            </a:pP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基本概念和细节很重要</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做实验时候感觉最大的困难是理解题目要实现的究竟是什么、有什么作用、和什么东西有关联，如果理论知识够扎实的话做实验会轻松一点。另外写代码时候遇到的错误和问题有很多都是细节问题，</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debug</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之后会觉得有些错误很低级，但还是会犯错。</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19671"/>
        </a:solidFill>
        <a:effectLst/>
      </p:bgPr>
    </p:bg>
    <p:spTree>
      <p:nvGrpSpPr>
        <p:cNvPr id="1" name=""/>
        <p:cNvGrpSpPr/>
        <p:nvPr/>
      </p:nvGrpSpPr>
      <p:grpSpPr>
        <a:xfrm>
          <a:off x="0" y="0"/>
          <a:ext cx="0" cy="0"/>
          <a:chOff x="0" y="0"/>
          <a:chExt cx="0" cy="0"/>
        </a:xfrm>
      </p:grpSpPr>
      <p:sp>
        <p:nvSpPr>
          <p:cNvPr id="6" name="矩形 5"/>
          <p:cNvSpPr/>
          <p:nvPr/>
        </p:nvSpPr>
        <p:spPr>
          <a:xfrm>
            <a:off x="631031" y="964406"/>
            <a:ext cx="10929937" cy="49291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2046286" y="2921635"/>
            <a:ext cx="8099425"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000" b="1" dirty="0">
                <a:solidFill>
                  <a:srgbClr val="4886C4"/>
                </a:solidFill>
                <a:latin typeface="微软雅黑" panose="020B0503020204020204" pitchFamily="34" charset="-122"/>
                <a:ea typeface="微软雅黑" panose="020B0503020204020204" pitchFamily="34" charset="-122"/>
              </a:rPr>
              <a:t>谢谢老师</a:t>
            </a:r>
            <a:endParaRPr kumimoji="0" lang="zh-CN" altLang="en-US" sz="6000" b="1" i="0" u="none" strike="noStrike" kern="1200" cap="none" spc="0" normalizeH="0" baseline="0" noProof="0" dirty="0">
              <a:ln>
                <a:noFill/>
              </a:ln>
              <a:solidFill>
                <a:srgbClr val="4886C4"/>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19671"/>
        </a:solidFill>
        <a:effectLst/>
      </p:bgPr>
    </p:bg>
    <p:spTree>
      <p:nvGrpSpPr>
        <p:cNvPr id="1" name=""/>
        <p:cNvGrpSpPr/>
        <p:nvPr/>
      </p:nvGrpSpPr>
      <p:grpSpPr>
        <a:xfrm>
          <a:off x="0" y="0"/>
          <a:ext cx="0" cy="0"/>
          <a:chOff x="0" y="0"/>
          <a:chExt cx="0" cy="0"/>
        </a:xfrm>
      </p:grpSpPr>
      <p:sp>
        <p:nvSpPr>
          <p:cNvPr id="6" name="矩形 5"/>
          <p:cNvSpPr/>
          <p:nvPr/>
        </p:nvSpPr>
        <p:spPr>
          <a:xfrm>
            <a:off x="631031" y="964406"/>
            <a:ext cx="10929937" cy="49291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4187391" y="1147865"/>
            <a:ext cx="3817219" cy="769441"/>
          </a:xfrm>
          <a:prstGeom prst="rect">
            <a:avLst/>
          </a:prstGeom>
          <a:noFill/>
        </p:spPr>
        <p:txBody>
          <a:bodyPr wrap="square" rtlCol="0">
            <a:spAutoFit/>
          </a:bodyPr>
          <a:lstStyle/>
          <a:p>
            <a:pPr algn="ctr"/>
            <a:r>
              <a:rPr lang="en-US" altLang="zh-CN" sz="4400">
                <a:solidFill>
                  <a:srgbClr val="4886C4"/>
                </a:solidFill>
                <a:latin typeface="Impact" panose="020B0806030902050204" pitchFamily="34" charset="0"/>
              </a:rPr>
              <a:t>-CONTENTS-</a:t>
            </a:r>
            <a:endParaRPr lang="zh-CN" altLang="en-US" sz="4400" dirty="0">
              <a:solidFill>
                <a:srgbClr val="4886C4"/>
              </a:solidFill>
              <a:latin typeface="Impact" panose="020B0806030902050204" pitchFamily="34" charset="0"/>
            </a:endParaRPr>
          </a:p>
        </p:txBody>
      </p:sp>
      <p:sp>
        <p:nvSpPr>
          <p:cNvPr id="15" name="文本框 14"/>
          <p:cNvSpPr txBox="1"/>
          <p:nvPr/>
        </p:nvSpPr>
        <p:spPr>
          <a:xfrm>
            <a:off x="2416979" y="4317072"/>
            <a:ext cx="2432757"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整体说明</a:t>
            </a:r>
          </a:p>
        </p:txBody>
      </p:sp>
      <p:sp>
        <p:nvSpPr>
          <p:cNvPr id="19" name="文本框 18"/>
          <p:cNvSpPr txBox="1"/>
          <p:nvPr/>
        </p:nvSpPr>
        <p:spPr>
          <a:xfrm>
            <a:off x="4736914" y="4317072"/>
            <a:ext cx="2584096"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问题与方法</a:t>
            </a:r>
          </a:p>
        </p:txBody>
      </p:sp>
      <p:sp>
        <p:nvSpPr>
          <p:cNvPr id="20" name="文本框 19"/>
          <p:cNvSpPr txBox="1"/>
          <p:nvPr/>
        </p:nvSpPr>
        <p:spPr>
          <a:xfrm>
            <a:off x="7378452" y="4317072"/>
            <a:ext cx="2257425" cy="461665"/>
          </a:xfrm>
          <a:prstGeom prst="rect">
            <a:avLst/>
          </a:prstGeom>
          <a:noFill/>
        </p:spPr>
        <p:txBody>
          <a:bodyPr wrap="square" rtlCol="0">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分析与讨论</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2958247" y="2774215"/>
            <a:ext cx="1350218" cy="1350218"/>
          </a:xfrm>
          <a:prstGeom prst="ellipse">
            <a:avLst/>
          </a:prstGeom>
          <a:solidFill>
            <a:srgbClr val="4886C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886C4"/>
              </a:solidFill>
            </a:endParaRPr>
          </a:p>
        </p:txBody>
      </p:sp>
      <p:sp>
        <p:nvSpPr>
          <p:cNvPr id="23" name="椭圆 22"/>
          <p:cNvSpPr/>
          <p:nvPr/>
        </p:nvSpPr>
        <p:spPr>
          <a:xfrm>
            <a:off x="5377634" y="2774215"/>
            <a:ext cx="1350218" cy="1350218"/>
          </a:xfrm>
          <a:prstGeom prst="ellipse">
            <a:avLst/>
          </a:prstGeom>
          <a:solidFill>
            <a:srgbClr val="D196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F5F5F"/>
              </a:solidFill>
            </a:endParaRPr>
          </a:p>
        </p:txBody>
      </p:sp>
      <p:sp>
        <p:nvSpPr>
          <p:cNvPr id="25" name="椭圆 24"/>
          <p:cNvSpPr/>
          <p:nvPr/>
        </p:nvSpPr>
        <p:spPr>
          <a:xfrm>
            <a:off x="7807852" y="2774215"/>
            <a:ext cx="1350218" cy="1350218"/>
          </a:xfrm>
          <a:prstGeom prst="ellipse">
            <a:avLst/>
          </a:prstGeom>
          <a:solidFill>
            <a:srgbClr val="4886C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886C4"/>
              </a:solidFill>
            </a:endParaRPr>
          </a:p>
        </p:txBody>
      </p:sp>
      <p:cxnSp>
        <p:nvCxnSpPr>
          <p:cNvPr id="30" name="直接连接符 29"/>
          <p:cNvCxnSpPr/>
          <p:nvPr/>
        </p:nvCxnSpPr>
        <p:spPr>
          <a:xfrm>
            <a:off x="5420891" y="1945882"/>
            <a:ext cx="1350218" cy="0"/>
          </a:xfrm>
          <a:prstGeom prst="line">
            <a:avLst/>
          </a:prstGeom>
          <a:ln w="63500">
            <a:solidFill>
              <a:srgbClr val="D19671"/>
            </a:solidFill>
          </a:ln>
        </p:spPr>
        <p:style>
          <a:lnRef idx="1">
            <a:schemeClr val="accent1"/>
          </a:lnRef>
          <a:fillRef idx="0">
            <a:schemeClr val="accent1"/>
          </a:fillRef>
          <a:effectRef idx="0">
            <a:schemeClr val="accent1"/>
          </a:effectRef>
          <a:fontRef idx="minor">
            <a:schemeClr val="tx1"/>
          </a:fontRef>
        </p:style>
      </p:cxnSp>
      <p:sp>
        <p:nvSpPr>
          <p:cNvPr id="31" name="stack-of-books-and-a-magnifier_67996"/>
          <p:cNvSpPr>
            <a:spLocks noChangeAspect="1"/>
          </p:cNvSpPr>
          <p:nvPr/>
        </p:nvSpPr>
        <p:spPr bwMode="auto">
          <a:xfrm>
            <a:off x="3300456" y="3040548"/>
            <a:ext cx="678752" cy="818849"/>
          </a:xfrm>
          <a:custGeom>
            <a:avLst/>
            <a:gdLst>
              <a:gd name="T0" fmla="*/ 3002 w 3074"/>
              <a:gd name="T1" fmla="*/ 345 h 3714"/>
              <a:gd name="T2" fmla="*/ 2752 w 3074"/>
              <a:gd name="T3" fmla="*/ 345 h 3714"/>
              <a:gd name="T4" fmla="*/ 2752 w 3074"/>
              <a:gd name="T5" fmla="*/ 72 h 3714"/>
              <a:gd name="T6" fmla="*/ 2681 w 3074"/>
              <a:gd name="T7" fmla="*/ 0 h 3714"/>
              <a:gd name="T8" fmla="*/ 244 w 3074"/>
              <a:gd name="T9" fmla="*/ 0 h 3714"/>
              <a:gd name="T10" fmla="*/ 0 w 3074"/>
              <a:gd name="T11" fmla="*/ 244 h 3714"/>
              <a:gd name="T12" fmla="*/ 0 w 3074"/>
              <a:gd name="T13" fmla="*/ 3469 h 3714"/>
              <a:gd name="T14" fmla="*/ 244 w 3074"/>
              <a:gd name="T15" fmla="*/ 3714 h 3714"/>
              <a:gd name="T16" fmla="*/ 3002 w 3074"/>
              <a:gd name="T17" fmla="*/ 3714 h 3714"/>
              <a:gd name="T18" fmla="*/ 3074 w 3074"/>
              <a:gd name="T19" fmla="*/ 3642 h 3714"/>
              <a:gd name="T20" fmla="*/ 3074 w 3074"/>
              <a:gd name="T21" fmla="*/ 417 h 3714"/>
              <a:gd name="T22" fmla="*/ 3002 w 3074"/>
              <a:gd name="T23" fmla="*/ 345 h 3714"/>
              <a:gd name="T24" fmla="*/ 244 w 3074"/>
              <a:gd name="T25" fmla="*/ 143 h 3714"/>
              <a:gd name="T26" fmla="*/ 2609 w 3074"/>
              <a:gd name="T27" fmla="*/ 143 h 3714"/>
              <a:gd name="T28" fmla="*/ 2609 w 3074"/>
              <a:gd name="T29" fmla="*/ 345 h 3714"/>
              <a:gd name="T30" fmla="*/ 2421 w 3074"/>
              <a:gd name="T31" fmla="*/ 345 h 3714"/>
              <a:gd name="T32" fmla="*/ 1704 w 3074"/>
              <a:gd name="T33" fmla="*/ 345 h 3714"/>
              <a:gd name="T34" fmla="*/ 244 w 3074"/>
              <a:gd name="T35" fmla="*/ 345 h 3714"/>
              <a:gd name="T36" fmla="*/ 143 w 3074"/>
              <a:gd name="T37" fmla="*/ 244 h 3714"/>
              <a:gd name="T38" fmla="*/ 244 w 3074"/>
              <a:gd name="T39" fmla="*/ 143 h 3714"/>
              <a:gd name="T40" fmla="*/ 1776 w 3074"/>
              <a:gd name="T41" fmla="*/ 488 h 3714"/>
              <a:gd name="T42" fmla="*/ 2349 w 3074"/>
              <a:gd name="T43" fmla="*/ 488 h 3714"/>
              <a:gd name="T44" fmla="*/ 2349 w 3074"/>
              <a:gd name="T45" fmla="*/ 1670 h 3714"/>
              <a:gd name="T46" fmla="*/ 2103 w 3074"/>
              <a:gd name="T47" fmla="*/ 1504 h 3714"/>
              <a:gd name="T48" fmla="*/ 2063 w 3074"/>
              <a:gd name="T49" fmla="*/ 1492 h 3714"/>
              <a:gd name="T50" fmla="*/ 2022 w 3074"/>
              <a:gd name="T51" fmla="*/ 1504 h 3714"/>
              <a:gd name="T52" fmla="*/ 1776 w 3074"/>
              <a:gd name="T53" fmla="*/ 1670 h 3714"/>
              <a:gd name="T54" fmla="*/ 1776 w 3074"/>
              <a:gd name="T55" fmla="*/ 488 h 3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4" h="3714">
                <a:moveTo>
                  <a:pt x="3002" y="345"/>
                </a:moveTo>
                <a:lnTo>
                  <a:pt x="2752" y="345"/>
                </a:lnTo>
                <a:lnTo>
                  <a:pt x="2752" y="72"/>
                </a:lnTo>
                <a:cubicBezTo>
                  <a:pt x="2752" y="32"/>
                  <a:pt x="2720" y="0"/>
                  <a:pt x="2681" y="0"/>
                </a:cubicBezTo>
                <a:lnTo>
                  <a:pt x="244" y="0"/>
                </a:lnTo>
                <a:cubicBezTo>
                  <a:pt x="109" y="0"/>
                  <a:pt x="0" y="110"/>
                  <a:pt x="0" y="244"/>
                </a:cubicBezTo>
                <a:lnTo>
                  <a:pt x="0" y="3469"/>
                </a:lnTo>
                <a:cubicBezTo>
                  <a:pt x="0" y="3604"/>
                  <a:pt x="109" y="3714"/>
                  <a:pt x="244" y="3714"/>
                </a:cubicBezTo>
                <a:lnTo>
                  <a:pt x="3002" y="3714"/>
                </a:lnTo>
                <a:cubicBezTo>
                  <a:pt x="3042" y="3714"/>
                  <a:pt x="3074" y="3681"/>
                  <a:pt x="3074" y="3642"/>
                </a:cubicBezTo>
                <a:lnTo>
                  <a:pt x="3074" y="417"/>
                </a:lnTo>
                <a:cubicBezTo>
                  <a:pt x="3074" y="377"/>
                  <a:pt x="3042" y="345"/>
                  <a:pt x="3002" y="345"/>
                </a:cubicBezTo>
                <a:close/>
                <a:moveTo>
                  <a:pt x="244" y="143"/>
                </a:moveTo>
                <a:lnTo>
                  <a:pt x="2609" y="143"/>
                </a:lnTo>
                <a:lnTo>
                  <a:pt x="2609" y="345"/>
                </a:lnTo>
                <a:lnTo>
                  <a:pt x="2421" y="345"/>
                </a:lnTo>
                <a:lnTo>
                  <a:pt x="1704" y="345"/>
                </a:lnTo>
                <a:lnTo>
                  <a:pt x="244" y="345"/>
                </a:lnTo>
                <a:cubicBezTo>
                  <a:pt x="188" y="345"/>
                  <a:pt x="143" y="300"/>
                  <a:pt x="143" y="244"/>
                </a:cubicBezTo>
                <a:cubicBezTo>
                  <a:pt x="143" y="189"/>
                  <a:pt x="188" y="143"/>
                  <a:pt x="244" y="143"/>
                </a:cubicBezTo>
                <a:close/>
                <a:moveTo>
                  <a:pt x="1776" y="488"/>
                </a:moveTo>
                <a:lnTo>
                  <a:pt x="2349" y="488"/>
                </a:lnTo>
                <a:lnTo>
                  <a:pt x="2349" y="1670"/>
                </a:lnTo>
                <a:lnTo>
                  <a:pt x="2103" y="1504"/>
                </a:lnTo>
                <a:cubicBezTo>
                  <a:pt x="2091" y="1496"/>
                  <a:pt x="2077" y="1492"/>
                  <a:pt x="2063" y="1492"/>
                </a:cubicBezTo>
                <a:cubicBezTo>
                  <a:pt x="2048" y="1492"/>
                  <a:pt x="2035" y="1496"/>
                  <a:pt x="2022" y="1504"/>
                </a:cubicBezTo>
                <a:lnTo>
                  <a:pt x="1776" y="1670"/>
                </a:lnTo>
                <a:lnTo>
                  <a:pt x="1776" y="488"/>
                </a:lnTo>
                <a:close/>
              </a:path>
            </a:pathLst>
          </a:custGeom>
          <a:solidFill>
            <a:schemeClr val="bg1"/>
          </a:solidFill>
          <a:ln>
            <a:noFill/>
          </a:ln>
        </p:spPr>
        <p:txBody>
          <a:bodyPr/>
          <a:lstStyle/>
          <a:p>
            <a:endParaRPr lang="zh-CN" altLang="en-US"/>
          </a:p>
        </p:txBody>
      </p:sp>
      <p:sp>
        <p:nvSpPr>
          <p:cNvPr id="32" name="stack-of-books-and-a-magnifier_67996"/>
          <p:cNvSpPr>
            <a:spLocks noChangeAspect="1"/>
          </p:cNvSpPr>
          <p:nvPr/>
        </p:nvSpPr>
        <p:spPr bwMode="auto">
          <a:xfrm>
            <a:off x="5625628" y="3059149"/>
            <a:ext cx="806668" cy="823247"/>
          </a:xfrm>
          <a:custGeom>
            <a:avLst/>
            <a:gdLst>
              <a:gd name="connsiteX0" fmla="*/ 359573 w 594302"/>
              <a:gd name="connsiteY0" fmla="*/ 276018 h 606516"/>
              <a:gd name="connsiteX1" fmla="*/ 291512 w 594302"/>
              <a:gd name="connsiteY1" fmla="*/ 304169 h 606516"/>
              <a:gd name="connsiteX2" fmla="*/ 291512 w 594302"/>
              <a:gd name="connsiteY2" fmla="*/ 440091 h 606516"/>
              <a:gd name="connsiteX3" fmla="*/ 427633 w 594302"/>
              <a:gd name="connsiteY3" fmla="*/ 440091 h 606516"/>
              <a:gd name="connsiteX4" fmla="*/ 427633 w 594302"/>
              <a:gd name="connsiteY4" fmla="*/ 304169 h 606516"/>
              <a:gd name="connsiteX5" fmla="*/ 359573 w 594302"/>
              <a:gd name="connsiteY5" fmla="*/ 276018 h 606516"/>
              <a:gd name="connsiteX6" fmla="*/ 359573 w 594302"/>
              <a:gd name="connsiteY6" fmla="*/ 238356 h 606516"/>
              <a:gd name="connsiteX7" fmla="*/ 454366 w 594302"/>
              <a:gd name="connsiteY7" fmla="*/ 277476 h 606516"/>
              <a:gd name="connsiteX8" fmla="*/ 476080 w 594302"/>
              <a:gd name="connsiteY8" fmla="*/ 438353 h 606516"/>
              <a:gd name="connsiteX9" fmla="*/ 583932 w 594302"/>
              <a:gd name="connsiteY9" fmla="*/ 546047 h 606516"/>
              <a:gd name="connsiteX10" fmla="*/ 583932 w 594302"/>
              <a:gd name="connsiteY10" fmla="*/ 596161 h 606516"/>
              <a:gd name="connsiteX11" fmla="*/ 533847 w 594302"/>
              <a:gd name="connsiteY11" fmla="*/ 596161 h 606516"/>
              <a:gd name="connsiteX12" fmla="*/ 425892 w 594302"/>
              <a:gd name="connsiteY12" fmla="*/ 488364 h 606516"/>
              <a:gd name="connsiteX13" fmla="*/ 264779 w 594302"/>
              <a:gd name="connsiteY13" fmla="*/ 466785 h 606516"/>
              <a:gd name="connsiteX14" fmla="*/ 264779 w 594302"/>
              <a:gd name="connsiteY14" fmla="*/ 277476 h 606516"/>
              <a:gd name="connsiteX15" fmla="*/ 359573 w 594302"/>
              <a:gd name="connsiteY15" fmla="*/ 238356 h 606516"/>
              <a:gd name="connsiteX16" fmla="*/ 139917 w 594302"/>
              <a:gd name="connsiteY16" fmla="*/ 43060 h 606516"/>
              <a:gd name="connsiteX17" fmla="*/ 114822 w 594302"/>
              <a:gd name="connsiteY17" fmla="*/ 68017 h 606516"/>
              <a:gd name="connsiteX18" fmla="*/ 114822 w 594302"/>
              <a:gd name="connsiteY18" fmla="*/ 145137 h 606516"/>
              <a:gd name="connsiteX19" fmla="*/ 139917 w 594302"/>
              <a:gd name="connsiteY19" fmla="*/ 170094 h 606516"/>
              <a:gd name="connsiteX20" fmla="*/ 461952 w 594302"/>
              <a:gd name="connsiteY20" fmla="*/ 170094 h 606516"/>
              <a:gd name="connsiteX21" fmla="*/ 461952 w 594302"/>
              <a:gd name="connsiteY21" fmla="*/ 128056 h 606516"/>
              <a:gd name="connsiteX22" fmla="*/ 322957 w 594302"/>
              <a:gd name="connsiteY22" fmla="*/ 128056 h 606516"/>
              <a:gd name="connsiteX23" fmla="*/ 301344 w 594302"/>
              <a:gd name="connsiteY23" fmla="*/ 106577 h 606516"/>
              <a:gd name="connsiteX24" fmla="*/ 322957 w 594302"/>
              <a:gd name="connsiteY24" fmla="*/ 85098 h 606516"/>
              <a:gd name="connsiteX25" fmla="*/ 461952 w 594302"/>
              <a:gd name="connsiteY25" fmla="*/ 85098 h 606516"/>
              <a:gd name="connsiteX26" fmla="*/ 461952 w 594302"/>
              <a:gd name="connsiteY26" fmla="*/ 43060 h 606516"/>
              <a:gd name="connsiteX27" fmla="*/ 139917 w 594302"/>
              <a:gd name="connsiteY27" fmla="*/ 0 h 606516"/>
              <a:gd name="connsiteX28" fmla="*/ 511117 w 594302"/>
              <a:gd name="connsiteY28" fmla="*/ 0 h 606516"/>
              <a:gd name="connsiteX29" fmla="*/ 532627 w 594302"/>
              <a:gd name="connsiteY29" fmla="*/ 21479 h 606516"/>
              <a:gd name="connsiteX30" fmla="*/ 511117 w 594302"/>
              <a:gd name="connsiteY30" fmla="*/ 43060 h 606516"/>
              <a:gd name="connsiteX31" fmla="*/ 505074 w 594302"/>
              <a:gd name="connsiteY31" fmla="*/ 43060 h 606516"/>
              <a:gd name="connsiteX32" fmla="*/ 505074 w 594302"/>
              <a:gd name="connsiteY32" fmla="*/ 170094 h 606516"/>
              <a:gd name="connsiteX33" fmla="*/ 511117 w 594302"/>
              <a:gd name="connsiteY33" fmla="*/ 170094 h 606516"/>
              <a:gd name="connsiteX34" fmla="*/ 532627 w 594302"/>
              <a:gd name="connsiteY34" fmla="*/ 191675 h 606516"/>
              <a:gd name="connsiteX35" fmla="*/ 511117 w 594302"/>
              <a:gd name="connsiteY35" fmla="*/ 213155 h 606516"/>
              <a:gd name="connsiteX36" fmla="*/ 456011 w 594302"/>
              <a:gd name="connsiteY36" fmla="*/ 213155 h 606516"/>
              <a:gd name="connsiteX37" fmla="*/ 460825 w 594302"/>
              <a:gd name="connsiteY37" fmla="*/ 238111 h 606516"/>
              <a:gd name="connsiteX38" fmla="*/ 460825 w 594302"/>
              <a:gd name="connsiteY38" fmla="*/ 256829 h 606516"/>
              <a:gd name="connsiteX39" fmla="*/ 416576 w 594302"/>
              <a:gd name="connsiteY39" fmla="*/ 230645 h 606516"/>
              <a:gd name="connsiteX40" fmla="*/ 392710 w 594302"/>
              <a:gd name="connsiteY40" fmla="*/ 213155 h 606516"/>
              <a:gd name="connsiteX41" fmla="*/ 139917 w 594302"/>
              <a:gd name="connsiteY41" fmla="*/ 213155 h 606516"/>
              <a:gd name="connsiteX42" fmla="*/ 70675 w 594302"/>
              <a:gd name="connsiteY42" fmla="*/ 213155 h 606516"/>
              <a:gd name="connsiteX43" fmla="*/ 70675 w 594302"/>
              <a:gd name="connsiteY43" fmla="*/ 255192 h 606516"/>
              <a:gd name="connsiteX44" fmla="*/ 209670 w 594302"/>
              <a:gd name="connsiteY44" fmla="*/ 255192 h 606516"/>
              <a:gd name="connsiteX45" fmla="*/ 231181 w 594302"/>
              <a:gd name="connsiteY45" fmla="*/ 276671 h 606516"/>
              <a:gd name="connsiteX46" fmla="*/ 209670 w 594302"/>
              <a:gd name="connsiteY46" fmla="*/ 298253 h 606516"/>
              <a:gd name="connsiteX47" fmla="*/ 70675 w 594302"/>
              <a:gd name="connsiteY47" fmla="*/ 298253 h 606516"/>
              <a:gd name="connsiteX48" fmla="*/ 70675 w 594302"/>
              <a:gd name="connsiteY48" fmla="*/ 340291 h 606516"/>
              <a:gd name="connsiteX49" fmla="*/ 211207 w 594302"/>
              <a:gd name="connsiteY49" fmla="*/ 340291 h 606516"/>
              <a:gd name="connsiteX50" fmla="*/ 207519 w 594302"/>
              <a:gd name="connsiteY50" fmla="*/ 374146 h 606516"/>
              <a:gd name="connsiteX51" fmla="*/ 207827 w 594302"/>
              <a:gd name="connsiteY51" fmla="*/ 383249 h 606516"/>
              <a:gd name="connsiteX52" fmla="*/ 139917 w 594302"/>
              <a:gd name="connsiteY52" fmla="*/ 383249 h 606516"/>
              <a:gd name="connsiteX53" fmla="*/ 114822 w 594302"/>
              <a:gd name="connsiteY53" fmla="*/ 408308 h 606516"/>
              <a:gd name="connsiteX54" fmla="*/ 114822 w 594302"/>
              <a:gd name="connsiteY54" fmla="*/ 485428 h 606516"/>
              <a:gd name="connsiteX55" fmla="*/ 139917 w 594302"/>
              <a:gd name="connsiteY55" fmla="*/ 510385 h 606516"/>
              <a:gd name="connsiteX56" fmla="*/ 290180 w 594302"/>
              <a:gd name="connsiteY56" fmla="*/ 510385 h 606516"/>
              <a:gd name="connsiteX57" fmla="*/ 361367 w 594302"/>
              <a:gd name="connsiteY57" fmla="*/ 527670 h 606516"/>
              <a:gd name="connsiteX58" fmla="*/ 413093 w 594302"/>
              <a:gd name="connsiteY58" fmla="*/ 518772 h 606516"/>
              <a:gd name="connsiteX59" fmla="*/ 447817 w 594302"/>
              <a:gd name="connsiteY59" fmla="*/ 553445 h 606516"/>
              <a:gd name="connsiteX60" fmla="*/ 139917 w 594302"/>
              <a:gd name="connsiteY60" fmla="*/ 553445 h 606516"/>
              <a:gd name="connsiteX61" fmla="*/ 71802 w 594302"/>
              <a:gd name="connsiteY61" fmla="*/ 485428 h 606516"/>
              <a:gd name="connsiteX62" fmla="*/ 71802 w 594302"/>
              <a:gd name="connsiteY62" fmla="*/ 408205 h 606516"/>
              <a:gd name="connsiteX63" fmla="*/ 76514 w 594302"/>
              <a:gd name="connsiteY63" fmla="*/ 383249 h 606516"/>
              <a:gd name="connsiteX64" fmla="*/ 21510 w 594302"/>
              <a:gd name="connsiteY64" fmla="*/ 383249 h 606516"/>
              <a:gd name="connsiteX65" fmla="*/ 0 w 594302"/>
              <a:gd name="connsiteY65" fmla="*/ 361770 h 606516"/>
              <a:gd name="connsiteX66" fmla="*/ 21510 w 594302"/>
              <a:gd name="connsiteY66" fmla="*/ 340291 h 606516"/>
              <a:gd name="connsiteX67" fmla="*/ 27553 w 594302"/>
              <a:gd name="connsiteY67" fmla="*/ 340291 h 606516"/>
              <a:gd name="connsiteX68" fmla="*/ 27553 w 594302"/>
              <a:gd name="connsiteY68" fmla="*/ 213155 h 606516"/>
              <a:gd name="connsiteX69" fmla="*/ 21510 w 594302"/>
              <a:gd name="connsiteY69" fmla="*/ 213155 h 606516"/>
              <a:gd name="connsiteX70" fmla="*/ 0 w 594302"/>
              <a:gd name="connsiteY70" fmla="*/ 191675 h 606516"/>
              <a:gd name="connsiteX71" fmla="*/ 21510 w 594302"/>
              <a:gd name="connsiteY71" fmla="*/ 170094 h 606516"/>
              <a:gd name="connsiteX72" fmla="*/ 76514 w 594302"/>
              <a:gd name="connsiteY72" fmla="*/ 170094 h 606516"/>
              <a:gd name="connsiteX73" fmla="*/ 71802 w 594302"/>
              <a:gd name="connsiteY73" fmla="*/ 145137 h 606516"/>
              <a:gd name="connsiteX74" fmla="*/ 71802 w 594302"/>
              <a:gd name="connsiteY74" fmla="*/ 68017 h 606516"/>
              <a:gd name="connsiteX75" fmla="*/ 139917 w 594302"/>
              <a:gd name="connsiteY75" fmla="*/ 0 h 60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94302" h="606516">
                <a:moveTo>
                  <a:pt x="359573" y="276018"/>
                </a:moveTo>
                <a:cubicBezTo>
                  <a:pt x="334914" y="276018"/>
                  <a:pt x="310256" y="285402"/>
                  <a:pt x="291512" y="304169"/>
                </a:cubicBezTo>
                <a:cubicBezTo>
                  <a:pt x="253922" y="341601"/>
                  <a:pt x="253922" y="402659"/>
                  <a:pt x="291512" y="440091"/>
                </a:cubicBezTo>
                <a:cubicBezTo>
                  <a:pt x="328999" y="477523"/>
                  <a:pt x="390146" y="477523"/>
                  <a:pt x="427633" y="440091"/>
                </a:cubicBezTo>
                <a:cubicBezTo>
                  <a:pt x="465223" y="402659"/>
                  <a:pt x="465223" y="341601"/>
                  <a:pt x="427633" y="304169"/>
                </a:cubicBezTo>
                <a:cubicBezTo>
                  <a:pt x="408890" y="285402"/>
                  <a:pt x="384231" y="276018"/>
                  <a:pt x="359573" y="276018"/>
                </a:cubicBezTo>
                <a:close/>
                <a:moveTo>
                  <a:pt x="359573" y="238356"/>
                </a:moveTo>
                <a:cubicBezTo>
                  <a:pt x="393910" y="238356"/>
                  <a:pt x="428248" y="251396"/>
                  <a:pt x="454366" y="277476"/>
                </a:cubicBezTo>
                <a:cubicBezTo>
                  <a:pt x="497896" y="321044"/>
                  <a:pt x="505168" y="387216"/>
                  <a:pt x="476080" y="438353"/>
                </a:cubicBezTo>
                <a:lnTo>
                  <a:pt x="583932" y="546047"/>
                </a:lnTo>
                <a:cubicBezTo>
                  <a:pt x="597759" y="559956"/>
                  <a:pt x="597759" y="582354"/>
                  <a:pt x="583932" y="596161"/>
                </a:cubicBezTo>
                <a:cubicBezTo>
                  <a:pt x="570105" y="609968"/>
                  <a:pt x="547674" y="609968"/>
                  <a:pt x="533847" y="596161"/>
                </a:cubicBezTo>
                <a:lnTo>
                  <a:pt x="425892" y="488364"/>
                </a:lnTo>
                <a:cubicBezTo>
                  <a:pt x="374783" y="517513"/>
                  <a:pt x="308412" y="510251"/>
                  <a:pt x="264779" y="466785"/>
                </a:cubicBezTo>
                <a:cubicBezTo>
                  <a:pt x="212543" y="414523"/>
                  <a:pt x="212543" y="329635"/>
                  <a:pt x="264779" y="277476"/>
                </a:cubicBezTo>
                <a:cubicBezTo>
                  <a:pt x="290898" y="251396"/>
                  <a:pt x="325235" y="238356"/>
                  <a:pt x="359573" y="238356"/>
                </a:cubicBezTo>
                <a:close/>
                <a:moveTo>
                  <a:pt x="139917" y="43060"/>
                </a:moveTo>
                <a:cubicBezTo>
                  <a:pt x="126089" y="43060"/>
                  <a:pt x="114822" y="54209"/>
                  <a:pt x="114822" y="68017"/>
                </a:cubicBezTo>
                <a:lnTo>
                  <a:pt x="114822" y="145137"/>
                </a:lnTo>
                <a:cubicBezTo>
                  <a:pt x="114822" y="158945"/>
                  <a:pt x="126089" y="170094"/>
                  <a:pt x="139917" y="170094"/>
                </a:cubicBezTo>
                <a:lnTo>
                  <a:pt x="461952" y="170094"/>
                </a:lnTo>
                <a:lnTo>
                  <a:pt x="461952" y="128056"/>
                </a:lnTo>
                <a:lnTo>
                  <a:pt x="322957" y="128056"/>
                </a:lnTo>
                <a:cubicBezTo>
                  <a:pt x="311075" y="128056"/>
                  <a:pt x="301344" y="118442"/>
                  <a:pt x="301344" y="106577"/>
                </a:cubicBezTo>
                <a:cubicBezTo>
                  <a:pt x="301344" y="94713"/>
                  <a:pt x="311075" y="85098"/>
                  <a:pt x="322957" y="85098"/>
                </a:cubicBezTo>
                <a:lnTo>
                  <a:pt x="461952" y="85098"/>
                </a:lnTo>
                <a:lnTo>
                  <a:pt x="461952" y="43060"/>
                </a:lnTo>
                <a:close/>
                <a:moveTo>
                  <a:pt x="139917" y="0"/>
                </a:moveTo>
                <a:lnTo>
                  <a:pt x="511117" y="0"/>
                </a:lnTo>
                <a:cubicBezTo>
                  <a:pt x="522999" y="0"/>
                  <a:pt x="532627" y="9614"/>
                  <a:pt x="532627" y="21479"/>
                </a:cubicBezTo>
                <a:cubicBezTo>
                  <a:pt x="532627" y="33344"/>
                  <a:pt x="522999" y="43060"/>
                  <a:pt x="511117" y="43060"/>
                </a:cubicBezTo>
                <a:lnTo>
                  <a:pt x="505074" y="43060"/>
                </a:lnTo>
                <a:lnTo>
                  <a:pt x="505074" y="170094"/>
                </a:lnTo>
                <a:lnTo>
                  <a:pt x="511117" y="170094"/>
                </a:lnTo>
                <a:cubicBezTo>
                  <a:pt x="522999" y="170094"/>
                  <a:pt x="532627" y="179811"/>
                  <a:pt x="532627" y="191675"/>
                </a:cubicBezTo>
                <a:cubicBezTo>
                  <a:pt x="532627" y="203540"/>
                  <a:pt x="522999" y="213155"/>
                  <a:pt x="511117" y="213155"/>
                </a:cubicBezTo>
                <a:lnTo>
                  <a:pt x="456011" y="213155"/>
                </a:lnTo>
                <a:cubicBezTo>
                  <a:pt x="459084" y="220928"/>
                  <a:pt x="460825" y="229315"/>
                  <a:pt x="460825" y="238111"/>
                </a:cubicBezTo>
                <a:lnTo>
                  <a:pt x="460825" y="256829"/>
                </a:lnTo>
                <a:cubicBezTo>
                  <a:pt x="447509" y="245578"/>
                  <a:pt x="432555" y="236782"/>
                  <a:pt x="416576" y="230645"/>
                </a:cubicBezTo>
                <a:cubicBezTo>
                  <a:pt x="413401" y="220519"/>
                  <a:pt x="403875" y="213155"/>
                  <a:pt x="392710" y="213155"/>
                </a:cubicBezTo>
                <a:lnTo>
                  <a:pt x="139917" y="213155"/>
                </a:lnTo>
                <a:lnTo>
                  <a:pt x="70675" y="213155"/>
                </a:lnTo>
                <a:lnTo>
                  <a:pt x="70675" y="255192"/>
                </a:lnTo>
                <a:lnTo>
                  <a:pt x="209670" y="255192"/>
                </a:lnTo>
                <a:cubicBezTo>
                  <a:pt x="221553" y="255192"/>
                  <a:pt x="231181" y="264807"/>
                  <a:pt x="231181" y="276671"/>
                </a:cubicBezTo>
                <a:cubicBezTo>
                  <a:pt x="231181" y="288638"/>
                  <a:pt x="221553" y="298253"/>
                  <a:pt x="209670" y="298253"/>
                </a:cubicBezTo>
                <a:lnTo>
                  <a:pt x="70675" y="298253"/>
                </a:lnTo>
                <a:lnTo>
                  <a:pt x="70675" y="340291"/>
                </a:lnTo>
                <a:lnTo>
                  <a:pt x="211207" y="340291"/>
                </a:lnTo>
                <a:cubicBezTo>
                  <a:pt x="208749" y="351235"/>
                  <a:pt x="207519" y="362588"/>
                  <a:pt x="207519" y="374146"/>
                </a:cubicBezTo>
                <a:cubicBezTo>
                  <a:pt x="207519" y="377214"/>
                  <a:pt x="207622" y="380283"/>
                  <a:pt x="207827" y="383249"/>
                </a:cubicBezTo>
                <a:lnTo>
                  <a:pt x="139917" y="383249"/>
                </a:lnTo>
                <a:cubicBezTo>
                  <a:pt x="126089" y="383249"/>
                  <a:pt x="114822" y="394500"/>
                  <a:pt x="114822" y="408308"/>
                </a:cubicBezTo>
                <a:lnTo>
                  <a:pt x="114822" y="485428"/>
                </a:lnTo>
                <a:cubicBezTo>
                  <a:pt x="114822" y="499134"/>
                  <a:pt x="126089" y="510385"/>
                  <a:pt x="139917" y="510385"/>
                </a:cubicBezTo>
                <a:lnTo>
                  <a:pt x="290180" y="510385"/>
                </a:lnTo>
                <a:cubicBezTo>
                  <a:pt x="311894" y="521738"/>
                  <a:pt x="336170" y="527670"/>
                  <a:pt x="361367" y="527670"/>
                </a:cubicBezTo>
                <a:cubicBezTo>
                  <a:pt x="379087" y="527670"/>
                  <a:pt x="396500" y="524704"/>
                  <a:pt x="413093" y="518772"/>
                </a:cubicBezTo>
                <a:lnTo>
                  <a:pt x="447817" y="553445"/>
                </a:lnTo>
                <a:lnTo>
                  <a:pt x="139917" y="553445"/>
                </a:lnTo>
                <a:cubicBezTo>
                  <a:pt x="102326" y="553445"/>
                  <a:pt x="71802" y="522863"/>
                  <a:pt x="71802" y="485428"/>
                </a:cubicBezTo>
                <a:lnTo>
                  <a:pt x="71802" y="408205"/>
                </a:lnTo>
                <a:cubicBezTo>
                  <a:pt x="71802" y="399409"/>
                  <a:pt x="73441" y="391022"/>
                  <a:pt x="76514" y="383249"/>
                </a:cubicBezTo>
                <a:lnTo>
                  <a:pt x="21510" y="383249"/>
                </a:lnTo>
                <a:cubicBezTo>
                  <a:pt x="9628" y="383249"/>
                  <a:pt x="0" y="373634"/>
                  <a:pt x="0" y="361770"/>
                </a:cubicBezTo>
                <a:cubicBezTo>
                  <a:pt x="0" y="349905"/>
                  <a:pt x="9628" y="340291"/>
                  <a:pt x="21510" y="340291"/>
                </a:cubicBezTo>
                <a:lnTo>
                  <a:pt x="27553" y="340291"/>
                </a:lnTo>
                <a:lnTo>
                  <a:pt x="27553" y="213155"/>
                </a:lnTo>
                <a:lnTo>
                  <a:pt x="21510" y="213155"/>
                </a:lnTo>
                <a:cubicBezTo>
                  <a:pt x="9628" y="213155"/>
                  <a:pt x="0" y="203540"/>
                  <a:pt x="0" y="191675"/>
                </a:cubicBezTo>
                <a:cubicBezTo>
                  <a:pt x="0" y="179708"/>
                  <a:pt x="9628" y="170094"/>
                  <a:pt x="21510" y="170094"/>
                </a:cubicBezTo>
                <a:lnTo>
                  <a:pt x="76514" y="170094"/>
                </a:lnTo>
                <a:cubicBezTo>
                  <a:pt x="73441" y="162423"/>
                  <a:pt x="71802" y="153934"/>
                  <a:pt x="71802" y="145137"/>
                </a:cubicBezTo>
                <a:lnTo>
                  <a:pt x="71802" y="68017"/>
                </a:lnTo>
                <a:cubicBezTo>
                  <a:pt x="71802" y="30480"/>
                  <a:pt x="102326" y="0"/>
                  <a:pt x="139917" y="0"/>
                </a:cubicBezTo>
                <a:close/>
              </a:path>
            </a:pathLst>
          </a:custGeom>
          <a:solidFill>
            <a:schemeClr val="bg1"/>
          </a:solidFill>
          <a:ln>
            <a:noFill/>
          </a:ln>
        </p:spPr>
        <p:txBody>
          <a:bodyPr/>
          <a:lstStyle/>
          <a:p>
            <a:endParaRPr lang="zh-CN" altLang="en-US"/>
          </a:p>
        </p:txBody>
      </p:sp>
      <p:sp>
        <p:nvSpPr>
          <p:cNvPr id="33" name="work-tools-cross_53063"/>
          <p:cNvSpPr>
            <a:spLocks noChangeAspect="1"/>
          </p:cNvSpPr>
          <p:nvPr/>
        </p:nvSpPr>
        <p:spPr bwMode="auto">
          <a:xfrm>
            <a:off x="8066910" y="3028876"/>
            <a:ext cx="832102" cy="800248"/>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p:spPr>
        <p:txBody>
          <a:bodyPr/>
          <a:lstStyle/>
          <a:p>
            <a:endParaRPr lang="zh-CN" altLang="en-US"/>
          </a:p>
        </p:txBody>
      </p:sp>
      <p:sp>
        <p:nvSpPr>
          <p:cNvPr id="34" name="idea-lightbulb-symbol_45725"/>
          <p:cNvSpPr>
            <a:spLocks noChangeAspect="1"/>
          </p:cNvSpPr>
          <p:nvPr/>
        </p:nvSpPr>
        <p:spPr bwMode="auto">
          <a:xfrm>
            <a:off x="9373866" y="3111742"/>
            <a:ext cx="749490" cy="927330"/>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19671"/>
        </a:solidFill>
        <a:effectLst/>
      </p:bgPr>
    </p:bg>
    <p:spTree>
      <p:nvGrpSpPr>
        <p:cNvPr id="1" name=""/>
        <p:cNvGrpSpPr/>
        <p:nvPr/>
      </p:nvGrpSpPr>
      <p:grpSpPr>
        <a:xfrm>
          <a:off x="0" y="0"/>
          <a:ext cx="0" cy="0"/>
          <a:chOff x="0" y="0"/>
          <a:chExt cx="0" cy="0"/>
        </a:xfrm>
      </p:grpSpPr>
      <p:sp>
        <p:nvSpPr>
          <p:cNvPr id="6" name="矩形 5"/>
          <p:cNvSpPr/>
          <p:nvPr/>
        </p:nvSpPr>
        <p:spPr>
          <a:xfrm>
            <a:off x="631031" y="964406"/>
            <a:ext cx="10929937" cy="49291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椭圆 17"/>
          <p:cNvSpPr/>
          <p:nvPr/>
        </p:nvSpPr>
        <p:spPr>
          <a:xfrm>
            <a:off x="3934071" y="1267071"/>
            <a:ext cx="4323859" cy="4323859"/>
          </a:xfrm>
          <a:prstGeom prst="ellipse">
            <a:avLst/>
          </a:prstGeom>
          <a:noFill/>
          <a:ln w="25400">
            <a:solidFill>
              <a:srgbClr val="4886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316311" y="3727728"/>
            <a:ext cx="3559377" cy="523220"/>
          </a:xfrm>
          <a:prstGeom prst="rect">
            <a:avLst/>
          </a:prstGeom>
          <a:noFill/>
        </p:spPr>
        <p:txBody>
          <a:bodyPr wrap="square" rtlCol="0">
            <a:spAutoFit/>
          </a:bodyPr>
          <a:lstStyle/>
          <a:p>
            <a:pPr algn="ctr"/>
            <a:r>
              <a:rPr lang="zh-CN" altLang="en-US" sz="2800" b="1" dirty="0">
                <a:solidFill>
                  <a:schemeClr val="tx1">
                    <a:lumMod val="85000"/>
                    <a:lumOff val="15000"/>
                  </a:schemeClr>
                </a:solidFill>
                <a:latin typeface="幼圆" panose="02010509060101010101" pitchFamily="49" charset="-122"/>
                <a:ea typeface="幼圆" panose="02010509060101010101" pitchFamily="49" charset="-122"/>
              </a:rPr>
              <a:t>整体说明</a:t>
            </a:r>
          </a:p>
        </p:txBody>
      </p:sp>
      <p:sp>
        <p:nvSpPr>
          <p:cNvPr id="33" name="stack-of-books-and-a-magnifier_67996"/>
          <p:cNvSpPr>
            <a:spLocks noChangeAspect="1"/>
          </p:cNvSpPr>
          <p:nvPr/>
        </p:nvSpPr>
        <p:spPr bwMode="auto">
          <a:xfrm>
            <a:off x="5612178" y="2261631"/>
            <a:ext cx="967644" cy="1167369"/>
          </a:xfrm>
          <a:custGeom>
            <a:avLst/>
            <a:gdLst>
              <a:gd name="T0" fmla="*/ 3002 w 3074"/>
              <a:gd name="T1" fmla="*/ 345 h 3714"/>
              <a:gd name="T2" fmla="*/ 2752 w 3074"/>
              <a:gd name="T3" fmla="*/ 345 h 3714"/>
              <a:gd name="T4" fmla="*/ 2752 w 3074"/>
              <a:gd name="T5" fmla="*/ 72 h 3714"/>
              <a:gd name="T6" fmla="*/ 2681 w 3074"/>
              <a:gd name="T7" fmla="*/ 0 h 3714"/>
              <a:gd name="T8" fmla="*/ 244 w 3074"/>
              <a:gd name="T9" fmla="*/ 0 h 3714"/>
              <a:gd name="T10" fmla="*/ 0 w 3074"/>
              <a:gd name="T11" fmla="*/ 244 h 3714"/>
              <a:gd name="T12" fmla="*/ 0 w 3074"/>
              <a:gd name="T13" fmla="*/ 3469 h 3714"/>
              <a:gd name="T14" fmla="*/ 244 w 3074"/>
              <a:gd name="T15" fmla="*/ 3714 h 3714"/>
              <a:gd name="T16" fmla="*/ 3002 w 3074"/>
              <a:gd name="T17" fmla="*/ 3714 h 3714"/>
              <a:gd name="T18" fmla="*/ 3074 w 3074"/>
              <a:gd name="T19" fmla="*/ 3642 h 3714"/>
              <a:gd name="T20" fmla="*/ 3074 w 3074"/>
              <a:gd name="T21" fmla="*/ 417 h 3714"/>
              <a:gd name="T22" fmla="*/ 3002 w 3074"/>
              <a:gd name="T23" fmla="*/ 345 h 3714"/>
              <a:gd name="T24" fmla="*/ 244 w 3074"/>
              <a:gd name="T25" fmla="*/ 143 h 3714"/>
              <a:gd name="T26" fmla="*/ 2609 w 3074"/>
              <a:gd name="T27" fmla="*/ 143 h 3714"/>
              <a:gd name="T28" fmla="*/ 2609 w 3074"/>
              <a:gd name="T29" fmla="*/ 345 h 3714"/>
              <a:gd name="T30" fmla="*/ 2421 w 3074"/>
              <a:gd name="T31" fmla="*/ 345 h 3714"/>
              <a:gd name="T32" fmla="*/ 1704 w 3074"/>
              <a:gd name="T33" fmla="*/ 345 h 3714"/>
              <a:gd name="T34" fmla="*/ 244 w 3074"/>
              <a:gd name="T35" fmla="*/ 345 h 3714"/>
              <a:gd name="T36" fmla="*/ 143 w 3074"/>
              <a:gd name="T37" fmla="*/ 244 h 3714"/>
              <a:gd name="T38" fmla="*/ 244 w 3074"/>
              <a:gd name="T39" fmla="*/ 143 h 3714"/>
              <a:gd name="T40" fmla="*/ 1776 w 3074"/>
              <a:gd name="T41" fmla="*/ 488 h 3714"/>
              <a:gd name="T42" fmla="*/ 2349 w 3074"/>
              <a:gd name="T43" fmla="*/ 488 h 3714"/>
              <a:gd name="T44" fmla="*/ 2349 w 3074"/>
              <a:gd name="T45" fmla="*/ 1670 h 3714"/>
              <a:gd name="T46" fmla="*/ 2103 w 3074"/>
              <a:gd name="T47" fmla="*/ 1504 h 3714"/>
              <a:gd name="T48" fmla="*/ 2063 w 3074"/>
              <a:gd name="T49" fmla="*/ 1492 h 3714"/>
              <a:gd name="T50" fmla="*/ 2022 w 3074"/>
              <a:gd name="T51" fmla="*/ 1504 h 3714"/>
              <a:gd name="T52" fmla="*/ 1776 w 3074"/>
              <a:gd name="T53" fmla="*/ 1670 h 3714"/>
              <a:gd name="T54" fmla="*/ 1776 w 3074"/>
              <a:gd name="T55" fmla="*/ 488 h 3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4" h="3714">
                <a:moveTo>
                  <a:pt x="3002" y="345"/>
                </a:moveTo>
                <a:lnTo>
                  <a:pt x="2752" y="345"/>
                </a:lnTo>
                <a:lnTo>
                  <a:pt x="2752" y="72"/>
                </a:lnTo>
                <a:cubicBezTo>
                  <a:pt x="2752" y="32"/>
                  <a:pt x="2720" y="0"/>
                  <a:pt x="2681" y="0"/>
                </a:cubicBezTo>
                <a:lnTo>
                  <a:pt x="244" y="0"/>
                </a:lnTo>
                <a:cubicBezTo>
                  <a:pt x="109" y="0"/>
                  <a:pt x="0" y="110"/>
                  <a:pt x="0" y="244"/>
                </a:cubicBezTo>
                <a:lnTo>
                  <a:pt x="0" y="3469"/>
                </a:lnTo>
                <a:cubicBezTo>
                  <a:pt x="0" y="3604"/>
                  <a:pt x="109" y="3714"/>
                  <a:pt x="244" y="3714"/>
                </a:cubicBezTo>
                <a:lnTo>
                  <a:pt x="3002" y="3714"/>
                </a:lnTo>
                <a:cubicBezTo>
                  <a:pt x="3042" y="3714"/>
                  <a:pt x="3074" y="3681"/>
                  <a:pt x="3074" y="3642"/>
                </a:cubicBezTo>
                <a:lnTo>
                  <a:pt x="3074" y="417"/>
                </a:lnTo>
                <a:cubicBezTo>
                  <a:pt x="3074" y="377"/>
                  <a:pt x="3042" y="345"/>
                  <a:pt x="3002" y="345"/>
                </a:cubicBezTo>
                <a:close/>
                <a:moveTo>
                  <a:pt x="244" y="143"/>
                </a:moveTo>
                <a:lnTo>
                  <a:pt x="2609" y="143"/>
                </a:lnTo>
                <a:lnTo>
                  <a:pt x="2609" y="345"/>
                </a:lnTo>
                <a:lnTo>
                  <a:pt x="2421" y="345"/>
                </a:lnTo>
                <a:lnTo>
                  <a:pt x="1704" y="345"/>
                </a:lnTo>
                <a:lnTo>
                  <a:pt x="244" y="345"/>
                </a:lnTo>
                <a:cubicBezTo>
                  <a:pt x="188" y="345"/>
                  <a:pt x="143" y="300"/>
                  <a:pt x="143" y="244"/>
                </a:cubicBezTo>
                <a:cubicBezTo>
                  <a:pt x="143" y="189"/>
                  <a:pt x="188" y="143"/>
                  <a:pt x="244" y="143"/>
                </a:cubicBezTo>
                <a:close/>
                <a:moveTo>
                  <a:pt x="1776" y="488"/>
                </a:moveTo>
                <a:lnTo>
                  <a:pt x="2349" y="488"/>
                </a:lnTo>
                <a:lnTo>
                  <a:pt x="2349" y="1670"/>
                </a:lnTo>
                <a:lnTo>
                  <a:pt x="2103" y="1504"/>
                </a:lnTo>
                <a:cubicBezTo>
                  <a:pt x="2091" y="1496"/>
                  <a:pt x="2077" y="1492"/>
                  <a:pt x="2063" y="1492"/>
                </a:cubicBezTo>
                <a:cubicBezTo>
                  <a:pt x="2048" y="1492"/>
                  <a:pt x="2035" y="1496"/>
                  <a:pt x="2022" y="1504"/>
                </a:cubicBezTo>
                <a:lnTo>
                  <a:pt x="1776" y="1670"/>
                </a:lnTo>
                <a:lnTo>
                  <a:pt x="1776" y="488"/>
                </a:lnTo>
                <a:close/>
              </a:path>
            </a:pathLst>
          </a:custGeom>
          <a:solidFill>
            <a:srgbClr val="4886C4"/>
          </a:solidFill>
          <a:ln>
            <a:noFill/>
          </a:ln>
        </p:spPr>
        <p:txBody>
          <a:bodyPr/>
          <a:lstStyle/>
          <a:p>
            <a:endParaRPr lang="zh-CN" altLang="en-US"/>
          </a:p>
        </p:txBody>
      </p:sp>
      <p:cxnSp>
        <p:nvCxnSpPr>
          <p:cNvPr id="34" name="直接连接符 33"/>
          <p:cNvCxnSpPr/>
          <p:nvPr/>
        </p:nvCxnSpPr>
        <p:spPr>
          <a:xfrm>
            <a:off x="4743356" y="4291601"/>
            <a:ext cx="2705287" cy="0"/>
          </a:xfrm>
          <a:prstGeom prst="line">
            <a:avLst/>
          </a:prstGeom>
          <a:ln w="31750" cap="flat">
            <a:gradFill flip="none" rotWithShape="1">
              <a:gsLst>
                <a:gs pos="0">
                  <a:schemeClr val="tx1">
                    <a:lumMod val="85000"/>
                    <a:lumOff val="15000"/>
                    <a:alpha val="0"/>
                  </a:schemeClr>
                </a:gs>
                <a:gs pos="50000">
                  <a:schemeClr val="tx1">
                    <a:lumMod val="85000"/>
                    <a:lumOff val="15000"/>
                  </a:schemeClr>
                </a:gs>
                <a:gs pos="100000">
                  <a:schemeClr val="tx1">
                    <a:lumMod val="85000"/>
                    <a:lumOff val="1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42990" y="235702"/>
            <a:ext cx="3182781" cy="461665"/>
          </a:xfrm>
          <a:prstGeom prst="rect">
            <a:avLst/>
          </a:prstGeom>
          <a:noFill/>
        </p:spPr>
        <p:txBody>
          <a:bodyPr wrap="square" rtlCol="0">
            <a:spAutoFit/>
          </a:bodyPr>
          <a:lstStyle/>
          <a:p>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01 |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整体说明</a:t>
            </a:r>
          </a:p>
        </p:txBody>
      </p:sp>
      <p:sp>
        <p:nvSpPr>
          <p:cNvPr id="15" name="文本框 20"/>
          <p:cNvSpPr txBox="1"/>
          <p:nvPr/>
        </p:nvSpPr>
        <p:spPr>
          <a:xfrm flipH="1">
            <a:off x="835055" y="1121833"/>
            <a:ext cx="2211070" cy="430374"/>
          </a:xfrm>
          <a:prstGeom prst="rect">
            <a:avLst/>
          </a:prstGeom>
          <a:noFill/>
          <a:ln w="9525">
            <a:noFill/>
            <a:miter/>
          </a:ln>
          <a:effectLst>
            <a:outerShdw sx="999" sy="999" algn="ctr" rotWithShape="0">
              <a:srgbClr val="000000"/>
            </a:outerShdw>
          </a:effectLst>
        </p:spPr>
        <p:txBody>
          <a:bodyPr wrap="square" anchor="t">
            <a:spAutoFit/>
          </a:bodyPr>
          <a:lstStyle/>
          <a:p>
            <a:pPr lvl="0" algn="l" fontAlgn="auto">
              <a:lnSpc>
                <a:spcPct val="120000"/>
              </a:lnSpc>
            </a:pPr>
            <a:r>
              <a:rPr lang="zh-CN" altLang="en-US" sz="2000" b="1" dirty="0">
                <a:solidFill>
                  <a:srgbClr val="4886C4"/>
                </a:solidFill>
                <a:latin typeface="微软雅黑" panose="020B0503020204020204" pitchFamily="34" charset="-122"/>
                <a:ea typeface="微软雅黑" panose="020B0503020204020204" pitchFamily="34" charset="-122"/>
                <a:sym typeface="Arial" panose="020B0604020202020204" pitchFamily="34" charset="0"/>
              </a:rPr>
              <a:t>选题 </a:t>
            </a:r>
          </a:p>
        </p:txBody>
      </p:sp>
      <p:sp>
        <p:nvSpPr>
          <p:cNvPr id="16" name="文本框 22"/>
          <p:cNvSpPr txBox="1"/>
          <p:nvPr/>
        </p:nvSpPr>
        <p:spPr>
          <a:xfrm flipH="1">
            <a:off x="835055" y="1556808"/>
            <a:ext cx="6035040" cy="658257"/>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选择的题目为</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6.S081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的实验，版本为</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2021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版，如右图所示，共包含</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 Utilities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到</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mmap</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十个</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文本框 20"/>
          <p:cNvSpPr txBox="1"/>
          <p:nvPr/>
        </p:nvSpPr>
        <p:spPr>
          <a:xfrm flipH="1">
            <a:off x="835055" y="2582492"/>
            <a:ext cx="2211070" cy="430530"/>
          </a:xfrm>
          <a:prstGeom prst="rect">
            <a:avLst/>
          </a:prstGeom>
          <a:noFill/>
          <a:ln w="9525">
            <a:noFill/>
            <a:miter/>
          </a:ln>
          <a:effectLst>
            <a:outerShdw sx="999" sy="999" algn="ctr" rotWithShape="0">
              <a:srgbClr val="000000"/>
            </a:outerShdw>
          </a:effectLst>
        </p:spPr>
        <p:txBody>
          <a:bodyPr wrap="square" anchor="t">
            <a:spAutoFit/>
          </a:bodyPr>
          <a:lstStyle/>
          <a:p>
            <a:pPr lvl="0" algn="l" fontAlgn="auto">
              <a:lnSpc>
                <a:spcPct val="120000"/>
              </a:lnSpc>
            </a:pPr>
            <a:r>
              <a:rPr lang="zh-CN" altLang="en-US" sz="2000" b="1" dirty="0">
                <a:solidFill>
                  <a:srgbClr val="D19671"/>
                </a:solidFill>
                <a:latin typeface="微软雅黑" panose="020B0503020204020204" pitchFamily="34" charset="-122"/>
                <a:ea typeface="微软雅黑" panose="020B0503020204020204" pitchFamily="34" charset="-122"/>
                <a:sym typeface="Arial" panose="020B0604020202020204" pitchFamily="34" charset="0"/>
              </a:rPr>
              <a:t>完成情况 </a:t>
            </a:r>
          </a:p>
        </p:txBody>
      </p:sp>
      <p:sp>
        <p:nvSpPr>
          <p:cNvPr id="19" name="文本框 22"/>
          <p:cNvSpPr txBox="1"/>
          <p:nvPr/>
        </p:nvSpPr>
        <p:spPr>
          <a:xfrm flipH="1">
            <a:off x="835055" y="3017467"/>
            <a:ext cx="6035040" cy="362792"/>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共完成九个</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Lab network driver</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没有完成</a:t>
            </a:r>
          </a:p>
        </p:txBody>
      </p:sp>
      <p:sp>
        <p:nvSpPr>
          <p:cNvPr id="21" name="文本框 20"/>
          <p:cNvSpPr txBox="1"/>
          <p:nvPr/>
        </p:nvSpPr>
        <p:spPr>
          <a:xfrm flipH="1">
            <a:off x="835055" y="3981873"/>
            <a:ext cx="2211070" cy="430374"/>
          </a:xfrm>
          <a:prstGeom prst="rect">
            <a:avLst/>
          </a:prstGeom>
          <a:noFill/>
          <a:ln w="9525">
            <a:noFill/>
            <a:miter/>
          </a:ln>
          <a:effectLst>
            <a:outerShdw sx="999" sy="999" algn="ctr" rotWithShape="0">
              <a:srgbClr val="000000"/>
            </a:outerShdw>
          </a:effectLst>
        </p:spPr>
        <p:txBody>
          <a:bodyPr wrap="square" anchor="t">
            <a:spAutoFit/>
          </a:bodyPr>
          <a:lstStyle/>
          <a:p>
            <a:pPr lvl="0" algn="l" fontAlgn="auto">
              <a:lnSpc>
                <a:spcPct val="120000"/>
              </a:lnSpc>
            </a:pPr>
            <a:r>
              <a:rPr lang="zh-CN" altLang="en-US" sz="2000" b="1" dirty="0">
                <a:solidFill>
                  <a:srgbClr val="4886C4"/>
                </a:solidFill>
                <a:latin typeface="微软雅黑" panose="020B0503020204020204" pitchFamily="34" charset="-122"/>
                <a:ea typeface="微软雅黑" panose="020B0503020204020204" pitchFamily="34" charset="-122"/>
                <a:sym typeface="Arial" panose="020B0604020202020204" pitchFamily="34" charset="0"/>
              </a:rPr>
              <a:t>实验环境 </a:t>
            </a:r>
          </a:p>
        </p:txBody>
      </p:sp>
      <p:sp>
        <p:nvSpPr>
          <p:cNvPr id="22" name="文本框 22"/>
          <p:cNvSpPr txBox="1"/>
          <p:nvPr/>
        </p:nvSpPr>
        <p:spPr>
          <a:xfrm flipH="1">
            <a:off x="835055" y="4416848"/>
            <a:ext cx="6035040" cy="362792"/>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VMware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虚拟机下的</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系统，编译器使用</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VS Code</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a:extLst>
              <a:ext uri="{FF2B5EF4-FFF2-40B4-BE49-F238E27FC236}">
                <a16:creationId xmlns:a16="http://schemas.microsoft.com/office/drawing/2014/main" id="{6C0A7368-D7D7-B934-C010-41F224DF7390}"/>
              </a:ext>
            </a:extLst>
          </p:cNvPr>
          <p:cNvPicPr>
            <a:picLocks noChangeAspect="1"/>
          </p:cNvPicPr>
          <p:nvPr/>
        </p:nvPicPr>
        <p:blipFill>
          <a:blip r:embed="rId3"/>
          <a:stretch>
            <a:fillRect/>
          </a:stretch>
        </p:blipFill>
        <p:spPr>
          <a:xfrm>
            <a:off x="8255390" y="590210"/>
            <a:ext cx="2561570" cy="5073743"/>
          </a:xfrm>
          <a:prstGeom prst="rect">
            <a:avLst/>
          </a:prstGeom>
        </p:spPr>
      </p:pic>
      <p:cxnSp>
        <p:nvCxnSpPr>
          <p:cNvPr id="7" name="直接连接符 6">
            <a:extLst>
              <a:ext uri="{FF2B5EF4-FFF2-40B4-BE49-F238E27FC236}">
                <a16:creationId xmlns:a16="http://schemas.microsoft.com/office/drawing/2014/main" id="{C20A711C-56EF-44F7-8792-123B8DB6CE5E}"/>
              </a:ext>
            </a:extLst>
          </p:cNvPr>
          <p:cNvCxnSpPr/>
          <p:nvPr/>
        </p:nvCxnSpPr>
        <p:spPr>
          <a:xfrm>
            <a:off x="8416031" y="4197060"/>
            <a:ext cx="2192785" cy="21518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19671"/>
        </a:solidFill>
        <a:effectLst/>
      </p:bgPr>
    </p:bg>
    <p:spTree>
      <p:nvGrpSpPr>
        <p:cNvPr id="1" name=""/>
        <p:cNvGrpSpPr/>
        <p:nvPr/>
      </p:nvGrpSpPr>
      <p:grpSpPr>
        <a:xfrm>
          <a:off x="0" y="0"/>
          <a:ext cx="0" cy="0"/>
          <a:chOff x="0" y="0"/>
          <a:chExt cx="0" cy="0"/>
        </a:xfrm>
      </p:grpSpPr>
      <p:sp>
        <p:nvSpPr>
          <p:cNvPr id="6" name="矩形 5"/>
          <p:cNvSpPr/>
          <p:nvPr/>
        </p:nvSpPr>
        <p:spPr>
          <a:xfrm>
            <a:off x="631031" y="964406"/>
            <a:ext cx="10929937" cy="49291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椭圆 17"/>
          <p:cNvSpPr/>
          <p:nvPr/>
        </p:nvSpPr>
        <p:spPr>
          <a:xfrm>
            <a:off x="3934071" y="1267071"/>
            <a:ext cx="4323859" cy="4323859"/>
          </a:xfrm>
          <a:prstGeom prst="ellipse">
            <a:avLst/>
          </a:prstGeom>
          <a:noFill/>
          <a:ln w="25400">
            <a:solidFill>
              <a:srgbClr val="4886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31" name="文本框 30"/>
          <p:cNvSpPr txBox="1"/>
          <p:nvPr/>
        </p:nvSpPr>
        <p:spPr>
          <a:xfrm>
            <a:off x="4316313" y="3844905"/>
            <a:ext cx="355937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幼圆" panose="02010509060101010101" pitchFamily="49" charset="-122"/>
                <a:ea typeface="幼圆" panose="02010509060101010101" pitchFamily="49" charset="-122"/>
                <a:cs typeface="+mn-cs"/>
              </a:rPr>
              <a:t>问题与解决方法</a:t>
            </a:r>
          </a:p>
        </p:txBody>
      </p:sp>
      <p:cxnSp>
        <p:nvCxnSpPr>
          <p:cNvPr id="34" name="直接连接符 33"/>
          <p:cNvCxnSpPr/>
          <p:nvPr/>
        </p:nvCxnSpPr>
        <p:spPr>
          <a:xfrm>
            <a:off x="4743358" y="4408778"/>
            <a:ext cx="2705287" cy="0"/>
          </a:xfrm>
          <a:prstGeom prst="line">
            <a:avLst/>
          </a:prstGeom>
          <a:ln w="31750" cap="flat">
            <a:gradFill flip="none" rotWithShape="1">
              <a:gsLst>
                <a:gs pos="0">
                  <a:schemeClr val="tx1">
                    <a:lumMod val="85000"/>
                    <a:lumOff val="15000"/>
                    <a:alpha val="0"/>
                  </a:schemeClr>
                </a:gs>
                <a:gs pos="50000">
                  <a:schemeClr val="tx1">
                    <a:lumMod val="85000"/>
                    <a:lumOff val="15000"/>
                  </a:schemeClr>
                </a:gs>
                <a:gs pos="100000">
                  <a:schemeClr val="tx1">
                    <a:lumMod val="85000"/>
                    <a:lumOff val="1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tack-of-books-and-a-magnifier_67996"/>
          <p:cNvSpPr>
            <a:spLocks noChangeAspect="1"/>
          </p:cNvSpPr>
          <p:nvPr/>
        </p:nvSpPr>
        <p:spPr bwMode="auto">
          <a:xfrm>
            <a:off x="5462586" y="2310890"/>
            <a:ext cx="1266828" cy="1292862"/>
          </a:xfrm>
          <a:custGeom>
            <a:avLst/>
            <a:gdLst>
              <a:gd name="connsiteX0" fmla="*/ 359573 w 594302"/>
              <a:gd name="connsiteY0" fmla="*/ 276018 h 606516"/>
              <a:gd name="connsiteX1" fmla="*/ 291512 w 594302"/>
              <a:gd name="connsiteY1" fmla="*/ 304169 h 606516"/>
              <a:gd name="connsiteX2" fmla="*/ 291512 w 594302"/>
              <a:gd name="connsiteY2" fmla="*/ 440091 h 606516"/>
              <a:gd name="connsiteX3" fmla="*/ 427633 w 594302"/>
              <a:gd name="connsiteY3" fmla="*/ 440091 h 606516"/>
              <a:gd name="connsiteX4" fmla="*/ 427633 w 594302"/>
              <a:gd name="connsiteY4" fmla="*/ 304169 h 606516"/>
              <a:gd name="connsiteX5" fmla="*/ 359573 w 594302"/>
              <a:gd name="connsiteY5" fmla="*/ 276018 h 606516"/>
              <a:gd name="connsiteX6" fmla="*/ 359573 w 594302"/>
              <a:gd name="connsiteY6" fmla="*/ 238356 h 606516"/>
              <a:gd name="connsiteX7" fmla="*/ 454366 w 594302"/>
              <a:gd name="connsiteY7" fmla="*/ 277476 h 606516"/>
              <a:gd name="connsiteX8" fmla="*/ 476080 w 594302"/>
              <a:gd name="connsiteY8" fmla="*/ 438353 h 606516"/>
              <a:gd name="connsiteX9" fmla="*/ 583932 w 594302"/>
              <a:gd name="connsiteY9" fmla="*/ 546047 h 606516"/>
              <a:gd name="connsiteX10" fmla="*/ 583932 w 594302"/>
              <a:gd name="connsiteY10" fmla="*/ 596161 h 606516"/>
              <a:gd name="connsiteX11" fmla="*/ 533847 w 594302"/>
              <a:gd name="connsiteY11" fmla="*/ 596161 h 606516"/>
              <a:gd name="connsiteX12" fmla="*/ 425892 w 594302"/>
              <a:gd name="connsiteY12" fmla="*/ 488364 h 606516"/>
              <a:gd name="connsiteX13" fmla="*/ 264779 w 594302"/>
              <a:gd name="connsiteY13" fmla="*/ 466785 h 606516"/>
              <a:gd name="connsiteX14" fmla="*/ 264779 w 594302"/>
              <a:gd name="connsiteY14" fmla="*/ 277476 h 606516"/>
              <a:gd name="connsiteX15" fmla="*/ 359573 w 594302"/>
              <a:gd name="connsiteY15" fmla="*/ 238356 h 606516"/>
              <a:gd name="connsiteX16" fmla="*/ 139917 w 594302"/>
              <a:gd name="connsiteY16" fmla="*/ 43060 h 606516"/>
              <a:gd name="connsiteX17" fmla="*/ 114822 w 594302"/>
              <a:gd name="connsiteY17" fmla="*/ 68017 h 606516"/>
              <a:gd name="connsiteX18" fmla="*/ 114822 w 594302"/>
              <a:gd name="connsiteY18" fmla="*/ 145137 h 606516"/>
              <a:gd name="connsiteX19" fmla="*/ 139917 w 594302"/>
              <a:gd name="connsiteY19" fmla="*/ 170094 h 606516"/>
              <a:gd name="connsiteX20" fmla="*/ 461952 w 594302"/>
              <a:gd name="connsiteY20" fmla="*/ 170094 h 606516"/>
              <a:gd name="connsiteX21" fmla="*/ 461952 w 594302"/>
              <a:gd name="connsiteY21" fmla="*/ 128056 h 606516"/>
              <a:gd name="connsiteX22" fmla="*/ 322957 w 594302"/>
              <a:gd name="connsiteY22" fmla="*/ 128056 h 606516"/>
              <a:gd name="connsiteX23" fmla="*/ 301344 w 594302"/>
              <a:gd name="connsiteY23" fmla="*/ 106577 h 606516"/>
              <a:gd name="connsiteX24" fmla="*/ 322957 w 594302"/>
              <a:gd name="connsiteY24" fmla="*/ 85098 h 606516"/>
              <a:gd name="connsiteX25" fmla="*/ 461952 w 594302"/>
              <a:gd name="connsiteY25" fmla="*/ 85098 h 606516"/>
              <a:gd name="connsiteX26" fmla="*/ 461952 w 594302"/>
              <a:gd name="connsiteY26" fmla="*/ 43060 h 606516"/>
              <a:gd name="connsiteX27" fmla="*/ 139917 w 594302"/>
              <a:gd name="connsiteY27" fmla="*/ 0 h 606516"/>
              <a:gd name="connsiteX28" fmla="*/ 511117 w 594302"/>
              <a:gd name="connsiteY28" fmla="*/ 0 h 606516"/>
              <a:gd name="connsiteX29" fmla="*/ 532627 w 594302"/>
              <a:gd name="connsiteY29" fmla="*/ 21479 h 606516"/>
              <a:gd name="connsiteX30" fmla="*/ 511117 w 594302"/>
              <a:gd name="connsiteY30" fmla="*/ 43060 h 606516"/>
              <a:gd name="connsiteX31" fmla="*/ 505074 w 594302"/>
              <a:gd name="connsiteY31" fmla="*/ 43060 h 606516"/>
              <a:gd name="connsiteX32" fmla="*/ 505074 w 594302"/>
              <a:gd name="connsiteY32" fmla="*/ 170094 h 606516"/>
              <a:gd name="connsiteX33" fmla="*/ 511117 w 594302"/>
              <a:gd name="connsiteY33" fmla="*/ 170094 h 606516"/>
              <a:gd name="connsiteX34" fmla="*/ 532627 w 594302"/>
              <a:gd name="connsiteY34" fmla="*/ 191675 h 606516"/>
              <a:gd name="connsiteX35" fmla="*/ 511117 w 594302"/>
              <a:gd name="connsiteY35" fmla="*/ 213155 h 606516"/>
              <a:gd name="connsiteX36" fmla="*/ 456011 w 594302"/>
              <a:gd name="connsiteY36" fmla="*/ 213155 h 606516"/>
              <a:gd name="connsiteX37" fmla="*/ 460825 w 594302"/>
              <a:gd name="connsiteY37" fmla="*/ 238111 h 606516"/>
              <a:gd name="connsiteX38" fmla="*/ 460825 w 594302"/>
              <a:gd name="connsiteY38" fmla="*/ 256829 h 606516"/>
              <a:gd name="connsiteX39" fmla="*/ 416576 w 594302"/>
              <a:gd name="connsiteY39" fmla="*/ 230645 h 606516"/>
              <a:gd name="connsiteX40" fmla="*/ 392710 w 594302"/>
              <a:gd name="connsiteY40" fmla="*/ 213155 h 606516"/>
              <a:gd name="connsiteX41" fmla="*/ 139917 w 594302"/>
              <a:gd name="connsiteY41" fmla="*/ 213155 h 606516"/>
              <a:gd name="connsiteX42" fmla="*/ 70675 w 594302"/>
              <a:gd name="connsiteY42" fmla="*/ 213155 h 606516"/>
              <a:gd name="connsiteX43" fmla="*/ 70675 w 594302"/>
              <a:gd name="connsiteY43" fmla="*/ 255192 h 606516"/>
              <a:gd name="connsiteX44" fmla="*/ 209670 w 594302"/>
              <a:gd name="connsiteY44" fmla="*/ 255192 h 606516"/>
              <a:gd name="connsiteX45" fmla="*/ 231181 w 594302"/>
              <a:gd name="connsiteY45" fmla="*/ 276671 h 606516"/>
              <a:gd name="connsiteX46" fmla="*/ 209670 w 594302"/>
              <a:gd name="connsiteY46" fmla="*/ 298253 h 606516"/>
              <a:gd name="connsiteX47" fmla="*/ 70675 w 594302"/>
              <a:gd name="connsiteY47" fmla="*/ 298253 h 606516"/>
              <a:gd name="connsiteX48" fmla="*/ 70675 w 594302"/>
              <a:gd name="connsiteY48" fmla="*/ 340291 h 606516"/>
              <a:gd name="connsiteX49" fmla="*/ 211207 w 594302"/>
              <a:gd name="connsiteY49" fmla="*/ 340291 h 606516"/>
              <a:gd name="connsiteX50" fmla="*/ 207519 w 594302"/>
              <a:gd name="connsiteY50" fmla="*/ 374146 h 606516"/>
              <a:gd name="connsiteX51" fmla="*/ 207827 w 594302"/>
              <a:gd name="connsiteY51" fmla="*/ 383249 h 606516"/>
              <a:gd name="connsiteX52" fmla="*/ 139917 w 594302"/>
              <a:gd name="connsiteY52" fmla="*/ 383249 h 606516"/>
              <a:gd name="connsiteX53" fmla="*/ 114822 w 594302"/>
              <a:gd name="connsiteY53" fmla="*/ 408308 h 606516"/>
              <a:gd name="connsiteX54" fmla="*/ 114822 w 594302"/>
              <a:gd name="connsiteY54" fmla="*/ 485428 h 606516"/>
              <a:gd name="connsiteX55" fmla="*/ 139917 w 594302"/>
              <a:gd name="connsiteY55" fmla="*/ 510385 h 606516"/>
              <a:gd name="connsiteX56" fmla="*/ 290180 w 594302"/>
              <a:gd name="connsiteY56" fmla="*/ 510385 h 606516"/>
              <a:gd name="connsiteX57" fmla="*/ 361367 w 594302"/>
              <a:gd name="connsiteY57" fmla="*/ 527670 h 606516"/>
              <a:gd name="connsiteX58" fmla="*/ 413093 w 594302"/>
              <a:gd name="connsiteY58" fmla="*/ 518772 h 606516"/>
              <a:gd name="connsiteX59" fmla="*/ 447817 w 594302"/>
              <a:gd name="connsiteY59" fmla="*/ 553445 h 606516"/>
              <a:gd name="connsiteX60" fmla="*/ 139917 w 594302"/>
              <a:gd name="connsiteY60" fmla="*/ 553445 h 606516"/>
              <a:gd name="connsiteX61" fmla="*/ 71802 w 594302"/>
              <a:gd name="connsiteY61" fmla="*/ 485428 h 606516"/>
              <a:gd name="connsiteX62" fmla="*/ 71802 w 594302"/>
              <a:gd name="connsiteY62" fmla="*/ 408205 h 606516"/>
              <a:gd name="connsiteX63" fmla="*/ 76514 w 594302"/>
              <a:gd name="connsiteY63" fmla="*/ 383249 h 606516"/>
              <a:gd name="connsiteX64" fmla="*/ 21510 w 594302"/>
              <a:gd name="connsiteY64" fmla="*/ 383249 h 606516"/>
              <a:gd name="connsiteX65" fmla="*/ 0 w 594302"/>
              <a:gd name="connsiteY65" fmla="*/ 361770 h 606516"/>
              <a:gd name="connsiteX66" fmla="*/ 21510 w 594302"/>
              <a:gd name="connsiteY66" fmla="*/ 340291 h 606516"/>
              <a:gd name="connsiteX67" fmla="*/ 27553 w 594302"/>
              <a:gd name="connsiteY67" fmla="*/ 340291 h 606516"/>
              <a:gd name="connsiteX68" fmla="*/ 27553 w 594302"/>
              <a:gd name="connsiteY68" fmla="*/ 213155 h 606516"/>
              <a:gd name="connsiteX69" fmla="*/ 21510 w 594302"/>
              <a:gd name="connsiteY69" fmla="*/ 213155 h 606516"/>
              <a:gd name="connsiteX70" fmla="*/ 0 w 594302"/>
              <a:gd name="connsiteY70" fmla="*/ 191675 h 606516"/>
              <a:gd name="connsiteX71" fmla="*/ 21510 w 594302"/>
              <a:gd name="connsiteY71" fmla="*/ 170094 h 606516"/>
              <a:gd name="connsiteX72" fmla="*/ 76514 w 594302"/>
              <a:gd name="connsiteY72" fmla="*/ 170094 h 606516"/>
              <a:gd name="connsiteX73" fmla="*/ 71802 w 594302"/>
              <a:gd name="connsiteY73" fmla="*/ 145137 h 606516"/>
              <a:gd name="connsiteX74" fmla="*/ 71802 w 594302"/>
              <a:gd name="connsiteY74" fmla="*/ 68017 h 606516"/>
              <a:gd name="connsiteX75" fmla="*/ 139917 w 594302"/>
              <a:gd name="connsiteY75" fmla="*/ 0 h 60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94302" h="606516">
                <a:moveTo>
                  <a:pt x="359573" y="276018"/>
                </a:moveTo>
                <a:cubicBezTo>
                  <a:pt x="334914" y="276018"/>
                  <a:pt x="310256" y="285402"/>
                  <a:pt x="291512" y="304169"/>
                </a:cubicBezTo>
                <a:cubicBezTo>
                  <a:pt x="253922" y="341601"/>
                  <a:pt x="253922" y="402659"/>
                  <a:pt x="291512" y="440091"/>
                </a:cubicBezTo>
                <a:cubicBezTo>
                  <a:pt x="328999" y="477523"/>
                  <a:pt x="390146" y="477523"/>
                  <a:pt x="427633" y="440091"/>
                </a:cubicBezTo>
                <a:cubicBezTo>
                  <a:pt x="465223" y="402659"/>
                  <a:pt x="465223" y="341601"/>
                  <a:pt x="427633" y="304169"/>
                </a:cubicBezTo>
                <a:cubicBezTo>
                  <a:pt x="408890" y="285402"/>
                  <a:pt x="384231" y="276018"/>
                  <a:pt x="359573" y="276018"/>
                </a:cubicBezTo>
                <a:close/>
                <a:moveTo>
                  <a:pt x="359573" y="238356"/>
                </a:moveTo>
                <a:cubicBezTo>
                  <a:pt x="393910" y="238356"/>
                  <a:pt x="428248" y="251396"/>
                  <a:pt x="454366" y="277476"/>
                </a:cubicBezTo>
                <a:cubicBezTo>
                  <a:pt x="497896" y="321044"/>
                  <a:pt x="505168" y="387216"/>
                  <a:pt x="476080" y="438353"/>
                </a:cubicBezTo>
                <a:lnTo>
                  <a:pt x="583932" y="546047"/>
                </a:lnTo>
                <a:cubicBezTo>
                  <a:pt x="597759" y="559956"/>
                  <a:pt x="597759" y="582354"/>
                  <a:pt x="583932" y="596161"/>
                </a:cubicBezTo>
                <a:cubicBezTo>
                  <a:pt x="570105" y="609968"/>
                  <a:pt x="547674" y="609968"/>
                  <a:pt x="533847" y="596161"/>
                </a:cubicBezTo>
                <a:lnTo>
                  <a:pt x="425892" y="488364"/>
                </a:lnTo>
                <a:cubicBezTo>
                  <a:pt x="374783" y="517513"/>
                  <a:pt x="308412" y="510251"/>
                  <a:pt x="264779" y="466785"/>
                </a:cubicBezTo>
                <a:cubicBezTo>
                  <a:pt x="212543" y="414523"/>
                  <a:pt x="212543" y="329635"/>
                  <a:pt x="264779" y="277476"/>
                </a:cubicBezTo>
                <a:cubicBezTo>
                  <a:pt x="290898" y="251396"/>
                  <a:pt x="325235" y="238356"/>
                  <a:pt x="359573" y="238356"/>
                </a:cubicBezTo>
                <a:close/>
                <a:moveTo>
                  <a:pt x="139917" y="43060"/>
                </a:moveTo>
                <a:cubicBezTo>
                  <a:pt x="126089" y="43060"/>
                  <a:pt x="114822" y="54209"/>
                  <a:pt x="114822" y="68017"/>
                </a:cubicBezTo>
                <a:lnTo>
                  <a:pt x="114822" y="145137"/>
                </a:lnTo>
                <a:cubicBezTo>
                  <a:pt x="114822" y="158945"/>
                  <a:pt x="126089" y="170094"/>
                  <a:pt x="139917" y="170094"/>
                </a:cubicBezTo>
                <a:lnTo>
                  <a:pt x="461952" y="170094"/>
                </a:lnTo>
                <a:lnTo>
                  <a:pt x="461952" y="128056"/>
                </a:lnTo>
                <a:lnTo>
                  <a:pt x="322957" y="128056"/>
                </a:lnTo>
                <a:cubicBezTo>
                  <a:pt x="311075" y="128056"/>
                  <a:pt x="301344" y="118442"/>
                  <a:pt x="301344" y="106577"/>
                </a:cubicBezTo>
                <a:cubicBezTo>
                  <a:pt x="301344" y="94713"/>
                  <a:pt x="311075" y="85098"/>
                  <a:pt x="322957" y="85098"/>
                </a:cubicBezTo>
                <a:lnTo>
                  <a:pt x="461952" y="85098"/>
                </a:lnTo>
                <a:lnTo>
                  <a:pt x="461952" y="43060"/>
                </a:lnTo>
                <a:close/>
                <a:moveTo>
                  <a:pt x="139917" y="0"/>
                </a:moveTo>
                <a:lnTo>
                  <a:pt x="511117" y="0"/>
                </a:lnTo>
                <a:cubicBezTo>
                  <a:pt x="522999" y="0"/>
                  <a:pt x="532627" y="9614"/>
                  <a:pt x="532627" y="21479"/>
                </a:cubicBezTo>
                <a:cubicBezTo>
                  <a:pt x="532627" y="33344"/>
                  <a:pt x="522999" y="43060"/>
                  <a:pt x="511117" y="43060"/>
                </a:cubicBezTo>
                <a:lnTo>
                  <a:pt x="505074" y="43060"/>
                </a:lnTo>
                <a:lnTo>
                  <a:pt x="505074" y="170094"/>
                </a:lnTo>
                <a:lnTo>
                  <a:pt x="511117" y="170094"/>
                </a:lnTo>
                <a:cubicBezTo>
                  <a:pt x="522999" y="170094"/>
                  <a:pt x="532627" y="179811"/>
                  <a:pt x="532627" y="191675"/>
                </a:cubicBezTo>
                <a:cubicBezTo>
                  <a:pt x="532627" y="203540"/>
                  <a:pt x="522999" y="213155"/>
                  <a:pt x="511117" y="213155"/>
                </a:cubicBezTo>
                <a:lnTo>
                  <a:pt x="456011" y="213155"/>
                </a:lnTo>
                <a:cubicBezTo>
                  <a:pt x="459084" y="220928"/>
                  <a:pt x="460825" y="229315"/>
                  <a:pt x="460825" y="238111"/>
                </a:cubicBezTo>
                <a:lnTo>
                  <a:pt x="460825" y="256829"/>
                </a:lnTo>
                <a:cubicBezTo>
                  <a:pt x="447509" y="245578"/>
                  <a:pt x="432555" y="236782"/>
                  <a:pt x="416576" y="230645"/>
                </a:cubicBezTo>
                <a:cubicBezTo>
                  <a:pt x="413401" y="220519"/>
                  <a:pt x="403875" y="213155"/>
                  <a:pt x="392710" y="213155"/>
                </a:cubicBezTo>
                <a:lnTo>
                  <a:pt x="139917" y="213155"/>
                </a:lnTo>
                <a:lnTo>
                  <a:pt x="70675" y="213155"/>
                </a:lnTo>
                <a:lnTo>
                  <a:pt x="70675" y="255192"/>
                </a:lnTo>
                <a:lnTo>
                  <a:pt x="209670" y="255192"/>
                </a:lnTo>
                <a:cubicBezTo>
                  <a:pt x="221553" y="255192"/>
                  <a:pt x="231181" y="264807"/>
                  <a:pt x="231181" y="276671"/>
                </a:cubicBezTo>
                <a:cubicBezTo>
                  <a:pt x="231181" y="288638"/>
                  <a:pt x="221553" y="298253"/>
                  <a:pt x="209670" y="298253"/>
                </a:cubicBezTo>
                <a:lnTo>
                  <a:pt x="70675" y="298253"/>
                </a:lnTo>
                <a:lnTo>
                  <a:pt x="70675" y="340291"/>
                </a:lnTo>
                <a:lnTo>
                  <a:pt x="211207" y="340291"/>
                </a:lnTo>
                <a:cubicBezTo>
                  <a:pt x="208749" y="351235"/>
                  <a:pt x="207519" y="362588"/>
                  <a:pt x="207519" y="374146"/>
                </a:cubicBezTo>
                <a:cubicBezTo>
                  <a:pt x="207519" y="377214"/>
                  <a:pt x="207622" y="380283"/>
                  <a:pt x="207827" y="383249"/>
                </a:cubicBezTo>
                <a:lnTo>
                  <a:pt x="139917" y="383249"/>
                </a:lnTo>
                <a:cubicBezTo>
                  <a:pt x="126089" y="383249"/>
                  <a:pt x="114822" y="394500"/>
                  <a:pt x="114822" y="408308"/>
                </a:cubicBezTo>
                <a:lnTo>
                  <a:pt x="114822" y="485428"/>
                </a:lnTo>
                <a:cubicBezTo>
                  <a:pt x="114822" y="499134"/>
                  <a:pt x="126089" y="510385"/>
                  <a:pt x="139917" y="510385"/>
                </a:cubicBezTo>
                <a:lnTo>
                  <a:pt x="290180" y="510385"/>
                </a:lnTo>
                <a:cubicBezTo>
                  <a:pt x="311894" y="521738"/>
                  <a:pt x="336170" y="527670"/>
                  <a:pt x="361367" y="527670"/>
                </a:cubicBezTo>
                <a:cubicBezTo>
                  <a:pt x="379087" y="527670"/>
                  <a:pt x="396500" y="524704"/>
                  <a:pt x="413093" y="518772"/>
                </a:cubicBezTo>
                <a:lnTo>
                  <a:pt x="447817" y="553445"/>
                </a:lnTo>
                <a:lnTo>
                  <a:pt x="139917" y="553445"/>
                </a:lnTo>
                <a:cubicBezTo>
                  <a:pt x="102326" y="553445"/>
                  <a:pt x="71802" y="522863"/>
                  <a:pt x="71802" y="485428"/>
                </a:cubicBezTo>
                <a:lnTo>
                  <a:pt x="71802" y="408205"/>
                </a:lnTo>
                <a:cubicBezTo>
                  <a:pt x="71802" y="399409"/>
                  <a:pt x="73441" y="391022"/>
                  <a:pt x="76514" y="383249"/>
                </a:cubicBezTo>
                <a:lnTo>
                  <a:pt x="21510" y="383249"/>
                </a:lnTo>
                <a:cubicBezTo>
                  <a:pt x="9628" y="383249"/>
                  <a:pt x="0" y="373634"/>
                  <a:pt x="0" y="361770"/>
                </a:cubicBezTo>
                <a:cubicBezTo>
                  <a:pt x="0" y="349905"/>
                  <a:pt x="9628" y="340291"/>
                  <a:pt x="21510" y="340291"/>
                </a:cubicBezTo>
                <a:lnTo>
                  <a:pt x="27553" y="340291"/>
                </a:lnTo>
                <a:lnTo>
                  <a:pt x="27553" y="213155"/>
                </a:lnTo>
                <a:lnTo>
                  <a:pt x="21510" y="213155"/>
                </a:lnTo>
                <a:cubicBezTo>
                  <a:pt x="9628" y="213155"/>
                  <a:pt x="0" y="203540"/>
                  <a:pt x="0" y="191675"/>
                </a:cubicBezTo>
                <a:cubicBezTo>
                  <a:pt x="0" y="179708"/>
                  <a:pt x="9628" y="170094"/>
                  <a:pt x="21510" y="170094"/>
                </a:cubicBezTo>
                <a:lnTo>
                  <a:pt x="76514" y="170094"/>
                </a:lnTo>
                <a:cubicBezTo>
                  <a:pt x="73441" y="162423"/>
                  <a:pt x="71802" y="153934"/>
                  <a:pt x="71802" y="145137"/>
                </a:cubicBezTo>
                <a:lnTo>
                  <a:pt x="71802" y="68017"/>
                </a:lnTo>
                <a:cubicBezTo>
                  <a:pt x="71802" y="30480"/>
                  <a:pt x="102326" y="0"/>
                  <a:pt x="139917" y="0"/>
                </a:cubicBezTo>
                <a:close/>
              </a:path>
            </a:pathLst>
          </a:custGeom>
          <a:solidFill>
            <a:srgbClr val="4886C4"/>
          </a:solidFill>
          <a:ln>
            <a:noFill/>
          </a:ln>
        </p:spPr>
        <p:txBody>
          <a:bodyPr/>
          <a:lstStyle/>
          <a:p>
            <a:endParaRPr lang="zh-CN" altLang="en-US"/>
          </a:p>
        </p:txBody>
      </p:sp>
      <p:sp>
        <p:nvSpPr>
          <p:cNvPr id="11" name="矩形 10"/>
          <p:cNvSpPr/>
          <p:nvPr/>
        </p:nvSpPr>
        <p:spPr>
          <a:xfrm>
            <a:off x="4316312" y="4368125"/>
            <a:ext cx="3647152" cy="369332"/>
          </a:xfrm>
          <a:prstGeom prst="rect">
            <a:avLst/>
          </a:prstGeom>
        </p:spPr>
        <p:txBody>
          <a:bodyPr wrap="none">
            <a:spAutoFit/>
          </a:bodyPr>
          <a:lstStyle/>
          <a:p>
            <a:pPr algn="ctr"/>
            <a:r>
              <a:rPr lang="en-US" altLang="zh-CN" kern="0" dirty="0">
                <a:solidFill>
                  <a:schemeClr val="bg1"/>
                </a:solidFill>
                <a:latin typeface="幼圆" panose="02010509060101010101" pitchFamily="49" charset="-122"/>
                <a:ea typeface="幼圆" panose="02010509060101010101" pitchFamily="49" charset="-122"/>
                <a:cs typeface="Arial" panose="020B0604020202020204" pitchFamily="34" charset="0"/>
                <a:sym typeface="+mn-ea"/>
              </a:rPr>
              <a:t>Research methods and processes</a:t>
            </a:r>
            <a:endParaRPr lang="zh-CN" altLang="en-US" kern="0" dirty="0">
              <a:solidFill>
                <a:schemeClr val="bg1"/>
              </a:solidFill>
              <a:latin typeface="幼圆" panose="02010509060101010101" pitchFamily="49" charset="-122"/>
              <a:ea typeface="幼圆" panose="02010509060101010101" pitchFamily="49"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42990" y="235702"/>
            <a:ext cx="46919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01 |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Lab1——find</a:t>
            </a: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B7218A03-8012-2173-58F5-F5366F19AA2D}"/>
              </a:ext>
            </a:extLst>
          </p:cNvPr>
          <p:cNvGrpSpPr/>
          <p:nvPr/>
        </p:nvGrpSpPr>
        <p:grpSpPr>
          <a:xfrm>
            <a:off x="742950" y="889326"/>
            <a:ext cx="6241001" cy="758100"/>
            <a:chOff x="651510" y="1694243"/>
            <a:chExt cx="4678680" cy="1126264"/>
          </a:xfrm>
        </p:grpSpPr>
        <p:sp>
          <p:nvSpPr>
            <p:cNvPr id="7" name="矩形 6"/>
            <p:cNvSpPr/>
            <p:nvPr/>
          </p:nvSpPr>
          <p:spPr>
            <a:xfrm>
              <a:off x="651510" y="1694243"/>
              <a:ext cx="4678680" cy="10400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8845" y="1891728"/>
              <a:ext cx="4145915" cy="928779"/>
            </a:xfrm>
            <a:prstGeom prst="rect">
              <a:avLst/>
            </a:prstGeom>
            <a:noFill/>
          </p:spPr>
          <p:txBody>
            <a:bodyPr wrap="square" rtlCol="0">
              <a:spAutoFit/>
            </a:bodyPr>
            <a:lstStyle/>
            <a:p>
              <a:pPr algn="l" fontAlgn="auto">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编写</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user\</a:t>
              </a:r>
              <a:r>
                <a:rPr lang="en-US" altLang="zh-CN" sz="1400" dirty="0" err="1">
                  <a:solidFill>
                    <a:schemeClr val="tx1">
                      <a:lumMod val="85000"/>
                      <a:lumOff val="15000"/>
                    </a:schemeClr>
                  </a:solidFill>
                  <a:latin typeface="微软雅黑" panose="020B0503020204020204" pitchFamily="34" charset="-122"/>
                  <a:ea typeface="微软雅黑" panose="020B0503020204020204" pitchFamily="34" charset="-122"/>
                </a:rPr>
                <a:t>find.c</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，实现找到某一目录下全部叫做某名字的文件的功能</a:t>
              </a:r>
            </a:p>
          </p:txBody>
        </p:sp>
      </p:grpSp>
      <p:sp>
        <p:nvSpPr>
          <p:cNvPr id="13" name="书写"/>
          <p:cNvSpPr/>
          <p:nvPr/>
        </p:nvSpPr>
        <p:spPr bwMode="auto">
          <a:xfrm>
            <a:off x="8345170" y="1745290"/>
            <a:ext cx="655320" cy="65532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5" name="文本框 22">
            <a:extLst>
              <a:ext uri="{FF2B5EF4-FFF2-40B4-BE49-F238E27FC236}">
                <a16:creationId xmlns:a16="http://schemas.microsoft.com/office/drawing/2014/main" id="{E23FDE7D-9E2D-3DF3-5A9D-440A3D362965}"/>
              </a:ext>
            </a:extLst>
          </p:cNvPr>
          <p:cNvSpPr txBox="1"/>
          <p:nvPr/>
        </p:nvSpPr>
        <p:spPr>
          <a:xfrm flipH="1">
            <a:off x="742950" y="2286682"/>
            <a:ext cx="3482821" cy="2209451"/>
          </a:xfrm>
          <a:prstGeom prst="rect">
            <a:avLst/>
          </a:prstGeom>
          <a:noFill/>
          <a:ln w="9525">
            <a:noFill/>
            <a:miter/>
          </a:ln>
          <a:effectLst>
            <a:outerShdw sx="999" sy="999" algn="ctr" rotWithShape="0">
              <a:srgbClr val="000000"/>
            </a:outerShdw>
          </a:effectLst>
        </p:spPr>
        <p:txBody>
          <a:bodyPr wrap="square" anchor="t">
            <a:spAutoFit/>
          </a:bodyPr>
          <a:lstStyle/>
          <a:p>
            <a:pPr marL="285750" indent="-285750">
              <a:lnSpc>
                <a:spcPct val="150000"/>
              </a:lnSpc>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运行后就会卡住，并且报错</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这段代码的逻辑是若该路径不为空就递归去遍历下一级的路径。经过查错后发现是需要忽略</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的路径，分别代表当前路径和父路径，若不忽略这两个路径就会造成反复进入这两个路径，无限递归、</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2" name="图片 21">
            <a:extLst>
              <a:ext uri="{FF2B5EF4-FFF2-40B4-BE49-F238E27FC236}">
                <a16:creationId xmlns:a16="http://schemas.microsoft.com/office/drawing/2014/main" id="{A9FEFDBA-E6B4-E42D-606C-D1FFFED5413A}"/>
              </a:ext>
            </a:extLst>
          </p:cNvPr>
          <p:cNvPicPr>
            <a:picLocks noChangeAspect="1"/>
          </p:cNvPicPr>
          <p:nvPr/>
        </p:nvPicPr>
        <p:blipFill>
          <a:blip r:embed="rId3"/>
          <a:stretch>
            <a:fillRect/>
          </a:stretch>
        </p:blipFill>
        <p:spPr>
          <a:xfrm>
            <a:off x="4845150" y="2400610"/>
            <a:ext cx="7000040" cy="831813"/>
          </a:xfrm>
          <a:prstGeom prst="rect">
            <a:avLst/>
          </a:prstGeom>
        </p:spPr>
      </p:pic>
      <p:pic>
        <p:nvPicPr>
          <p:cNvPr id="24" name="图片 23">
            <a:extLst>
              <a:ext uri="{FF2B5EF4-FFF2-40B4-BE49-F238E27FC236}">
                <a16:creationId xmlns:a16="http://schemas.microsoft.com/office/drawing/2014/main" id="{6817A6D2-5016-502C-FF2F-97FB97413548}"/>
              </a:ext>
            </a:extLst>
          </p:cNvPr>
          <p:cNvPicPr>
            <a:picLocks noChangeAspect="1"/>
          </p:cNvPicPr>
          <p:nvPr/>
        </p:nvPicPr>
        <p:blipFill>
          <a:blip r:embed="rId4"/>
          <a:stretch>
            <a:fillRect/>
          </a:stretch>
        </p:blipFill>
        <p:spPr>
          <a:xfrm>
            <a:off x="4845150" y="3521203"/>
            <a:ext cx="7091854" cy="8492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42990" y="235702"/>
            <a:ext cx="46919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02 |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Lab1——primes</a:t>
            </a: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B7218A03-8012-2173-58F5-F5366F19AA2D}"/>
              </a:ext>
            </a:extLst>
          </p:cNvPr>
          <p:cNvGrpSpPr/>
          <p:nvPr/>
        </p:nvGrpSpPr>
        <p:grpSpPr>
          <a:xfrm>
            <a:off x="4749554" y="184717"/>
            <a:ext cx="5746627" cy="700088"/>
            <a:chOff x="651510" y="1694243"/>
            <a:chExt cx="4678680" cy="1040079"/>
          </a:xfrm>
        </p:grpSpPr>
        <p:sp>
          <p:nvSpPr>
            <p:cNvPr id="7" name="矩形 6"/>
            <p:cNvSpPr/>
            <p:nvPr/>
          </p:nvSpPr>
          <p:spPr>
            <a:xfrm>
              <a:off x="651510" y="1694243"/>
              <a:ext cx="4678680" cy="10400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8845" y="1891728"/>
              <a:ext cx="4145915" cy="625171"/>
            </a:xfrm>
            <a:prstGeom prst="rect">
              <a:avLst/>
            </a:prstGeom>
            <a:noFill/>
          </p:spPr>
          <p:txBody>
            <a:bodyPr wrap="square" rtlCol="0">
              <a:spAutoFit/>
            </a:bodyPr>
            <a:lstStyle/>
            <a:p>
              <a:pPr algn="l" fontAlgn="auto">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使用素数筛法、</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fork()</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pipe</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的方法实现求</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2-35</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以内的质数。</a:t>
              </a:r>
            </a:p>
          </p:txBody>
        </p:sp>
      </p:grpSp>
      <p:sp>
        <p:nvSpPr>
          <p:cNvPr id="13" name="书写"/>
          <p:cNvSpPr/>
          <p:nvPr/>
        </p:nvSpPr>
        <p:spPr bwMode="auto">
          <a:xfrm>
            <a:off x="8345170" y="1745290"/>
            <a:ext cx="655320" cy="65532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5" name="文本框 22">
            <a:extLst>
              <a:ext uri="{FF2B5EF4-FFF2-40B4-BE49-F238E27FC236}">
                <a16:creationId xmlns:a16="http://schemas.microsoft.com/office/drawing/2014/main" id="{E23FDE7D-9E2D-3DF3-5A9D-440A3D362965}"/>
              </a:ext>
            </a:extLst>
          </p:cNvPr>
          <p:cNvSpPr txBox="1"/>
          <p:nvPr/>
        </p:nvSpPr>
        <p:spPr>
          <a:xfrm flipH="1">
            <a:off x="514350" y="1223090"/>
            <a:ext cx="5944186" cy="4794774"/>
          </a:xfrm>
          <a:prstGeom prst="rect">
            <a:avLst/>
          </a:prstGeom>
          <a:noFill/>
          <a:ln w="9525">
            <a:noFill/>
            <a:miter/>
          </a:ln>
          <a:effectLst>
            <a:outerShdw sx="999" sy="999" algn="ctr" rotWithShape="0">
              <a:srgbClr val="000000"/>
            </a:outerShdw>
          </a:effectLst>
        </p:spPr>
        <p:txBody>
          <a:bodyPr wrap="square" anchor="t">
            <a:spAutoFit/>
          </a:bodyPr>
          <a:lstStyle/>
          <a:p>
            <a:pPr marL="285750" indent="-285750">
              <a:lnSpc>
                <a:spcPct val="150000"/>
              </a:lnSpc>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不理解素数筛法和父进程、子进程、管道有什么关系</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实验指导书上给出的示意图如右图所示，给我的直观感受是一个长条框代表一个子进程，但又想不出如何把这个和管道结合起来。在网上查找了相关的资料了解到应当是子进程把剩余的数放入管道、父进程读管道并筛选数字的逻辑。</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read</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write</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的使用问题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本题与上一题（</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pingpong</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）区别在于管道需要读写</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字节。</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read</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的函数原型：</a:t>
            </a:r>
            <a:r>
              <a:rPr lang="en-US" altLang="zh-CN" sz="1600" dirty="0">
                <a:latin typeface="微软雅黑" panose="020B0503020204020204" pitchFamily="34" charset="-122"/>
                <a:ea typeface="微软雅黑" panose="020B0503020204020204" pitchFamily="34" charset="-122"/>
              </a:rPr>
              <a:t>read(</a:t>
            </a:r>
            <a:r>
              <a:rPr lang="en-US" altLang="zh-CN" sz="1600" dirty="0" err="1">
                <a:latin typeface="微软雅黑" panose="020B0503020204020204" pitchFamily="34" charset="-122"/>
                <a:ea typeface="微软雅黑" panose="020B0503020204020204" pitchFamily="34" charset="-122"/>
              </a:rPr>
              <a:t>int,void</a:t>
            </a:r>
            <a:r>
              <a:rPr lang="en-US" altLang="zh-CN" sz="1600" dirty="0">
                <a:latin typeface="微软雅黑" panose="020B0503020204020204" pitchFamily="34" charset="-122"/>
                <a:ea typeface="微软雅黑" panose="020B0503020204020204" pitchFamily="34" charset="-122"/>
              </a:rPr>
              <a:t>*,int)</a:t>
            </a:r>
          </a:p>
          <a:p>
            <a:pPr>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write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的函数原型：</a:t>
            </a:r>
            <a:r>
              <a:rPr lang="en-US" altLang="zh-CN" sz="1600" dirty="0">
                <a:latin typeface="微软雅黑" panose="020B0503020204020204" pitchFamily="34" charset="-122"/>
                <a:ea typeface="微软雅黑" panose="020B0503020204020204" pitchFamily="34" charset="-122"/>
              </a:rPr>
              <a:t>write(</a:t>
            </a:r>
            <a:r>
              <a:rPr lang="en-US" altLang="zh-CN" sz="1600" dirty="0" err="1">
                <a:latin typeface="微软雅黑" panose="020B0503020204020204" pitchFamily="34" charset="-122"/>
                <a:ea typeface="微软雅黑" panose="020B0503020204020204" pitchFamily="34" charset="-122"/>
              </a:rPr>
              <a:t>int,void</a:t>
            </a:r>
            <a:r>
              <a:rPr lang="en-US" altLang="zh-CN" sz="1600" dirty="0">
                <a:latin typeface="微软雅黑" panose="020B0503020204020204" pitchFamily="34" charset="-122"/>
                <a:ea typeface="微软雅黑" panose="020B0503020204020204" pitchFamily="34" charset="-122"/>
              </a:rPr>
              <a:t>*,int)</a:t>
            </a: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第二个参数都是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void*</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型的指针，我最初以为是一定要传入一个一字节的指针才行，后来经过尝试发现无论是什么类型的指针都可以，任何类型的指针本质上都是一串地址，不影响结果。</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7" name="图片 16">
            <a:extLst>
              <a:ext uri="{FF2B5EF4-FFF2-40B4-BE49-F238E27FC236}">
                <a16:creationId xmlns:a16="http://schemas.microsoft.com/office/drawing/2014/main" id="{3D7C6A65-C902-A787-BEB0-2F9D8C87382D}"/>
              </a:ext>
            </a:extLst>
          </p:cNvPr>
          <p:cNvPicPr>
            <a:picLocks noChangeAspect="1"/>
          </p:cNvPicPr>
          <p:nvPr/>
        </p:nvPicPr>
        <p:blipFill>
          <a:blip r:embed="rId3"/>
          <a:stretch>
            <a:fillRect/>
          </a:stretch>
        </p:blipFill>
        <p:spPr>
          <a:xfrm>
            <a:off x="6458536" y="2230181"/>
            <a:ext cx="5733464" cy="2061827"/>
          </a:xfrm>
          <a:prstGeom prst="rect">
            <a:avLst/>
          </a:prstGeom>
        </p:spPr>
      </p:pic>
      <p:sp>
        <p:nvSpPr>
          <p:cNvPr id="21" name="文本框 20">
            <a:extLst>
              <a:ext uri="{FF2B5EF4-FFF2-40B4-BE49-F238E27FC236}">
                <a16:creationId xmlns:a16="http://schemas.microsoft.com/office/drawing/2014/main" id="{C6A06C5F-C8D1-ABBC-71DF-91199241B14B}"/>
              </a:ext>
            </a:extLst>
          </p:cNvPr>
          <p:cNvSpPr txBox="1"/>
          <p:nvPr/>
        </p:nvSpPr>
        <p:spPr>
          <a:xfrm>
            <a:off x="8423629" y="4592233"/>
            <a:ext cx="1803278"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素数筛法示意图</a:t>
            </a:r>
          </a:p>
        </p:txBody>
      </p:sp>
    </p:spTree>
    <p:extLst>
      <p:ext uri="{BB962C8B-B14F-4D97-AF65-F5344CB8AC3E}">
        <p14:creationId xmlns:p14="http://schemas.microsoft.com/office/powerpoint/2010/main" val="33423288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42990" y="235702"/>
            <a:ext cx="46919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03 |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Lab4——Alarm</a:t>
            </a: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B7218A03-8012-2173-58F5-F5366F19AA2D}"/>
              </a:ext>
            </a:extLst>
          </p:cNvPr>
          <p:cNvGrpSpPr/>
          <p:nvPr/>
        </p:nvGrpSpPr>
        <p:grpSpPr>
          <a:xfrm>
            <a:off x="745169" y="989350"/>
            <a:ext cx="7886145" cy="1555879"/>
            <a:chOff x="788450" y="1751810"/>
            <a:chExt cx="4678680" cy="1040079"/>
          </a:xfrm>
        </p:grpSpPr>
        <p:sp>
          <p:nvSpPr>
            <p:cNvPr id="7" name="矩形 6"/>
            <p:cNvSpPr/>
            <p:nvPr/>
          </p:nvSpPr>
          <p:spPr>
            <a:xfrm>
              <a:off x="788450" y="1751810"/>
              <a:ext cx="4678680" cy="10400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55785" y="1949295"/>
              <a:ext cx="4145915" cy="605143"/>
            </a:xfrm>
            <a:prstGeom prst="rect">
              <a:avLst/>
            </a:prstGeom>
            <a:noFill/>
          </p:spPr>
          <p:txBody>
            <a:bodyPr wrap="square" rtlCol="0">
              <a:spAutoFit/>
            </a:bodyPr>
            <a:lstStyle/>
            <a:p>
              <a:pPr algn="l" fontAlgn="auto">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实现两个系统调用</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l" fontAlgn="auto">
                <a:lnSpc>
                  <a:spcPct val="130000"/>
                </a:lnSpc>
              </a:pPr>
              <a:r>
                <a:rPr lang="sv-SE" altLang="zh-CN" sz="1400" dirty="0">
                  <a:latin typeface="微软雅黑" panose="020B0503020204020204" pitchFamily="34" charset="-122"/>
                  <a:ea typeface="微软雅黑" panose="020B0503020204020204" pitchFamily="34" charset="-122"/>
                </a:rPr>
                <a:t>sigalarm(int ticks, void (*handler)()</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：每过</a:t>
              </a:r>
              <a:r>
                <a:rPr lang="en-US" altLang="zh-CN" sz="1400" dirty="0">
                  <a:latin typeface="微软雅黑" panose="020B0503020204020204" pitchFamily="34" charset="-122"/>
                  <a:ea typeface="微软雅黑" panose="020B0503020204020204" pitchFamily="34" charset="-122"/>
                </a:rPr>
                <a:t>ticks</a:t>
              </a:r>
              <a:r>
                <a:rPr lang="zh-CN" altLang="en-US" sz="1400" dirty="0">
                  <a:latin typeface="微软雅黑" panose="020B0503020204020204" pitchFamily="34" charset="-122"/>
                  <a:ea typeface="微软雅黑" panose="020B0503020204020204" pitchFamily="34" charset="-122"/>
                </a:rPr>
                <a:t>个周期就去执行</a:t>
              </a:r>
              <a:r>
                <a:rPr lang="en-US" altLang="zh-CN" sz="1400" dirty="0">
                  <a:latin typeface="微软雅黑" panose="020B0503020204020204" pitchFamily="34" charset="-122"/>
                  <a:ea typeface="微软雅黑" panose="020B0503020204020204" pitchFamily="34" charset="-122"/>
                </a:rPr>
                <a:t>handler</a:t>
              </a:r>
              <a:r>
                <a:rPr lang="zh-CN" altLang="en-US" sz="1400" dirty="0">
                  <a:latin typeface="微软雅黑" panose="020B0503020204020204" pitchFamily="34" charset="-122"/>
                  <a:ea typeface="微软雅黑" panose="020B0503020204020204" pitchFamily="34" charset="-122"/>
                </a:rPr>
                <a:t>指向的函数</a:t>
              </a:r>
              <a:endParaRPr lang="sv-SE" altLang="zh-CN" sz="1400" dirty="0">
                <a:latin typeface="微软雅黑" panose="020B0503020204020204" pitchFamily="34" charset="-122"/>
                <a:ea typeface="微软雅黑" panose="020B0503020204020204" pitchFamily="34" charset="-122"/>
              </a:endParaRPr>
            </a:p>
            <a:p>
              <a:pPr algn="l" fontAlgn="auto">
                <a:lnSpc>
                  <a:spcPct val="130000"/>
                </a:lnSpc>
              </a:pPr>
              <a:r>
                <a:rPr lang="en-US" altLang="zh-CN" sz="1400" dirty="0" err="1">
                  <a:latin typeface="微软雅黑" panose="020B0503020204020204" pitchFamily="34" charset="-122"/>
                  <a:ea typeface="微软雅黑" panose="020B0503020204020204" pitchFamily="34" charset="-122"/>
                </a:rPr>
                <a:t>sigreturn</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：从</a:t>
              </a:r>
              <a:r>
                <a:rPr lang="en-US" altLang="zh-CN" sz="1400" dirty="0">
                  <a:latin typeface="微软雅黑" panose="020B0503020204020204" pitchFamily="34" charset="-122"/>
                  <a:ea typeface="微软雅黑" panose="020B0503020204020204" pitchFamily="34" charset="-122"/>
                </a:rPr>
                <a:t>handler</a:t>
              </a:r>
              <a:r>
                <a:rPr lang="zh-CN" altLang="en-US" sz="1400" dirty="0">
                  <a:latin typeface="微软雅黑" panose="020B0503020204020204" pitchFamily="34" charset="-122"/>
                  <a:ea typeface="微软雅黑" panose="020B0503020204020204" pitchFamily="34" charset="-122"/>
                </a:rPr>
                <a:t>指向的函数返回</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文本框 22">
            <a:extLst>
              <a:ext uri="{FF2B5EF4-FFF2-40B4-BE49-F238E27FC236}">
                <a16:creationId xmlns:a16="http://schemas.microsoft.com/office/drawing/2014/main" id="{E23FDE7D-9E2D-3DF3-5A9D-440A3D362965}"/>
              </a:ext>
            </a:extLst>
          </p:cNvPr>
          <p:cNvSpPr txBox="1"/>
          <p:nvPr/>
        </p:nvSpPr>
        <p:spPr>
          <a:xfrm flipH="1">
            <a:off x="742950" y="2834491"/>
            <a:ext cx="7262489" cy="1526187"/>
          </a:xfrm>
          <a:prstGeom prst="rect">
            <a:avLst/>
          </a:prstGeom>
          <a:noFill/>
          <a:ln w="9525">
            <a:noFill/>
            <a:miter/>
          </a:ln>
          <a:effectLst>
            <a:outerShdw sx="999" sy="999" algn="ctr" rotWithShape="0">
              <a:srgbClr val="000000"/>
            </a:outerShdw>
          </a:effectLst>
        </p:spPr>
        <p:txBody>
          <a:bodyPr wrap="square" anchor="t">
            <a:spAutoFit/>
          </a:bodyPr>
          <a:lstStyle/>
          <a:p>
            <a:pPr marL="28575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test0 </a:t>
            </a:r>
            <a:r>
              <a:rPr lang="zh-CN" altLang="en-US" sz="1600" b="1" dirty="0">
                <a:latin typeface="微软雅黑" panose="020B0503020204020204" pitchFamily="34" charset="-122"/>
                <a:ea typeface="微软雅黑" panose="020B0503020204020204" pitchFamily="34" charset="-122"/>
              </a:rPr>
              <a:t>会在第一行输出正确后一直循环地打印 </a:t>
            </a:r>
            <a:r>
              <a:rPr lang="en-US" altLang="zh-CN" sz="1600" b="1" dirty="0">
                <a:latin typeface="微软雅黑" panose="020B0503020204020204" pitchFamily="34" charset="-122"/>
                <a:ea typeface="微软雅黑" panose="020B0503020204020204" pitchFamily="34" charset="-122"/>
              </a:rPr>
              <a:t>alarm!</a:t>
            </a:r>
            <a:r>
              <a:rPr lang="zh-CN" altLang="en-US" sz="1600" b="1" dirty="0">
                <a:latin typeface="微软雅黑" panose="020B0503020204020204" pitchFamily="34" charset="-122"/>
                <a:ea typeface="微软雅黑" panose="020B0503020204020204" pitchFamily="34" charset="-122"/>
              </a:rPr>
              <a:t>，无法进入 </a:t>
            </a:r>
            <a:r>
              <a:rPr lang="en-US" altLang="zh-CN" sz="1600" b="1" dirty="0">
                <a:latin typeface="微软雅黑" panose="020B0503020204020204" pitchFamily="34" charset="-122"/>
                <a:ea typeface="微软雅黑" panose="020B0503020204020204" pitchFamily="34" charset="-122"/>
              </a:rPr>
              <a:t>test1</a:t>
            </a: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原因是下图两句代码写反了，导致</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pretrapframe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epc</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里存的是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handler</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，每当</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handler</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运行结束调用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sigreturn</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pretrapframe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覆盖现在的</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trapframe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的时候就又会去执行</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handler</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指向的函数。</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9" name="图片 8">
            <a:extLst>
              <a:ext uri="{FF2B5EF4-FFF2-40B4-BE49-F238E27FC236}">
                <a16:creationId xmlns:a16="http://schemas.microsoft.com/office/drawing/2014/main" id="{935F4BC7-DFCE-504F-E29F-3C6CC48845AE}"/>
              </a:ext>
            </a:extLst>
          </p:cNvPr>
          <p:cNvPicPr>
            <a:picLocks noChangeAspect="1"/>
          </p:cNvPicPr>
          <p:nvPr/>
        </p:nvPicPr>
        <p:blipFill>
          <a:blip r:embed="rId3"/>
          <a:stretch>
            <a:fillRect/>
          </a:stretch>
        </p:blipFill>
        <p:spPr>
          <a:xfrm>
            <a:off x="742950" y="4735017"/>
            <a:ext cx="5496692" cy="1133633"/>
          </a:xfrm>
          <a:prstGeom prst="rect">
            <a:avLst/>
          </a:prstGeom>
        </p:spPr>
      </p:pic>
    </p:spTree>
    <p:extLst>
      <p:ext uri="{BB962C8B-B14F-4D97-AF65-F5344CB8AC3E}">
        <p14:creationId xmlns:p14="http://schemas.microsoft.com/office/powerpoint/2010/main" val="21229720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4350" y="0"/>
            <a:ext cx="457200" cy="700088"/>
          </a:xfrm>
          <a:prstGeom prst="rect">
            <a:avLst/>
          </a:prstGeom>
          <a:solidFill>
            <a:srgbClr val="488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42990" y="235702"/>
            <a:ext cx="46919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04 | </a:t>
            </a:r>
            <a:r>
              <a:rPr lang="en-US" altLang="zh-CN" sz="2400" dirty="0">
                <a:solidFill>
                  <a:prstClr val="black">
                    <a:lumMod val="85000"/>
                    <a:lumOff val="15000"/>
                  </a:prstClr>
                </a:solidFill>
                <a:latin typeface="微软雅黑" panose="020B0503020204020204" pitchFamily="34" charset="-122"/>
                <a:ea typeface="微软雅黑" panose="020B0503020204020204" pitchFamily="34" charset="-122"/>
              </a:rPr>
              <a:t>Lab7——buffer cache</a:t>
            </a: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B7218A03-8012-2173-58F5-F5366F19AA2D}"/>
              </a:ext>
            </a:extLst>
          </p:cNvPr>
          <p:cNvGrpSpPr/>
          <p:nvPr/>
        </p:nvGrpSpPr>
        <p:grpSpPr>
          <a:xfrm>
            <a:off x="514350" y="894929"/>
            <a:ext cx="10458450" cy="1111423"/>
            <a:chOff x="651510" y="1694243"/>
            <a:chExt cx="4678680" cy="1089870"/>
          </a:xfrm>
        </p:grpSpPr>
        <p:sp>
          <p:nvSpPr>
            <p:cNvPr id="7" name="矩形 6"/>
            <p:cNvSpPr/>
            <p:nvPr/>
          </p:nvSpPr>
          <p:spPr>
            <a:xfrm>
              <a:off x="651510" y="1694243"/>
              <a:ext cx="4678680" cy="10400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8845" y="1891729"/>
              <a:ext cx="4145915" cy="892384"/>
            </a:xfrm>
            <a:prstGeom prst="rect">
              <a:avLst/>
            </a:prstGeom>
            <a:noFill/>
          </p:spPr>
          <p:txBody>
            <a:bodyPr wrap="square" rtlCol="0">
              <a:spAutoFit/>
            </a:bodyPr>
            <a:lstStyle/>
            <a:p>
              <a:pPr algn="l" fontAlgn="auto">
                <a:lnSpc>
                  <a:spcPct val="130000"/>
                </a:lnSpc>
              </a:pPr>
              <a:r>
                <a:rPr lang="en-US" altLang="zh-CN" sz="1400" dirty="0">
                  <a:latin typeface="微软雅黑" panose="020B0503020204020204" pitchFamily="34" charset="-122"/>
                  <a:ea typeface="微软雅黑" panose="020B0503020204020204" pitchFamily="34" charset="-122"/>
                </a:rPr>
                <a:t>cache </a:t>
              </a:r>
              <a:r>
                <a:rPr lang="zh-CN" altLang="en-US" sz="1400" dirty="0">
                  <a:latin typeface="微软雅黑" panose="020B0503020204020204" pitchFamily="34" charset="-122"/>
                  <a:ea typeface="微软雅黑" panose="020B0503020204020204" pitchFamily="34" charset="-122"/>
                </a:rPr>
                <a:t>缓存块存在竞争的问题，本题需要修改块缓存，以便在运行 </a:t>
              </a:r>
              <a:r>
                <a:rPr lang="en-US" altLang="zh-CN" sz="1400" dirty="0" err="1">
                  <a:latin typeface="微软雅黑" panose="020B0503020204020204" pitchFamily="34" charset="-122"/>
                  <a:ea typeface="微软雅黑" panose="020B0503020204020204" pitchFamily="34" charset="-122"/>
                </a:rPr>
                <a:t>bcachetest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时， </a:t>
              </a:r>
              <a:r>
                <a:rPr lang="en-US" altLang="zh-CN" sz="1400" dirty="0" err="1">
                  <a:latin typeface="微软雅黑" panose="020B0503020204020204" pitchFamily="34" charset="-122"/>
                  <a:ea typeface="微软雅黑" panose="020B0503020204020204" pitchFamily="34" charset="-122"/>
                </a:rPr>
                <a:t>bcache</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中所有锁的 </a:t>
              </a:r>
              <a:r>
                <a:rPr lang="en-US" altLang="zh-CN" sz="1400" dirty="0">
                  <a:latin typeface="微软雅黑" panose="020B0503020204020204" pitchFamily="34" charset="-122"/>
                  <a:ea typeface="微软雅黑" panose="020B0503020204020204" pitchFamily="34" charset="-122"/>
                </a:rPr>
                <a:t>acquire </a:t>
              </a:r>
              <a:r>
                <a:rPr lang="zh-CN" altLang="en-US" sz="1400" dirty="0">
                  <a:latin typeface="微软雅黑" panose="020B0503020204020204" pitchFamily="34" charset="-122"/>
                  <a:ea typeface="微软雅黑" panose="020B0503020204020204" pitchFamily="34" charset="-122"/>
                </a:rPr>
                <a:t>循环迭代次数尽可能地小。 </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文本框 22">
            <a:extLst>
              <a:ext uri="{FF2B5EF4-FFF2-40B4-BE49-F238E27FC236}">
                <a16:creationId xmlns:a16="http://schemas.microsoft.com/office/drawing/2014/main" id="{E23FDE7D-9E2D-3DF3-5A9D-440A3D362965}"/>
              </a:ext>
            </a:extLst>
          </p:cNvPr>
          <p:cNvSpPr txBox="1"/>
          <p:nvPr/>
        </p:nvSpPr>
        <p:spPr>
          <a:xfrm flipH="1">
            <a:off x="416889" y="2734112"/>
            <a:ext cx="5318086" cy="1895519"/>
          </a:xfrm>
          <a:prstGeom prst="rect">
            <a:avLst/>
          </a:prstGeom>
          <a:noFill/>
          <a:ln w="9525">
            <a:noFill/>
            <a:miter/>
          </a:ln>
          <a:effectLst>
            <a:outerShdw sx="999" sy="999" algn="ctr" rotWithShape="0">
              <a:srgbClr val="000000"/>
            </a:outerShdw>
          </a:effectLst>
        </p:spPr>
        <p:txBody>
          <a:bodyPr wrap="square" anchor="t">
            <a:spAutoFit/>
          </a:bodyPr>
          <a:lstStyle/>
          <a:p>
            <a:pPr marL="285750" indent="-285750">
              <a:lnSpc>
                <a:spcPct val="150000"/>
              </a:lnSpc>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大致写完后冲突次数依然很高，无法通过测试</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查了相关资料后了解到未命中这一段时间内其它进程也有可能把对应的内容写入缓存，因此需要重新再遍历一遍缓存块，加入</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右侧</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代码后实验通过。</a:t>
            </a:r>
          </a:p>
          <a:p>
            <a:pPr marL="285750" indent="-285750">
              <a:lnSpc>
                <a:spcPct val="150000"/>
              </a:lnSpc>
              <a:buFont typeface="Arial" panose="020B0604020202020204" pitchFamily="34" charset="0"/>
              <a:buChar char="•"/>
            </a:pP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1" name="图片 10">
            <a:extLst>
              <a:ext uri="{FF2B5EF4-FFF2-40B4-BE49-F238E27FC236}">
                <a16:creationId xmlns:a16="http://schemas.microsoft.com/office/drawing/2014/main" id="{9E3CC6B2-0DB1-5171-6ADB-053AFA379418}"/>
              </a:ext>
            </a:extLst>
          </p:cNvPr>
          <p:cNvPicPr>
            <a:picLocks noChangeAspect="1"/>
          </p:cNvPicPr>
          <p:nvPr/>
        </p:nvPicPr>
        <p:blipFill rotWithShape="1">
          <a:blip r:embed="rId3"/>
          <a:srcRect t="7628" b="3773"/>
          <a:stretch/>
        </p:blipFill>
        <p:spPr bwMode="auto">
          <a:xfrm>
            <a:off x="6096000" y="2869593"/>
            <a:ext cx="5622993" cy="17221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45182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59229459913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822</Words>
  <Application>Microsoft Office PowerPoint</Application>
  <PresentationFormat>宽屏</PresentationFormat>
  <Paragraphs>67</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微软雅黑</vt:lpstr>
      <vt:lpstr>幼圆</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蓝色小清新蓝棕拼接毕业论文答辩PPT模板</dc:title>
  <dc:subject> </dc:subject>
  <dc:creator>极简办公</dc:creator>
  <cp:keywords>www.jjppt.com</cp:keywords>
  <dc:description>www.jjppt.com</dc:description>
  <cp:lastModifiedBy>3257138524@qq.com</cp:lastModifiedBy>
  <cp:revision>9</cp:revision>
  <dcterms:created xsi:type="dcterms:W3CDTF">2018-02-06T01:10:00Z</dcterms:created>
  <dcterms:modified xsi:type="dcterms:W3CDTF">2022-08-17T01:46:39Z</dcterms:modified>
  <cp:category> </cp:category>
  <cp:contentStatus> </cp:contentStatus>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