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drawings/vmlDrawing1.vml" ContentType="application/vnd.openxmlformats-officedocument.vmlDrawing"/>
  <Override PartName="/ppt/slides/slide56.xml" ContentType="application/vnd.openxmlformats-officedocument.presentationml.slide+xml"/>
  <Override PartName="/ppt/slides/slide5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type="screen4x3" cy="6858000" cx="9144000"/>
  <p:notesSz cx="6858000" cy="9144000"/>
  <p:defaultTextStyle>
    <a:defPPr>
      <a:defRPr lang="zh-CN"/>
    </a:defPPr>
    <a:lvl1pPr algn="l" defTabSz="914400" eaLnBrk="1" fontAlgn="base" hangingPunct="1" indent="0" latinLnBrk="0" lvl="0" marL="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1pPr>
    <a:lvl2pPr algn="l" defTabSz="914400" eaLnBrk="1" fontAlgn="base" hangingPunct="1" indent="0" latinLnBrk="0" lvl="1" marL="4572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2pPr>
    <a:lvl3pPr algn="l" defTabSz="914400" eaLnBrk="1" fontAlgn="base" hangingPunct="1" indent="0" latinLnBrk="0" lvl="2" marL="9144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3pPr>
    <a:lvl4pPr algn="l" defTabSz="914400" eaLnBrk="1" fontAlgn="base" hangingPunct="1" indent="0" latinLnBrk="0" lvl="3" marL="13716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4pPr>
    <a:lvl5pPr algn="l" defTabSz="914400" eaLnBrk="1" fontAlgn="base" hangingPunct="1" indent="0" latinLnBrk="0" lvl="4" marL="18288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5pPr>
    <a:lvl6pPr algn="l" defTabSz="914400" eaLnBrk="1" fontAlgn="base" hangingPunct="1" indent="0" latinLnBrk="0" lvl="5" marL="22860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6pPr>
    <a:lvl7pPr algn="l" defTabSz="914400" eaLnBrk="1" fontAlgn="base" hangingPunct="1" indent="0" latinLnBrk="0" lvl="6" marL="27432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7pPr>
    <a:lvl8pPr algn="l" defTabSz="914400" eaLnBrk="1" fontAlgn="base" hangingPunct="1" indent="0" latinLnBrk="0" lvl="7" marL="32004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8pPr>
    <a:lvl9pPr algn="l" defTabSz="914400" eaLnBrk="1" fontAlgn="base" hangingPunct="1" indent="0" latinLnBrk="0" lvl="8" marL="3657600">
      <a:lnSpc>
        <a:spcPct val="100000"/>
      </a:lnSpc>
      <a:spcBef>
        <a:spcPct val="0"/>
      </a:spcBef>
      <a:spcAft>
        <a:spcPct val="0"/>
      </a:spcAft>
      <a:buFont typeface="Arial" panose="020B0604020202020204" pitchFamily="34" charset="0"/>
      <a:buNone/>
      <a:defRPr baseline="0" b="1" sz="1800" i="0" kern="1200" u="none">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0" d="100"/>
          <a:sy n="50" d="100"/>
        </p:scale>
        <p:origin x="-1098" y="-102"/>
      </p:cViewPr>
      <p:guideLst>
        <p:guide orient="horz" pos="217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tableStyles" Target="tableStyles.xml"/><Relationship Id="rId61" Type="http://schemas.openxmlformats.org/officeDocument/2006/relationships/presProps" Target="presProps.xml"/><Relationship Id="rId62" Type="http://schemas.openxmlformats.org/officeDocument/2006/relationships/viewProps" Target="viewProps.xml"/><Relationship Id="rId6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47" name=""/>
        <p:cNvGrpSpPr/>
        <p:nvPr/>
      </p:nvGrpSpPr>
      <p:grpSpPr>
        <a:xfrm>
          <a:off x="0" y="0"/>
          <a:ext cx="0" cy="0"/>
          <a:chOff x="0" y="0"/>
          <a:chExt cx="0" cy="0"/>
        </a:xfrm>
      </p:grpSpPr>
      <p:sp>
        <p:nvSpPr>
          <p:cNvPr id="1048860" name="页眉占位符 2049"/>
          <p:cNvSpPr>
            <a:spLocks noGrp="1"/>
          </p:cNvSpPr>
          <p:nvPr>
            <p:ph type="hdr" sz="quarter"/>
          </p:nvPr>
        </p:nvSpPr>
        <p:spPr>
          <a:xfrm>
            <a:off x="0" y="0"/>
            <a:ext cx="2971800" cy="457200"/>
          </a:xfrm>
          <a:prstGeom prst="rect"/>
          <a:noFill/>
          <a:ln w="9525">
            <a:noFill/>
            <a:miter/>
          </a:ln>
        </p:spPr>
        <p:txBody>
          <a:bodyPr/>
          <a:p>
            <a:pPr fontAlgn="base" lvl="0"/>
            <a:endParaRPr b="0" sz="1200" lang="zh-CN" noProof="1" strike="noStrike"/>
          </a:p>
        </p:txBody>
      </p:sp>
      <p:sp>
        <p:nvSpPr>
          <p:cNvPr id="1048861" name="日期占位符 2050"/>
          <p:cNvSpPr>
            <a:spLocks noGrp="1"/>
          </p:cNvSpPr>
          <p:nvPr>
            <p:ph type="dt" idx="1"/>
          </p:nvPr>
        </p:nvSpPr>
        <p:spPr>
          <a:xfrm>
            <a:off x="3884613" y="0"/>
            <a:ext cx="2971800" cy="457200"/>
          </a:xfrm>
          <a:prstGeom prst="rect"/>
          <a:noFill/>
          <a:ln w="9525">
            <a:noFill/>
            <a:miter/>
          </a:ln>
        </p:spPr>
        <p:txBody>
          <a:bodyPr/>
          <a:p>
            <a:pPr algn="r" fontAlgn="base" lvl="0"/>
            <a:endParaRPr altLang="en-US" b="0" sz="1200" lang="zh-CN" noProof="1" strike="noStrike"/>
          </a:p>
        </p:txBody>
      </p:sp>
      <p:sp>
        <p:nvSpPr>
          <p:cNvPr id="1048862" name="幻灯片图像占位符 2051"/>
          <p:cNvSpPr>
            <a:spLocks noChangeAspect="1" noRot="1" noGrp="1"/>
          </p:cNvSpPr>
          <p:nvPr>
            <p:ph type="sldImg"/>
          </p:nvPr>
        </p:nvSpPr>
        <p:spPr>
          <a:xfrm>
            <a:off x="1143000" y="685800"/>
            <a:ext cx="4572000" cy="3429000"/>
          </a:xfrm>
          <a:prstGeom prst="rect"/>
          <a:noFill/>
          <a:ln w="9525">
            <a:noFill/>
          </a:ln>
        </p:spPr>
      </p:sp>
      <p:sp>
        <p:nvSpPr>
          <p:cNvPr id="1048863" name="文本占位符 2052"/>
          <p:cNvSpPr>
            <a:spLocks noRot="1" noGrp="1"/>
          </p:cNvSpPr>
          <p:nvPr>
            <p:ph type="body" sz="quarter"/>
          </p:nvPr>
        </p:nvSpPr>
        <p:spPr>
          <a:xfrm>
            <a:off x="685800" y="4343400"/>
            <a:ext cx="5486400" cy="4114800"/>
          </a:xfrm>
          <a:prstGeom prst="rect"/>
          <a:noFill/>
          <a:ln w="9525">
            <a:noFill/>
          </a:ln>
        </p:spPr>
        <p:txBody>
          <a:bodyPr anchor="ctr"/>
          <a:p>
            <a:pPr lvl="0"/>
            <a:r>
              <a:rPr altLang="en-US" lang="zh-CN"/>
              <a:t>单击此处编辑母版文本样式</a:t>
            </a:r>
          </a:p>
          <a:p>
            <a:pPr indent="0" lvl="1"/>
            <a:r>
              <a:rPr altLang="en-US" lang="zh-CN"/>
              <a:t>第二级</a:t>
            </a:r>
          </a:p>
          <a:p>
            <a:pPr indent="0" lvl="2"/>
            <a:r>
              <a:rPr altLang="en-US" lang="zh-CN"/>
              <a:t>第三级</a:t>
            </a:r>
          </a:p>
          <a:p>
            <a:pPr indent="0" lvl="3"/>
            <a:r>
              <a:rPr altLang="en-US" lang="zh-CN"/>
              <a:t>第四级</a:t>
            </a:r>
          </a:p>
          <a:p>
            <a:pPr indent="0" lvl="4"/>
            <a:r>
              <a:rPr altLang="en-US" lang="zh-CN"/>
              <a:t>第五级</a:t>
            </a:r>
          </a:p>
        </p:txBody>
      </p:sp>
      <p:sp>
        <p:nvSpPr>
          <p:cNvPr id="1048864" name="页脚占位符 2053"/>
          <p:cNvSpPr>
            <a:spLocks noGrp="1"/>
          </p:cNvSpPr>
          <p:nvPr>
            <p:ph type="ftr" sz="quarter" idx="4"/>
          </p:nvPr>
        </p:nvSpPr>
        <p:spPr>
          <a:xfrm>
            <a:off x="0" y="8685213"/>
            <a:ext cx="2971800" cy="457200"/>
          </a:xfrm>
          <a:prstGeom prst="rect"/>
          <a:noFill/>
          <a:ln w="9525">
            <a:noFill/>
            <a:miter/>
          </a:ln>
        </p:spPr>
        <p:txBody>
          <a:bodyPr anchor="b"/>
          <a:p>
            <a:pPr fontAlgn="base" lvl="0"/>
            <a:endParaRPr b="0" sz="1200" lang="zh-CN" noProof="1" strike="noStrike"/>
          </a:p>
        </p:txBody>
      </p:sp>
      <p:sp>
        <p:nvSpPr>
          <p:cNvPr id="1048865" name="灯片编号占位符 2054"/>
          <p:cNvSpPr>
            <a:spLocks noGrp="1"/>
          </p:cNvSpPr>
          <p:nvPr>
            <p:ph type="sldNum" sz="quarter" idx="5"/>
          </p:nvPr>
        </p:nvSpPr>
        <p:spPr>
          <a:xfrm>
            <a:off x="3884613" y="8685213"/>
            <a:ext cx="2971800" cy="457200"/>
          </a:xfrm>
          <a:prstGeom prst="rect"/>
          <a:noFill/>
          <a:ln w="9525">
            <a:noFill/>
            <a:miter/>
          </a:ln>
        </p:spPr>
        <p:txBody>
          <a:bodyPr anchor="b"/>
          <a:p>
            <a:pPr algn="r" fontAlgn="base" lvl="0"/>
            <a:fld id="{9A0DB2DC-4C9A-4742-B13C-FB6460FD3503}" type="slidenum">
              <a:rPr altLang="zh-CN" b="0" sz="1200" lang="en-US" noProof="1" strike="noStrike">
                <a:latin typeface="Arial" panose="020B0604020202020204" pitchFamily="34" charset="0"/>
                <a:ea typeface="宋体" panose="02010600030101010101" pitchFamily="2" charset="-122"/>
                <a:cs typeface="+mn-ea"/>
              </a:rPr>
              <a:t>‹#›</a:t>
            </a:fld>
            <a:endParaRPr b="0" sz="1200" lang="zh-CN" noProof="1" strike="noStrike"/>
          </a:p>
        </p:txBody>
      </p:sp>
    </p:spTree>
  </p:cSld>
  <p:clrMap accent1="accent1" accent2="accent2" accent3="accent3" accent4="accent4" accent5="accent5" accent6="accent6" bg1="lt1" bg2="lt2" tx1="dk1" tx2="dk2" hlink="hlink" folHlink="folHlink"/>
  <p:hf dt="0" ftr="0" hdr="0" sldNum="0"/>
  <p:notesStyle>
    <a:lvl1pPr algn="l" defTabSz="914400" eaLnBrk="1" fontAlgn="base" hangingPunct="1" indent="0" latinLnBrk="0" lvl="0" marL="0">
      <a:spcBef>
        <a:spcPct val="30000"/>
      </a:spcBef>
      <a:spcAft>
        <a:spcPct val="0"/>
      </a:spcAft>
      <a:buNone/>
      <a:defRPr baseline="0" b="0" sz="1200" i="0" kern="1200" u="none">
        <a:solidFill>
          <a:schemeClr val="tx1"/>
        </a:solidFill>
        <a:latin typeface="+mn-lt"/>
        <a:ea typeface="+mn-ea"/>
        <a:cs typeface="+mn-cs"/>
      </a:defRPr>
    </a:lvl1pPr>
    <a:lvl2pPr algn="l" defTabSz="914400" eaLnBrk="1" fontAlgn="base" hangingPunct="1" indent="0" latinLnBrk="0" lvl="1" marL="457200">
      <a:spcBef>
        <a:spcPct val="30000"/>
      </a:spcBef>
      <a:spcAft>
        <a:spcPct val="0"/>
      </a:spcAft>
      <a:buNone/>
      <a:defRPr baseline="0" b="0" sz="1200" i="0" kern="1200" u="none">
        <a:solidFill>
          <a:schemeClr val="tx1"/>
        </a:solidFill>
        <a:latin typeface="+mn-lt"/>
        <a:ea typeface="+mn-ea"/>
        <a:cs typeface="+mn-cs"/>
      </a:defRPr>
    </a:lvl2pPr>
    <a:lvl3pPr algn="l" defTabSz="914400" eaLnBrk="1" fontAlgn="base" hangingPunct="1" indent="0" latinLnBrk="0" lvl="2" marL="914400">
      <a:spcBef>
        <a:spcPct val="30000"/>
      </a:spcBef>
      <a:spcAft>
        <a:spcPct val="0"/>
      </a:spcAft>
      <a:buNone/>
      <a:defRPr baseline="0" b="0" sz="1200" i="0" kern="1200" u="none">
        <a:solidFill>
          <a:schemeClr val="tx1"/>
        </a:solidFill>
        <a:latin typeface="+mn-lt"/>
        <a:ea typeface="+mn-ea"/>
        <a:cs typeface="+mn-cs"/>
      </a:defRPr>
    </a:lvl3pPr>
    <a:lvl4pPr algn="l" defTabSz="914400" eaLnBrk="1" fontAlgn="base" hangingPunct="1" indent="0" latinLnBrk="0" lvl="3" marL="1371600">
      <a:spcBef>
        <a:spcPct val="30000"/>
      </a:spcBef>
      <a:spcAft>
        <a:spcPct val="0"/>
      </a:spcAft>
      <a:buNone/>
      <a:defRPr baseline="0" b="0" sz="1200" i="0" kern="1200" u="none">
        <a:solidFill>
          <a:schemeClr val="tx1"/>
        </a:solidFill>
        <a:latin typeface="+mn-lt"/>
        <a:ea typeface="+mn-ea"/>
        <a:cs typeface="+mn-cs"/>
      </a:defRPr>
    </a:lvl4pPr>
    <a:lvl5pPr algn="l" defTabSz="914400" eaLnBrk="1" fontAlgn="base" hangingPunct="1" indent="0" latinLnBrk="0" lvl="4" marL="1828800">
      <a:spcBef>
        <a:spcPct val="30000"/>
      </a:spcBef>
      <a:spcAft>
        <a:spcPct val="0"/>
      </a:spcAft>
      <a:buNone/>
      <a:defRPr baseline="0" b="0" sz="1200" i="0" kern="1200" u="none">
        <a:solidFill>
          <a:schemeClr val="tx1"/>
        </a:solidFill>
        <a:latin typeface="+mn-lt"/>
        <a:ea typeface="+mn-ea"/>
        <a:cs typeface="+mn-cs"/>
      </a:defRPr>
    </a:lvl5pPr>
    <a:lvl6pPr algn="l" defTabSz="914400" eaLnBrk="1" fontAlgn="base" hangingPunct="1" indent="0" latinLnBrk="0" lvl="5" marL="2286000">
      <a:spcBef>
        <a:spcPct val="30000"/>
      </a:spcBef>
      <a:spcAft>
        <a:spcPct val="0"/>
      </a:spcAft>
      <a:buNone/>
      <a:defRPr baseline="0" b="0" sz="1200" i="0" kern="1200" u="none">
        <a:solidFill>
          <a:schemeClr val="tx1"/>
        </a:solidFill>
        <a:latin typeface="+mn-lt"/>
        <a:ea typeface="+mn-ea"/>
        <a:cs typeface="+mn-cs"/>
      </a:defRPr>
    </a:lvl6pPr>
    <a:lvl7pPr algn="l" defTabSz="914400" eaLnBrk="1" fontAlgn="base" hangingPunct="1" indent="0" latinLnBrk="0" lvl="6" marL="2743200">
      <a:spcBef>
        <a:spcPct val="30000"/>
      </a:spcBef>
      <a:spcAft>
        <a:spcPct val="0"/>
      </a:spcAft>
      <a:buNone/>
      <a:defRPr baseline="0" b="0" sz="1200" i="0" kern="1200" u="none">
        <a:solidFill>
          <a:schemeClr val="tx1"/>
        </a:solidFill>
        <a:latin typeface="+mn-lt"/>
        <a:ea typeface="+mn-ea"/>
        <a:cs typeface="+mn-cs"/>
      </a:defRPr>
    </a:lvl7pPr>
    <a:lvl8pPr algn="l" defTabSz="914400" eaLnBrk="1" fontAlgn="base" hangingPunct="1" indent="0" latinLnBrk="0" lvl="7" marL="3200400">
      <a:spcBef>
        <a:spcPct val="30000"/>
      </a:spcBef>
      <a:spcAft>
        <a:spcPct val="0"/>
      </a:spcAft>
      <a:buNone/>
      <a:defRPr baseline="0" b="0" sz="1200" i="0" kern="1200" u="none">
        <a:solidFill>
          <a:schemeClr val="tx1"/>
        </a:solidFill>
        <a:latin typeface="+mn-lt"/>
        <a:ea typeface="+mn-ea"/>
        <a:cs typeface="+mn-cs"/>
      </a:defRPr>
    </a:lvl8pPr>
    <a:lvl9pPr algn="l" defTabSz="914400" eaLnBrk="1" fontAlgn="base" hangingPunct="1" indent="0" latinLnBrk="0" lvl="8" marL="3657600">
      <a:spcBef>
        <a:spcPct val="30000"/>
      </a:spcBef>
      <a:spcAft>
        <a:spcPct val="0"/>
      </a:spcAft>
      <a:buNone/>
      <a:defRPr baseline="0" b="0" sz="1200" i="0" kern="1200" u="none">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37" name="幻灯片图像占位符 1"/>
          <p:cNvSpPr>
            <a:spLocks noChangeAspect="1" noRot="1" noGrp="1"/>
          </p:cNvSpPr>
          <p:nvPr>
            <p:ph type="sldImg"/>
          </p:nvPr>
        </p:nvSpPr>
        <p:spPr/>
      </p:sp>
      <p:sp>
        <p:nvSpPr>
          <p:cNvPr id="1048738" name="备注占位符 2"/>
          <p:cNvSpPr>
            <a:spLocks noGrp="1"/>
          </p:cNvSpPr>
          <p:nvPr>
            <p:ph type="body" idx="1"/>
          </p:nvPr>
        </p:nvSpPr>
        <p:spPr/>
        <p:txBody>
          <a:bodyPr>
            <a:normAutofit/>
          </a:bodyPr>
          <a:p>
            <a:endParaRPr altLang="en-US" dirty="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76" name="幻灯片图像占位符 1"/>
          <p:cNvSpPr>
            <a:spLocks noChangeAspect="1" noRot="1" noGrp="1"/>
          </p:cNvSpPr>
          <p:nvPr>
            <p:ph type="sldImg"/>
          </p:nvPr>
        </p:nvSpPr>
        <p:spPr/>
      </p:sp>
      <p:sp>
        <p:nvSpPr>
          <p:cNvPr id="1048777" name="文本占位符 2"/>
          <p:cNvSpPr>
            <a:spLocks noRot="1" noGrp="1"/>
          </p:cNvSpPr>
          <p:nvPr>
            <p:ph type="body"/>
          </p:nvPr>
        </p:nvSpPr>
        <p:spPr/>
        <p:txBody>
          <a:bodyPr anchor="ctr"/>
          <a:p>
            <a:pPr lvl="0"/>
            <a:endParaRPr altLang="en-US" lang="zh-CN"/>
          </a:p>
        </p:txBody>
      </p:sp>
      <p:sp>
        <p:nvSpPr>
          <p:cNvPr id="1048778" name="灯片编号占位符 3"/>
          <p:cNvSpPr>
            <a:spLocks noGrp="1"/>
          </p:cNvSpPr>
          <p:nvPr>
            <p:ph type="sldNum" sz="quarter"/>
          </p:nvPr>
        </p:nvSpPr>
        <p:spPr>
          <a:xfrm>
            <a:off x="3884613" y="8685213"/>
            <a:ext cx="2971800" cy="457200"/>
          </a:xfrm>
          <a:prstGeom prst="rect"/>
          <a:noFill/>
          <a:ln w="9525">
            <a:noFill/>
          </a:ln>
        </p:spPr>
        <p:txBody>
          <a:bodyPr anchor="b"/>
          <a:p>
            <a:pPr algn="r" lvl="0"/>
            <a:fld id="{9A0DB2DC-4C9A-4742-B13C-FB6460FD3503}" type="slidenum">
              <a:rPr altLang="en-US" b="0" sz="1200" lang="zh-CN"/>
              <a:t>46</a:t>
            </a:fld>
            <a:endParaRPr altLang="en-US" b="0" sz="120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42" name=""/>
        <p:cNvGrpSpPr/>
        <p:nvPr/>
      </p:nvGrpSpPr>
      <p:grpSpPr>
        <a:xfrm>
          <a:off x="0" y="0"/>
          <a:ext cx="0" cy="0"/>
          <a:chOff x="0" y="0"/>
          <a:chExt cx="0" cy="0"/>
        </a:xfrm>
      </p:grpSpPr>
      <p:sp>
        <p:nvSpPr>
          <p:cNvPr id="1048833" name="标题 1"/>
          <p:cNvSpPr>
            <a:spLocks noGrp="1"/>
          </p:cNvSpPr>
          <p:nvPr>
            <p:ph type="ctrTitle"/>
          </p:nvPr>
        </p:nvSpPr>
        <p:spPr>
          <a:xfrm>
            <a:off x="1143000" y="1122363"/>
            <a:ext cx="6858000" cy="2387600"/>
          </a:xfrm>
        </p:spPr>
        <p:txBody>
          <a:bodyPr anchor="b"/>
          <a:lstStyle>
            <a:lvl1pPr algn="ctr">
              <a:defRPr sz="4500"/>
            </a:lvl1pPr>
          </a:lstStyle>
          <a:p>
            <a:pPr fontAlgn="base"/>
            <a:r>
              <a:rPr altLang="en-US" lang="zh-CN" noProof="1" strike="noStrike" smtClean="0"/>
              <a:t>单击此处编辑母版标题样式</a:t>
            </a:r>
            <a:endParaRPr altLang="en-US" lang="zh-CN" noProof="1" strike="noStrike"/>
          </a:p>
        </p:txBody>
      </p:sp>
      <p:sp>
        <p:nvSpPr>
          <p:cNvPr id="1048834" name="副标题 2"/>
          <p:cNvSpPr>
            <a:spLocks noGrp="1"/>
          </p:cNvSpPr>
          <p:nvPr>
            <p:ph type="subTitle" idx="1"/>
          </p:nvPr>
        </p:nvSpPr>
        <p:spPr>
          <a:xfrm>
            <a:off x="1143000" y="3602038"/>
            <a:ext cx="6858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pPr fontAlgn="base"/>
            <a:r>
              <a:rPr altLang="en-US" lang="zh-CN" noProof="1" strike="noStrike" smtClean="0"/>
              <a:t>单击此处编辑母版副标题样式</a:t>
            </a:r>
            <a:endParaRPr altLang="en-US" lang="zh-CN" noProof="1" strike="noStrike"/>
          </a:p>
        </p:txBody>
      </p:sp>
      <p:sp>
        <p:nvSpPr>
          <p:cNvPr id="1048835" name="日期占位符 3"/>
          <p:cNvSpPr>
            <a:spLocks noGrp="1"/>
          </p:cNvSpPr>
          <p:nvPr>
            <p:ph type="dt" sz="half" idx="10"/>
          </p:nvPr>
        </p:nvSpPr>
        <p:spPr/>
        <p:txBody>
          <a:bodyPr/>
          <a:p>
            <a:pPr fontAlgn="base" lvl="0"/>
            <a:endParaRPr altLang="en-US" lang="zh-CN" noProof="1" strike="noStrike"/>
          </a:p>
        </p:txBody>
      </p:sp>
      <p:sp>
        <p:nvSpPr>
          <p:cNvPr id="1048836" name="页脚占位符 4"/>
          <p:cNvSpPr>
            <a:spLocks noGrp="1"/>
          </p:cNvSpPr>
          <p:nvPr>
            <p:ph type="ftr" sz="quarter" idx="11"/>
          </p:nvPr>
        </p:nvSpPr>
        <p:spPr/>
        <p:txBody>
          <a:bodyPr/>
          <a:p>
            <a:pPr fontAlgn="base" lvl="0"/>
            <a:endParaRPr lang="zh-CN" noProof="1" strike="noStrike"/>
          </a:p>
        </p:txBody>
      </p:sp>
      <p:sp>
        <p:nvSpPr>
          <p:cNvPr id="1048837"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45" name=""/>
        <p:cNvGrpSpPr/>
        <p:nvPr/>
      </p:nvGrpSpPr>
      <p:grpSpPr>
        <a:xfrm>
          <a:off x="0" y="0"/>
          <a:ext cx="0" cy="0"/>
          <a:chOff x="0" y="0"/>
          <a:chExt cx="0" cy="0"/>
        </a:xfrm>
      </p:grpSpPr>
      <p:sp>
        <p:nvSpPr>
          <p:cNvPr id="1048849" name="标题 1"/>
          <p:cNvSpPr>
            <a:spLocks noGrp="1"/>
          </p:cNvSpPr>
          <p:nvPr>
            <p:ph type="title"/>
          </p:nvPr>
        </p:nvSpPr>
        <p:spPr/>
        <p:txBody>
          <a:bodyPr/>
          <a:p>
            <a:pPr fontAlgn="base"/>
            <a:r>
              <a:rPr altLang="en-US" lang="zh-CN" noProof="1" strike="noStrike" smtClean="0"/>
              <a:t>单击此处编辑母版标题样式</a:t>
            </a:r>
            <a:endParaRPr altLang="en-US" lang="zh-CN" noProof="1" strike="noStrike"/>
          </a:p>
        </p:txBody>
      </p:sp>
      <p:sp>
        <p:nvSpPr>
          <p:cNvPr id="1048850" name="竖排文字占位符 2"/>
          <p:cNvSpPr>
            <a:spLocks noGrp="1"/>
          </p:cNvSpPr>
          <p:nvPr>
            <p:ph type="body" orient="vert" idx="1"/>
          </p:nvPr>
        </p:nvSpPr>
        <p:spPr/>
        <p:txBody>
          <a:bodyPr vert="eaVert"/>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51" name="日期占位符 3"/>
          <p:cNvSpPr>
            <a:spLocks noGrp="1"/>
          </p:cNvSpPr>
          <p:nvPr>
            <p:ph type="dt" sz="half" idx="10"/>
          </p:nvPr>
        </p:nvSpPr>
        <p:spPr/>
        <p:txBody>
          <a:bodyPr/>
          <a:p>
            <a:pPr fontAlgn="base" lvl="0"/>
            <a:endParaRPr altLang="en-US" lang="zh-CN" noProof="1" strike="noStrike"/>
          </a:p>
        </p:txBody>
      </p:sp>
      <p:sp>
        <p:nvSpPr>
          <p:cNvPr id="1048852" name="页脚占位符 4"/>
          <p:cNvSpPr>
            <a:spLocks noGrp="1"/>
          </p:cNvSpPr>
          <p:nvPr>
            <p:ph type="ftr" sz="quarter" idx="11"/>
          </p:nvPr>
        </p:nvSpPr>
        <p:spPr/>
        <p:txBody>
          <a:bodyPr/>
          <a:p>
            <a:pPr fontAlgn="base" lvl="0"/>
            <a:endParaRPr lang="zh-CN" noProof="1" strike="noStrike"/>
          </a:p>
        </p:txBody>
      </p:sp>
      <p:sp>
        <p:nvSpPr>
          <p:cNvPr id="1048853"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40" name=""/>
        <p:cNvGrpSpPr/>
        <p:nvPr/>
      </p:nvGrpSpPr>
      <p:grpSpPr>
        <a:xfrm>
          <a:off x="0" y="0"/>
          <a:ext cx="0" cy="0"/>
          <a:chOff x="0" y="0"/>
          <a:chExt cx="0" cy="0"/>
        </a:xfrm>
      </p:grpSpPr>
      <p:sp>
        <p:nvSpPr>
          <p:cNvPr id="1048825" name="竖排标题 1"/>
          <p:cNvSpPr>
            <a:spLocks noGrp="1"/>
          </p:cNvSpPr>
          <p:nvPr>
            <p:ph type="title" orient="vert"/>
          </p:nvPr>
        </p:nvSpPr>
        <p:spPr>
          <a:xfrm>
            <a:off x="6629400" y="274638"/>
            <a:ext cx="2057400" cy="5851525"/>
          </a:xfrm>
        </p:spPr>
        <p:txBody>
          <a:bodyPr vert="eaVert"/>
          <a:p>
            <a:pPr fontAlgn="base"/>
            <a:r>
              <a:rPr altLang="en-US" lang="zh-CN" noProof="1" strike="noStrike" smtClean="0"/>
              <a:t>单击此处编辑母版标题样式</a:t>
            </a:r>
            <a:endParaRPr altLang="en-US" lang="zh-CN" noProof="1" strike="noStrike"/>
          </a:p>
        </p:txBody>
      </p:sp>
      <p:sp>
        <p:nvSpPr>
          <p:cNvPr id="1048826" name="竖排文字占位符 2"/>
          <p:cNvSpPr>
            <a:spLocks noGrp="1"/>
          </p:cNvSpPr>
          <p:nvPr>
            <p:ph type="body" orient="vert" idx="1"/>
          </p:nvPr>
        </p:nvSpPr>
        <p:spPr>
          <a:xfrm>
            <a:off x="457200" y="274638"/>
            <a:ext cx="6052930" cy="5851525"/>
          </a:xfrm>
        </p:spPr>
        <p:txBody>
          <a:bodyPr vert="eaVert"/>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27" name="日期占位符 3"/>
          <p:cNvSpPr>
            <a:spLocks noGrp="1"/>
          </p:cNvSpPr>
          <p:nvPr>
            <p:ph type="dt" sz="half" idx="10"/>
          </p:nvPr>
        </p:nvSpPr>
        <p:spPr/>
        <p:txBody>
          <a:bodyPr/>
          <a:p>
            <a:pPr fontAlgn="base" lvl="0"/>
            <a:endParaRPr altLang="en-US" lang="zh-CN" noProof="1" strike="noStrike"/>
          </a:p>
        </p:txBody>
      </p:sp>
      <p:sp>
        <p:nvSpPr>
          <p:cNvPr id="1048828" name="页脚占位符 4"/>
          <p:cNvSpPr>
            <a:spLocks noGrp="1"/>
          </p:cNvSpPr>
          <p:nvPr>
            <p:ph type="ftr" sz="quarter" idx="11"/>
          </p:nvPr>
        </p:nvSpPr>
        <p:spPr/>
        <p:txBody>
          <a:bodyPr/>
          <a:p>
            <a:pPr fontAlgn="base" lvl="0"/>
            <a:endParaRPr lang="zh-CN" noProof="1" strike="noStrike"/>
          </a:p>
        </p:txBody>
      </p:sp>
      <p:sp>
        <p:nvSpPr>
          <p:cNvPr id="1048829"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127" name=""/>
        <p:cNvGrpSpPr/>
        <p:nvPr/>
      </p:nvGrpSpPr>
      <p:grpSpPr>
        <a:xfrm>
          <a:off x="0" y="0"/>
          <a:ext cx="0" cy="0"/>
          <a:chOff x="0" y="0"/>
          <a:chExt cx="0" cy="0"/>
        </a:xfrm>
      </p:grpSpPr>
      <p:sp>
        <p:nvSpPr>
          <p:cNvPr id="1048783" name="内容占位符 1"/>
          <p:cNvSpPr>
            <a:spLocks noGrp="1"/>
          </p:cNvSpPr>
          <p:nvPr>
            <p:ph/>
          </p:nvPr>
        </p:nvSpPr>
        <p:spPr>
          <a:xfrm>
            <a:off x="457200" y="274638"/>
            <a:ext cx="8229600" cy="5851525"/>
          </a:xfrm>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784" name="日期占位符 2"/>
          <p:cNvSpPr>
            <a:spLocks noGrp="1"/>
          </p:cNvSpPr>
          <p:nvPr>
            <p:ph type="dt" sz="half" idx="10"/>
          </p:nvPr>
        </p:nvSpPr>
        <p:spPr/>
        <p:txBody>
          <a:bodyPr/>
          <a:p>
            <a:pPr fontAlgn="base" lvl="0"/>
            <a:endParaRPr altLang="en-US" lang="zh-CN" noProof="1" strike="noStrike"/>
          </a:p>
        </p:txBody>
      </p:sp>
      <p:sp>
        <p:nvSpPr>
          <p:cNvPr id="1048785" name="页脚占位符 3"/>
          <p:cNvSpPr>
            <a:spLocks noGrp="1"/>
          </p:cNvSpPr>
          <p:nvPr>
            <p:ph type="ftr" sz="quarter" idx="11"/>
          </p:nvPr>
        </p:nvSpPr>
        <p:spPr/>
        <p:txBody>
          <a:bodyPr/>
          <a:p>
            <a:pPr fontAlgn="base" lvl="0"/>
            <a:endParaRPr lang="zh-CN" noProof="1" strike="noStrike"/>
          </a:p>
        </p:txBody>
      </p:sp>
      <p:sp>
        <p:nvSpPr>
          <p:cNvPr id="1048786" name="灯片编号占位符 4"/>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5" name=""/>
        <p:cNvGrpSpPr/>
        <p:nvPr/>
      </p:nvGrpSpPr>
      <p:grpSpPr>
        <a:xfrm>
          <a:off x="0" y="0"/>
          <a:ext cx="0" cy="0"/>
          <a:chOff x="0" y="0"/>
          <a:chExt cx="0" cy="0"/>
        </a:xfrm>
      </p:grpSpPr>
      <p:sp>
        <p:nvSpPr>
          <p:cNvPr id="1048581" name="标题 1"/>
          <p:cNvSpPr>
            <a:spLocks noGrp="1"/>
          </p:cNvSpPr>
          <p:nvPr>
            <p:ph type="title"/>
          </p:nvPr>
        </p:nvSpPr>
        <p:spPr/>
        <p:txBody>
          <a:bodyPr/>
          <a:p>
            <a:pPr fontAlgn="base"/>
            <a:r>
              <a:rPr altLang="en-US" lang="zh-CN" noProof="1" strike="noStrike" smtClean="0"/>
              <a:t>单击此处编辑母版标题样式</a:t>
            </a:r>
            <a:endParaRPr altLang="en-US" lang="zh-CN" noProof="1" strike="noStrike"/>
          </a:p>
        </p:txBody>
      </p:sp>
      <p:sp>
        <p:nvSpPr>
          <p:cNvPr id="1048582" name="内容占位符 2"/>
          <p:cNvSpPr>
            <a:spLocks noGrp="1"/>
          </p:cNvSpPr>
          <p:nvPr>
            <p:ph idx="1"/>
          </p:nvPr>
        </p:nvSpPr>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583" name="日期占位符 3"/>
          <p:cNvSpPr>
            <a:spLocks noGrp="1"/>
          </p:cNvSpPr>
          <p:nvPr>
            <p:ph type="dt" sz="half" idx="10"/>
          </p:nvPr>
        </p:nvSpPr>
        <p:spPr/>
        <p:txBody>
          <a:bodyPr/>
          <a:p>
            <a:pPr fontAlgn="base" lvl="0"/>
            <a:endParaRPr altLang="en-US" lang="zh-CN" noProof="1" strike="noStrike"/>
          </a:p>
        </p:txBody>
      </p:sp>
      <p:sp>
        <p:nvSpPr>
          <p:cNvPr id="1048584" name="页脚占位符 4"/>
          <p:cNvSpPr>
            <a:spLocks noGrp="1"/>
          </p:cNvSpPr>
          <p:nvPr>
            <p:ph type="ftr" sz="quarter" idx="11"/>
          </p:nvPr>
        </p:nvSpPr>
        <p:spPr/>
        <p:txBody>
          <a:bodyPr/>
          <a:p>
            <a:pPr fontAlgn="base" lvl="0"/>
            <a:endParaRPr lang="zh-CN" noProof="1" strike="noStrike"/>
          </a:p>
        </p:txBody>
      </p:sp>
      <p:sp>
        <p:nvSpPr>
          <p:cNvPr id="1048585"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44" name=""/>
        <p:cNvGrpSpPr/>
        <p:nvPr/>
      </p:nvGrpSpPr>
      <p:grpSpPr>
        <a:xfrm>
          <a:off x="0" y="0"/>
          <a:ext cx="0" cy="0"/>
          <a:chOff x="0" y="0"/>
          <a:chExt cx="0" cy="0"/>
        </a:xfrm>
      </p:grpSpPr>
      <p:sp>
        <p:nvSpPr>
          <p:cNvPr id="1048844" name="标题 1"/>
          <p:cNvSpPr>
            <a:spLocks noGrp="1"/>
          </p:cNvSpPr>
          <p:nvPr>
            <p:ph type="title"/>
          </p:nvPr>
        </p:nvSpPr>
        <p:spPr>
          <a:xfrm>
            <a:off x="623888" y="1709738"/>
            <a:ext cx="7886700" cy="2852737"/>
          </a:xfrm>
        </p:spPr>
        <p:txBody>
          <a:bodyPr anchor="b"/>
          <a:lstStyle>
            <a:lvl1pPr>
              <a:defRPr sz="4500"/>
            </a:lvl1pPr>
          </a:lstStyle>
          <a:p>
            <a:pPr fontAlgn="base"/>
            <a:r>
              <a:rPr altLang="en-US" lang="zh-CN" noProof="1" strike="noStrike" smtClean="0"/>
              <a:t>单击此处编辑母版标题样式</a:t>
            </a:r>
            <a:endParaRPr altLang="en-US" lang="zh-CN" noProof="1" strike="noStrike"/>
          </a:p>
        </p:txBody>
      </p:sp>
      <p:sp>
        <p:nvSpPr>
          <p:cNvPr id="1048845" name="文本占位符 2"/>
          <p:cNvSpPr>
            <a:spLocks noGrp="1"/>
          </p:cNvSpPr>
          <p:nvPr>
            <p:ph type="body" idx="1"/>
          </p:nvPr>
        </p:nvSpPr>
        <p:spPr>
          <a:xfrm>
            <a:off x="623888" y="4589463"/>
            <a:ext cx="78867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fontAlgn="base" lvl="0"/>
            <a:r>
              <a:rPr altLang="en-US" lang="zh-CN" noProof="1" strike="noStrike" smtClean="0"/>
              <a:t>单击此处编辑母版文本样式</a:t>
            </a:r>
          </a:p>
        </p:txBody>
      </p:sp>
      <p:sp>
        <p:nvSpPr>
          <p:cNvPr id="1048846" name="日期占位符 3"/>
          <p:cNvSpPr>
            <a:spLocks noGrp="1"/>
          </p:cNvSpPr>
          <p:nvPr>
            <p:ph type="dt" sz="half" idx="10"/>
          </p:nvPr>
        </p:nvSpPr>
        <p:spPr/>
        <p:txBody>
          <a:bodyPr/>
          <a:p>
            <a:pPr fontAlgn="base" lvl="0"/>
            <a:endParaRPr altLang="en-US" lang="zh-CN" noProof="1" strike="noStrike"/>
          </a:p>
        </p:txBody>
      </p:sp>
      <p:sp>
        <p:nvSpPr>
          <p:cNvPr id="1048847" name="页脚占位符 4"/>
          <p:cNvSpPr>
            <a:spLocks noGrp="1"/>
          </p:cNvSpPr>
          <p:nvPr>
            <p:ph type="ftr" sz="quarter" idx="11"/>
          </p:nvPr>
        </p:nvSpPr>
        <p:spPr/>
        <p:txBody>
          <a:bodyPr/>
          <a:p>
            <a:pPr fontAlgn="base" lvl="0"/>
            <a:endParaRPr lang="zh-CN" noProof="1" strike="noStrike"/>
          </a:p>
        </p:txBody>
      </p:sp>
      <p:sp>
        <p:nvSpPr>
          <p:cNvPr id="1048848"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37" name=""/>
        <p:cNvGrpSpPr/>
        <p:nvPr/>
      </p:nvGrpSpPr>
      <p:grpSpPr>
        <a:xfrm>
          <a:off x="0" y="0"/>
          <a:ext cx="0" cy="0"/>
          <a:chOff x="0" y="0"/>
          <a:chExt cx="0" cy="0"/>
        </a:xfrm>
      </p:grpSpPr>
      <p:sp>
        <p:nvSpPr>
          <p:cNvPr id="1048807" name="标题 1"/>
          <p:cNvSpPr>
            <a:spLocks noGrp="1"/>
          </p:cNvSpPr>
          <p:nvPr>
            <p:ph type="title"/>
          </p:nvPr>
        </p:nvSpPr>
        <p:spPr/>
        <p:txBody>
          <a:bodyPr/>
          <a:p>
            <a:pPr fontAlgn="base"/>
            <a:r>
              <a:rPr altLang="en-US" lang="zh-CN" noProof="1" strike="noStrike" smtClean="0"/>
              <a:t>单击此处编辑母版标题样式</a:t>
            </a:r>
            <a:endParaRPr altLang="en-US" lang="zh-CN" noProof="1" strike="noStrike"/>
          </a:p>
        </p:txBody>
      </p:sp>
      <p:sp>
        <p:nvSpPr>
          <p:cNvPr id="1048808" name="内容占位符 2"/>
          <p:cNvSpPr>
            <a:spLocks noGrp="1"/>
          </p:cNvSpPr>
          <p:nvPr>
            <p:ph sz="half" idx="1"/>
          </p:nvPr>
        </p:nvSpPr>
        <p:spPr>
          <a:xfrm>
            <a:off x="457200" y="1600200"/>
            <a:ext cx="4032504" cy="4525963"/>
          </a:xfrm>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09" name="内容占位符 3"/>
          <p:cNvSpPr>
            <a:spLocks noGrp="1"/>
          </p:cNvSpPr>
          <p:nvPr>
            <p:ph sz="half" idx="2"/>
          </p:nvPr>
        </p:nvSpPr>
        <p:spPr>
          <a:xfrm>
            <a:off x="4654296" y="1600200"/>
            <a:ext cx="4032504" cy="4525963"/>
          </a:xfrm>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10" name="日期占位符 4"/>
          <p:cNvSpPr>
            <a:spLocks noGrp="1"/>
          </p:cNvSpPr>
          <p:nvPr>
            <p:ph type="dt" sz="half" idx="10"/>
          </p:nvPr>
        </p:nvSpPr>
        <p:spPr/>
        <p:txBody>
          <a:bodyPr/>
          <a:p>
            <a:pPr fontAlgn="base" lvl="0"/>
            <a:endParaRPr altLang="en-US" lang="zh-CN" noProof="1" strike="noStrike"/>
          </a:p>
        </p:txBody>
      </p:sp>
      <p:sp>
        <p:nvSpPr>
          <p:cNvPr id="1048811" name="页脚占位符 5"/>
          <p:cNvSpPr>
            <a:spLocks noGrp="1"/>
          </p:cNvSpPr>
          <p:nvPr>
            <p:ph type="ftr" sz="quarter" idx="11"/>
          </p:nvPr>
        </p:nvSpPr>
        <p:spPr/>
        <p:txBody>
          <a:bodyPr/>
          <a:p>
            <a:pPr fontAlgn="base" lvl="0"/>
            <a:endParaRPr lang="zh-CN" noProof="1" strike="noStrike"/>
          </a:p>
        </p:txBody>
      </p:sp>
      <p:sp>
        <p:nvSpPr>
          <p:cNvPr id="1048812" name="灯片编号占位符 6"/>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38" name=""/>
        <p:cNvGrpSpPr/>
        <p:nvPr/>
      </p:nvGrpSpPr>
      <p:grpSpPr>
        <a:xfrm>
          <a:off x="0" y="0"/>
          <a:ext cx="0" cy="0"/>
          <a:chOff x="0" y="0"/>
          <a:chExt cx="0" cy="0"/>
        </a:xfrm>
      </p:grpSpPr>
      <p:sp>
        <p:nvSpPr>
          <p:cNvPr id="1048813" name="标题 1"/>
          <p:cNvSpPr>
            <a:spLocks noGrp="1"/>
          </p:cNvSpPr>
          <p:nvPr>
            <p:ph type="title"/>
          </p:nvPr>
        </p:nvSpPr>
        <p:spPr>
          <a:xfrm>
            <a:off x="629841" y="365125"/>
            <a:ext cx="7886700" cy="1325563"/>
          </a:xfrm>
        </p:spPr>
        <p:txBody>
          <a:bodyPr/>
          <a:p>
            <a:pPr fontAlgn="base"/>
            <a:r>
              <a:rPr altLang="en-US" lang="zh-CN" noProof="1" strike="noStrike" smtClean="0"/>
              <a:t>单击此处编辑母版标题样式</a:t>
            </a:r>
            <a:endParaRPr altLang="en-US" lang="zh-CN" noProof="1" strike="noStrike"/>
          </a:p>
        </p:txBody>
      </p:sp>
      <p:sp>
        <p:nvSpPr>
          <p:cNvPr id="1048814" name="文本占位符 2"/>
          <p:cNvSpPr>
            <a:spLocks noGrp="1"/>
          </p:cNvSpPr>
          <p:nvPr>
            <p:ph type="body" idx="1"/>
          </p:nvPr>
        </p:nvSpPr>
        <p:spPr>
          <a:xfrm>
            <a:off x="629841" y="1681163"/>
            <a:ext cx="3868340"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fontAlgn="base" lvl="0"/>
            <a:r>
              <a:rPr altLang="en-US" lang="zh-CN" noProof="1" strike="noStrike" smtClean="0"/>
              <a:t>单击此处编辑母版文本样式</a:t>
            </a:r>
          </a:p>
        </p:txBody>
      </p:sp>
      <p:sp>
        <p:nvSpPr>
          <p:cNvPr id="1048815" name="内容占位符 3"/>
          <p:cNvSpPr>
            <a:spLocks noGrp="1"/>
          </p:cNvSpPr>
          <p:nvPr>
            <p:ph sz="half" idx="2"/>
          </p:nvPr>
        </p:nvSpPr>
        <p:spPr>
          <a:xfrm>
            <a:off x="629841" y="2505075"/>
            <a:ext cx="3868340" cy="3684588"/>
          </a:xfrm>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16" name="文本占位符 4"/>
          <p:cNvSpPr>
            <a:spLocks noGrp="1"/>
          </p:cNvSpPr>
          <p:nvPr>
            <p:ph type="body" sz="quarter" idx="3"/>
          </p:nvPr>
        </p:nvSpPr>
        <p:spPr>
          <a:xfrm>
            <a:off x="4629150" y="1681163"/>
            <a:ext cx="3887391"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fontAlgn="base" lvl="0"/>
            <a:r>
              <a:rPr altLang="en-US" lang="zh-CN" noProof="1" strike="noStrike" smtClean="0"/>
              <a:t>单击此处编辑母版文本样式</a:t>
            </a:r>
          </a:p>
        </p:txBody>
      </p:sp>
      <p:sp>
        <p:nvSpPr>
          <p:cNvPr id="1048817" name="内容占位符 5"/>
          <p:cNvSpPr>
            <a:spLocks noGrp="1"/>
          </p:cNvSpPr>
          <p:nvPr>
            <p:ph sz="quarter" idx="4"/>
          </p:nvPr>
        </p:nvSpPr>
        <p:spPr>
          <a:xfrm>
            <a:off x="4629150" y="2505075"/>
            <a:ext cx="3887391" cy="3684588"/>
          </a:xfrm>
        </p:spPr>
        <p:txBody>
          <a:bodyPr/>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18" name="日期占位符 6"/>
          <p:cNvSpPr>
            <a:spLocks noGrp="1"/>
          </p:cNvSpPr>
          <p:nvPr>
            <p:ph type="dt" sz="half" idx="10"/>
          </p:nvPr>
        </p:nvSpPr>
        <p:spPr/>
        <p:txBody>
          <a:bodyPr/>
          <a:p>
            <a:pPr fontAlgn="base" lvl="0"/>
            <a:endParaRPr altLang="en-US" lang="zh-CN" noProof="1" strike="noStrike"/>
          </a:p>
        </p:txBody>
      </p:sp>
      <p:sp>
        <p:nvSpPr>
          <p:cNvPr id="1048819" name="页脚占位符 7"/>
          <p:cNvSpPr>
            <a:spLocks noGrp="1"/>
          </p:cNvSpPr>
          <p:nvPr>
            <p:ph type="ftr" sz="quarter" idx="11"/>
          </p:nvPr>
        </p:nvSpPr>
        <p:spPr/>
        <p:txBody>
          <a:bodyPr/>
          <a:p>
            <a:pPr fontAlgn="base" lvl="0"/>
            <a:endParaRPr lang="zh-CN" noProof="1" strike="noStrike"/>
          </a:p>
        </p:txBody>
      </p:sp>
      <p:sp>
        <p:nvSpPr>
          <p:cNvPr id="1048820" name="灯片编号占位符 8"/>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39" name=""/>
        <p:cNvGrpSpPr/>
        <p:nvPr/>
      </p:nvGrpSpPr>
      <p:grpSpPr>
        <a:xfrm>
          <a:off x="0" y="0"/>
          <a:ext cx="0" cy="0"/>
          <a:chOff x="0" y="0"/>
          <a:chExt cx="0" cy="0"/>
        </a:xfrm>
      </p:grpSpPr>
      <p:sp>
        <p:nvSpPr>
          <p:cNvPr id="1048821" name="标题 1"/>
          <p:cNvSpPr>
            <a:spLocks noGrp="1"/>
          </p:cNvSpPr>
          <p:nvPr>
            <p:ph type="title"/>
          </p:nvPr>
        </p:nvSpPr>
        <p:spPr/>
        <p:txBody>
          <a:bodyPr/>
          <a:p>
            <a:pPr fontAlgn="base"/>
            <a:r>
              <a:rPr altLang="en-US" lang="zh-CN" noProof="1" strike="noStrike" smtClean="0"/>
              <a:t>单击此处编辑母版标题样式</a:t>
            </a:r>
            <a:endParaRPr altLang="en-US" lang="zh-CN" noProof="1" strike="noStrike"/>
          </a:p>
        </p:txBody>
      </p:sp>
      <p:sp>
        <p:nvSpPr>
          <p:cNvPr id="1048822" name="日期占位符 2"/>
          <p:cNvSpPr>
            <a:spLocks noGrp="1"/>
          </p:cNvSpPr>
          <p:nvPr>
            <p:ph type="dt" sz="half" idx="10"/>
          </p:nvPr>
        </p:nvSpPr>
        <p:spPr/>
        <p:txBody>
          <a:bodyPr/>
          <a:p>
            <a:pPr fontAlgn="base" lvl="0"/>
            <a:endParaRPr altLang="en-US" lang="zh-CN" noProof="1" strike="noStrike"/>
          </a:p>
        </p:txBody>
      </p:sp>
      <p:sp>
        <p:nvSpPr>
          <p:cNvPr id="1048823" name="页脚占位符 3"/>
          <p:cNvSpPr>
            <a:spLocks noGrp="1"/>
          </p:cNvSpPr>
          <p:nvPr>
            <p:ph type="ftr" sz="quarter" idx="11"/>
          </p:nvPr>
        </p:nvSpPr>
        <p:spPr/>
        <p:txBody>
          <a:bodyPr/>
          <a:p>
            <a:pPr fontAlgn="base" lvl="0"/>
            <a:endParaRPr lang="zh-CN" noProof="1" strike="noStrike"/>
          </a:p>
        </p:txBody>
      </p:sp>
      <p:sp>
        <p:nvSpPr>
          <p:cNvPr id="1048824" name="灯片编号占位符 4"/>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41" name=""/>
        <p:cNvGrpSpPr/>
        <p:nvPr/>
      </p:nvGrpSpPr>
      <p:grpSpPr>
        <a:xfrm>
          <a:off x="0" y="0"/>
          <a:ext cx="0" cy="0"/>
          <a:chOff x="0" y="0"/>
          <a:chExt cx="0" cy="0"/>
        </a:xfrm>
      </p:grpSpPr>
      <p:sp>
        <p:nvSpPr>
          <p:cNvPr id="1048830" name="日期占位符 1"/>
          <p:cNvSpPr>
            <a:spLocks noGrp="1"/>
          </p:cNvSpPr>
          <p:nvPr>
            <p:ph type="dt" sz="half" idx="10"/>
          </p:nvPr>
        </p:nvSpPr>
        <p:spPr/>
        <p:txBody>
          <a:bodyPr/>
          <a:p>
            <a:pPr fontAlgn="base" lvl="0"/>
            <a:endParaRPr altLang="en-US" lang="zh-CN" noProof="1" strike="noStrike"/>
          </a:p>
        </p:txBody>
      </p:sp>
      <p:sp>
        <p:nvSpPr>
          <p:cNvPr id="1048831" name="页脚占位符 2"/>
          <p:cNvSpPr>
            <a:spLocks noGrp="1"/>
          </p:cNvSpPr>
          <p:nvPr>
            <p:ph type="ftr" sz="quarter" idx="11"/>
          </p:nvPr>
        </p:nvSpPr>
        <p:spPr/>
        <p:txBody>
          <a:bodyPr/>
          <a:p>
            <a:pPr fontAlgn="base" lvl="0"/>
            <a:endParaRPr lang="zh-CN" noProof="1" strike="noStrike"/>
          </a:p>
        </p:txBody>
      </p:sp>
      <p:sp>
        <p:nvSpPr>
          <p:cNvPr id="1048832" name="灯片编号占位符 3"/>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46" name=""/>
        <p:cNvGrpSpPr/>
        <p:nvPr/>
      </p:nvGrpSpPr>
      <p:grpSpPr>
        <a:xfrm>
          <a:off x="0" y="0"/>
          <a:ext cx="0" cy="0"/>
          <a:chOff x="0" y="0"/>
          <a:chExt cx="0" cy="0"/>
        </a:xfrm>
      </p:grpSpPr>
      <p:sp>
        <p:nvSpPr>
          <p:cNvPr id="1048854" name="标题 1"/>
          <p:cNvSpPr>
            <a:spLocks noGrp="1"/>
          </p:cNvSpPr>
          <p:nvPr>
            <p:ph type="title"/>
          </p:nvPr>
        </p:nvSpPr>
        <p:spPr>
          <a:xfrm>
            <a:off x="629841" y="457200"/>
            <a:ext cx="2949178" cy="1600200"/>
          </a:xfrm>
        </p:spPr>
        <p:txBody>
          <a:bodyPr anchor="b"/>
          <a:lstStyle>
            <a:lvl1pPr>
              <a:defRPr sz="2400"/>
            </a:lvl1pPr>
          </a:lstStyle>
          <a:p>
            <a:pPr fontAlgn="base"/>
            <a:r>
              <a:rPr altLang="en-US" lang="zh-CN" noProof="1" strike="noStrike" smtClean="0"/>
              <a:t>单击此处编辑母版标题样式</a:t>
            </a:r>
            <a:endParaRPr altLang="en-US" lang="zh-CN" noProof="1" strike="noStrike"/>
          </a:p>
        </p:txBody>
      </p:sp>
      <p:sp>
        <p:nvSpPr>
          <p:cNvPr id="1048855"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fontAlgn="base" lvl="0"/>
            <a:r>
              <a:rPr altLang="en-US" lang="zh-CN" noProof="1" strike="noStrike" smtClean="0"/>
              <a:t>单击此处编辑母版文本样式</a:t>
            </a:r>
          </a:p>
          <a:p>
            <a:pPr fontAlgn="base" lvl="1"/>
            <a:r>
              <a:rPr altLang="en-US" lang="zh-CN" noProof="1" strike="noStrike" smtClean="0"/>
              <a:t>第二级</a:t>
            </a:r>
          </a:p>
          <a:p>
            <a:pPr fontAlgn="base" lvl="2"/>
            <a:r>
              <a:rPr altLang="en-US" lang="zh-CN" noProof="1" strike="noStrike" smtClean="0"/>
              <a:t>第三级</a:t>
            </a:r>
          </a:p>
          <a:p>
            <a:pPr fontAlgn="base" lvl="3"/>
            <a:r>
              <a:rPr altLang="en-US" lang="zh-CN" noProof="1" strike="noStrike" smtClean="0"/>
              <a:t>第四级</a:t>
            </a:r>
          </a:p>
          <a:p>
            <a:pPr fontAlgn="base" lvl="4"/>
            <a:r>
              <a:rPr altLang="en-US" lang="zh-CN" noProof="1" strike="noStrike" smtClean="0"/>
              <a:t>第五级</a:t>
            </a:r>
            <a:endParaRPr altLang="en-US" lang="zh-CN" noProof="1" strike="noStrike"/>
          </a:p>
        </p:txBody>
      </p:sp>
      <p:sp>
        <p:nvSpPr>
          <p:cNvPr id="1048856" name="文本占位符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fontAlgn="base" lvl="0"/>
            <a:r>
              <a:rPr altLang="en-US" lang="zh-CN" noProof="1" strike="noStrike" smtClean="0"/>
              <a:t>单击此处编辑母版文本样式</a:t>
            </a:r>
          </a:p>
        </p:txBody>
      </p:sp>
      <p:sp>
        <p:nvSpPr>
          <p:cNvPr id="1048857" name="日期占位符 4"/>
          <p:cNvSpPr>
            <a:spLocks noGrp="1"/>
          </p:cNvSpPr>
          <p:nvPr>
            <p:ph type="dt" sz="half" idx="10"/>
          </p:nvPr>
        </p:nvSpPr>
        <p:spPr/>
        <p:txBody>
          <a:bodyPr/>
          <a:p>
            <a:pPr fontAlgn="base" lvl="0"/>
            <a:endParaRPr altLang="en-US" lang="zh-CN" noProof="1" strike="noStrike"/>
          </a:p>
        </p:txBody>
      </p:sp>
      <p:sp>
        <p:nvSpPr>
          <p:cNvPr id="1048858" name="页脚占位符 5"/>
          <p:cNvSpPr>
            <a:spLocks noGrp="1"/>
          </p:cNvSpPr>
          <p:nvPr>
            <p:ph type="ftr" sz="quarter" idx="11"/>
          </p:nvPr>
        </p:nvSpPr>
        <p:spPr/>
        <p:txBody>
          <a:bodyPr/>
          <a:p>
            <a:pPr fontAlgn="base" lvl="0"/>
            <a:endParaRPr lang="zh-CN" noProof="1" strike="noStrike"/>
          </a:p>
        </p:txBody>
      </p:sp>
      <p:sp>
        <p:nvSpPr>
          <p:cNvPr id="1048859" name="灯片编号占位符 6"/>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43" name=""/>
        <p:cNvGrpSpPr/>
        <p:nvPr/>
      </p:nvGrpSpPr>
      <p:grpSpPr>
        <a:xfrm>
          <a:off x="0" y="0"/>
          <a:ext cx="0" cy="0"/>
          <a:chOff x="0" y="0"/>
          <a:chExt cx="0" cy="0"/>
        </a:xfrm>
      </p:grpSpPr>
      <p:sp>
        <p:nvSpPr>
          <p:cNvPr id="1048838" name="标题 1"/>
          <p:cNvSpPr>
            <a:spLocks noGrp="1"/>
          </p:cNvSpPr>
          <p:nvPr>
            <p:ph type="title"/>
          </p:nvPr>
        </p:nvSpPr>
        <p:spPr>
          <a:xfrm>
            <a:off x="629841" y="457200"/>
            <a:ext cx="2949178" cy="1600200"/>
          </a:xfrm>
        </p:spPr>
        <p:txBody>
          <a:bodyPr anchor="b"/>
          <a:lstStyle>
            <a:lvl1pPr>
              <a:defRPr sz="2400"/>
            </a:lvl1pPr>
          </a:lstStyle>
          <a:p>
            <a:pPr fontAlgn="base"/>
            <a:r>
              <a:rPr altLang="en-US" lang="zh-CN" noProof="1" strike="noStrike" smtClean="0"/>
              <a:t>单击此处编辑母版标题样式</a:t>
            </a:r>
            <a:endParaRPr altLang="en-US" lang="zh-CN" noProof="1" strike="noStrike"/>
          </a:p>
        </p:txBody>
      </p:sp>
      <p:sp>
        <p:nvSpPr>
          <p:cNvPr id="1048839" name="图片占位符 2"/>
          <p:cNvSpPr>
            <a:spLocks noGrp="1"/>
          </p:cNvSpPr>
          <p:nvPr>
            <p:ph type="pic" idx="1"/>
          </p:nvPr>
        </p:nvSpPr>
        <p:spPr>
          <a:xfrm>
            <a:off x="3887391" y="987425"/>
            <a:ext cx="4629150" cy="4873625"/>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pPr fontAlgn="base"/>
            <a:endParaRPr altLang="en-US" lang="zh-CN" noProof="1" strike="noStrike"/>
          </a:p>
        </p:txBody>
      </p:sp>
      <p:sp>
        <p:nvSpPr>
          <p:cNvPr id="1048840" name="文本占位符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fontAlgn="base" lvl="0"/>
            <a:r>
              <a:rPr altLang="en-US" lang="zh-CN" noProof="1" strike="noStrike" smtClean="0"/>
              <a:t>单击此处编辑母版文本样式</a:t>
            </a:r>
          </a:p>
        </p:txBody>
      </p:sp>
      <p:sp>
        <p:nvSpPr>
          <p:cNvPr id="1048841" name="日期占位符 4"/>
          <p:cNvSpPr>
            <a:spLocks noGrp="1"/>
          </p:cNvSpPr>
          <p:nvPr>
            <p:ph type="dt" sz="half" idx="10"/>
          </p:nvPr>
        </p:nvSpPr>
        <p:spPr/>
        <p:txBody>
          <a:bodyPr/>
          <a:p>
            <a:pPr fontAlgn="base" lvl="0"/>
            <a:endParaRPr altLang="en-US" lang="zh-CN" noProof="1" strike="noStrike"/>
          </a:p>
        </p:txBody>
      </p:sp>
      <p:sp>
        <p:nvSpPr>
          <p:cNvPr id="1048842" name="页脚占位符 5"/>
          <p:cNvSpPr>
            <a:spLocks noGrp="1"/>
          </p:cNvSpPr>
          <p:nvPr>
            <p:ph type="ftr" sz="quarter" idx="11"/>
          </p:nvPr>
        </p:nvSpPr>
        <p:spPr/>
        <p:txBody>
          <a:bodyPr/>
          <a:p>
            <a:pPr fontAlgn="base" lvl="0"/>
            <a:endParaRPr lang="zh-CN" noProof="1" strike="noStrike"/>
          </a:p>
        </p:txBody>
      </p:sp>
      <p:sp>
        <p:nvSpPr>
          <p:cNvPr id="1048843" name="灯片编号占位符 6"/>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标题 1025"/>
          <p:cNvSpPr>
            <a:spLocks noGrp="1"/>
          </p:cNvSpPr>
          <p:nvPr>
            <p:ph type="title"/>
          </p:nvPr>
        </p:nvSpPr>
        <p:spPr>
          <a:xfrm>
            <a:off x="457200" y="274638"/>
            <a:ext cx="8229600" cy="1143000"/>
          </a:xfrm>
          <a:prstGeom prst="rect"/>
          <a:noFill/>
          <a:ln w="9525">
            <a:noFill/>
          </a:ln>
        </p:spPr>
        <p:txBody>
          <a:bodyPr anchor="ctr"/>
          <a:p>
            <a:pPr lvl="0"/>
            <a:r>
              <a:rPr altLang="en-US" lang="zh-CN"/>
              <a:t>单击此处编辑母版标题样式</a:t>
            </a:r>
          </a:p>
        </p:txBody>
      </p:sp>
      <p:sp>
        <p:nvSpPr>
          <p:cNvPr id="1048577" name="文本占位符 1026"/>
          <p:cNvSpPr>
            <a:spLocks noGrp="1"/>
          </p:cNvSpPr>
          <p:nvPr>
            <p:ph type="body"/>
          </p:nvPr>
        </p:nvSpPr>
        <p:spPr>
          <a:xfrm>
            <a:off x="457200" y="1600200"/>
            <a:ext cx="8229600" cy="4525963"/>
          </a:xfrm>
          <a:prstGeom prst="rect"/>
          <a:noFill/>
          <a:ln w="9525">
            <a:noFill/>
          </a:ln>
        </p:spPr>
        <p:txBody>
          <a:bodyPr anchor="t"/>
          <a:p>
            <a:pPr lvl="0"/>
            <a:r>
              <a:rPr altLang="en-US" lang="zh-CN"/>
              <a:t>单击此处编辑母版文本样式</a:t>
            </a:r>
          </a:p>
          <a:p>
            <a:pPr indent="-285750" lvl="1"/>
            <a:r>
              <a:rPr altLang="en-US" lang="zh-CN"/>
              <a:t>第二级</a:t>
            </a:r>
          </a:p>
          <a:p>
            <a:pPr indent="-228600" lvl="2"/>
            <a:r>
              <a:rPr altLang="en-US" lang="zh-CN"/>
              <a:t>第三级</a:t>
            </a:r>
          </a:p>
          <a:p>
            <a:pPr indent="-228600" lvl="3"/>
            <a:r>
              <a:rPr altLang="en-US" lang="zh-CN"/>
              <a:t>第四级</a:t>
            </a:r>
          </a:p>
          <a:p>
            <a:pPr indent="-228600" lvl="4"/>
            <a:r>
              <a:rPr altLang="en-US" lang="zh-CN"/>
              <a:t>第五级</a:t>
            </a:r>
          </a:p>
        </p:txBody>
      </p:sp>
      <p:sp>
        <p:nvSpPr>
          <p:cNvPr id="1048578" name="日期占位符 1027"/>
          <p:cNvSpPr>
            <a:spLocks noGrp="1"/>
          </p:cNvSpPr>
          <p:nvPr>
            <p:ph type="dt" sz="half" idx="2"/>
          </p:nvPr>
        </p:nvSpPr>
        <p:spPr>
          <a:xfrm>
            <a:off x="457200" y="6245225"/>
            <a:ext cx="2133600" cy="476250"/>
          </a:xfrm>
          <a:prstGeom prst="rect"/>
          <a:noFill/>
          <a:ln w="9525">
            <a:noFill/>
            <a:miter/>
          </a:ln>
        </p:spPr>
        <p:txBody>
          <a:bodyPr/>
          <a:lstStyle>
            <a:lvl1pPr>
              <a:defRPr b="0" sz="1400"/>
            </a:lvl1pPr>
          </a:lstStyle>
          <a:p>
            <a:pPr fontAlgn="base" lvl="0"/>
            <a:endParaRPr altLang="en-US" lang="zh-CN" noProof="1" strike="noStrike"/>
          </a:p>
        </p:txBody>
      </p:sp>
      <p:sp>
        <p:nvSpPr>
          <p:cNvPr id="1048579" name="页脚占位符 1028"/>
          <p:cNvSpPr>
            <a:spLocks noGrp="1"/>
          </p:cNvSpPr>
          <p:nvPr>
            <p:ph type="ftr" sz="quarter" idx="3"/>
          </p:nvPr>
        </p:nvSpPr>
        <p:spPr>
          <a:xfrm>
            <a:off x="3124200" y="6245225"/>
            <a:ext cx="2895600" cy="476250"/>
          </a:xfrm>
          <a:prstGeom prst="rect"/>
          <a:noFill/>
          <a:ln w="9525">
            <a:noFill/>
            <a:miter/>
          </a:ln>
        </p:spPr>
        <p:txBody>
          <a:bodyPr/>
          <a:lstStyle>
            <a:lvl1pPr algn="ctr">
              <a:defRPr b="0" sz="1400"/>
            </a:lvl1pPr>
          </a:lstStyle>
          <a:p>
            <a:pPr fontAlgn="base" lvl="0"/>
            <a:endParaRPr lang="zh-CN" noProof="1" strike="noStrike"/>
          </a:p>
        </p:txBody>
      </p:sp>
      <p:sp>
        <p:nvSpPr>
          <p:cNvPr id="1048580" name="灯片编号占位符 1029"/>
          <p:cNvSpPr>
            <a:spLocks noGrp="1"/>
          </p:cNvSpPr>
          <p:nvPr>
            <p:ph type="sldNum" sz="quarter" idx="4"/>
          </p:nvPr>
        </p:nvSpPr>
        <p:spPr>
          <a:xfrm>
            <a:off x="6553200" y="6245225"/>
            <a:ext cx="2133600" cy="476250"/>
          </a:xfrm>
          <a:prstGeom prst="rect"/>
          <a:noFill/>
          <a:ln w="9525">
            <a:noFill/>
            <a:miter/>
          </a:ln>
        </p:spPr>
        <p:txBody>
          <a:bodyPr/>
          <a:lstStyle>
            <a:lvl1pPr algn="r">
              <a:defRPr b="0" sz="1400"/>
            </a:lvl1pPr>
          </a:lstStyle>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t>‹#›</a:t>
            </a:fld>
            <a:endParaRPr lang="zh-CN" noProof="1" strike="noStrike"/>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914400" eaLnBrk="1" fontAlgn="base" hangingPunct="1" indent="0" latinLnBrk="0" lvl="0" marL="0">
        <a:spcBef>
          <a:spcPct val="0"/>
        </a:spcBef>
        <a:spcAft>
          <a:spcPct val="0"/>
        </a:spcAft>
        <a:buNone/>
        <a:defRPr baseline="0" b="0" sz="4400" i="0" kern="1200" u="none">
          <a:solidFill>
            <a:schemeClr val="tx2"/>
          </a:solidFill>
          <a:latin typeface="+mj-lt"/>
          <a:ea typeface="+mj-ea"/>
          <a:cs typeface="+mj-cs"/>
        </a:defRPr>
      </a:lvl1pPr>
    </p:titleStyle>
    <p:bodyStyle>
      <a:lvl1pPr algn="l" defTabSz="914400" eaLnBrk="1" fontAlgn="base" hangingPunct="1" indent="-342900" latinLnBrk="0" lvl="0" marL="342900">
        <a:spcBef>
          <a:spcPct val="20000"/>
        </a:spcBef>
        <a:spcAft>
          <a:spcPct val="0"/>
        </a:spcAft>
        <a:buChar char="•"/>
        <a:defRPr baseline="0" b="0" sz="3200" i="0" kern="1200" u="none">
          <a:solidFill>
            <a:schemeClr val="tx1"/>
          </a:solidFill>
          <a:latin typeface="+mn-lt"/>
          <a:ea typeface="+mn-ea"/>
          <a:cs typeface="+mn-cs"/>
        </a:defRPr>
      </a:lvl1pPr>
      <a:lvl2pPr algn="l" defTabSz="914400" eaLnBrk="1" fontAlgn="base" hangingPunct="1" indent="-285750" latinLnBrk="0" lvl="1" marL="742950">
        <a:spcBef>
          <a:spcPct val="20000"/>
        </a:spcBef>
        <a:spcAft>
          <a:spcPct val="0"/>
        </a:spcAft>
        <a:buChar char="–"/>
        <a:defRPr baseline="0" b="0" sz="2800" i="0" kern="1200" u="none">
          <a:solidFill>
            <a:schemeClr val="tx1"/>
          </a:solidFill>
          <a:latin typeface="+mn-lt"/>
          <a:ea typeface="+mn-ea"/>
          <a:cs typeface="+mn-cs"/>
        </a:defRPr>
      </a:lvl2pPr>
      <a:lvl3pPr algn="l" defTabSz="914400" eaLnBrk="1" fontAlgn="base" hangingPunct="1" indent="-228600" latinLnBrk="0" lvl="2" marL="1143000">
        <a:spcBef>
          <a:spcPct val="20000"/>
        </a:spcBef>
        <a:spcAft>
          <a:spcPct val="0"/>
        </a:spcAft>
        <a:buChar char="•"/>
        <a:defRPr baseline="0" b="0" sz="2400" i="0" kern="1200" u="none">
          <a:solidFill>
            <a:schemeClr val="tx1"/>
          </a:solidFill>
          <a:latin typeface="+mn-lt"/>
          <a:ea typeface="+mn-ea"/>
          <a:cs typeface="+mn-cs"/>
        </a:defRPr>
      </a:lvl3pPr>
      <a:lvl4pPr algn="l" defTabSz="914400" eaLnBrk="1" fontAlgn="base" hangingPunct="1" indent="-228600" latinLnBrk="0" lvl="3" marL="1600200">
        <a:spcBef>
          <a:spcPct val="20000"/>
        </a:spcBef>
        <a:spcAft>
          <a:spcPct val="0"/>
        </a:spcAft>
        <a:buChar char="–"/>
        <a:defRPr baseline="0" b="0" sz="2000" i="0" kern="1200" u="none">
          <a:solidFill>
            <a:schemeClr val="tx1"/>
          </a:solidFill>
          <a:latin typeface="+mn-lt"/>
          <a:ea typeface="+mn-ea"/>
          <a:cs typeface="+mn-cs"/>
        </a:defRPr>
      </a:lvl4pPr>
      <a:lvl5pPr algn="l" defTabSz="914400" eaLnBrk="1" fontAlgn="base" hangingPunct="1" indent="-228600" latinLnBrk="0" lvl="4" marL="2057400">
        <a:spcBef>
          <a:spcPct val="20000"/>
        </a:spcBef>
        <a:spcAft>
          <a:spcPct val="0"/>
        </a:spcAft>
        <a:buChar char="»"/>
        <a:defRPr baseline="0" b="0" sz="2000" i="0" kern="1200" u="none">
          <a:solidFill>
            <a:schemeClr val="tx1"/>
          </a:solidFill>
          <a:latin typeface="+mn-lt"/>
          <a:ea typeface="+mn-ea"/>
          <a:cs typeface="+mn-cs"/>
        </a:defRPr>
      </a:lvl5pPr>
      <a:lvl6pPr algn="l" defTabSz="914400" eaLnBrk="1" fontAlgn="base" hangingPunct="1" indent="-228600" latinLnBrk="0" lvl="5" marL="2514600">
        <a:spcBef>
          <a:spcPct val="20000"/>
        </a:spcBef>
        <a:spcAft>
          <a:spcPct val="0"/>
        </a:spcAft>
        <a:buChar char="»"/>
        <a:defRPr baseline="0" b="0" sz="2000" i="0" kern="1200" u="none">
          <a:solidFill>
            <a:schemeClr val="tx1"/>
          </a:solidFill>
          <a:latin typeface="+mn-lt"/>
          <a:ea typeface="+mn-ea"/>
          <a:cs typeface="+mn-cs"/>
        </a:defRPr>
      </a:lvl6pPr>
      <a:lvl7pPr algn="l" defTabSz="914400" eaLnBrk="1" fontAlgn="base" hangingPunct="1" indent="-228600" latinLnBrk="0" lvl="6" marL="2971800">
        <a:spcBef>
          <a:spcPct val="20000"/>
        </a:spcBef>
        <a:spcAft>
          <a:spcPct val="0"/>
        </a:spcAft>
        <a:buChar char="»"/>
        <a:defRPr baseline="0" b="0" sz="2000" i="0" kern="1200" u="none">
          <a:solidFill>
            <a:schemeClr val="tx1"/>
          </a:solidFill>
          <a:latin typeface="+mn-lt"/>
          <a:ea typeface="+mn-ea"/>
          <a:cs typeface="+mn-cs"/>
        </a:defRPr>
      </a:lvl7pPr>
      <a:lvl8pPr algn="l" defTabSz="914400" eaLnBrk="1" fontAlgn="base" hangingPunct="1" indent="-228600" latinLnBrk="0" lvl="7" marL="3429000">
        <a:spcBef>
          <a:spcPct val="20000"/>
        </a:spcBef>
        <a:spcAft>
          <a:spcPct val="0"/>
        </a:spcAft>
        <a:buChar char="»"/>
        <a:defRPr baseline="0" b="0" sz="2000" i="0" kern="1200" u="none">
          <a:solidFill>
            <a:schemeClr val="tx1"/>
          </a:solidFill>
          <a:latin typeface="+mn-lt"/>
          <a:ea typeface="+mn-ea"/>
          <a:cs typeface="+mn-cs"/>
        </a:defRPr>
      </a:lvl8pPr>
      <a:lvl9pPr algn="l" defTabSz="914400" eaLnBrk="1" fontAlgn="base" hangingPunct="1" indent="-228600" latinLnBrk="0" lvl="8" marL="3886200">
        <a:spcBef>
          <a:spcPct val="20000"/>
        </a:spcBef>
        <a:spcAft>
          <a:spcPct val="0"/>
        </a:spcAft>
        <a:buChar char="»"/>
        <a:defRPr baseline="0" b="0" sz="2000" i="0" kern="1200" u="none">
          <a:solidFill>
            <a:schemeClr val="tx1"/>
          </a:solidFill>
          <a:latin typeface="+mn-lt"/>
          <a:ea typeface="+mn-ea"/>
          <a:cs typeface="+mn-cs"/>
        </a:defRPr>
      </a:lvl9pPr>
    </p:bodyStyle>
    <p:otherStyle>
      <a:lvl1pPr algn="l" defTabSz="914400" eaLnBrk="1" fontAlgn="base" hangingPunct="1" indent="0" latinLnBrk="0" lvl="0" marL="0">
        <a:spcBef>
          <a:spcPct val="0"/>
        </a:spcBef>
        <a:spcAft>
          <a:spcPct val="0"/>
        </a:spcAft>
        <a:buFont typeface="Arial" panose="020B0604020202020204" pitchFamily="34" charset="0"/>
        <a:buNone/>
        <a:defRPr baseline="0" b="0" sz="1800" i="0" kern="1200" u="none">
          <a:solidFill>
            <a:schemeClr val="tx1"/>
          </a:solidFill>
          <a:latin typeface="+mn-lt"/>
          <a:ea typeface="+mn-ea"/>
          <a:cs typeface="+mn-cs"/>
        </a:defRPr>
      </a:lvl1pPr>
      <a:lvl2pPr algn="l" defTabSz="914400" eaLnBrk="1" fontAlgn="base" hangingPunct="1" indent="0" latinLnBrk="0" lvl="1" marL="4572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2pPr>
      <a:lvl3pPr algn="l" defTabSz="914400" eaLnBrk="1" fontAlgn="base" hangingPunct="1" indent="0" latinLnBrk="0" lvl="2" marL="9144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3pPr>
      <a:lvl4pPr algn="l" defTabSz="914400" eaLnBrk="1" fontAlgn="base" hangingPunct="1" indent="0" latinLnBrk="0" lvl="3" marL="13716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4pPr>
      <a:lvl5pPr algn="l" defTabSz="914400" eaLnBrk="1" fontAlgn="base" hangingPunct="1" indent="0" latinLnBrk="0" lvl="4" marL="18288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5pPr>
      <a:lvl6pPr algn="l" defTabSz="914400" eaLnBrk="1" fontAlgn="base" hangingPunct="1" indent="0" latinLnBrk="0" lvl="5" marL="22860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6pPr>
      <a:lvl7pPr algn="l" defTabSz="914400" eaLnBrk="1" fontAlgn="base" hangingPunct="1" indent="0" latinLnBrk="0" lvl="6" marL="27432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7pPr>
      <a:lvl8pPr algn="l" defTabSz="914400" eaLnBrk="1" fontAlgn="base" hangingPunct="1" indent="0" latinLnBrk="0" lvl="7" marL="32004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8pPr>
      <a:lvl9pPr algn="l" defTabSz="914400" eaLnBrk="1" fontAlgn="base" hangingPunct="1" indent="0" latinLnBrk="0" lvl="8" marL="3657600">
        <a:spcBef>
          <a:spcPct val="0"/>
        </a:spcBef>
        <a:spcAft>
          <a:spcPct val="0"/>
        </a:spcAft>
        <a:buFont typeface="Arial" panose="020B0604020202020204" pitchFamily="34" charset="0"/>
        <a:buNone/>
        <a:defRPr baseline="0" b="1" sz="1800" i="0" kern="1200" u="none">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wmf"/><Relationship Id="rId3" Type="http://schemas.openxmlformats.org/officeDocument/2006/relationships/slideLayout" Target="../slideLayouts/slideLayout2.xml"/><Relationship Id="rId4" Type="http://schemas.openxmlformats.org/officeDocument/2006/relationships/vmlDrawing" Target="../drawings/vmlDrawing1.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矩形 3073"/>
          <p:cNvSpPr/>
          <p:nvPr/>
        </p:nvSpPr>
        <p:spPr>
          <a:xfrm>
            <a:off x="609600" y="1524000"/>
            <a:ext cx="7772400" cy="3200400"/>
          </a:xfrm>
          <a:prstGeom prst="rect"/>
          <a:noFill/>
          <a:ln w="9525">
            <a:noFill/>
          </a:ln>
        </p:spPr>
        <p:txBody>
          <a:bodyPr anchor="ctr"/>
          <a:p>
            <a:pPr algn="ctr" lvl="0"/>
            <a:r>
              <a:rPr altLang="en-US" sz="5400" lang="zh-CN">
                <a:solidFill>
                  <a:srgbClr val="3333CC"/>
                </a:solidFill>
                <a:latin typeface="隶书" pitchFamily="1" charset="-122"/>
                <a:ea typeface="隶书" pitchFamily="1" charset="-122"/>
              </a:rPr>
              <a:t>第三讲  需求分析（</a:t>
            </a:r>
            <a:r>
              <a:rPr altLang="zh-CN" sz="5400" lang="en-US">
                <a:solidFill>
                  <a:srgbClr val="3333CC"/>
                </a:solidFill>
                <a:latin typeface="隶书" pitchFamily="1" charset="-122"/>
                <a:ea typeface="隶书" pitchFamily="1" charset="-122"/>
              </a:rPr>
              <a:t>1</a:t>
            </a:r>
            <a:r>
              <a:rPr altLang="en-US" sz="5400" lang="zh-CN">
                <a:solidFill>
                  <a:srgbClr val="3333CC"/>
                </a:solidFill>
                <a:latin typeface="隶书" pitchFamily="1" charset="-122"/>
                <a:ea typeface="隶书" pitchFamily="1" charset="-122"/>
              </a:rPr>
              <a:t>）</a:t>
            </a:r>
            <a:br>
              <a:rPr altLang="en-US" sz="5400" lang="zh-CN">
                <a:solidFill>
                  <a:srgbClr val="3333CC"/>
                </a:solidFill>
                <a:latin typeface="隶书" pitchFamily="1" charset="-122"/>
                <a:ea typeface="隶书" pitchFamily="1" charset="-122"/>
              </a:rPr>
            </a:br>
            <a:endParaRPr altLang="en-US" sz="4800" lang="zh-CN">
              <a:solidFill>
                <a:srgbClr val="3333CC"/>
              </a:solidFill>
              <a:latin typeface="隶书" pitchFamily="1" charset="-122"/>
              <a:ea typeface="隶书" pitchFamily="1" charset="-122"/>
            </a:endParaRPr>
          </a:p>
        </p:txBody>
      </p:sp>
      <p:sp>
        <p:nvSpPr>
          <p:cNvPr id="1048587" name="灯片编号占位符 1"/>
          <p:cNvSpPr>
            <a:spLocks noGrp="1"/>
          </p:cNvSpPr>
          <p:nvPr>
            <p:ph type="sldNum" sz="quarter" idx="12"/>
          </p:nvPr>
        </p:nvSpPr>
        <p:spPr/>
        <p:txBody>
          <a:bodyPr anchor="t"/>
          <a:p>
            <a:fld id="{9A0DB2DC-4C9A-4742-B13C-FB6460FD3503}" type="slidenum">
              <a:rPr altLang="en-US" lang="zh-CN"/>
              <a:t>1</a:t>
            </a:fld>
            <a:endParaRPr altLang="en-US" lang="zh-C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9" name="标题 11265"/>
          <p:cNvSpPr>
            <a:spLocks noGrp="1"/>
          </p:cNvSpPr>
          <p:nvPr>
            <p:ph type="title"/>
          </p:nvPr>
        </p:nvSpPr>
        <p:spPr>
          <a:xfrm>
            <a:off x="457200" y="274638"/>
            <a:ext cx="8229600" cy="792162"/>
          </a:xfrm>
        </p:spPr>
        <p:txBody>
          <a:bodyPr anchor="ctr"/>
          <a:p>
            <a:pPr algn="l"/>
            <a:r>
              <a:rPr altLang="zh-CN" b="1" sz="3600" lang="en-US"/>
              <a:t>3.2  </a:t>
            </a:r>
            <a:r>
              <a:rPr altLang="en-US" b="1" sz="3600" lang="zh-CN"/>
              <a:t>创建用户界面原型</a:t>
            </a:r>
          </a:p>
        </p:txBody>
      </p:sp>
      <p:sp>
        <p:nvSpPr>
          <p:cNvPr id="1048640" name="文本占位符 11266"/>
          <p:cNvSpPr>
            <a:spLocks noGrp="1"/>
          </p:cNvSpPr>
          <p:nvPr>
            <p:ph idx="1"/>
          </p:nvPr>
        </p:nvSpPr>
        <p:spPr>
          <a:xfrm>
            <a:off x="457200" y="1295400"/>
            <a:ext cx="8229600" cy="4267200"/>
          </a:xfrm>
        </p:spPr>
        <p:txBody>
          <a:bodyPr anchor="t"/>
          <a:p>
            <a:pPr indent="0" marL="0">
              <a:lnSpc>
                <a:spcPct val="90000"/>
              </a:lnSpc>
              <a:buFont typeface="Wingdings" panose="05000000000000000000" pitchFamily="2" charset="2"/>
              <a:buChar char="l"/>
            </a:pPr>
            <a:r>
              <a:rPr altLang="zh-CN" b="1" dirty="0" sz="2800" lang="en-US"/>
              <a:t> </a:t>
            </a:r>
            <a:r>
              <a:rPr altLang="en-US" b="1" dirty="0" sz="2800" lang="zh-CN" smtClean="0"/>
              <a:t>当</a:t>
            </a:r>
            <a:r>
              <a:rPr altLang="en-US" b="1" dirty="0" sz="2800" lang="zh-CN"/>
              <a:t>开发人员或用户不能确定需求时，开发一个用户界面原型：</a:t>
            </a:r>
            <a:r>
              <a:rPr altLang="en-US" b="1" dirty="0" sz="2800" lang="zh-CN">
                <a:solidFill>
                  <a:srgbClr val="FF0000"/>
                </a:solidFill>
              </a:rPr>
              <a:t>一个可能的局部实现</a:t>
            </a:r>
            <a:r>
              <a:rPr altLang="zh-CN" b="1" dirty="0" sz="2800" lang="en-US"/>
              <a:t>——</a:t>
            </a:r>
            <a:r>
              <a:rPr altLang="en-US" b="1" dirty="0" sz="2800" lang="zh-CN"/>
              <a:t>这样使得许多概念和可能发生的事更为直观明了</a:t>
            </a:r>
            <a:r>
              <a:rPr altLang="en-US" b="1" dirty="0" sz="2800" lang="zh-CN" smtClean="0"/>
              <a:t>。</a:t>
            </a:r>
            <a:endParaRPr altLang="zh-CN" b="1" dirty="0" sz="2800" lang="en-US" smtClean="0"/>
          </a:p>
          <a:p>
            <a:pPr indent="0" marL="0">
              <a:lnSpc>
                <a:spcPct val="90000"/>
              </a:lnSpc>
              <a:buFont typeface="Wingdings" panose="05000000000000000000" pitchFamily="2" charset="2"/>
              <a:buChar char="l"/>
            </a:pPr>
            <a:r>
              <a:rPr altLang="en-US" b="1" dirty="0" sz="2800" lang="zh-CN" smtClean="0"/>
              <a:t>用</a:t>
            </a:r>
            <a:r>
              <a:rPr altLang="en-US" b="1" dirty="0" sz="2800" lang="zh-CN"/>
              <a:t>户通过评价原型将使项目参与者能更好地相互理解所要解决的问题</a:t>
            </a:r>
            <a:r>
              <a:rPr altLang="en-US" b="1" dirty="0" sz="2800" lang="zh-CN" smtClean="0"/>
              <a:t>。</a:t>
            </a:r>
            <a:endParaRPr altLang="zh-CN" b="1" dirty="0" sz="2800" lang="en-US" smtClean="0"/>
          </a:p>
          <a:p>
            <a:pPr indent="0" marL="0">
              <a:lnSpc>
                <a:spcPct val="90000"/>
              </a:lnSpc>
              <a:buFont typeface="Wingdings" panose="05000000000000000000" pitchFamily="2" charset="2"/>
              <a:buChar char="l"/>
            </a:pPr>
            <a:r>
              <a:rPr altLang="en-US" b="1" dirty="0" sz="2800" lang="zh-CN" smtClean="0">
                <a:solidFill>
                  <a:srgbClr val="FF0000"/>
                </a:solidFill>
              </a:rPr>
              <a:t>软件原型</a:t>
            </a:r>
            <a:r>
              <a:rPr altLang="en-US" b="1" dirty="0" sz="2800" lang="zh-CN" smtClean="0"/>
              <a:t>是一种技术，可以利用这种技术减少客户对产品不满意的风险。</a:t>
            </a:r>
            <a:endParaRPr altLang="zh-CN" b="1" dirty="0" sz="2800" lang="en-US" smtClean="0"/>
          </a:p>
          <a:p>
            <a:pPr indent="0" marL="0">
              <a:lnSpc>
                <a:spcPct val="90000"/>
              </a:lnSpc>
              <a:buFont typeface="Wingdings" panose="05000000000000000000" pitchFamily="2" charset="2"/>
              <a:buChar char="l"/>
            </a:pPr>
            <a:r>
              <a:rPr altLang="en-US" b="1" dirty="0" sz="2800" lang="zh-CN" smtClean="0">
                <a:solidFill>
                  <a:srgbClr val="FF0000"/>
                </a:solidFill>
              </a:rPr>
              <a:t>原型可以使新产品实在化，为用例带来生机，并消除在需求理解上的差异</a:t>
            </a:r>
            <a:r>
              <a:rPr altLang="en-US" b="1" dirty="0" sz="2800" lang="zh-CN" smtClean="0"/>
              <a:t>。</a:t>
            </a:r>
            <a:endParaRPr altLang="zh-CN" b="1" dirty="0" sz="2800" lang="en-US" smtClean="0"/>
          </a:p>
          <a:p>
            <a:pPr indent="0" marL="0">
              <a:lnSpc>
                <a:spcPct val="90000"/>
              </a:lnSpc>
              <a:buFont typeface="Wingdings" panose="05000000000000000000" pitchFamily="2" charset="2"/>
              <a:buChar char="l"/>
            </a:pPr>
            <a:r>
              <a:rPr altLang="en-US" b="1" dirty="0" sz="2800" lang="zh-CN" smtClean="0"/>
              <a:t>存在差异和偏差十分多见。如果不解决这些问题，那么必然在用户产品视图和开发者对于开发什么产品的理解之间存在期望差距。</a:t>
            </a:r>
            <a:endParaRPr altLang="en-US" b="1" dirty="0" sz="2800" lang="zh-CN"/>
          </a:p>
        </p:txBody>
      </p:sp>
      <p:sp>
        <p:nvSpPr>
          <p:cNvPr id="1048641" name="灯片编号占位符 1"/>
          <p:cNvSpPr>
            <a:spLocks noGrp="1"/>
          </p:cNvSpPr>
          <p:nvPr>
            <p:ph type="sldNum" sz="quarter" idx="12"/>
          </p:nvPr>
        </p:nvSpPr>
        <p:spPr/>
        <p:txBody>
          <a:bodyPr anchor="t"/>
          <a:p>
            <a:fld id="{9A0DB2DC-4C9A-4742-B13C-FB6460FD3503}" type="slidenum">
              <a:rPr altLang="en-US" lang="zh-CN"/>
              <a:t>10</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40">
                                            <p:txEl>
                                              <p:pRg st="0" end="0"/>
                                            </p:txEl>
                                          </p:spTgt>
                                        </p:tgtEl>
                                        <p:attrNameLst>
                                          <p:attrName>style.visibility</p:attrName>
                                        </p:attrNameLst>
                                      </p:cBhvr>
                                      <p:to>
                                        <p:strVal val="visible"/>
                                      </p:to>
                                    </p:set>
                                    <p:anim calcmode="lin" valueType="num">
                                      <p:cBhvr additive="base">
                                        <p:cTn dur="500" fill="hold" id="7"/>
                                        <p:tgtEl>
                                          <p:spTgt spid="104864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0">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40">
                                            <p:txEl>
                                              <p:pRg st="1" end="1"/>
                                            </p:txEl>
                                          </p:spTgt>
                                        </p:tgtEl>
                                        <p:attrNameLst>
                                          <p:attrName>style.visibility</p:attrName>
                                        </p:attrNameLst>
                                      </p:cBhvr>
                                      <p:to>
                                        <p:strVal val="visible"/>
                                      </p:to>
                                    </p:set>
                                    <p:anim calcmode="lin" valueType="num">
                                      <p:cBhvr additive="base">
                                        <p:cTn dur="500" fill="hold" id="11"/>
                                        <p:tgtEl>
                                          <p:spTgt spid="104864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40">
                                            <p:txEl>
                                              <p:pRg st="1" end="1"/>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40">
                                            <p:txEl>
                                              <p:pRg st="2" end="2"/>
                                            </p:txEl>
                                          </p:spTgt>
                                        </p:tgtEl>
                                        <p:attrNameLst>
                                          <p:attrName>style.visibility</p:attrName>
                                        </p:attrNameLst>
                                      </p:cBhvr>
                                      <p:to>
                                        <p:strVal val="visible"/>
                                      </p:to>
                                    </p:set>
                                    <p:anim calcmode="lin" valueType="num">
                                      <p:cBhvr additive="base">
                                        <p:cTn dur="500" fill="hold" id="15"/>
                                        <p:tgtEl>
                                          <p:spTgt spid="104864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40">
                                            <p:txEl>
                                              <p:pRg st="2" end="2"/>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40">
                                            <p:txEl>
                                              <p:pRg st="3" end="3"/>
                                            </p:txEl>
                                          </p:spTgt>
                                        </p:tgtEl>
                                        <p:attrNameLst>
                                          <p:attrName>style.visibility</p:attrName>
                                        </p:attrNameLst>
                                      </p:cBhvr>
                                      <p:to>
                                        <p:strVal val="visible"/>
                                      </p:to>
                                    </p:set>
                                    <p:anim calcmode="lin" valueType="num">
                                      <p:cBhvr additive="base">
                                        <p:cTn dur="500" fill="hold" id="19"/>
                                        <p:tgtEl>
                                          <p:spTgt spid="104864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0">
                                            <p:txEl>
                                              <p:pRg st="3" end="3"/>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40">
                                            <p:txEl>
                                              <p:pRg st="4" end="4"/>
                                            </p:txEl>
                                          </p:spTgt>
                                        </p:tgtEl>
                                        <p:attrNameLst>
                                          <p:attrName>style.visibility</p:attrName>
                                        </p:attrNameLst>
                                      </p:cBhvr>
                                      <p:to>
                                        <p:strVal val="visible"/>
                                      </p:to>
                                    </p:set>
                                    <p:anim calcmode="lin" valueType="num">
                                      <p:cBhvr additive="base">
                                        <p:cTn dur="500" fill="hold" id="23"/>
                                        <p:tgtEl>
                                          <p:spTgt spid="104864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2" name="文本占位符 12289"/>
          <p:cNvSpPr>
            <a:spLocks noGrp="1"/>
          </p:cNvSpPr>
          <p:nvPr>
            <p:ph idx="1"/>
          </p:nvPr>
        </p:nvSpPr>
        <p:spPr>
          <a:xfrm>
            <a:off x="574675" y="540384"/>
            <a:ext cx="8229600" cy="5174555"/>
          </a:xfrm>
        </p:spPr>
        <p:txBody>
          <a:bodyPr anchor="t"/>
          <a:p>
            <a:pPr indent="0" marL="0">
              <a:lnSpc>
                <a:spcPct val="90000"/>
              </a:lnSpc>
              <a:buNone/>
            </a:pPr>
            <a:r>
              <a:rPr altLang="en-US" b="1" dirty="0" sz="2800" lang="zh-CN" smtClean="0"/>
              <a:t>存在差异和偏差十分多见。</a:t>
            </a:r>
            <a:endParaRPr altLang="zh-CN" b="1" dirty="0" sz="2800" lang="en-US" smtClean="0"/>
          </a:p>
          <a:p>
            <a:pPr indent="0" marL="0">
              <a:lnSpc>
                <a:spcPct val="90000"/>
              </a:lnSpc>
              <a:buFont typeface="Wingdings" panose="05000000000000000000" pitchFamily="2" charset="2"/>
              <a:buChar char="l"/>
            </a:pPr>
            <a:r>
              <a:rPr altLang="en-US" b="1" dirty="0" sz="2800" lang="zh-CN" smtClean="0"/>
              <a:t>如果不解决这些问题，那么必然在用户产品视图和开发者对于开发什么产品的理解之间存在期望差距。</a:t>
            </a:r>
            <a:endParaRPr altLang="zh-CN" b="1" dirty="0" sz="2800" lang="en-US" smtClean="0"/>
          </a:p>
          <a:p>
            <a:pPr indent="0" marL="0">
              <a:lnSpc>
                <a:spcPct val="90000"/>
              </a:lnSpc>
              <a:buNone/>
            </a:pPr>
            <a:r>
              <a:rPr altLang="en-US" b="1" dirty="0" sz="2800" lang="zh-CN" smtClean="0"/>
              <a:t>应用上的例子：</a:t>
            </a:r>
            <a:endParaRPr altLang="zh-CN" b="1" dirty="0" sz="2800" lang="en-US" smtClean="0"/>
          </a:p>
          <a:p>
            <a:pPr indent="0" marL="0">
              <a:lnSpc>
                <a:spcPct val="90000"/>
              </a:lnSpc>
              <a:buFont typeface="Wingdings" panose="05000000000000000000" pitchFamily="2" charset="2"/>
              <a:buChar char="l"/>
            </a:pPr>
            <a:r>
              <a:rPr altLang="en-US" b="1" dirty="0" sz="2800" lang="zh-CN" smtClean="0"/>
              <a:t>汽车、手机、计算机等外形原型；</a:t>
            </a:r>
            <a:endParaRPr altLang="zh-CN" b="1" dirty="0" sz="2800" lang="en-US" smtClean="0"/>
          </a:p>
          <a:p>
            <a:pPr indent="0" marL="0">
              <a:lnSpc>
                <a:spcPct val="90000"/>
              </a:lnSpc>
              <a:buFont typeface="Wingdings" panose="05000000000000000000" pitchFamily="2" charset="2"/>
              <a:buChar char="l"/>
            </a:pPr>
            <a:r>
              <a:rPr altLang="en-US" b="1" dirty="0" sz="2800" lang="zh-CN" smtClean="0"/>
              <a:t>一个飞机原型；</a:t>
            </a:r>
            <a:endParaRPr altLang="zh-CN" b="1" dirty="0" sz="2800" lang="en-US" smtClean="0"/>
          </a:p>
          <a:p>
            <a:pPr indent="0" marL="0">
              <a:lnSpc>
                <a:spcPct val="90000"/>
              </a:lnSpc>
              <a:buFont typeface="Wingdings" panose="05000000000000000000" pitchFamily="2" charset="2"/>
              <a:buChar char="l"/>
            </a:pPr>
            <a:r>
              <a:rPr altLang="en-US" b="1" dirty="0" sz="2800" lang="zh-CN" smtClean="0"/>
              <a:t>等等。</a:t>
            </a:r>
            <a:endParaRPr altLang="zh-CN" b="1" dirty="0" sz="2800" lang="en-US" smtClean="0"/>
          </a:p>
          <a:p>
            <a:pPr indent="0" marL="0">
              <a:lnSpc>
                <a:spcPct val="90000"/>
              </a:lnSpc>
              <a:buNone/>
            </a:pPr>
            <a:r>
              <a:rPr altLang="en-US" b="1" dirty="0" sz="2800" lang="zh-CN" smtClean="0"/>
              <a:t>相反，</a:t>
            </a:r>
            <a:r>
              <a:rPr altLang="en-US" b="1" dirty="0" sz="2800" lang="zh-CN" smtClean="0">
                <a:solidFill>
                  <a:srgbClr val="FF0000"/>
                </a:solidFill>
              </a:rPr>
              <a:t>一个软件原型通常仅仅是真实系统的一部分或一个模型，并且它可能根本不能完成任何有用的事</a:t>
            </a:r>
            <a:r>
              <a:rPr altLang="en-US" b="1" dirty="0" sz="2800" lang="zh-CN" smtClean="0"/>
              <a:t>。</a:t>
            </a:r>
            <a:endParaRPr altLang="zh-CN" b="1" dirty="0" sz="2800" lang="en-US" smtClean="0"/>
          </a:p>
          <a:p>
            <a:pPr indent="0" marL="0">
              <a:lnSpc>
                <a:spcPct val="90000"/>
              </a:lnSpc>
              <a:buNone/>
            </a:pPr>
            <a:endParaRPr altLang="zh-CN" b="1" dirty="0" sz="2800" lang="en-US" smtClean="0"/>
          </a:p>
          <a:p>
            <a:pPr indent="0" marL="0">
              <a:lnSpc>
                <a:spcPct val="90000"/>
              </a:lnSpc>
              <a:buNone/>
            </a:pPr>
            <a:endParaRPr altLang="en-US" b="1" dirty="0" sz="2800" lang="zh-CN" smtClean="0"/>
          </a:p>
        </p:txBody>
      </p:sp>
      <p:sp>
        <p:nvSpPr>
          <p:cNvPr id="1048643" name="灯片编号占位符 1"/>
          <p:cNvSpPr>
            <a:spLocks noGrp="1"/>
          </p:cNvSpPr>
          <p:nvPr>
            <p:ph type="sldNum" sz="quarter" idx="12"/>
          </p:nvPr>
        </p:nvSpPr>
        <p:spPr/>
        <p:txBody>
          <a:bodyPr anchor="t"/>
          <a:p>
            <a:fld id="{9A0DB2DC-4C9A-4742-B13C-FB6460FD3503}" type="slidenum">
              <a:rPr altLang="en-US" lang="zh-CN"/>
              <a:t>11</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42">
                                            <p:txEl>
                                              <p:pRg st="0" end="0"/>
                                            </p:txEl>
                                          </p:spTgt>
                                        </p:tgtEl>
                                        <p:attrNameLst>
                                          <p:attrName>style.visibility</p:attrName>
                                        </p:attrNameLst>
                                      </p:cBhvr>
                                      <p:to>
                                        <p:strVal val="visible"/>
                                      </p:to>
                                    </p:set>
                                    <p:anim calcmode="lin" valueType="num">
                                      <p:cBhvr additive="base">
                                        <p:cTn dur="500" fill="hold" id="7"/>
                                        <p:tgtEl>
                                          <p:spTgt spid="104864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42">
                                            <p:txEl>
                                              <p:pRg st="1" end="1"/>
                                            </p:txEl>
                                          </p:spTgt>
                                        </p:tgtEl>
                                        <p:attrNameLst>
                                          <p:attrName>style.visibility</p:attrName>
                                        </p:attrNameLst>
                                      </p:cBhvr>
                                      <p:to>
                                        <p:strVal val="visible"/>
                                      </p:to>
                                    </p:set>
                                    <p:anim calcmode="lin" valueType="num">
                                      <p:cBhvr additive="base">
                                        <p:cTn dur="500" fill="hold" id="13"/>
                                        <p:tgtEl>
                                          <p:spTgt spid="104864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42">
                                            <p:txEl>
                                              <p:pRg st="2" end="2"/>
                                            </p:txEl>
                                          </p:spTgt>
                                        </p:tgtEl>
                                        <p:attrNameLst>
                                          <p:attrName>style.visibility</p:attrName>
                                        </p:attrNameLst>
                                      </p:cBhvr>
                                      <p:to>
                                        <p:strVal val="visible"/>
                                      </p:to>
                                    </p:set>
                                    <p:anim calcmode="lin" valueType="num">
                                      <p:cBhvr additive="base">
                                        <p:cTn dur="500" fill="hold" id="19"/>
                                        <p:tgtEl>
                                          <p:spTgt spid="104864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42">
                                            <p:txEl>
                                              <p:pRg st="3" end="3"/>
                                            </p:txEl>
                                          </p:spTgt>
                                        </p:tgtEl>
                                        <p:attrNameLst>
                                          <p:attrName>style.visibility</p:attrName>
                                        </p:attrNameLst>
                                      </p:cBhvr>
                                      <p:to>
                                        <p:strVal val="visible"/>
                                      </p:to>
                                    </p:set>
                                    <p:anim calcmode="lin" valueType="num">
                                      <p:cBhvr additive="base">
                                        <p:cTn dur="500" fill="hold" id="25"/>
                                        <p:tgtEl>
                                          <p:spTgt spid="104864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642">
                                            <p:txEl>
                                              <p:pRg st="4" end="4"/>
                                            </p:txEl>
                                          </p:spTgt>
                                        </p:tgtEl>
                                        <p:attrNameLst>
                                          <p:attrName>style.visibility</p:attrName>
                                        </p:attrNameLst>
                                      </p:cBhvr>
                                      <p:to>
                                        <p:strVal val="visible"/>
                                      </p:to>
                                    </p:set>
                                    <p:anim calcmode="lin" valueType="num">
                                      <p:cBhvr additive="base">
                                        <p:cTn dur="500" fill="hold" id="31"/>
                                        <p:tgtEl>
                                          <p:spTgt spid="104864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642">
                                            <p:txEl>
                                              <p:pRg st="5" end="5"/>
                                            </p:txEl>
                                          </p:spTgt>
                                        </p:tgtEl>
                                        <p:attrNameLst>
                                          <p:attrName>style.visibility</p:attrName>
                                        </p:attrNameLst>
                                      </p:cBhvr>
                                      <p:to>
                                        <p:strVal val="visible"/>
                                      </p:to>
                                    </p:set>
                                    <p:anim calcmode="lin" valueType="num">
                                      <p:cBhvr additive="base">
                                        <p:cTn dur="500" fill="hold" id="37"/>
                                        <p:tgtEl>
                                          <p:spTgt spid="104864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642">
                                            <p:txEl>
                                              <p:pRg st="6" end="6"/>
                                            </p:txEl>
                                          </p:spTgt>
                                        </p:tgtEl>
                                        <p:attrNameLst>
                                          <p:attrName>style.visibility</p:attrName>
                                        </p:attrNameLst>
                                      </p:cBhvr>
                                      <p:to>
                                        <p:strVal val="visible"/>
                                      </p:to>
                                    </p:set>
                                    <p:anim calcmode="lin" valueType="num">
                                      <p:cBhvr additive="base">
                                        <p:cTn dur="500" fill="hold" id="43"/>
                                        <p:tgtEl>
                                          <p:spTgt spid="104864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44" name="文本占位符 13314"/>
          <p:cNvSpPr>
            <a:spLocks noGrp="1"/>
          </p:cNvSpPr>
          <p:nvPr>
            <p:ph idx="1"/>
          </p:nvPr>
        </p:nvSpPr>
        <p:spPr>
          <a:xfrm>
            <a:off x="588010" y="986155"/>
            <a:ext cx="8229600" cy="4525963"/>
          </a:xfrm>
        </p:spPr>
        <p:txBody>
          <a:bodyPr anchor="t"/>
          <a:p>
            <a:pPr indent="0" marL="0">
              <a:lnSpc>
                <a:spcPct val="120000"/>
              </a:lnSpc>
              <a:buNone/>
            </a:pPr>
            <a:r>
              <a:rPr altLang="en-US" b="1" dirty="0" sz="2800" lang="zh-CN" smtClean="0"/>
              <a:t>以</a:t>
            </a:r>
            <a:r>
              <a:rPr altLang="en-US" b="1" dirty="0" sz="2800" lang="zh-CN"/>
              <a:t>下将研究各种类型的软件原型、它们在需求开发中的应用以及如何使原型成为软件开发过程中有效的组成部分。  </a:t>
            </a:r>
          </a:p>
        </p:txBody>
      </p:sp>
      <p:sp>
        <p:nvSpPr>
          <p:cNvPr id="1048645" name="灯片编号占位符 1"/>
          <p:cNvSpPr>
            <a:spLocks noGrp="1"/>
          </p:cNvSpPr>
          <p:nvPr>
            <p:ph type="sldNum" sz="quarter" idx="12"/>
          </p:nvPr>
        </p:nvSpPr>
        <p:spPr/>
        <p:txBody>
          <a:bodyPr anchor="t"/>
          <a:p>
            <a:fld id="{9A0DB2DC-4C9A-4742-B13C-FB6460FD3503}" type="slidenum">
              <a:rPr altLang="en-US" lang="zh-CN"/>
              <a:t>12</a:t>
            </a:fld>
            <a:endParaRPr altLang="en-US" lang="zh-CN"/>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6" name="标题 14337"/>
          <p:cNvSpPr>
            <a:spLocks noGrp="1"/>
          </p:cNvSpPr>
          <p:nvPr>
            <p:ph type="title"/>
          </p:nvPr>
        </p:nvSpPr>
        <p:spPr>
          <a:xfrm>
            <a:off x="457308" y="304882"/>
            <a:ext cx="8229600" cy="792162"/>
          </a:xfrm>
        </p:spPr>
        <p:txBody>
          <a:bodyPr anchor="ctr"/>
          <a:p>
            <a:pPr algn="l"/>
            <a:r>
              <a:rPr altLang="zh-CN" b="1" dirty="0" sz="3600" lang="en-US"/>
              <a:t> 3.2.1  </a:t>
            </a:r>
            <a:r>
              <a:rPr altLang="en-US" b="1" dirty="0" sz="3600" lang="zh-CN">
                <a:sym typeface="Arial" panose="020B0604020202020204" pitchFamily="34" charset="0"/>
              </a:rPr>
              <a:t>什么</a:t>
            </a:r>
            <a:r>
              <a:rPr altLang="en-US" b="1" dirty="0" sz="3600" lang="zh-CN"/>
              <a:t>是</a:t>
            </a:r>
            <a:r>
              <a:rPr altLang="en-US" b="1" dirty="0" sz="3600" lang="zh-CN">
                <a:sym typeface="Arial" panose="020B0604020202020204" pitchFamily="34" charset="0"/>
              </a:rPr>
              <a:t>原型</a:t>
            </a:r>
            <a:r>
              <a:rPr altLang="en-US" b="1" dirty="0" sz="3600" lang="zh-CN"/>
              <a:t>和为什么要建立原型</a:t>
            </a:r>
          </a:p>
        </p:txBody>
      </p:sp>
      <p:sp>
        <p:nvSpPr>
          <p:cNvPr id="1048647" name="文本占位符 14338"/>
          <p:cNvSpPr>
            <a:spLocks noGrp="1"/>
          </p:cNvSpPr>
          <p:nvPr>
            <p:ph idx="1"/>
          </p:nvPr>
        </p:nvSpPr>
        <p:spPr>
          <a:xfrm>
            <a:off x="457200" y="1295400"/>
            <a:ext cx="8229600" cy="4525963"/>
          </a:xfrm>
        </p:spPr>
        <p:txBody>
          <a:bodyPr anchor="t"/>
          <a:p>
            <a:pPr indent="0" marL="0">
              <a:lnSpc>
                <a:spcPct val="90000"/>
              </a:lnSpc>
              <a:buNone/>
            </a:pPr>
            <a:r>
              <a:rPr altLang="en-US" b="1" dirty="0" sz="2800" lang="zh-CN">
                <a:solidFill>
                  <a:srgbClr val="FF0000"/>
                </a:solidFill>
              </a:rPr>
              <a:t>软件原型</a:t>
            </a:r>
            <a:r>
              <a:rPr altLang="en-US" b="1" dirty="0" sz="2800" lang="zh-CN"/>
              <a:t>是所提出的新产品的部分实现或可能的实现。使用</a:t>
            </a:r>
            <a:r>
              <a:rPr altLang="en-US" b="1" dirty="0" sz="2800" lang="zh-CN">
                <a:solidFill>
                  <a:srgbClr val="FF0000"/>
                </a:solidFill>
              </a:rPr>
              <a:t>原型有三个主要目的：</a:t>
            </a:r>
          </a:p>
          <a:p>
            <a:pPr indent="0" marL="0">
              <a:lnSpc>
                <a:spcPct val="90000"/>
              </a:lnSpc>
              <a:buFont typeface="Wingdings" panose="05000000000000000000" pitchFamily="2" charset="2"/>
              <a:buChar char="l"/>
            </a:pPr>
            <a:r>
              <a:rPr altLang="en-US" b="1" dirty="0" sz="2800" lang="zh-CN"/>
              <a:t>  </a:t>
            </a:r>
            <a:r>
              <a:rPr altLang="en-US" b="1" dirty="0" sz="2800" lang="zh-CN">
                <a:solidFill>
                  <a:srgbClr val="FF0000"/>
                </a:solidFill>
              </a:rPr>
              <a:t>明确并完善需求</a:t>
            </a:r>
            <a:r>
              <a:rPr altLang="zh-CN" b="1" dirty="0" sz="2800" lang="en-US">
                <a:solidFill>
                  <a:srgbClr val="FF0000"/>
                </a:solidFill>
              </a:rPr>
              <a:t>: </a:t>
            </a:r>
            <a:r>
              <a:rPr altLang="zh-CN" b="1" dirty="0" sz="2800" lang="en-US"/>
              <a:t> </a:t>
            </a:r>
            <a:r>
              <a:rPr altLang="en-US" b="1" dirty="0" sz="2800" lang="zh-CN"/>
              <a:t>原型作为一种需求工具，它是对部分系统的初步实现。用户对原型的评价可以指出需求中存在的问题，在开发真正产品之前，可以最低的费用来解决这些问题。</a:t>
            </a:r>
          </a:p>
          <a:p>
            <a:pPr indent="0" marL="0">
              <a:lnSpc>
                <a:spcPct val="90000"/>
              </a:lnSpc>
              <a:buFont typeface="Wingdings" panose="05000000000000000000" pitchFamily="2" charset="2"/>
              <a:buChar char="l"/>
            </a:pPr>
            <a:r>
              <a:rPr altLang="en-US" b="1" dirty="0" sz="2800" lang="zh-CN"/>
              <a:t>  </a:t>
            </a:r>
            <a:r>
              <a:rPr altLang="en-US" b="1" dirty="0" sz="2800" lang="zh-CN">
                <a:solidFill>
                  <a:srgbClr val="FF0000"/>
                </a:solidFill>
              </a:rPr>
              <a:t>探索设计选择方案</a:t>
            </a:r>
            <a:r>
              <a:rPr altLang="zh-CN" b="1" dirty="0" sz="2800" lang="en-US">
                <a:solidFill>
                  <a:srgbClr val="FF0000"/>
                </a:solidFill>
              </a:rPr>
              <a:t>: </a:t>
            </a:r>
            <a:r>
              <a:rPr altLang="zh-CN" b="1" dirty="0" sz="2800" lang="en-US"/>
              <a:t> </a:t>
            </a:r>
            <a:r>
              <a:rPr altLang="en-US" b="1" dirty="0" sz="2800" lang="zh-CN"/>
              <a:t>原型作为一种设计工具，用它可以探索不同的用户界面技术，使系统达到最佳的易用性，并且可以评价可能的技术方案。</a:t>
            </a:r>
          </a:p>
          <a:p>
            <a:pPr indent="0" marL="0">
              <a:lnSpc>
                <a:spcPct val="90000"/>
              </a:lnSpc>
              <a:buFont typeface="Wingdings" panose="05000000000000000000" pitchFamily="2" charset="2"/>
              <a:buChar char="l"/>
            </a:pPr>
            <a:r>
              <a:rPr altLang="en-US" b="1" dirty="0" sz="2800" lang="zh-CN"/>
              <a:t>  </a:t>
            </a:r>
            <a:r>
              <a:rPr altLang="en-US" b="1" dirty="0" sz="2800" lang="zh-CN">
                <a:solidFill>
                  <a:srgbClr val="FF0000"/>
                </a:solidFill>
              </a:rPr>
              <a:t>发展为最终的产品原型</a:t>
            </a:r>
            <a:r>
              <a:rPr altLang="zh-CN" b="1" dirty="0" sz="2800" lang="en-US">
                <a:solidFill>
                  <a:srgbClr val="FF0000"/>
                </a:solidFill>
              </a:rPr>
              <a:t>:</a:t>
            </a:r>
            <a:r>
              <a:rPr altLang="zh-CN" b="1" dirty="0" sz="2800" lang="en-US"/>
              <a:t>  </a:t>
            </a:r>
            <a:r>
              <a:rPr altLang="en-US" b="1" dirty="0" sz="2800" lang="zh-CN"/>
              <a:t>作为一种构造工具，是产品最初子集的完整功能实现，通过一系列小规模的开发循环，可以完成整个产品的开发。 </a:t>
            </a:r>
          </a:p>
        </p:txBody>
      </p:sp>
      <p:sp>
        <p:nvSpPr>
          <p:cNvPr id="1048648" name="灯片编号占位符 1"/>
          <p:cNvSpPr>
            <a:spLocks noGrp="1"/>
          </p:cNvSpPr>
          <p:nvPr>
            <p:ph type="sldNum" sz="quarter" idx="12"/>
          </p:nvPr>
        </p:nvSpPr>
        <p:spPr/>
        <p:txBody>
          <a:bodyPr anchor="t"/>
          <a:p>
            <a:fld id="{9A0DB2DC-4C9A-4742-B13C-FB6460FD3503}" type="slidenum">
              <a:rPr altLang="en-US" lang="zh-CN"/>
              <a:t>13</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47">
                                            <p:txEl>
                                              <p:pRg st="0" end="0"/>
                                            </p:txEl>
                                          </p:spTgt>
                                        </p:tgtEl>
                                        <p:attrNameLst>
                                          <p:attrName>style.visibility</p:attrName>
                                        </p:attrNameLst>
                                      </p:cBhvr>
                                      <p:to>
                                        <p:strVal val="visible"/>
                                      </p:to>
                                    </p:set>
                                    <p:anim calcmode="lin" valueType="num">
                                      <p:cBhvr additive="base">
                                        <p:cTn dur="500" fill="hold" id="7"/>
                                        <p:tgtEl>
                                          <p:spTgt spid="104864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47">
                                            <p:txEl>
                                              <p:pRg st="1" end="1"/>
                                            </p:txEl>
                                          </p:spTgt>
                                        </p:tgtEl>
                                        <p:attrNameLst>
                                          <p:attrName>style.visibility</p:attrName>
                                        </p:attrNameLst>
                                      </p:cBhvr>
                                      <p:to>
                                        <p:strVal val="visible"/>
                                      </p:to>
                                    </p:set>
                                    <p:anim calcmode="lin" valueType="num">
                                      <p:cBhvr additive="base">
                                        <p:cTn dur="500" fill="hold" id="13"/>
                                        <p:tgtEl>
                                          <p:spTgt spid="104864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47">
                                            <p:txEl>
                                              <p:pRg st="2" end="2"/>
                                            </p:txEl>
                                          </p:spTgt>
                                        </p:tgtEl>
                                        <p:attrNameLst>
                                          <p:attrName>style.visibility</p:attrName>
                                        </p:attrNameLst>
                                      </p:cBhvr>
                                      <p:to>
                                        <p:strVal val="visible"/>
                                      </p:to>
                                    </p:set>
                                    <p:anim calcmode="lin" valueType="num">
                                      <p:cBhvr additive="base">
                                        <p:cTn dur="500" fill="hold" id="19"/>
                                        <p:tgtEl>
                                          <p:spTgt spid="104864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47">
                                            <p:txEl>
                                              <p:pRg st="3" end="3"/>
                                            </p:txEl>
                                          </p:spTgt>
                                        </p:tgtEl>
                                        <p:attrNameLst>
                                          <p:attrName>style.visibility</p:attrName>
                                        </p:attrNameLst>
                                      </p:cBhvr>
                                      <p:to>
                                        <p:strVal val="visible"/>
                                      </p:to>
                                    </p:set>
                                    <p:anim calcmode="lin" valueType="num">
                                      <p:cBhvr additive="base">
                                        <p:cTn dur="500" fill="hold" id="25"/>
                                        <p:tgtEl>
                                          <p:spTgt spid="104864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9" name="文本占位符 15361"/>
          <p:cNvSpPr>
            <a:spLocks noGrp="1"/>
          </p:cNvSpPr>
          <p:nvPr>
            <p:ph idx="1"/>
          </p:nvPr>
        </p:nvSpPr>
        <p:spPr>
          <a:xfrm>
            <a:off x="762100" y="1143061"/>
            <a:ext cx="8229600" cy="3505108"/>
          </a:xfrm>
        </p:spPr>
        <p:txBody>
          <a:bodyPr anchor="t"/>
          <a:p>
            <a:pPr indent="0" marL="0">
              <a:lnSpc>
                <a:spcPct val="150000"/>
              </a:lnSpc>
              <a:buFont typeface="Wingdings" panose="05000000000000000000" pitchFamily="2" charset="2"/>
              <a:buChar char="l"/>
            </a:pPr>
            <a:r>
              <a:rPr altLang="en-US" b="1" dirty="0" sz="2800" lang="zh-CN" smtClean="0">
                <a:solidFill>
                  <a:schemeClr val="tx2"/>
                </a:solidFill>
              </a:rPr>
              <a:t>建</a:t>
            </a:r>
            <a:r>
              <a:rPr altLang="en-US" b="1" dirty="0" sz="2800" lang="zh-CN">
                <a:solidFill>
                  <a:schemeClr val="tx2"/>
                </a:solidFill>
              </a:rPr>
              <a:t>立原型的主要原因是为了解决在产品开发的早期阶段不确定的问题</a:t>
            </a:r>
            <a:r>
              <a:rPr altLang="en-US" b="1" dirty="0" sz="2800" lang="zh-CN" smtClean="0">
                <a:solidFill>
                  <a:schemeClr val="tx2"/>
                </a:solidFill>
              </a:rPr>
              <a:t>。</a:t>
            </a:r>
            <a:endParaRPr altLang="zh-CN" b="1" dirty="0" sz="2800" lang="en-US" smtClean="0">
              <a:solidFill>
                <a:schemeClr val="tx2"/>
              </a:solidFill>
            </a:endParaRPr>
          </a:p>
          <a:p>
            <a:pPr indent="0" marL="0">
              <a:lnSpc>
                <a:spcPct val="150000"/>
              </a:lnSpc>
              <a:buFont typeface="Wingdings" panose="05000000000000000000" pitchFamily="2" charset="2"/>
              <a:buChar char="l"/>
            </a:pPr>
            <a:r>
              <a:rPr altLang="en-US" b="1" dirty="0" sz="2800" lang="zh-CN" smtClean="0">
                <a:solidFill>
                  <a:schemeClr val="tx2"/>
                </a:solidFill>
              </a:rPr>
              <a:t>原型</a:t>
            </a:r>
            <a:r>
              <a:rPr altLang="en-US" b="1" dirty="0" sz="2800" lang="zh-CN">
                <a:solidFill>
                  <a:schemeClr val="tx2"/>
                </a:solidFill>
              </a:rPr>
              <a:t>可以使他们的想象更具体化。</a:t>
            </a:r>
          </a:p>
          <a:p>
            <a:pPr indent="0" marL="0">
              <a:lnSpc>
                <a:spcPct val="150000"/>
              </a:lnSpc>
              <a:buFont typeface="Wingdings" panose="05000000000000000000" pitchFamily="2" charset="2"/>
              <a:buChar char="l"/>
            </a:pPr>
            <a:r>
              <a:rPr altLang="en-US" b="1" dirty="0" sz="2800" lang="zh-CN" smtClean="0">
                <a:solidFill>
                  <a:schemeClr val="tx2"/>
                </a:solidFill>
              </a:rPr>
              <a:t>原</a:t>
            </a:r>
            <a:r>
              <a:rPr altLang="en-US" b="1" dirty="0" sz="2800" lang="zh-CN">
                <a:solidFill>
                  <a:schemeClr val="tx2"/>
                </a:solidFill>
              </a:rPr>
              <a:t>型比开发者常用的技术术语更易于理解。 </a:t>
            </a:r>
          </a:p>
        </p:txBody>
      </p:sp>
      <p:sp>
        <p:nvSpPr>
          <p:cNvPr id="1048650" name="灯片编号占位符 1"/>
          <p:cNvSpPr>
            <a:spLocks noGrp="1"/>
          </p:cNvSpPr>
          <p:nvPr>
            <p:ph type="sldNum" sz="quarter" idx="12"/>
          </p:nvPr>
        </p:nvSpPr>
        <p:spPr/>
        <p:txBody>
          <a:bodyPr anchor="t"/>
          <a:p>
            <a:fld id="{9A0DB2DC-4C9A-4742-B13C-FB6460FD3503}" type="slidenum">
              <a:rPr altLang="en-US" lang="zh-CN"/>
              <a:t>14</a:t>
            </a:fld>
            <a:endParaRPr altLang="en-US" lang="zh-CN"/>
          </a:p>
        </p:txBody>
      </p:sp>
    </p:spTree>
  </p:cSld>
  <p:clrMapOvr>
    <a:masterClrMapping/>
  </p:clrMapOvr>
  <p:transition advTm="1000"/>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49">
                                            <p:txEl>
                                              <p:pRg st="0" end="0"/>
                                            </p:txEl>
                                          </p:spTgt>
                                        </p:tgtEl>
                                        <p:attrNameLst>
                                          <p:attrName>style.visibility</p:attrName>
                                        </p:attrNameLst>
                                      </p:cBhvr>
                                      <p:to>
                                        <p:strVal val="visible"/>
                                      </p:to>
                                    </p:set>
                                    <p:anim calcmode="lin" valueType="num">
                                      <p:cBhvr additive="base">
                                        <p:cTn dur="500" fill="hold" id="7"/>
                                        <p:tgtEl>
                                          <p:spTgt spid="104864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49">
                                            <p:txEl>
                                              <p:pRg st="1" end="1"/>
                                            </p:txEl>
                                          </p:spTgt>
                                        </p:tgtEl>
                                        <p:attrNameLst>
                                          <p:attrName>style.visibility</p:attrName>
                                        </p:attrNameLst>
                                      </p:cBhvr>
                                      <p:to>
                                        <p:strVal val="visible"/>
                                      </p:to>
                                    </p:set>
                                    <p:anim calcmode="lin" valueType="num">
                                      <p:cBhvr additive="base">
                                        <p:cTn dur="500" fill="hold" id="13"/>
                                        <p:tgtEl>
                                          <p:spTgt spid="104864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49">
                                            <p:txEl>
                                              <p:pRg st="2" end="2"/>
                                            </p:txEl>
                                          </p:spTgt>
                                        </p:tgtEl>
                                        <p:attrNameLst>
                                          <p:attrName>style.visibility</p:attrName>
                                        </p:attrNameLst>
                                      </p:cBhvr>
                                      <p:to>
                                        <p:strVal val="visible"/>
                                      </p:to>
                                    </p:set>
                                    <p:anim calcmode="lin" valueType="num">
                                      <p:cBhvr additive="base">
                                        <p:cTn dur="500" fill="hold" id="19"/>
                                        <p:tgtEl>
                                          <p:spTgt spid="104864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1" name="标题 16385"/>
          <p:cNvSpPr>
            <a:spLocks noGrp="1"/>
          </p:cNvSpPr>
          <p:nvPr>
            <p:ph type="title"/>
          </p:nvPr>
        </p:nvSpPr>
        <p:spPr>
          <a:xfrm>
            <a:off x="457200" y="274638"/>
            <a:ext cx="8229600" cy="715962"/>
          </a:xfrm>
        </p:spPr>
        <p:txBody>
          <a:bodyPr anchor="ctr"/>
          <a:p>
            <a:pPr algn="l"/>
            <a:r>
              <a:rPr altLang="zh-CN" b="1" sz="3600" lang="en-US"/>
              <a:t>3.2.2  </a:t>
            </a:r>
            <a:r>
              <a:rPr altLang="en-US" b="1" sz="3600" lang="zh-CN"/>
              <a:t>水平和垂直的原型</a:t>
            </a:r>
          </a:p>
        </p:txBody>
      </p:sp>
      <p:sp>
        <p:nvSpPr>
          <p:cNvPr id="1048652" name="文本占位符 16386"/>
          <p:cNvSpPr>
            <a:spLocks noGrp="1"/>
          </p:cNvSpPr>
          <p:nvPr>
            <p:ph idx="1"/>
          </p:nvPr>
        </p:nvSpPr>
        <p:spPr>
          <a:xfrm>
            <a:off x="457200" y="1066800"/>
            <a:ext cx="8382000" cy="5059363"/>
          </a:xfrm>
        </p:spPr>
        <p:txBody>
          <a:bodyPr anchor="t"/>
          <a:p>
            <a:pPr indent="0" marL="0">
              <a:lnSpc>
                <a:spcPct val="90000"/>
              </a:lnSpc>
              <a:buNone/>
            </a:pPr>
            <a:r>
              <a:rPr altLang="en-US" b="1" dirty="0" sz="2800" lang="zh-CN" smtClean="0"/>
              <a:t>用</a:t>
            </a:r>
            <a:r>
              <a:rPr altLang="en-US" b="1" dirty="0" sz="2800" lang="zh-CN"/>
              <a:t>户界面的水平原型  </a:t>
            </a:r>
            <a:r>
              <a:rPr altLang="zh-CN" b="1" dirty="0" sz="2800" lang="en-US"/>
              <a:t>(horizontal prototype)</a:t>
            </a:r>
            <a:r>
              <a:rPr altLang="en-US" b="1" dirty="0" sz="2800" lang="zh-CN" smtClean="0"/>
              <a:t>。</a:t>
            </a:r>
            <a:endParaRPr altLang="zh-CN" b="1" dirty="0" sz="2800" lang="en-US" smtClean="0"/>
          </a:p>
          <a:p>
            <a:pPr indent="0" marL="0">
              <a:lnSpc>
                <a:spcPct val="90000"/>
              </a:lnSpc>
              <a:buNone/>
            </a:pPr>
            <a:r>
              <a:rPr altLang="en-US" b="1" dirty="0" sz="2800" lang="zh-CN" smtClean="0"/>
              <a:t>水</a:t>
            </a:r>
            <a:r>
              <a:rPr altLang="en-US" b="1" dirty="0" sz="2800" lang="zh-CN"/>
              <a:t>平原型也叫做行为原型</a:t>
            </a:r>
            <a:r>
              <a:rPr altLang="zh-CN" b="1" dirty="0" sz="2800" lang="en-US"/>
              <a:t>(behavioral  prototype)</a:t>
            </a:r>
            <a:r>
              <a:rPr altLang="en-US" b="1" dirty="0" sz="2800" lang="zh-CN"/>
              <a:t>或演示模型</a:t>
            </a:r>
            <a:r>
              <a:rPr altLang="zh-CN" b="1" dirty="0" sz="2800" lang="en-US"/>
              <a:t>(mock-up)</a:t>
            </a:r>
            <a:r>
              <a:rPr altLang="en-US" b="1" dirty="0" sz="2800" lang="zh-CN" smtClean="0"/>
              <a:t>。</a:t>
            </a:r>
            <a:endParaRPr altLang="en-US" b="1" dirty="0" sz="2800" lang="zh-CN"/>
          </a:p>
          <a:p>
            <a:pPr indent="0" marL="0">
              <a:lnSpc>
                <a:spcPct val="90000"/>
              </a:lnSpc>
              <a:buNone/>
            </a:pPr>
            <a:r>
              <a:rPr altLang="en-US" b="1" dirty="0" sz="2800" lang="zh-CN" smtClean="0"/>
              <a:t>一</a:t>
            </a:r>
            <a:r>
              <a:rPr altLang="en-US" b="1" dirty="0" sz="2800" lang="zh-CN"/>
              <a:t>个水平原型就像一个电影集。它在屏幕上显示出用户界面的正面像，可能允许这些界面之间的一些导</a:t>
            </a:r>
            <a:r>
              <a:rPr altLang="en-US" b="1" dirty="0" sz="2800" lang="zh-CN" smtClean="0"/>
              <a:t>航。</a:t>
            </a:r>
            <a:endParaRPr altLang="zh-CN" b="1" dirty="0" sz="2800" lang="en-US" smtClean="0"/>
          </a:p>
          <a:p>
            <a:pPr indent="0" marL="0">
              <a:lnSpc>
                <a:spcPct val="90000"/>
              </a:lnSpc>
              <a:buNone/>
            </a:pPr>
            <a:r>
              <a:rPr altLang="en-US" b="1" dirty="0" sz="2800" lang="zh-CN" smtClean="0"/>
              <a:t>当用户在考虑原型中所提出的功能可否使他们完成各自的业务任务时，原型使用户所探讨的问题更加具体化。需要注意的是：</a:t>
            </a:r>
            <a:endParaRPr altLang="zh-CN" b="1" dirty="0" sz="2800" lang="en-US" smtClean="0"/>
          </a:p>
          <a:p>
            <a:pPr indent="0" marL="0">
              <a:lnSpc>
                <a:spcPct val="90000"/>
              </a:lnSpc>
              <a:buNone/>
            </a:pPr>
            <a:r>
              <a:rPr altLang="en-US" b="1" dirty="0" sz="2800" lang="zh-CN" smtClean="0"/>
              <a:t>这种原型中所提出的功能经常并没有真正地实现。</a:t>
            </a:r>
            <a:endParaRPr altLang="en-US" b="1" dirty="0" sz="2800" lang="zh-CN"/>
          </a:p>
        </p:txBody>
      </p:sp>
      <p:sp>
        <p:nvSpPr>
          <p:cNvPr id="1048653" name="灯片编号占位符 1"/>
          <p:cNvSpPr>
            <a:spLocks noGrp="1"/>
          </p:cNvSpPr>
          <p:nvPr>
            <p:ph type="sldNum" sz="quarter" idx="12"/>
          </p:nvPr>
        </p:nvSpPr>
        <p:spPr/>
        <p:txBody>
          <a:bodyPr anchor="t"/>
          <a:p>
            <a:fld id="{9A0DB2DC-4C9A-4742-B13C-FB6460FD3503}" type="slidenum">
              <a:rPr altLang="en-US" lang="zh-CN"/>
              <a:t>15</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652">
                                            <p:txEl>
                                              <p:pRg st="0" end="0"/>
                                            </p:txEl>
                                          </p:spTgt>
                                        </p:tgtEl>
                                        <p:attrNameLst>
                                          <p:attrName>style.visibility</p:attrName>
                                        </p:attrNameLst>
                                      </p:cBhvr>
                                      <p:to>
                                        <p:strVal val="visible"/>
                                      </p:to>
                                    </p:set>
                                    <p:animEffect transition="in" filter="box(in)">
                                      <p:cBhvr>
                                        <p:cTn dur="500" id="7"/>
                                        <p:tgtEl>
                                          <p:spTgt spid="104865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16">
                                  <p:stCondLst>
                                    <p:cond delay="0"/>
                                  </p:stCondLst>
                                  <p:childTnLst>
                                    <p:set>
                                      <p:cBhvr>
                                        <p:cTn dur="1" fill="hold" id="11">
                                          <p:stCondLst>
                                            <p:cond delay="0"/>
                                          </p:stCondLst>
                                        </p:cTn>
                                        <p:tgtEl>
                                          <p:spTgt spid="1048652">
                                            <p:txEl>
                                              <p:pRg st="1" end="1"/>
                                            </p:txEl>
                                          </p:spTgt>
                                        </p:tgtEl>
                                        <p:attrNameLst>
                                          <p:attrName>style.visibility</p:attrName>
                                        </p:attrNameLst>
                                      </p:cBhvr>
                                      <p:to>
                                        <p:strVal val="visible"/>
                                      </p:to>
                                    </p:set>
                                    <p:animEffect transition="in" filter="box(in)">
                                      <p:cBhvr>
                                        <p:cTn dur="500" id="12"/>
                                        <p:tgtEl>
                                          <p:spTgt spid="104865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4" presetSubtype="16">
                                  <p:stCondLst>
                                    <p:cond delay="0"/>
                                  </p:stCondLst>
                                  <p:childTnLst>
                                    <p:set>
                                      <p:cBhvr>
                                        <p:cTn dur="1" fill="hold" id="16">
                                          <p:stCondLst>
                                            <p:cond delay="0"/>
                                          </p:stCondLst>
                                        </p:cTn>
                                        <p:tgtEl>
                                          <p:spTgt spid="1048652">
                                            <p:txEl>
                                              <p:pRg st="2" end="2"/>
                                            </p:txEl>
                                          </p:spTgt>
                                        </p:tgtEl>
                                        <p:attrNameLst>
                                          <p:attrName>style.visibility</p:attrName>
                                        </p:attrNameLst>
                                      </p:cBhvr>
                                      <p:to>
                                        <p:strVal val="visible"/>
                                      </p:to>
                                    </p:set>
                                    <p:animEffect transition="in" filter="box(in)">
                                      <p:cBhvr>
                                        <p:cTn dur="500" id="17"/>
                                        <p:tgtEl>
                                          <p:spTgt spid="1048652">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 presetSubtype="16">
                                  <p:stCondLst>
                                    <p:cond delay="0"/>
                                  </p:stCondLst>
                                  <p:childTnLst>
                                    <p:set>
                                      <p:cBhvr>
                                        <p:cTn dur="1" fill="hold" id="21">
                                          <p:stCondLst>
                                            <p:cond delay="0"/>
                                          </p:stCondLst>
                                        </p:cTn>
                                        <p:tgtEl>
                                          <p:spTgt spid="1048652">
                                            <p:txEl>
                                              <p:pRg st="3" end="3"/>
                                            </p:txEl>
                                          </p:spTgt>
                                        </p:tgtEl>
                                        <p:attrNameLst>
                                          <p:attrName>style.visibility</p:attrName>
                                        </p:attrNameLst>
                                      </p:cBhvr>
                                      <p:to>
                                        <p:strVal val="visible"/>
                                      </p:to>
                                    </p:set>
                                    <p:animEffect transition="in" filter="box(in)">
                                      <p:cBhvr>
                                        <p:cTn dur="500" id="22"/>
                                        <p:tgtEl>
                                          <p:spTgt spid="1048652">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4" presetSubtype="16">
                                  <p:stCondLst>
                                    <p:cond delay="0"/>
                                  </p:stCondLst>
                                  <p:childTnLst>
                                    <p:set>
                                      <p:cBhvr>
                                        <p:cTn dur="1" fill="hold" id="26">
                                          <p:stCondLst>
                                            <p:cond delay="0"/>
                                          </p:stCondLst>
                                        </p:cTn>
                                        <p:tgtEl>
                                          <p:spTgt spid="1048652">
                                            <p:txEl>
                                              <p:pRg st="4" end="4"/>
                                            </p:txEl>
                                          </p:spTgt>
                                        </p:tgtEl>
                                        <p:attrNameLst>
                                          <p:attrName>style.visibility</p:attrName>
                                        </p:attrNameLst>
                                      </p:cBhvr>
                                      <p:to>
                                        <p:strVal val="visible"/>
                                      </p:to>
                                    </p:set>
                                    <p:animEffect transition="in" filter="box(in)">
                                      <p:cBhvr>
                                        <p:cTn dur="500" id="27"/>
                                        <p:tgtEl>
                                          <p:spTgt spid="1048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4" name="文本占位符 17410"/>
          <p:cNvSpPr>
            <a:spLocks noGrp="1"/>
          </p:cNvSpPr>
          <p:nvPr>
            <p:ph idx="1"/>
          </p:nvPr>
        </p:nvSpPr>
        <p:spPr>
          <a:xfrm>
            <a:off x="532765" y="755650"/>
            <a:ext cx="8229600" cy="4525963"/>
          </a:xfrm>
        </p:spPr>
        <p:txBody>
          <a:bodyPr anchor="t"/>
          <a:p>
            <a:pPr indent="0" marL="0">
              <a:lnSpc>
                <a:spcPct val="100000"/>
              </a:lnSpc>
              <a:buNone/>
            </a:pPr>
            <a:r>
              <a:rPr altLang="zh-CN" b="1" dirty="0" sz="2800" lang="en-US"/>
              <a:t> </a:t>
            </a:r>
            <a:r>
              <a:rPr altLang="en-US" b="1" dirty="0" sz="2800" lang="zh-CN" smtClean="0"/>
              <a:t>在</a:t>
            </a:r>
            <a:r>
              <a:rPr altLang="en-US" b="1" dirty="0" sz="2800" lang="zh-CN"/>
              <a:t>原型化屏幕</a:t>
            </a:r>
            <a:r>
              <a:rPr altLang="en-US" b="1" dirty="0" sz="2800" lang="zh-CN" smtClean="0"/>
              <a:t>上会出现可</a:t>
            </a:r>
            <a:r>
              <a:rPr altLang="en-US" b="1" dirty="0" sz="2800" lang="zh-CN"/>
              <a:t>用的功能和导航选择</a:t>
            </a:r>
            <a:r>
              <a:rPr altLang="en-US" b="1" dirty="0" sz="2800" lang="zh-CN" smtClean="0"/>
              <a:t>。</a:t>
            </a:r>
            <a:endParaRPr altLang="zh-CN" b="1" dirty="0" sz="2800" lang="en-US" smtClean="0"/>
          </a:p>
          <a:p>
            <a:pPr indent="0" marL="0">
              <a:lnSpc>
                <a:spcPct val="100000"/>
              </a:lnSpc>
              <a:buNone/>
            </a:pPr>
            <a:r>
              <a:rPr altLang="en-US" b="1" dirty="0" sz="2800" lang="zh-CN" smtClean="0"/>
              <a:t>注意：用</a:t>
            </a:r>
            <a:r>
              <a:rPr altLang="en-US" b="1" dirty="0" sz="2800" lang="zh-CN"/>
              <a:t>户可能仅看到描述在那一点将真正显示的内容的信</a:t>
            </a:r>
            <a:r>
              <a:rPr altLang="en-US" b="1" dirty="0" sz="2800" lang="zh-CN" smtClean="0"/>
              <a:t>息。但：</a:t>
            </a:r>
            <a:endParaRPr altLang="zh-CN" b="1" dirty="0" sz="2800" lang="en-US" smtClean="0"/>
          </a:p>
          <a:p>
            <a:pPr indent="0" marL="0">
              <a:lnSpc>
                <a:spcPct val="100000"/>
              </a:lnSpc>
              <a:buNone/>
            </a:pPr>
            <a:r>
              <a:rPr altLang="en-US" b="1" dirty="0" sz="2800" lang="zh-CN" smtClean="0">
                <a:solidFill>
                  <a:srgbClr val="FF0000"/>
                </a:solidFill>
              </a:rPr>
              <a:t>数</a:t>
            </a:r>
            <a:r>
              <a:rPr altLang="en-US" b="1" dirty="0" sz="2800" lang="zh-CN">
                <a:solidFill>
                  <a:srgbClr val="FF0000"/>
                </a:solidFill>
              </a:rPr>
              <a:t>据库查询所响应的信息是假</a:t>
            </a:r>
            <a:r>
              <a:rPr altLang="en-US" b="1" dirty="0" sz="2800" lang="zh-CN" smtClean="0">
                <a:solidFill>
                  <a:srgbClr val="FF0000"/>
                </a:solidFill>
              </a:rPr>
              <a:t>的；</a:t>
            </a:r>
            <a:endParaRPr altLang="zh-CN" b="1" dirty="0" sz="2800" lang="en-US" smtClean="0">
              <a:solidFill>
                <a:srgbClr val="FF0000"/>
              </a:solidFill>
            </a:endParaRPr>
          </a:p>
          <a:p>
            <a:pPr indent="0" marL="0">
              <a:lnSpc>
                <a:spcPct val="100000"/>
              </a:lnSpc>
              <a:buNone/>
            </a:pPr>
            <a:r>
              <a:rPr altLang="en-US" b="1" dirty="0" sz="2800" lang="zh-CN" smtClean="0">
                <a:solidFill>
                  <a:srgbClr val="FF0000"/>
                </a:solidFill>
              </a:rPr>
              <a:t>或</a:t>
            </a:r>
            <a:r>
              <a:rPr altLang="en-US" b="1" dirty="0" sz="2800" lang="zh-CN">
                <a:solidFill>
                  <a:srgbClr val="FF0000"/>
                </a:solidFill>
              </a:rPr>
              <a:t>者只是一个固定不变的信息，并且报表内容也是固定不变的</a:t>
            </a:r>
            <a:r>
              <a:rPr altLang="en-US" b="1" dirty="0" sz="2800" lang="zh-CN" smtClean="0">
                <a:solidFill>
                  <a:srgbClr val="FF0000"/>
                </a:solidFill>
              </a:rPr>
              <a:t>。</a:t>
            </a:r>
            <a:endParaRPr altLang="en-US" b="1" dirty="0" sz="2800" lang="zh-CN"/>
          </a:p>
        </p:txBody>
      </p:sp>
      <p:sp>
        <p:nvSpPr>
          <p:cNvPr id="1048655" name="灯片编号占位符 1"/>
          <p:cNvSpPr>
            <a:spLocks noGrp="1"/>
          </p:cNvSpPr>
          <p:nvPr>
            <p:ph type="sldNum" sz="quarter" idx="12"/>
          </p:nvPr>
        </p:nvSpPr>
        <p:spPr/>
        <p:txBody>
          <a:bodyPr anchor="t"/>
          <a:p>
            <a:fld id="{9A0DB2DC-4C9A-4742-B13C-FB6460FD3503}" type="slidenum">
              <a:rPr altLang="en-US" lang="zh-CN"/>
              <a:t>16</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54">
                                            <p:txEl>
                                              <p:pRg st="2" end="2"/>
                                            </p:txEl>
                                          </p:spTgt>
                                        </p:tgtEl>
                                        <p:attrNameLst>
                                          <p:attrName>style.visibility</p:attrName>
                                        </p:attrNameLst>
                                      </p:cBhvr>
                                      <p:to>
                                        <p:strVal val="visible"/>
                                      </p:to>
                                    </p:set>
                                    <p:anim calcmode="lin" valueType="num">
                                      <p:cBhvr additive="base">
                                        <p:cTn dur="500" fill="hold" id="7"/>
                                        <p:tgtEl>
                                          <p:spTgt spid="1048654">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4">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54">
                                            <p:txEl>
                                              <p:pRg st="3" end="3"/>
                                            </p:txEl>
                                          </p:spTgt>
                                        </p:tgtEl>
                                        <p:attrNameLst>
                                          <p:attrName>style.visibility</p:attrName>
                                        </p:attrNameLst>
                                      </p:cBhvr>
                                      <p:to>
                                        <p:strVal val="visible"/>
                                      </p:to>
                                    </p:set>
                                    <p:anim calcmode="lin" valueType="num">
                                      <p:cBhvr additive="base">
                                        <p:cTn dur="500" fill="hold" id="11"/>
                                        <p:tgtEl>
                                          <p:spTgt spid="104865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6" name="文本占位符 19457"/>
          <p:cNvSpPr>
            <a:spLocks noGrp="1"/>
          </p:cNvSpPr>
          <p:nvPr>
            <p:ph idx="1"/>
          </p:nvPr>
        </p:nvSpPr>
        <p:spPr>
          <a:xfrm>
            <a:off x="533400" y="307340"/>
            <a:ext cx="8229600" cy="6093382"/>
          </a:xfrm>
        </p:spPr>
        <p:txBody>
          <a:bodyPr anchor="t"/>
          <a:p>
            <a:pPr indent="0" marL="0">
              <a:lnSpc>
                <a:spcPct val="110000"/>
              </a:lnSpc>
              <a:buFont typeface="Wingdings" panose="05000000000000000000" pitchFamily="2" charset="2"/>
              <a:buChar char="l"/>
            </a:pPr>
            <a:r>
              <a:rPr altLang="zh-CN" dirty="0" sz="2800" lang="en-US"/>
              <a:t>  </a:t>
            </a:r>
            <a:r>
              <a:rPr altLang="en-US" b="1" dirty="0" sz="2800" lang="zh-CN" smtClean="0">
                <a:solidFill>
                  <a:srgbClr val="FF0000"/>
                </a:solidFill>
              </a:rPr>
              <a:t>垂</a:t>
            </a:r>
            <a:r>
              <a:rPr altLang="en-US" b="1" dirty="0" sz="2800" lang="zh-CN">
                <a:solidFill>
                  <a:srgbClr val="FF0000"/>
                </a:solidFill>
              </a:rPr>
              <a:t>直原型</a:t>
            </a:r>
            <a:r>
              <a:rPr altLang="zh-CN" b="1" dirty="0" sz="2800" lang="en-US"/>
              <a:t>(vertical prototype)</a:t>
            </a:r>
            <a:r>
              <a:rPr altLang="en-US" b="1" dirty="0" sz="2800" lang="zh-CN"/>
              <a:t>，也叫做结构化原</a:t>
            </a:r>
            <a:r>
              <a:rPr altLang="en-US" b="1" dirty="0" sz="2800" lang="zh-CN" smtClean="0"/>
              <a:t>型，它真正能实</a:t>
            </a:r>
            <a:r>
              <a:rPr altLang="en-US" b="1" dirty="0" sz="2800" lang="zh-CN"/>
              <a:t>现了一部分应用功能</a:t>
            </a:r>
            <a:r>
              <a:rPr altLang="en-US" b="1" dirty="0" sz="2800" lang="zh-CN" smtClean="0"/>
              <a:t>。</a:t>
            </a:r>
            <a:endParaRPr altLang="zh-CN" b="1" dirty="0" sz="2800" lang="en-US" smtClean="0"/>
          </a:p>
          <a:p>
            <a:pPr indent="0" marL="0">
              <a:lnSpc>
                <a:spcPct val="110000"/>
              </a:lnSpc>
              <a:buFont typeface="Wingdings" panose="05000000000000000000" pitchFamily="2" charset="2"/>
              <a:buChar char="l"/>
            </a:pPr>
            <a:r>
              <a:rPr altLang="en-US" b="1" dirty="0" sz="2800" lang="zh-CN" smtClean="0"/>
              <a:t>当不</a:t>
            </a:r>
            <a:r>
              <a:rPr altLang="en-US" b="1" dirty="0" sz="2800" lang="zh-CN"/>
              <a:t>能确信所提出的构造软件的方法是否完善或者</a:t>
            </a:r>
            <a:r>
              <a:rPr altLang="en-US" b="1" dirty="0" sz="2800" lang="zh-CN" smtClean="0"/>
              <a:t>当需</a:t>
            </a:r>
            <a:r>
              <a:rPr altLang="en-US" b="1" dirty="0" sz="2800" lang="zh-CN"/>
              <a:t>要优化算法，评价一个数据库的图表或测试临界时间需求时</a:t>
            </a:r>
            <a:r>
              <a:rPr altLang="en-US" b="1" dirty="0" sz="2800" lang="zh-CN" smtClean="0"/>
              <a:t>，就</a:t>
            </a:r>
            <a:r>
              <a:rPr altLang="en-US" b="1" dirty="0" sz="2800" lang="zh-CN"/>
              <a:t>要开发一个垂直原型</a:t>
            </a:r>
            <a:r>
              <a:rPr altLang="en-US" b="1" dirty="0" sz="2800" lang="zh-CN" smtClean="0"/>
              <a:t>。</a:t>
            </a:r>
            <a:endParaRPr altLang="zh-CN" b="1" dirty="0" sz="2800" lang="en-US" smtClean="0"/>
          </a:p>
          <a:p>
            <a:pPr indent="0" marL="0">
              <a:lnSpc>
                <a:spcPct val="110000"/>
              </a:lnSpc>
              <a:buFont typeface="Wingdings" panose="05000000000000000000" pitchFamily="2" charset="2"/>
              <a:buChar char="l"/>
            </a:pPr>
            <a:r>
              <a:rPr altLang="en-US" b="1" dirty="0" sz="2800" lang="zh-CN" smtClean="0"/>
              <a:t>垂</a:t>
            </a:r>
            <a:r>
              <a:rPr altLang="en-US" b="1" dirty="0" sz="2800" lang="zh-CN"/>
              <a:t>直原型通常用</a:t>
            </a:r>
            <a:r>
              <a:rPr altLang="en-US" b="1" dirty="0" sz="2800" lang="zh-CN" smtClean="0"/>
              <a:t>在实际运</a:t>
            </a:r>
            <a:r>
              <a:rPr altLang="en-US" b="1" dirty="0" sz="2800" lang="zh-CN"/>
              <a:t>行环境中的生产工具构</a:t>
            </a:r>
            <a:r>
              <a:rPr altLang="en-US" b="1" dirty="0" sz="2800" lang="zh-CN" smtClean="0"/>
              <a:t>造。</a:t>
            </a:r>
            <a:r>
              <a:rPr altLang="en-US" b="1" dirty="0" sz="2800" lang="zh-CN">
                <a:solidFill>
                  <a:srgbClr val="FF0000"/>
                </a:solidFill>
              </a:rPr>
              <a:t>比起在软件的需求开发阶段，垂直原型更常用于软件的设计阶段以减少风险。</a:t>
            </a:r>
          </a:p>
          <a:p>
            <a:pPr indent="0" marL="0">
              <a:lnSpc>
                <a:spcPct val="110000"/>
              </a:lnSpc>
              <a:buFont typeface="Wingdings" panose="05000000000000000000" pitchFamily="2" charset="2"/>
              <a:buChar char="l"/>
            </a:pPr>
            <a:r>
              <a:rPr altLang="en-US" b="1" dirty="0" sz="2800" lang="zh-CN"/>
              <a:t>  </a:t>
            </a:r>
            <a:r>
              <a:rPr altLang="en-US" b="1" dirty="0" sz="2800" lang="zh-CN" smtClean="0"/>
              <a:t>一</a:t>
            </a:r>
            <a:r>
              <a:rPr altLang="en-US" b="1" dirty="0" sz="2800" lang="zh-CN"/>
              <a:t>个垂直原型只实现客户一部分用户界面和相应的服务器功能，这可以使用户评估所提出体系结构的通信组件、性能和可靠性等。</a:t>
            </a:r>
          </a:p>
        </p:txBody>
      </p:sp>
      <p:sp>
        <p:nvSpPr>
          <p:cNvPr id="1048657" name="灯片编号占位符 1"/>
          <p:cNvSpPr>
            <a:spLocks noGrp="1"/>
          </p:cNvSpPr>
          <p:nvPr>
            <p:ph type="sldNum" sz="quarter" idx="12"/>
          </p:nvPr>
        </p:nvSpPr>
        <p:spPr/>
        <p:txBody>
          <a:bodyPr anchor="t"/>
          <a:p>
            <a:fld id="{9A0DB2DC-4C9A-4742-B13C-FB6460FD3503}" type="slidenum">
              <a:rPr altLang="en-US" lang="zh-CN"/>
              <a:t>17</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56">
                                            <p:txEl>
                                              <p:pRg st="0" end="0"/>
                                            </p:txEl>
                                          </p:spTgt>
                                        </p:tgtEl>
                                        <p:attrNameLst>
                                          <p:attrName>style.visibility</p:attrName>
                                        </p:attrNameLst>
                                      </p:cBhvr>
                                      <p:to>
                                        <p:strVal val="visible"/>
                                      </p:to>
                                    </p:set>
                                    <p:anim calcmode="lin" valueType="num">
                                      <p:cBhvr additive="base">
                                        <p:cTn dur="500" fill="hold" id="7"/>
                                        <p:tgtEl>
                                          <p:spTgt spid="104865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56">
                                            <p:txEl>
                                              <p:pRg st="1" end="1"/>
                                            </p:txEl>
                                          </p:spTgt>
                                        </p:tgtEl>
                                        <p:attrNameLst>
                                          <p:attrName>style.visibility</p:attrName>
                                        </p:attrNameLst>
                                      </p:cBhvr>
                                      <p:to>
                                        <p:strVal val="visible"/>
                                      </p:to>
                                    </p:set>
                                    <p:anim calcmode="lin" valueType="num">
                                      <p:cBhvr additive="base">
                                        <p:cTn dur="500" fill="hold" id="13"/>
                                        <p:tgtEl>
                                          <p:spTgt spid="104865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56">
                                            <p:txEl>
                                              <p:pRg st="2" end="2"/>
                                            </p:txEl>
                                          </p:spTgt>
                                        </p:tgtEl>
                                        <p:attrNameLst>
                                          <p:attrName>style.visibility</p:attrName>
                                        </p:attrNameLst>
                                      </p:cBhvr>
                                      <p:to>
                                        <p:strVal val="visible"/>
                                      </p:to>
                                    </p:set>
                                    <p:anim calcmode="lin" valueType="num">
                                      <p:cBhvr additive="base">
                                        <p:cTn dur="500" fill="hold" id="19"/>
                                        <p:tgtEl>
                                          <p:spTgt spid="104865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56">
                                            <p:txEl>
                                              <p:pRg st="3" end="3"/>
                                            </p:txEl>
                                          </p:spTgt>
                                        </p:tgtEl>
                                        <p:attrNameLst>
                                          <p:attrName>style.visibility</p:attrName>
                                        </p:attrNameLst>
                                      </p:cBhvr>
                                      <p:to>
                                        <p:strVal val="visible"/>
                                      </p:to>
                                    </p:set>
                                    <p:anim calcmode="lin" valueType="num">
                                      <p:cBhvr additive="base">
                                        <p:cTn dur="500" fill="hold" id="25"/>
                                        <p:tgtEl>
                                          <p:spTgt spid="104865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5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8" name="标题 20481"/>
          <p:cNvSpPr>
            <a:spLocks noGrp="1"/>
          </p:cNvSpPr>
          <p:nvPr>
            <p:ph type="title"/>
          </p:nvPr>
        </p:nvSpPr>
        <p:spPr>
          <a:xfrm>
            <a:off x="457200" y="274638"/>
            <a:ext cx="8229600" cy="944562"/>
          </a:xfrm>
        </p:spPr>
        <p:txBody>
          <a:bodyPr anchor="ctr"/>
          <a:p>
            <a:pPr algn="l"/>
            <a:r>
              <a:rPr altLang="zh-CN" b="1" sz="3600" lang="en-US"/>
              <a:t>3.2.3  </a:t>
            </a:r>
            <a:r>
              <a:rPr altLang="en-US" b="1" sz="3600" lang="zh-CN"/>
              <a:t>抛弃型原型和进化型原型 </a:t>
            </a:r>
          </a:p>
        </p:txBody>
      </p:sp>
      <p:sp>
        <p:nvSpPr>
          <p:cNvPr id="1048659" name="文本占位符 20482"/>
          <p:cNvSpPr>
            <a:spLocks noGrp="1"/>
          </p:cNvSpPr>
          <p:nvPr>
            <p:ph idx="1"/>
          </p:nvPr>
        </p:nvSpPr>
        <p:spPr>
          <a:xfrm>
            <a:off x="457200" y="1219200"/>
            <a:ext cx="8229600" cy="4525963"/>
          </a:xfrm>
        </p:spPr>
        <p:txBody>
          <a:bodyPr anchor="t"/>
          <a:p>
            <a:pPr indent="0" marL="0">
              <a:lnSpc>
                <a:spcPct val="110000"/>
              </a:lnSpc>
              <a:buFont typeface="Wingdings" panose="05000000000000000000" pitchFamily="2" charset="2"/>
              <a:buChar char="l"/>
            </a:pPr>
            <a:r>
              <a:rPr altLang="zh-CN" b="1" dirty="0" sz="2800" lang="en-US"/>
              <a:t>  </a:t>
            </a:r>
            <a:r>
              <a:rPr altLang="en-US" b="1" dirty="0" sz="2800" lang="zh-CN" smtClean="0"/>
              <a:t>在</a:t>
            </a:r>
            <a:r>
              <a:rPr altLang="en-US" b="1" dirty="0" sz="2800" lang="zh-CN"/>
              <a:t>构造一个原型以前，需要充分与客户交流，并作出一个明确的判断，在评价原型以后，是抛弃掉原型还是把该原型进化为最终产品的一部分。可以建立</a:t>
            </a:r>
            <a:r>
              <a:rPr altLang="en-US" b="1" dirty="0" sz="2800" lang="zh-CN">
                <a:solidFill>
                  <a:srgbClr val="FF0000"/>
                </a:solidFill>
              </a:rPr>
              <a:t>一个抛弃型原型</a:t>
            </a:r>
            <a:r>
              <a:rPr altLang="zh-CN" b="1" dirty="0" sz="2800" lang="en-US">
                <a:solidFill>
                  <a:srgbClr val="FF0000"/>
                </a:solidFill>
              </a:rPr>
              <a:t>(throwaway  prototype)</a:t>
            </a:r>
            <a:r>
              <a:rPr altLang="en-US" b="1" dirty="0" sz="2800" lang="zh-CN">
                <a:solidFill>
                  <a:srgbClr val="FF0000"/>
                </a:solidFill>
              </a:rPr>
              <a:t>或探索型原型</a:t>
            </a:r>
            <a:r>
              <a:rPr altLang="zh-CN" b="1" dirty="0" sz="2800" lang="en-US">
                <a:solidFill>
                  <a:srgbClr val="FF0000"/>
                </a:solidFill>
              </a:rPr>
              <a:t>(exploratory prototype)</a:t>
            </a:r>
            <a:r>
              <a:rPr altLang="en-US" b="1" dirty="0" sz="2800" lang="zh-CN"/>
              <a:t>来回答这些问题，解决不确定性并提高需求质量</a:t>
            </a:r>
            <a:r>
              <a:rPr altLang="en-US" b="1" dirty="0" sz="2800" lang="zh-CN" smtClean="0"/>
              <a:t>。</a:t>
            </a:r>
            <a:endParaRPr altLang="zh-CN" b="1" dirty="0" sz="2800" lang="en-US" smtClean="0"/>
          </a:p>
          <a:p>
            <a:pPr indent="0" marL="0">
              <a:lnSpc>
                <a:spcPct val="110000"/>
              </a:lnSpc>
              <a:buFont typeface="Wingdings" panose="05000000000000000000" pitchFamily="2" charset="2"/>
              <a:buChar char="l"/>
            </a:pPr>
            <a:r>
              <a:rPr altLang="en-US" b="1" dirty="0" sz="2800" lang="zh-CN" smtClean="0"/>
              <a:t>在</a:t>
            </a:r>
            <a:r>
              <a:rPr altLang="en-US" b="1" dirty="0" sz="2800" lang="zh-CN"/>
              <a:t>其达到预期目的以后将会被抛弃，所以应以花最小的代价尽快地建</a:t>
            </a:r>
            <a:r>
              <a:rPr altLang="en-US" b="1" dirty="0" sz="2800" lang="zh-CN" smtClean="0"/>
              <a:t>立抛弃型原</a:t>
            </a:r>
            <a:r>
              <a:rPr altLang="en-US" b="1" dirty="0" sz="2800" lang="zh-CN"/>
              <a:t>型</a:t>
            </a:r>
            <a:r>
              <a:rPr altLang="en-US" b="1" dirty="0" sz="2800" lang="zh-CN" smtClean="0"/>
              <a:t>。</a:t>
            </a:r>
            <a:endParaRPr altLang="en-US" b="1" dirty="0" sz="2800" lang="zh-CN"/>
          </a:p>
        </p:txBody>
      </p:sp>
      <p:sp>
        <p:nvSpPr>
          <p:cNvPr id="1048660" name="灯片编号占位符 1"/>
          <p:cNvSpPr>
            <a:spLocks noGrp="1"/>
          </p:cNvSpPr>
          <p:nvPr>
            <p:ph type="sldNum" sz="quarter" idx="12"/>
          </p:nvPr>
        </p:nvSpPr>
        <p:spPr/>
        <p:txBody>
          <a:bodyPr anchor="t"/>
          <a:p>
            <a:fld id="{9A0DB2DC-4C9A-4742-B13C-FB6460FD3503}" type="slidenum">
              <a:rPr altLang="en-US" lang="zh-CN"/>
              <a:t>18</a:t>
            </a:fld>
            <a:endParaRPr altLang="en-US" lang="zh-CN"/>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61" name="文本占位符 21505"/>
          <p:cNvSpPr>
            <a:spLocks noGrp="1"/>
          </p:cNvSpPr>
          <p:nvPr>
            <p:ph idx="1"/>
          </p:nvPr>
        </p:nvSpPr>
        <p:spPr>
          <a:xfrm>
            <a:off x="457200" y="685800"/>
            <a:ext cx="8229600" cy="4953000"/>
          </a:xfrm>
        </p:spPr>
        <p:txBody>
          <a:bodyPr anchor="t"/>
          <a:p>
            <a:pPr indent="0" marL="0">
              <a:lnSpc>
                <a:spcPct val="90000"/>
              </a:lnSpc>
              <a:buFont typeface="Wingdings" panose="05000000000000000000" pitchFamily="2" charset="2"/>
              <a:buChar char="l"/>
            </a:pPr>
            <a:r>
              <a:rPr altLang="en-US" b="1" dirty="0" sz="2800" lang="zh-CN" smtClean="0">
                <a:solidFill>
                  <a:schemeClr val="tx2"/>
                </a:solidFill>
              </a:rPr>
              <a:t>当</a:t>
            </a:r>
            <a:r>
              <a:rPr altLang="en-US" b="1" dirty="0" sz="2800" lang="zh-CN">
                <a:solidFill>
                  <a:schemeClr val="tx2"/>
                </a:solidFill>
              </a:rPr>
              <a:t>遇到需求中的不确定性、二义性、不完整性或含糊性时，最合适的方法是建立抛弃式模型</a:t>
            </a:r>
            <a:r>
              <a:rPr altLang="en-US" b="1" dirty="0" sz="2800" lang="zh-CN" smtClean="0">
                <a:solidFill>
                  <a:schemeClr val="tx2"/>
                </a:solidFill>
              </a:rPr>
              <a:t>。</a:t>
            </a:r>
            <a:endParaRPr altLang="zh-CN" b="1" dirty="0" sz="2800" lang="en-US" smtClean="0">
              <a:solidFill>
                <a:schemeClr val="tx2"/>
              </a:solidFill>
            </a:endParaRPr>
          </a:p>
          <a:p>
            <a:pPr indent="0" marL="0">
              <a:lnSpc>
                <a:spcPct val="90000"/>
              </a:lnSpc>
              <a:buFont typeface="Wingdings" panose="05000000000000000000" pitchFamily="2" charset="2"/>
              <a:buChar char="l"/>
            </a:pPr>
            <a:r>
              <a:rPr altLang="en-US" b="1" dirty="0" sz="2800" lang="zh-CN" smtClean="0">
                <a:solidFill>
                  <a:schemeClr val="tx2"/>
                </a:solidFill>
              </a:rPr>
              <a:t>建立抛弃型原型时，一般忽略了很多具体的软件构造技术。</a:t>
            </a:r>
            <a:endParaRPr altLang="zh-CN" b="1" dirty="0" sz="2800" lang="en-US" smtClean="0">
              <a:solidFill>
                <a:schemeClr val="tx2"/>
              </a:solidFill>
            </a:endParaRPr>
          </a:p>
          <a:p>
            <a:pPr indent="0" marL="0">
              <a:lnSpc>
                <a:spcPct val="90000"/>
              </a:lnSpc>
              <a:buFont typeface="Wingdings" panose="05000000000000000000" pitchFamily="2" charset="2"/>
              <a:buChar char="l"/>
            </a:pPr>
            <a:r>
              <a:rPr altLang="en-US" b="1" dirty="0" sz="2800" lang="zh-CN" smtClean="0">
                <a:solidFill>
                  <a:schemeClr val="tx2"/>
                </a:solidFill>
              </a:rPr>
              <a:t>因此，不能将抛弃型原型中的代码移植到最终的产品系统中。</a:t>
            </a:r>
            <a:endParaRPr altLang="en-US" b="1" dirty="0" sz="2800" lang="zh-CN">
              <a:solidFill>
                <a:schemeClr val="tx2"/>
              </a:solidFill>
            </a:endParaRPr>
          </a:p>
        </p:txBody>
      </p:sp>
      <p:sp>
        <p:nvSpPr>
          <p:cNvPr id="1048662" name="灯片编号占位符 1"/>
          <p:cNvSpPr>
            <a:spLocks noGrp="1"/>
          </p:cNvSpPr>
          <p:nvPr>
            <p:ph type="sldNum" sz="quarter" idx="12"/>
          </p:nvPr>
        </p:nvSpPr>
        <p:spPr/>
        <p:txBody>
          <a:bodyPr anchor="t"/>
          <a:p>
            <a:fld id="{9A0DB2DC-4C9A-4742-B13C-FB6460FD3503}" type="slidenum">
              <a:rPr altLang="en-US" lang="zh-CN"/>
              <a:t>19</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61">
                                            <p:txEl>
                                              <p:pRg st="0" end="0"/>
                                            </p:txEl>
                                          </p:spTgt>
                                        </p:tgtEl>
                                        <p:attrNameLst>
                                          <p:attrName>style.visibility</p:attrName>
                                        </p:attrNameLst>
                                      </p:cBhvr>
                                      <p:to>
                                        <p:strVal val="visible"/>
                                      </p:to>
                                    </p:set>
                                    <p:anim calcmode="lin" valueType="num">
                                      <p:cBhvr additive="base">
                                        <p:cTn dur="500" fill="hold" id="7"/>
                                        <p:tgtEl>
                                          <p:spTgt spid="104866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61">
                                            <p:txEl>
                                              <p:pRg st="1" end="1"/>
                                            </p:txEl>
                                          </p:spTgt>
                                        </p:tgtEl>
                                        <p:attrNameLst>
                                          <p:attrName>style.visibility</p:attrName>
                                        </p:attrNameLst>
                                      </p:cBhvr>
                                      <p:to>
                                        <p:strVal val="visible"/>
                                      </p:to>
                                    </p:set>
                                    <p:anim calcmode="lin" valueType="num">
                                      <p:cBhvr additive="base">
                                        <p:cTn dur="500" fill="hold" id="13"/>
                                        <p:tgtEl>
                                          <p:spTgt spid="104866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61">
                                            <p:txEl>
                                              <p:pRg st="2" end="2"/>
                                            </p:txEl>
                                          </p:spTgt>
                                        </p:tgtEl>
                                        <p:attrNameLst>
                                          <p:attrName>style.visibility</p:attrName>
                                        </p:attrNameLst>
                                      </p:cBhvr>
                                      <p:to>
                                        <p:strVal val="visible"/>
                                      </p:to>
                                    </p:set>
                                    <p:anim calcmode="lin" valueType="num">
                                      <p:cBhvr additive="base">
                                        <p:cTn dur="500" fill="hold" id="19"/>
                                        <p:tgtEl>
                                          <p:spTgt spid="104866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588" name="标题 4097"/>
          <p:cNvSpPr>
            <a:spLocks noGrp="1"/>
          </p:cNvSpPr>
          <p:nvPr>
            <p:ph type="title"/>
          </p:nvPr>
        </p:nvSpPr>
        <p:spPr>
          <a:xfrm>
            <a:off x="609704" y="304882"/>
            <a:ext cx="8229600" cy="1143000"/>
          </a:xfrm>
        </p:spPr>
        <p:txBody>
          <a:bodyPr anchor="ctr"/>
          <a:p>
            <a:r>
              <a:rPr altLang="en-US" b="1" dirty="0" lang="zh-CN">
                <a:latin typeface="隶书" pitchFamily="1" charset="-122"/>
                <a:ea typeface="隶书" pitchFamily="1" charset="-122"/>
              </a:rPr>
              <a:t>第三讲  需求分析</a:t>
            </a:r>
            <a:r>
              <a:rPr altLang="zh-CN" b="1" dirty="0" lang="en-US">
                <a:latin typeface="隶书" pitchFamily="1" charset="-122"/>
                <a:ea typeface="隶书" pitchFamily="1" charset="-122"/>
              </a:rPr>
              <a:t>(1)</a:t>
            </a:r>
          </a:p>
        </p:txBody>
      </p:sp>
      <p:sp>
        <p:nvSpPr>
          <p:cNvPr id="1048589" name="文本占位符 4098"/>
          <p:cNvSpPr>
            <a:spLocks noGrp="1"/>
          </p:cNvSpPr>
          <p:nvPr>
            <p:ph idx="1"/>
          </p:nvPr>
        </p:nvSpPr>
        <p:spPr/>
        <p:txBody>
          <a:bodyPr anchor="t"/>
          <a:p>
            <a:pPr indent="0" marL="0">
              <a:buFont typeface="Wingdings" panose="05000000000000000000" pitchFamily="2" charset="2"/>
              <a:buChar char="l"/>
            </a:pPr>
            <a:r>
              <a:rPr altLang="en-US" b="1" dirty="0" sz="2400" lang="zh-CN" smtClean="0">
                <a:solidFill>
                  <a:srgbClr val="FF0000"/>
                </a:solidFill>
              </a:rPr>
              <a:t>需</a:t>
            </a:r>
            <a:r>
              <a:rPr altLang="en-US" b="1" dirty="0" sz="2400" lang="zh-CN">
                <a:solidFill>
                  <a:srgbClr val="FF0000"/>
                </a:solidFill>
              </a:rPr>
              <a:t>求分析</a:t>
            </a:r>
            <a:r>
              <a:rPr altLang="zh-CN" b="1" dirty="0" sz="2400" lang="en-US">
                <a:solidFill>
                  <a:srgbClr val="FF0000"/>
                </a:solidFill>
              </a:rPr>
              <a:t>(requirement analysis)</a:t>
            </a:r>
            <a:r>
              <a:rPr altLang="en-US" b="1" dirty="0" sz="2400" lang="zh-CN">
                <a:solidFill>
                  <a:schemeClr val="accent6"/>
                </a:solidFill>
              </a:rPr>
              <a:t>包括提炼、分析和仔细审查已收集到的需求，以确保所有的</a:t>
            </a:r>
            <a:r>
              <a:rPr altLang="en-US" b="1" dirty="0" sz="2400" lang="zh-CN">
                <a:solidFill>
                  <a:srgbClr val="FF0000"/>
                </a:solidFill>
              </a:rPr>
              <a:t>风险承担者</a:t>
            </a:r>
            <a:r>
              <a:rPr altLang="en-US" b="1" dirty="0" sz="2400" lang="zh-CN">
                <a:solidFill>
                  <a:schemeClr val="accent6"/>
                </a:solidFill>
              </a:rPr>
              <a:t>都明白其含义并找出其中的错误、遗漏或其它不</a:t>
            </a:r>
            <a:r>
              <a:rPr altLang="en-US" b="1" dirty="0" sz="2400" lang="zh-CN" smtClean="0">
                <a:solidFill>
                  <a:schemeClr val="accent6"/>
                </a:solidFill>
              </a:rPr>
              <a:t>足。</a:t>
            </a:r>
            <a:endParaRPr altLang="zh-CN" b="1" dirty="0" sz="2400" lang="en-US" smtClean="0">
              <a:solidFill>
                <a:schemeClr val="accent6"/>
              </a:solidFill>
            </a:endParaRPr>
          </a:p>
          <a:p>
            <a:pPr indent="0" marL="0">
              <a:buFont typeface="Wingdings" panose="05000000000000000000" pitchFamily="2" charset="2"/>
              <a:buChar char="l"/>
            </a:pPr>
            <a:r>
              <a:rPr altLang="en-US" b="1" dirty="0" sz="2400" lang="zh-CN" smtClean="0"/>
              <a:t>目</a:t>
            </a:r>
            <a:r>
              <a:rPr altLang="en-US" b="1" dirty="0" sz="2400" lang="zh-CN"/>
              <a:t>的在于</a:t>
            </a:r>
            <a:r>
              <a:rPr altLang="en-US" b="1" dirty="0" sz="2400" lang="zh-CN">
                <a:solidFill>
                  <a:srgbClr val="FF0000"/>
                </a:solidFill>
              </a:rPr>
              <a:t>开发出高质量和具体的需求</a:t>
            </a:r>
            <a:r>
              <a:rPr altLang="en-US" b="1" dirty="0" sz="2400" lang="zh-CN"/>
              <a:t>，这样就能作出实用的</a:t>
            </a:r>
            <a:r>
              <a:rPr altLang="en-US" b="1" dirty="0" sz="2400" lang="zh-CN">
                <a:solidFill>
                  <a:srgbClr val="FF0000"/>
                </a:solidFill>
              </a:rPr>
              <a:t>项目估算并可以进行设计、构造和测试</a:t>
            </a:r>
            <a:r>
              <a:rPr altLang="en-US" b="1" dirty="0" sz="2400" lang="zh-CN"/>
              <a:t>。 </a:t>
            </a:r>
          </a:p>
          <a:p>
            <a:pPr indent="0" marL="0">
              <a:buFont typeface="Wingdings" panose="05000000000000000000" pitchFamily="2" charset="2"/>
              <a:buChar char="l"/>
            </a:pPr>
            <a:r>
              <a:rPr altLang="en-US" b="1" dirty="0" sz="2400" lang="zh-CN" smtClean="0"/>
              <a:t>需</a:t>
            </a:r>
            <a:r>
              <a:rPr altLang="en-US" b="1" dirty="0" sz="2400" lang="zh-CN"/>
              <a:t>求分析主要是通</a:t>
            </a:r>
            <a:r>
              <a:rPr altLang="en-US" b="1" dirty="0" sz="2400" lang="zh-CN" smtClean="0"/>
              <a:t>过各种需</a:t>
            </a:r>
            <a:r>
              <a:rPr altLang="en-US" b="1" dirty="0" sz="2400" lang="zh-CN"/>
              <a:t>求建模来实现</a:t>
            </a:r>
            <a:r>
              <a:rPr altLang="en-US" b="1" dirty="0" sz="2400" lang="zh-CN" smtClean="0"/>
              <a:t>。建模得到的结果形成了需求不同的描述。我们将这些描述统称为</a:t>
            </a:r>
            <a:r>
              <a:rPr altLang="en-US" b="1" dirty="0" sz="2400" lang="zh-CN" smtClean="0">
                <a:solidFill>
                  <a:srgbClr val="FF0000"/>
                </a:solidFill>
              </a:rPr>
              <a:t>需求视图。</a:t>
            </a:r>
            <a:endParaRPr altLang="zh-CN" b="1" dirty="0" sz="2400" lang="en-US" smtClean="0">
              <a:solidFill>
                <a:srgbClr val="FF0000"/>
              </a:solidFill>
            </a:endParaRPr>
          </a:p>
          <a:p>
            <a:pPr indent="0" marL="0">
              <a:buFont typeface="Wingdings" panose="05000000000000000000" pitchFamily="2" charset="2"/>
              <a:buChar char="l"/>
            </a:pPr>
            <a:r>
              <a:rPr altLang="en-US" b="1" dirty="0" sz="2400" lang="zh-CN" smtClean="0">
                <a:solidFill>
                  <a:srgbClr val="FF0000"/>
                </a:solidFill>
                <a:latin typeface="Arial" panose="020B0604020202020204" pitchFamily="34" charset="0"/>
                <a:ea typeface="宋体" panose="02010600030101010101" pitchFamily="2" charset="-122"/>
              </a:rPr>
              <a:t>需求视图包括功能及非性能需求清单和表格、图形分析模型、用户界面原型、测试用例等</a:t>
            </a:r>
            <a:r>
              <a:rPr altLang="en-US" b="1" dirty="0" sz="2400" lang="zh-CN" smtClean="0">
                <a:latin typeface="Arial" panose="020B0604020202020204" pitchFamily="34" charset="0"/>
                <a:ea typeface="宋体" panose="02010600030101010101" pitchFamily="2" charset="-122"/>
              </a:rPr>
              <a:t>。</a:t>
            </a:r>
            <a:endParaRPr altLang="zh-CN" b="1" dirty="0" sz="2400" lang="en-US">
              <a:solidFill>
                <a:srgbClr val="FF0000"/>
              </a:solidFill>
            </a:endParaRPr>
          </a:p>
        </p:txBody>
      </p:sp>
      <p:sp>
        <p:nvSpPr>
          <p:cNvPr id="1048590" name="灯片编号占位符 1"/>
          <p:cNvSpPr>
            <a:spLocks noGrp="1"/>
          </p:cNvSpPr>
          <p:nvPr>
            <p:ph type="sldNum" sz="quarter" idx="12"/>
          </p:nvPr>
        </p:nvSpPr>
        <p:spPr/>
        <p:txBody>
          <a:bodyPr anchor="t"/>
          <a:p>
            <a:fld id="{9A0DB2DC-4C9A-4742-B13C-FB6460FD3503}" type="slidenum">
              <a:rPr altLang="en-US" lang="zh-CN"/>
              <a:t>2</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9">
                                            <p:txEl>
                                              <p:pRg st="0" end="0"/>
                                            </p:txEl>
                                          </p:spTgt>
                                        </p:tgtEl>
                                        <p:attrNameLst>
                                          <p:attrName>style.visibility</p:attrName>
                                        </p:attrNameLst>
                                      </p:cBhvr>
                                      <p:to>
                                        <p:strVal val="visible"/>
                                      </p:to>
                                    </p:set>
                                    <p:anim calcmode="lin" valueType="num">
                                      <p:cBhvr additive="base">
                                        <p:cTn dur="500" fill="hold" id="7"/>
                                        <p:tgtEl>
                                          <p:spTgt spid="104858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89">
                                            <p:txEl>
                                              <p:pRg st="1" end="1"/>
                                            </p:txEl>
                                          </p:spTgt>
                                        </p:tgtEl>
                                        <p:attrNameLst>
                                          <p:attrName>style.visibility</p:attrName>
                                        </p:attrNameLst>
                                      </p:cBhvr>
                                      <p:to>
                                        <p:strVal val="visible"/>
                                      </p:to>
                                    </p:set>
                                    <p:anim calcmode="lin" valueType="num">
                                      <p:cBhvr additive="base">
                                        <p:cTn dur="500" fill="hold" id="13"/>
                                        <p:tgtEl>
                                          <p:spTgt spid="104858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89">
                                            <p:txEl>
                                              <p:pRg st="2" end="2"/>
                                            </p:txEl>
                                          </p:spTgt>
                                        </p:tgtEl>
                                        <p:attrNameLst>
                                          <p:attrName>style.visibility</p:attrName>
                                        </p:attrNameLst>
                                      </p:cBhvr>
                                      <p:to>
                                        <p:strVal val="visible"/>
                                      </p:to>
                                    </p:set>
                                    <p:anim calcmode="lin" valueType="num">
                                      <p:cBhvr additive="base">
                                        <p:cTn dur="500" fill="hold" id="19"/>
                                        <p:tgtEl>
                                          <p:spTgt spid="104858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89">
                                            <p:txEl>
                                              <p:pRg st="3" end="3"/>
                                            </p:txEl>
                                          </p:spTgt>
                                        </p:tgtEl>
                                        <p:attrNameLst>
                                          <p:attrName>style.visibility</p:attrName>
                                        </p:attrNameLst>
                                      </p:cBhvr>
                                      <p:to>
                                        <p:strVal val="visible"/>
                                      </p:to>
                                    </p:set>
                                    <p:anim calcmode="lin" valueType="num">
                                      <p:cBhvr additive="base">
                                        <p:cTn dur="500" fill="hold" id="25"/>
                                        <p:tgtEl>
                                          <p:spTgt spid="104858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63" name="文本占位符 22529"/>
          <p:cNvSpPr>
            <a:spLocks noGrp="1"/>
          </p:cNvSpPr>
          <p:nvPr>
            <p:ph idx="1"/>
          </p:nvPr>
        </p:nvSpPr>
        <p:spPr>
          <a:xfrm>
            <a:off x="457200" y="685800"/>
            <a:ext cx="8229600" cy="1447800"/>
          </a:xfrm>
        </p:spPr>
        <p:txBody>
          <a:bodyPr anchor="t"/>
          <a:p>
            <a:pPr indent="0" marL="0">
              <a:buNone/>
            </a:pPr>
            <a:r>
              <a:rPr altLang="en-US" b="1" dirty="0" lang="zh-CN"/>
              <a:t>图</a:t>
            </a:r>
            <a:r>
              <a:rPr altLang="zh-CN" b="1" dirty="0" lang="en-US"/>
              <a:t>3.2</a:t>
            </a:r>
            <a:r>
              <a:rPr altLang="en-US" b="1" dirty="0" lang="zh-CN"/>
              <a:t>描述了在抛弃型原型的帮助下，从用户任务到详细用户界面设计的开发活动序列。</a:t>
            </a:r>
          </a:p>
        </p:txBody>
      </p:sp>
      <p:sp>
        <p:nvSpPr>
          <p:cNvPr id="1048664" name="矩形 22530"/>
          <p:cNvSpPr/>
          <p:nvPr/>
        </p:nvSpPr>
        <p:spPr>
          <a:xfrm>
            <a:off x="304800" y="3276600"/>
            <a:ext cx="1600200" cy="6096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用例描述</a:t>
            </a:r>
          </a:p>
        </p:txBody>
      </p:sp>
      <p:sp>
        <p:nvSpPr>
          <p:cNvPr id="1048665" name="矩形 22531"/>
          <p:cNvSpPr/>
          <p:nvPr/>
        </p:nvSpPr>
        <p:spPr>
          <a:xfrm>
            <a:off x="2590800" y="3276600"/>
            <a:ext cx="1676400" cy="6096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dirty="0" lang="zh-CN">
                <a:latin typeface="Arial" panose="020B0604020202020204" pitchFamily="34" charset="0"/>
                <a:ea typeface="宋体" panose="02010600030101010101" pitchFamily="2" charset="-122"/>
              </a:rPr>
              <a:t>对话图</a:t>
            </a:r>
          </a:p>
        </p:txBody>
      </p:sp>
      <p:sp>
        <p:nvSpPr>
          <p:cNvPr id="1048666" name="矩形 22532"/>
          <p:cNvSpPr/>
          <p:nvPr/>
        </p:nvSpPr>
        <p:spPr>
          <a:xfrm>
            <a:off x="4724400" y="3276600"/>
            <a:ext cx="1828800" cy="6096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dirty="0" lang="zh-CN" smtClean="0">
                <a:latin typeface="Arial" panose="020B0604020202020204" pitchFamily="34" charset="0"/>
                <a:ea typeface="宋体" panose="02010600030101010101" pitchFamily="2" charset="-122"/>
              </a:rPr>
              <a:t>抛</a:t>
            </a:r>
            <a:r>
              <a:rPr altLang="en-US" dirty="0" lang="zh-CN" smtClean="0">
                <a:sym typeface="Arial" panose="020B0604020202020204" pitchFamily="34" charset="0"/>
              </a:rPr>
              <a:t>弃</a:t>
            </a:r>
            <a:r>
              <a:rPr altLang="en-US" dirty="0" lang="zh-CN" smtClean="0">
                <a:latin typeface="Arial" panose="020B0604020202020204" pitchFamily="34" charset="0"/>
                <a:ea typeface="宋体" panose="02010600030101010101" pitchFamily="2" charset="-122"/>
              </a:rPr>
              <a:t>型</a:t>
            </a:r>
            <a:r>
              <a:rPr altLang="en-US" dirty="0" lang="zh-CN">
                <a:latin typeface="Arial" panose="020B0604020202020204" pitchFamily="34" charset="0"/>
                <a:ea typeface="宋体" panose="02010600030101010101" pitchFamily="2" charset="-122"/>
              </a:rPr>
              <a:t>原</a:t>
            </a:r>
            <a:r>
              <a:rPr altLang="en-US" dirty="0" lang="zh-CN" smtClean="0">
                <a:latin typeface="Arial" panose="020B0604020202020204" pitchFamily="34" charset="0"/>
                <a:ea typeface="宋体" panose="02010600030101010101" pitchFamily="2" charset="-122"/>
              </a:rPr>
              <a:t>型</a:t>
            </a:r>
            <a:endParaRPr altLang="en-US" dirty="0" lang="zh-CN">
              <a:latin typeface="Arial" panose="020B0604020202020204" pitchFamily="34" charset="0"/>
              <a:ea typeface="宋体" panose="02010600030101010101" pitchFamily="2" charset="-122"/>
            </a:endParaRPr>
          </a:p>
        </p:txBody>
      </p:sp>
      <p:sp>
        <p:nvSpPr>
          <p:cNvPr id="1048667" name="矩形 22533"/>
          <p:cNvSpPr/>
          <p:nvPr/>
        </p:nvSpPr>
        <p:spPr>
          <a:xfrm>
            <a:off x="7010400" y="3276600"/>
            <a:ext cx="1828800" cy="6096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详细用户</a:t>
            </a:r>
          </a:p>
          <a:p>
            <a:pPr algn="ctr" lvl="0"/>
            <a:r>
              <a:rPr altLang="en-US" lang="zh-CN">
                <a:latin typeface="Arial" panose="020B0604020202020204" pitchFamily="34" charset="0"/>
                <a:ea typeface="宋体" panose="02010600030101010101" pitchFamily="2" charset="-122"/>
              </a:rPr>
              <a:t>界面设计</a:t>
            </a:r>
          </a:p>
        </p:txBody>
      </p:sp>
      <p:sp>
        <p:nvSpPr>
          <p:cNvPr id="1048668" name="直接连接符 22534"/>
          <p:cNvSpPr/>
          <p:nvPr/>
        </p:nvSpPr>
        <p:spPr>
          <a:xfrm>
            <a:off x="5410200" y="3886200"/>
            <a:ext cx="0" cy="38100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69" name="直接连接符 22535"/>
          <p:cNvSpPr/>
          <p:nvPr/>
        </p:nvSpPr>
        <p:spPr>
          <a:xfrm flipH="1">
            <a:off x="3352800" y="4267200"/>
            <a:ext cx="2057400" cy="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70" name="直接连接符 22536"/>
          <p:cNvSpPr/>
          <p:nvPr/>
        </p:nvSpPr>
        <p:spPr>
          <a:xfrm flipV="1">
            <a:off x="3429000" y="3886200"/>
            <a:ext cx="0" cy="3810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71" name="直接连接符 22537"/>
          <p:cNvSpPr/>
          <p:nvPr/>
        </p:nvSpPr>
        <p:spPr>
          <a:xfrm>
            <a:off x="5562600" y="3886200"/>
            <a:ext cx="0" cy="68580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72" name="直接连接符 22538"/>
          <p:cNvSpPr/>
          <p:nvPr/>
        </p:nvSpPr>
        <p:spPr>
          <a:xfrm flipH="1">
            <a:off x="993775" y="4572000"/>
            <a:ext cx="4611688" cy="1270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73" name="直接连接符 22539"/>
          <p:cNvSpPr/>
          <p:nvPr/>
        </p:nvSpPr>
        <p:spPr>
          <a:xfrm flipV="1">
            <a:off x="917575" y="3886200"/>
            <a:ext cx="0" cy="6858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74" name="文本框 22540"/>
          <p:cNvSpPr txBox="1"/>
          <p:nvPr/>
        </p:nvSpPr>
        <p:spPr>
          <a:xfrm>
            <a:off x="3717925" y="4060825"/>
            <a:ext cx="1104900" cy="366713"/>
          </a:xfrm>
          <a:prstGeom prst="rect"/>
          <a:solidFill>
            <a:schemeClr val="bg1"/>
          </a:solidFill>
          <a:ln w="9525">
            <a:noFill/>
          </a:ln>
        </p:spPr>
        <p:txBody>
          <a:bodyPr anchor="t" wrap="none">
            <a:spAutoFit/>
          </a:bodyPr>
          <a:p>
            <a:pPr lvl="0"/>
            <a:r>
              <a:rPr altLang="en-US" lang="zh-CN">
                <a:latin typeface="Arial" panose="020B0604020202020204" pitchFamily="34" charset="0"/>
                <a:ea typeface="宋体" panose="02010600030101010101" pitchFamily="2" charset="-122"/>
              </a:rPr>
              <a:t>评价反馈</a:t>
            </a:r>
          </a:p>
        </p:txBody>
      </p:sp>
      <p:sp>
        <p:nvSpPr>
          <p:cNvPr id="1048675" name="文本框 22541"/>
          <p:cNvSpPr txBox="1"/>
          <p:nvPr/>
        </p:nvSpPr>
        <p:spPr>
          <a:xfrm>
            <a:off x="2514600" y="4433888"/>
            <a:ext cx="1104900" cy="366712"/>
          </a:xfrm>
          <a:prstGeom prst="rect"/>
          <a:solidFill>
            <a:schemeClr val="bg1"/>
          </a:solidFill>
          <a:ln w="9525">
            <a:noFill/>
          </a:ln>
        </p:spPr>
        <p:txBody>
          <a:bodyPr anchor="t" wrap="none">
            <a:spAutoFit/>
          </a:bodyPr>
          <a:p>
            <a:pPr lvl="0"/>
            <a:r>
              <a:rPr altLang="en-US" lang="zh-CN">
                <a:latin typeface="Arial" panose="020B0604020202020204" pitchFamily="34" charset="0"/>
                <a:ea typeface="宋体" panose="02010600030101010101" pitchFamily="2" charset="-122"/>
              </a:rPr>
              <a:t>评价反馈</a:t>
            </a:r>
          </a:p>
        </p:txBody>
      </p:sp>
      <p:sp>
        <p:nvSpPr>
          <p:cNvPr id="1048676" name="直接连接符 22542"/>
          <p:cNvSpPr/>
          <p:nvPr/>
        </p:nvSpPr>
        <p:spPr>
          <a:xfrm flipV="1">
            <a:off x="1936750" y="3573463"/>
            <a:ext cx="730250" cy="254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77" name="直接连接符 22543"/>
          <p:cNvSpPr/>
          <p:nvPr/>
        </p:nvSpPr>
        <p:spPr>
          <a:xfrm>
            <a:off x="4267200" y="3581400"/>
            <a:ext cx="457200" cy="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78" name="直接连接符 22544"/>
          <p:cNvSpPr/>
          <p:nvPr/>
        </p:nvSpPr>
        <p:spPr>
          <a:xfrm>
            <a:off x="6553200" y="3581400"/>
            <a:ext cx="457200" cy="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79" name="文本框 22545"/>
          <p:cNvSpPr txBox="1"/>
          <p:nvPr/>
        </p:nvSpPr>
        <p:spPr>
          <a:xfrm>
            <a:off x="922338" y="5029200"/>
            <a:ext cx="7481887" cy="457200"/>
          </a:xfrm>
          <a:prstGeom prst="rect"/>
          <a:noFill/>
          <a:ln w="9525">
            <a:noFill/>
          </a:ln>
        </p:spPr>
        <p:txBody>
          <a:bodyPr anchor="t" wrap="none">
            <a:spAutoFit/>
          </a:bodyPr>
          <a:p>
            <a:pPr lvl="0"/>
            <a:r>
              <a:rPr altLang="en-US" sz="2400" lang="zh-CN">
                <a:latin typeface="Arial" panose="020B0604020202020204" pitchFamily="34" charset="0"/>
                <a:ea typeface="宋体" panose="02010600030101010101" pitchFamily="2" charset="-122"/>
              </a:rPr>
              <a:t>图</a:t>
            </a:r>
            <a:r>
              <a:rPr altLang="zh-CN" sz="2400" lang="en-US">
                <a:latin typeface="Arial" panose="020B0604020202020204" pitchFamily="34" charset="0"/>
                <a:ea typeface="宋体" panose="02010600030101010101" pitchFamily="2" charset="-122"/>
              </a:rPr>
              <a:t>3.2  </a:t>
            </a:r>
            <a:r>
              <a:rPr altLang="en-US" sz="2400" lang="zh-CN">
                <a:latin typeface="Arial" panose="020B0604020202020204" pitchFamily="34" charset="0"/>
                <a:ea typeface="宋体" panose="02010600030101010101" pitchFamily="2" charset="-122"/>
              </a:rPr>
              <a:t>利用抛弃型原型从用户任务界面设计的活动序列</a:t>
            </a:r>
          </a:p>
        </p:txBody>
      </p:sp>
      <p:sp>
        <p:nvSpPr>
          <p:cNvPr id="1048680" name="灯片编号占位符 1"/>
          <p:cNvSpPr>
            <a:spLocks noGrp="1"/>
          </p:cNvSpPr>
          <p:nvPr>
            <p:ph type="sldNum" sz="quarter" idx="12"/>
          </p:nvPr>
        </p:nvSpPr>
        <p:spPr/>
        <p:txBody>
          <a:bodyPr anchor="t"/>
          <a:p>
            <a:fld id="{9A0DB2DC-4C9A-4742-B13C-FB6460FD3503}" type="slidenum">
              <a:rPr altLang="en-US" lang="zh-CN"/>
              <a:t>20</a:t>
            </a:fld>
            <a:endParaRPr altLang="en-US" lang="zh-CN"/>
          </a:p>
        </p:txBody>
      </p:sp>
      <p:sp>
        <p:nvSpPr>
          <p:cNvPr id="1048681" name="直接连接符 2"/>
          <p:cNvSpPr/>
          <p:nvPr/>
        </p:nvSpPr>
        <p:spPr>
          <a:xfrm>
            <a:off x="3195638" y="3937000"/>
            <a:ext cx="0" cy="38100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82" name="直接连接符 3"/>
          <p:cNvSpPr/>
          <p:nvPr/>
        </p:nvSpPr>
        <p:spPr>
          <a:xfrm flipH="1">
            <a:off x="1138238" y="4318000"/>
            <a:ext cx="2057400" cy="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83" name="直接连接符 4"/>
          <p:cNvSpPr/>
          <p:nvPr/>
        </p:nvSpPr>
        <p:spPr>
          <a:xfrm flipV="1">
            <a:off x="1138238" y="3937000"/>
            <a:ext cx="0" cy="3810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84" name="文本框 5"/>
          <p:cNvSpPr txBox="1"/>
          <p:nvPr/>
        </p:nvSpPr>
        <p:spPr>
          <a:xfrm>
            <a:off x="1427163" y="4111625"/>
            <a:ext cx="1104900" cy="366713"/>
          </a:xfrm>
          <a:prstGeom prst="rect"/>
          <a:solidFill>
            <a:schemeClr val="bg1"/>
          </a:solidFill>
          <a:ln w="9525">
            <a:noFill/>
          </a:ln>
        </p:spPr>
        <p:txBody>
          <a:bodyPr anchor="t" wrap="none">
            <a:spAutoFit/>
          </a:bodyPr>
          <a:p>
            <a:pPr lvl="0"/>
            <a:r>
              <a:rPr altLang="en-US" lang="zh-CN">
                <a:latin typeface="Arial" panose="020B0604020202020204" pitchFamily="34" charset="0"/>
                <a:ea typeface="宋体" panose="02010600030101010101" pitchFamily="2" charset="-122"/>
              </a:rPr>
              <a:t>评价反馈</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85" name="文本占位符 24577"/>
          <p:cNvSpPr>
            <a:spLocks noGrp="1"/>
          </p:cNvSpPr>
          <p:nvPr>
            <p:ph idx="1"/>
          </p:nvPr>
        </p:nvSpPr>
        <p:spPr>
          <a:xfrm>
            <a:off x="457308" y="685872"/>
            <a:ext cx="8229600" cy="5211763"/>
          </a:xfrm>
        </p:spPr>
        <p:txBody>
          <a:bodyPr anchor="t"/>
          <a:p>
            <a:pPr indent="0" marL="0">
              <a:lnSpc>
                <a:spcPct val="100000"/>
              </a:lnSpc>
              <a:buFont typeface="Wingdings" panose="05000000000000000000" pitchFamily="2" charset="2"/>
              <a:buChar char="l"/>
            </a:pPr>
            <a:r>
              <a:rPr altLang="en-US" b="1" dirty="0" sz="2800" lang="zh-CN" smtClean="0">
                <a:solidFill>
                  <a:srgbClr val="FF0000"/>
                </a:solidFill>
              </a:rPr>
              <a:t>进</a:t>
            </a:r>
            <a:r>
              <a:rPr altLang="en-US" b="1" dirty="0" sz="2800" lang="zh-CN">
                <a:solidFill>
                  <a:srgbClr val="FF0000"/>
                </a:solidFill>
              </a:rPr>
              <a:t>化型原型</a:t>
            </a:r>
            <a:r>
              <a:rPr altLang="zh-CN" b="1" dirty="0" sz="2800" lang="en-US">
                <a:solidFill>
                  <a:schemeClr val="tx2"/>
                </a:solidFill>
              </a:rPr>
              <a:t>(evolutionary prototype)</a:t>
            </a:r>
            <a:r>
              <a:rPr altLang="en-US" b="1" dirty="0" sz="2800" lang="zh-CN">
                <a:solidFill>
                  <a:schemeClr val="tx2"/>
                </a:solidFill>
              </a:rPr>
              <a:t>，在已经清楚地定义了需求的情况下，进化型原型为开发渐增式产品提供了坚实的构造基础。进化型原型是螺旋式软件开发生存周期模型的一部分</a:t>
            </a:r>
            <a:r>
              <a:rPr altLang="en-US" b="1" dirty="0" sz="2800" lang="zh-CN" smtClean="0">
                <a:solidFill>
                  <a:schemeClr val="tx2"/>
                </a:solidFill>
              </a:rPr>
              <a:t>，</a:t>
            </a:r>
            <a:endParaRPr altLang="zh-CN" b="1" dirty="0" sz="2800" lang="en-US" smtClean="0">
              <a:solidFill>
                <a:schemeClr val="tx2"/>
              </a:solidFill>
            </a:endParaRPr>
          </a:p>
          <a:p>
            <a:pPr indent="0" marL="0">
              <a:lnSpc>
                <a:spcPct val="100000"/>
              </a:lnSpc>
              <a:buFont typeface="Wingdings" panose="05000000000000000000" pitchFamily="2" charset="2"/>
              <a:buChar char="l"/>
            </a:pPr>
            <a:r>
              <a:rPr altLang="en-US" b="1" dirty="0" sz="2800" lang="zh-CN" smtClean="0">
                <a:solidFill>
                  <a:schemeClr val="tx2"/>
                </a:solidFill>
              </a:rPr>
              <a:t>进</a:t>
            </a:r>
            <a:r>
              <a:rPr altLang="en-US" b="1" dirty="0" sz="2800" lang="zh-CN">
                <a:solidFill>
                  <a:schemeClr val="tx2"/>
                </a:solidFill>
              </a:rPr>
              <a:t>化式模型一开始就必须具有健壮性和产品质量级的代码。因此，对于描述相同的功能，建立进化型原型比建立抛弃型原型所花的时间要多</a:t>
            </a:r>
            <a:r>
              <a:rPr altLang="en-US" b="1" dirty="0" sz="2800" lang="zh-CN" smtClean="0">
                <a:solidFill>
                  <a:schemeClr val="tx2"/>
                </a:solidFill>
              </a:rPr>
              <a:t>。</a:t>
            </a:r>
            <a:endParaRPr altLang="zh-CN" b="1" dirty="0" sz="2800" lang="en-US" smtClean="0">
              <a:solidFill>
                <a:schemeClr val="tx2"/>
              </a:solidFill>
            </a:endParaRPr>
          </a:p>
          <a:p>
            <a:pPr indent="0" marL="0">
              <a:lnSpc>
                <a:spcPct val="100000"/>
              </a:lnSpc>
              <a:buFont typeface="Wingdings" panose="05000000000000000000" pitchFamily="2" charset="2"/>
              <a:buChar char="l"/>
            </a:pPr>
            <a:r>
              <a:rPr altLang="en-US" b="1" dirty="0" sz="2800" lang="zh-CN" smtClean="0">
                <a:solidFill>
                  <a:schemeClr val="tx2"/>
                </a:solidFill>
              </a:rPr>
              <a:t>一</a:t>
            </a:r>
            <a:r>
              <a:rPr altLang="en-US" b="1" dirty="0" sz="2800" lang="zh-CN">
                <a:solidFill>
                  <a:schemeClr val="tx2"/>
                </a:solidFill>
              </a:rPr>
              <a:t>个进化型原型必须设计为易于升级和优化的，因此，必须重视软件系统性和完整性的设计原则。要达到进化型原型的质量要求并没有捷径。</a:t>
            </a:r>
          </a:p>
        </p:txBody>
      </p:sp>
      <p:sp>
        <p:nvSpPr>
          <p:cNvPr id="1048686" name="灯片编号占位符 1"/>
          <p:cNvSpPr>
            <a:spLocks noGrp="1"/>
          </p:cNvSpPr>
          <p:nvPr>
            <p:ph type="sldNum" sz="quarter" idx="12"/>
          </p:nvPr>
        </p:nvSpPr>
        <p:spPr/>
        <p:txBody>
          <a:bodyPr anchor="t"/>
          <a:p>
            <a:fld id="{9A0DB2DC-4C9A-4742-B13C-FB6460FD3503}" type="slidenum">
              <a:rPr altLang="en-US" lang="zh-CN"/>
              <a:t>21</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5">
                                            <p:txEl>
                                              <p:pRg st="0" end="0"/>
                                            </p:txEl>
                                          </p:spTgt>
                                        </p:tgtEl>
                                        <p:attrNameLst>
                                          <p:attrName>style.visibility</p:attrName>
                                        </p:attrNameLst>
                                      </p:cBhvr>
                                      <p:to>
                                        <p:strVal val="visible"/>
                                      </p:to>
                                    </p:set>
                                    <p:anim calcmode="lin" valueType="num">
                                      <p:cBhvr additive="base">
                                        <p:cTn dur="500" fill="hold" id="7"/>
                                        <p:tgtEl>
                                          <p:spTgt spid="104868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5">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85">
                                            <p:txEl>
                                              <p:pRg st="1" end="1"/>
                                            </p:txEl>
                                          </p:spTgt>
                                        </p:tgtEl>
                                        <p:attrNameLst>
                                          <p:attrName>style.visibility</p:attrName>
                                        </p:attrNameLst>
                                      </p:cBhvr>
                                      <p:to>
                                        <p:strVal val="visible"/>
                                      </p:to>
                                    </p:set>
                                    <p:anim calcmode="lin" valueType="num">
                                      <p:cBhvr additive="base">
                                        <p:cTn dur="500" fill="hold" id="11"/>
                                        <p:tgtEl>
                                          <p:spTgt spid="104868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85">
                                            <p:txEl>
                                              <p:pRg st="1" end="1"/>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85">
                                            <p:txEl>
                                              <p:pRg st="2" end="2"/>
                                            </p:txEl>
                                          </p:spTgt>
                                        </p:tgtEl>
                                        <p:attrNameLst>
                                          <p:attrName>style.visibility</p:attrName>
                                        </p:attrNameLst>
                                      </p:cBhvr>
                                      <p:to>
                                        <p:strVal val="visible"/>
                                      </p:to>
                                    </p:set>
                                    <p:anim calcmode="lin" valueType="num">
                                      <p:cBhvr additive="base">
                                        <p:cTn dur="500" fill="hold" id="15"/>
                                        <p:tgtEl>
                                          <p:spTgt spid="104868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7" name="文本占位符 26625"/>
          <p:cNvSpPr>
            <a:spLocks noGrp="1"/>
          </p:cNvSpPr>
          <p:nvPr>
            <p:ph idx="1"/>
          </p:nvPr>
        </p:nvSpPr>
        <p:spPr>
          <a:xfrm>
            <a:off x="457200" y="762000"/>
            <a:ext cx="8382000" cy="5364163"/>
          </a:xfrm>
        </p:spPr>
        <p:txBody>
          <a:bodyPr anchor="t"/>
          <a:p>
            <a:pPr indent="0" marL="0">
              <a:buNone/>
            </a:pPr>
            <a:r>
              <a:rPr altLang="zh-CN" b="1" dirty="0" lang="en-US"/>
              <a:t>       </a:t>
            </a:r>
            <a:r>
              <a:rPr altLang="en-US" b="1" dirty="0" lang="zh-CN"/>
              <a:t>图</a:t>
            </a:r>
            <a:r>
              <a:rPr altLang="zh-CN" b="1" dirty="0" lang="en-US"/>
              <a:t>3.3</a:t>
            </a:r>
            <a:r>
              <a:rPr altLang="en-US" b="1" dirty="0" lang="zh-CN"/>
              <a:t>描述了在软件开发过程中，可以综合使用多种原型的许多方法</a:t>
            </a:r>
            <a:r>
              <a:rPr altLang="en-US" b="1" dirty="0" lang="zh-CN" smtClean="0"/>
              <a:t>。</a:t>
            </a:r>
            <a:endParaRPr altLang="zh-CN" b="1" dirty="0" lang="en-US" smtClean="0"/>
          </a:p>
          <a:p>
            <a:pPr indent="-514350" marL="514350">
              <a:buFont typeface="+mj-lt"/>
              <a:buAutoNum type="arabicPeriod"/>
            </a:pPr>
            <a:r>
              <a:rPr altLang="en-US" b="1" dirty="0" lang="zh-CN" smtClean="0"/>
              <a:t>可</a:t>
            </a:r>
            <a:r>
              <a:rPr altLang="en-US" b="1" dirty="0" lang="zh-CN"/>
              <a:t>以</a:t>
            </a:r>
            <a:r>
              <a:rPr altLang="en-US" b="1" dirty="0" lang="zh-CN">
                <a:solidFill>
                  <a:srgbClr val="FF0000"/>
                </a:solidFill>
              </a:rPr>
              <a:t>利用从一系列抛弃型原型中获得的知识来细化需求</a:t>
            </a:r>
            <a:r>
              <a:rPr altLang="en-US" b="1" dirty="0" lang="zh-CN" smtClean="0"/>
              <a:t>，</a:t>
            </a:r>
            <a:endParaRPr altLang="zh-CN" b="1" dirty="0" lang="en-US" smtClean="0"/>
          </a:p>
          <a:p>
            <a:pPr indent="-514350" marL="514350">
              <a:buFont typeface="+mj-lt"/>
              <a:buAutoNum type="arabicPeriod"/>
            </a:pPr>
            <a:r>
              <a:rPr altLang="en-US" b="1" dirty="0" lang="zh-CN" smtClean="0"/>
              <a:t>然</a:t>
            </a:r>
            <a:r>
              <a:rPr altLang="en-US" b="1" dirty="0" lang="zh-CN"/>
              <a:t>后，</a:t>
            </a:r>
            <a:r>
              <a:rPr altLang="en-US" b="1" dirty="0" lang="zh-CN">
                <a:solidFill>
                  <a:srgbClr val="FF0000"/>
                </a:solidFill>
              </a:rPr>
              <a:t>通过一个进化型原型序列，可以渐增式地实现需求</a:t>
            </a:r>
            <a:r>
              <a:rPr altLang="en-US" b="1" dirty="0" lang="zh-CN"/>
              <a:t>。贯穿图</a:t>
            </a:r>
            <a:r>
              <a:rPr altLang="zh-CN" b="1" dirty="0" lang="en-US"/>
              <a:t>3.3</a:t>
            </a:r>
            <a:r>
              <a:rPr altLang="en-US" b="1" dirty="0" lang="zh-CN"/>
              <a:t>的一条可选路径在最终设计用户界面之前，将</a:t>
            </a:r>
            <a:r>
              <a:rPr altLang="en-US" b="1" dirty="0" lang="zh-CN">
                <a:solidFill>
                  <a:srgbClr val="FF0000"/>
                </a:solidFill>
              </a:rPr>
              <a:t>使用抛弃式水平原型澄清需求</a:t>
            </a:r>
            <a:r>
              <a:rPr altLang="en-US" b="1" dirty="0" lang="zh-CN"/>
              <a:t>，而</a:t>
            </a:r>
            <a:r>
              <a:rPr altLang="en-US" b="1" dirty="0" lang="zh-CN">
                <a:solidFill>
                  <a:srgbClr val="FF0000"/>
                </a:solidFill>
              </a:rPr>
              <a:t>使用垂直原型验证体系结构、应用组件和核心算法的有效性</a:t>
            </a:r>
            <a:r>
              <a:rPr altLang="en-US" b="1" dirty="0" lang="zh-CN" smtClean="0"/>
              <a:t>。</a:t>
            </a:r>
            <a:endParaRPr altLang="en-US" b="1" dirty="0" lang="zh-CN"/>
          </a:p>
        </p:txBody>
      </p:sp>
      <p:sp>
        <p:nvSpPr>
          <p:cNvPr id="1048688" name="灯片编号占位符 1"/>
          <p:cNvSpPr>
            <a:spLocks noGrp="1"/>
          </p:cNvSpPr>
          <p:nvPr>
            <p:ph type="sldNum" sz="quarter" idx="12"/>
          </p:nvPr>
        </p:nvSpPr>
        <p:spPr/>
        <p:txBody>
          <a:bodyPr anchor="t"/>
          <a:p>
            <a:fld id="{9A0DB2DC-4C9A-4742-B13C-FB6460FD3503}" type="slidenum">
              <a:rPr altLang="en-US" lang="zh-CN"/>
              <a:t>22</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87">
                                            <p:txEl>
                                              <p:pRg st="0" end="0"/>
                                            </p:txEl>
                                          </p:spTgt>
                                        </p:tgtEl>
                                        <p:attrNameLst>
                                          <p:attrName>style.visibility</p:attrName>
                                        </p:attrNameLst>
                                      </p:cBhvr>
                                      <p:to>
                                        <p:strVal val="visible"/>
                                      </p:to>
                                    </p:set>
                                    <p:anim calcmode="lin" valueType="num">
                                      <p:cBhvr additive="base">
                                        <p:cTn dur="500" fill="hold" id="7"/>
                                        <p:tgtEl>
                                          <p:spTgt spid="104868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87">
                                            <p:txEl>
                                              <p:pRg st="1" end="1"/>
                                            </p:txEl>
                                          </p:spTgt>
                                        </p:tgtEl>
                                        <p:attrNameLst>
                                          <p:attrName>style.visibility</p:attrName>
                                        </p:attrNameLst>
                                      </p:cBhvr>
                                      <p:to>
                                        <p:strVal val="visible"/>
                                      </p:to>
                                    </p:set>
                                    <p:anim calcmode="lin" valueType="num">
                                      <p:cBhvr additive="base">
                                        <p:cTn dur="500" fill="hold" id="13"/>
                                        <p:tgtEl>
                                          <p:spTgt spid="104868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87">
                                            <p:txEl>
                                              <p:pRg st="2" end="2"/>
                                            </p:txEl>
                                          </p:spTgt>
                                        </p:tgtEl>
                                        <p:attrNameLst>
                                          <p:attrName>style.visibility</p:attrName>
                                        </p:attrNameLst>
                                      </p:cBhvr>
                                      <p:to>
                                        <p:strVal val="visible"/>
                                      </p:to>
                                    </p:set>
                                    <p:anim calcmode="lin" valueType="num">
                                      <p:cBhvr additive="base">
                                        <p:cTn dur="500" fill="hold" id="19"/>
                                        <p:tgtEl>
                                          <p:spTgt spid="104868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89" name="矩形 27650"/>
          <p:cNvSpPr/>
          <p:nvPr/>
        </p:nvSpPr>
        <p:spPr>
          <a:xfrm>
            <a:off x="3615055" y="3035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收集用户需求</a:t>
            </a:r>
          </a:p>
        </p:txBody>
      </p:sp>
      <p:sp>
        <p:nvSpPr>
          <p:cNvPr id="1048690" name="矩形 27651"/>
          <p:cNvSpPr/>
          <p:nvPr/>
        </p:nvSpPr>
        <p:spPr>
          <a:xfrm>
            <a:off x="3538855" y="3199130"/>
            <a:ext cx="1870075" cy="536575"/>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验证和交付增量</a:t>
            </a:r>
          </a:p>
        </p:txBody>
      </p:sp>
      <p:sp>
        <p:nvSpPr>
          <p:cNvPr id="1048691" name="矩形 27652"/>
          <p:cNvSpPr/>
          <p:nvPr/>
        </p:nvSpPr>
        <p:spPr>
          <a:xfrm>
            <a:off x="3615055" y="19037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dirty="0" lang="zh-CN">
                <a:latin typeface="Arial" panose="020B0604020202020204" pitchFamily="34" charset="0"/>
                <a:ea typeface="宋体" panose="02010600030101010101" pitchFamily="2" charset="-122"/>
              </a:rPr>
              <a:t>构</a:t>
            </a:r>
            <a:r>
              <a:rPr altLang="en-US" dirty="0" lang="zh-CN" smtClean="0">
                <a:latin typeface="Arial" panose="020B0604020202020204" pitchFamily="34" charset="0"/>
                <a:ea typeface="宋体" panose="02010600030101010101" pitchFamily="2" charset="-122"/>
              </a:rPr>
              <a:t>造进化</a:t>
            </a:r>
            <a:r>
              <a:rPr altLang="en-US" dirty="0" lang="zh-CN">
                <a:latin typeface="Arial" panose="020B0604020202020204" pitchFamily="34" charset="0"/>
                <a:ea typeface="宋体" panose="02010600030101010101" pitchFamily="2" charset="-122"/>
              </a:rPr>
              <a:t>式原型</a:t>
            </a:r>
          </a:p>
        </p:txBody>
      </p:sp>
      <p:sp>
        <p:nvSpPr>
          <p:cNvPr id="1048692" name="矩形 27653"/>
          <p:cNvSpPr/>
          <p:nvPr/>
        </p:nvSpPr>
        <p:spPr>
          <a:xfrm rot="21540000">
            <a:off x="3691255" y="51803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交付产品</a:t>
            </a:r>
          </a:p>
        </p:txBody>
      </p:sp>
      <p:sp>
        <p:nvSpPr>
          <p:cNvPr id="1048693" name="矩形 27654"/>
          <p:cNvSpPr/>
          <p:nvPr/>
        </p:nvSpPr>
        <p:spPr>
          <a:xfrm>
            <a:off x="6358255" y="8369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构造垂直原型</a:t>
            </a:r>
          </a:p>
        </p:txBody>
      </p:sp>
      <p:sp>
        <p:nvSpPr>
          <p:cNvPr id="1048694" name="矩形 27655"/>
          <p:cNvSpPr/>
          <p:nvPr/>
        </p:nvSpPr>
        <p:spPr>
          <a:xfrm>
            <a:off x="6586855" y="23609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设计软件结构</a:t>
            </a:r>
          </a:p>
        </p:txBody>
      </p:sp>
      <p:sp>
        <p:nvSpPr>
          <p:cNvPr id="1048695" name="矩形 27657"/>
          <p:cNvSpPr/>
          <p:nvPr/>
        </p:nvSpPr>
        <p:spPr>
          <a:xfrm>
            <a:off x="1024255" y="3035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精化用户需求</a:t>
            </a:r>
          </a:p>
        </p:txBody>
      </p:sp>
      <p:sp>
        <p:nvSpPr>
          <p:cNvPr id="1048696" name="矩形 27658"/>
          <p:cNvSpPr/>
          <p:nvPr/>
        </p:nvSpPr>
        <p:spPr>
          <a:xfrm>
            <a:off x="1024255" y="12941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开发抛弃式</a:t>
            </a:r>
          </a:p>
          <a:p>
            <a:pPr algn="ctr" lvl="0"/>
            <a:r>
              <a:rPr altLang="en-US" lang="zh-CN">
                <a:latin typeface="Arial" panose="020B0604020202020204" pitchFamily="34" charset="0"/>
                <a:ea typeface="宋体" panose="02010600030101010101" pitchFamily="2" charset="-122"/>
              </a:rPr>
              <a:t>水平原型</a:t>
            </a:r>
          </a:p>
        </p:txBody>
      </p:sp>
      <p:sp>
        <p:nvSpPr>
          <p:cNvPr id="1048697" name="矩形 27659"/>
          <p:cNvSpPr/>
          <p:nvPr/>
        </p:nvSpPr>
        <p:spPr>
          <a:xfrm>
            <a:off x="948055" y="2818130"/>
            <a:ext cx="1676400"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设计用户界面</a:t>
            </a:r>
          </a:p>
        </p:txBody>
      </p:sp>
      <p:sp>
        <p:nvSpPr>
          <p:cNvPr id="1048698" name="矩形 27660"/>
          <p:cNvSpPr/>
          <p:nvPr/>
        </p:nvSpPr>
        <p:spPr>
          <a:xfrm>
            <a:off x="3581400" y="4265930"/>
            <a:ext cx="1862455" cy="533400"/>
          </a:xfrm>
          <a:prstGeom prst="rect"/>
          <a:solidFill>
            <a:schemeClr val="accent1"/>
          </a:solidFill>
          <a:ln w="38100" cap="flat" cmpd="sng">
            <a:solidFill>
              <a:schemeClr val="tx1"/>
            </a:solidFill>
            <a:prstDash val="solid"/>
            <a:miter/>
            <a:headEnd type="none" w="med" len="med"/>
            <a:tailEnd type="none" w="med" len="med"/>
          </a:ln>
        </p:spPr>
        <p:txBody>
          <a:bodyPr anchor="ctr" wrap="none"/>
          <a:p>
            <a:pPr algn="ctr" lvl="0"/>
            <a:r>
              <a:rPr altLang="en-US" lang="zh-CN">
                <a:latin typeface="Arial" panose="020B0604020202020204" pitchFamily="34" charset="0"/>
                <a:ea typeface="宋体" panose="02010600030101010101" pitchFamily="2" charset="-122"/>
              </a:rPr>
              <a:t>构造和验证产品</a:t>
            </a:r>
          </a:p>
        </p:txBody>
      </p:sp>
      <p:sp>
        <p:nvSpPr>
          <p:cNvPr id="1048699" name="直接连接符 27663"/>
          <p:cNvSpPr/>
          <p:nvPr/>
        </p:nvSpPr>
        <p:spPr>
          <a:xfrm flipH="1">
            <a:off x="5440680" y="2976880"/>
            <a:ext cx="2038350" cy="1552575"/>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0" name="直接连接符 27664"/>
          <p:cNvSpPr/>
          <p:nvPr/>
        </p:nvSpPr>
        <p:spPr>
          <a:xfrm>
            <a:off x="7485380" y="1289050"/>
            <a:ext cx="15875" cy="107188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1" name="直接连接符 27665"/>
          <p:cNvSpPr/>
          <p:nvPr/>
        </p:nvSpPr>
        <p:spPr>
          <a:xfrm>
            <a:off x="5291455" y="532130"/>
            <a:ext cx="1066800" cy="5334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2" name="直接连接符 27666"/>
          <p:cNvSpPr/>
          <p:nvPr/>
        </p:nvSpPr>
        <p:spPr>
          <a:xfrm>
            <a:off x="2700655" y="532130"/>
            <a:ext cx="914400" cy="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3" name="直接连接符 27667"/>
          <p:cNvSpPr/>
          <p:nvPr/>
        </p:nvSpPr>
        <p:spPr>
          <a:xfrm>
            <a:off x="4377055" y="836930"/>
            <a:ext cx="0" cy="10668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4" name="直接连接符 27668"/>
          <p:cNvSpPr/>
          <p:nvPr/>
        </p:nvSpPr>
        <p:spPr>
          <a:xfrm flipH="1">
            <a:off x="4453255" y="2437130"/>
            <a:ext cx="0" cy="79248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5" name="直接连接符 27669"/>
          <p:cNvSpPr/>
          <p:nvPr/>
        </p:nvSpPr>
        <p:spPr>
          <a:xfrm flipH="1">
            <a:off x="4834255" y="1294130"/>
            <a:ext cx="1965325" cy="1885950"/>
          </a:xfrm>
          <a:prstGeom prst="line"/>
          <a:ln w="38100" cap="flat" cmpd="sng">
            <a:solidFill>
              <a:schemeClr val="tx1"/>
            </a:solidFill>
            <a:prstDash val="solid"/>
            <a:round/>
            <a:headEnd type="none" w="med" len="med"/>
            <a:tailEnd type="triangl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706" name="直接连接符 27670"/>
          <p:cNvSpPr/>
          <p:nvPr/>
        </p:nvSpPr>
        <p:spPr>
          <a:xfrm>
            <a:off x="2068830" y="3351530"/>
            <a:ext cx="1574800" cy="1125855"/>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7" name="直接连接符 27671"/>
          <p:cNvSpPr/>
          <p:nvPr/>
        </p:nvSpPr>
        <p:spPr>
          <a:xfrm flipH="1">
            <a:off x="1762125" y="1865630"/>
            <a:ext cx="20955" cy="973455"/>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08" name="直接连接符 27672"/>
          <p:cNvSpPr/>
          <p:nvPr/>
        </p:nvSpPr>
        <p:spPr>
          <a:xfrm flipV="1">
            <a:off x="1862455" y="836930"/>
            <a:ext cx="0" cy="457200"/>
          </a:xfrm>
          <a:prstGeom prst="line"/>
          <a:ln w="38100" cap="flat" cmpd="sng">
            <a:solidFill>
              <a:schemeClr val="tx1"/>
            </a:solidFill>
            <a:prstDash val="solid"/>
            <a:round/>
            <a:headEnd type="none" w="med" len="med"/>
            <a:tailEnd type="triangl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709" name="直接连接符 27673"/>
          <p:cNvSpPr/>
          <p:nvPr/>
        </p:nvSpPr>
        <p:spPr>
          <a:xfrm flipH="1">
            <a:off x="2319655" y="836930"/>
            <a:ext cx="1524000" cy="4572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10" name="直接连接符 27674"/>
          <p:cNvSpPr/>
          <p:nvPr/>
        </p:nvSpPr>
        <p:spPr>
          <a:xfrm>
            <a:off x="2700655" y="1675130"/>
            <a:ext cx="914400" cy="457200"/>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711" name="文本框 27675"/>
          <p:cNvSpPr txBox="1"/>
          <p:nvPr/>
        </p:nvSpPr>
        <p:spPr>
          <a:xfrm>
            <a:off x="838200" y="5791200"/>
            <a:ext cx="7202805" cy="457200"/>
          </a:xfrm>
          <a:prstGeom prst="rect"/>
          <a:noFill/>
          <a:ln w="9525">
            <a:noFill/>
          </a:ln>
        </p:spPr>
        <p:txBody>
          <a:bodyPr anchor="t" wrap="none">
            <a:spAutoFit/>
          </a:bodyPr>
          <a:p>
            <a:pPr lvl="0"/>
            <a:r>
              <a:rPr altLang="en-US" sz="2400" lang="zh-CN">
                <a:latin typeface="Arial" panose="020B0604020202020204" pitchFamily="34" charset="0"/>
                <a:ea typeface="宋体" panose="02010600030101010101" pitchFamily="2" charset="-122"/>
              </a:rPr>
              <a:t>图</a:t>
            </a:r>
            <a:r>
              <a:rPr altLang="zh-CN" sz="2400" lang="en-US">
                <a:latin typeface="Arial" panose="020B0604020202020204" pitchFamily="34" charset="0"/>
                <a:ea typeface="宋体" panose="02010600030101010101" pitchFamily="2" charset="-122"/>
              </a:rPr>
              <a:t>3.3  </a:t>
            </a:r>
            <a:r>
              <a:rPr altLang="en-US" sz="2400" lang="zh-CN">
                <a:latin typeface="Arial" panose="020B0604020202020204" pitchFamily="34" charset="0"/>
                <a:ea typeface="宋体" panose="02010600030101010101" pitchFamily="2" charset="-122"/>
              </a:rPr>
              <a:t>在软件开发过程中使用原型法的一些可能方法</a:t>
            </a:r>
          </a:p>
        </p:txBody>
      </p:sp>
      <p:sp>
        <p:nvSpPr>
          <p:cNvPr id="1048712" name="灯片编号占位符 1"/>
          <p:cNvSpPr>
            <a:spLocks noGrp="1"/>
          </p:cNvSpPr>
          <p:nvPr>
            <p:ph type="sldNum" sz="quarter" idx="12"/>
          </p:nvPr>
        </p:nvSpPr>
        <p:spPr/>
        <p:txBody>
          <a:bodyPr anchor="t"/>
          <a:p>
            <a:fld id="{9A0DB2DC-4C9A-4742-B13C-FB6460FD3503}" type="slidenum">
              <a:rPr altLang="en-US" lang="zh-CN"/>
              <a:t>23</a:t>
            </a:fld>
            <a:endParaRPr altLang="en-US" lang="zh-CN"/>
          </a:p>
        </p:txBody>
      </p:sp>
      <p:sp>
        <p:nvSpPr>
          <p:cNvPr id="1048713" name="直接连接符 2"/>
          <p:cNvSpPr/>
          <p:nvPr/>
        </p:nvSpPr>
        <p:spPr>
          <a:xfrm>
            <a:off x="4543425" y="4799013"/>
            <a:ext cx="15875" cy="360362"/>
          </a:xfrm>
          <a:prstGeom prst="line"/>
          <a:ln w="38100"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cxnSp>
        <p:nvCxnSpPr>
          <p:cNvPr id="3145728" name="直接箭头连接符 1"/>
          <p:cNvCxnSpPr>
            <a:cxnSpLocks/>
          </p:cNvCxnSpPr>
          <p:nvPr/>
        </p:nvCxnSpPr>
        <p:spPr>
          <a:xfrm flipV="1">
            <a:off x="4876800" y="838200"/>
            <a:ext cx="0" cy="1066800"/>
          </a:xfrm>
          <a:prstGeom prst="straightConnector1"/>
          <a:ln w="38100" cap="flat" cmpd="sng">
            <a:solidFill>
              <a:schemeClr val="tx1"/>
            </a:solidFill>
            <a:prstDash val="solid"/>
            <a:round/>
            <a:headEnd type="none" w="med" len="med"/>
            <a:tailEnd type="triangle" w="lg" len="lg"/>
          </a:ln>
        </p:spPr>
      </p:cxnSp>
      <p:sp>
        <p:nvSpPr>
          <p:cNvPr id="1048714" name="文本框 2"/>
          <p:cNvSpPr txBox="1"/>
          <p:nvPr/>
        </p:nvSpPr>
        <p:spPr>
          <a:xfrm>
            <a:off x="4543425" y="1291590"/>
            <a:ext cx="1680845" cy="365760"/>
          </a:xfrm>
          <a:prstGeom prst="rect"/>
          <a:noFill/>
        </p:spPr>
        <p:txBody>
          <a:bodyPr rtlCol="0" wrap="square">
            <a:spAutoFit/>
          </a:bodyPr>
          <a:p>
            <a:r>
              <a:rPr altLang="zh-CN" lang="zh-CN"/>
              <a:t>开始下一增量</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15" name="矩形 28673"/>
          <p:cNvSpPr/>
          <p:nvPr/>
        </p:nvSpPr>
        <p:spPr>
          <a:xfrm>
            <a:off x="2603500" y="381000"/>
            <a:ext cx="3781425" cy="457200"/>
          </a:xfrm>
          <a:prstGeom prst="rect"/>
          <a:noFill/>
          <a:ln w="9525">
            <a:noFill/>
          </a:ln>
        </p:spPr>
        <p:txBody>
          <a:bodyPr anchor="ctr" wrap="none">
            <a:spAutoFit/>
          </a:bodyPr>
          <a:p>
            <a:pPr algn="ctr" lvl="0"/>
            <a:r>
              <a:rPr altLang="en-US" sz="2400" lang="zh-CN">
                <a:latin typeface="Times New Roman" panose="02020603050405020304" pitchFamily="2" charset="0"/>
                <a:ea typeface="Times New Roman" panose="02020603050405020304" pitchFamily="2" charset="0"/>
              </a:rPr>
              <a:t>表</a:t>
            </a:r>
            <a:r>
              <a:rPr altLang="zh-CN" sz="2400" lang="en-US">
                <a:latin typeface="Times New Roman" panose="02020603050405020304" pitchFamily="2" charset="0"/>
                <a:ea typeface="Times New Roman" panose="02020603050405020304" pitchFamily="2" charset="0"/>
              </a:rPr>
              <a:t>3.1  </a:t>
            </a:r>
            <a:r>
              <a:rPr altLang="en-US" sz="2400" lang="zh-CN">
                <a:latin typeface="Times New Roman" panose="02020603050405020304" pitchFamily="2" charset="0"/>
                <a:ea typeface="Times New Roman" panose="02020603050405020304" pitchFamily="2" charset="0"/>
              </a:rPr>
              <a:t>软件原型的典型应用</a:t>
            </a:r>
            <a:endParaRPr altLang="en-US" b="0" sz="2400" lang="zh-CN">
              <a:latin typeface="Arial" panose="020B0604020202020204" pitchFamily="34" charset="0"/>
              <a:ea typeface="宋体" panose="02010600030101010101" pitchFamily="2" charset="-122"/>
            </a:endParaRPr>
          </a:p>
        </p:txBody>
      </p:sp>
      <p:graphicFrame>
        <p:nvGraphicFramePr>
          <p:cNvPr id="4194304" name="表格 28674"/>
          <p:cNvGraphicFramePr>
            <a:graphicFrameLocks/>
          </p:cNvGraphicFramePr>
          <p:nvPr/>
        </p:nvGraphicFramePr>
        <p:xfrm>
          <a:off x="533400" y="1143000"/>
          <a:ext cx="8077200" cy="3899218"/>
        </p:xfrm>
        <a:graphic>
          <a:graphicData uri="http://schemas.openxmlformats.org/drawingml/2006/table">
            <a:tbl>
              <a:tblPr/>
              <a:tblGrid>
                <a:gridCol w="942975"/>
                <a:gridCol w="3448050"/>
                <a:gridCol w="3686175"/>
              </a:tblGrid>
              <a:tr h="6858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eaLnBrk="0" hangingPunct="0" indent="0" lvl="0" marL="0">
                        <a:spcBef>
                          <a:spcPct val="0"/>
                        </a:spcBef>
                        <a:buNone/>
                      </a:pPr>
                      <a:r>
                        <a:rPr altLang="en-US" b="1" sz="2000" lang="zh-CN">
                          <a:latin typeface="Times New Roman" panose="02020603050405020304" pitchFamily="2" charset="0"/>
                          <a:ea typeface="Times New Roman" panose="02020603050405020304" pitchFamily="2" charset="0"/>
                        </a:rPr>
                        <a:t>抛弃型</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000" lang="zh-CN">
                          <a:latin typeface="Times New Roman" panose="02020603050405020304" pitchFamily="2" charset="0"/>
                          <a:ea typeface="Times New Roman" panose="02020603050405020304" pitchFamily="2" charset="0"/>
                        </a:rPr>
                        <a:t>演化型</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699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000" lang="zh-CN">
                          <a:latin typeface="Times New Roman" panose="02020603050405020304" pitchFamily="2" charset="0"/>
                          <a:ea typeface="Times New Roman" panose="02020603050405020304" pitchFamily="2" charset="0"/>
                        </a:rPr>
                        <a:t>水平原型</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c rowSpan="2">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澄清并细化用例和功能需求</a:t>
                      </a:r>
                      <a:endParaRPr altLang="en-US" b="1" sz="2000" lang="zh-CN"/>
                    </a:p>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识别遗漏的功能</a:t>
                      </a:r>
                    </a:p>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研究用户界面方法</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rowSpan="2">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实现核心的用例</a:t>
                      </a:r>
                      <a:endParaRPr altLang="en-US" b="1" sz="2000" lang="zh-CN"/>
                    </a:p>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根据优先级实现附加的用例</a:t>
                      </a:r>
                    </a:p>
                    <a:p>
                      <a:pPr indent="0" lvl="0" marL="0">
                        <a:spcBef>
                          <a:spcPct val="0"/>
                        </a:spcBef>
                        <a:buFont typeface="Wingdings" panose="05000000000000000000" pitchFamily="2" charset="2"/>
                        <a:buChar char="l"/>
                      </a:pPr>
                      <a:r>
                        <a:rPr altLang="en-US" b="1" sz="2000" lang="zh-CN"/>
                        <a:t>使系统适应快速变化的业务需求</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108585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vMerge="1">
                  <a:txBody>
                    <a:bodyPr/>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vMerge="1">
                  <a:txBody>
                    <a:bodyPr/>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r>
              <a:tr h="4699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000" lang="zh-CN">
                          <a:latin typeface="Times New Roman" panose="02020603050405020304" pitchFamily="2" charset="0"/>
                          <a:ea typeface="Times New Roman" panose="02020603050405020304" pitchFamily="2" charset="0"/>
                        </a:rPr>
                        <a:t>垂直原型</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证明技术的可行性</a:t>
                      </a:r>
                      <a:endParaRPr altLang="en-US" b="1" sz="20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c rowSpan="2">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实现并扩充核心客户端／服务器功能层和通信层</a:t>
                      </a:r>
                      <a:endParaRPr altLang="en-US" b="1" sz="2000" lang="zh-CN"/>
                    </a:p>
                    <a:p>
                      <a:pPr indent="0" lvl="0" marL="0">
                        <a:spcBef>
                          <a:spcPct val="0"/>
                        </a:spcBef>
                        <a:buFont typeface="Wingdings" panose="05000000000000000000" pitchFamily="2" charset="2"/>
                        <a:buChar char="l"/>
                      </a:pPr>
                      <a:r>
                        <a:rPr altLang="en-US" b="1" sz="2000" lang="zh-CN">
                          <a:latin typeface="Times New Roman" panose="02020603050405020304" pitchFamily="2" charset="0"/>
                          <a:ea typeface="Times New Roman" panose="02020603050405020304" pitchFamily="2" charset="0"/>
                        </a:rPr>
                        <a:t>实现并优化核心算法</a:t>
                      </a:r>
                    </a:p>
                    <a:p>
                      <a:pPr indent="0" lvl="0" marL="0">
                        <a:spcBef>
                          <a:spcPct val="0"/>
                        </a:spcBef>
                        <a:buFont typeface="Wingdings" panose="05000000000000000000" pitchFamily="2" charset="2"/>
                        <a:buChar char="l"/>
                      </a:pPr>
                      <a:r>
                        <a:rPr altLang="en-US" b="1" sz="2000" lang="zh-CN"/>
                        <a:t>测试并调整性能</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72548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vMerge="1">
                  <a:txBody>
                    <a:bodyPr/>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5400" cap="flat" cmpd="sng">
                      <a:solidFill>
                        <a:srgbClr val="000000"/>
                      </a:solidFill>
                      <a:prstDash val="solid"/>
                      <a:headEnd type="none" w="med" len="med"/>
                      <a:tailEnd type="none" w="med" len="med"/>
                    </a:lnB>
                  </a:tcPr>
                </a:tc>
              </a:tr>
            </a:tbl>
          </a:graphicData>
        </a:graphic>
      </p:graphicFrame>
      <p:sp>
        <p:nvSpPr>
          <p:cNvPr id="1048716" name="矩形 28696"/>
          <p:cNvSpPr/>
          <p:nvPr/>
        </p:nvSpPr>
        <p:spPr>
          <a:xfrm>
            <a:off x="990600" y="5254625"/>
            <a:ext cx="7620000" cy="767080"/>
          </a:xfrm>
          <a:prstGeom prst="rect"/>
          <a:noFill/>
          <a:ln w="9525">
            <a:noFill/>
          </a:ln>
        </p:spPr>
        <p:txBody>
          <a:bodyPr anchor="t" wrap="square">
            <a:spAutoFit/>
          </a:bodyPr>
          <a:p>
            <a:pPr lvl="0">
              <a:lnSpc>
                <a:spcPct val="90000"/>
              </a:lnSpc>
              <a:spcBef>
                <a:spcPct val="20000"/>
              </a:spcBef>
            </a:pPr>
            <a:r>
              <a:rPr altLang="en-US" sz="2400" lang="zh-CN">
                <a:latin typeface="Arial" panose="020B0604020202020204" pitchFamily="34" charset="0"/>
                <a:ea typeface="宋体" panose="02010600030101010101" pitchFamily="2" charset="-122"/>
              </a:rPr>
              <a:t>表</a:t>
            </a:r>
            <a:r>
              <a:rPr altLang="zh-CN" sz="2400" lang="en-US">
                <a:latin typeface="Arial" panose="020B0604020202020204" pitchFamily="34" charset="0"/>
                <a:ea typeface="宋体" panose="02010600030101010101" pitchFamily="2" charset="-122"/>
              </a:rPr>
              <a:t>3.1</a:t>
            </a:r>
            <a:r>
              <a:rPr altLang="en-US" sz="2400" lang="zh-CN">
                <a:latin typeface="Arial" panose="020B0604020202020204" pitchFamily="34" charset="0"/>
                <a:ea typeface="宋体" panose="02010600030101010101" pitchFamily="2" charset="-122"/>
              </a:rPr>
              <a:t>总结了抛弃型、演化型、水平和垂直原型的一些典型应用。</a:t>
            </a:r>
          </a:p>
        </p:txBody>
      </p:sp>
      <p:sp>
        <p:nvSpPr>
          <p:cNvPr id="1048717" name="灯片编号占位符 1"/>
          <p:cNvSpPr>
            <a:spLocks noGrp="1"/>
          </p:cNvSpPr>
          <p:nvPr>
            <p:ph type="sldNum" sz="quarter" idx="12"/>
          </p:nvPr>
        </p:nvSpPr>
        <p:spPr/>
        <p:txBody>
          <a:bodyPr anchor="t"/>
          <a:p>
            <a:fld id="{9A0DB2DC-4C9A-4742-B13C-FB6460FD3503}" type="slidenum">
              <a:rPr altLang="en-US" lang="zh-CN"/>
              <a:t>24</a:t>
            </a:fld>
            <a:endParaRPr altLang="en-US" lang="zh-CN"/>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18" name="标题 29697"/>
          <p:cNvSpPr>
            <a:spLocks noGrp="1"/>
          </p:cNvSpPr>
          <p:nvPr>
            <p:ph type="title"/>
          </p:nvPr>
        </p:nvSpPr>
        <p:spPr>
          <a:xfrm>
            <a:off x="457200" y="274638"/>
            <a:ext cx="8229600" cy="792162"/>
          </a:xfrm>
        </p:spPr>
        <p:txBody>
          <a:bodyPr anchor="ctr"/>
          <a:p>
            <a:pPr algn="l"/>
            <a:r>
              <a:rPr altLang="zh-CN" b="1" sz="3600" lang="en-US"/>
              <a:t>3.2.4 </a:t>
            </a:r>
            <a:r>
              <a:rPr altLang="en-US" b="1" sz="3600" lang="zh-CN"/>
              <a:t>书面原型和电子原型</a:t>
            </a:r>
          </a:p>
        </p:txBody>
      </p:sp>
      <p:sp>
        <p:nvSpPr>
          <p:cNvPr id="1048719" name="文本占位符 29698"/>
          <p:cNvSpPr>
            <a:spLocks noGrp="1"/>
          </p:cNvSpPr>
          <p:nvPr>
            <p:ph idx="1"/>
          </p:nvPr>
        </p:nvSpPr>
        <p:spPr>
          <a:xfrm>
            <a:off x="457200" y="1143000"/>
            <a:ext cx="8229600" cy="5410200"/>
          </a:xfrm>
        </p:spPr>
        <p:txBody>
          <a:bodyPr anchor="t"/>
          <a:p>
            <a:pPr indent="0" marL="0">
              <a:lnSpc>
                <a:spcPct val="100000"/>
              </a:lnSpc>
              <a:buNone/>
            </a:pPr>
            <a:r>
              <a:rPr altLang="en-US" b="1" dirty="0" sz="2400" lang="zh-CN" smtClean="0">
                <a:solidFill>
                  <a:srgbClr val="FF0000"/>
                </a:solidFill>
              </a:rPr>
              <a:t>书</a:t>
            </a:r>
            <a:r>
              <a:rPr altLang="en-US" b="1" dirty="0" sz="2400" lang="zh-CN">
                <a:solidFill>
                  <a:srgbClr val="FF0000"/>
                </a:solidFill>
              </a:rPr>
              <a:t>面原型</a:t>
            </a:r>
            <a:r>
              <a:rPr altLang="zh-CN" b="1" dirty="0" sz="2400" lang="en-US">
                <a:solidFill>
                  <a:srgbClr val="FF0000"/>
                </a:solidFill>
              </a:rPr>
              <a:t>(paper prototype</a:t>
            </a:r>
            <a:r>
              <a:rPr altLang="zh-CN" b="1" dirty="0" sz="2400" lang="en-US"/>
              <a:t>) (</a:t>
            </a:r>
            <a:r>
              <a:rPr altLang="en-US" b="1" dirty="0" sz="2400" lang="zh-CN"/>
              <a:t>有时也叫低保真原型</a:t>
            </a:r>
            <a:r>
              <a:rPr altLang="zh-CN" b="1" dirty="0" sz="2400" lang="en-US"/>
              <a:t>)</a:t>
            </a:r>
            <a:r>
              <a:rPr altLang="en-US" b="1" dirty="0" sz="2400" lang="zh-CN"/>
              <a:t>是一种廉价、快速并且不涉及高技术的方法，它可以把一个系统某部分是如何实现的呈现在用户面前</a:t>
            </a:r>
            <a:r>
              <a:rPr altLang="en-US" b="1" dirty="0" sz="2400" lang="zh-CN" smtClean="0"/>
              <a:t>。</a:t>
            </a:r>
            <a:endParaRPr altLang="zh-CN" b="1" dirty="0" sz="2400" lang="en-US" smtClean="0"/>
          </a:p>
          <a:p>
            <a:pPr indent="0" marL="0">
              <a:lnSpc>
                <a:spcPct val="100000"/>
              </a:lnSpc>
              <a:buNone/>
            </a:pPr>
            <a:r>
              <a:rPr altLang="en-US" b="1" dirty="0" sz="2400" lang="zh-CN" smtClean="0"/>
              <a:t>书</a:t>
            </a:r>
            <a:r>
              <a:rPr altLang="en-US" b="1" dirty="0" sz="2400" lang="zh-CN"/>
              <a:t>面原型有助于判断用户和开发者在需求上是否达成共识。他们可以使你在开发产品代码前，对各种可能的解决方案进行试验性的并且低风险的尝试。</a:t>
            </a:r>
          </a:p>
          <a:p>
            <a:pPr indent="0" marL="0">
              <a:lnSpc>
                <a:spcPct val="100000"/>
              </a:lnSpc>
              <a:buNone/>
            </a:pPr>
            <a:r>
              <a:rPr altLang="en-US" b="1" dirty="0" sz="2400" lang="zh-CN" smtClean="0"/>
              <a:t>书</a:t>
            </a:r>
            <a:r>
              <a:rPr altLang="en-US" b="1" dirty="0" sz="2400" lang="zh-CN"/>
              <a:t>面原型所包括的工具仅仅是纸张、索引卡、粘贴纸、塑料板、白板和标记器</a:t>
            </a:r>
            <a:r>
              <a:rPr altLang="en-US" b="1" dirty="0" sz="2400" lang="zh-CN" smtClean="0"/>
              <a:t>。</a:t>
            </a:r>
            <a:endParaRPr altLang="zh-CN" b="1" dirty="0" sz="2400" lang="en-US" smtClean="0"/>
          </a:p>
          <a:p>
            <a:pPr indent="0" marL="0">
              <a:lnSpc>
                <a:spcPct val="100000"/>
              </a:lnSpc>
              <a:buNone/>
            </a:pPr>
            <a:r>
              <a:rPr altLang="en-US" b="1" dirty="0" sz="2400" lang="zh-CN" smtClean="0">
                <a:solidFill>
                  <a:srgbClr val="FF0000"/>
                </a:solidFill>
              </a:rPr>
              <a:t>电</a:t>
            </a:r>
            <a:r>
              <a:rPr altLang="en-US" b="1" dirty="0" sz="2400" lang="zh-CN">
                <a:solidFill>
                  <a:srgbClr val="FF0000"/>
                </a:solidFill>
              </a:rPr>
              <a:t>子原型</a:t>
            </a:r>
            <a:r>
              <a:rPr altLang="zh-CN" b="1" dirty="0" sz="2400" lang="en-US">
                <a:solidFill>
                  <a:srgbClr val="FF0000"/>
                </a:solidFill>
              </a:rPr>
              <a:t>(electronic prototype</a:t>
            </a:r>
            <a:r>
              <a:rPr altLang="zh-CN" b="1" dirty="0" sz="2400" lang="en-US" smtClean="0">
                <a:solidFill>
                  <a:srgbClr val="FF0000"/>
                </a:solidFill>
              </a:rPr>
              <a:t>)</a:t>
            </a:r>
            <a:r>
              <a:rPr altLang="en-US" b="1" dirty="0" sz="2400" lang="zh-CN" smtClean="0">
                <a:solidFill>
                  <a:srgbClr val="FF0000"/>
                </a:solidFill>
              </a:rPr>
              <a:t> </a:t>
            </a:r>
            <a:endParaRPr altLang="en-US" b="1" dirty="0" sz="2400" lang="zh-CN"/>
          </a:p>
        </p:txBody>
      </p:sp>
      <p:sp>
        <p:nvSpPr>
          <p:cNvPr id="1048720" name="灯片编号占位符 1"/>
          <p:cNvSpPr>
            <a:spLocks noGrp="1"/>
          </p:cNvSpPr>
          <p:nvPr>
            <p:ph type="sldNum" sz="quarter" idx="12"/>
          </p:nvPr>
        </p:nvSpPr>
        <p:spPr/>
        <p:txBody>
          <a:bodyPr anchor="t"/>
          <a:p>
            <a:fld id="{9A0DB2DC-4C9A-4742-B13C-FB6460FD3503}" type="slidenum">
              <a:rPr altLang="en-US" lang="zh-CN"/>
              <a:t>25</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719">
                                            <p:txEl>
                                              <p:pRg st="0" end="0"/>
                                            </p:txEl>
                                          </p:spTgt>
                                        </p:tgtEl>
                                        <p:attrNameLst>
                                          <p:attrName>style.visibility</p:attrName>
                                        </p:attrNameLst>
                                      </p:cBhvr>
                                      <p:to>
                                        <p:strVal val="visible"/>
                                      </p:to>
                                    </p:set>
                                    <p:animEffect transition="in" filter="blinds(horizontal)">
                                      <p:cBhvr>
                                        <p:cTn dur="500" id="7"/>
                                        <p:tgtEl>
                                          <p:spTgt spid="1048719">
                                            <p:txEl>
                                              <p:pRg st="0" end="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719">
                                            <p:txEl>
                                              <p:pRg st="1" end="1"/>
                                            </p:txEl>
                                          </p:spTgt>
                                        </p:tgtEl>
                                        <p:attrNameLst>
                                          <p:attrName>style.visibility</p:attrName>
                                        </p:attrNameLst>
                                      </p:cBhvr>
                                      <p:to>
                                        <p:strVal val="visible"/>
                                      </p:to>
                                    </p:set>
                                    <p:animEffect transition="in" filter="blinds(horizontal)">
                                      <p:cBhvr>
                                        <p:cTn dur="500" id="10"/>
                                        <p:tgtEl>
                                          <p:spTgt spid="1048719">
                                            <p:txEl>
                                              <p:pRg st="1" end="1"/>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8719">
                                            <p:txEl>
                                              <p:pRg st="2" end="2"/>
                                            </p:txEl>
                                          </p:spTgt>
                                        </p:tgtEl>
                                        <p:attrNameLst>
                                          <p:attrName>style.visibility</p:attrName>
                                        </p:attrNameLst>
                                      </p:cBhvr>
                                      <p:to>
                                        <p:strVal val="visible"/>
                                      </p:to>
                                    </p:set>
                                    <p:animEffect transition="in" filter="blinds(horizontal)">
                                      <p:cBhvr>
                                        <p:cTn dur="500" id="13"/>
                                        <p:tgtEl>
                                          <p:spTgt spid="1048719">
                                            <p:txEl>
                                              <p:pRg st="2" end="2"/>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8719">
                                            <p:txEl>
                                              <p:pRg st="3" end="3"/>
                                            </p:txEl>
                                          </p:spTgt>
                                        </p:tgtEl>
                                        <p:attrNameLst>
                                          <p:attrName>style.visibility</p:attrName>
                                        </p:attrNameLst>
                                      </p:cBhvr>
                                      <p:to>
                                        <p:strVal val="visible"/>
                                      </p:to>
                                    </p:set>
                                    <p:animEffect transition="in" filter="blinds(horizontal)">
                                      <p:cBhvr>
                                        <p:cTn dur="500" id="16"/>
                                        <p:tgtEl>
                                          <p:spTgt spid="10487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21" name="文本占位符 30721"/>
          <p:cNvSpPr>
            <a:spLocks noGrp="1"/>
          </p:cNvSpPr>
          <p:nvPr>
            <p:ph idx="1"/>
          </p:nvPr>
        </p:nvSpPr>
        <p:spPr>
          <a:xfrm>
            <a:off x="457200" y="685800"/>
            <a:ext cx="8382000" cy="4800600"/>
          </a:xfrm>
        </p:spPr>
        <p:txBody>
          <a:bodyPr anchor="t"/>
          <a:p>
            <a:pPr indent="0" marL="0">
              <a:lnSpc>
                <a:spcPct val="110000"/>
              </a:lnSpc>
              <a:buNone/>
            </a:pPr>
            <a:r>
              <a:rPr altLang="en-US" b="1" dirty="0" sz="2400" lang="zh-CN" smtClean="0"/>
              <a:t>不</a:t>
            </a:r>
            <a:r>
              <a:rPr altLang="en-US" b="1" dirty="0" sz="2400" lang="zh-CN"/>
              <a:t>管你建立</a:t>
            </a:r>
            <a:r>
              <a:rPr altLang="en-US" b="1" dirty="0" sz="2400" lang="zh-CN">
                <a:solidFill>
                  <a:srgbClr val="FF0000"/>
                </a:solidFill>
              </a:rPr>
              <a:t>原型的工具多么高效，在纸张上勾画界面是最快的。书面原型方便了原型的快速反复性</a:t>
            </a:r>
            <a:r>
              <a:rPr altLang="en-US" b="1" dirty="0" sz="2400" lang="zh-CN"/>
              <a:t>，而在需求开发中反复性是一个关键的成功因素</a:t>
            </a:r>
            <a:r>
              <a:rPr altLang="en-US" b="1" dirty="0" sz="2400" lang="zh-CN" smtClean="0"/>
              <a:t>。</a:t>
            </a:r>
            <a:endParaRPr altLang="zh-CN" b="1" dirty="0" sz="2400" lang="en-US" smtClean="0"/>
          </a:p>
          <a:p>
            <a:pPr indent="0" marL="0">
              <a:lnSpc>
                <a:spcPct val="110000"/>
              </a:lnSpc>
              <a:buNone/>
            </a:pPr>
            <a:r>
              <a:rPr altLang="en-US" b="1" dirty="0" sz="2400" lang="zh-CN" smtClean="0"/>
              <a:t>在构</a:t>
            </a:r>
            <a:r>
              <a:rPr altLang="en-US" b="1" dirty="0" sz="2400" lang="zh-CN"/>
              <a:t>造一个进化型原型或者从事传统设计和构造活动之前，</a:t>
            </a:r>
            <a:r>
              <a:rPr altLang="en-US" b="1" dirty="0" sz="2400" lang="zh-CN">
                <a:solidFill>
                  <a:srgbClr val="FF0000"/>
                </a:solidFill>
              </a:rPr>
              <a:t>书面原型对于精化需求是一种优秀的技术</a:t>
            </a:r>
            <a:r>
              <a:rPr altLang="en-US" b="1" dirty="0" sz="2400" lang="zh-CN"/>
              <a:t>，它还提供了一个管理客户期望的有用工具。</a:t>
            </a:r>
          </a:p>
        </p:txBody>
      </p:sp>
      <p:sp>
        <p:nvSpPr>
          <p:cNvPr id="1048722" name="灯片编号占位符 1"/>
          <p:cNvSpPr>
            <a:spLocks noGrp="1"/>
          </p:cNvSpPr>
          <p:nvPr>
            <p:ph type="sldNum" sz="quarter" idx="12"/>
          </p:nvPr>
        </p:nvSpPr>
        <p:spPr/>
        <p:txBody>
          <a:bodyPr anchor="t"/>
          <a:p>
            <a:fld id="{9A0DB2DC-4C9A-4742-B13C-FB6460FD3503}" type="slidenum">
              <a:rPr altLang="en-US" lang="zh-CN"/>
              <a:t>26</a:t>
            </a:fld>
            <a:endParaRPr altLang="en-US" lang="zh-CN"/>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23" name="标题 32769"/>
          <p:cNvSpPr>
            <a:spLocks noGrp="1"/>
          </p:cNvSpPr>
          <p:nvPr>
            <p:ph type="title"/>
          </p:nvPr>
        </p:nvSpPr>
        <p:spPr>
          <a:xfrm>
            <a:off x="457200" y="228600"/>
            <a:ext cx="8229600" cy="792163"/>
          </a:xfrm>
        </p:spPr>
        <p:txBody>
          <a:bodyPr anchor="ctr"/>
          <a:p>
            <a:pPr algn="l"/>
            <a:r>
              <a:rPr altLang="zh-CN" b="1" dirty="0" sz="3600" lang="en-US"/>
              <a:t>3.2.5  </a:t>
            </a:r>
            <a:r>
              <a:rPr altLang="en-US" b="1" dirty="0" sz="3600" lang="zh-CN"/>
              <a:t>原型评价</a:t>
            </a:r>
          </a:p>
        </p:txBody>
      </p:sp>
      <p:sp>
        <p:nvSpPr>
          <p:cNvPr id="1048724" name="文本占位符 32770"/>
          <p:cNvSpPr>
            <a:spLocks noGrp="1"/>
          </p:cNvSpPr>
          <p:nvPr>
            <p:ph idx="1"/>
          </p:nvPr>
        </p:nvSpPr>
        <p:spPr>
          <a:xfrm>
            <a:off x="457200" y="876300"/>
            <a:ext cx="8492490" cy="5105400"/>
          </a:xfrm>
        </p:spPr>
        <p:txBody>
          <a:bodyPr anchor="t"/>
          <a:p>
            <a:pPr indent="0" marL="0">
              <a:lnSpc>
                <a:spcPct val="100000"/>
              </a:lnSpc>
              <a:buNone/>
            </a:pPr>
            <a:r>
              <a:rPr altLang="zh-CN" b="1" dirty="0" sz="2600" lang="en-US"/>
              <a:t>       </a:t>
            </a:r>
            <a:r>
              <a:rPr altLang="en-US" b="1" dirty="0" sz="2400" lang="zh-CN"/>
              <a:t>通过建立脚本使用户遵从一系列步骤并且回答一些特定的问题以获取所需要的信息，这样你可以提高原型评价的有效性</a:t>
            </a:r>
            <a:r>
              <a:rPr altLang="en-US" b="1" dirty="0" sz="2400" lang="zh-CN" smtClean="0"/>
              <a:t>。在</a:t>
            </a:r>
            <a:r>
              <a:rPr altLang="en-US" b="1" dirty="0" sz="2400" lang="zh-CN"/>
              <a:t>每个任务之后，脚本将为评价者提供特定的与任务有关的问题。 </a:t>
            </a:r>
          </a:p>
          <a:p>
            <a:pPr indent="0" marL="0">
              <a:lnSpc>
                <a:spcPct val="90000"/>
              </a:lnSpc>
              <a:buFont typeface="Wingdings" panose="05000000000000000000" pitchFamily="2" charset="2"/>
              <a:buChar char="l"/>
            </a:pPr>
            <a:r>
              <a:rPr altLang="en-US" b="1" dirty="0" sz="2400" lang="zh-CN"/>
              <a:t> 这个原型所实现的功能与你所期望的一致吗</a:t>
            </a:r>
            <a:r>
              <a:rPr altLang="zh-CN" b="1" dirty="0" sz="2400" lang="en-US"/>
              <a:t>?</a:t>
            </a:r>
          </a:p>
          <a:p>
            <a:pPr indent="0" marL="0">
              <a:lnSpc>
                <a:spcPct val="90000"/>
              </a:lnSpc>
              <a:buFont typeface="Wingdings" panose="05000000000000000000" pitchFamily="2" charset="2"/>
              <a:buChar char="l"/>
            </a:pPr>
            <a:r>
              <a:rPr altLang="zh-CN" b="1" dirty="0" sz="2400" lang="en-US"/>
              <a:t> </a:t>
            </a:r>
            <a:r>
              <a:rPr altLang="en-US" b="1" dirty="0" sz="2400" lang="zh-CN"/>
              <a:t>有遗漏的功能吗</a:t>
            </a:r>
            <a:r>
              <a:rPr altLang="zh-CN" b="1" dirty="0" sz="2400" lang="en-US"/>
              <a:t>?</a:t>
            </a:r>
          </a:p>
          <a:p>
            <a:pPr indent="0" marL="0">
              <a:lnSpc>
                <a:spcPct val="90000"/>
              </a:lnSpc>
              <a:buFont typeface="Wingdings" panose="05000000000000000000" pitchFamily="2" charset="2"/>
              <a:buChar char="l"/>
            </a:pPr>
            <a:r>
              <a:rPr altLang="zh-CN" b="1" dirty="0" sz="2400" lang="en-US"/>
              <a:t> </a:t>
            </a:r>
            <a:r>
              <a:rPr altLang="en-US" b="1" dirty="0" sz="2400" lang="zh-CN"/>
              <a:t>你能考虑一下这个原型所没涉及的一些出错情况吗</a:t>
            </a:r>
            <a:r>
              <a:rPr altLang="zh-CN" b="1" dirty="0" sz="2400" lang="en-US"/>
              <a:t>?    </a:t>
            </a:r>
          </a:p>
          <a:p>
            <a:pPr indent="0" marL="0">
              <a:lnSpc>
                <a:spcPct val="90000"/>
              </a:lnSpc>
              <a:buFont typeface="Wingdings" panose="05000000000000000000" pitchFamily="2" charset="2"/>
              <a:buChar char="l"/>
            </a:pPr>
            <a:r>
              <a:rPr altLang="zh-CN" b="1" dirty="0" sz="2400" lang="en-US"/>
              <a:t> </a:t>
            </a:r>
            <a:r>
              <a:rPr altLang="en-US" b="1" dirty="0" sz="2400" lang="zh-CN"/>
              <a:t>有多余的功能吗</a:t>
            </a:r>
            <a:r>
              <a:rPr altLang="zh-CN" b="1" dirty="0" sz="2400" lang="en-US"/>
              <a:t>?</a:t>
            </a:r>
          </a:p>
          <a:p>
            <a:pPr indent="0" marL="0">
              <a:lnSpc>
                <a:spcPct val="90000"/>
              </a:lnSpc>
              <a:buFont typeface="Wingdings" panose="05000000000000000000" pitchFamily="2" charset="2"/>
              <a:buChar char="l"/>
            </a:pPr>
            <a:r>
              <a:rPr altLang="zh-CN" b="1" dirty="0" sz="2400" lang="en-US"/>
              <a:t> </a:t>
            </a:r>
            <a:r>
              <a:rPr altLang="en-US" b="1" dirty="0" sz="2400" lang="zh-CN"/>
              <a:t>这些导航的逻辑性和完整性如何</a:t>
            </a:r>
            <a:r>
              <a:rPr altLang="zh-CN" b="1" dirty="0" sz="2400" lang="en-US"/>
              <a:t>?</a:t>
            </a:r>
          </a:p>
          <a:p>
            <a:pPr indent="0" marL="0">
              <a:lnSpc>
                <a:spcPct val="90000"/>
              </a:lnSpc>
              <a:buFont typeface="Wingdings" panose="05000000000000000000" pitchFamily="2" charset="2"/>
              <a:buChar char="l"/>
            </a:pPr>
            <a:r>
              <a:rPr altLang="zh-CN" b="1" dirty="0" sz="2400" lang="en-US"/>
              <a:t> </a:t>
            </a:r>
            <a:r>
              <a:rPr altLang="en-US" b="1" dirty="0" sz="2400" lang="zh-CN"/>
              <a:t>有更简单的方法来完成这一任务吗</a:t>
            </a:r>
            <a:r>
              <a:rPr altLang="zh-CN" b="1" dirty="0" sz="2400" lang="en-US"/>
              <a:t>?</a:t>
            </a:r>
          </a:p>
          <a:p>
            <a:pPr indent="0" marL="0">
              <a:lnSpc>
                <a:spcPct val="90000"/>
              </a:lnSpc>
              <a:buFont typeface="Wingdings" panose="05000000000000000000" pitchFamily="2" charset="2"/>
              <a:buChar char="l"/>
            </a:pPr>
            <a:r>
              <a:rPr altLang="zh-CN" b="1" dirty="0" sz="2400" lang="en-US"/>
              <a:t> </a:t>
            </a:r>
            <a:r>
              <a:rPr altLang="en-US" b="1" dirty="0" sz="2400" lang="zh-CN"/>
              <a:t>是否应包括其他复杂的任务？</a:t>
            </a:r>
            <a:r>
              <a:rPr altLang="zh-CN" b="1" dirty="0" sz="2400" lang="en-US"/>
              <a:t>.......</a:t>
            </a:r>
          </a:p>
        </p:txBody>
      </p:sp>
      <p:sp>
        <p:nvSpPr>
          <p:cNvPr id="1048725" name="灯片编号占位符 1"/>
          <p:cNvSpPr>
            <a:spLocks noGrp="1"/>
          </p:cNvSpPr>
          <p:nvPr>
            <p:ph type="sldNum" sz="quarter" idx="12"/>
          </p:nvPr>
        </p:nvSpPr>
        <p:spPr/>
        <p:txBody>
          <a:bodyPr anchor="t"/>
          <a:p>
            <a:fld id="{9A0DB2DC-4C9A-4742-B13C-FB6460FD3503}" type="slidenum">
              <a:rPr altLang="en-US" lang="zh-CN"/>
              <a:t>27</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24">
                                            <p:txEl>
                                              <p:pRg st="0" end="0"/>
                                            </p:txEl>
                                          </p:spTgt>
                                        </p:tgtEl>
                                        <p:attrNameLst>
                                          <p:attrName>style.visibility</p:attrName>
                                        </p:attrNameLst>
                                      </p:cBhvr>
                                      <p:to>
                                        <p:strVal val="visible"/>
                                      </p:to>
                                    </p:set>
                                    <p:anim calcmode="lin" valueType="num">
                                      <p:cBhvr additive="base">
                                        <p:cTn dur="500" fill="hold" id="7"/>
                                        <p:tgtEl>
                                          <p:spTgt spid="104872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24">
                                            <p:txEl>
                                              <p:pRg st="1" end="1"/>
                                            </p:txEl>
                                          </p:spTgt>
                                        </p:tgtEl>
                                        <p:attrNameLst>
                                          <p:attrName>style.visibility</p:attrName>
                                        </p:attrNameLst>
                                      </p:cBhvr>
                                      <p:to>
                                        <p:strVal val="visible"/>
                                      </p:to>
                                    </p:set>
                                    <p:anim calcmode="lin" valueType="num">
                                      <p:cBhvr additive="base">
                                        <p:cTn dur="500" fill="hold" id="13"/>
                                        <p:tgtEl>
                                          <p:spTgt spid="1048724">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24">
                                            <p:txEl>
                                              <p:pRg st="2" end="2"/>
                                            </p:txEl>
                                          </p:spTgt>
                                        </p:tgtEl>
                                        <p:attrNameLst>
                                          <p:attrName>style.visibility</p:attrName>
                                        </p:attrNameLst>
                                      </p:cBhvr>
                                      <p:to>
                                        <p:strVal val="visible"/>
                                      </p:to>
                                    </p:set>
                                    <p:anim calcmode="lin" valueType="num">
                                      <p:cBhvr additive="base">
                                        <p:cTn dur="500" fill="hold" id="19"/>
                                        <p:tgtEl>
                                          <p:spTgt spid="1048724">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24">
                                            <p:txEl>
                                              <p:pRg st="3" end="3"/>
                                            </p:txEl>
                                          </p:spTgt>
                                        </p:tgtEl>
                                        <p:attrNameLst>
                                          <p:attrName>style.visibility</p:attrName>
                                        </p:attrNameLst>
                                      </p:cBhvr>
                                      <p:to>
                                        <p:strVal val="visible"/>
                                      </p:to>
                                    </p:set>
                                    <p:anim calcmode="lin" valueType="num">
                                      <p:cBhvr additive="base">
                                        <p:cTn dur="500" fill="hold" id="25"/>
                                        <p:tgtEl>
                                          <p:spTgt spid="104872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24">
                                            <p:txEl>
                                              <p:pRg st="4" end="4"/>
                                            </p:txEl>
                                          </p:spTgt>
                                        </p:tgtEl>
                                        <p:attrNameLst>
                                          <p:attrName>style.visibility</p:attrName>
                                        </p:attrNameLst>
                                      </p:cBhvr>
                                      <p:to>
                                        <p:strVal val="visible"/>
                                      </p:to>
                                    </p:set>
                                    <p:anim calcmode="lin" valueType="num">
                                      <p:cBhvr additive="base">
                                        <p:cTn dur="500" fill="hold" id="31"/>
                                        <p:tgtEl>
                                          <p:spTgt spid="1048724">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724">
                                            <p:txEl>
                                              <p:pRg st="5" end="5"/>
                                            </p:txEl>
                                          </p:spTgt>
                                        </p:tgtEl>
                                        <p:attrNameLst>
                                          <p:attrName>style.visibility</p:attrName>
                                        </p:attrNameLst>
                                      </p:cBhvr>
                                      <p:to>
                                        <p:strVal val="visible"/>
                                      </p:to>
                                    </p:set>
                                    <p:anim calcmode="lin" valueType="num">
                                      <p:cBhvr additive="base">
                                        <p:cTn dur="500" fill="hold" id="37"/>
                                        <p:tgtEl>
                                          <p:spTgt spid="1048724">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724">
                                            <p:txEl>
                                              <p:pRg st="6" end="6"/>
                                            </p:txEl>
                                          </p:spTgt>
                                        </p:tgtEl>
                                        <p:attrNameLst>
                                          <p:attrName>style.visibility</p:attrName>
                                        </p:attrNameLst>
                                      </p:cBhvr>
                                      <p:to>
                                        <p:strVal val="visible"/>
                                      </p:to>
                                    </p:set>
                                    <p:anim calcmode="lin" valueType="num">
                                      <p:cBhvr additive="base">
                                        <p:cTn dur="500" fill="hold" id="43"/>
                                        <p:tgtEl>
                                          <p:spTgt spid="1048724">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7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 presetSubtype="4">
                                  <p:stCondLst>
                                    <p:cond delay="0"/>
                                  </p:stCondLst>
                                  <p:childTnLst>
                                    <p:set>
                                      <p:cBhvr>
                                        <p:cTn dur="1" fill="hold" id="48">
                                          <p:stCondLst>
                                            <p:cond delay="0"/>
                                          </p:stCondLst>
                                        </p:cTn>
                                        <p:tgtEl>
                                          <p:spTgt spid="1048724">
                                            <p:txEl>
                                              <p:pRg st="7" end="7"/>
                                            </p:txEl>
                                          </p:spTgt>
                                        </p:tgtEl>
                                        <p:attrNameLst>
                                          <p:attrName>style.visibility</p:attrName>
                                        </p:attrNameLst>
                                      </p:cBhvr>
                                      <p:to>
                                        <p:strVal val="visible"/>
                                      </p:to>
                                    </p:set>
                                    <p:anim calcmode="lin" valueType="num">
                                      <p:cBhvr additive="base">
                                        <p:cTn dur="500" fill="hold" id="49"/>
                                        <p:tgtEl>
                                          <p:spTgt spid="1048724">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72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26" name="文本占位符 33793"/>
          <p:cNvSpPr>
            <a:spLocks noGrp="1"/>
          </p:cNvSpPr>
          <p:nvPr>
            <p:ph idx="1"/>
          </p:nvPr>
        </p:nvSpPr>
        <p:spPr>
          <a:xfrm>
            <a:off x="704850" y="838268"/>
            <a:ext cx="7981842" cy="4343286"/>
          </a:xfrm>
        </p:spPr>
        <p:txBody>
          <a:bodyPr anchor="t"/>
          <a:p>
            <a:pPr indent="0" marL="0">
              <a:lnSpc>
                <a:spcPct val="150000"/>
              </a:lnSpc>
              <a:buNone/>
            </a:pPr>
            <a:r>
              <a:rPr altLang="zh-CN" b="1" dirty="0" sz="2600" lang="en-US"/>
              <a:t>1</a:t>
            </a:r>
            <a:r>
              <a:rPr altLang="en-US" b="1" dirty="0" sz="2600" lang="zh-CN"/>
              <a:t>）</a:t>
            </a:r>
            <a:r>
              <a:rPr altLang="en-US" b="1" dirty="0" sz="2600" lang="zh-CN">
                <a:effectLst/>
              </a:rPr>
              <a:t>务必让一些合适的人从恰当的角度评价原型。</a:t>
            </a:r>
          </a:p>
          <a:p>
            <a:pPr indent="0" marL="0">
              <a:lnSpc>
                <a:spcPct val="150000"/>
              </a:lnSpc>
              <a:buFont typeface="Wingdings" panose="05000000000000000000" pitchFamily="2" charset="2"/>
              <a:buChar char="l"/>
            </a:pPr>
            <a:r>
              <a:rPr altLang="en-US" b="1" dirty="0" sz="2600" lang="zh-CN"/>
              <a:t>  原型的评价者必须是所期望的用户群的代表。</a:t>
            </a:r>
          </a:p>
          <a:p>
            <a:pPr indent="0" marL="0">
              <a:lnSpc>
                <a:spcPct val="150000"/>
              </a:lnSpc>
              <a:buFont typeface="Wingdings" panose="05000000000000000000" pitchFamily="2" charset="2"/>
              <a:buChar char="l"/>
            </a:pPr>
            <a:r>
              <a:rPr altLang="en-US" b="1" dirty="0" sz="2600" lang="zh-CN"/>
              <a:t>  评价组必须从使用原型中功能的用户类里挑选出具有经验和经验不足的用户。</a:t>
            </a:r>
          </a:p>
          <a:p>
            <a:pPr indent="0" marL="0">
              <a:lnSpc>
                <a:spcPct val="150000"/>
              </a:lnSpc>
              <a:buFont typeface="Wingdings" panose="05000000000000000000" pitchFamily="2" charset="2"/>
              <a:buChar char="l"/>
            </a:pPr>
            <a:r>
              <a:rPr altLang="en-US" b="1" dirty="0" sz="2600" lang="zh-CN"/>
              <a:t>  在把原型呈递给评价者时，应注意原型不包括要在以后真正产品开发中实现的所有的业务逻辑。</a:t>
            </a:r>
          </a:p>
          <a:p>
            <a:pPr indent="0" marL="0">
              <a:lnSpc>
                <a:spcPct val="150000"/>
              </a:lnSpc>
              <a:buNone/>
            </a:pPr>
            <a:r>
              <a:rPr altLang="en-US" b="1" dirty="0" sz="2600" lang="zh-CN"/>
              <a:t> </a:t>
            </a:r>
          </a:p>
        </p:txBody>
      </p:sp>
      <p:sp>
        <p:nvSpPr>
          <p:cNvPr id="1048727" name="灯片编号占位符 1"/>
          <p:cNvSpPr>
            <a:spLocks noGrp="1"/>
          </p:cNvSpPr>
          <p:nvPr>
            <p:ph type="sldNum" sz="quarter" idx="12"/>
          </p:nvPr>
        </p:nvSpPr>
        <p:spPr/>
        <p:txBody>
          <a:bodyPr anchor="t"/>
          <a:p>
            <a:fld id="{9A0DB2DC-4C9A-4742-B13C-FB6460FD3503}" type="slidenum">
              <a:rPr altLang="en-US" lang="zh-CN"/>
              <a:t>28</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26">
                                            <p:txEl>
                                              <p:pRg st="0" end="0"/>
                                            </p:txEl>
                                          </p:spTgt>
                                        </p:tgtEl>
                                        <p:attrNameLst>
                                          <p:attrName>style.visibility</p:attrName>
                                        </p:attrNameLst>
                                      </p:cBhvr>
                                      <p:to>
                                        <p:strVal val="visible"/>
                                      </p:to>
                                    </p:set>
                                    <p:anim calcmode="lin" valueType="num">
                                      <p:cBhvr additive="base">
                                        <p:cTn dur="500" fill="hold" id="7"/>
                                        <p:tgtEl>
                                          <p:spTgt spid="104872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26">
                                            <p:txEl>
                                              <p:pRg st="1" end="1"/>
                                            </p:txEl>
                                          </p:spTgt>
                                        </p:tgtEl>
                                        <p:attrNameLst>
                                          <p:attrName>style.visibility</p:attrName>
                                        </p:attrNameLst>
                                      </p:cBhvr>
                                      <p:to>
                                        <p:strVal val="visible"/>
                                      </p:to>
                                    </p:set>
                                    <p:anim calcmode="lin" valueType="num">
                                      <p:cBhvr additive="base">
                                        <p:cTn dur="500" fill="hold" id="13"/>
                                        <p:tgtEl>
                                          <p:spTgt spid="104872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26">
                                            <p:txEl>
                                              <p:pRg st="2" end="2"/>
                                            </p:txEl>
                                          </p:spTgt>
                                        </p:tgtEl>
                                        <p:attrNameLst>
                                          <p:attrName>style.visibility</p:attrName>
                                        </p:attrNameLst>
                                      </p:cBhvr>
                                      <p:to>
                                        <p:strVal val="visible"/>
                                      </p:to>
                                    </p:set>
                                    <p:anim calcmode="lin" valueType="num">
                                      <p:cBhvr additive="base">
                                        <p:cTn dur="500" fill="hold" id="19"/>
                                        <p:tgtEl>
                                          <p:spTgt spid="104872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26">
                                            <p:txEl>
                                              <p:pRg st="3" end="3"/>
                                            </p:txEl>
                                          </p:spTgt>
                                        </p:tgtEl>
                                        <p:attrNameLst>
                                          <p:attrName>style.visibility</p:attrName>
                                        </p:attrNameLst>
                                      </p:cBhvr>
                                      <p:to>
                                        <p:strVal val="visible"/>
                                      </p:to>
                                    </p:set>
                                    <p:anim calcmode="lin" valueType="num">
                                      <p:cBhvr additive="base">
                                        <p:cTn dur="500" fill="hold" id="25"/>
                                        <p:tgtEl>
                                          <p:spTgt spid="104872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26">
                                            <p:txEl>
                                              <p:pRg st="4" end="4"/>
                                            </p:txEl>
                                          </p:spTgt>
                                        </p:tgtEl>
                                        <p:attrNameLst>
                                          <p:attrName>style.visibility</p:attrName>
                                        </p:attrNameLst>
                                      </p:cBhvr>
                                      <p:to>
                                        <p:strVal val="visible"/>
                                      </p:to>
                                    </p:set>
                                    <p:anim calcmode="lin" valueType="num">
                                      <p:cBhvr additive="base">
                                        <p:cTn dur="500" fill="hold" id="31"/>
                                        <p:tgtEl>
                                          <p:spTgt spid="104872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28" name="文本占位符 33793"/>
          <p:cNvSpPr>
            <a:spLocks noGrp="1"/>
          </p:cNvSpPr>
          <p:nvPr>
            <p:ph idx="1"/>
          </p:nvPr>
        </p:nvSpPr>
        <p:spPr>
          <a:xfrm>
            <a:off x="838298" y="762070"/>
            <a:ext cx="7685944" cy="5486400"/>
          </a:xfrm>
        </p:spPr>
        <p:txBody>
          <a:bodyPr anchor="t"/>
          <a:p>
            <a:pPr indent="0" marL="0">
              <a:lnSpc>
                <a:spcPct val="90000"/>
              </a:lnSpc>
              <a:buNone/>
            </a:pPr>
            <a:r>
              <a:rPr altLang="zh-CN" b="1" dirty="0" sz="2600" lang="en-US" smtClean="0">
                <a:solidFill>
                  <a:srgbClr val="FF0000"/>
                </a:solidFill>
              </a:rPr>
              <a:t>2</a:t>
            </a:r>
            <a:r>
              <a:rPr altLang="en-US" b="1" dirty="0" sz="2600" lang="zh-CN">
                <a:solidFill>
                  <a:srgbClr val="FF0000"/>
                </a:solidFill>
              </a:rPr>
              <a:t>）由于用户界面原型可用性的正式测试工作量庞大，所以除了让用户自己评价原型然后把他们的想法告诉你以外，通过实际观察用户使用原型以获得更多的信息。</a:t>
            </a:r>
          </a:p>
          <a:p>
            <a:pPr indent="0" marL="0">
              <a:lnSpc>
                <a:spcPct val="90000"/>
              </a:lnSpc>
              <a:buFont typeface="Wingdings" panose="05000000000000000000" pitchFamily="2" charset="2"/>
              <a:buChar char="l"/>
            </a:pPr>
            <a:r>
              <a:rPr altLang="en-US" b="1" dirty="0" sz="2600" lang="zh-CN"/>
              <a:t>  要注意用户所指出那些原型部分。</a:t>
            </a:r>
          </a:p>
          <a:p>
            <a:pPr indent="0" marL="0">
              <a:lnSpc>
                <a:spcPct val="90000"/>
              </a:lnSpc>
              <a:buFont typeface="Wingdings" panose="05000000000000000000" pitchFamily="2" charset="2"/>
              <a:buChar char="l"/>
            </a:pPr>
            <a:r>
              <a:rPr altLang="en-US" b="1" dirty="0" sz="2600" lang="zh-CN"/>
              <a:t>  善于发现与原型的方法相冲突的用户所习惯的应用程序的操作规范。 </a:t>
            </a:r>
          </a:p>
          <a:p>
            <a:pPr indent="0" marL="0">
              <a:lnSpc>
                <a:spcPct val="90000"/>
              </a:lnSpc>
              <a:buFont typeface="Wingdings" panose="05000000000000000000" pitchFamily="2" charset="2"/>
              <a:buChar char="l"/>
            </a:pPr>
            <a:r>
              <a:rPr altLang="en-US" b="1" dirty="0" sz="2600" lang="zh-CN"/>
              <a:t>寻找那些有疑惑的用户，他们不知道该如何做才能达到满意的程度</a:t>
            </a:r>
            <a:r>
              <a:rPr altLang="en-US" b="1" dirty="0" sz="2600" lang="zh-CN" smtClean="0"/>
              <a:t>。</a:t>
            </a:r>
            <a:endParaRPr altLang="zh-CN" b="1" dirty="0" sz="2600" lang="en-US" smtClean="0"/>
          </a:p>
          <a:p>
            <a:pPr indent="0" marL="0">
              <a:lnSpc>
                <a:spcPct val="90000"/>
              </a:lnSpc>
              <a:buFont typeface="Wingdings" panose="05000000000000000000" pitchFamily="2" charset="2"/>
              <a:buChar char="l"/>
            </a:pPr>
            <a:r>
              <a:rPr altLang="en-US" b="1" dirty="0" sz="2800" lang="zh-CN" smtClean="0"/>
              <a:t>当用户在评价原型时，让用户尽量把自己的想法大胆地讲出来，这样才能真正理解他们想什么，并且能够发现原型表示的不合理的需求部分。</a:t>
            </a:r>
          </a:p>
          <a:p>
            <a:pPr indent="0" marL="0">
              <a:lnSpc>
                <a:spcPct val="90000"/>
              </a:lnSpc>
              <a:buNone/>
            </a:pPr>
            <a:endParaRPr altLang="en-US" b="1" dirty="0" sz="2600" lang="zh-CN"/>
          </a:p>
          <a:p>
            <a:pPr indent="0" marL="0">
              <a:lnSpc>
                <a:spcPct val="80000"/>
              </a:lnSpc>
              <a:buFont typeface="Wingdings" panose="05000000000000000000" pitchFamily="2" charset="2"/>
              <a:buChar char="l"/>
            </a:pPr>
            <a:endParaRPr altLang="en-US" b="1" dirty="0" sz="2600" lang="zh-CN"/>
          </a:p>
        </p:txBody>
      </p:sp>
      <p:sp>
        <p:nvSpPr>
          <p:cNvPr id="1048729" name="灯片编号占位符 1"/>
          <p:cNvSpPr>
            <a:spLocks noGrp="1"/>
          </p:cNvSpPr>
          <p:nvPr>
            <p:ph type="sldNum" sz="quarter" idx="12"/>
          </p:nvPr>
        </p:nvSpPr>
        <p:spPr/>
        <p:txBody>
          <a:bodyPr anchor="t"/>
          <a:p>
            <a:fld id="{9A0DB2DC-4C9A-4742-B13C-FB6460FD3503}" type="slidenum">
              <a:rPr altLang="en-US" lang="zh-CN"/>
              <a:t>29</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28">
                                            <p:txEl>
                                              <p:pRg st="0" end="0"/>
                                            </p:txEl>
                                          </p:spTgt>
                                        </p:tgtEl>
                                        <p:attrNameLst>
                                          <p:attrName>style.visibility</p:attrName>
                                        </p:attrNameLst>
                                      </p:cBhvr>
                                      <p:to>
                                        <p:strVal val="visible"/>
                                      </p:to>
                                    </p:set>
                                    <p:anim calcmode="lin" valueType="num">
                                      <p:cBhvr additive="base">
                                        <p:cTn dur="500" fill="hold" id="7"/>
                                        <p:tgtEl>
                                          <p:spTgt spid="104872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28">
                                            <p:txEl>
                                              <p:pRg st="1" end="1"/>
                                            </p:txEl>
                                          </p:spTgt>
                                        </p:tgtEl>
                                        <p:attrNameLst>
                                          <p:attrName>style.visibility</p:attrName>
                                        </p:attrNameLst>
                                      </p:cBhvr>
                                      <p:to>
                                        <p:strVal val="visible"/>
                                      </p:to>
                                    </p:set>
                                    <p:anim calcmode="lin" valueType="num">
                                      <p:cBhvr additive="base">
                                        <p:cTn dur="500" fill="hold" id="13"/>
                                        <p:tgtEl>
                                          <p:spTgt spid="104872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28">
                                            <p:txEl>
                                              <p:pRg st="2" end="2"/>
                                            </p:txEl>
                                          </p:spTgt>
                                        </p:tgtEl>
                                        <p:attrNameLst>
                                          <p:attrName>style.visibility</p:attrName>
                                        </p:attrNameLst>
                                      </p:cBhvr>
                                      <p:to>
                                        <p:strVal val="visible"/>
                                      </p:to>
                                    </p:set>
                                    <p:anim calcmode="lin" valueType="num">
                                      <p:cBhvr additive="base">
                                        <p:cTn dur="500" fill="hold" id="19"/>
                                        <p:tgtEl>
                                          <p:spTgt spid="104872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28">
                                            <p:txEl>
                                              <p:pRg st="3" end="3"/>
                                            </p:txEl>
                                          </p:spTgt>
                                        </p:tgtEl>
                                        <p:attrNameLst>
                                          <p:attrName>style.visibility</p:attrName>
                                        </p:attrNameLst>
                                      </p:cBhvr>
                                      <p:to>
                                        <p:strVal val="visible"/>
                                      </p:to>
                                    </p:set>
                                    <p:anim calcmode="lin" valueType="num">
                                      <p:cBhvr additive="base">
                                        <p:cTn dur="500" fill="hold" id="25"/>
                                        <p:tgtEl>
                                          <p:spTgt spid="104872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28">
                                            <p:txEl>
                                              <p:pRg st="4" end="4"/>
                                            </p:txEl>
                                          </p:spTgt>
                                        </p:tgtEl>
                                        <p:attrNameLst>
                                          <p:attrName>style.visibility</p:attrName>
                                        </p:attrNameLst>
                                      </p:cBhvr>
                                      <p:to>
                                        <p:strVal val="visible"/>
                                      </p:to>
                                    </p:set>
                                    <p:anim calcmode="lin" valueType="num">
                                      <p:cBhvr additive="base">
                                        <p:cTn dur="500" fill="hold" id="31"/>
                                        <p:tgtEl>
                                          <p:spTgt spid="104872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591" name="矩形 5121"/>
          <p:cNvSpPr/>
          <p:nvPr/>
        </p:nvSpPr>
        <p:spPr>
          <a:xfrm>
            <a:off x="685800" y="935990"/>
            <a:ext cx="7772400" cy="4030663"/>
          </a:xfrm>
          <a:prstGeom prst="rect"/>
          <a:noFill/>
          <a:ln w="9525">
            <a:noFill/>
          </a:ln>
        </p:spPr>
        <p:txBody>
          <a:bodyPr anchor="ctr"/>
          <a:p>
            <a:pPr lvl="0">
              <a:buClrTx/>
              <a:buFont typeface="Wingdings" panose="05000000000000000000" pitchFamily="2" charset="2"/>
              <a:buChar char="l"/>
            </a:pPr>
            <a:r>
              <a:rPr altLang="en-US" dirty="0" sz="2800" lang="zh-CN" smtClean="0">
                <a:latin typeface="Arial" panose="020B0604020202020204" pitchFamily="34" charset="0"/>
                <a:ea typeface="宋体" panose="02010600030101010101" pitchFamily="2" charset="-122"/>
              </a:rPr>
              <a:t>领</a:t>
            </a:r>
            <a:r>
              <a:rPr altLang="en-US" dirty="0" sz="2800" lang="zh-CN">
                <a:latin typeface="Arial" panose="020B0604020202020204" pitchFamily="34" charset="0"/>
                <a:ea typeface="宋体" panose="02010600030101010101" pitchFamily="2" charset="-122"/>
              </a:rPr>
              <a:t>域的权威人士</a:t>
            </a:r>
            <a:r>
              <a:rPr altLang="zh-CN" dirty="0" sz="2800" lang="en-US">
                <a:latin typeface="Arial" panose="020B0604020202020204" pitchFamily="34" charset="0"/>
                <a:ea typeface="宋体" panose="02010600030101010101" pitchFamily="2" charset="-122"/>
              </a:rPr>
              <a:t>Alan Davis</a:t>
            </a:r>
            <a:r>
              <a:rPr altLang="en-US" dirty="0" sz="2800" lang="zh-CN">
                <a:latin typeface="Arial" panose="020B0604020202020204" pitchFamily="34" charset="0"/>
                <a:ea typeface="宋体" panose="02010600030101010101" pitchFamily="2" charset="-122"/>
              </a:rPr>
              <a:t>认为：没有一种单一的</a:t>
            </a:r>
            <a:r>
              <a:rPr altLang="en-US" dirty="0" sz="2800" lang="zh-CN">
                <a:solidFill>
                  <a:srgbClr val="FF0000"/>
                </a:solidFill>
                <a:latin typeface="Arial" panose="020B0604020202020204" pitchFamily="34" charset="0"/>
                <a:ea typeface="宋体" panose="02010600030101010101" pitchFamily="2" charset="-122"/>
              </a:rPr>
              <a:t>需求视图</a:t>
            </a:r>
            <a:r>
              <a:rPr altLang="en-US" dirty="0" sz="2800" lang="zh-CN">
                <a:latin typeface="Arial" panose="020B0604020202020204" pitchFamily="34" charset="0"/>
                <a:ea typeface="宋体" panose="02010600030101010101" pitchFamily="2" charset="-122"/>
              </a:rPr>
              <a:t>能够提供对需求的全面理解，必须在需求中</a:t>
            </a:r>
            <a:r>
              <a:rPr altLang="en-US" dirty="0" sz="2800" lang="zh-CN">
                <a:solidFill>
                  <a:srgbClr val="FF0000"/>
                </a:solidFill>
                <a:latin typeface="Arial" panose="020B0604020202020204" pitchFamily="34" charset="0"/>
                <a:ea typeface="宋体" panose="02010600030101010101" pitchFamily="2" charset="-122"/>
              </a:rPr>
              <a:t>综合使用文本和图形表示法</a:t>
            </a:r>
            <a:r>
              <a:rPr altLang="en-US" dirty="0" sz="2800" lang="zh-CN">
                <a:latin typeface="Arial" panose="020B0604020202020204" pitchFamily="34" charset="0"/>
                <a:ea typeface="宋体" panose="02010600030101010101" pitchFamily="2" charset="-122"/>
              </a:rPr>
              <a:t>来完整地描述所需开发的系统。</a:t>
            </a:r>
          </a:p>
          <a:p>
            <a:pPr lvl="0">
              <a:buClrTx/>
              <a:buFont typeface="Wingdings" panose="05000000000000000000" pitchFamily="2" charset="2"/>
              <a:buChar char="l"/>
            </a:pPr>
            <a:r>
              <a:rPr altLang="en-US" dirty="0" sz="2800" lang="zh-CN">
                <a:latin typeface="Arial" panose="020B0604020202020204" pitchFamily="34" charset="0"/>
                <a:ea typeface="宋体" panose="02010600030101010101" pitchFamily="2" charset="-122"/>
              </a:rPr>
              <a:t> </a:t>
            </a:r>
            <a:r>
              <a:rPr altLang="zh-CN" dirty="0" sz="2800" lang="en-US" smtClean="0">
                <a:latin typeface="Arial" panose="020B0604020202020204" pitchFamily="34" charset="0"/>
                <a:ea typeface="宋体" panose="02010600030101010101" pitchFamily="2" charset="-122"/>
              </a:rPr>
              <a:t>《</a:t>
            </a:r>
            <a:r>
              <a:rPr altLang="zh-CN" dirty="0" sz="2800" lang="en-US" smtClean="0"/>
              <a:t>软件需求》的作者Karl E. Wiegers认为：</a:t>
            </a:r>
            <a:r>
              <a:rPr altLang="zh-CN" dirty="0" sz="2800" lang="en-US" smtClean="0">
                <a:solidFill>
                  <a:srgbClr val="FF0000"/>
                </a:solidFill>
              </a:rPr>
              <a:t>不存在一个保罗万象的模型图或技术，把所有内容都包括到一个完整的系统需求描述中。</a:t>
            </a:r>
            <a:endParaRPr altLang="en-US" dirty="0" sz="4800" lang="zh-CN">
              <a:solidFill>
                <a:srgbClr val="3333CC"/>
              </a:solidFill>
              <a:latin typeface="隶书" pitchFamily="1" charset="-122"/>
              <a:ea typeface="隶书" pitchFamily="1" charset="-122"/>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30" name="文本占位符 34817"/>
          <p:cNvSpPr>
            <a:spLocks noGrp="1"/>
          </p:cNvSpPr>
          <p:nvPr>
            <p:ph idx="1"/>
          </p:nvPr>
        </p:nvSpPr>
        <p:spPr>
          <a:xfrm>
            <a:off x="304800" y="381000"/>
            <a:ext cx="8610600" cy="5638800"/>
          </a:xfrm>
        </p:spPr>
        <p:txBody>
          <a:bodyPr anchor="t"/>
          <a:p>
            <a:pPr indent="0" marL="0">
              <a:buFont typeface="Wingdings" panose="05000000000000000000" pitchFamily="2" charset="2"/>
              <a:buNone/>
            </a:pPr>
            <a:r>
              <a:rPr altLang="zh-CN" b="1" dirty="0" sz="2400" lang="en-US" smtClean="0">
                <a:solidFill>
                  <a:srgbClr val="FF0000"/>
                </a:solidFill>
              </a:rPr>
              <a:t>3</a:t>
            </a:r>
            <a:r>
              <a:rPr altLang="en-US" b="1" dirty="0" sz="2400" lang="zh-CN" smtClean="0">
                <a:solidFill>
                  <a:srgbClr val="FF0000"/>
                </a:solidFill>
              </a:rPr>
              <a:t>）</a:t>
            </a:r>
            <a:r>
              <a:rPr altLang="en-US" b="1" dirty="0" sz="2400" lang="zh-CN">
                <a:solidFill>
                  <a:srgbClr val="FF0000"/>
                </a:solidFill>
              </a:rPr>
              <a:t>把从原型评价中获得的信息编写成文档。</a:t>
            </a:r>
          </a:p>
          <a:p>
            <a:pPr indent="0" marL="0">
              <a:buFont typeface="Wingdings" panose="05000000000000000000" pitchFamily="2" charset="2"/>
              <a:buChar char="l"/>
            </a:pPr>
            <a:r>
              <a:rPr altLang="en-US" b="1" dirty="0" sz="2400" lang="zh-CN"/>
              <a:t>对于一个水平原型，用所收集的信息精化软件需求规格说明中的需求。</a:t>
            </a:r>
          </a:p>
          <a:p>
            <a:pPr indent="0" marL="0">
              <a:buFont typeface="Wingdings" panose="05000000000000000000" pitchFamily="2" charset="2"/>
              <a:buChar char="l"/>
            </a:pPr>
            <a:r>
              <a:rPr altLang="en-US" b="1" dirty="0" sz="2400" lang="zh-CN"/>
              <a:t>如果原型评价得出一些用户界面设计的决策或者特定交互技术的选择，那么把这些结论和你如何实现都记录下来。</a:t>
            </a:r>
          </a:p>
          <a:p>
            <a:pPr indent="0" marL="0">
              <a:buFont typeface="Wingdings" panose="05000000000000000000" pitchFamily="2" charset="2"/>
              <a:buChar char="l"/>
            </a:pPr>
            <a:r>
              <a:rPr altLang="en-US" b="1" dirty="0" sz="2400" lang="zh-CN"/>
              <a:t>没有用户参与决策，分析者就必须不断地回溯，将造成不必要的时间浪费。</a:t>
            </a:r>
          </a:p>
          <a:p>
            <a:pPr indent="0" marL="0">
              <a:buFont typeface="Wingdings" panose="05000000000000000000" pitchFamily="2" charset="2"/>
              <a:buChar char="l"/>
            </a:pPr>
            <a:r>
              <a:rPr altLang="en-US" b="1" dirty="0" sz="2400" lang="zh-CN"/>
              <a:t>对于一个垂直原型，记录好所实施的评价以及评价结果，从而做出关于所探索的不同技术方法可行性的决策。</a:t>
            </a:r>
          </a:p>
        </p:txBody>
      </p:sp>
      <p:sp>
        <p:nvSpPr>
          <p:cNvPr id="1048731" name="灯片编号占位符 1"/>
          <p:cNvSpPr>
            <a:spLocks noGrp="1"/>
          </p:cNvSpPr>
          <p:nvPr>
            <p:ph type="sldNum" sz="quarter" idx="12"/>
          </p:nvPr>
        </p:nvSpPr>
        <p:spPr/>
        <p:txBody>
          <a:bodyPr anchor="t"/>
          <a:p>
            <a:fld id="{9A0DB2DC-4C9A-4742-B13C-FB6460FD3503}" type="slidenum">
              <a:rPr altLang="en-US" lang="zh-CN"/>
              <a:t>30</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30">
                                            <p:txEl>
                                              <p:pRg st="0" end="0"/>
                                            </p:txEl>
                                          </p:spTgt>
                                        </p:tgtEl>
                                        <p:attrNameLst>
                                          <p:attrName>style.visibility</p:attrName>
                                        </p:attrNameLst>
                                      </p:cBhvr>
                                      <p:to>
                                        <p:strVal val="visible"/>
                                      </p:to>
                                    </p:set>
                                    <p:anim calcmode="lin" valueType="num">
                                      <p:cBhvr additive="base">
                                        <p:cTn dur="500" fill="hold" id="7"/>
                                        <p:tgtEl>
                                          <p:spTgt spid="104873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30">
                                            <p:txEl>
                                              <p:pRg st="1" end="1"/>
                                            </p:txEl>
                                          </p:spTgt>
                                        </p:tgtEl>
                                        <p:attrNameLst>
                                          <p:attrName>style.visibility</p:attrName>
                                        </p:attrNameLst>
                                      </p:cBhvr>
                                      <p:to>
                                        <p:strVal val="visible"/>
                                      </p:to>
                                    </p:set>
                                    <p:anim calcmode="lin" valueType="num">
                                      <p:cBhvr additive="base">
                                        <p:cTn dur="500" fill="hold" id="13"/>
                                        <p:tgtEl>
                                          <p:spTgt spid="104873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30">
                                            <p:txEl>
                                              <p:pRg st="2" end="2"/>
                                            </p:txEl>
                                          </p:spTgt>
                                        </p:tgtEl>
                                        <p:attrNameLst>
                                          <p:attrName>style.visibility</p:attrName>
                                        </p:attrNameLst>
                                      </p:cBhvr>
                                      <p:to>
                                        <p:strVal val="visible"/>
                                      </p:to>
                                    </p:set>
                                    <p:anim calcmode="lin" valueType="num">
                                      <p:cBhvr additive="base">
                                        <p:cTn dur="500" fill="hold" id="19"/>
                                        <p:tgtEl>
                                          <p:spTgt spid="104873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30">
                                            <p:txEl>
                                              <p:pRg st="3" end="3"/>
                                            </p:txEl>
                                          </p:spTgt>
                                        </p:tgtEl>
                                        <p:attrNameLst>
                                          <p:attrName>style.visibility</p:attrName>
                                        </p:attrNameLst>
                                      </p:cBhvr>
                                      <p:to>
                                        <p:strVal val="visible"/>
                                      </p:to>
                                    </p:set>
                                    <p:anim calcmode="lin" valueType="num">
                                      <p:cBhvr additive="base">
                                        <p:cTn dur="500" fill="hold" id="25"/>
                                        <p:tgtEl>
                                          <p:spTgt spid="104873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30">
                                            <p:txEl>
                                              <p:pRg st="4" end="4"/>
                                            </p:txEl>
                                          </p:spTgt>
                                        </p:tgtEl>
                                        <p:attrNameLst>
                                          <p:attrName>style.visibility</p:attrName>
                                        </p:attrNameLst>
                                      </p:cBhvr>
                                      <p:to>
                                        <p:strVal val="visible"/>
                                      </p:to>
                                    </p:set>
                                    <p:anim calcmode="lin" valueType="num">
                                      <p:cBhvr additive="base">
                                        <p:cTn dur="500" fill="hold" id="31"/>
                                        <p:tgtEl>
                                          <p:spTgt spid="104873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32" name="标题 35841"/>
          <p:cNvSpPr>
            <a:spLocks noGrp="1"/>
          </p:cNvSpPr>
          <p:nvPr>
            <p:ph type="title"/>
          </p:nvPr>
        </p:nvSpPr>
        <p:spPr>
          <a:xfrm>
            <a:off x="457200" y="274638"/>
            <a:ext cx="8229600" cy="792162"/>
          </a:xfrm>
        </p:spPr>
        <p:txBody>
          <a:bodyPr anchor="ctr"/>
          <a:p>
            <a:pPr algn="l"/>
            <a:r>
              <a:rPr altLang="zh-CN" b="1" sz="3600" lang="en-US"/>
              <a:t>3.2.6  </a:t>
            </a:r>
            <a:r>
              <a:rPr altLang="en-US" b="1" sz="3600" lang="zh-CN"/>
              <a:t>原型法的最大风险</a:t>
            </a:r>
          </a:p>
        </p:txBody>
      </p:sp>
      <p:sp>
        <p:nvSpPr>
          <p:cNvPr id="1048733" name="文本占位符 35842"/>
          <p:cNvSpPr>
            <a:spLocks noGrp="1"/>
          </p:cNvSpPr>
          <p:nvPr>
            <p:ph idx="1"/>
          </p:nvPr>
        </p:nvSpPr>
        <p:spPr>
          <a:xfrm>
            <a:off x="457200" y="1143000"/>
            <a:ext cx="8229600" cy="4800600"/>
          </a:xfrm>
        </p:spPr>
        <p:txBody>
          <a:bodyPr anchor="t"/>
          <a:p>
            <a:pPr indent="0" marL="0">
              <a:lnSpc>
                <a:spcPct val="110000"/>
              </a:lnSpc>
              <a:buNone/>
            </a:pPr>
            <a:r>
              <a:rPr altLang="en-US" b="1" dirty="0" sz="2600" lang="zh-CN"/>
              <a:t>原型法是一种减少软件项目失败风险的技术</a:t>
            </a:r>
            <a:r>
              <a:rPr altLang="en-US" b="1" dirty="0" sz="2600" lang="zh-CN" smtClean="0"/>
              <a:t>。</a:t>
            </a:r>
            <a:endParaRPr altLang="zh-CN" b="1" dirty="0" sz="2600" lang="en-US" smtClean="0"/>
          </a:p>
          <a:p>
            <a:pPr indent="0" marL="0">
              <a:lnSpc>
                <a:spcPct val="110000"/>
              </a:lnSpc>
              <a:buNone/>
            </a:pPr>
            <a:r>
              <a:rPr altLang="en-US" b="1" dirty="0" sz="2600" lang="zh-CN" smtClean="0"/>
              <a:t>然</a:t>
            </a:r>
            <a:r>
              <a:rPr altLang="en-US" b="1" dirty="0" sz="2600" lang="zh-CN"/>
              <a:t>而，原型</a:t>
            </a:r>
            <a:r>
              <a:rPr altLang="en-US" b="1" dirty="0" sz="2600" lang="zh-CN" smtClean="0"/>
              <a:t>法最</a:t>
            </a:r>
            <a:r>
              <a:rPr altLang="en-US" b="1" dirty="0" sz="2600" lang="zh-CN"/>
              <a:t>大的风险是</a:t>
            </a:r>
            <a:r>
              <a:rPr altLang="en-US" b="1" dirty="0" sz="2600" lang="zh-CN">
                <a:solidFill>
                  <a:srgbClr val="FF0000"/>
                </a:solidFill>
              </a:rPr>
              <a:t>用户或者经理看到一个正在运行的原型从而以为产品即将完成。</a:t>
            </a:r>
          </a:p>
          <a:p>
            <a:pPr indent="0" marL="0">
              <a:lnSpc>
                <a:spcPct val="90000"/>
              </a:lnSpc>
              <a:buFont typeface="Wingdings" panose="05000000000000000000" pitchFamily="2" charset="2"/>
              <a:buChar char="l"/>
            </a:pPr>
            <a:r>
              <a:rPr altLang="en-US" b="1" dirty="0" sz="2600" lang="zh-CN"/>
              <a:t>如果你正在演示或评价一个抛弃型原型，无论它与真正的产品是如何相像，它决不会达到产品的使用程度：</a:t>
            </a:r>
          </a:p>
          <a:p>
            <a:pPr indent="0" marL="0">
              <a:lnSpc>
                <a:spcPct val="90000"/>
              </a:lnSpc>
              <a:buFont typeface="Wingdings" panose="05000000000000000000" pitchFamily="2" charset="2"/>
              <a:buChar char="l"/>
            </a:pPr>
            <a:r>
              <a:rPr altLang="en-US" b="1" dirty="0" sz="2600" lang="zh-CN"/>
              <a:t>它仅是一个模型，一种模拟或一次实验。</a:t>
            </a:r>
          </a:p>
          <a:p>
            <a:pPr indent="0" marL="0">
              <a:lnSpc>
                <a:spcPct val="90000"/>
              </a:lnSpc>
              <a:buFont typeface="Wingdings" panose="05000000000000000000" pitchFamily="2" charset="2"/>
              <a:buChar char="l"/>
            </a:pPr>
            <a:r>
              <a:rPr altLang="en-US" b="1" dirty="0" sz="2600" lang="zh-CN"/>
              <a:t>处理风险承担者的期望是成功原型法的一个关键因素，因此要保证那些见到原型的人理解为什么要建立原型并且怎样建立原型。</a:t>
            </a:r>
          </a:p>
          <a:p>
            <a:pPr indent="0" marL="0">
              <a:lnSpc>
                <a:spcPct val="90000"/>
              </a:lnSpc>
              <a:buFont typeface="Wingdings" panose="05000000000000000000" pitchFamily="2" charset="2"/>
              <a:buChar char="l"/>
            </a:pPr>
            <a:r>
              <a:rPr altLang="en-US" b="1" dirty="0" sz="2600" lang="zh-CN"/>
              <a:t>决不能把抛弃型原型当作可交付的产品。由于原型在设计和编码中并没有考虑到软件质量和容错性，因此交付原型可导致项目的延期完成。</a:t>
            </a:r>
          </a:p>
        </p:txBody>
      </p:sp>
      <p:sp>
        <p:nvSpPr>
          <p:cNvPr id="1048734" name="灯片编号占位符 1"/>
          <p:cNvSpPr>
            <a:spLocks noGrp="1"/>
          </p:cNvSpPr>
          <p:nvPr>
            <p:ph type="sldNum" sz="quarter" idx="12"/>
          </p:nvPr>
        </p:nvSpPr>
        <p:spPr/>
        <p:txBody>
          <a:bodyPr anchor="t"/>
          <a:p>
            <a:fld id="{9A0DB2DC-4C9A-4742-B13C-FB6460FD3503}" type="slidenum">
              <a:rPr altLang="en-US" lang="zh-CN"/>
              <a:t>31</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33">
                                            <p:txEl>
                                              <p:pRg st="0" end="0"/>
                                            </p:txEl>
                                          </p:spTgt>
                                        </p:tgtEl>
                                        <p:attrNameLst>
                                          <p:attrName>style.visibility</p:attrName>
                                        </p:attrNameLst>
                                      </p:cBhvr>
                                      <p:to>
                                        <p:strVal val="visible"/>
                                      </p:to>
                                    </p:set>
                                    <p:anim calcmode="lin" valueType="num">
                                      <p:cBhvr additive="base">
                                        <p:cTn dur="500" fill="hold" id="7"/>
                                        <p:tgtEl>
                                          <p:spTgt spid="104873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33">
                                            <p:txEl>
                                              <p:pRg st="1" end="1"/>
                                            </p:txEl>
                                          </p:spTgt>
                                        </p:tgtEl>
                                        <p:attrNameLst>
                                          <p:attrName>style.visibility</p:attrName>
                                        </p:attrNameLst>
                                      </p:cBhvr>
                                      <p:to>
                                        <p:strVal val="visible"/>
                                      </p:to>
                                    </p:set>
                                    <p:anim calcmode="lin" valueType="num">
                                      <p:cBhvr additive="base">
                                        <p:cTn dur="500" fill="hold" id="13"/>
                                        <p:tgtEl>
                                          <p:spTgt spid="104873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33">
                                            <p:txEl>
                                              <p:pRg st="2" end="2"/>
                                            </p:txEl>
                                          </p:spTgt>
                                        </p:tgtEl>
                                        <p:attrNameLst>
                                          <p:attrName>style.visibility</p:attrName>
                                        </p:attrNameLst>
                                      </p:cBhvr>
                                      <p:to>
                                        <p:strVal val="visible"/>
                                      </p:to>
                                    </p:set>
                                    <p:anim calcmode="lin" valueType="num">
                                      <p:cBhvr additive="base">
                                        <p:cTn dur="500" fill="hold" id="19"/>
                                        <p:tgtEl>
                                          <p:spTgt spid="104873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33">
                                            <p:txEl>
                                              <p:pRg st="3" end="3"/>
                                            </p:txEl>
                                          </p:spTgt>
                                        </p:tgtEl>
                                        <p:attrNameLst>
                                          <p:attrName>style.visibility</p:attrName>
                                        </p:attrNameLst>
                                      </p:cBhvr>
                                      <p:to>
                                        <p:strVal val="visible"/>
                                      </p:to>
                                    </p:set>
                                    <p:anim calcmode="lin" valueType="num">
                                      <p:cBhvr additive="base">
                                        <p:cTn dur="500" fill="hold" id="25"/>
                                        <p:tgtEl>
                                          <p:spTgt spid="104873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33">
                                            <p:txEl>
                                              <p:pRg st="4" end="4"/>
                                            </p:txEl>
                                          </p:spTgt>
                                        </p:tgtEl>
                                        <p:attrNameLst>
                                          <p:attrName>style.visibility</p:attrName>
                                        </p:attrNameLst>
                                      </p:cBhvr>
                                      <p:to>
                                        <p:strVal val="visible"/>
                                      </p:to>
                                    </p:set>
                                    <p:anim calcmode="lin" valueType="num">
                                      <p:cBhvr additive="base">
                                        <p:cTn dur="500" fill="hold" id="31"/>
                                        <p:tgtEl>
                                          <p:spTgt spid="104873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733">
                                            <p:txEl>
                                              <p:pRg st="5" end="5"/>
                                            </p:txEl>
                                          </p:spTgt>
                                        </p:tgtEl>
                                        <p:attrNameLst>
                                          <p:attrName>style.visibility</p:attrName>
                                        </p:attrNameLst>
                                      </p:cBhvr>
                                      <p:to>
                                        <p:strVal val="visible"/>
                                      </p:to>
                                    </p:set>
                                    <p:anim calcmode="lin" valueType="num">
                                      <p:cBhvr additive="base">
                                        <p:cTn dur="500" fill="hold" id="37"/>
                                        <p:tgtEl>
                                          <p:spTgt spid="104873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3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35" name="文本占位符 36865"/>
          <p:cNvSpPr>
            <a:spLocks noGrp="1"/>
          </p:cNvSpPr>
          <p:nvPr>
            <p:ph idx="1"/>
          </p:nvPr>
        </p:nvSpPr>
        <p:spPr>
          <a:xfrm>
            <a:off x="533400" y="515620"/>
            <a:ext cx="8077200" cy="5287963"/>
          </a:xfrm>
        </p:spPr>
        <p:txBody>
          <a:bodyPr anchor="t"/>
          <a:p>
            <a:pPr>
              <a:lnSpc>
                <a:spcPct val="100000"/>
              </a:lnSpc>
              <a:buFont typeface="Wingdings" panose="05000000000000000000" charset="0"/>
              <a:buChar char="l"/>
            </a:pPr>
            <a:r>
              <a:rPr altLang="zh-CN" b="1" dirty="0" sz="2600" lang="en-US"/>
              <a:t> </a:t>
            </a:r>
            <a:r>
              <a:rPr altLang="en-US" b="1" dirty="0" sz="2600" lang="zh-CN">
                <a:solidFill>
                  <a:srgbClr val="FF0000"/>
                </a:solidFill>
              </a:rPr>
              <a:t>不要因为害怕提交不成熟产品而阻碍建立原型，必须让用户明白不会交付原型，甚至不会将它称之为软件</a:t>
            </a:r>
            <a:r>
              <a:rPr altLang="en-US" b="1" dirty="0" sz="2600" lang="zh-CN" smtClean="0"/>
              <a:t>。控</a:t>
            </a:r>
            <a:r>
              <a:rPr altLang="en-US" b="1" dirty="0" sz="2600" lang="zh-CN"/>
              <a:t>制这种风险的一种方法是</a:t>
            </a:r>
            <a:r>
              <a:rPr altLang="en-US" b="1" dirty="0" sz="2600" lang="zh-CN">
                <a:solidFill>
                  <a:srgbClr val="FF0000"/>
                </a:solidFill>
              </a:rPr>
              <a:t>利用书面原型而不是电子原型</a:t>
            </a:r>
            <a:r>
              <a:rPr altLang="en-US" b="1" dirty="0" sz="2600" lang="zh-CN" smtClean="0"/>
              <a:t>。</a:t>
            </a:r>
            <a:endParaRPr altLang="zh-CN" b="1" dirty="0" sz="2600" lang="en-US" smtClean="0"/>
          </a:p>
          <a:p>
            <a:pPr>
              <a:lnSpc>
                <a:spcPct val="100000"/>
              </a:lnSpc>
              <a:buFont typeface="Wingdings" panose="05000000000000000000" charset="0"/>
              <a:buChar char="l"/>
            </a:pPr>
            <a:r>
              <a:rPr altLang="en-US" b="1" dirty="0" sz="2600" lang="zh-CN" smtClean="0"/>
              <a:t>另</a:t>
            </a:r>
            <a:r>
              <a:rPr altLang="en-US" b="1" dirty="0" sz="2600" lang="zh-CN"/>
              <a:t>一种可能的方法是</a:t>
            </a:r>
            <a:r>
              <a:rPr altLang="en-US" b="1" dirty="0" sz="2600" lang="zh-CN">
                <a:solidFill>
                  <a:srgbClr val="FF0000"/>
                </a:solidFill>
              </a:rPr>
              <a:t>使用不同于在真正开发时所用的原型法工具</a:t>
            </a:r>
            <a:r>
              <a:rPr altLang="en-US" b="1" dirty="0" sz="2600" lang="zh-CN"/>
              <a:t>，这将有助</a:t>
            </a:r>
            <a:r>
              <a:rPr altLang="en-US" b="1" dirty="0" sz="2600" lang="zh-CN" smtClean="0"/>
              <a:t>于抵</a:t>
            </a:r>
            <a:r>
              <a:rPr altLang="en-US" b="1" dirty="0" sz="2600" lang="zh-CN"/>
              <a:t>抗</a:t>
            </a:r>
            <a:r>
              <a:rPr altLang="en-US" b="1" dirty="0" sz="2600" lang="zh-CN">
                <a:solidFill>
                  <a:srgbClr val="C00000"/>
                </a:solidFill>
              </a:rPr>
              <a:t>“已完成</a:t>
            </a:r>
            <a:r>
              <a:rPr altLang="zh-CN" b="1" dirty="0" sz="2600" lang="en-US">
                <a:solidFill>
                  <a:srgbClr val="C00000"/>
                </a:solidFill>
              </a:rPr>
              <a:t>“</a:t>
            </a:r>
            <a:r>
              <a:rPr altLang="en-US" b="1" dirty="0" sz="2600" lang="zh-CN">
                <a:solidFill>
                  <a:srgbClr val="C00000"/>
                </a:solidFill>
              </a:rPr>
              <a:t>原型开发并可把它当作产品交付的压力。</a:t>
            </a:r>
          </a:p>
          <a:p>
            <a:pPr>
              <a:lnSpc>
                <a:spcPct val="110000"/>
              </a:lnSpc>
              <a:buFont typeface="Wingdings" panose="05000000000000000000" charset="0"/>
              <a:buChar char="l"/>
            </a:pPr>
            <a:r>
              <a:rPr altLang="en-US" b="1" dirty="0" sz="2600" lang="zh-CN"/>
              <a:t>     在原型评价期间，继续处理那些期望。如果评价者看到原型可以对一个模拟的数据库查询响应甚快，那么他们可能期望在最终的软件产品中也具有同样惊人的性能。</a:t>
            </a:r>
            <a:r>
              <a:rPr altLang="en-US" b="1" dirty="0" sz="2600" lang="zh-CN">
                <a:solidFill>
                  <a:srgbClr val="C00000"/>
                </a:solidFill>
              </a:rPr>
              <a:t>在对最终产品的行为进行模拟时，要考虑现实中的时间延</a:t>
            </a:r>
            <a:r>
              <a:rPr altLang="en-US" b="1" dirty="0" sz="2600" lang="zh-CN" smtClean="0">
                <a:solidFill>
                  <a:srgbClr val="C00000"/>
                </a:solidFill>
              </a:rPr>
              <a:t>迟。 </a:t>
            </a:r>
          </a:p>
        </p:txBody>
      </p:sp>
      <p:sp>
        <p:nvSpPr>
          <p:cNvPr id="1048736" name="灯片编号占位符 1"/>
          <p:cNvSpPr>
            <a:spLocks noGrp="1"/>
          </p:cNvSpPr>
          <p:nvPr>
            <p:ph type="sldNum" sz="quarter" idx="12"/>
          </p:nvPr>
        </p:nvSpPr>
        <p:spPr/>
        <p:txBody>
          <a:bodyPr anchor="t"/>
          <a:p>
            <a:fld id="{9A0DB2DC-4C9A-4742-B13C-FB6460FD3503}" type="slidenum">
              <a:rPr altLang="en-US" lang="zh-CN"/>
              <a:t>32</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35">
                                            <p:txEl>
                                              <p:pRg st="0" end="0"/>
                                            </p:txEl>
                                          </p:spTgt>
                                        </p:tgtEl>
                                        <p:attrNameLst>
                                          <p:attrName>style.visibility</p:attrName>
                                        </p:attrNameLst>
                                      </p:cBhvr>
                                      <p:to>
                                        <p:strVal val="visible"/>
                                      </p:to>
                                    </p:set>
                                    <p:anim calcmode="lin" valueType="num">
                                      <p:cBhvr additive="base">
                                        <p:cTn dur="500" fill="hold" id="7"/>
                                        <p:tgtEl>
                                          <p:spTgt spid="104873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35">
                                            <p:txEl>
                                              <p:pRg st="1" end="1"/>
                                            </p:txEl>
                                          </p:spTgt>
                                        </p:tgtEl>
                                        <p:attrNameLst>
                                          <p:attrName>style.visibility</p:attrName>
                                        </p:attrNameLst>
                                      </p:cBhvr>
                                      <p:to>
                                        <p:strVal val="visible"/>
                                      </p:to>
                                    </p:set>
                                    <p:anim calcmode="lin" valueType="num">
                                      <p:cBhvr additive="base">
                                        <p:cTn dur="500" fill="hold" id="13"/>
                                        <p:tgtEl>
                                          <p:spTgt spid="104873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35">
                                            <p:txEl>
                                              <p:pRg st="2" end="2"/>
                                            </p:txEl>
                                          </p:spTgt>
                                        </p:tgtEl>
                                        <p:attrNameLst>
                                          <p:attrName>style.visibility</p:attrName>
                                        </p:attrNameLst>
                                      </p:cBhvr>
                                      <p:to>
                                        <p:strVal val="visible"/>
                                      </p:to>
                                    </p:set>
                                    <p:anim calcmode="lin" valueType="num">
                                      <p:cBhvr additive="base">
                                        <p:cTn dur="500" fill="hold" id="19"/>
                                        <p:tgtEl>
                                          <p:spTgt spid="104873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39" name="标题 37889"/>
          <p:cNvSpPr>
            <a:spLocks noGrp="1"/>
          </p:cNvSpPr>
          <p:nvPr>
            <p:ph type="title"/>
          </p:nvPr>
        </p:nvSpPr>
        <p:spPr>
          <a:xfrm>
            <a:off x="457200" y="274638"/>
            <a:ext cx="8229600" cy="715962"/>
          </a:xfrm>
        </p:spPr>
        <p:txBody>
          <a:bodyPr anchor="ctr"/>
          <a:p>
            <a:pPr algn="l"/>
            <a:r>
              <a:rPr altLang="zh-CN" sz="3600" lang="en-US"/>
              <a:t> </a:t>
            </a:r>
            <a:r>
              <a:rPr altLang="zh-CN" b="1" sz="3600" lang="en-US"/>
              <a:t>3.2.7  </a:t>
            </a:r>
            <a:r>
              <a:rPr altLang="en-US" b="1" sz="3600" lang="zh-CN"/>
              <a:t>原型法成功的因素</a:t>
            </a:r>
          </a:p>
        </p:txBody>
      </p:sp>
      <p:sp>
        <p:nvSpPr>
          <p:cNvPr id="1048740" name="文本占位符 37890"/>
          <p:cNvSpPr>
            <a:spLocks noGrp="1"/>
          </p:cNvSpPr>
          <p:nvPr>
            <p:ph idx="1"/>
          </p:nvPr>
        </p:nvSpPr>
        <p:spPr>
          <a:xfrm>
            <a:off x="532765" y="992505"/>
            <a:ext cx="8229600" cy="4906963"/>
          </a:xfrm>
        </p:spPr>
        <p:txBody>
          <a:bodyPr anchor="t"/>
          <a:p>
            <a:pPr indent="0" marL="0">
              <a:lnSpc>
                <a:spcPct val="110000"/>
              </a:lnSpc>
              <a:buNone/>
            </a:pPr>
            <a:r>
              <a:rPr altLang="zh-CN" b="1" dirty="0" sz="2400" lang="en-US"/>
              <a:t>       </a:t>
            </a:r>
            <a:r>
              <a:rPr altLang="en-US" b="1" dirty="0" sz="2400" lang="zh-CN"/>
              <a:t>软件原型法提供了一套强有力的技术，它可以缩短开发进度，增加用户的满意程度，生产出高质量的产品并且可以减少需求错误和用户界面的缺陷。为了帮助开发者在需求开发过程中建立有效的原型，请遵循如下原则：</a:t>
            </a:r>
          </a:p>
          <a:p>
            <a:pPr indent="0" marL="0">
              <a:lnSpc>
                <a:spcPct val="110000"/>
              </a:lnSpc>
              <a:buFont typeface="Wingdings" panose="05000000000000000000" pitchFamily="2" charset="2"/>
              <a:buChar char="l"/>
            </a:pPr>
            <a:r>
              <a:rPr altLang="en-US" b="1" dirty="0" sz="2400" lang="zh-CN"/>
              <a:t> 项目计划中应包括原型风险。安排好开发、评价和可能的修改原型的时间。</a:t>
            </a:r>
          </a:p>
          <a:p>
            <a:pPr indent="0" marL="0">
              <a:lnSpc>
                <a:spcPct val="110000"/>
              </a:lnSpc>
              <a:buFont typeface="Wingdings" panose="05000000000000000000" pitchFamily="2" charset="2"/>
              <a:buChar char="l"/>
            </a:pPr>
            <a:r>
              <a:rPr altLang="en-US" b="1" dirty="0" sz="2400" lang="zh-CN"/>
              <a:t>  计划开发多个原型，因为很少能一次成功。</a:t>
            </a:r>
          </a:p>
          <a:p>
            <a:pPr indent="0" marL="0">
              <a:lnSpc>
                <a:spcPct val="110000"/>
              </a:lnSpc>
              <a:buFont typeface="Wingdings" panose="05000000000000000000" pitchFamily="2" charset="2"/>
              <a:buChar char="l"/>
            </a:pPr>
            <a:r>
              <a:rPr altLang="en-US" b="1" dirty="0" sz="2400" lang="zh-CN"/>
              <a:t>  尽快并且廉价地建立抛弃型原型</a:t>
            </a:r>
            <a:r>
              <a:rPr altLang="en-US" b="1" dirty="0" sz="2400" lang="zh-CN" smtClean="0"/>
              <a:t>。</a:t>
            </a:r>
            <a:endParaRPr altLang="en-US" b="1" dirty="0" sz="2400" lang="zh-CN"/>
          </a:p>
          <a:p>
            <a:pPr indent="0" marL="0">
              <a:lnSpc>
                <a:spcPct val="110000"/>
              </a:lnSpc>
              <a:buFont typeface="Wingdings" panose="05000000000000000000" pitchFamily="2" charset="2"/>
              <a:buChar char="l"/>
            </a:pPr>
            <a:r>
              <a:rPr altLang="en-US" b="1" dirty="0" sz="2400" lang="zh-CN"/>
              <a:t>    在抛弃型原型中不应含有代码注释、输入数据有效性检查、保护性编码技术，或者错误处理的代码</a:t>
            </a:r>
          </a:p>
        </p:txBody>
      </p:sp>
      <p:sp>
        <p:nvSpPr>
          <p:cNvPr id="1048741" name="灯片编号占位符 1"/>
          <p:cNvSpPr>
            <a:spLocks noGrp="1"/>
          </p:cNvSpPr>
          <p:nvPr>
            <p:ph type="sldNum" sz="quarter" idx="12"/>
          </p:nvPr>
        </p:nvSpPr>
        <p:spPr/>
        <p:txBody>
          <a:bodyPr anchor="t"/>
          <a:p>
            <a:fld id="{9A0DB2DC-4C9A-4742-B13C-FB6460FD3503}" type="slidenum">
              <a:rPr altLang="en-US" lang="zh-CN"/>
              <a:t>33</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40">
                                            <p:txEl>
                                              <p:pRg st="0" end="0"/>
                                            </p:txEl>
                                          </p:spTgt>
                                        </p:tgtEl>
                                        <p:attrNameLst>
                                          <p:attrName>style.visibility</p:attrName>
                                        </p:attrNameLst>
                                      </p:cBhvr>
                                      <p:to>
                                        <p:strVal val="visible"/>
                                      </p:to>
                                    </p:set>
                                    <p:anim calcmode="lin" valueType="num">
                                      <p:cBhvr additive="base">
                                        <p:cTn dur="500" fill="hold" id="7"/>
                                        <p:tgtEl>
                                          <p:spTgt spid="104874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40">
                                            <p:txEl>
                                              <p:pRg st="1" end="1"/>
                                            </p:txEl>
                                          </p:spTgt>
                                        </p:tgtEl>
                                        <p:attrNameLst>
                                          <p:attrName>style.visibility</p:attrName>
                                        </p:attrNameLst>
                                      </p:cBhvr>
                                      <p:to>
                                        <p:strVal val="visible"/>
                                      </p:to>
                                    </p:set>
                                    <p:anim calcmode="lin" valueType="num">
                                      <p:cBhvr additive="base">
                                        <p:cTn dur="500" fill="hold" id="13"/>
                                        <p:tgtEl>
                                          <p:spTgt spid="104874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40">
                                            <p:txEl>
                                              <p:pRg st="2" end="2"/>
                                            </p:txEl>
                                          </p:spTgt>
                                        </p:tgtEl>
                                        <p:attrNameLst>
                                          <p:attrName>style.visibility</p:attrName>
                                        </p:attrNameLst>
                                      </p:cBhvr>
                                      <p:to>
                                        <p:strVal val="visible"/>
                                      </p:to>
                                    </p:set>
                                    <p:anim calcmode="lin" valueType="num">
                                      <p:cBhvr additive="base">
                                        <p:cTn dur="500" fill="hold" id="19"/>
                                        <p:tgtEl>
                                          <p:spTgt spid="104874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40">
                                            <p:txEl>
                                              <p:pRg st="3" end="3"/>
                                            </p:txEl>
                                          </p:spTgt>
                                        </p:tgtEl>
                                        <p:attrNameLst>
                                          <p:attrName>style.visibility</p:attrName>
                                        </p:attrNameLst>
                                      </p:cBhvr>
                                      <p:to>
                                        <p:strVal val="visible"/>
                                      </p:to>
                                    </p:set>
                                    <p:anim calcmode="lin" valueType="num">
                                      <p:cBhvr additive="base">
                                        <p:cTn dur="500" fill="hold" id="25"/>
                                        <p:tgtEl>
                                          <p:spTgt spid="104874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40">
                                            <p:txEl>
                                              <p:pRg st="4" end="4"/>
                                            </p:txEl>
                                          </p:spTgt>
                                        </p:tgtEl>
                                        <p:attrNameLst>
                                          <p:attrName>style.visibility</p:attrName>
                                        </p:attrNameLst>
                                      </p:cBhvr>
                                      <p:to>
                                        <p:strVal val="visible"/>
                                      </p:to>
                                    </p:set>
                                    <p:anim calcmode="lin" valueType="num">
                                      <p:cBhvr additive="base">
                                        <p:cTn dur="500" fill="hold" id="31"/>
                                        <p:tgtEl>
                                          <p:spTgt spid="104874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42" name="文本占位符 38913"/>
          <p:cNvSpPr>
            <a:spLocks noGrp="1"/>
          </p:cNvSpPr>
          <p:nvPr>
            <p:ph idx="1"/>
          </p:nvPr>
        </p:nvSpPr>
        <p:spPr>
          <a:xfrm>
            <a:off x="815340" y="561340"/>
            <a:ext cx="8229600" cy="4953000"/>
          </a:xfrm>
        </p:spPr>
        <p:txBody>
          <a:bodyPr anchor="t"/>
          <a:p>
            <a:pPr>
              <a:lnSpc>
                <a:spcPct val="110000"/>
              </a:lnSpc>
              <a:buFont typeface="Wingdings" panose="05000000000000000000" pitchFamily="2" charset="2"/>
              <a:buChar char="l"/>
            </a:pPr>
            <a:r>
              <a:rPr altLang="en-US" b="1" dirty="0" sz="2400" lang="zh-CN"/>
              <a:t>对于已经理解的需求不要建立原型。</a:t>
            </a:r>
          </a:p>
          <a:p>
            <a:pPr>
              <a:lnSpc>
                <a:spcPct val="110000"/>
              </a:lnSpc>
              <a:buFont typeface="Wingdings" panose="05000000000000000000" pitchFamily="2" charset="2"/>
              <a:buChar char="l"/>
            </a:pPr>
            <a:r>
              <a:rPr altLang="en-US" b="1" dirty="0" sz="2400" lang="zh-CN"/>
              <a:t>不能随意地增加功能</a:t>
            </a:r>
            <a:r>
              <a:rPr altLang="en-US" b="1" dirty="0" sz="2400" lang="zh-CN" smtClean="0"/>
              <a:t>。</a:t>
            </a:r>
            <a:endParaRPr altLang="en-US" b="1" dirty="0" sz="2400" lang="zh-CN"/>
          </a:p>
          <a:p>
            <a:pPr>
              <a:lnSpc>
                <a:spcPct val="110000"/>
              </a:lnSpc>
              <a:buFont typeface="Wingdings" panose="05000000000000000000" pitchFamily="2" charset="2"/>
              <a:buChar char="l"/>
            </a:pPr>
            <a:r>
              <a:rPr altLang="en-US" b="1" dirty="0" sz="2400" lang="zh-CN"/>
              <a:t>不要从水平原型的性能推测最终产品的性能</a:t>
            </a:r>
            <a:r>
              <a:rPr altLang="en-US" b="1" dirty="0" sz="2400" lang="zh-CN" smtClean="0"/>
              <a:t>。</a:t>
            </a:r>
            <a:endParaRPr altLang="en-US" b="1" dirty="0" sz="2400" lang="zh-CN"/>
          </a:p>
          <a:p>
            <a:pPr>
              <a:lnSpc>
                <a:spcPct val="110000"/>
              </a:lnSpc>
              <a:buFont typeface="Wingdings" panose="05000000000000000000" pitchFamily="2" charset="2"/>
              <a:buChar char="l"/>
            </a:pPr>
            <a:r>
              <a:rPr altLang="en-US" b="1" dirty="0" sz="2400" lang="zh-CN"/>
              <a:t> 在原型屏幕显示和报表中使用合理的模拟数据</a:t>
            </a:r>
            <a:r>
              <a:rPr altLang="en-US" b="1" dirty="0" sz="2400" lang="zh-CN" smtClean="0"/>
              <a:t>。</a:t>
            </a:r>
            <a:endParaRPr altLang="en-US" b="1" dirty="0" sz="2400" lang="zh-CN"/>
          </a:p>
          <a:p>
            <a:pPr>
              <a:lnSpc>
                <a:spcPct val="110000"/>
              </a:lnSpc>
              <a:buFont typeface="Wingdings" panose="05000000000000000000" pitchFamily="2" charset="2"/>
              <a:buChar char="l"/>
            </a:pPr>
            <a:r>
              <a:rPr altLang="en-US" b="1" dirty="0" sz="2400" lang="zh-CN"/>
              <a:t>不要期望原型可以代替需求文档</a:t>
            </a:r>
            <a:r>
              <a:rPr altLang="en-US" b="1" dirty="0" sz="2400" lang="zh-CN" smtClean="0"/>
              <a:t>。</a:t>
            </a:r>
            <a:endParaRPr altLang="en-US" b="1" dirty="0" sz="2400" lang="zh-CN"/>
          </a:p>
          <a:p>
            <a:pPr>
              <a:lnSpc>
                <a:spcPct val="110000"/>
              </a:lnSpc>
              <a:buNone/>
            </a:pPr>
            <a:r>
              <a:rPr altLang="en-US" b="1" dirty="0" sz="2400" lang="zh-CN"/>
              <a:t>  </a:t>
            </a:r>
          </a:p>
        </p:txBody>
      </p:sp>
      <p:sp>
        <p:nvSpPr>
          <p:cNvPr id="1048743" name="灯片编号占位符 1"/>
          <p:cNvSpPr>
            <a:spLocks noGrp="1"/>
          </p:cNvSpPr>
          <p:nvPr>
            <p:ph type="sldNum" sz="quarter" idx="12"/>
          </p:nvPr>
        </p:nvSpPr>
        <p:spPr/>
        <p:txBody>
          <a:bodyPr anchor="t"/>
          <a:p>
            <a:fld id="{9A0DB2DC-4C9A-4742-B13C-FB6460FD3503}" type="slidenum">
              <a:rPr altLang="en-US" lang="zh-CN"/>
              <a:t>34</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42">
                                            <p:txEl>
                                              <p:pRg st="0" end="0"/>
                                            </p:txEl>
                                          </p:spTgt>
                                        </p:tgtEl>
                                        <p:attrNameLst>
                                          <p:attrName>style.visibility</p:attrName>
                                        </p:attrNameLst>
                                      </p:cBhvr>
                                      <p:to>
                                        <p:strVal val="visible"/>
                                      </p:to>
                                    </p:set>
                                    <p:anim calcmode="lin" valueType="num">
                                      <p:cBhvr additive="base">
                                        <p:cTn dur="500" fill="hold" id="7"/>
                                        <p:tgtEl>
                                          <p:spTgt spid="104874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42">
                                            <p:txEl>
                                              <p:pRg st="1" end="1"/>
                                            </p:txEl>
                                          </p:spTgt>
                                        </p:tgtEl>
                                        <p:attrNameLst>
                                          <p:attrName>style.visibility</p:attrName>
                                        </p:attrNameLst>
                                      </p:cBhvr>
                                      <p:to>
                                        <p:strVal val="visible"/>
                                      </p:to>
                                    </p:set>
                                    <p:anim calcmode="lin" valueType="num">
                                      <p:cBhvr additive="base">
                                        <p:cTn dur="500" fill="hold" id="13"/>
                                        <p:tgtEl>
                                          <p:spTgt spid="104874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42">
                                            <p:txEl>
                                              <p:pRg st="2" end="2"/>
                                            </p:txEl>
                                          </p:spTgt>
                                        </p:tgtEl>
                                        <p:attrNameLst>
                                          <p:attrName>style.visibility</p:attrName>
                                        </p:attrNameLst>
                                      </p:cBhvr>
                                      <p:to>
                                        <p:strVal val="visible"/>
                                      </p:to>
                                    </p:set>
                                    <p:anim calcmode="lin" valueType="num">
                                      <p:cBhvr additive="base">
                                        <p:cTn dur="500" fill="hold" id="19"/>
                                        <p:tgtEl>
                                          <p:spTgt spid="104874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42">
                                            <p:txEl>
                                              <p:pRg st="3" end="3"/>
                                            </p:txEl>
                                          </p:spTgt>
                                        </p:tgtEl>
                                        <p:attrNameLst>
                                          <p:attrName>style.visibility</p:attrName>
                                        </p:attrNameLst>
                                      </p:cBhvr>
                                      <p:to>
                                        <p:strVal val="visible"/>
                                      </p:to>
                                    </p:set>
                                    <p:anim calcmode="lin" valueType="num">
                                      <p:cBhvr additive="base">
                                        <p:cTn dur="500" fill="hold" id="25"/>
                                        <p:tgtEl>
                                          <p:spTgt spid="104874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42">
                                            <p:txEl>
                                              <p:pRg st="4" end="4"/>
                                            </p:txEl>
                                          </p:spTgt>
                                        </p:tgtEl>
                                        <p:attrNameLst>
                                          <p:attrName>style.visibility</p:attrName>
                                        </p:attrNameLst>
                                      </p:cBhvr>
                                      <p:to>
                                        <p:strVal val="visible"/>
                                      </p:to>
                                    </p:set>
                                    <p:anim calcmode="lin" valueType="num">
                                      <p:cBhvr additive="base">
                                        <p:cTn dur="500" fill="hold" id="31"/>
                                        <p:tgtEl>
                                          <p:spTgt spid="104874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742">
                                            <p:txEl>
                                              <p:pRg st="5" end="5"/>
                                            </p:txEl>
                                          </p:spTgt>
                                        </p:tgtEl>
                                        <p:attrNameLst>
                                          <p:attrName>style.visibility</p:attrName>
                                        </p:attrNameLst>
                                      </p:cBhvr>
                                      <p:to>
                                        <p:strVal val="visible"/>
                                      </p:to>
                                    </p:set>
                                    <p:anim calcmode="lin" valueType="num">
                                      <p:cBhvr additive="base">
                                        <p:cTn dur="500" fill="hold" id="37"/>
                                        <p:tgtEl>
                                          <p:spTgt spid="104874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44" name="标题 39937"/>
          <p:cNvSpPr>
            <a:spLocks noGrp="1"/>
          </p:cNvSpPr>
          <p:nvPr>
            <p:ph type="title"/>
          </p:nvPr>
        </p:nvSpPr>
        <p:spPr/>
        <p:txBody>
          <a:bodyPr anchor="ctr"/>
          <a:p>
            <a:pPr algn="l"/>
            <a:r>
              <a:rPr altLang="zh-CN" b="1" sz="3600" lang="en-US"/>
              <a:t>3.3  </a:t>
            </a:r>
            <a:r>
              <a:rPr altLang="en-US" b="1" sz="3600" lang="zh-CN"/>
              <a:t>确定需求的优先级别</a:t>
            </a:r>
          </a:p>
        </p:txBody>
      </p:sp>
      <p:sp>
        <p:nvSpPr>
          <p:cNvPr id="1048745" name="文本占位符 39938"/>
          <p:cNvSpPr>
            <a:spLocks noGrp="1"/>
          </p:cNvSpPr>
          <p:nvPr>
            <p:ph idx="1"/>
          </p:nvPr>
        </p:nvSpPr>
        <p:spPr/>
        <p:txBody>
          <a:bodyPr anchor="t"/>
          <a:p>
            <a:pPr indent="0" marL="0">
              <a:lnSpc>
                <a:spcPct val="120000"/>
              </a:lnSpc>
              <a:buNone/>
            </a:pPr>
            <a:r>
              <a:rPr altLang="zh-CN" b="1" dirty="0" sz="2800" lang="en-US"/>
              <a:t>     </a:t>
            </a:r>
            <a:r>
              <a:rPr altLang="en-US" b="1" dirty="0" sz="2800" lang="zh-CN"/>
              <a:t>应用分析方法来确定使用实例、产品特性或单项需求实现的优先级别。以优先级为基础确定产品版本将包括哪些特性或哪类需求。当允许需求变更时，在特定的版本中</a:t>
            </a:r>
            <a:r>
              <a:rPr altLang="en-US" b="1" dirty="0" sz="2800" lang="zh-CN" smtClean="0"/>
              <a:t>加入每</a:t>
            </a:r>
            <a:r>
              <a:rPr altLang="en-US" b="1" dirty="0" sz="2800" lang="zh-CN"/>
              <a:t>一项变更，并在那个版本计划中作出需要的变更</a:t>
            </a:r>
            <a:r>
              <a:rPr altLang="en-US" b="1" dirty="0" sz="2800" lang="zh-CN" smtClean="0"/>
              <a:t>。</a:t>
            </a:r>
            <a:endParaRPr altLang="zh-CN" b="1" dirty="0" sz="2800" lang="en-US" smtClean="0"/>
          </a:p>
          <a:p>
            <a:pPr indent="0" marL="0">
              <a:lnSpc>
                <a:spcPct val="120000"/>
              </a:lnSpc>
              <a:buNone/>
            </a:pPr>
            <a:r>
              <a:rPr altLang="en-US" b="1" dirty="0" sz="2800" lang="zh-CN" smtClean="0"/>
              <a:t>本书中的案例。</a:t>
            </a:r>
            <a:endParaRPr altLang="en-US" b="1" dirty="0" sz="2800" lang="zh-CN"/>
          </a:p>
        </p:txBody>
      </p:sp>
      <p:sp>
        <p:nvSpPr>
          <p:cNvPr id="1048746" name="灯片编号占位符 1"/>
          <p:cNvSpPr>
            <a:spLocks noGrp="1"/>
          </p:cNvSpPr>
          <p:nvPr>
            <p:ph type="sldNum" sz="quarter" idx="12"/>
          </p:nvPr>
        </p:nvSpPr>
        <p:spPr/>
        <p:txBody>
          <a:bodyPr anchor="t"/>
          <a:p>
            <a:fld id="{9A0DB2DC-4C9A-4742-B13C-FB6460FD3503}" type="slidenum">
              <a:rPr altLang="en-US" lang="zh-CN"/>
              <a:t>35</a:t>
            </a:fld>
            <a:endParaRPr altLang="en-US" lang="zh-CN"/>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47" name="文本占位符 44033"/>
          <p:cNvSpPr>
            <a:spLocks noGrp="1"/>
          </p:cNvSpPr>
          <p:nvPr>
            <p:ph idx="1"/>
          </p:nvPr>
        </p:nvSpPr>
        <p:spPr>
          <a:xfrm>
            <a:off x="762100" y="1371654"/>
            <a:ext cx="8229600" cy="4525963"/>
          </a:xfrm>
        </p:spPr>
        <p:txBody>
          <a:bodyPr anchor="t"/>
          <a:p>
            <a:pPr indent="0" marL="0">
              <a:lnSpc>
                <a:spcPct val="120000"/>
              </a:lnSpc>
              <a:buNone/>
            </a:pPr>
            <a:r>
              <a:rPr altLang="zh-CN" b="1" dirty="0" sz="2800" lang="en-US"/>
              <a:t> </a:t>
            </a:r>
            <a:r>
              <a:rPr altLang="en-US" b="1" dirty="0" sz="2800" lang="zh-CN" smtClean="0">
                <a:solidFill>
                  <a:srgbClr val="FF0000"/>
                </a:solidFill>
              </a:rPr>
              <a:t>每</a:t>
            </a:r>
            <a:r>
              <a:rPr altLang="en-US" b="1" dirty="0" sz="2800" lang="zh-CN">
                <a:solidFill>
                  <a:srgbClr val="FF0000"/>
                </a:solidFill>
              </a:rPr>
              <a:t>一个具有有限资源的软件项目必须理解所要求的特性、用例和功能需求的相对优先级</a:t>
            </a:r>
            <a:r>
              <a:rPr altLang="en-US" b="1" dirty="0" sz="2800" lang="zh-CN" smtClean="0"/>
              <a:t>。</a:t>
            </a:r>
            <a:endParaRPr altLang="zh-CN" b="1" dirty="0" sz="2800" lang="en-US" smtClean="0"/>
          </a:p>
          <a:p>
            <a:pPr indent="0" marL="0">
              <a:lnSpc>
                <a:spcPct val="120000"/>
              </a:lnSpc>
              <a:buNone/>
            </a:pPr>
            <a:r>
              <a:rPr altLang="en-US" b="1" dirty="0" sz="2800" lang="zh-CN" smtClean="0"/>
              <a:t>以</a:t>
            </a:r>
            <a:r>
              <a:rPr altLang="en-US" b="1" dirty="0" sz="2800" lang="zh-CN"/>
              <a:t>优先级为基础确定产品版本将包括哪些特性或哪类需求。当允许需求变更时，在特定的版本中加入每一项变更，并在那个版本计划中作出需要的变更。</a:t>
            </a:r>
          </a:p>
          <a:p>
            <a:pPr indent="0" marL="0">
              <a:lnSpc>
                <a:spcPct val="120000"/>
              </a:lnSpc>
              <a:buNone/>
            </a:pPr>
            <a:r>
              <a:rPr altLang="en-US" b="1" dirty="0" sz="2800" lang="zh-CN" smtClean="0">
                <a:solidFill>
                  <a:srgbClr val="FF0000"/>
                </a:solidFill>
              </a:rPr>
              <a:t>设</a:t>
            </a:r>
            <a:r>
              <a:rPr altLang="en-US" b="1" dirty="0" sz="2800" lang="zh-CN">
                <a:solidFill>
                  <a:srgbClr val="FF0000"/>
                </a:solidFill>
              </a:rPr>
              <a:t>定优先级有助于项目经理解决冲突、安排阶段性交付，并且做出必要的取舍。</a:t>
            </a:r>
          </a:p>
          <a:p>
            <a:pPr indent="0" marL="0">
              <a:lnSpc>
                <a:spcPct val="120000"/>
              </a:lnSpc>
              <a:buNone/>
            </a:pPr>
            <a:r>
              <a:rPr altLang="en-US" b="1" dirty="0" sz="2800" lang="zh-CN"/>
              <a:t>    </a:t>
            </a:r>
          </a:p>
        </p:txBody>
      </p:sp>
      <p:sp>
        <p:nvSpPr>
          <p:cNvPr id="1048748" name="灯片编号占位符 1"/>
          <p:cNvSpPr>
            <a:spLocks noGrp="1"/>
          </p:cNvSpPr>
          <p:nvPr>
            <p:ph type="sldNum" sz="quarter" idx="12"/>
          </p:nvPr>
        </p:nvSpPr>
        <p:spPr/>
        <p:txBody>
          <a:bodyPr anchor="t"/>
          <a:p>
            <a:fld id="{9A0DB2DC-4C9A-4742-B13C-FB6460FD3503}" type="slidenum">
              <a:rPr altLang="en-US" lang="zh-CN"/>
              <a:t>36</a:t>
            </a:fld>
            <a:endParaRPr altLang="en-US" lang="zh-CN"/>
          </a:p>
        </p:txBody>
      </p:sp>
      <p:sp>
        <p:nvSpPr>
          <p:cNvPr id="1048749" name="标题 45057"/>
          <p:cNvSpPr>
            <a:spLocks noGrp="1"/>
          </p:cNvSpPr>
          <p:nvPr>
            <p:ph type="title"/>
          </p:nvPr>
        </p:nvSpPr>
        <p:spPr>
          <a:xfrm>
            <a:off x="457200" y="503238"/>
            <a:ext cx="8229600" cy="563562"/>
          </a:xfrm>
        </p:spPr>
        <p:txBody>
          <a:bodyPr anchor="ctr"/>
          <a:p>
            <a:r>
              <a:rPr altLang="zh-CN" b="1" dirty="0" sz="3600" lang="en-US"/>
              <a:t> 3.3.1  </a:t>
            </a:r>
            <a:r>
              <a:rPr altLang="en-US" b="1" dirty="0" sz="3600" lang="zh-CN"/>
              <a:t>为什么要设定需求的优先级</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50" name="文本占位符 45058"/>
          <p:cNvSpPr>
            <a:spLocks noGrp="1"/>
          </p:cNvSpPr>
          <p:nvPr>
            <p:ph idx="1"/>
          </p:nvPr>
        </p:nvSpPr>
        <p:spPr>
          <a:xfrm>
            <a:off x="457308" y="990664"/>
            <a:ext cx="8229600" cy="4525963"/>
          </a:xfrm>
        </p:spPr>
        <p:txBody>
          <a:bodyPr anchor="t"/>
          <a:p>
            <a:pPr indent="0" marL="0">
              <a:lnSpc>
                <a:spcPct val="120000"/>
              </a:lnSpc>
              <a:buNone/>
            </a:pPr>
            <a:r>
              <a:rPr altLang="zh-CN" b="1" dirty="0" sz="2800" lang="en-US"/>
              <a:t>      </a:t>
            </a:r>
            <a:r>
              <a:rPr altLang="en-US" b="1" dirty="0" sz="2800" lang="zh-CN">
                <a:solidFill>
                  <a:srgbClr val="FF0000"/>
                </a:solidFill>
              </a:rPr>
              <a:t>当客户的期望很高、开发时间短并且资源有限时，必须尽早确定出所交付的产品应具备的最重要的功能</a:t>
            </a:r>
            <a:r>
              <a:rPr altLang="en-US" b="1" dirty="0" sz="2800" lang="zh-CN" smtClean="0"/>
              <a:t>。</a:t>
            </a:r>
            <a:endParaRPr altLang="en-US" b="1" dirty="0" sz="2800" lang="zh-CN"/>
          </a:p>
        </p:txBody>
      </p:sp>
      <p:sp>
        <p:nvSpPr>
          <p:cNvPr id="1048751" name="灯片编号占位符 1"/>
          <p:cNvSpPr>
            <a:spLocks noGrp="1"/>
          </p:cNvSpPr>
          <p:nvPr>
            <p:ph type="sldNum" sz="quarter" idx="12"/>
          </p:nvPr>
        </p:nvSpPr>
        <p:spPr/>
        <p:txBody>
          <a:bodyPr anchor="t"/>
          <a:p>
            <a:fld id="{9A0DB2DC-4C9A-4742-B13C-FB6460FD3503}" type="slidenum">
              <a:rPr altLang="en-US" lang="zh-CN"/>
              <a:t>37</a:t>
            </a:fld>
            <a:endParaRPr altLang="en-US" lang="zh-CN"/>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52" name="文本占位符 46081"/>
          <p:cNvSpPr>
            <a:spLocks noGrp="1"/>
          </p:cNvSpPr>
          <p:nvPr>
            <p:ph idx="1"/>
          </p:nvPr>
        </p:nvSpPr>
        <p:spPr>
          <a:xfrm>
            <a:off x="533400" y="354012"/>
            <a:ext cx="8229600" cy="5970511"/>
          </a:xfrm>
        </p:spPr>
        <p:txBody>
          <a:bodyPr anchor="t"/>
          <a:p>
            <a:pPr indent="0" marL="0">
              <a:lnSpc>
                <a:spcPct val="110000"/>
              </a:lnSpc>
              <a:buNone/>
            </a:pPr>
            <a:r>
              <a:rPr altLang="zh-CN" b="1" dirty="0" sz="2800" lang="en-US"/>
              <a:t> </a:t>
            </a:r>
            <a:r>
              <a:rPr altLang="en-US" b="1" dirty="0" sz="2800" lang="zh-CN" smtClean="0">
                <a:solidFill>
                  <a:srgbClr val="FF0000"/>
                </a:solidFill>
              </a:rPr>
              <a:t>一</a:t>
            </a:r>
            <a:r>
              <a:rPr altLang="en-US" b="1" dirty="0" sz="2800" lang="zh-CN">
                <a:solidFill>
                  <a:srgbClr val="FF0000"/>
                </a:solidFill>
              </a:rPr>
              <a:t>个项目经理必须权衡合理的项目范围和进度安排、预算、人力资源以及质量目标的约束</a:t>
            </a:r>
            <a:r>
              <a:rPr altLang="en-US" b="1" dirty="0" sz="2800" lang="zh-CN" smtClean="0">
                <a:solidFill>
                  <a:srgbClr val="FF0000"/>
                </a:solidFill>
              </a:rPr>
              <a:t>。</a:t>
            </a:r>
            <a:endParaRPr altLang="zh-CN" b="1" dirty="0" sz="2800" lang="en-US" smtClean="0">
              <a:solidFill>
                <a:srgbClr val="FF0000"/>
              </a:solidFill>
            </a:endParaRPr>
          </a:p>
          <a:p>
            <a:pPr indent="0" marL="0">
              <a:lnSpc>
                <a:spcPct val="110000"/>
              </a:lnSpc>
              <a:buNone/>
            </a:pPr>
            <a:r>
              <a:rPr altLang="en-US" b="1" dirty="0" sz="2800" lang="zh-CN" smtClean="0"/>
              <a:t>达</a:t>
            </a:r>
            <a:r>
              <a:rPr altLang="en-US" b="1" dirty="0" sz="2800" lang="zh-CN"/>
              <a:t>到此目的一种方法是：</a:t>
            </a:r>
            <a:r>
              <a:rPr altLang="en-US" b="1" dirty="0" sz="2800" lang="zh-CN">
                <a:solidFill>
                  <a:srgbClr val="FF0000"/>
                </a:solidFill>
              </a:rPr>
              <a:t>当接受一个新的高优先级的需求或者其它项目环境变化时，删除低优先级的需求，或者把它们推迟到下一版本中去实现</a:t>
            </a:r>
            <a:r>
              <a:rPr altLang="en-US" b="1" dirty="0" sz="2800" lang="zh-CN"/>
              <a:t>。</a:t>
            </a:r>
          </a:p>
          <a:p>
            <a:pPr indent="0" marL="0">
              <a:lnSpc>
                <a:spcPct val="110000"/>
              </a:lnSpc>
              <a:buNone/>
            </a:pPr>
            <a:r>
              <a:rPr altLang="en-US" b="1" dirty="0" sz="2800" lang="zh-CN"/>
              <a:t> </a:t>
            </a:r>
            <a:r>
              <a:rPr altLang="en-US" b="1" dirty="0" sz="2800" lang="zh-CN" smtClean="0"/>
              <a:t>如</a:t>
            </a:r>
            <a:r>
              <a:rPr altLang="en-US" b="1" dirty="0" sz="2800" lang="zh-CN"/>
              <a:t>果客户没有以重要性和紧迫性来区分它们的需求，那么项目经理就必须自己作出决策。由于客户可能不赞成项目经理所设定的优先级，所以客户必须指明哪些需求必须包括在首发版本中，而哪些需求可以延期实现</a:t>
            </a:r>
            <a:r>
              <a:rPr altLang="en-US" b="1" dirty="0" sz="2800" lang="zh-CN" smtClean="0"/>
              <a:t>。</a:t>
            </a:r>
            <a:endParaRPr altLang="en-US" b="1" dirty="0" sz="2800" lang="zh-CN"/>
          </a:p>
        </p:txBody>
      </p:sp>
      <p:sp>
        <p:nvSpPr>
          <p:cNvPr id="1048753" name="灯片编号占位符 1"/>
          <p:cNvSpPr>
            <a:spLocks noGrp="1"/>
          </p:cNvSpPr>
          <p:nvPr>
            <p:ph type="sldNum" sz="quarter" idx="12"/>
          </p:nvPr>
        </p:nvSpPr>
        <p:spPr/>
        <p:txBody>
          <a:bodyPr anchor="t"/>
          <a:p>
            <a:fld id="{9A0DB2DC-4C9A-4742-B13C-FB6460FD3503}" type="slidenum">
              <a:rPr altLang="en-US" lang="zh-CN"/>
              <a:t>38</a:t>
            </a:fld>
            <a:endParaRPr altLang="en-US" lang="zh-CN"/>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54" name="文本占位符 47105"/>
          <p:cNvSpPr>
            <a:spLocks noGrp="1"/>
          </p:cNvSpPr>
          <p:nvPr>
            <p:ph idx="1"/>
          </p:nvPr>
        </p:nvSpPr>
        <p:spPr>
          <a:xfrm>
            <a:off x="457200" y="330835"/>
            <a:ext cx="8229600" cy="5440363"/>
          </a:xfrm>
        </p:spPr>
        <p:txBody>
          <a:bodyPr anchor="t"/>
          <a:p>
            <a:pPr indent="0" marL="0">
              <a:lnSpc>
                <a:spcPct val="110000"/>
              </a:lnSpc>
              <a:buNone/>
            </a:pPr>
            <a:r>
              <a:rPr altLang="zh-CN" b="1" dirty="0" sz="2400" lang="en-US"/>
              <a:t>       </a:t>
            </a:r>
            <a:r>
              <a:rPr altLang="en-US" b="1" dirty="0" sz="2400" lang="zh-CN"/>
              <a:t>让每一个客户都来决定他们的需求中哪一些是最重要的，这是很难做到的；</a:t>
            </a:r>
            <a:r>
              <a:rPr altLang="en-US" b="1" dirty="0" sz="2400" lang="zh-CN">
                <a:solidFill>
                  <a:srgbClr val="FF0000"/>
                </a:solidFill>
              </a:rPr>
              <a:t>要在众多具有不同期望的客户之间达成一致意见就更难了</a:t>
            </a:r>
            <a:r>
              <a:rPr altLang="en-US" b="1" dirty="0" sz="2400" lang="zh-CN"/>
              <a:t>。人们心中都存在个人的利益，并且他们并不总能与其它群体的利益相妥协</a:t>
            </a:r>
            <a:r>
              <a:rPr altLang="en-US" b="1" dirty="0" sz="2400" lang="zh-CN" smtClean="0"/>
              <a:t>。</a:t>
            </a:r>
            <a:endParaRPr altLang="zh-CN" b="1" dirty="0" sz="2400" lang="en-US" smtClean="0"/>
          </a:p>
          <a:p>
            <a:pPr indent="0" marL="0">
              <a:lnSpc>
                <a:spcPct val="110000"/>
              </a:lnSpc>
              <a:buNone/>
            </a:pPr>
            <a:r>
              <a:rPr altLang="en-US" b="1" dirty="0" sz="2400" lang="zh-CN" smtClean="0"/>
              <a:t>设</a:t>
            </a:r>
            <a:r>
              <a:rPr altLang="en-US" b="1" dirty="0" sz="2400" lang="zh-CN"/>
              <a:t>定需求优先级是客户的责任之一。</a:t>
            </a:r>
          </a:p>
          <a:p>
            <a:pPr indent="0" marL="0">
              <a:lnSpc>
                <a:spcPct val="110000"/>
              </a:lnSpc>
              <a:buNone/>
            </a:pPr>
            <a:r>
              <a:rPr altLang="en-US" b="1" dirty="0" sz="2400" lang="zh-CN"/>
              <a:t> </a:t>
            </a:r>
            <a:r>
              <a:rPr altLang="en-US" b="1" dirty="0" sz="2400" lang="zh-CN" smtClean="0">
                <a:solidFill>
                  <a:srgbClr val="FF0000"/>
                </a:solidFill>
              </a:rPr>
              <a:t>客</a:t>
            </a:r>
            <a:r>
              <a:rPr altLang="en-US" b="1" dirty="0" sz="2400" lang="zh-CN">
                <a:solidFill>
                  <a:srgbClr val="FF0000"/>
                </a:solidFill>
              </a:rPr>
              <a:t>户和开发者都必须为设定需求的优先级提供信息。</a:t>
            </a:r>
            <a:r>
              <a:rPr altLang="en-US" b="1" dirty="0" sz="2400" lang="zh-CN"/>
              <a:t>客户总是让可以给他们带来最大利益的需求享有最高优先级</a:t>
            </a:r>
            <a:r>
              <a:rPr altLang="en-US" b="1" dirty="0" sz="2400" lang="zh-CN" smtClean="0"/>
              <a:t>。</a:t>
            </a:r>
            <a:endParaRPr altLang="zh-CN" b="1" dirty="0" sz="2400" lang="en-US" smtClean="0"/>
          </a:p>
          <a:p>
            <a:pPr indent="0" marL="0">
              <a:lnSpc>
                <a:spcPct val="110000"/>
              </a:lnSpc>
              <a:buNone/>
            </a:pPr>
            <a:r>
              <a:rPr altLang="en-US" b="1" dirty="0" sz="2400" lang="zh-CN" smtClean="0"/>
              <a:t>开</a:t>
            </a:r>
            <a:r>
              <a:rPr altLang="en-US" b="1" dirty="0" sz="2400" lang="zh-CN"/>
              <a:t>发者指出与某一特定的需求相关的成本费用、难度、技术风险，或其它与特定需求相关的权衡时，客户可能会觉得他们最初所想的需求似乎变得不必要了</a:t>
            </a:r>
            <a:r>
              <a:rPr altLang="en-US" b="1" dirty="0" sz="2400" lang="zh-CN" smtClean="0"/>
              <a:t>。</a:t>
            </a:r>
            <a:endParaRPr altLang="en-US" b="1" dirty="0" sz="2400" lang="zh-CN"/>
          </a:p>
        </p:txBody>
      </p:sp>
      <p:sp>
        <p:nvSpPr>
          <p:cNvPr id="1048755" name="灯片编号占位符 1"/>
          <p:cNvSpPr>
            <a:spLocks noGrp="1"/>
          </p:cNvSpPr>
          <p:nvPr>
            <p:ph type="sldNum" sz="quarter" idx="12"/>
          </p:nvPr>
        </p:nvSpPr>
        <p:spPr/>
        <p:txBody>
          <a:bodyPr anchor="t"/>
          <a:p>
            <a:fld id="{9A0DB2DC-4C9A-4742-B13C-FB6460FD3503}" type="slidenum">
              <a:rPr altLang="en-US" lang="zh-CN"/>
              <a:t>39</a:t>
            </a:fld>
            <a:endParaRPr altLang="en-US" lang="zh-C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592" name="内容占位符 2"/>
          <p:cNvSpPr>
            <a:spLocks noGrp="1"/>
          </p:cNvSpPr>
          <p:nvPr>
            <p:ph idx="1"/>
          </p:nvPr>
        </p:nvSpPr>
        <p:spPr>
          <a:xfrm>
            <a:off x="533506" y="533477"/>
            <a:ext cx="8153294" cy="5057382"/>
          </a:xfrm>
        </p:spPr>
        <p:txBody>
          <a:bodyPr/>
          <a:p>
            <a:pPr>
              <a:lnSpc>
                <a:spcPct val="120000"/>
              </a:lnSpc>
              <a:buNone/>
            </a:pPr>
            <a:r>
              <a:rPr altLang="en-US" b="1" dirty="0" sz="2400" lang="zh-CN">
                <a:latin typeface="Arial" panose="020B0604020202020204" pitchFamily="34" charset="0"/>
                <a:ea typeface="宋体" panose="02010600030101010101" pitchFamily="2" charset="-122"/>
                <a:sym typeface="+mn-ea"/>
              </a:rPr>
              <a:t>直观的需求模型包</a:t>
            </a:r>
            <a:r>
              <a:rPr altLang="en-US" b="1" dirty="0" sz="2400" lang="zh-CN" smtClean="0">
                <a:latin typeface="Arial" panose="020B0604020202020204" pitchFamily="34" charset="0"/>
                <a:ea typeface="宋体" panose="02010600030101010101" pitchFamily="2" charset="-122"/>
                <a:sym typeface="+mn-ea"/>
              </a:rPr>
              <a:t>括：</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数</a:t>
            </a:r>
            <a:r>
              <a:rPr altLang="en-US" b="1" dirty="0" sz="2400" lang="zh-CN">
                <a:latin typeface="Arial" panose="020B0604020202020204" pitchFamily="34" charset="0"/>
                <a:ea typeface="宋体" panose="02010600030101010101" pitchFamily="2" charset="-122"/>
                <a:sym typeface="+mn-ea"/>
              </a:rPr>
              <a:t>据流图（</a:t>
            </a:r>
            <a:r>
              <a:rPr altLang="zh-CN" b="1" dirty="0" sz="2400" lang="en-US">
                <a:latin typeface="Arial" panose="020B0604020202020204" pitchFamily="34" charset="0"/>
                <a:ea typeface="宋体" panose="02010600030101010101" pitchFamily="2" charset="-122"/>
                <a:sym typeface="+mn-ea"/>
              </a:rPr>
              <a:t>DFD-Data Flow Diagram</a:t>
            </a:r>
            <a:r>
              <a:rPr altLang="en-US" b="1" dirty="0" sz="2400" lang="zh-CN" smtClean="0">
                <a:latin typeface="Arial" panose="020B0604020202020204" pitchFamily="34" charset="0"/>
                <a:ea typeface="宋体" panose="02010600030101010101" pitchFamily="2" charset="-122"/>
                <a:sym typeface="+mn-ea"/>
              </a:rPr>
              <a:t>）</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实</a:t>
            </a:r>
            <a:r>
              <a:rPr altLang="en-US" b="1" dirty="0" sz="2400" lang="zh-CN">
                <a:latin typeface="Arial" panose="020B0604020202020204" pitchFamily="34" charset="0"/>
                <a:ea typeface="宋体" panose="02010600030101010101" pitchFamily="2" charset="-122"/>
                <a:sym typeface="+mn-ea"/>
              </a:rPr>
              <a:t>体</a:t>
            </a:r>
            <a:r>
              <a:rPr altLang="zh-CN" b="1" dirty="0" sz="2400" lang="en-US">
                <a:latin typeface="Arial" panose="020B0604020202020204" pitchFamily="34" charset="0"/>
                <a:ea typeface="宋体" panose="02010600030101010101" pitchFamily="2" charset="-122"/>
                <a:sym typeface="+mn-ea"/>
              </a:rPr>
              <a:t>—</a:t>
            </a:r>
            <a:r>
              <a:rPr altLang="en-US" b="1" dirty="0" sz="2400" lang="zh-CN">
                <a:latin typeface="Arial" panose="020B0604020202020204" pitchFamily="34" charset="0"/>
                <a:ea typeface="宋体" panose="02010600030101010101" pitchFamily="2" charset="-122"/>
                <a:sym typeface="+mn-ea"/>
              </a:rPr>
              <a:t>关系图（</a:t>
            </a:r>
            <a:r>
              <a:rPr altLang="zh-CN" b="1" dirty="0" sz="2400" lang="en-US">
                <a:latin typeface="Arial" panose="020B0604020202020204" pitchFamily="34" charset="0"/>
                <a:ea typeface="宋体" panose="02010600030101010101" pitchFamily="2" charset="-122"/>
                <a:sym typeface="+mn-ea"/>
              </a:rPr>
              <a:t>ERD-Entity Relationship  Diagram</a:t>
            </a:r>
            <a:r>
              <a:rPr altLang="zh-CN" b="1" dirty="0" sz="2400" lang="en-US" smtClean="0">
                <a:latin typeface="Arial" panose="020B0604020202020204" pitchFamily="34" charset="0"/>
                <a:ea typeface="宋体" panose="02010600030101010101" pitchFamily="2" charset="-122"/>
                <a:sym typeface="+mn-ea"/>
              </a:rPr>
              <a:t>)</a:t>
            </a: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状态</a:t>
            </a:r>
            <a:r>
              <a:rPr altLang="en-US" b="1" dirty="0" sz="2400" lang="zh-CN">
                <a:latin typeface="Arial" panose="020B0604020202020204" pitchFamily="34" charset="0"/>
                <a:ea typeface="宋体" panose="02010600030101010101" pitchFamily="2" charset="-122"/>
                <a:sym typeface="+mn-ea"/>
              </a:rPr>
              <a:t>转化图（</a:t>
            </a:r>
            <a:r>
              <a:rPr altLang="zh-CN" b="1" dirty="0" sz="2400" lang="en-US">
                <a:latin typeface="Arial" panose="020B0604020202020204" pitchFamily="34" charset="0"/>
                <a:ea typeface="宋体" panose="02010600030101010101" pitchFamily="2" charset="-122"/>
                <a:sym typeface="+mn-ea"/>
              </a:rPr>
              <a:t>STD-State Transition Diagram)</a:t>
            </a:r>
            <a:r>
              <a:rPr altLang="en-US" b="1" dirty="0" sz="2400" lang="zh-CN">
                <a:latin typeface="Arial" panose="020B0604020202020204" pitchFamily="34" charset="0"/>
                <a:ea typeface="宋体" panose="02010600030101010101" pitchFamily="2" charset="-122"/>
                <a:sym typeface="+mn-ea"/>
              </a:rPr>
              <a:t>或状态</a:t>
            </a:r>
            <a:r>
              <a:rPr altLang="en-US" b="1" dirty="0" sz="2400" lang="zh-CN" smtClean="0">
                <a:latin typeface="Arial" panose="020B0604020202020204" pitchFamily="34" charset="0"/>
                <a:ea typeface="宋体" panose="02010600030101010101" pitchFamily="2" charset="-122"/>
                <a:sym typeface="+mn-ea"/>
              </a:rPr>
              <a:t>图</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用</a:t>
            </a:r>
            <a:r>
              <a:rPr altLang="en-US" b="1" dirty="0" sz="2400" lang="zh-CN">
                <a:latin typeface="Arial" panose="020B0604020202020204" pitchFamily="34" charset="0"/>
                <a:ea typeface="宋体" panose="02010600030101010101" pitchFamily="2" charset="-122"/>
                <a:sym typeface="+mn-ea"/>
              </a:rPr>
              <a:t>例</a:t>
            </a:r>
            <a:r>
              <a:rPr altLang="en-US" b="1" dirty="0" sz="2400" lang="zh-CN" smtClean="0">
                <a:latin typeface="Arial" panose="020B0604020202020204" pitchFamily="34" charset="0"/>
                <a:ea typeface="宋体" panose="02010600030101010101" pitchFamily="2" charset="-122"/>
                <a:sym typeface="+mn-ea"/>
              </a:rPr>
              <a:t>图（</a:t>
            </a:r>
            <a:r>
              <a:rPr altLang="zh-CN" b="1" dirty="0" sz="2400" lang="en-US" smtClean="0">
                <a:latin typeface="Arial" panose="020B0604020202020204" pitchFamily="34" charset="0"/>
                <a:ea typeface="宋体" panose="02010600030101010101" pitchFamily="2" charset="-122"/>
                <a:sym typeface="+mn-ea"/>
              </a:rPr>
              <a:t>Use Case Diagram </a:t>
            </a:r>
            <a:r>
              <a:rPr altLang="en-US" b="1" dirty="0" sz="2400" lang="zh-CN" smtClean="0">
                <a:latin typeface="Arial" panose="020B0604020202020204" pitchFamily="34" charset="0"/>
                <a:ea typeface="宋体" panose="02010600030101010101" pitchFamily="2" charset="-122"/>
                <a:sym typeface="+mn-ea"/>
              </a:rPr>
              <a:t>）</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对话图（</a:t>
            </a:r>
            <a:r>
              <a:rPr altLang="zh-CN" b="1" dirty="0" sz="2400" lang="en-US" smtClean="0">
                <a:latin typeface="Arial" panose="020B0604020202020204" pitchFamily="34" charset="0"/>
                <a:ea typeface="宋体" panose="02010600030101010101" pitchFamily="2" charset="-122"/>
                <a:sym typeface="+mn-ea"/>
              </a:rPr>
              <a:t>Dialog Map</a:t>
            </a:r>
            <a:r>
              <a:rPr altLang="en-US" b="1" dirty="0" sz="2400" lang="zh-CN" smtClean="0">
                <a:latin typeface="Arial" panose="020B0604020202020204" pitchFamily="34" charset="0"/>
                <a:ea typeface="宋体" panose="02010600030101010101" pitchFamily="2" charset="-122"/>
                <a:sym typeface="+mn-ea"/>
              </a:rPr>
              <a:t>）</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类图（</a:t>
            </a:r>
            <a:r>
              <a:rPr altLang="zh-CN" b="1" dirty="0" sz="2400" lang="en-US" smtClean="0">
                <a:latin typeface="Arial" panose="020B0604020202020204" pitchFamily="34" charset="0"/>
                <a:ea typeface="宋体" panose="02010600030101010101" pitchFamily="2" charset="-122"/>
                <a:sym typeface="+mn-ea"/>
              </a:rPr>
              <a:t>Class Diagram</a:t>
            </a:r>
            <a:r>
              <a:rPr altLang="en-US" b="1" dirty="0" sz="2400" lang="zh-CN" smtClean="0">
                <a:latin typeface="Arial" panose="020B0604020202020204" pitchFamily="34" charset="0"/>
                <a:ea typeface="宋体" panose="02010600030101010101" pitchFamily="2" charset="-122"/>
                <a:sym typeface="+mn-ea"/>
              </a:rPr>
              <a:t>）</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Font typeface="Wingdings" panose="05000000000000000000" pitchFamily="2" charset="2"/>
              <a:buChar char="l"/>
            </a:pPr>
            <a:r>
              <a:rPr altLang="en-US" b="1" dirty="0" sz="2400" lang="zh-CN" smtClean="0">
                <a:latin typeface="Arial" panose="020B0604020202020204" pitchFamily="34" charset="0"/>
                <a:ea typeface="宋体" panose="02010600030101010101" pitchFamily="2" charset="-122"/>
                <a:sym typeface="+mn-ea"/>
              </a:rPr>
              <a:t>活</a:t>
            </a:r>
            <a:r>
              <a:rPr altLang="en-US" b="1" dirty="0" sz="2400" lang="zh-CN">
                <a:latin typeface="Arial" panose="020B0604020202020204" pitchFamily="34" charset="0"/>
                <a:ea typeface="宋体" panose="02010600030101010101" pitchFamily="2" charset="-122"/>
                <a:sym typeface="+mn-ea"/>
              </a:rPr>
              <a:t>动</a:t>
            </a:r>
            <a:r>
              <a:rPr altLang="en-US" b="1" dirty="0" sz="2400" lang="zh-CN" smtClean="0">
                <a:latin typeface="Arial" panose="020B0604020202020204" pitchFamily="34" charset="0"/>
                <a:ea typeface="宋体" panose="02010600030101010101" pitchFamily="2" charset="-122"/>
                <a:sym typeface="+mn-ea"/>
              </a:rPr>
              <a:t>图（</a:t>
            </a:r>
            <a:r>
              <a:rPr altLang="zh-CN" b="1" dirty="0" sz="2400" lang="en-US" smtClean="0">
                <a:latin typeface="Arial" panose="020B0604020202020204" pitchFamily="34" charset="0"/>
                <a:ea typeface="宋体" panose="02010600030101010101" pitchFamily="2" charset="-122"/>
                <a:sym typeface="+mn-ea"/>
              </a:rPr>
              <a:t>Activity Diagram </a:t>
            </a:r>
            <a:r>
              <a:rPr altLang="en-US" b="1" dirty="0" sz="2400" lang="zh-CN" smtClean="0">
                <a:latin typeface="Arial" panose="020B0604020202020204" pitchFamily="34" charset="0"/>
                <a:ea typeface="宋体" panose="02010600030101010101" pitchFamily="2" charset="-122"/>
                <a:sym typeface="+mn-ea"/>
              </a:rPr>
              <a:t>）。</a:t>
            </a:r>
            <a:endParaRPr altLang="zh-CN" b="1" dirty="0" sz="2400" lang="en-US" smtClean="0">
              <a:latin typeface="Arial" panose="020B0604020202020204" pitchFamily="34" charset="0"/>
              <a:ea typeface="宋体" panose="02010600030101010101" pitchFamily="2" charset="-122"/>
              <a:sym typeface="+mn-ea"/>
            </a:endParaRPr>
          </a:p>
          <a:p>
            <a:pPr>
              <a:lnSpc>
                <a:spcPct val="120000"/>
              </a:lnSpc>
              <a:buNone/>
            </a:pPr>
            <a:r>
              <a:rPr altLang="zh-CN" b="1" dirty="0" sz="2400" lang="en-US" smtClean="0">
                <a:latin typeface="Arial" panose="020B0604020202020204" pitchFamily="34" charset="0"/>
                <a:ea typeface="宋体" panose="02010600030101010101" pitchFamily="2" charset="-122"/>
                <a:sym typeface="+mn-ea"/>
              </a:rPr>
              <a:t>     </a:t>
            </a:r>
            <a:r>
              <a:rPr altLang="en-US" b="1" dirty="0" sz="2400" lang="zh-CN" smtClean="0">
                <a:latin typeface="Arial" panose="020B0604020202020204" pitchFamily="34" charset="0"/>
                <a:ea typeface="宋体" panose="02010600030101010101" pitchFamily="2" charset="-122"/>
                <a:sym typeface="+mn-ea"/>
              </a:rPr>
              <a:t>这</a:t>
            </a:r>
            <a:r>
              <a:rPr altLang="en-US" b="1" dirty="0" sz="2400" lang="zh-CN">
                <a:latin typeface="Arial" panose="020B0604020202020204" pitchFamily="34" charset="0"/>
                <a:ea typeface="宋体" panose="02010600030101010101" pitchFamily="2" charset="-122"/>
                <a:sym typeface="+mn-ea"/>
              </a:rPr>
              <a:t>些图形表示法为项目参与者提供了可用的业界通用的标准语言。</a:t>
            </a:r>
            <a:endParaRPr altLang="en-US" b="1" dirty="0" sz="2400" lang="zh-CN">
              <a:latin typeface="Arial" panose="020B0604020202020204" pitchFamily="34" charset="0"/>
              <a:ea typeface="宋体" panose="02010600030101010101" pitchFamily="2" charset="-122"/>
            </a:endParaRPr>
          </a:p>
          <a:p>
            <a:endParaRPr altLang="en-US" b="1" dirty="0" sz="24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2">
                                            <p:txEl>
                                              <p:pRg st="0" end="0"/>
                                            </p:txEl>
                                          </p:spTgt>
                                        </p:tgtEl>
                                        <p:attrNameLst>
                                          <p:attrName>style.visibility</p:attrName>
                                        </p:attrNameLst>
                                      </p:cBhvr>
                                      <p:to>
                                        <p:strVal val="visible"/>
                                      </p:to>
                                    </p:set>
                                    <p:anim calcmode="lin" valueType="num">
                                      <p:cBhvr additive="base">
                                        <p:cTn dur="500" fill="hold" id="7"/>
                                        <p:tgtEl>
                                          <p:spTgt spid="104859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92">
                                            <p:txEl>
                                              <p:pRg st="1" end="1"/>
                                            </p:txEl>
                                          </p:spTgt>
                                        </p:tgtEl>
                                        <p:attrNameLst>
                                          <p:attrName>style.visibility</p:attrName>
                                        </p:attrNameLst>
                                      </p:cBhvr>
                                      <p:to>
                                        <p:strVal val="visible"/>
                                      </p:to>
                                    </p:set>
                                    <p:anim calcmode="lin" valueType="num">
                                      <p:cBhvr additive="base">
                                        <p:cTn dur="500" fill="hold" id="13"/>
                                        <p:tgtEl>
                                          <p:spTgt spid="104859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92">
                                            <p:txEl>
                                              <p:pRg st="2" end="2"/>
                                            </p:txEl>
                                          </p:spTgt>
                                        </p:tgtEl>
                                        <p:attrNameLst>
                                          <p:attrName>style.visibility</p:attrName>
                                        </p:attrNameLst>
                                      </p:cBhvr>
                                      <p:to>
                                        <p:strVal val="visible"/>
                                      </p:to>
                                    </p:set>
                                    <p:anim calcmode="lin" valueType="num">
                                      <p:cBhvr additive="base">
                                        <p:cTn dur="500" fill="hold" id="19"/>
                                        <p:tgtEl>
                                          <p:spTgt spid="104859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92">
                                            <p:txEl>
                                              <p:pRg st="3" end="3"/>
                                            </p:txEl>
                                          </p:spTgt>
                                        </p:tgtEl>
                                        <p:attrNameLst>
                                          <p:attrName>style.visibility</p:attrName>
                                        </p:attrNameLst>
                                      </p:cBhvr>
                                      <p:to>
                                        <p:strVal val="visible"/>
                                      </p:to>
                                    </p:set>
                                    <p:anim calcmode="lin" valueType="num">
                                      <p:cBhvr additive="base">
                                        <p:cTn dur="500" fill="hold" id="25"/>
                                        <p:tgtEl>
                                          <p:spTgt spid="104859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592">
                                            <p:txEl>
                                              <p:pRg st="4" end="4"/>
                                            </p:txEl>
                                          </p:spTgt>
                                        </p:tgtEl>
                                        <p:attrNameLst>
                                          <p:attrName>style.visibility</p:attrName>
                                        </p:attrNameLst>
                                      </p:cBhvr>
                                      <p:to>
                                        <p:strVal val="visible"/>
                                      </p:to>
                                    </p:set>
                                    <p:anim calcmode="lin" valueType="num">
                                      <p:cBhvr additive="base">
                                        <p:cTn dur="500" fill="hold" id="31"/>
                                        <p:tgtEl>
                                          <p:spTgt spid="104859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5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592">
                                            <p:txEl>
                                              <p:pRg st="5" end="5"/>
                                            </p:txEl>
                                          </p:spTgt>
                                        </p:tgtEl>
                                        <p:attrNameLst>
                                          <p:attrName>style.visibility</p:attrName>
                                        </p:attrNameLst>
                                      </p:cBhvr>
                                      <p:to>
                                        <p:strVal val="visible"/>
                                      </p:to>
                                    </p:set>
                                    <p:anim calcmode="lin" valueType="num">
                                      <p:cBhvr additive="base">
                                        <p:cTn dur="500" fill="hold" id="37"/>
                                        <p:tgtEl>
                                          <p:spTgt spid="104859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5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592">
                                            <p:txEl>
                                              <p:pRg st="6" end="6"/>
                                            </p:txEl>
                                          </p:spTgt>
                                        </p:tgtEl>
                                        <p:attrNameLst>
                                          <p:attrName>style.visibility</p:attrName>
                                        </p:attrNameLst>
                                      </p:cBhvr>
                                      <p:to>
                                        <p:strVal val="visible"/>
                                      </p:to>
                                    </p:set>
                                    <p:anim calcmode="lin" valueType="num">
                                      <p:cBhvr additive="base">
                                        <p:cTn dur="500" fill="hold" id="43"/>
                                        <p:tgtEl>
                                          <p:spTgt spid="104859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5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 presetSubtype="4">
                                  <p:stCondLst>
                                    <p:cond delay="0"/>
                                  </p:stCondLst>
                                  <p:childTnLst>
                                    <p:set>
                                      <p:cBhvr>
                                        <p:cTn dur="1" fill="hold" id="48">
                                          <p:stCondLst>
                                            <p:cond delay="0"/>
                                          </p:stCondLst>
                                        </p:cTn>
                                        <p:tgtEl>
                                          <p:spTgt spid="1048592">
                                            <p:txEl>
                                              <p:pRg st="7" end="7"/>
                                            </p:txEl>
                                          </p:spTgt>
                                        </p:tgtEl>
                                        <p:attrNameLst>
                                          <p:attrName>style.visibility</p:attrName>
                                        </p:attrNameLst>
                                      </p:cBhvr>
                                      <p:to>
                                        <p:strVal val="visible"/>
                                      </p:to>
                                    </p:set>
                                    <p:anim calcmode="lin" valueType="num">
                                      <p:cBhvr additive="base">
                                        <p:cTn dur="500" fill="hold" id="49"/>
                                        <p:tgtEl>
                                          <p:spTgt spid="104859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5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 presetSubtype="4">
                                  <p:stCondLst>
                                    <p:cond delay="0"/>
                                  </p:stCondLst>
                                  <p:childTnLst>
                                    <p:set>
                                      <p:cBhvr>
                                        <p:cTn dur="1" fill="hold" id="54">
                                          <p:stCondLst>
                                            <p:cond delay="0"/>
                                          </p:stCondLst>
                                        </p:cTn>
                                        <p:tgtEl>
                                          <p:spTgt spid="1048592">
                                            <p:txEl>
                                              <p:pRg st="8" end="8"/>
                                            </p:txEl>
                                          </p:spTgt>
                                        </p:tgtEl>
                                        <p:attrNameLst>
                                          <p:attrName>style.visibility</p:attrName>
                                        </p:attrNameLst>
                                      </p:cBhvr>
                                      <p:to>
                                        <p:strVal val="visible"/>
                                      </p:to>
                                    </p:set>
                                    <p:anim calcmode="lin" valueType="num">
                                      <p:cBhvr additive="base">
                                        <p:cTn dur="500" fill="hold" id="55"/>
                                        <p:tgtEl>
                                          <p:spTgt spid="1048592">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56"/>
                                        <p:tgtEl>
                                          <p:spTgt spid="104859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56" name="标题 48129"/>
          <p:cNvSpPr>
            <a:spLocks noGrp="1"/>
          </p:cNvSpPr>
          <p:nvPr>
            <p:ph type="title"/>
          </p:nvPr>
        </p:nvSpPr>
        <p:spPr>
          <a:xfrm>
            <a:off x="457200" y="47943"/>
            <a:ext cx="8229600" cy="868362"/>
          </a:xfrm>
        </p:spPr>
        <p:txBody>
          <a:bodyPr anchor="ctr"/>
          <a:p>
            <a:pPr algn="l"/>
            <a:r>
              <a:rPr altLang="zh-CN" b="1" sz="3600" lang="en-US"/>
              <a:t> 3.3.2 </a:t>
            </a:r>
            <a:r>
              <a:rPr altLang="en-US" b="1" sz="3600" lang="zh-CN"/>
              <a:t>不同角色的人处理优先级</a:t>
            </a:r>
          </a:p>
        </p:txBody>
      </p:sp>
      <p:sp>
        <p:nvSpPr>
          <p:cNvPr id="1048757" name="文本占位符 48130"/>
          <p:cNvSpPr>
            <a:spLocks noGrp="1"/>
          </p:cNvSpPr>
          <p:nvPr>
            <p:ph idx="1"/>
          </p:nvPr>
        </p:nvSpPr>
        <p:spPr>
          <a:xfrm>
            <a:off x="457200" y="841375"/>
            <a:ext cx="8229600" cy="4906963"/>
          </a:xfrm>
        </p:spPr>
        <p:txBody>
          <a:bodyPr anchor="t"/>
          <a:p>
            <a:pPr indent="0" marL="0">
              <a:lnSpc>
                <a:spcPct val="110000"/>
              </a:lnSpc>
              <a:buNone/>
            </a:pPr>
            <a:r>
              <a:rPr altLang="en-US" b="1" dirty="0" sz="2400" lang="zh-CN" smtClean="0"/>
              <a:t>如</a:t>
            </a:r>
            <a:r>
              <a:rPr altLang="en-US" b="1" dirty="0" sz="2400" lang="zh-CN"/>
              <a:t>果用户知道低优先级需求可能不会实现，那么就很难说服用户设定需求的优先级</a:t>
            </a:r>
            <a:r>
              <a:rPr altLang="en-US" b="1" dirty="0" sz="2400" lang="zh-CN" smtClean="0"/>
              <a:t>。</a:t>
            </a:r>
            <a:endParaRPr altLang="zh-CN" b="1" dirty="0" sz="2400" lang="en-US" smtClean="0"/>
          </a:p>
          <a:p>
            <a:pPr indent="0" marL="0">
              <a:lnSpc>
                <a:spcPct val="110000"/>
              </a:lnSpc>
              <a:buNone/>
            </a:pPr>
            <a:r>
              <a:rPr altLang="en-US" b="1" dirty="0" sz="2400" lang="zh-CN" smtClean="0"/>
              <a:t>有</a:t>
            </a:r>
            <a:r>
              <a:rPr altLang="en-US" b="1" dirty="0" sz="2400" lang="zh-CN"/>
              <a:t>些开发者也认为设置优先级是不必要的，因为如果他把需求写入软件需求规格说明中，那么他就会不遗余力地去实现这些需求</a:t>
            </a:r>
            <a:r>
              <a:rPr altLang="en-US" b="1" dirty="0" sz="2400" lang="zh-CN" smtClean="0"/>
              <a:t>。开</a:t>
            </a:r>
            <a:r>
              <a:rPr altLang="en-US" b="1" dirty="0" sz="2400" lang="zh-CN"/>
              <a:t>发者更喜欢避开设定优先级，因为他们觉得建立优先级与它们要向客户和经理表示的“我们可以全部完成产品”的态度相冲突。</a:t>
            </a:r>
          </a:p>
          <a:p>
            <a:pPr indent="0" marL="0">
              <a:lnSpc>
                <a:spcPct val="110000"/>
              </a:lnSpc>
              <a:buNone/>
            </a:pPr>
            <a:r>
              <a:rPr altLang="en-US" b="1" dirty="0" sz="2400" lang="zh-CN" smtClean="0"/>
              <a:t>现</a:t>
            </a:r>
            <a:r>
              <a:rPr altLang="en-US" b="1" dirty="0" sz="2400" lang="zh-CN"/>
              <a:t>实中，</a:t>
            </a:r>
            <a:r>
              <a:rPr altLang="en-US" b="1" dirty="0" sz="2400" lang="zh-CN">
                <a:solidFill>
                  <a:srgbClr val="FF0000"/>
                </a:solidFill>
              </a:rPr>
              <a:t>一些特性比其它特性更重要</a:t>
            </a:r>
            <a:r>
              <a:rPr altLang="en-US" b="1" dirty="0" sz="2400" lang="zh-CN" smtClean="0">
                <a:solidFill>
                  <a:srgbClr val="FF0000"/>
                </a:solidFill>
              </a:rPr>
              <a:t>。</a:t>
            </a:r>
            <a:endParaRPr altLang="zh-CN" b="1" dirty="0" sz="2400" lang="en-US" smtClean="0">
              <a:solidFill>
                <a:srgbClr val="FF0000"/>
              </a:solidFill>
            </a:endParaRPr>
          </a:p>
          <a:p>
            <a:pPr indent="0" marL="0">
              <a:lnSpc>
                <a:spcPct val="110000"/>
              </a:lnSpc>
              <a:buNone/>
            </a:pPr>
            <a:r>
              <a:rPr altLang="en-US" b="1" dirty="0" sz="2400" lang="zh-CN" smtClean="0"/>
              <a:t>项</a:t>
            </a:r>
            <a:r>
              <a:rPr altLang="en-US" b="1" dirty="0" sz="2400" lang="zh-CN"/>
              <a:t>目接近尾声时，在极其简单的“快速开发阶段”，当开发者抛弃掉一些不必要的功能以保证按时完工的时候，这表现得尤为明显</a:t>
            </a:r>
            <a:r>
              <a:rPr altLang="en-US" b="1" dirty="0" sz="2400" lang="zh-CN" smtClean="0"/>
              <a:t>。</a:t>
            </a:r>
            <a:endParaRPr altLang="en-US" b="1" dirty="0" sz="2400" lang="zh-CN"/>
          </a:p>
        </p:txBody>
      </p:sp>
      <p:sp>
        <p:nvSpPr>
          <p:cNvPr id="1048758" name="灯片编号占位符 1"/>
          <p:cNvSpPr>
            <a:spLocks noGrp="1"/>
          </p:cNvSpPr>
          <p:nvPr>
            <p:ph type="sldNum" sz="quarter" idx="12"/>
          </p:nvPr>
        </p:nvSpPr>
        <p:spPr/>
        <p:txBody>
          <a:bodyPr anchor="t"/>
          <a:p>
            <a:fld id="{9A0DB2DC-4C9A-4742-B13C-FB6460FD3503}" type="slidenum">
              <a:rPr altLang="en-US" lang="zh-CN"/>
              <a:t>40</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57">
                                            <p:txEl>
                                              <p:pRg st="0" end="0"/>
                                            </p:txEl>
                                          </p:spTgt>
                                        </p:tgtEl>
                                        <p:attrNameLst>
                                          <p:attrName>style.visibility</p:attrName>
                                        </p:attrNameLst>
                                      </p:cBhvr>
                                      <p:to>
                                        <p:strVal val="visible"/>
                                      </p:to>
                                    </p:set>
                                    <p:anim calcmode="lin" valueType="num">
                                      <p:cBhvr additive="base">
                                        <p:cTn dur="500" fill="hold" id="7"/>
                                        <p:tgtEl>
                                          <p:spTgt spid="104875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57">
                                            <p:txEl>
                                              <p:pRg st="1" end="1"/>
                                            </p:txEl>
                                          </p:spTgt>
                                        </p:tgtEl>
                                        <p:attrNameLst>
                                          <p:attrName>style.visibility</p:attrName>
                                        </p:attrNameLst>
                                      </p:cBhvr>
                                      <p:to>
                                        <p:strVal val="visible"/>
                                      </p:to>
                                    </p:set>
                                    <p:anim calcmode="lin" valueType="num">
                                      <p:cBhvr additive="base">
                                        <p:cTn dur="500" fill="hold" id="13"/>
                                        <p:tgtEl>
                                          <p:spTgt spid="104875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57">
                                            <p:txEl>
                                              <p:pRg st="2" end="2"/>
                                            </p:txEl>
                                          </p:spTgt>
                                        </p:tgtEl>
                                        <p:attrNameLst>
                                          <p:attrName>style.visibility</p:attrName>
                                        </p:attrNameLst>
                                      </p:cBhvr>
                                      <p:to>
                                        <p:strVal val="visible"/>
                                      </p:to>
                                    </p:set>
                                    <p:anim calcmode="lin" valueType="num">
                                      <p:cBhvr additive="base">
                                        <p:cTn dur="500" fill="hold" id="19"/>
                                        <p:tgtEl>
                                          <p:spTgt spid="104875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57">
                                            <p:txEl>
                                              <p:pRg st="3" end="3"/>
                                            </p:txEl>
                                          </p:spTgt>
                                        </p:tgtEl>
                                        <p:attrNameLst>
                                          <p:attrName>style.visibility</p:attrName>
                                        </p:attrNameLst>
                                      </p:cBhvr>
                                      <p:to>
                                        <p:strVal val="visible"/>
                                      </p:to>
                                    </p:set>
                                    <p:anim calcmode="lin" valueType="num">
                                      <p:cBhvr additive="base">
                                        <p:cTn dur="500" fill="hold" id="25"/>
                                        <p:tgtEl>
                                          <p:spTgt spid="104875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5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59" name="文本占位符 49153"/>
          <p:cNvSpPr>
            <a:spLocks noGrp="1"/>
          </p:cNvSpPr>
          <p:nvPr>
            <p:ph idx="1"/>
          </p:nvPr>
        </p:nvSpPr>
        <p:spPr>
          <a:xfrm>
            <a:off x="457200" y="382588"/>
            <a:ext cx="8361363" cy="5516562"/>
          </a:xfrm>
        </p:spPr>
        <p:txBody>
          <a:bodyPr anchor="t"/>
          <a:p>
            <a:pPr indent="0" marL="0">
              <a:lnSpc>
                <a:spcPct val="80000"/>
              </a:lnSpc>
              <a:buNone/>
            </a:pPr>
            <a:r>
              <a:rPr altLang="zh-CN" b="1" dirty="0" sz="2800" lang="en-US"/>
              <a:t>   </a:t>
            </a:r>
            <a:r>
              <a:rPr altLang="en-US" b="1" dirty="0" sz="2800" lang="zh-CN">
                <a:solidFill>
                  <a:srgbClr val="FF0000"/>
                </a:solidFill>
              </a:rPr>
              <a:t>如果让客户自己设计，那么他们将会把</a:t>
            </a:r>
            <a:r>
              <a:rPr altLang="zh-CN" b="1" dirty="0" sz="2800" lang="en-US">
                <a:solidFill>
                  <a:srgbClr val="FF0000"/>
                </a:solidFill>
              </a:rPr>
              <a:t>85</a:t>
            </a:r>
            <a:r>
              <a:rPr altLang="en-US" b="1" dirty="0" sz="2800" lang="zh-CN">
                <a:solidFill>
                  <a:srgbClr val="FF0000"/>
                </a:solidFill>
              </a:rPr>
              <a:t>％的需求设定为高优先级，</a:t>
            </a:r>
            <a:r>
              <a:rPr altLang="zh-CN" b="1" dirty="0" sz="2800" lang="en-US">
                <a:solidFill>
                  <a:srgbClr val="FF0000"/>
                </a:solidFill>
              </a:rPr>
              <a:t>10</a:t>
            </a:r>
            <a:r>
              <a:rPr altLang="en-US" b="1" dirty="0" sz="2800" lang="zh-CN">
                <a:solidFill>
                  <a:srgbClr val="FF0000"/>
                </a:solidFill>
              </a:rPr>
              <a:t>％的需求设定为中等优先级，</a:t>
            </a:r>
            <a:r>
              <a:rPr altLang="zh-CN" b="1" dirty="0" sz="2800" lang="en-US">
                <a:solidFill>
                  <a:srgbClr val="FF0000"/>
                </a:solidFill>
              </a:rPr>
              <a:t>5</a:t>
            </a:r>
            <a:r>
              <a:rPr altLang="en-US" b="1" dirty="0" sz="2800" lang="zh-CN">
                <a:solidFill>
                  <a:srgbClr val="FF0000"/>
                </a:solidFill>
              </a:rPr>
              <a:t>％的需求设定为低优先级。这没有给项目经理很多灵活性。</a:t>
            </a:r>
          </a:p>
          <a:p>
            <a:pPr indent="0" marL="0">
              <a:lnSpc>
                <a:spcPct val="80000"/>
              </a:lnSpc>
              <a:buNone/>
            </a:pPr>
            <a:r>
              <a:rPr altLang="en-US" b="1" dirty="0" sz="2800" lang="zh-CN"/>
              <a:t>       如果确实是几乎所有的需求都具有高优先级，那么，项目就面临着不能完全获得成功的风险，，因此，应该制定相应的计划</a:t>
            </a:r>
            <a:r>
              <a:rPr altLang="en-US" b="1" dirty="0" sz="2800" lang="zh-CN" smtClean="0"/>
              <a:t>。</a:t>
            </a:r>
            <a:endParaRPr altLang="en-US" b="1" dirty="0" sz="2800" lang="zh-CN"/>
          </a:p>
          <a:p>
            <a:pPr indent="0" marL="0">
              <a:lnSpc>
                <a:spcPct val="80000"/>
              </a:lnSpc>
              <a:buNone/>
            </a:pPr>
            <a:r>
              <a:rPr altLang="en-US" b="1" dirty="0" sz="2800" lang="zh-CN"/>
              <a:t>       为帮助客户代表确认低优先级的需求，可询问以下问题的方法：</a:t>
            </a:r>
          </a:p>
          <a:p>
            <a:pPr indent="0" marL="0">
              <a:lnSpc>
                <a:spcPct val="80000"/>
              </a:lnSpc>
              <a:buNone/>
            </a:pPr>
            <a:r>
              <a:rPr altLang="en-US" b="1" dirty="0" sz="2800" lang="zh-CN"/>
              <a:t>     </a:t>
            </a:r>
            <a:r>
              <a:rPr altLang="zh-CN" b="1" dirty="0" sz="2800" lang="en-US"/>
              <a:t>1</a:t>
            </a:r>
            <a:r>
              <a:rPr altLang="en-US" b="1" dirty="0" sz="2800" lang="zh-CN"/>
              <a:t>）是否有其他方法满足这一需求？</a:t>
            </a:r>
          </a:p>
          <a:p>
            <a:pPr indent="0" marL="0">
              <a:lnSpc>
                <a:spcPct val="80000"/>
              </a:lnSpc>
              <a:buNone/>
            </a:pPr>
            <a:r>
              <a:rPr altLang="en-US" b="1" dirty="0" sz="2800" lang="zh-CN"/>
              <a:t>     </a:t>
            </a:r>
            <a:r>
              <a:rPr altLang="zh-CN" b="1" dirty="0" sz="2800" lang="en-US"/>
              <a:t>2</a:t>
            </a:r>
            <a:r>
              <a:rPr altLang="en-US" b="1" dirty="0" sz="2800" lang="zh-CN"/>
              <a:t>）如果忽略会推迟实现该需求，后果是什么？</a:t>
            </a:r>
          </a:p>
          <a:p>
            <a:pPr indent="0" marL="0">
              <a:lnSpc>
                <a:spcPct val="80000"/>
              </a:lnSpc>
              <a:buNone/>
            </a:pPr>
            <a:r>
              <a:rPr altLang="zh-CN" b="1" dirty="0" sz="2800" lang="en-US"/>
              <a:t>     3</a:t>
            </a:r>
            <a:r>
              <a:rPr altLang="en-US" b="1" dirty="0" sz="2800" lang="zh-CN"/>
              <a:t>）如果不立即实现它，对项目业务目标会有什么影响？</a:t>
            </a:r>
          </a:p>
          <a:p>
            <a:pPr indent="0" marL="0">
              <a:lnSpc>
                <a:spcPct val="80000"/>
              </a:lnSpc>
              <a:buNone/>
            </a:pPr>
            <a:r>
              <a:rPr altLang="en-US" b="1" dirty="0" sz="2800" lang="zh-CN"/>
              <a:t>     </a:t>
            </a:r>
            <a:r>
              <a:rPr altLang="zh-CN" b="1" dirty="0" sz="2800" lang="en-US"/>
              <a:t>4</a:t>
            </a:r>
            <a:r>
              <a:rPr altLang="en-US" b="1" dirty="0" sz="2800" lang="zh-CN"/>
              <a:t>）如果推迟到下一版本实现它，用户为什么会不满意？</a:t>
            </a:r>
          </a:p>
        </p:txBody>
      </p:sp>
      <p:sp>
        <p:nvSpPr>
          <p:cNvPr id="1048760" name="灯片编号占位符 1"/>
          <p:cNvSpPr>
            <a:spLocks noGrp="1"/>
          </p:cNvSpPr>
          <p:nvPr>
            <p:ph type="sldNum" sz="quarter" idx="12"/>
          </p:nvPr>
        </p:nvSpPr>
        <p:spPr/>
        <p:txBody>
          <a:bodyPr anchor="t"/>
          <a:p>
            <a:fld id="{9A0DB2DC-4C9A-4742-B13C-FB6460FD3503}" type="slidenum">
              <a:rPr altLang="en-US" lang="zh-CN"/>
              <a:t>41</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59">
                                            <p:txEl>
                                              <p:pRg st="0" end="0"/>
                                            </p:txEl>
                                          </p:spTgt>
                                        </p:tgtEl>
                                        <p:attrNameLst>
                                          <p:attrName>style.visibility</p:attrName>
                                        </p:attrNameLst>
                                      </p:cBhvr>
                                      <p:to>
                                        <p:strVal val="visible"/>
                                      </p:to>
                                    </p:set>
                                    <p:anim calcmode="lin" valueType="num">
                                      <p:cBhvr additive="base">
                                        <p:cTn dur="500" fill="hold" id="7"/>
                                        <p:tgtEl>
                                          <p:spTgt spid="104875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59">
                                            <p:txEl>
                                              <p:pRg st="1" end="1"/>
                                            </p:txEl>
                                          </p:spTgt>
                                        </p:tgtEl>
                                        <p:attrNameLst>
                                          <p:attrName>style.visibility</p:attrName>
                                        </p:attrNameLst>
                                      </p:cBhvr>
                                      <p:to>
                                        <p:strVal val="visible"/>
                                      </p:to>
                                    </p:set>
                                    <p:anim calcmode="lin" valueType="num">
                                      <p:cBhvr additive="base">
                                        <p:cTn dur="500" fill="hold" id="13"/>
                                        <p:tgtEl>
                                          <p:spTgt spid="104875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59">
                                            <p:txEl>
                                              <p:pRg st="2" end="2"/>
                                            </p:txEl>
                                          </p:spTgt>
                                        </p:tgtEl>
                                        <p:attrNameLst>
                                          <p:attrName>style.visibility</p:attrName>
                                        </p:attrNameLst>
                                      </p:cBhvr>
                                      <p:to>
                                        <p:strVal val="visible"/>
                                      </p:to>
                                    </p:set>
                                    <p:anim calcmode="lin" valueType="num">
                                      <p:cBhvr additive="base">
                                        <p:cTn dur="500" fill="hold" id="19"/>
                                        <p:tgtEl>
                                          <p:spTgt spid="104875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59">
                                            <p:txEl>
                                              <p:pRg st="3" end="3"/>
                                            </p:txEl>
                                          </p:spTgt>
                                        </p:tgtEl>
                                        <p:attrNameLst>
                                          <p:attrName>style.visibility</p:attrName>
                                        </p:attrNameLst>
                                      </p:cBhvr>
                                      <p:to>
                                        <p:strVal val="visible"/>
                                      </p:to>
                                    </p:set>
                                    <p:anim calcmode="lin" valueType="num">
                                      <p:cBhvr additive="base">
                                        <p:cTn dur="500" fill="hold" id="25"/>
                                        <p:tgtEl>
                                          <p:spTgt spid="104875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59">
                                            <p:txEl>
                                              <p:pRg st="4" end="4"/>
                                            </p:txEl>
                                          </p:spTgt>
                                        </p:tgtEl>
                                        <p:attrNameLst>
                                          <p:attrName>style.visibility</p:attrName>
                                        </p:attrNameLst>
                                      </p:cBhvr>
                                      <p:to>
                                        <p:strVal val="visible"/>
                                      </p:to>
                                    </p:set>
                                    <p:anim calcmode="lin" valueType="num">
                                      <p:cBhvr additive="base">
                                        <p:cTn dur="500" fill="hold" id="31"/>
                                        <p:tgtEl>
                                          <p:spTgt spid="104875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759">
                                            <p:txEl>
                                              <p:pRg st="5" end="5"/>
                                            </p:txEl>
                                          </p:spTgt>
                                        </p:tgtEl>
                                        <p:attrNameLst>
                                          <p:attrName>style.visibility</p:attrName>
                                        </p:attrNameLst>
                                      </p:cBhvr>
                                      <p:to>
                                        <p:strVal val="visible"/>
                                      </p:to>
                                    </p:set>
                                    <p:anim calcmode="lin" valueType="num">
                                      <p:cBhvr additive="base">
                                        <p:cTn dur="500" fill="hold" id="37"/>
                                        <p:tgtEl>
                                          <p:spTgt spid="104875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759">
                                            <p:txEl>
                                              <p:pRg st="6" end="6"/>
                                            </p:txEl>
                                          </p:spTgt>
                                        </p:tgtEl>
                                        <p:attrNameLst>
                                          <p:attrName>style.visibility</p:attrName>
                                        </p:attrNameLst>
                                      </p:cBhvr>
                                      <p:to>
                                        <p:strVal val="visible"/>
                                      </p:to>
                                    </p:set>
                                    <p:anim calcmode="lin" valueType="num">
                                      <p:cBhvr additive="base">
                                        <p:cTn dur="500" fill="hold" id="43"/>
                                        <p:tgtEl>
                                          <p:spTgt spid="104875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7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61" name="标题 50177"/>
          <p:cNvSpPr>
            <a:spLocks noGrp="1"/>
          </p:cNvSpPr>
          <p:nvPr>
            <p:ph type="title"/>
          </p:nvPr>
        </p:nvSpPr>
        <p:spPr>
          <a:xfrm>
            <a:off x="457200" y="274638"/>
            <a:ext cx="8229600" cy="715962"/>
          </a:xfrm>
        </p:spPr>
        <p:txBody>
          <a:bodyPr anchor="ctr"/>
          <a:p>
            <a:pPr algn="l"/>
            <a:r>
              <a:rPr altLang="zh-CN" b="1" sz="3600" lang="en-US"/>
              <a:t> 3.3.3  </a:t>
            </a:r>
            <a:r>
              <a:rPr altLang="en-US" b="1" sz="3600" lang="zh-CN"/>
              <a:t>设定优先级的规则</a:t>
            </a:r>
          </a:p>
        </p:txBody>
      </p:sp>
      <p:sp>
        <p:nvSpPr>
          <p:cNvPr id="1048762" name="文本占位符 50178"/>
          <p:cNvSpPr>
            <a:spLocks noGrp="1"/>
          </p:cNvSpPr>
          <p:nvPr>
            <p:ph idx="1"/>
          </p:nvPr>
        </p:nvSpPr>
        <p:spPr>
          <a:xfrm>
            <a:off x="533400" y="1295400"/>
            <a:ext cx="8229600" cy="3200400"/>
          </a:xfrm>
        </p:spPr>
        <p:txBody>
          <a:bodyPr anchor="t"/>
          <a:p>
            <a:pPr indent="0" marL="0">
              <a:buNone/>
            </a:pPr>
            <a:r>
              <a:rPr altLang="zh-CN" b="1" dirty="0" sz="2800" lang="en-US"/>
              <a:t>     </a:t>
            </a:r>
            <a:r>
              <a:rPr altLang="en-US" b="1" dirty="0" sz="2800" lang="zh-CN"/>
              <a:t>设定优先级的一般方法是把需求分成三类。表</a:t>
            </a:r>
            <a:r>
              <a:rPr altLang="zh-CN" b="1" dirty="0" sz="2800" lang="en-US"/>
              <a:t>3.2</a:t>
            </a:r>
            <a:r>
              <a:rPr altLang="en-US" b="1" dirty="0" sz="2800" lang="zh-CN"/>
              <a:t>描述了设定优先级的三层方法。这些是一种主观上的方法，而且不够精确。因此，涉众必须对他们所采用的每一个优先级等级的含义达成一致意见。</a:t>
            </a:r>
          </a:p>
          <a:p>
            <a:pPr indent="0" marL="0">
              <a:buNone/>
            </a:pPr>
            <a:r>
              <a:rPr altLang="en-US" b="1" dirty="0" sz="2800" lang="zh-CN"/>
              <a:t>      如果人们混淆了高、中、低这样的术语，那么就要更多地使用如提交、允许时间、和将来发行版本等确定的词语。</a:t>
            </a:r>
          </a:p>
        </p:txBody>
      </p:sp>
      <p:sp>
        <p:nvSpPr>
          <p:cNvPr id="1048763" name="灯片编号占位符 1"/>
          <p:cNvSpPr>
            <a:spLocks noGrp="1"/>
          </p:cNvSpPr>
          <p:nvPr>
            <p:ph type="sldNum" sz="quarter" idx="12"/>
          </p:nvPr>
        </p:nvSpPr>
        <p:spPr/>
        <p:txBody>
          <a:bodyPr anchor="t"/>
          <a:p>
            <a:fld id="{9A0DB2DC-4C9A-4742-B13C-FB6460FD3503}" type="slidenum">
              <a:rPr altLang="en-US" lang="zh-CN"/>
              <a:t>42</a:t>
            </a:fld>
            <a:endParaRPr altLang="en-US" lang="zh-CN"/>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64" name="标题 50177"/>
          <p:cNvSpPr>
            <a:spLocks noGrp="1"/>
          </p:cNvSpPr>
          <p:nvPr>
            <p:ph type="title"/>
          </p:nvPr>
        </p:nvSpPr>
        <p:spPr>
          <a:xfrm>
            <a:off x="457200" y="274638"/>
            <a:ext cx="8229600" cy="715962"/>
          </a:xfrm>
        </p:spPr>
        <p:txBody>
          <a:bodyPr anchor="ctr"/>
          <a:p>
            <a:pPr algn="l"/>
            <a:r>
              <a:rPr altLang="zh-CN" b="1" sz="3600" lang="en-US"/>
              <a:t> 3.3.3  </a:t>
            </a:r>
            <a:r>
              <a:rPr altLang="en-US" b="1" sz="3600" lang="zh-CN"/>
              <a:t>设定优先级的等级</a:t>
            </a:r>
          </a:p>
        </p:txBody>
      </p:sp>
      <p:sp>
        <p:nvSpPr>
          <p:cNvPr id="1048765" name="文本占位符 50178"/>
          <p:cNvSpPr>
            <a:spLocks noGrp="1"/>
          </p:cNvSpPr>
          <p:nvPr>
            <p:ph idx="1"/>
          </p:nvPr>
        </p:nvSpPr>
        <p:spPr>
          <a:xfrm>
            <a:off x="533400" y="1295400"/>
            <a:ext cx="8229600" cy="3200400"/>
          </a:xfrm>
        </p:spPr>
        <p:txBody>
          <a:bodyPr anchor="t"/>
          <a:p>
            <a:pPr indent="0" marL="0">
              <a:buNone/>
            </a:pPr>
            <a:r>
              <a:rPr altLang="zh-CN" b="1" dirty="0" sz="2800" lang="en-US"/>
              <a:t>     </a:t>
            </a:r>
            <a:r>
              <a:rPr altLang="en-US" b="1" dirty="0" sz="2800" lang="zh-CN"/>
              <a:t>设定优先级的一般方法是把需求分成三类。表</a:t>
            </a:r>
            <a:r>
              <a:rPr altLang="zh-CN" b="1" dirty="0" sz="2800" lang="en-US"/>
              <a:t>3.2</a:t>
            </a:r>
            <a:r>
              <a:rPr altLang="en-US" b="1" dirty="0" sz="2800" lang="zh-CN"/>
              <a:t>描述了设定优先级的三层方法。这些是一种主观上的方法，而且不够精确</a:t>
            </a:r>
            <a:r>
              <a:rPr altLang="en-US" b="1" dirty="0" sz="2800" lang="zh-CN" smtClean="0"/>
              <a:t>。</a:t>
            </a:r>
            <a:endParaRPr altLang="zh-CN" b="1" dirty="0" sz="2800" lang="en-US" smtClean="0"/>
          </a:p>
          <a:p>
            <a:pPr indent="0" marL="0">
              <a:buNone/>
            </a:pPr>
            <a:r>
              <a:rPr altLang="en-US" b="1" dirty="0" sz="2800" lang="zh-CN" smtClean="0"/>
              <a:t>因</a:t>
            </a:r>
            <a:r>
              <a:rPr altLang="en-US" b="1" dirty="0" sz="2800" lang="zh-CN"/>
              <a:t>此，涉众必须对他们所采用的每一个优先级等级的含义达成一致意见。</a:t>
            </a:r>
          </a:p>
          <a:p>
            <a:pPr indent="0" marL="0">
              <a:buNone/>
            </a:pPr>
            <a:r>
              <a:rPr altLang="en-US" b="1" dirty="0" sz="2800" lang="zh-CN"/>
              <a:t>      </a:t>
            </a:r>
          </a:p>
        </p:txBody>
      </p:sp>
      <p:sp>
        <p:nvSpPr>
          <p:cNvPr id="1048766" name="灯片编号占位符 1"/>
          <p:cNvSpPr>
            <a:spLocks noGrp="1"/>
          </p:cNvSpPr>
          <p:nvPr>
            <p:ph type="sldNum" sz="quarter" idx="12"/>
          </p:nvPr>
        </p:nvSpPr>
        <p:spPr/>
        <p:txBody>
          <a:bodyPr anchor="t"/>
          <a:p>
            <a:fld id="{9A0DB2DC-4C9A-4742-B13C-FB6460FD3503}" type="slidenum">
              <a:rPr altLang="en-US" lang="zh-CN"/>
              <a:t>43</a:t>
            </a:fld>
            <a:endParaRPr altLang="en-US" lang="zh-CN"/>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67" name="矩形 51201"/>
          <p:cNvSpPr/>
          <p:nvPr/>
        </p:nvSpPr>
        <p:spPr>
          <a:xfrm>
            <a:off x="2424113" y="122238"/>
            <a:ext cx="4679950" cy="457200"/>
          </a:xfrm>
          <a:prstGeom prst="rect"/>
          <a:noFill/>
          <a:ln w="9525">
            <a:noFill/>
          </a:ln>
        </p:spPr>
        <p:txBody>
          <a:bodyPr anchor="ctr" wrap="none">
            <a:spAutoFit/>
          </a:bodyPr>
          <a:p>
            <a:pPr algn="ctr" lvl="0"/>
            <a:r>
              <a:rPr altLang="en-US" sz="2400" lang="zh-CN">
                <a:latin typeface="Times New Roman" panose="02020603050405020304" pitchFamily="2" charset="0"/>
                <a:ea typeface="Times New Roman" panose="02020603050405020304" pitchFamily="2" charset="0"/>
              </a:rPr>
              <a:t>表</a:t>
            </a:r>
            <a:r>
              <a:rPr altLang="zh-CN" sz="2400" lang="en-US">
                <a:latin typeface="Times New Roman" panose="02020603050405020304" pitchFamily="2" charset="0"/>
                <a:ea typeface="Times New Roman" panose="02020603050405020304" pitchFamily="2" charset="0"/>
              </a:rPr>
              <a:t>3.2  </a:t>
            </a:r>
            <a:r>
              <a:rPr altLang="en-US" sz="2400" lang="zh-CN">
                <a:latin typeface="Times New Roman" panose="02020603050405020304" pitchFamily="2" charset="0"/>
                <a:ea typeface="Times New Roman" panose="02020603050405020304" pitchFamily="2" charset="0"/>
              </a:rPr>
              <a:t>多种设定需求优先级的方法</a:t>
            </a:r>
            <a:endParaRPr altLang="en-US" b="0" sz="2400" lang="zh-CN">
              <a:latin typeface="Arial" panose="020B0604020202020204" pitchFamily="34" charset="0"/>
              <a:ea typeface="宋体" panose="02010600030101010101" pitchFamily="2" charset="-122"/>
            </a:endParaRPr>
          </a:p>
        </p:txBody>
      </p:sp>
      <p:graphicFrame>
        <p:nvGraphicFramePr>
          <p:cNvPr id="4194305" name="表格 51202"/>
          <p:cNvGraphicFramePr>
            <a:graphicFrameLocks/>
          </p:cNvGraphicFramePr>
          <p:nvPr/>
        </p:nvGraphicFramePr>
        <p:xfrm>
          <a:off x="304800" y="741363"/>
          <a:ext cx="8610600" cy="5455603"/>
        </p:xfrm>
        <a:graphic>
          <a:graphicData uri="http://schemas.openxmlformats.org/drawingml/2006/table">
            <a:tbl>
              <a:tblPr/>
              <a:tblGrid>
                <a:gridCol w="1658938"/>
                <a:gridCol w="6951662"/>
              </a:tblGrid>
              <a:tr h="42703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eaLnBrk="0" hangingPunct="0" indent="0" lvl="0" marL="0">
                        <a:spcBef>
                          <a:spcPct val="0"/>
                        </a:spcBef>
                        <a:buNone/>
                      </a:pPr>
                      <a:r>
                        <a:rPr altLang="en-US" b="1" sz="2200" lang="zh-CN">
                          <a:latin typeface="Times New Roman" panose="02020603050405020304" pitchFamily="2" charset="0"/>
                          <a:ea typeface="Times New Roman" panose="02020603050405020304" pitchFamily="2" charset="0"/>
                        </a:rPr>
                        <a:t>命  名</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意  义</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703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高</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一个关键任务的需求；下一版本所需求的</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84613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中</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2200" lang="en-US">
                          <a:latin typeface="Times New Roman" panose="02020603050405020304" pitchFamily="2" charset="0"/>
                          <a:ea typeface="Times New Roman" panose="02020603050405020304" pitchFamily="2" charset="0"/>
                        </a:rPr>
                        <a:t>  </a:t>
                      </a:r>
                      <a:r>
                        <a:rPr altLang="en-US" b="1" sz="2200" lang="zh-CN">
                          <a:latin typeface="Times New Roman" panose="02020603050405020304" pitchFamily="2" charset="0"/>
                          <a:ea typeface="Times New Roman" panose="02020603050405020304" pitchFamily="2" charset="0"/>
                        </a:rPr>
                        <a:t>支持必要的系统操作；最终所要求的，但如果有必要的话，可以延迟到下一个版本</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7620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低</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2200" lang="en-US">
                          <a:latin typeface="Times New Roman" panose="02020603050405020304" pitchFamily="2" charset="0"/>
                          <a:ea typeface="Times New Roman" panose="02020603050405020304" pitchFamily="2" charset="0"/>
                        </a:rPr>
                        <a:t>  </a:t>
                      </a:r>
                      <a:r>
                        <a:rPr altLang="en-US" b="1" sz="2200" lang="zh-CN">
                          <a:latin typeface="Times New Roman" panose="02020603050405020304" pitchFamily="2" charset="0"/>
                          <a:ea typeface="Times New Roman" panose="02020603050405020304" pitchFamily="2" charset="0"/>
                        </a:rPr>
                        <a:t>功能或质量上的增强；如果资源允许的话，实现这</a:t>
                      </a:r>
                      <a:r>
                        <a:rPr altLang="en-US" b="1" sz="2200" lang="zh-CN"/>
                        <a:t>些需求总有一天使产品更完美</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8625">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基本的</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只有在这些需求上达成一致意见，软件才会被接受</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703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条件的</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实现这些需求将增强产品的性能，但如果忽略这些</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r>
              <a:tr h="42703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需求，产品也是可以被接受的</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8625">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2200" lang="zh-CN">
                          <a:latin typeface="Times New Roman" panose="02020603050405020304" pitchFamily="2" charset="0"/>
                          <a:ea typeface="Times New Roman" panose="02020603050405020304" pitchFamily="2" charset="0"/>
                        </a:rPr>
                        <a:t>可选的</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一个功能类，实现或不实现均可</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545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2200" lang="en-US">
                          <a:latin typeface="Times New Roman" panose="02020603050405020304" pitchFamily="2" charset="0"/>
                          <a:ea typeface="Times New Roman" panose="02020603050405020304" pitchFamily="2" charset="0"/>
                        </a:rPr>
                        <a:t>3</a:t>
                      </a:r>
                      <a:endParaRPr altLang="zh-CN" b="1" sz="2200" 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必须完美地实现</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8625">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2200" lang="en-US">
                          <a:latin typeface="Times New Roman" panose="02020603050405020304" pitchFamily="2" charset="0"/>
                          <a:ea typeface="Times New Roman" panose="02020603050405020304" pitchFamily="2" charset="0"/>
                        </a:rPr>
                        <a:t>2</a:t>
                      </a:r>
                      <a:endParaRPr altLang="zh-CN" b="1" sz="2200" 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需要付出努力，但不必做得太完美</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2545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2200" lang="en-US">
                          <a:latin typeface="Times New Roman" panose="02020603050405020304" pitchFamily="2" charset="0"/>
                          <a:ea typeface="Times New Roman" panose="02020603050405020304" pitchFamily="2" charset="0"/>
                        </a:rPr>
                        <a:t>1</a:t>
                      </a:r>
                      <a:endParaRPr altLang="zh-CN" b="1" sz="2200" 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en-US" b="1" sz="2200" lang="zh-CN">
                          <a:latin typeface="Times New Roman" panose="02020603050405020304" pitchFamily="2" charset="0"/>
                          <a:ea typeface="Times New Roman" panose="02020603050405020304" pitchFamily="2" charset="0"/>
                        </a:rPr>
                        <a:t>可以包含缺陷</a:t>
                      </a:r>
                      <a:endParaRPr altLang="en-US" b="1" sz="22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768" name="直接连接符 51239"/>
          <p:cNvSpPr/>
          <p:nvPr/>
        </p:nvSpPr>
        <p:spPr>
          <a:xfrm>
            <a:off x="304800" y="3200400"/>
            <a:ext cx="8610600" cy="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769" name="直接连接符 51240"/>
          <p:cNvSpPr/>
          <p:nvPr/>
        </p:nvSpPr>
        <p:spPr>
          <a:xfrm>
            <a:off x="304800" y="4876800"/>
            <a:ext cx="8610600" cy="0"/>
          </a:xfrm>
          <a:prstGeom prst="line"/>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770" name="灯片编号占位符 1"/>
          <p:cNvSpPr>
            <a:spLocks noGrp="1"/>
          </p:cNvSpPr>
          <p:nvPr>
            <p:ph type="sldNum" sz="quarter" idx="12"/>
          </p:nvPr>
        </p:nvSpPr>
        <p:spPr/>
        <p:txBody>
          <a:bodyPr anchor="t"/>
          <a:p>
            <a:fld id="{9A0DB2DC-4C9A-4742-B13C-FB6460FD3503}" type="slidenum">
              <a:rPr altLang="en-US" lang="zh-CN"/>
              <a:t>44</a:t>
            </a:fld>
            <a:endParaRPr altLang="en-US" lang="zh-CN"/>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71" name="文本占位符 52225"/>
          <p:cNvSpPr>
            <a:spLocks noGrp="1"/>
          </p:cNvSpPr>
          <p:nvPr>
            <p:ph idx="1"/>
          </p:nvPr>
        </p:nvSpPr>
        <p:spPr>
          <a:xfrm>
            <a:off x="533506" y="1341437"/>
            <a:ext cx="8229600" cy="3611523"/>
          </a:xfrm>
        </p:spPr>
        <p:txBody>
          <a:bodyPr anchor="t"/>
          <a:p>
            <a:pPr indent="0" marL="0">
              <a:lnSpc>
                <a:spcPct val="100000"/>
              </a:lnSpc>
              <a:buNone/>
            </a:pPr>
            <a:r>
              <a:rPr altLang="zh-CN" b="1" dirty="0" sz="2800" lang="en-US"/>
              <a:t>       </a:t>
            </a:r>
            <a:r>
              <a:rPr altLang="en-US" b="1" dirty="0" sz="2800" lang="zh-CN">
                <a:solidFill>
                  <a:srgbClr val="FF0000"/>
                </a:solidFill>
              </a:rPr>
              <a:t>每一个需求的优先级必须写入软件需求规格说明或用例的说明中</a:t>
            </a:r>
            <a:r>
              <a:rPr altLang="en-US" b="1" dirty="0" sz="2800" lang="zh-CN" smtClean="0">
                <a:solidFill>
                  <a:srgbClr val="FF0000"/>
                </a:solidFill>
              </a:rPr>
              <a:t>。</a:t>
            </a:r>
            <a:endParaRPr altLang="en-US" b="1" dirty="0" sz="2800" lang="zh-CN"/>
          </a:p>
          <a:p>
            <a:pPr indent="0" marL="0">
              <a:lnSpc>
                <a:spcPct val="100000"/>
              </a:lnSpc>
              <a:buNone/>
            </a:pPr>
            <a:r>
              <a:rPr altLang="en-US" b="1" dirty="0" sz="2800" lang="zh-CN"/>
              <a:t>    </a:t>
            </a:r>
            <a:r>
              <a:rPr altLang="en-US" b="1" dirty="0" sz="2800" lang="zh-CN">
                <a:solidFill>
                  <a:srgbClr val="FF0000"/>
                </a:solidFill>
              </a:rPr>
              <a:t>即使是一个中等大小的项目也会有成千上万个功能需求，以至于不能从分析和一致性角度对这些需求进行分类</a:t>
            </a:r>
            <a:r>
              <a:rPr altLang="en-US" b="1" dirty="0" sz="2800" lang="zh-CN" smtClean="0">
                <a:solidFill>
                  <a:srgbClr val="FF0000"/>
                </a:solidFill>
              </a:rPr>
              <a:t>。</a:t>
            </a:r>
            <a:endParaRPr altLang="en-US" b="1" dirty="0" sz="2800" lang="zh-CN"/>
          </a:p>
        </p:txBody>
      </p:sp>
      <p:sp>
        <p:nvSpPr>
          <p:cNvPr id="1048772" name="灯片编号占位符 1"/>
          <p:cNvSpPr>
            <a:spLocks noGrp="1"/>
          </p:cNvSpPr>
          <p:nvPr>
            <p:ph type="sldNum" sz="quarter" idx="12"/>
          </p:nvPr>
        </p:nvSpPr>
        <p:spPr/>
        <p:txBody>
          <a:bodyPr anchor="t"/>
          <a:p>
            <a:fld id="{9A0DB2DC-4C9A-4742-B13C-FB6460FD3503}" type="slidenum">
              <a:rPr altLang="en-US" lang="zh-CN"/>
              <a:t>45</a:t>
            </a:fld>
            <a:endParaRPr altLang="en-US" lang="zh-CN"/>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73" name="标题 53249"/>
          <p:cNvSpPr>
            <a:spLocks noGrp="1"/>
          </p:cNvSpPr>
          <p:nvPr>
            <p:ph type="title"/>
          </p:nvPr>
        </p:nvSpPr>
        <p:spPr>
          <a:xfrm>
            <a:off x="457200" y="274638"/>
            <a:ext cx="8229600" cy="715962"/>
          </a:xfrm>
        </p:spPr>
        <p:txBody>
          <a:bodyPr anchor="ctr"/>
          <a:p>
            <a:r>
              <a:rPr altLang="zh-CN" b="1" sz="3200" lang="en-US"/>
              <a:t>3.3.4  </a:t>
            </a:r>
            <a:r>
              <a:rPr altLang="en-US" b="1" sz="3200" lang="zh-CN"/>
              <a:t>基于价值、成本和风险的优先级设定</a:t>
            </a:r>
          </a:p>
        </p:txBody>
      </p:sp>
      <p:sp>
        <p:nvSpPr>
          <p:cNvPr id="1048774" name="文本占位符 53250"/>
          <p:cNvSpPr>
            <a:spLocks noGrp="1"/>
          </p:cNvSpPr>
          <p:nvPr>
            <p:ph idx="1"/>
          </p:nvPr>
        </p:nvSpPr>
        <p:spPr>
          <a:xfrm>
            <a:off x="457200" y="1143000"/>
            <a:ext cx="8229600" cy="4525963"/>
          </a:xfrm>
        </p:spPr>
        <p:txBody>
          <a:bodyPr anchor="t"/>
          <a:p>
            <a:pPr indent="0" marL="0">
              <a:lnSpc>
                <a:spcPct val="110000"/>
              </a:lnSpc>
              <a:buNone/>
            </a:pPr>
            <a:r>
              <a:rPr altLang="en-US" b="1" dirty="0" sz="2800" lang="zh-CN" smtClean="0"/>
              <a:t>对</a:t>
            </a:r>
            <a:r>
              <a:rPr altLang="en-US" b="1" dirty="0" sz="2800" lang="zh-CN"/>
              <a:t>于大的、有争议的项目则需要一种更加结构化的方法，采用这种方法可以消除一些情感、政策以及处理过程中的推测</a:t>
            </a:r>
            <a:r>
              <a:rPr altLang="en-US" b="1" dirty="0" sz="2800" lang="zh-CN" smtClean="0"/>
              <a:t>。</a:t>
            </a:r>
            <a:endParaRPr altLang="zh-CN" b="1" dirty="0" sz="2800" lang="en-US" smtClean="0"/>
          </a:p>
          <a:p>
            <a:pPr indent="0" marL="0">
              <a:lnSpc>
                <a:spcPct val="110000"/>
              </a:lnSpc>
              <a:buNone/>
            </a:pPr>
            <a:r>
              <a:rPr altLang="en-US" b="1" dirty="0" sz="2800" lang="zh-CN" smtClean="0"/>
              <a:t>人</a:t>
            </a:r>
            <a:r>
              <a:rPr altLang="en-US" b="1" dirty="0" sz="2800" lang="zh-CN"/>
              <a:t>们提出许多分析上和数学上的技术用于辅助需求优先级的确定，这些方法包括建立每个需求的相对价值和相对费用</a:t>
            </a:r>
            <a:r>
              <a:rPr altLang="en-US" b="1" dirty="0" sz="2800" lang="zh-CN" smtClean="0"/>
              <a:t>。</a:t>
            </a:r>
            <a:endParaRPr altLang="zh-CN" b="1" dirty="0" sz="2800" lang="en-US" smtClean="0"/>
          </a:p>
          <a:p>
            <a:pPr indent="0" marL="0">
              <a:lnSpc>
                <a:spcPct val="110000"/>
              </a:lnSpc>
              <a:buNone/>
            </a:pPr>
            <a:r>
              <a:rPr altLang="en-US" b="1" dirty="0" sz="2800" lang="zh-CN" smtClean="0">
                <a:solidFill>
                  <a:srgbClr val="FF0000"/>
                </a:solidFill>
              </a:rPr>
              <a:t>优</a:t>
            </a:r>
            <a:r>
              <a:rPr altLang="en-US" b="1" dirty="0" sz="2800" lang="zh-CN">
                <a:solidFill>
                  <a:srgbClr val="FF0000"/>
                </a:solidFill>
              </a:rPr>
              <a:t>先级最高的需求是那些以最小的成本生产出最高的产品价值的需求</a:t>
            </a:r>
            <a:r>
              <a:rPr altLang="en-US" b="1" dirty="0" sz="2800" lang="zh-CN" smtClean="0"/>
              <a:t>。</a:t>
            </a:r>
            <a:endParaRPr altLang="zh-CN" b="1" dirty="0" sz="2800" lang="en-US" smtClean="0"/>
          </a:p>
        </p:txBody>
      </p:sp>
      <p:sp>
        <p:nvSpPr>
          <p:cNvPr id="1048775" name="灯片编号占位符 1"/>
          <p:cNvSpPr>
            <a:spLocks noGrp="1"/>
          </p:cNvSpPr>
          <p:nvPr>
            <p:ph type="sldNum" sz="quarter" idx="12"/>
          </p:nvPr>
        </p:nvSpPr>
        <p:spPr/>
        <p:txBody>
          <a:bodyPr anchor="t"/>
          <a:p>
            <a:fld id="{9A0DB2DC-4C9A-4742-B13C-FB6460FD3503}" type="slidenum">
              <a:rPr altLang="en-US" lang="zh-CN"/>
              <a:t>46</a:t>
            </a:fld>
            <a:endParaRPr altLang="en-US" lang="zh-CN"/>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79" name="文本占位符 54273"/>
          <p:cNvSpPr>
            <a:spLocks noGrp="1"/>
          </p:cNvSpPr>
          <p:nvPr>
            <p:ph idx="1"/>
          </p:nvPr>
        </p:nvSpPr>
        <p:spPr>
          <a:xfrm>
            <a:off x="457200" y="990600"/>
            <a:ext cx="8229600" cy="4724340"/>
          </a:xfrm>
        </p:spPr>
        <p:txBody>
          <a:bodyPr anchor="t"/>
          <a:p>
            <a:pPr indent="0" marL="0">
              <a:lnSpc>
                <a:spcPct val="110000"/>
              </a:lnSpc>
              <a:buNone/>
            </a:pPr>
            <a:r>
              <a:rPr altLang="en-US" b="1" dirty="0" sz="2800" lang="zh-CN"/>
              <a:t>另一种方法是质量功能部署</a:t>
            </a:r>
            <a:r>
              <a:rPr altLang="zh-CN" b="1" dirty="0" sz="2800" lang="en-US"/>
              <a:t>(Quality Function Deployment,QFD)</a:t>
            </a:r>
            <a:r>
              <a:rPr altLang="en-US" b="1" dirty="0" sz="2800" lang="zh-CN"/>
              <a:t>，它是能够将客户价值和所提议的产品功能相联系的一种综合方法。</a:t>
            </a:r>
          </a:p>
          <a:p>
            <a:pPr indent="0" marL="0">
              <a:lnSpc>
                <a:spcPct val="110000"/>
              </a:lnSpc>
              <a:buNone/>
            </a:pPr>
            <a:r>
              <a:rPr altLang="en-US" b="1" dirty="0" sz="2800" lang="zh-CN"/>
              <a:t>第三种方法来自完全质量管理</a:t>
            </a:r>
            <a:r>
              <a:rPr altLang="zh-CN" b="1" dirty="0" sz="2800" lang="en-US"/>
              <a:t>(Total Quality Management,TQM)</a:t>
            </a:r>
            <a:r>
              <a:rPr altLang="en-US" b="1" dirty="0" sz="2800" lang="zh-CN"/>
              <a:t>，它以多个重大项目成功的标准来评价每个需求，并且计算出一个分值用于排定需求的优先级</a:t>
            </a:r>
            <a:r>
              <a:rPr altLang="en-US" b="1" dirty="0" sz="2800" lang="zh-CN" smtClean="0"/>
              <a:t>。</a:t>
            </a:r>
            <a:endParaRPr altLang="zh-CN" b="1" dirty="0" sz="2800" lang="en-US" smtClean="0"/>
          </a:p>
          <a:p>
            <a:pPr indent="0" marL="0">
              <a:lnSpc>
                <a:spcPct val="110000"/>
              </a:lnSpc>
              <a:buNone/>
            </a:pPr>
            <a:r>
              <a:rPr altLang="en-US" b="1" dirty="0" sz="2800" lang="zh-CN" smtClean="0"/>
              <a:t>然</a:t>
            </a:r>
            <a:r>
              <a:rPr altLang="en-US" b="1" dirty="0" sz="2800" lang="zh-CN"/>
              <a:t>而，尽管</a:t>
            </a:r>
            <a:r>
              <a:rPr altLang="zh-CN" b="1" dirty="0" sz="2800" lang="en-US"/>
              <a:t>QFD</a:t>
            </a:r>
            <a:r>
              <a:rPr altLang="en-US" b="1" dirty="0" sz="2800" lang="zh-CN"/>
              <a:t>与</a:t>
            </a:r>
            <a:r>
              <a:rPr altLang="zh-CN" b="1" dirty="0" sz="2800" lang="en-US"/>
              <a:t>TQM</a:t>
            </a:r>
            <a:r>
              <a:rPr altLang="en-US" b="1" dirty="0" sz="2800" lang="zh-CN"/>
              <a:t>具有精确性，却很少有公司愿意使用它。</a:t>
            </a:r>
          </a:p>
        </p:txBody>
      </p:sp>
      <p:sp>
        <p:nvSpPr>
          <p:cNvPr id="1048780" name="灯片编号占位符 1"/>
          <p:cNvSpPr>
            <a:spLocks noGrp="1"/>
          </p:cNvSpPr>
          <p:nvPr>
            <p:ph type="sldNum" sz="quarter" idx="12"/>
          </p:nvPr>
        </p:nvSpPr>
        <p:spPr/>
        <p:txBody>
          <a:bodyPr anchor="t"/>
          <a:p>
            <a:fld id="{9A0DB2DC-4C9A-4742-B13C-FB6460FD3503}" type="slidenum">
              <a:rPr altLang="en-US" lang="zh-CN"/>
              <a:t>47</a:t>
            </a:fld>
            <a:endParaRPr altLang="en-US" lang="zh-CN"/>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81" name="矩形 55297"/>
          <p:cNvSpPr/>
          <p:nvPr/>
        </p:nvSpPr>
        <p:spPr>
          <a:xfrm>
            <a:off x="725488" y="304800"/>
            <a:ext cx="7504112" cy="457200"/>
          </a:xfrm>
          <a:prstGeom prst="rect"/>
          <a:noFill/>
          <a:ln w="9525">
            <a:noFill/>
          </a:ln>
        </p:spPr>
        <p:txBody>
          <a:bodyPr anchor="ctr">
            <a:spAutoFit/>
          </a:bodyPr>
          <a:p>
            <a:pPr lvl="0"/>
            <a:r>
              <a:rPr altLang="en-US" sz="2400" lang="zh-CN">
                <a:latin typeface="Times New Roman" panose="02020603050405020304" pitchFamily="2" charset="0"/>
                <a:ea typeface="Times New Roman" panose="02020603050405020304" pitchFamily="2" charset="0"/>
              </a:rPr>
              <a:t>表</a:t>
            </a:r>
            <a:r>
              <a:rPr altLang="zh-CN" sz="2400" lang="en-US">
                <a:latin typeface="Times New Roman" panose="02020603050405020304" pitchFamily="2" charset="0"/>
                <a:ea typeface="Times New Roman" panose="02020603050405020304" pitchFamily="2" charset="0"/>
              </a:rPr>
              <a:t>3.3  “</a:t>
            </a:r>
            <a:r>
              <a:rPr altLang="en-US" sz="2400" lang="zh-CN">
                <a:latin typeface="Times New Roman" panose="02020603050405020304" pitchFamily="2" charset="0"/>
                <a:ea typeface="Times New Roman" panose="02020603050405020304" pitchFamily="2" charset="0"/>
              </a:rPr>
              <a:t>化学制品跟踪系统”优先级设计的矩阵范例</a:t>
            </a:r>
            <a:endParaRPr altLang="en-US" b="0" sz="2400" lang="zh-CN">
              <a:latin typeface="Arial" panose="020B0604020202020204" pitchFamily="34" charset="0"/>
              <a:ea typeface="宋体" panose="02010600030101010101" pitchFamily="2" charset="-122"/>
            </a:endParaRPr>
          </a:p>
        </p:txBody>
      </p:sp>
      <p:graphicFrame>
        <p:nvGraphicFramePr>
          <p:cNvPr id="4194306" name="表格 55298"/>
          <p:cNvGraphicFramePr>
            <a:graphicFrameLocks/>
          </p:cNvGraphicFramePr>
          <p:nvPr/>
        </p:nvGraphicFramePr>
        <p:xfrm>
          <a:off x="304800" y="990600"/>
          <a:ext cx="8610600" cy="4953000"/>
        </p:xfrm>
        <a:graphic>
          <a:graphicData uri="http://schemas.openxmlformats.org/drawingml/2006/table">
            <a:tbl>
              <a:tblPr/>
              <a:tblGrid>
                <a:gridCol w="1676400"/>
                <a:gridCol w="762000"/>
                <a:gridCol w="762000"/>
                <a:gridCol w="609600"/>
                <a:gridCol w="914400"/>
                <a:gridCol w="685800"/>
                <a:gridCol w="762000"/>
                <a:gridCol w="762000"/>
                <a:gridCol w="762000"/>
                <a:gridCol w="914400"/>
              </a:tblGrid>
              <a:tr h="498475">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相对权值：</a:t>
                      </a:r>
                      <a:endParaRPr altLang="en-US" b="1" sz="16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1600"/>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1600"/>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1600"/>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0</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5</a:t>
                      </a:r>
                      <a:endParaRPr altLang="zh-CN" b="1" sz="1600" lang="en-US"/>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1600"/>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endParaRPr b="1" sz="1600"/>
                    </a:p>
                  </a:txBody>
                  <a:tcPr>
                    <a:lnL>
                      <a:noFill/>
                    </a:lnL>
                    <a:lnR w="12700" cap="flat" cmpd="sng">
                      <a:solidFill>
                        <a:schemeClr val="tx1"/>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58578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特  性</a:t>
                      </a:r>
                      <a:endParaRPr altLang="en-US" b="1" sz="16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相对利润</a:t>
                      </a:r>
                      <a:endParaRPr altLang="en-US" b="1" sz="1600" lang="zh-CN"/>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相对损失</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总价值</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价值％</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相对费用</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费用％</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相对风险</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风险％</a:t>
                      </a:r>
                      <a:endParaRPr altLang="en-US" b="1" sz="1600" lang="zh-CN"/>
                    </a:p>
                  </a:txBody>
                  <a:tcP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en-US" b="1" sz="1600" lang="zh-CN">
                          <a:latin typeface="Times New Roman" panose="02020603050405020304" pitchFamily="2" charset="0"/>
                          <a:ea typeface="Times New Roman" panose="02020603050405020304" pitchFamily="2" charset="0"/>
                        </a:rPr>
                        <a:t>优先级</a:t>
                      </a:r>
                      <a:endParaRPr altLang="en-US" b="1" sz="1600" lang="zh-CN"/>
                    </a:p>
                  </a:txBody>
                  <a:tcPr>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66198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600" lang="en-US">
                          <a:latin typeface="Times New Roman" panose="02020603050405020304" pitchFamily="2" charset="0"/>
                          <a:ea typeface="Times New Roman" panose="02020603050405020304" pitchFamily="2" charset="0"/>
                        </a:rPr>
                        <a:t>1</a:t>
                      </a:r>
                      <a:r>
                        <a:rPr altLang="en-US" b="1" sz="1600" lang="zh-CN">
                          <a:latin typeface="Times New Roman" panose="02020603050405020304" pitchFamily="2" charset="0"/>
                          <a:ea typeface="Times New Roman" panose="02020603050405020304" pitchFamily="2" charset="0"/>
                        </a:rPr>
                        <a:t>．查询供应商订</a:t>
                      </a:r>
                      <a:r>
                        <a:rPr altLang="en-US" b="1" sz="1800" lang="zh-CN"/>
                        <a:t>单的状态</a:t>
                      </a:r>
                      <a:endParaRPr altLang="en-US" b="1" sz="16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5</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13</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8</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4</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4</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8</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0</a:t>
                      </a:r>
                      <a:endParaRPr altLang="zh-CN" b="1" sz="1600" lang="en-US"/>
                    </a:p>
                  </a:txBody>
                  <a:tcPr>
                    <a:lnL>
                      <a:noFill/>
                    </a:lnL>
                    <a:lnR>
                      <a:noFill/>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345</a:t>
                      </a:r>
                      <a:endParaRPr altLang="zh-CN" b="1" sz="1600" lang="en-US"/>
                    </a:p>
                  </a:txBody>
                  <a:tcPr>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893763">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600" lang="en-US">
                          <a:latin typeface="Times New Roman" panose="02020603050405020304" pitchFamily="2" charset="0"/>
                          <a:ea typeface="Times New Roman" panose="02020603050405020304" pitchFamily="2" charset="0"/>
                        </a:rPr>
                        <a:t>2</a:t>
                      </a:r>
                      <a:r>
                        <a:rPr altLang="en-US" b="1" sz="1600" lang="zh-CN">
                          <a:latin typeface="Times New Roman" panose="02020603050405020304" pitchFamily="2" charset="0"/>
                          <a:ea typeface="Times New Roman" panose="02020603050405020304" pitchFamily="2" charset="0"/>
                        </a:rPr>
                        <a:t>．建立化学制品</a:t>
                      </a:r>
                      <a:r>
                        <a:rPr altLang="en-US" b="1" sz="1800" lang="zh-CN"/>
                        <a:t>仓库存货清单报表</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9</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7</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16</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2</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11</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9</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9</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0</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987</a:t>
                      </a:r>
                      <a:endParaRPr altLang="zh-CN" b="1" sz="16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94138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600" lang="en-US">
                          <a:latin typeface="Times New Roman" panose="02020603050405020304" pitchFamily="2" charset="0"/>
                          <a:ea typeface="Times New Roman" panose="02020603050405020304" pitchFamily="2" charset="0"/>
                        </a:rPr>
                        <a:t>3</a:t>
                      </a:r>
                      <a:r>
                        <a:rPr altLang="en-US" b="1" sz="1600" lang="zh-CN">
                          <a:latin typeface="Times New Roman" panose="02020603050405020304" pitchFamily="2" charset="0"/>
                          <a:ea typeface="Times New Roman" panose="02020603050405020304" pitchFamily="2" charset="0"/>
                        </a:rPr>
                        <a:t>．查看一个特定</a:t>
                      </a:r>
                      <a:r>
                        <a:rPr altLang="en-US" b="1" sz="1800" lang="zh-CN"/>
                        <a:t>化学制品容器的历史记录</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5</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9</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7</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7</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6</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0</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957</a:t>
                      </a:r>
                      <a:endParaRPr altLang="zh-CN" b="1" sz="16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6858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600" lang="en-US">
                          <a:latin typeface="Times New Roman" panose="02020603050405020304" pitchFamily="2" charset="0"/>
                          <a:ea typeface="Times New Roman" panose="02020603050405020304" pitchFamily="2" charset="0"/>
                        </a:rPr>
                        <a:t> 4</a:t>
                      </a:r>
                      <a:r>
                        <a:rPr altLang="en-US" b="1" sz="1600" lang="zh-CN">
                          <a:latin typeface="Times New Roman" panose="02020603050405020304" pitchFamily="2" charset="0"/>
                          <a:ea typeface="Times New Roman" panose="02020603050405020304" pitchFamily="2" charset="0"/>
                        </a:rPr>
                        <a:t>．打印化学制</a:t>
                      </a:r>
                      <a:r>
                        <a:rPr altLang="en-US" b="1" sz="1800" lang="zh-CN"/>
                        <a:t>安全数据表</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2</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2</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4</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3</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0</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0</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833</a:t>
                      </a:r>
                      <a:endParaRPr altLang="zh-CN" b="1" sz="16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6858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600" lang="en-US">
                          <a:latin typeface="Times New Roman" panose="02020603050405020304" pitchFamily="2" charset="0"/>
                          <a:ea typeface="Times New Roman" panose="02020603050405020304" pitchFamily="2" charset="0"/>
                        </a:rPr>
                        <a:t> 5</a:t>
                      </a:r>
                      <a:r>
                        <a:rPr altLang="en-US" b="1" sz="1600" lang="zh-CN">
                          <a:latin typeface="Times New Roman" panose="02020603050405020304" pitchFamily="2" charset="0"/>
                          <a:ea typeface="Times New Roman" panose="02020603050405020304" pitchFamily="2" charset="0"/>
                        </a:rPr>
                        <a:t>．维护危险化学</a:t>
                      </a:r>
                      <a:r>
                        <a:rPr altLang="en-US" b="1" sz="1800" lang="zh-CN"/>
                        <a:t>制品列表</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4</a:t>
                      </a:r>
                      <a:endParaRPr altLang="zh-CN" b="1" sz="1600" lang="en-US"/>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9</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17</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11.0</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4</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9</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5</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4</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12</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1</a:t>
                      </a:r>
                      <a:endParaRPr altLang="zh-CN" b="1" sz="16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600" lang="en-US">
                          <a:latin typeface="Times New Roman" panose="02020603050405020304" pitchFamily="2" charset="0"/>
                          <a:ea typeface="Times New Roman" panose="02020603050405020304" pitchFamily="2" charset="0"/>
                        </a:rPr>
                        <a:t>0</a:t>
                      </a:r>
                      <a:r>
                        <a:rPr altLang="en-US" b="1" sz="1600" lang="zh-CN">
                          <a:latin typeface="Times New Roman" panose="02020603050405020304" pitchFamily="2" charset="0"/>
                          <a:ea typeface="Times New Roman" panose="02020603050405020304" pitchFamily="2" charset="0"/>
                        </a:rPr>
                        <a:t>．</a:t>
                      </a:r>
                      <a:r>
                        <a:rPr altLang="zh-CN" b="1" sz="1600" lang="en-US">
                          <a:latin typeface="Times New Roman" panose="02020603050405020304" pitchFamily="2" charset="0"/>
                          <a:ea typeface="Times New Roman" panose="02020603050405020304" pitchFamily="2" charset="0"/>
                        </a:rPr>
                        <a:t>708</a:t>
                      </a:r>
                      <a:endParaRPr altLang="zh-CN" b="1" sz="16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graphicFrame>
        <p:nvGraphicFramePr>
          <p:cNvPr id="4194307" name="表格 55380"/>
          <p:cNvGraphicFramePr>
            <a:graphicFrameLocks/>
          </p:cNvGraphicFramePr>
          <p:nvPr/>
        </p:nvGraphicFramePr>
        <p:xfrm>
          <a:off x="9220200" y="1066800"/>
          <a:ext cx="304800" cy="5410200"/>
        </p:xfrm>
        <a:graphic>
          <a:graphicData uri="http://schemas.openxmlformats.org/drawingml/2006/table">
            <a:tbl>
              <a:tblPr/>
              <a:tblGrid>
                <a:gridCol w="304800"/>
              </a:tblGrid>
              <a:tr h="541020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buNone/>
                      </a:p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782" name="灯片编号占位符 1"/>
          <p:cNvSpPr>
            <a:spLocks noGrp="1"/>
          </p:cNvSpPr>
          <p:nvPr>
            <p:ph type="sldNum" sz="quarter" idx="12"/>
          </p:nvPr>
        </p:nvSpPr>
        <p:spPr/>
        <p:txBody>
          <a:bodyPr anchor="t"/>
          <a:p>
            <a:fld id="{9A0DB2DC-4C9A-4742-B13C-FB6460FD3503}" type="slidenum">
              <a:rPr altLang="en-US" lang="zh-CN"/>
              <a:t>48</a:t>
            </a:fld>
            <a:endParaRPr altLang="en-US" lang="zh-CN"/>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87" name="矩形 56321"/>
          <p:cNvSpPr/>
          <p:nvPr/>
        </p:nvSpPr>
        <p:spPr>
          <a:xfrm>
            <a:off x="725488" y="304800"/>
            <a:ext cx="7808912" cy="457200"/>
          </a:xfrm>
          <a:prstGeom prst="rect"/>
          <a:noFill/>
          <a:ln w="9525">
            <a:noFill/>
          </a:ln>
        </p:spPr>
        <p:txBody>
          <a:bodyPr anchor="ctr">
            <a:spAutoFit/>
          </a:bodyPr>
          <a:p>
            <a:pPr lvl="0"/>
            <a:r>
              <a:rPr altLang="en-US" sz="2400" lang="zh-CN">
                <a:latin typeface="Times New Roman" panose="02020603050405020304" pitchFamily="2" charset="0"/>
                <a:ea typeface="Times New Roman" panose="02020603050405020304" pitchFamily="2" charset="0"/>
              </a:rPr>
              <a:t>表</a:t>
            </a:r>
            <a:r>
              <a:rPr altLang="zh-CN" sz="2400" lang="en-US">
                <a:latin typeface="Times New Roman" panose="02020603050405020304" pitchFamily="2" charset="0"/>
                <a:ea typeface="Times New Roman" panose="02020603050405020304" pitchFamily="2" charset="0"/>
              </a:rPr>
              <a:t>3.3  “</a:t>
            </a:r>
            <a:r>
              <a:rPr altLang="en-US" sz="2400" lang="zh-CN">
                <a:latin typeface="Times New Roman" panose="02020603050405020304" pitchFamily="2" charset="0"/>
                <a:ea typeface="Times New Roman" panose="02020603050405020304" pitchFamily="2" charset="0"/>
              </a:rPr>
              <a:t>化学制品跟踪系统”优先级设计的矩阵范例</a:t>
            </a:r>
            <a:r>
              <a:rPr altLang="zh-CN" sz="2400" lang="en-US">
                <a:latin typeface="Times New Roman" panose="02020603050405020304" pitchFamily="2" charset="0"/>
                <a:ea typeface="Times New Roman" panose="02020603050405020304" pitchFamily="2" charset="0"/>
              </a:rPr>
              <a:t>(</a:t>
            </a:r>
            <a:r>
              <a:rPr altLang="en-US" sz="2400" lang="zh-CN">
                <a:latin typeface="Times New Roman" panose="02020603050405020304" pitchFamily="2" charset="0"/>
                <a:ea typeface="Times New Roman" panose="02020603050405020304" pitchFamily="2" charset="0"/>
              </a:rPr>
              <a:t>续</a:t>
            </a:r>
            <a:r>
              <a:rPr altLang="zh-CN" sz="2400" lang="en-US">
                <a:latin typeface="Times New Roman" panose="02020603050405020304" pitchFamily="2" charset="0"/>
                <a:ea typeface="Times New Roman" panose="02020603050405020304" pitchFamily="2" charset="0"/>
              </a:rPr>
              <a:t>)</a:t>
            </a:r>
            <a:endParaRPr altLang="zh-CN" b="0" sz="2400" lang="en-US">
              <a:latin typeface="Arial" panose="020B0604020202020204" pitchFamily="34" charset="0"/>
              <a:ea typeface="宋体" panose="02010600030101010101" pitchFamily="2" charset="-122"/>
            </a:endParaRPr>
          </a:p>
        </p:txBody>
      </p:sp>
      <p:graphicFrame>
        <p:nvGraphicFramePr>
          <p:cNvPr id="4194308" name="内容占位符 56322"/>
          <p:cNvGraphicFramePr>
            <a:graphicFrameLocks noGrp="1"/>
          </p:cNvGraphicFramePr>
          <p:nvPr>
            <p:ph/>
          </p:nvPr>
        </p:nvGraphicFramePr>
        <p:xfrm>
          <a:off x="304800" y="1036638"/>
          <a:ext cx="8382000" cy="5061267"/>
        </p:xfrm>
        <a:graphic>
          <a:graphicData uri="http://schemas.openxmlformats.org/drawingml/2006/table">
            <a:tbl>
              <a:tblPr/>
              <a:tblGrid>
                <a:gridCol w="1981200"/>
                <a:gridCol w="304800"/>
                <a:gridCol w="457200"/>
                <a:gridCol w="457200"/>
                <a:gridCol w="544513"/>
                <a:gridCol w="822325"/>
                <a:gridCol w="522287"/>
                <a:gridCol w="823913"/>
                <a:gridCol w="522287"/>
                <a:gridCol w="955675"/>
                <a:gridCol w="990600"/>
              </a:tblGrid>
              <a:tr h="639763">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800" lang="en-US">
                          <a:latin typeface="Times New Roman" panose="02020603050405020304" pitchFamily="2" charset="0"/>
                          <a:ea typeface="Times New Roman" panose="02020603050405020304" pitchFamily="2" charset="0"/>
                        </a:rPr>
                        <a:t>6</a:t>
                      </a:r>
                      <a:r>
                        <a:rPr altLang="en-US" b="1" sz="1800" lang="zh-CN">
                          <a:latin typeface="Times New Roman" panose="02020603050405020304" pitchFamily="2" charset="0"/>
                          <a:ea typeface="Times New Roman" panose="02020603050405020304" pitchFamily="2" charset="0"/>
                        </a:rPr>
                        <a:t>．更改未定的化</a:t>
                      </a:r>
                      <a:endParaRPr altLang="en-US" b="1" sz="1800" lang="zh-CN"/>
                    </a:p>
                    <a:p>
                      <a:pPr indent="0" lvl="0" marL="0">
                        <a:spcBef>
                          <a:spcPct val="0"/>
                        </a:spcBef>
                        <a:buNone/>
                      </a:pPr>
                      <a:r>
                        <a:rPr altLang="en-US" b="1" sz="1800" lang="zh-CN">
                          <a:latin typeface="Times New Roman" panose="02020603050405020304" pitchFamily="2" charset="0"/>
                          <a:ea typeface="Times New Roman" panose="02020603050405020304" pitchFamily="2" charset="0"/>
                        </a:rPr>
                        <a:t>学制品请求</a:t>
                      </a:r>
                      <a:endParaRPr altLang="en-US" b="1" sz="18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endParaRPr b="1" sz="1800"/>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3</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7</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3</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7</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6</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0</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702</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65563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800" lang="en-US">
                          <a:latin typeface="Times New Roman" panose="02020603050405020304" pitchFamily="2" charset="0"/>
                          <a:ea typeface="Times New Roman" panose="02020603050405020304" pitchFamily="2" charset="0"/>
                        </a:rPr>
                        <a:t>7</a:t>
                      </a:r>
                      <a:r>
                        <a:rPr altLang="en-US" b="1" sz="1800" lang="zh-CN">
                          <a:latin typeface="Times New Roman" panose="02020603050405020304" pitchFamily="2" charset="0"/>
                          <a:ea typeface="Times New Roman" panose="02020603050405020304" pitchFamily="2" charset="0"/>
                        </a:rPr>
                        <a:t>．建立个人实验</a:t>
                      </a:r>
                      <a:endParaRPr altLang="en-US" b="1" sz="1800" lang="zh-CN"/>
                    </a:p>
                    <a:p>
                      <a:pPr indent="0" lvl="0" marL="0">
                        <a:spcBef>
                          <a:spcPct val="0"/>
                        </a:spcBef>
                        <a:buNone/>
                      </a:pPr>
                      <a:r>
                        <a:rPr altLang="en-US" b="1" sz="1800" lang="zh-CN">
                          <a:latin typeface="Times New Roman" panose="02020603050405020304" pitchFamily="2" charset="0"/>
                          <a:ea typeface="Times New Roman" panose="02020603050405020304" pitchFamily="2" charset="0"/>
                        </a:rPr>
                        <a:t>室存货清单报表</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endParaRPr b="1" sz="1800">
                        <a:latin typeface="Times New Roman" panose="02020603050405020304" pitchFamily="2" charset="0"/>
                        <a:ea typeface="Times New Roman" panose="02020603050405020304" pitchFamily="2" charset="0"/>
                      </a:endParaRPr>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6</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5</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3</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0</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646</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928688">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eaLnBrk="0" hangingPunct="0" indent="0" lvl="0" marL="0">
                        <a:spcBef>
                          <a:spcPct val="0"/>
                        </a:spcBef>
                        <a:buNone/>
                      </a:pPr>
                      <a:r>
                        <a:rPr altLang="zh-CN" b="1" sz="1800" lang="en-US">
                          <a:latin typeface="Times New Roman" panose="02020603050405020304" pitchFamily="2" charset="0"/>
                          <a:ea typeface="Times New Roman" panose="02020603050405020304" pitchFamily="2" charset="0"/>
                        </a:rPr>
                        <a:t>8</a:t>
                      </a:r>
                      <a:r>
                        <a:rPr altLang="en-US" b="1" sz="1800" lang="zh-CN">
                          <a:latin typeface="Times New Roman" panose="02020603050405020304" pitchFamily="2" charset="0"/>
                          <a:ea typeface="Times New Roman" panose="02020603050405020304" pitchFamily="2" charset="0"/>
                        </a:rPr>
                        <a:t>．在供应商目录中查询一个特定的化学制品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eaLnBrk="0" hangingPunct="0" indent="0" lvl="0" marL="0">
                        <a:spcBef>
                          <a:spcPct val="0"/>
                        </a:spcBef>
                        <a:buNone/>
                      </a:pPr>
                      <a:endParaRPr b="1" sz="1800">
                        <a:latin typeface="Times New Roman" panose="02020603050405020304" pitchFamily="2" charset="0"/>
                        <a:ea typeface="Times New Roman" panose="02020603050405020304" pitchFamily="2" charset="0"/>
                      </a:endParaRPr>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8</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26</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16</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9</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7</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16</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7</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8</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24</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2</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0</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586</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1189037">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800" lang="en-US">
                          <a:latin typeface="Times New Roman" panose="02020603050405020304" pitchFamily="2" charset="0"/>
                          <a:ea typeface="Times New Roman" panose="02020603050405020304" pitchFamily="2" charset="0"/>
                        </a:rPr>
                        <a:t>9</a:t>
                      </a:r>
                      <a:r>
                        <a:rPr altLang="en-US" b="1" sz="1800" lang="zh-CN">
                          <a:latin typeface="Times New Roman" panose="02020603050405020304" pitchFamily="2" charset="0"/>
                          <a:ea typeface="Times New Roman" panose="02020603050405020304" pitchFamily="2" charset="0"/>
                        </a:rPr>
                        <a:t>．在训练数据库中查询一种危险化学制品训练记录</a:t>
                      </a:r>
                      <a:endParaRPr altLang="en-US" b="1" sz="18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endParaRPr b="1" sz="1800"/>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3</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10</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6</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5</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5</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6</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1</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0</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517</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1006475">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800" lang="en-US">
                          <a:latin typeface="Times New Roman" panose="02020603050405020304" pitchFamily="2" charset="0"/>
                          <a:ea typeface="Times New Roman" panose="02020603050405020304" pitchFamily="2" charset="0"/>
                        </a:rPr>
                        <a:t>10</a:t>
                      </a:r>
                      <a:r>
                        <a:rPr altLang="en-US" b="1" sz="1800" lang="zh-CN">
                          <a:latin typeface="Times New Roman" panose="02020603050405020304" pitchFamily="2" charset="0"/>
                          <a:ea typeface="Times New Roman" panose="02020603050405020304" pitchFamily="2" charset="0"/>
                        </a:rPr>
                        <a:t>．从结构绘图工具导入化学制品的结构</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endParaRPr b="1" sz="1800">
                        <a:latin typeface="Times New Roman" panose="02020603050405020304" pitchFamily="2" charset="0"/>
                        <a:ea typeface="Times New Roman" panose="02020603050405020304" pitchFamily="2" charset="0"/>
                      </a:endParaRPr>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7</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18</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11</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7</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9</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21</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4</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7</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21</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2</a:t>
                      </a:r>
                      <a:endParaRPr altLang="zh-CN" b="1" sz="1800" lang="en-US"/>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0</a:t>
                      </a:r>
                      <a:r>
                        <a:rPr altLang="en-US" b="1" sz="1800" lang="zh-CN">
                          <a:latin typeface="Times New Roman" panose="02020603050405020304" pitchFamily="2" charset="0"/>
                          <a:ea typeface="Times New Roman" panose="02020603050405020304" pitchFamily="2" charset="0"/>
                        </a:rPr>
                        <a:t>．</a:t>
                      </a:r>
                      <a:r>
                        <a:rPr altLang="zh-CN" b="1" sz="1800" lang="en-US">
                          <a:latin typeface="Times New Roman" panose="02020603050405020304" pitchFamily="2" charset="0"/>
                          <a:ea typeface="Times New Roman" panose="02020603050405020304" pitchFamily="2" charset="0"/>
                        </a:rPr>
                        <a:t>365</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641350">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r>
                        <a:rPr altLang="zh-CN" b="1" sz="1800" lang="en-US">
                          <a:latin typeface="Times New Roman" panose="02020603050405020304" pitchFamily="2" charset="0"/>
                          <a:ea typeface="Times New Roman" panose="02020603050405020304" pitchFamily="2" charset="0"/>
                        </a:rPr>
                        <a:t>         </a:t>
                      </a:r>
                      <a:r>
                        <a:rPr altLang="en-US" b="1" sz="1800" lang="zh-CN">
                          <a:latin typeface="Times New Roman" panose="02020603050405020304" pitchFamily="2" charset="0"/>
                          <a:ea typeface="Times New Roman" panose="02020603050405020304" pitchFamily="2" charset="0"/>
                        </a:rPr>
                        <a:t>总  计</a:t>
                      </a:r>
                      <a:endParaRPr altLang="en-US" b="1" sz="1800"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indent="0" lvl="0" marL="0">
                        <a:spcBef>
                          <a:spcPct val="0"/>
                        </a:spcBef>
                        <a:buNone/>
                      </a:pPr>
                      <a:endParaRPr b="1" sz="1800"/>
                    </a:p>
                  </a:txBody>
                  <a:tcPr>
                    <a:lnL w="12700" cap="flat" cmpd="sng">
                      <a:solidFill>
                        <a:schemeClr val="tx1"/>
                      </a:solidFill>
                      <a:prstDash val="solid"/>
                      <a:headEnd type="none" w="med" len="med"/>
                      <a:tailEnd type="none" w="med" len="med"/>
                    </a:lnL>
                    <a:lnR>
                      <a:noFill/>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54</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46</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154</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100</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42</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100</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33</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100</a:t>
                      </a:r>
                      <a:endParaRPr altLang="zh-CN" b="1" sz="1800" lang="en-US"/>
                    </a:p>
                  </a:txBody>
                  <a:tcPr>
                    <a:lnL>
                      <a:noFill/>
                    </a:lnL>
                    <a:lnR>
                      <a:noFill/>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lgn="l" defTabSz="914400" eaLnBrk="1" fontAlgn="base" hangingPunct="1" indent="-342900" latinLnBrk="0" lvl="0" marL="342900">
                        <a:spcBef>
                          <a:spcPct val="20000"/>
                        </a:spcBef>
                        <a:spcAft>
                          <a:spcPct val="0"/>
                        </a:spcAft>
                        <a:buChar char="•"/>
                        <a:defRPr baseline="0" b="0" sz="2800" i="0" kern="1200" u="none">
                          <a:solidFill>
                            <a:schemeClr val="tx1"/>
                          </a:solidFill>
                          <a:latin typeface="Arial" panose="020B0604020202020204" pitchFamily="34" charset="0"/>
                          <a:ea typeface="宋体" panose="02010600030101010101" pitchFamily="2" charset="-122"/>
                        </a:defRPr>
                      </a:lvl1pPr>
                      <a:lvl2pPr algn="l" indent="-285750" lvl="1" marL="742950">
                        <a:defRPr sz="2400" kern="1200"/>
                      </a:lvl2pPr>
                      <a:lvl3pPr algn="l" indent="-228600" lvl="2" marL="1143000">
                        <a:defRPr sz="2000" kern="1200"/>
                      </a:lvl3pPr>
                      <a:lvl4pPr algn="l" indent="-228600" lvl="3" marL="1600200">
                        <a:defRPr sz="1800" kern="1200"/>
                      </a:lvl4pPr>
                      <a:lvl5pPr algn="l" indent="-228600" lvl="4" marL="2057400">
                        <a:defRPr sz="1800" kern="1200"/>
                      </a:lvl5pPr>
                    </a:lstStyle>
                    <a:p>
                      <a:pPr algn="ctr" indent="0" lvl="0" marL="0">
                        <a:spcBef>
                          <a:spcPct val="0"/>
                        </a:spcBef>
                        <a:buNone/>
                      </a:pPr>
                      <a:r>
                        <a:rPr altLang="zh-CN" b="1" sz="1800" lang="en-US">
                          <a:latin typeface="Times New Roman" panose="02020603050405020304" pitchFamily="2" charset="0"/>
                          <a:ea typeface="Times New Roman" panose="02020603050405020304" pitchFamily="2" charset="0"/>
                        </a:rPr>
                        <a:t>————</a:t>
                      </a:r>
                      <a:endParaRPr altLang="zh-CN" b="1" sz="1800" lang="en-US"/>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788" name="灯片编号占位符 1"/>
          <p:cNvSpPr>
            <a:spLocks noGrp="1"/>
          </p:cNvSpPr>
          <p:nvPr>
            <p:ph type="sldNum" sz="quarter" idx="12"/>
          </p:nvPr>
        </p:nvSpPr>
        <p:spPr/>
        <p:txBody>
          <a:bodyPr anchor="t"/>
          <a:p>
            <a:fld id="{9A0DB2DC-4C9A-4742-B13C-FB6460FD3503}" type="slidenum">
              <a:rPr altLang="en-US" lang="zh-CN"/>
              <a:t>49</a:t>
            </a:fld>
            <a:endParaRPr altLang="en-US" lang="zh-C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593" name="文本占位符 5121"/>
          <p:cNvSpPr>
            <a:spLocks noGrp="1"/>
          </p:cNvSpPr>
          <p:nvPr>
            <p:ph idx="1"/>
          </p:nvPr>
        </p:nvSpPr>
        <p:spPr>
          <a:xfrm>
            <a:off x="609704" y="838268"/>
            <a:ext cx="8229600" cy="4525963"/>
          </a:xfrm>
        </p:spPr>
        <p:txBody>
          <a:bodyPr anchor="t"/>
          <a:p>
            <a:pPr indent="0" marL="0">
              <a:lnSpc>
                <a:spcPct val="90000"/>
              </a:lnSpc>
              <a:buNone/>
            </a:pPr>
            <a:r>
              <a:rPr altLang="en-US" b="1" dirty="0" sz="2800" lang="zh-CN" smtClean="0"/>
              <a:t>需</a:t>
            </a:r>
            <a:r>
              <a:rPr altLang="en-US" b="1" dirty="0" sz="2800" lang="zh-CN"/>
              <a:t>求分析中的主要任务包括：</a:t>
            </a:r>
          </a:p>
          <a:p>
            <a:pPr indent="0" marL="0">
              <a:lnSpc>
                <a:spcPct val="90000"/>
              </a:lnSpc>
              <a:buFont typeface="Wingdings" panose="05000000000000000000" pitchFamily="2" charset="2"/>
              <a:buChar char="l"/>
            </a:pPr>
            <a:r>
              <a:rPr altLang="en-US" b="1" dirty="0" sz="2800" lang="zh-CN"/>
              <a:t>绘制系统关联</a:t>
            </a:r>
            <a:r>
              <a:rPr altLang="en-US" b="1" dirty="0" sz="2800" lang="zh-CN" smtClean="0"/>
              <a:t>图</a:t>
            </a:r>
            <a:endParaRPr altLang="en-US" b="1" dirty="0" sz="2800" lang="zh-CN"/>
          </a:p>
          <a:p>
            <a:pPr indent="0" marL="0">
              <a:lnSpc>
                <a:spcPct val="90000"/>
              </a:lnSpc>
              <a:buFont typeface="Wingdings" panose="05000000000000000000" pitchFamily="2" charset="2"/>
              <a:buChar char="l"/>
            </a:pPr>
            <a:r>
              <a:rPr altLang="en-US" b="1" dirty="0" sz="2800" lang="zh-CN" smtClean="0">
                <a:sym typeface="Arial" panose="020B0604020202020204" pitchFamily="34" charset="0"/>
              </a:rPr>
              <a:t>建</a:t>
            </a:r>
            <a:r>
              <a:rPr altLang="en-US" b="1" dirty="0" sz="2800" lang="zh-CN">
                <a:sym typeface="Arial" panose="020B0604020202020204" pitchFamily="34" charset="0"/>
              </a:rPr>
              <a:t>立用户界面（接口）原型</a:t>
            </a:r>
            <a:r>
              <a:rPr altLang="en-US" b="1" dirty="0" sz="2800" lang="zh-CN"/>
              <a:t>。</a:t>
            </a:r>
          </a:p>
          <a:p>
            <a:pPr indent="0" marL="0">
              <a:lnSpc>
                <a:spcPct val="90000"/>
              </a:lnSpc>
              <a:buFont typeface="Wingdings" panose="05000000000000000000" pitchFamily="2" charset="2"/>
              <a:buChar char="l"/>
            </a:pPr>
            <a:r>
              <a:rPr altLang="en-US" b="1" dirty="0" sz="2800" lang="zh-CN" smtClean="0"/>
              <a:t>确</a:t>
            </a:r>
            <a:r>
              <a:rPr altLang="en-US" b="1" dirty="0" sz="2800" lang="zh-CN"/>
              <a:t>定需求优先</a:t>
            </a:r>
            <a:r>
              <a:rPr altLang="en-US" b="1" dirty="0" sz="2800" lang="zh-CN" smtClean="0"/>
              <a:t>级</a:t>
            </a:r>
            <a:endParaRPr altLang="zh-CN" b="1" dirty="0" sz="2800" lang="en-US" smtClean="0"/>
          </a:p>
          <a:p>
            <a:pPr indent="0" marL="0">
              <a:lnSpc>
                <a:spcPct val="90000"/>
              </a:lnSpc>
              <a:buFont typeface="Wingdings" panose="05000000000000000000" pitchFamily="2" charset="2"/>
              <a:buChar char="l"/>
            </a:pPr>
            <a:r>
              <a:rPr altLang="en-US" b="1" dirty="0" sz="2800" lang="zh-CN" smtClean="0">
                <a:sym typeface="Arial" panose="020B0604020202020204" pitchFamily="34" charset="0"/>
              </a:rPr>
              <a:t>建立需求模型（需求的图形化）</a:t>
            </a:r>
            <a:endParaRPr altLang="zh-CN" b="1" dirty="0" sz="2800" lang="en-US" smtClean="0"/>
          </a:p>
          <a:p>
            <a:pPr indent="0" marL="0">
              <a:lnSpc>
                <a:spcPct val="90000"/>
              </a:lnSpc>
              <a:buFont typeface="Wingdings" panose="05000000000000000000" pitchFamily="2" charset="2"/>
              <a:buChar char="l"/>
            </a:pPr>
            <a:r>
              <a:rPr altLang="en-US" b="1" dirty="0" sz="2800" lang="zh-CN" smtClean="0"/>
              <a:t>建立数据字典</a:t>
            </a:r>
            <a:endParaRPr altLang="en-US" b="1" dirty="0" sz="2800" lang="zh-CN"/>
          </a:p>
        </p:txBody>
      </p:sp>
      <p:sp>
        <p:nvSpPr>
          <p:cNvPr id="1048594" name="灯片编号占位符 1"/>
          <p:cNvSpPr>
            <a:spLocks noGrp="1"/>
          </p:cNvSpPr>
          <p:nvPr>
            <p:ph type="sldNum" sz="quarter" idx="12"/>
          </p:nvPr>
        </p:nvSpPr>
        <p:spPr/>
        <p:txBody>
          <a:bodyPr anchor="t"/>
          <a:p>
            <a:fld id="{9A0DB2DC-4C9A-4742-B13C-FB6460FD3503}" type="slidenum">
              <a:rPr altLang="en-US" lang="zh-CN"/>
              <a:t>5</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3">
                                            <p:txEl>
                                              <p:pRg st="0" end="0"/>
                                            </p:txEl>
                                          </p:spTgt>
                                        </p:tgtEl>
                                        <p:attrNameLst>
                                          <p:attrName>style.visibility</p:attrName>
                                        </p:attrNameLst>
                                      </p:cBhvr>
                                      <p:to>
                                        <p:strVal val="visible"/>
                                      </p:to>
                                    </p:set>
                                    <p:anim calcmode="lin" valueType="num">
                                      <p:cBhvr additive="base">
                                        <p:cTn dur="500" fill="hold" id="7"/>
                                        <p:tgtEl>
                                          <p:spTgt spid="104859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93">
                                            <p:txEl>
                                              <p:pRg st="1" end="1"/>
                                            </p:txEl>
                                          </p:spTgt>
                                        </p:tgtEl>
                                        <p:attrNameLst>
                                          <p:attrName>style.visibility</p:attrName>
                                        </p:attrNameLst>
                                      </p:cBhvr>
                                      <p:to>
                                        <p:strVal val="visible"/>
                                      </p:to>
                                    </p:set>
                                    <p:anim calcmode="lin" valueType="num">
                                      <p:cBhvr additive="base">
                                        <p:cTn dur="500" fill="hold" id="13"/>
                                        <p:tgtEl>
                                          <p:spTgt spid="104859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93">
                                            <p:txEl>
                                              <p:pRg st="2" end="2"/>
                                            </p:txEl>
                                          </p:spTgt>
                                        </p:tgtEl>
                                        <p:attrNameLst>
                                          <p:attrName>style.visibility</p:attrName>
                                        </p:attrNameLst>
                                      </p:cBhvr>
                                      <p:to>
                                        <p:strVal val="visible"/>
                                      </p:to>
                                    </p:set>
                                    <p:anim calcmode="lin" valueType="num">
                                      <p:cBhvr additive="base">
                                        <p:cTn dur="500" fill="hold" id="19"/>
                                        <p:tgtEl>
                                          <p:spTgt spid="104859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93">
                                            <p:txEl>
                                              <p:pRg st="3" end="3"/>
                                            </p:txEl>
                                          </p:spTgt>
                                        </p:tgtEl>
                                        <p:attrNameLst>
                                          <p:attrName>style.visibility</p:attrName>
                                        </p:attrNameLst>
                                      </p:cBhvr>
                                      <p:to>
                                        <p:strVal val="visible"/>
                                      </p:to>
                                    </p:set>
                                    <p:anim calcmode="lin" valueType="num">
                                      <p:cBhvr additive="base">
                                        <p:cTn dur="500" fill="hold" id="25"/>
                                        <p:tgtEl>
                                          <p:spTgt spid="104859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593">
                                            <p:txEl>
                                              <p:pRg st="4" end="4"/>
                                            </p:txEl>
                                          </p:spTgt>
                                        </p:tgtEl>
                                        <p:attrNameLst>
                                          <p:attrName>style.visibility</p:attrName>
                                        </p:attrNameLst>
                                      </p:cBhvr>
                                      <p:to>
                                        <p:strVal val="visible"/>
                                      </p:to>
                                    </p:set>
                                    <p:anim calcmode="lin" valueType="num">
                                      <p:cBhvr additive="base">
                                        <p:cTn dur="500" fill="hold" id="31"/>
                                        <p:tgtEl>
                                          <p:spTgt spid="104859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5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593">
                                            <p:txEl>
                                              <p:pRg st="5" end="5"/>
                                            </p:txEl>
                                          </p:spTgt>
                                        </p:tgtEl>
                                        <p:attrNameLst>
                                          <p:attrName>style.visibility</p:attrName>
                                        </p:attrNameLst>
                                      </p:cBhvr>
                                      <p:to>
                                        <p:strVal val="visible"/>
                                      </p:to>
                                    </p:set>
                                    <p:anim calcmode="lin" valueType="num">
                                      <p:cBhvr additive="base">
                                        <p:cTn dur="500" fill="hold" id="37"/>
                                        <p:tgtEl>
                                          <p:spTgt spid="104859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59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89" name="文本占位符 57345"/>
          <p:cNvSpPr>
            <a:spLocks noGrp="1"/>
          </p:cNvSpPr>
          <p:nvPr>
            <p:ph idx="1"/>
          </p:nvPr>
        </p:nvSpPr>
        <p:spPr>
          <a:xfrm>
            <a:off x="457200" y="685800"/>
            <a:ext cx="8229600" cy="5440363"/>
          </a:xfrm>
        </p:spPr>
        <p:txBody>
          <a:bodyPr anchor="t"/>
          <a:p>
            <a:pPr indent="0" marL="0">
              <a:lnSpc>
                <a:spcPct val="100000"/>
              </a:lnSpc>
              <a:buNone/>
            </a:pPr>
            <a:r>
              <a:rPr altLang="en-US" b="1" dirty="0" sz="2800" lang="zh-CN" smtClean="0"/>
              <a:t>表</a:t>
            </a:r>
            <a:r>
              <a:rPr altLang="zh-CN" b="1" dirty="0" sz="2800" lang="en-US"/>
              <a:t>3.3</a:t>
            </a:r>
            <a:r>
              <a:rPr altLang="en-US" b="1" dirty="0" sz="2800" lang="zh-CN"/>
              <a:t>描述了一个简单的数据表，该数据表有助于估</a:t>
            </a:r>
            <a:r>
              <a:rPr altLang="en-US" b="1" dirty="0" sz="2800" lang="zh-CN" smtClean="0"/>
              <a:t>计用例</a:t>
            </a:r>
            <a:r>
              <a:rPr altLang="en-US" b="1" dirty="0" sz="2800" lang="zh-CN"/>
              <a:t>、产品特性或个人功能需求集合的相对优先级。这个例子描述了“化学制品跟踪系统”的许多特性。这个图解来自于</a:t>
            </a:r>
            <a:r>
              <a:rPr altLang="zh-CN" b="1" dirty="0" sz="2800" lang="en-US"/>
              <a:t>QFD</a:t>
            </a:r>
            <a:r>
              <a:rPr altLang="en-US" b="1" dirty="0" sz="2800" lang="zh-CN"/>
              <a:t>关于客户价值的概念，客户价值取决于两个方面</a:t>
            </a:r>
            <a:r>
              <a:rPr altLang="en-US" b="1" dirty="0" sz="2800" lang="zh-CN" smtClean="0"/>
              <a:t>：</a:t>
            </a:r>
            <a:endParaRPr altLang="zh-CN" b="1" dirty="0" sz="2800" lang="en-US" smtClean="0"/>
          </a:p>
          <a:p>
            <a:pPr indent="0" marL="0">
              <a:lnSpc>
                <a:spcPct val="100000"/>
              </a:lnSpc>
              <a:buNone/>
            </a:pPr>
            <a:r>
              <a:rPr altLang="en-US" b="1" dirty="0" sz="2800" lang="zh-CN" smtClean="0"/>
              <a:t>一</a:t>
            </a:r>
            <a:r>
              <a:rPr altLang="en-US" b="1" dirty="0" sz="2800" lang="zh-CN"/>
              <a:t>方面，如果实现了特定的产品特性，那么将为客户提供利益</a:t>
            </a:r>
            <a:r>
              <a:rPr altLang="en-US" b="1" dirty="0" sz="2800" lang="zh-CN" smtClean="0"/>
              <a:t>；</a:t>
            </a:r>
            <a:endParaRPr altLang="zh-CN" b="1" dirty="0" sz="2800" lang="en-US" smtClean="0"/>
          </a:p>
          <a:p>
            <a:pPr indent="0" marL="0">
              <a:lnSpc>
                <a:spcPct val="100000"/>
              </a:lnSpc>
              <a:buNone/>
            </a:pPr>
            <a:r>
              <a:rPr altLang="en-US" b="1" dirty="0" sz="2800" lang="zh-CN" smtClean="0"/>
              <a:t>另</a:t>
            </a:r>
            <a:r>
              <a:rPr altLang="en-US" b="1" dirty="0" sz="2800" lang="zh-CN"/>
              <a:t>一方面，如果不能实现产品特性，就要受到损失。</a:t>
            </a:r>
            <a:r>
              <a:rPr altLang="en-US" b="1" dirty="0" sz="2800" lang="zh-CN">
                <a:solidFill>
                  <a:srgbClr val="FF0000"/>
                </a:solidFill>
              </a:rPr>
              <a:t>特性的诱人之处是与它所提供的价值成正比，而与实现该特性时的费用和技术风险成反比</a:t>
            </a:r>
            <a:r>
              <a:rPr altLang="en-US" b="1" dirty="0" sz="2800" lang="zh-CN" smtClean="0">
                <a:solidFill>
                  <a:srgbClr val="FF0000"/>
                </a:solidFill>
              </a:rPr>
              <a:t>。</a:t>
            </a:r>
            <a:endParaRPr altLang="en-US" b="1" dirty="0" sz="2800" lang="zh-CN"/>
          </a:p>
        </p:txBody>
      </p:sp>
      <p:sp>
        <p:nvSpPr>
          <p:cNvPr id="1048790" name="灯片编号占位符 1"/>
          <p:cNvSpPr>
            <a:spLocks noGrp="1"/>
          </p:cNvSpPr>
          <p:nvPr>
            <p:ph type="sldNum" sz="quarter" idx="12"/>
          </p:nvPr>
        </p:nvSpPr>
        <p:spPr/>
        <p:txBody>
          <a:bodyPr anchor="t"/>
          <a:p>
            <a:fld id="{9A0DB2DC-4C9A-4742-B13C-FB6460FD3503}" type="slidenum">
              <a:rPr altLang="en-US" lang="zh-CN"/>
              <a:t>50</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89">
                                            <p:txEl>
                                              <p:pRg st="0" end="0"/>
                                            </p:txEl>
                                          </p:spTgt>
                                        </p:tgtEl>
                                        <p:attrNameLst>
                                          <p:attrName>style.visibility</p:attrName>
                                        </p:attrNameLst>
                                      </p:cBhvr>
                                      <p:to>
                                        <p:strVal val="visible"/>
                                      </p:to>
                                    </p:set>
                                    <p:anim calcmode="lin" valueType="num">
                                      <p:cBhvr additive="base">
                                        <p:cTn dur="500" fill="hold" id="7"/>
                                        <p:tgtEl>
                                          <p:spTgt spid="104878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89">
                                            <p:txEl>
                                              <p:pRg st="1" end="1"/>
                                            </p:txEl>
                                          </p:spTgt>
                                        </p:tgtEl>
                                        <p:attrNameLst>
                                          <p:attrName>style.visibility</p:attrName>
                                        </p:attrNameLst>
                                      </p:cBhvr>
                                      <p:to>
                                        <p:strVal val="visible"/>
                                      </p:to>
                                    </p:set>
                                    <p:anim calcmode="lin" valueType="num">
                                      <p:cBhvr additive="base">
                                        <p:cTn dur="500" fill="hold" id="13"/>
                                        <p:tgtEl>
                                          <p:spTgt spid="104878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89">
                                            <p:txEl>
                                              <p:pRg st="2" end="2"/>
                                            </p:txEl>
                                          </p:spTgt>
                                        </p:tgtEl>
                                        <p:attrNameLst>
                                          <p:attrName>style.visibility</p:attrName>
                                        </p:attrNameLst>
                                      </p:cBhvr>
                                      <p:to>
                                        <p:strVal val="visible"/>
                                      </p:to>
                                    </p:set>
                                    <p:anim calcmode="lin" valueType="num">
                                      <p:cBhvr additive="base">
                                        <p:cTn dur="500" fill="hold" id="19"/>
                                        <p:tgtEl>
                                          <p:spTgt spid="104878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91" name="文本占位符 58369"/>
          <p:cNvSpPr>
            <a:spLocks noGrp="1"/>
          </p:cNvSpPr>
          <p:nvPr>
            <p:ph idx="1"/>
          </p:nvPr>
        </p:nvSpPr>
        <p:spPr>
          <a:xfrm>
            <a:off x="457200" y="609600"/>
            <a:ext cx="8229600" cy="5516563"/>
          </a:xfrm>
        </p:spPr>
        <p:txBody>
          <a:bodyPr anchor="t"/>
          <a:p>
            <a:pPr indent="0" marL="0">
              <a:lnSpc>
                <a:spcPct val="90000"/>
              </a:lnSpc>
              <a:buNone/>
            </a:pPr>
            <a:r>
              <a:rPr altLang="en-US" b="1" dirty="0" sz="2800" lang="zh-CN" smtClean="0"/>
              <a:t>在</a:t>
            </a:r>
            <a:r>
              <a:rPr altLang="en-US" b="1" dirty="0" sz="2800" lang="zh-CN"/>
              <a:t>设定优先级的过程中典型的参与者有：</a:t>
            </a:r>
          </a:p>
          <a:p>
            <a:pPr indent="0" marL="0">
              <a:lnSpc>
                <a:spcPct val="80000"/>
              </a:lnSpc>
              <a:buFont typeface="Wingdings" panose="05000000000000000000" pitchFamily="2" charset="2"/>
              <a:buChar char="l"/>
            </a:pPr>
            <a:r>
              <a:rPr altLang="en-US" b="1" dirty="0" sz="2800" lang="zh-CN"/>
              <a:t>  项目经理，他指导全过程，解决冲突，并且在必要的时候调整其它参与者的方案。</a:t>
            </a:r>
          </a:p>
          <a:p>
            <a:pPr indent="0" marL="0">
              <a:lnSpc>
                <a:spcPct val="80000"/>
              </a:lnSpc>
              <a:buFont typeface="Wingdings" panose="05000000000000000000" pitchFamily="2" charset="2"/>
              <a:buChar char="l"/>
            </a:pPr>
            <a:r>
              <a:rPr altLang="en-US" b="1" dirty="0" sz="2800" lang="zh-CN"/>
              <a:t>  重要的客户代表，例如产品的代表者，他可以提供受益和损失程度。</a:t>
            </a:r>
          </a:p>
          <a:p>
            <a:pPr indent="0" marL="0">
              <a:lnSpc>
                <a:spcPct val="80000"/>
              </a:lnSpc>
              <a:buFont typeface="Wingdings" panose="05000000000000000000" pitchFamily="2" charset="2"/>
              <a:buChar char="l"/>
            </a:pPr>
            <a:r>
              <a:rPr altLang="en-US" b="1" dirty="0" sz="2800" lang="zh-CN"/>
              <a:t>  开发者代表，例如开发组的技术指导者，他提供了费用和风险程度。</a:t>
            </a:r>
          </a:p>
        </p:txBody>
      </p:sp>
      <p:sp>
        <p:nvSpPr>
          <p:cNvPr id="1048792" name="灯片编号占位符 1"/>
          <p:cNvSpPr>
            <a:spLocks noGrp="1"/>
          </p:cNvSpPr>
          <p:nvPr>
            <p:ph type="sldNum" sz="quarter" idx="12"/>
          </p:nvPr>
        </p:nvSpPr>
        <p:spPr/>
        <p:txBody>
          <a:bodyPr anchor="t"/>
          <a:p>
            <a:fld id="{9A0DB2DC-4C9A-4742-B13C-FB6460FD3503}" type="slidenum">
              <a:rPr altLang="en-US" lang="zh-CN"/>
              <a:t>51</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91">
                                            <p:txEl>
                                              <p:pRg st="0" end="0"/>
                                            </p:txEl>
                                          </p:spTgt>
                                        </p:tgtEl>
                                        <p:attrNameLst>
                                          <p:attrName>style.visibility</p:attrName>
                                        </p:attrNameLst>
                                      </p:cBhvr>
                                      <p:to>
                                        <p:strVal val="visible"/>
                                      </p:to>
                                    </p:set>
                                    <p:anim calcmode="lin" valueType="num">
                                      <p:cBhvr additive="base">
                                        <p:cTn dur="500" fill="hold" id="7"/>
                                        <p:tgtEl>
                                          <p:spTgt spid="104879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91">
                                            <p:txEl>
                                              <p:pRg st="1" end="1"/>
                                            </p:txEl>
                                          </p:spTgt>
                                        </p:tgtEl>
                                        <p:attrNameLst>
                                          <p:attrName>style.visibility</p:attrName>
                                        </p:attrNameLst>
                                      </p:cBhvr>
                                      <p:to>
                                        <p:strVal val="visible"/>
                                      </p:to>
                                    </p:set>
                                    <p:anim calcmode="lin" valueType="num">
                                      <p:cBhvr additive="base">
                                        <p:cTn dur="500" fill="hold" id="13"/>
                                        <p:tgtEl>
                                          <p:spTgt spid="104879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91">
                                            <p:txEl>
                                              <p:pRg st="2" end="2"/>
                                            </p:txEl>
                                          </p:spTgt>
                                        </p:tgtEl>
                                        <p:attrNameLst>
                                          <p:attrName>style.visibility</p:attrName>
                                        </p:attrNameLst>
                                      </p:cBhvr>
                                      <p:to>
                                        <p:strVal val="visible"/>
                                      </p:to>
                                    </p:set>
                                    <p:anim calcmode="lin" valueType="num">
                                      <p:cBhvr additive="base">
                                        <p:cTn dur="500" fill="hold" id="19"/>
                                        <p:tgtEl>
                                          <p:spTgt spid="104879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91">
                                            <p:txEl>
                                              <p:pRg st="3" end="3"/>
                                            </p:txEl>
                                          </p:spTgt>
                                        </p:tgtEl>
                                        <p:attrNameLst>
                                          <p:attrName>style.visibility</p:attrName>
                                        </p:attrNameLst>
                                      </p:cBhvr>
                                      <p:to>
                                        <p:strVal val="visible"/>
                                      </p:to>
                                    </p:set>
                                    <p:anim calcmode="lin" valueType="num">
                                      <p:cBhvr additive="base">
                                        <p:cTn dur="500" fill="hold" id="25"/>
                                        <p:tgtEl>
                                          <p:spTgt spid="1048791">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93" name="文本占位符 59393"/>
          <p:cNvSpPr>
            <a:spLocks noGrp="1"/>
          </p:cNvSpPr>
          <p:nvPr>
            <p:ph idx="1"/>
          </p:nvPr>
        </p:nvSpPr>
        <p:spPr>
          <a:xfrm>
            <a:off x="457200" y="381000"/>
            <a:ext cx="8229600" cy="5745163"/>
          </a:xfrm>
        </p:spPr>
        <p:txBody>
          <a:bodyPr anchor="t"/>
          <a:p>
            <a:pPr indent="0" marL="0">
              <a:lnSpc>
                <a:spcPct val="120000"/>
              </a:lnSpc>
              <a:buNone/>
            </a:pPr>
            <a:r>
              <a:rPr altLang="en-US" b="1" dirty="0" sz="2600" lang="zh-CN" smtClean="0"/>
              <a:t>遵</a:t>
            </a:r>
            <a:r>
              <a:rPr altLang="en-US" b="1" dirty="0" sz="2600" lang="zh-CN"/>
              <a:t>循如下步骤来使用这个优先级设定工具：</a:t>
            </a:r>
          </a:p>
          <a:p>
            <a:pPr indent="0" marL="0">
              <a:lnSpc>
                <a:spcPct val="90000"/>
              </a:lnSpc>
              <a:buNone/>
            </a:pPr>
            <a:r>
              <a:rPr altLang="en-US" b="1" dirty="0" sz="2600" lang="zh-CN"/>
              <a:t>    </a:t>
            </a:r>
            <a:r>
              <a:rPr altLang="zh-CN" b="1" dirty="0" sz="2600" lang="en-US"/>
              <a:t>1)</a:t>
            </a:r>
            <a:r>
              <a:rPr altLang="en-US" b="1" dirty="0" sz="2600" lang="zh-CN">
                <a:solidFill>
                  <a:srgbClr val="FF0000"/>
                </a:solidFill>
              </a:rPr>
              <a:t>在一个表格中列出所要设定优先级的所有需求、特性或用例；所有项都必须在同一抽象级别上；不要把个人需求与产品特性混合在一起。</a:t>
            </a:r>
            <a:r>
              <a:rPr altLang="en-US" b="1" dirty="0" sz="2600" lang="zh-CN"/>
              <a:t> 如果某些特性有逻辑上的联系</a:t>
            </a:r>
            <a:r>
              <a:rPr altLang="zh-CN" b="1" dirty="0" sz="2600" lang="en-US"/>
              <a:t>——</a:t>
            </a:r>
            <a:r>
              <a:rPr altLang="en-US" b="1" dirty="0" sz="2600" lang="zh-CN"/>
              <a:t>例如，只有包括特性</a:t>
            </a:r>
            <a:r>
              <a:rPr altLang="zh-CN" b="1" dirty="0" sz="2600" lang="en-US"/>
              <a:t>A</a:t>
            </a:r>
            <a:r>
              <a:rPr altLang="en-US" b="1" dirty="0" sz="2600" lang="zh-CN"/>
              <a:t>的情况下才能实现特性</a:t>
            </a:r>
            <a:r>
              <a:rPr altLang="zh-CN" b="1" dirty="0" sz="2600" lang="en-US"/>
              <a:t>B——</a:t>
            </a:r>
            <a:r>
              <a:rPr altLang="en-US" b="1" dirty="0" sz="2600" lang="zh-CN"/>
              <a:t>那么在分析中只要列出驱动特性</a:t>
            </a:r>
            <a:r>
              <a:rPr altLang="zh-CN" b="1" dirty="0" sz="2600" lang="en-US"/>
              <a:t>A</a:t>
            </a:r>
            <a:r>
              <a:rPr altLang="en-US" b="1" dirty="0" sz="2600" lang="zh-CN"/>
              <a:t>就可以了。这种模型在其有效范围内可以容纳几十种特性。如果你有更多的项，那么就把相关的特性归成一类，并建立一个可管理的初始化列表。如果需要的话，可以在更详细的级别上进行第二轮分析。</a:t>
            </a:r>
          </a:p>
          <a:p>
            <a:pPr indent="0" marL="0">
              <a:lnSpc>
                <a:spcPct val="90000"/>
              </a:lnSpc>
              <a:buNone/>
            </a:pPr>
            <a:r>
              <a:rPr altLang="en-US" b="1" dirty="0" sz="2600" lang="zh-CN"/>
              <a:t>    </a:t>
            </a:r>
            <a:r>
              <a:rPr altLang="zh-CN" b="1" dirty="0" sz="2600" lang="en-US"/>
              <a:t>2)</a:t>
            </a:r>
            <a:r>
              <a:rPr altLang="en-US" b="1" dirty="0" sz="2600" lang="zh-CN">
                <a:solidFill>
                  <a:srgbClr val="FF0000"/>
                </a:solidFill>
              </a:rPr>
              <a:t>估计每一个特性提供给客户或业务的相关利益，并用</a:t>
            </a:r>
            <a:r>
              <a:rPr altLang="zh-CN" b="1" dirty="0" sz="2600" lang="en-US">
                <a:solidFill>
                  <a:srgbClr val="FF0000"/>
                </a:solidFill>
              </a:rPr>
              <a:t>1</a:t>
            </a:r>
            <a:r>
              <a:rPr altLang="en-US" b="1" dirty="0" sz="2600" lang="zh-CN">
                <a:solidFill>
                  <a:srgbClr val="FF0000"/>
                </a:solidFill>
              </a:rPr>
              <a:t>～</a:t>
            </a:r>
            <a:r>
              <a:rPr altLang="zh-CN" b="1" dirty="0" sz="2600" lang="en-US">
                <a:solidFill>
                  <a:srgbClr val="FF0000"/>
                </a:solidFill>
              </a:rPr>
              <a:t>9</a:t>
            </a:r>
            <a:r>
              <a:rPr altLang="en-US" b="1" dirty="0" sz="2600" lang="zh-CN">
                <a:solidFill>
                  <a:srgbClr val="FF0000"/>
                </a:solidFill>
              </a:rPr>
              <a:t>划分等级，</a:t>
            </a:r>
            <a:r>
              <a:rPr altLang="zh-CN" b="1" dirty="0" sz="2600" lang="en-US">
                <a:solidFill>
                  <a:srgbClr val="FF0000"/>
                </a:solidFill>
              </a:rPr>
              <a:t>1</a:t>
            </a:r>
            <a:r>
              <a:rPr altLang="en-US" b="1" dirty="0" sz="2600" lang="zh-CN">
                <a:solidFill>
                  <a:srgbClr val="FF0000"/>
                </a:solidFill>
              </a:rPr>
              <a:t>代表可忽略的利益，</a:t>
            </a:r>
            <a:r>
              <a:rPr altLang="zh-CN" b="1" dirty="0" sz="2600" lang="en-US">
                <a:solidFill>
                  <a:srgbClr val="FF0000"/>
                </a:solidFill>
              </a:rPr>
              <a:t>9</a:t>
            </a:r>
            <a:r>
              <a:rPr altLang="en-US" b="1" dirty="0" sz="2600" lang="zh-CN">
                <a:solidFill>
                  <a:srgbClr val="FF0000"/>
                </a:solidFill>
              </a:rPr>
              <a:t>代表最大的价值。</a:t>
            </a:r>
            <a:r>
              <a:rPr altLang="en-US" b="1" dirty="0" sz="2600" lang="zh-CN"/>
              <a:t>这些利益等级表明了与产品的业务需求的一致性。客户代表是判断这些利益的最佳人选。</a:t>
            </a:r>
          </a:p>
        </p:txBody>
      </p:sp>
      <p:sp>
        <p:nvSpPr>
          <p:cNvPr id="1048794" name="灯片编号占位符 1"/>
          <p:cNvSpPr>
            <a:spLocks noGrp="1"/>
          </p:cNvSpPr>
          <p:nvPr>
            <p:ph type="sldNum" sz="quarter" idx="12"/>
          </p:nvPr>
        </p:nvSpPr>
        <p:spPr/>
        <p:txBody>
          <a:bodyPr anchor="t"/>
          <a:p>
            <a:fld id="{9A0DB2DC-4C9A-4742-B13C-FB6460FD3503}" type="slidenum">
              <a:rPr altLang="en-US" lang="zh-CN"/>
              <a:t>52</a:t>
            </a:fld>
            <a:endParaRPr altLang="en-US" lang="zh-CN"/>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95" name="文本占位符 60417"/>
          <p:cNvSpPr>
            <a:spLocks noGrp="1"/>
          </p:cNvSpPr>
          <p:nvPr>
            <p:ph idx="1"/>
          </p:nvPr>
        </p:nvSpPr>
        <p:spPr>
          <a:xfrm>
            <a:off x="457200" y="609600"/>
            <a:ext cx="8229600" cy="5516563"/>
          </a:xfrm>
        </p:spPr>
        <p:txBody>
          <a:bodyPr anchor="t"/>
          <a:p>
            <a:pPr indent="0" marL="0">
              <a:lnSpc>
                <a:spcPct val="90000"/>
              </a:lnSpc>
              <a:buNone/>
            </a:pPr>
            <a:r>
              <a:rPr altLang="zh-CN" b="1" dirty="0" sz="2800" lang="en-US"/>
              <a:t> 3)</a:t>
            </a:r>
            <a:r>
              <a:rPr altLang="en-US" b="1" dirty="0" sz="2800" lang="zh-CN">
                <a:solidFill>
                  <a:srgbClr val="FF0000"/>
                </a:solidFill>
              </a:rPr>
              <a:t>估计出如果没有把应该实现的特性包括到产品中，将会给客户或业务上带来的损失。</a:t>
            </a:r>
            <a:r>
              <a:rPr altLang="en-US" b="1" dirty="0" sz="2800" lang="zh-CN"/>
              <a:t>使用</a:t>
            </a:r>
            <a:r>
              <a:rPr altLang="zh-CN" b="1" dirty="0" sz="2800" lang="en-US"/>
              <a:t>1-9</a:t>
            </a:r>
            <a:r>
              <a:rPr altLang="en-US" b="1" dirty="0" sz="2800" lang="zh-CN"/>
              <a:t>划分等级，这里</a:t>
            </a:r>
            <a:r>
              <a:rPr altLang="zh-CN" b="1" dirty="0" sz="2800" lang="en-US"/>
              <a:t>1</a:t>
            </a:r>
            <a:r>
              <a:rPr altLang="en-US" b="1" dirty="0" sz="2800" lang="zh-CN"/>
              <a:t>代表基本无损失，</a:t>
            </a:r>
            <a:r>
              <a:rPr altLang="zh-CN" b="1" dirty="0" sz="2800" lang="en-US"/>
              <a:t>9</a:t>
            </a:r>
            <a:r>
              <a:rPr altLang="en-US" b="1" dirty="0" sz="2800" lang="zh-CN"/>
              <a:t>代表严重损失</a:t>
            </a:r>
            <a:r>
              <a:rPr altLang="en-US" b="1" dirty="0" sz="2800" lang="zh-CN" smtClean="0"/>
              <a:t>。</a:t>
            </a:r>
            <a:endParaRPr altLang="zh-CN" b="1" dirty="0" sz="2800" lang="en-US" smtClean="0"/>
          </a:p>
          <a:p>
            <a:pPr indent="0" marL="0">
              <a:lnSpc>
                <a:spcPct val="90000"/>
              </a:lnSpc>
              <a:buNone/>
            </a:pPr>
            <a:endParaRPr altLang="en-US" b="1" dirty="0" sz="2800" lang="zh-CN"/>
          </a:p>
          <a:p>
            <a:pPr indent="0" marL="0">
              <a:lnSpc>
                <a:spcPct val="90000"/>
              </a:lnSpc>
              <a:buNone/>
            </a:pPr>
            <a:r>
              <a:rPr altLang="en-US" b="1" dirty="0" sz="2800" lang="zh-CN"/>
              <a:t> </a:t>
            </a:r>
            <a:r>
              <a:rPr altLang="zh-CN" b="1" dirty="0" sz="2800" lang="en-US"/>
              <a:t>4)</a:t>
            </a:r>
            <a:r>
              <a:rPr altLang="en-US" b="1" dirty="0" sz="2800" lang="zh-CN">
                <a:solidFill>
                  <a:srgbClr val="FF0000"/>
                </a:solidFill>
              </a:rPr>
              <a:t>总价值栏是相对利润和相对损失的总和。</a:t>
            </a:r>
            <a:r>
              <a:rPr altLang="en-US" b="1" dirty="0" sz="2800" lang="zh-CN"/>
              <a:t>在缺省情况下，利润和损失的权值是相等的。作为一种精化，你可以更改这两个因素的相对权值。在表</a:t>
            </a:r>
            <a:r>
              <a:rPr altLang="zh-CN" b="1" dirty="0" sz="2800" lang="en-US"/>
              <a:t>3.3</a:t>
            </a:r>
            <a:r>
              <a:rPr altLang="en-US" b="1" dirty="0" sz="2800" lang="zh-CN"/>
              <a:t>的例子中，所有利润估价的权值都是损失估价权值的两倍。表中计算出了特性价值的总和并计算出每个特性价值占总价值的百分比</a:t>
            </a:r>
            <a:r>
              <a:rPr altLang="zh-CN" b="1" dirty="0" sz="2800" lang="en-US"/>
              <a:t>(</a:t>
            </a:r>
            <a:r>
              <a:rPr altLang="en-US" b="1" dirty="0" sz="2800" lang="zh-CN"/>
              <a:t>价值百分比栏</a:t>
            </a:r>
            <a:r>
              <a:rPr altLang="zh-CN" b="1" dirty="0" sz="2800" lang="en-US"/>
              <a:t>)</a:t>
            </a:r>
            <a:r>
              <a:rPr altLang="en-US" b="1" dirty="0" sz="2800" lang="zh-CN"/>
              <a:t>。</a:t>
            </a:r>
          </a:p>
        </p:txBody>
      </p:sp>
      <p:sp>
        <p:nvSpPr>
          <p:cNvPr id="1048796" name="灯片编号占位符 1"/>
          <p:cNvSpPr>
            <a:spLocks noGrp="1"/>
          </p:cNvSpPr>
          <p:nvPr>
            <p:ph type="sldNum" sz="quarter" idx="12"/>
          </p:nvPr>
        </p:nvSpPr>
        <p:spPr/>
        <p:txBody>
          <a:bodyPr anchor="t"/>
          <a:p>
            <a:fld id="{9A0DB2DC-4C9A-4742-B13C-FB6460FD3503}" type="slidenum">
              <a:rPr altLang="en-US" lang="zh-CN"/>
              <a:t>53</a:t>
            </a:fld>
            <a:endParaRPr altLang="en-US" lang="zh-CN"/>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97" name="文本占位符 61441"/>
          <p:cNvSpPr>
            <a:spLocks noGrp="1"/>
          </p:cNvSpPr>
          <p:nvPr>
            <p:ph idx="1"/>
          </p:nvPr>
        </p:nvSpPr>
        <p:spPr>
          <a:xfrm>
            <a:off x="457200" y="470535"/>
            <a:ext cx="8229600" cy="5516563"/>
          </a:xfrm>
        </p:spPr>
        <p:txBody>
          <a:bodyPr anchor="t"/>
          <a:p>
            <a:pPr indent="0" marL="0">
              <a:lnSpc>
                <a:spcPct val="110000"/>
              </a:lnSpc>
              <a:buNone/>
            </a:pPr>
            <a:r>
              <a:rPr altLang="zh-CN" b="1" sz="2400" lang="en-US"/>
              <a:t> 5)</a:t>
            </a:r>
            <a:r>
              <a:rPr altLang="en-US" b="1" sz="2400" lang="zh-CN">
                <a:solidFill>
                  <a:srgbClr val="FF0000"/>
                </a:solidFill>
              </a:rPr>
              <a:t>估计实现每个特性的相对费用，使用</a:t>
            </a:r>
            <a:r>
              <a:rPr altLang="zh-CN" b="1" sz="2400" lang="en-US">
                <a:solidFill>
                  <a:srgbClr val="FF0000"/>
                </a:solidFill>
              </a:rPr>
              <a:t>1(</a:t>
            </a:r>
            <a:r>
              <a:rPr altLang="en-US" b="1" sz="2400" lang="zh-CN">
                <a:solidFill>
                  <a:srgbClr val="FF0000"/>
                </a:solidFill>
              </a:rPr>
              <a:t>低</a:t>
            </a:r>
            <a:r>
              <a:rPr altLang="zh-CN" b="1" sz="2400" lang="en-US">
                <a:solidFill>
                  <a:srgbClr val="FF0000"/>
                </a:solidFill>
              </a:rPr>
              <a:t>)</a:t>
            </a:r>
            <a:r>
              <a:rPr altLang="en-US" b="1" sz="2400" lang="zh-CN">
                <a:solidFill>
                  <a:srgbClr val="FF0000"/>
                </a:solidFill>
              </a:rPr>
              <a:t>～</a:t>
            </a:r>
            <a:r>
              <a:rPr altLang="zh-CN" b="1" sz="2400" lang="en-US">
                <a:solidFill>
                  <a:srgbClr val="FF0000"/>
                </a:solidFill>
              </a:rPr>
              <a:t>9(</a:t>
            </a:r>
            <a:r>
              <a:rPr altLang="en-US" b="1" sz="2400" lang="zh-CN">
                <a:solidFill>
                  <a:srgbClr val="FF0000"/>
                </a:solidFill>
              </a:rPr>
              <a:t>高</a:t>
            </a:r>
            <a:r>
              <a:rPr altLang="zh-CN" b="1" sz="2400" lang="en-US">
                <a:solidFill>
                  <a:srgbClr val="FF0000"/>
                </a:solidFill>
              </a:rPr>
              <a:t>)</a:t>
            </a:r>
            <a:r>
              <a:rPr altLang="en-US" b="1" sz="2400" lang="zh-CN">
                <a:solidFill>
                  <a:srgbClr val="FF0000"/>
                </a:solidFill>
              </a:rPr>
              <a:t>划分等级。</a:t>
            </a:r>
            <a:r>
              <a:rPr altLang="en-US" b="1" sz="2400" lang="zh-CN"/>
              <a:t>将计算出由每一个特性所构成的总费用的百分比。根据需求的复杂度，所需求的用户界面的实现情况、重用当前代码的潜在能力、所需要的测试量和文档等等，开发者可以估算出费用。</a:t>
            </a:r>
          </a:p>
          <a:p>
            <a:pPr indent="0" marL="0">
              <a:lnSpc>
                <a:spcPct val="110000"/>
              </a:lnSpc>
              <a:buNone/>
            </a:pPr>
            <a:r>
              <a:rPr altLang="en-US" b="1" sz="2400" lang="zh-CN"/>
              <a:t>    </a:t>
            </a:r>
            <a:r>
              <a:rPr altLang="zh-CN" b="1" sz="2400" lang="en-US"/>
              <a:t>6)</a:t>
            </a:r>
            <a:r>
              <a:rPr altLang="en-US" b="1" sz="2400" lang="zh-CN">
                <a:solidFill>
                  <a:srgbClr val="FF0000"/>
                </a:solidFill>
              </a:rPr>
              <a:t>类似地，开发者应该要估计出与每个特性相关的技术或风险相对程度，并利用</a:t>
            </a:r>
            <a:r>
              <a:rPr altLang="zh-CN" b="1" sz="2400" lang="en-US">
                <a:solidFill>
                  <a:srgbClr val="FF0000"/>
                </a:solidFill>
              </a:rPr>
              <a:t>1</a:t>
            </a:r>
            <a:r>
              <a:rPr altLang="en-US" b="1" sz="2400" lang="zh-CN">
                <a:solidFill>
                  <a:srgbClr val="FF0000"/>
                </a:solidFill>
              </a:rPr>
              <a:t>～</a:t>
            </a:r>
            <a:r>
              <a:rPr altLang="zh-CN" b="1" sz="2400" lang="en-US">
                <a:solidFill>
                  <a:srgbClr val="FF0000"/>
                </a:solidFill>
              </a:rPr>
              <a:t>9</a:t>
            </a:r>
            <a:r>
              <a:rPr altLang="en-US" b="1" sz="2400" lang="zh-CN">
                <a:solidFill>
                  <a:srgbClr val="FF0000"/>
                </a:solidFill>
              </a:rPr>
              <a:t>划分等级</a:t>
            </a:r>
            <a:r>
              <a:rPr altLang="en-US" b="1" sz="2400" lang="zh-CN"/>
              <a:t>。</a:t>
            </a:r>
            <a:r>
              <a:rPr altLang="zh-CN" b="1" sz="2400" lang="en-US"/>
              <a:t>1</a:t>
            </a:r>
            <a:r>
              <a:rPr altLang="en-US" b="1" sz="2400" lang="zh-CN"/>
              <a:t>级表示可以轻而易举地实现编程，而</a:t>
            </a:r>
            <a:r>
              <a:rPr altLang="zh-CN" b="1" sz="2400" lang="en-US"/>
              <a:t>9</a:t>
            </a:r>
            <a:r>
              <a:rPr altLang="en-US" b="1" sz="2400" lang="zh-CN"/>
              <a:t>级表示需要极大地关注其可行性、缺乏具有专门知识的人员，或者使用不成熟或不熟悉的工具和技术。将计算出每个特性所产生的风险百分比。在缺省情况下，利润损失，费用和风险的权值是相等的，但是你可以调整其权值。在表</a:t>
            </a:r>
            <a:r>
              <a:rPr altLang="zh-CN" b="1" sz="2400" lang="en-US"/>
              <a:t>3.3</a:t>
            </a:r>
            <a:r>
              <a:rPr altLang="en-US" b="1" sz="2400" lang="zh-CN"/>
              <a:t>中，风险权值是费用权值的一半，而费用权值与损失权值相等。如果你无需在模型中考虑风险，就把风险的权值设为</a:t>
            </a:r>
            <a:r>
              <a:rPr altLang="zh-CN" b="1" sz="2400" lang="en-US"/>
              <a:t>0</a:t>
            </a:r>
            <a:r>
              <a:rPr altLang="en-US" b="1" sz="2400" lang="zh-CN"/>
              <a:t>。</a:t>
            </a:r>
          </a:p>
        </p:txBody>
      </p:sp>
      <p:sp>
        <p:nvSpPr>
          <p:cNvPr id="1048798" name="灯片编号占位符 1"/>
          <p:cNvSpPr>
            <a:spLocks noGrp="1"/>
          </p:cNvSpPr>
          <p:nvPr>
            <p:ph type="sldNum" sz="quarter" idx="12"/>
          </p:nvPr>
        </p:nvSpPr>
        <p:spPr/>
        <p:txBody>
          <a:bodyPr anchor="t"/>
          <a:p>
            <a:fld id="{9A0DB2DC-4C9A-4742-B13C-FB6460FD3503}" type="slidenum">
              <a:rPr altLang="en-US" lang="zh-CN"/>
              <a:t>54</a:t>
            </a:fld>
            <a:endParaRPr altLang="en-US" lang="zh-CN"/>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99" name="文本占位符 62465"/>
          <p:cNvSpPr>
            <a:spLocks noGrp="1"/>
          </p:cNvSpPr>
          <p:nvPr>
            <p:ph idx="1"/>
          </p:nvPr>
        </p:nvSpPr>
        <p:spPr>
          <a:xfrm>
            <a:off x="457200" y="1295400"/>
            <a:ext cx="8229600" cy="990600"/>
          </a:xfrm>
        </p:spPr>
        <p:txBody>
          <a:bodyPr anchor="t"/>
          <a:p>
            <a:pPr>
              <a:lnSpc>
                <a:spcPct val="90000"/>
              </a:lnSpc>
              <a:buNone/>
            </a:pPr>
            <a:r>
              <a:rPr altLang="zh-CN" b="1" dirty="0" sz="2800" lang="en-US"/>
              <a:t> 7)</a:t>
            </a:r>
            <a:r>
              <a:rPr altLang="en-US" b="1" dirty="0" sz="2800" lang="zh-CN"/>
              <a:t>一旦把所有的估算写入表中</a:t>
            </a:r>
            <a:r>
              <a:rPr altLang="en-US" b="1" dirty="0" sz="2800" lang="zh-CN" smtClean="0"/>
              <a:t>，就</a:t>
            </a:r>
            <a:r>
              <a:rPr altLang="en-US" b="1" dirty="0" sz="2800" lang="zh-CN"/>
              <a:t>可以利用如下公式计算出每一特性的优先级：</a:t>
            </a:r>
          </a:p>
        </p:txBody>
      </p:sp>
      <p:sp>
        <p:nvSpPr>
          <p:cNvPr id="1048800" name="矩形 62466"/>
          <p:cNvSpPr/>
          <p:nvPr/>
        </p:nvSpPr>
        <p:spPr>
          <a:xfrm>
            <a:off x="0" y="0"/>
            <a:ext cx="9144000" cy="0"/>
          </a:xfrm>
          <a:prstGeom prst="rect"/>
          <a:noFill/>
          <a:ln w="9525">
            <a:noFill/>
          </a:ln>
        </p:spPr>
        <p:txBody>
          <a:bodyPr anchor="t"/>
          <a:p>
            <a:pPr lvl="0"/>
            <a:endParaRPr altLang="en-US" lang="zh-CN">
              <a:latin typeface="Arial" panose="020B0604020202020204" pitchFamily="34" charset="0"/>
              <a:ea typeface="宋体" panose="02010600030101010101" pitchFamily="2" charset="-122"/>
            </a:endParaRPr>
          </a:p>
        </p:txBody>
      </p:sp>
      <p:graphicFrame>
        <p:nvGraphicFramePr>
          <p:cNvPr id="4194309" name="对象 62467"/>
          <p:cNvGraphicFramePr>
            <a:graphicFrameLocks/>
          </p:cNvGraphicFramePr>
          <p:nvPr/>
        </p:nvGraphicFramePr>
        <p:xfrm>
          <a:off x="1066800" y="2336800"/>
          <a:ext cx="7391400" cy="958850"/>
        </p:xfrm>
        <a:graphic>
          <a:graphicData uri="http://schemas.openxmlformats.org/presentationml/2006/ole">
            <mc:AlternateContent xmlns:mc="http://schemas.openxmlformats.org/markup-compatibility/2006">
              <mc:Choice xmlns:v="urn:schemas-microsoft-com:vml" Requires="v">
                <p:oleObj r:id="rId1" spid="_x0000_s1030" imgH="10363200" imgW="79248000" progId="">
                  <p:embed/>
                </p:oleObj>
              </mc:Choice>
              <mc:Fallback>
                <p:oleObj r:id="rId1" imgH="10363200" imgW="79248000" progId="">
                  <p:embed/>
                  <p:pic>
                    <p:nvPicPr>
                      <p:cNvPr id="2097152" name="图片 1024" descr="image1"/>
                      <p:cNvPicPr>
                        <a:picLocks/>
                      </p:cNvPicPr>
                      <p:nvPr/>
                    </p:nvPicPr>
                    <p:blipFill>
                      <a:blip xmlns:r="http://schemas.openxmlformats.org/officeDocument/2006/relationships" r:embed="rId2"/>
                      <a:stretch>
                        <a:fillRect/>
                      </a:stretch>
                    </p:blipFill>
                    <p:spPr>
                      <a:xfrm>
                        <a:off x="1066800" y="2336800"/>
                        <a:ext cx="7391400" cy="958850"/>
                      </a:xfrm>
                      <a:prstGeom prst="rect"/>
                      <a:noFill/>
                      <a:ln w="38100">
                        <a:noFill/>
                      </a:ln>
                    </p:spPr>
                  </p:pic>
                </p:oleObj>
              </mc:Fallback>
            </mc:AlternateContent>
          </a:graphicData>
        </a:graphic>
      </p:graphicFrame>
      <p:sp>
        <p:nvSpPr>
          <p:cNvPr id="1048801" name="矩形 62468"/>
          <p:cNvSpPr/>
          <p:nvPr/>
        </p:nvSpPr>
        <p:spPr>
          <a:xfrm>
            <a:off x="533400" y="3657600"/>
            <a:ext cx="8229600" cy="1676400"/>
          </a:xfrm>
          <a:prstGeom prst="rect"/>
          <a:noFill/>
          <a:ln w="9525">
            <a:noFill/>
          </a:ln>
        </p:spPr>
        <p:txBody>
          <a:bodyPr anchor="t"/>
          <a:p>
            <a:pPr indent="-342900" lvl="0" marL="342900">
              <a:spcBef>
                <a:spcPct val="20000"/>
              </a:spcBef>
            </a:pPr>
            <a:r>
              <a:rPr altLang="zh-CN" sz="2800" lang="en-US">
                <a:latin typeface="Arial" panose="020B0604020202020204" pitchFamily="34" charset="0"/>
                <a:ea typeface="宋体" panose="02010600030101010101" pitchFamily="2" charset="-122"/>
              </a:rPr>
              <a:t>8)</a:t>
            </a:r>
            <a:r>
              <a:rPr altLang="en-US" sz="2800" lang="zh-CN">
                <a:latin typeface="Arial" panose="020B0604020202020204" pitchFamily="34" charset="0"/>
                <a:ea typeface="宋体" panose="02010600030101010101" pitchFamily="2" charset="-122"/>
              </a:rPr>
              <a:t>按</a:t>
            </a:r>
            <a:r>
              <a:rPr altLang="en-US" sz="2800" lang="zh-CN">
                <a:solidFill>
                  <a:srgbClr val="FF0000"/>
                </a:solidFill>
                <a:latin typeface="Arial" panose="020B0604020202020204" pitchFamily="34" charset="0"/>
                <a:ea typeface="宋体" panose="02010600030101010101" pitchFamily="2" charset="-122"/>
              </a:rPr>
              <a:t>计算出的优先级的降序排列表中的特性。</a:t>
            </a:r>
            <a:r>
              <a:rPr altLang="en-US" sz="2800" lang="zh-CN">
                <a:latin typeface="Arial" panose="020B0604020202020204" pitchFamily="34" charset="0"/>
                <a:ea typeface="宋体" panose="02010600030101010101" pitchFamily="2" charset="-122"/>
              </a:rPr>
              <a:t>处于列表最顶端的特性是价值、费用和风险之间的最佳平衡，因此必须具有最高优先级。</a:t>
            </a:r>
          </a:p>
        </p:txBody>
      </p:sp>
      <p:sp>
        <p:nvSpPr>
          <p:cNvPr id="1048802" name="灯片编号占位符 1"/>
          <p:cNvSpPr>
            <a:spLocks noGrp="1"/>
          </p:cNvSpPr>
          <p:nvPr>
            <p:ph type="sldNum" sz="quarter" idx="12"/>
          </p:nvPr>
        </p:nvSpPr>
        <p:spPr/>
        <p:txBody>
          <a:bodyPr anchor="t"/>
          <a:p>
            <a:fld id="{9A0DB2DC-4C9A-4742-B13C-FB6460FD3503}" type="slidenum">
              <a:rPr altLang="en-US" lang="zh-CN"/>
              <a:t>55</a:t>
            </a:fld>
            <a:endParaRPr altLang="en-US" lang="zh-CN"/>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803" name="文本占位符 63489"/>
          <p:cNvSpPr>
            <a:spLocks noGrp="1"/>
          </p:cNvSpPr>
          <p:nvPr>
            <p:ph idx="1"/>
          </p:nvPr>
        </p:nvSpPr>
        <p:spPr>
          <a:xfrm>
            <a:off x="457200" y="384175"/>
            <a:ext cx="8229600" cy="5364163"/>
          </a:xfrm>
        </p:spPr>
        <p:txBody>
          <a:bodyPr anchor="t"/>
          <a:p>
            <a:pPr indent="0" marL="0">
              <a:lnSpc>
                <a:spcPct val="110000"/>
              </a:lnSpc>
              <a:buNone/>
            </a:pPr>
            <a:r>
              <a:rPr altLang="zh-CN" b="1" sz="2400" lang="en-US"/>
              <a:t>    </a:t>
            </a:r>
            <a:r>
              <a:rPr altLang="en-US" b="1" sz="2400" lang="zh-CN">
                <a:solidFill>
                  <a:srgbClr val="FF0000"/>
                </a:solidFill>
              </a:rPr>
              <a:t>这种半定量方法从数学上讲并不严密，并且其准确程度受到对每个项目的利润、损失、费用和风险的估算能力的影响。</a:t>
            </a:r>
            <a:r>
              <a:rPr altLang="en-US" b="1" sz="2400" lang="zh-CN"/>
              <a:t>因此，只能把计算出来的优先级序列作为一种指导策略。客户和开发者代表应该讨论整个平面表格，从而在评价和优先级排序结果上达成共识。利用先前项目中一系列完整的需求，根据你自己的使用情况来校正这个模型。你可以适当调整每一因素的权值，直到所计算出的优先级序列与后来对测试集中需求的重要性评估相吻合为止。</a:t>
            </a:r>
          </a:p>
          <a:p>
            <a:pPr indent="0" marL="0">
              <a:lnSpc>
                <a:spcPct val="110000"/>
              </a:lnSpc>
              <a:buNone/>
            </a:pPr>
            <a:r>
              <a:rPr altLang="en-US" b="1" sz="2400" lang="zh-CN"/>
              <a:t>    当你评估所提出的需求时，这个模型有助于你作出合理的决策。评估这些需求的优先级以指明它们与现存的需求基础之间的一致性，这样，你就可以选择一个合理的实现序列。从而把需求优先级的设定由妄加评论转向以客观和分析为基础的评估过程，在项目中你所采取的措施将可以提高以最合理的序列实现最重要功能的能力。</a:t>
            </a:r>
          </a:p>
        </p:txBody>
      </p:sp>
      <p:sp>
        <p:nvSpPr>
          <p:cNvPr id="1048804" name="灯片编号占位符 1"/>
          <p:cNvSpPr>
            <a:spLocks noGrp="1"/>
          </p:cNvSpPr>
          <p:nvPr>
            <p:ph type="sldNum" sz="quarter" idx="12"/>
          </p:nvPr>
        </p:nvSpPr>
        <p:spPr/>
        <p:txBody>
          <a:bodyPr anchor="t"/>
          <a:p>
            <a:fld id="{9A0DB2DC-4C9A-4742-B13C-FB6460FD3503}" type="slidenum">
              <a:rPr altLang="en-US" lang="zh-CN"/>
              <a:t>56</a:t>
            </a:fld>
            <a:endParaRPr altLang="en-US" lang="zh-CN"/>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05" name="文本占位符 72705"/>
          <p:cNvSpPr>
            <a:spLocks noGrp="1"/>
          </p:cNvSpPr>
          <p:nvPr>
            <p:ph idx="1"/>
          </p:nvPr>
        </p:nvSpPr>
        <p:spPr>
          <a:xfrm>
            <a:off x="457200" y="2286000"/>
            <a:ext cx="8229600" cy="2209800"/>
          </a:xfrm>
        </p:spPr>
        <p:txBody>
          <a:bodyPr anchor="t"/>
          <a:p>
            <a:pPr algn="ctr">
              <a:buNone/>
            </a:pPr>
            <a:r>
              <a:rPr altLang="en-US" sz="9600" i="1" lang="zh-CN">
                <a:solidFill>
                  <a:srgbClr val="FF3300"/>
                </a:solidFill>
                <a:ea typeface="华文新魏" pitchFamily="2" charset="-122"/>
              </a:rPr>
              <a:t>谢谢大家！</a:t>
            </a:r>
          </a:p>
        </p:txBody>
      </p:sp>
      <p:sp>
        <p:nvSpPr>
          <p:cNvPr id="1048806" name="灯片编号占位符 1"/>
          <p:cNvSpPr>
            <a:spLocks noGrp="1"/>
          </p:cNvSpPr>
          <p:nvPr>
            <p:ph type="sldNum" sz="quarter" idx="12"/>
          </p:nvPr>
        </p:nvSpPr>
        <p:spPr/>
        <p:txBody>
          <a:bodyPr anchor="t"/>
          <a:p>
            <a:fld id="{9A0DB2DC-4C9A-4742-B13C-FB6460FD3503}" type="slidenum">
              <a:rPr altLang="en-US" lang="zh-CN"/>
              <a:t>57</a:t>
            </a:fld>
            <a:endParaRPr altLang="en-US" lang="zh-CN"/>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595" name="文本占位符 6145"/>
          <p:cNvSpPr>
            <a:spLocks noGrp="1"/>
          </p:cNvSpPr>
          <p:nvPr>
            <p:ph idx="1"/>
          </p:nvPr>
        </p:nvSpPr>
        <p:spPr>
          <a:xfrm>
            <a:off x="609704" y="1524050"/>
            <a:ext cx="8229600" cy="4221096"/>
          </a:xfrm>
        </p:spPr>
        <p:txBody>
          <a:bodyPr anchor="t"/>
          <a:p>
            <a:pPr>
              <a:lnSpc>
                <a:spcPct val="120000"/>
              </a:lnSpc>
              <a:buFont typeface="Wingdings" panose="05000000000000000000" pitchFamily="2" charset="2"/>
              <a:buChar char="l"/>
            </a:pPr>
            <a:r>
              <a:rPr altLang="en-US" b="1" dirty="0" sz="2800" lang="zh-CN" smtClean="0">
                <a:solidFill>
                  <a:srgbClr val="FF0000"/>
                </a:solidFill>
              </a:rPr>
              <a:t>系</a:t>
            </a:r>
            <a:r>
              <a:rPr altLang="en-US" b="1" dirty="0" sz="2800" lang="zh-CN">
                <a:solidFill>
                  <a:srgbClr val="FF0000"/>
                </a:solidFill>
              </a:rPr>
              <a:t>统关联</a:t>
            </a:r>
            <a:r>
              <a:rPr altLang="en-US" b="1" dirty="0" sz="2800" lang="zh-CN" smtClean="0">
                <a:solidFill>
                  <a:srgbClr val="FF0000"/>
                </a:solidFill>
              </a:rPr>
              <a:t>图</a:t>
            </a:r>
            <a:r>
              <a:rPr altLang="zh-CN" b="1" dirty="0" sz="2800" lang="en-US" smtClean="0">
                <a:solidFill>
                  <a:srgbClr val="FF0000"/>
                </a:solidFill>
              </a:rPr>
              <a:t>(Context diagram)</a:t>
            </a:r>
            <a:r>
              <a:rPr altLang="en-US" b="1" dirty="0" sz="2800" lang="zh-CN" smtClean="0"/>
              <a:t>是</a:t>
            </a:r>
            <a:r>
              <a:rPr altLang="en-US" b="1" dirty="0" sz="2800" lang="zh-CN"/>
              <a:t>用于定义系统与系统外部实体间的界限和接口的简单模型。同时它也明确了通过接口的信息流和物质流。 </a:t>
            </a:r>
            <a:endParaRPr altLang="zh-CN" b="1" dirty="0" sz="2800" lang="en-US" smtClean="0"/>
          </a:p>
          <a:p>
            <a:pPr indent="0" marL="0">
              <a:lnSpc>
                <a:spcPct val="90000"/>
              </a:lnSpc>
              <a:buFont typeface="Wingdings" panose="05000000000000000000" pitchFamily="2" charset="2"/>
              <a:buChar char="l"/>
            </a:pPr>
            <a:r>
              <a:rPr altLang="en-US" b="1" dirty="0" sz="2800" lang="zh-CN" smtClean="0"/>
              <a:t>    需要确定软件项目范围的描述，以划清正在开发的系统与其他部分之间的界线。</a:t>
            </a:r>
          </a:p>
          <a:p>
            <a:pPr indent="0" marL="0">
              <a:lnSpc>
                <a:spcPct val="110000"/>
              </a:lnSpc>
              <a:buFont typeface="Wingdings" panose="05000000000000000000" pitchFamily="2" charset="2"/>
              <a:buChar char="l"/>
            </a:pPr>
            <a:r>
              <a:rPr altLang="en-US" b="1" dirty="0" sz="2800" lang="zh-CN" smtClean="0"/>
              <a:t>    而关联图通过正在开发的系统或正在讨论的问题和外部世界之间的联系来描述这一界线。</a:t>
            </a:r>
            <a:endParaRPr altLang="en-US" b="1" dirty="0" sz="2800" lang="zh-CN"/>
          </a:p>
        </p:txBody>
      </p:sp>
      <p:sp>
        <p:nvSpPr>
          <p:cNvPr id="1048596" name="标题 6146"/>
          <p:cNvSpPr>
            <a:spLocks noGrp="1"/>
          </p:cNvSpPr>
          <p:nvPr>
            <p:ph type="title"/>
          </p:nvPr>
        </p:nvSpPr>
        <p:spPr>
          <a:xfrm>
            <a:off x="457200" y="274638"/>
            <a:ext cx="8229600" cy="868362"/>
          </a:xfrm>
        </p:spPr>
        <p:txBody>
          <a:bodyPr anchor="ctr"/>
          <a:p>
            <a:pPr algn="l"/>
            <a:r>
              <a:rPr altLang="zh-CN" b="1" sz="3600" lang="en-US"/>
              <a:t>3.1 </a:t>
            </a:r>
            <a:r>
              <a:rPr altLang="en-US" b="1" sz="3600" lang="zh-CN"/>
              <a:t>绘制系统关联图</a:t>
            </a:r>
          </a:p>
        </p:txBody>
      </p:sp>
      <p:sp>
        <p:nvSpPr>
          <p:cNvPr id="1048597" name="灯片编号占位符 1"/>
          <p:cNvSpPr>
            <a:spLocks noGrp="1"/>
          </p:cNvSpPr>
          <p:nvPr>
            <p:ph type="sldNum" sz="quarter" idx="12"/>
          </p:nvPr>
        </p:nvSpPr>
        <p:spPr/>
        <p:txBody>
          <a:bodyPr anchor="t"/>
          <a:p>
            <a:fld id="{9A0DB2DC-4C9A-4742-B13C-FB6460FD3503}" type="slidenum">
              <a:rPr altLang="en-US" lang="zh-CN"/>
              <a:t>6</a:t>
            </a:fld>
            <a:endParaRPr altLang="en-US" lang="zh-C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598" name="文本占位符 7169"/>
          <p:cNvSpPr>
            <a:spLocks noGrp="1"/>
          </p:cNvSpPr>
          <p:nvPr>
            <p:ph idx="1"/>
          </p:nvPr>
        </p:nvSpPr>
        <p:spPr>
          <a:xfrm>
            <a:off x="381000" y="762000"/>
            <a:ext cx="8229600" cy="4525963"/>
          </a:xfrm>
        </p:spPr>
        <p:txBody>
          <a:bodyPr anchor="t"/>
          <a:p>
            <a:pPr indent="0" marL="0">
              <a:lnSpc>
                <a:spcPct val="90000"/>
              </a:lnSpc>
              <a:buNone/>
            </a:pPr>
            <a:r>
              <a:rPr altLang="zh-CN" b="1" dirty="0" sz="2800" lang="en-US"/>
              <a:t>       </a:t>
            </a:r>
            <a:r>
              <a:rPr altLang="en-US" b="1" dirty="0" sz="2800" lang="zh-CN"/>
              <a:t>软件项目范围的描述划清了正在开发的系统与其他部分之间的界线。</a:t>
            </a:r>
          </a:p>
          <a:p>
            <a:pPr indent="0" marL="0">
              <a:lnSpc>
                <a:spcPct val="110000"/>
              </a:lnSpc>
              <a:buNone/>
            </a:pPr>
            <a:r>
              <a:rPr altLang="en-US" b="1" dirty="0" sz="2800" lang="zh-CN"/>
              <a:t>       而关联图</a:t>
            </a:r>
            <a:r>
              <a:rPr altLang="zh-CN" b="1" dirty="0" sz="2800" lang="en-US"/>
              <a:t>(Context diagram)</a:t>
            </a:r>
            <a:r>
              <a:rPr altLang="en-US" b="1" dirty="0" sz="2800" lang="zh-CN"/>
              <a:t>通过正在开发的系统或正在讨论的问题和外部世界之间的联系来描述这一界线。关联图确定了通过某一接口与系统相连的外部实体</a:t>
            </a:r>
            <a:r>
              <a:rPr altLang="zh-CN" b="1" dirty="0" sz="2800" lang="en-US"/>
              <a:t>(</a:t>
            </a:r>
            <a:r>
              <a:rPr altLang="en-US" b="1" dirty="0" sz="2800" lang="zh-CN"/>
              <a:t>称为“端点”或“外部实体”</a:t>
            </a:r>
            <a:r>
              <a:rPr altLang="zh-CN" b="1" dirty="0" sz="2800" lang="en-US"/>
              <a:t>)</a:t>
            </a:r>
            <a:r>
              <a:rPr altLang="en-US" b="1" dirty="0" sz="2800" lang="zh-CN"/>
              <a:t>，同时也确定了外部实体和系统之间的数据流和物流。</a:t>
            </a:r>
          </a:p>
          <a:p>
            <a:pPr indent="0" marL="0">
              <a:lnSpc>
                <a:spcPct val="110000"/>
              </a:lnSpc>
              <a:buNone/>
            </a:pPr>
            <a:r>
              <a:rPr altLang="en-US" b="1" dirty="0" sz="2800" lang="zh-CN"/>
              <a:t>        通常把关联图作为按照结构化分析所形成的数据流图的最高抽象层。可以把关联图写入项目视图和范围文档或软件需求规格说明中，或者作为系统数据流模型的一部分。  </a:t>
            </a:r>
          </a:p>
        </p:txBody>
      </p:sp>
      <p:sp>
        <p:nvSpPr>
          <p:cNvPr id="1048599" name="灯片编号占位符 1"/>
          <p:cNvSpPr>
            <a:spLocks noGrp="1"/>
          </p:cNvSpPr>
          <p:nvPr>
            <p:ph type="sldNum" sz="quarter" idx="12"/>
          </p:nvPr>
        </p:nvSpPr>
        <p:spPr/>
        <p:txBody>
          <a:bodyPr anchor="t"/>
          <a:p>
            <a:fld id="{9A0DB2DC-4C9A-4742-B13C-FB6460FD3503}" type="slidenum">
              <a:rPr altLang="en-US" lang="zh-CN"/>
              <a:t>7</a:t>
            </a:fld>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8">
                                            <p:txEl>
                                              <p:pRg st="0" end="0"/>
                                            </p:txEl>
                                          </p:spTgt>
                                        </p:tgtEl>
                                        <p:attrNameLst>
                                          <p:attrName>style.visibility</p:attrName>
                                        </p:attrNameLst>
                                      </p:cBhvr>
                                      <p:to>
                                        <p:strVal val="visible"/>
                                      </p:to>
                                    </p:set>
                                    <p:anim calcmode="lin" valueType="num">
                                      <p:cBhvr additive="base">
                                        <p:cTn dur="500" fill="hold" id="7"/>
                                        <p:tgtEl>
                                          <p:spTgt spid="104859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98">
                                            <p:txEl>
                                              <p:pRg st="1" end="1"/>
                                            </p:txEl>
                                          </p:spTgt>
                                        </p:tgtEl>
                                        <p:attrNameLst>
                                          <p:attrName>style.visibility</p:attrName>
                                        </p:attrNameLst>
                                      </p:cBhvr>
                                      <p:to>
                                        <p:strVal val="visible"/>
                                      </p:to>
                                    </p:set>
                                    <p:anim calcmode="lin" valueType="num">
                                      <p:cBhvr additive="base">
                                        <p:cTn dur="500" fill="hold" id="13"/>
                                        <p:tgtEl>
                                          <p:spTgt spid="104859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98">
                                            <p:txEl>
                                              <p:pRg st="2" end="2"/>
                                            </p:txEl>
                                          </p:spTgt>
                                        </p:tgtEl>
                                        <p:attrNameLst>
                                          <p:attrName>style.visibility</p:attrName>
                                        </p:attrNameLst>
                                      </p:cBhvr>
                                      <p:to>
                                        <p:strVal val="visible"/>
                                      </p:to>
                                    </p:set>
                                    <p:anim calcmode="lin" valueType="num">
                                      <p:cBhvr additive="base">
                                        <p:cTn dur="500" fill="hold" id="19"/>
                                        <p:tgtEl>
                                          <p:spTgt spid="104859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组合 9217"/>
          <p:cNvGrpSpPr/>
          <p:nvPr/>
        </p:nvGrpSpPr>
        <p:grpSpPr>
          <a:xfrm>
            <a:off x="381000" y="76200"/>
            <a:ext cx="8382000" cy="6400800"/>
            <a:chOff x="0" y="0"/>
            <a:chExt cx="5280" cy="4032"/>
          </a:xfrm>
        </p:grpSpPr>
        <p:grpSp>
          <p:nvGrpSpPr>
            <p:cNvPr id="82" name="组合 9218"/>
            <p:cNvGrpSpPr/>
            <p:nvPr/>
          </p:nvGrpSpPr>
          <p:grpSpPr>
            <a:xfrm>
              <a:off x="0" y="0"/>
              <a:ext cx="5280" cy="3648"/>
              <a:chOff x="0" y="0"/>
              <a:chExt cx="5280" cy="3648"/>
            </a:xfrm>
          </p:grpSpPr>
          <p:sp>
            <p:nvSpPr>
              <p:cNvPr id="1048600" name="矩形 9219"/>
              <p:cNvSpPr/>
              <p:nvPr/>
            </p:nvSpPr>
            <p:spPr>
              <a:xfrm>
                <a:off x="4128" y="1104"/>
                <a:ext cx="1152" cy="480"/>
              </a:xfrm>
              <a:prstGeom prst="rect"/>
              <a:solidFill>
                <a:schemeClr val="accent1"/>
              </a:solidFill>
              <a:ln w="9525" cap="flat" cmpd="sng">
                <a:solidFill>
                  <a:schemeClr val="tx1"/>
                </a:solidFill>
                <a:prstDash val="solid"/>
                <a:miter/>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化学制品</a:t>
                </a:r>
              </a:p>
              <a:p>
                <a:pPr algn="ctr" lvl="0"/>
                <a:r>
                  <a:rPr altLang="en-US" sz="2400" lang="zh-CN">
                    <a:latin typeface="Arial" panose="020B0604020202020204" pitchFamily="34" charset="0"/>
                    <a:ea typeface="宋体" panose="02010600030101010101" pitchFamily="2" charset="-122"/>
                  </a:rPr>
                  <a:t>仓库</a:t>
                </a:r>
              </a:p>
            </p:txBody>
          </p:sp>
          <p:sp>
            <p:nvSpPr>
              <p:cNvPr id="1048601" name="矩形 9220"/>
              <p:cNvSpPr/>
              <p:nvPr/>
            </p:nvSpPr>
            <p:spPr>
              <a:xfrm>
                <a:off x="0" y="1152"/>
                <a:ext cx="1152" cy="480"/>
              </a:xfrm>
              <a:prstGeom prst="rect"/>
              <a:solidFill>
                <a:schemeClr val="accent1"/>
              </a:solidFill>
              <a:ln w="9525" cap="flat" cmpd="sng">
                <a:solidFill>
                  <a:schemeClr val="tx1"/>
                </a:solidFill>
                <a:prstDash val="solid"/>
                <a:miter/>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采购部门</a:t>
                </a:r>
              </a:p>
            </p:txBody>
          </p:sp>
          <p:sp>
            <p:nvSpPr>
              <p:cNvPr id="1048602" name="矩形 9221"/>
              <p:cNvSpPr/>
              <p:nvPr/>
            </p:nvSpPr>
            <p:spPr>
              <a:xfrm>
                <a:off x="0" y="3168"/>
                <a:ext cx="1152" cy="480"/>
              </a:xfrm>
              <a:prstGeom prst="rect"/>
              <a:solidFill>
                <a:schemeClr val="accent1"/>
              </a:solidFill>
              <a:ln w="9525" cap="flat" cmpd="sng">
                <a:solidFill>
                  <a:schemeClr val="tx1"/>
                </a:solidFill>
                <a:prstDash val="solid"/>
                <a:miter/>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健康和安</a:t>
                </a:r>
              </a:p>
              <a:p>
                <a:pPr algn="ctr" lvl="0"/>
                <a:r>
                  <a:rPr altLang="en-US" sz="2400" lang="zh-CN">
                    <a:latin typeface="Arial" panose="020B0604020202020204" pitchFamily="34" charset="0"/>
                    <a:ea typeface="宋体" panose="02010600030101010101" pitchFamily="2" charset="-122"/>
                  </a:rPr>
                  <a:t>全部门</a:t>
                </a:r>
              </a:p>
            </p:txBody>
          </p:sp>
          <p:sp>
            <p:nvSpPr>
              <p:cNvPr id="1048603" name="矩形 9222"/>
              <p:cNvSpPr/>
              <p:nvPr/>
            </p:nvSpPr>
            <p:spPr>
              <a:xfrm>
                <a:off x="4080" y="3168"/>
                <a:ext cx="1152" cy="480"/>
              </a:xfrm>
              <a:prstGeom prst="rect"/>
              <a:solidFill>
                <a:schemeClr val="accent1"/>
              </a:solidFill>
              <a:ln w="9525" cap="flat" cmpd="sng">
                <a:solidFill>
                  <a:schemeClr val="tx1"/>
                </a:solidFill>
                <a:prstDash val="solid"/>
                <a:miter/>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培训用数</a:t>
                </a:r>
              </a:p>
              <a:p>
                <a:pPr algn="ctr" lvl="0"/>
                <a:r>
                  <a:rPr altLang="en-US" sz="2400" lang="zh-CN">
                    <a:latin typeface="Arial" panose="020B0604020202020204" pitchFamily="34" charset="0"/>
                    <a:ea typeface="宋体" panose="02010600030101010101" pitchFamily="2" charset="-122"/>
                  </a:rPr>
                  <a:t>据库</a:t>
                </a:r>
              </a:p>
            </p:txBody>
          </p:sp>
          <p:sp>
            <p:nvSpPr>
              <p:cNvPr id="1048604" name="直接连接符 9223"/>
              <p:cNvSpPr/>
              <p:nvPr/>
            </p:nvSpPr>
            <p:spPr>
              <a:xfrm flipH="1">
                <a:off x="576" y="2400"/>
                <a:ext cx="1488" cy="76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05" name="文本框 9224"/>
              <p:cNvSpPr txBox="1"/>
              <p:nvPr/>
            </p:nvSpPr>
            <p:spPr>
              <a:xfrm>
                <a:off x="950" y="2448"/>
                <a:ext cx="696" cy="404"/>
              </a:xfrm>
              <a:prstGeom prst="rect"/>
              <a:solidFill>
                <a:schemeClr val="bg1"/>
              </a:solidFill>
              <a:ln w="9525">
                <a:noFill/>
              </a:ln>
            </p:spPr>
            <p:txBody>
              <a:bodyPr anchor="t" wrap="none">
                <a:spAutoFit/>
              </a:bodyPr>
              <a:p>
                <a:pPr lvl="0"/>
                <a:r>
                  <a:rPr altLang="en-US" lang="zh-CN">
                    <a:latin typeface="Arial" panose="020B0604020202020204" pitchFamily="34" charset="0"/>
                    <a:ea typeface="宋体" panose="02010600030101010101" pitchFamily="2" charset="-122"/>
                  </a:rPr>
                  <a:t>化学制品</a:t>
                </a:r>
              </a:p>
              <a:p>
                <a:pPr lvl="0"/>
                <a:r>
                  <a:rPr altLang="en-US" lang="zh-CN">
                    <a:latin typeface="Arial" panose="020B0604020202020204" pitchFamily="34" charset="0"/>
                    <a:ea typeface="宋体" panose="02010600030101010101" pitchFamily="2" charset="-122"/>
                  </a:rPr>
                  <a:t>使用报告</a:t>
                </a:r>
              </a:p>
            </p:txBody>
          </p:sp>
          <p:sp>
            <p:nvSpPr>
              <p:cNvPr id="1048606" name="直接连接符 9225"/>
              <p:cNvSpPr/>
              <p:nvPr/>
            </p:nvSpPr>
            <p:spPr>
              <a:xfrm flipV="1">
                <a:off x="1152" y="2688"/>
                <a:ext cx="1200" cy="720"/>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07" name="文本框 9226"/>
              <p:cNvSpPr txBox="1"/>
              <p:nvPr/>
            </p:nvSpPr>
            <p:spPr>
              <a:xfrm>
                <a:off x="1248" y="2832"/>
                <a:ext cx="98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请求化学制品</a:t>
                </a:r>
              </a:p>
              <a:p>
                <a:pPr algn="ctr" lvl="0"/>
                <a:r>
                  <a:rPr altLang="en-US" lang="zh-CN">
                    <a:latin typeface="Arial" panose="020B0604020202020204" pitchFamily="34" charset="0"/>
                    <a:ea typeface="宋体" panose="02010600030101010101" pitchFamily="2" charset="-122"/>
                  </a:rPr>
                  <a:t>使用报告</a:t>
                </a:r>
              </a:p>
            </p:txBody>
          </p:sp>
          <p:sp>
            <p:nvSpPr>
              <p:cNvPr id="1048608" name="直接连接符 9227"/>
              <p:cNvSpPr/>
              <p:nvPr/>
            </p:nvSpPr>
            <p:spPr>
              <a:xfrm>
                <a:off x="3072" y="2400"/>
                <a:ext cx="1584" cy="76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09" name="直接连接符 9228"/>
              <p:cNvSpPr/>
              <p:nvPr/>
            </p:nvSpPr>
            <p:spPr>
              <a:xfrm flipH="1" flipV="1">
                <a:off x="2784" y="2688"/>
                <a:ext cx="1296" cy="672"/>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10" name="文本框 9229"/>
              <p:cNvSpPr txBox="1"/>
              <p:nvPr/>
            </p:nvSpPr>
            <p:spPr>
              <a:xfrm>
                <a:off x="3528" y="2544"/>
                <a:ext cx="69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培训记录</a:t>
                </a:r>
              </a:p>
              <a:p>
                <a:pPr algn="ctr" lvl="0"/>
                <a:r>
                  <a:rPr altLang="en-US" lang="zh-CN">
                    <a:latin typeface="Arial" panose="020B0604020202020204" pitchFamily="34" charset="0"/>
                    <a:ea typeface="宋体" panose="02010600030101010101" pitchFamily="2" charset="-122"/>
                  </a:rPr>
                  <a:t>请求</a:t>
                </a:r>
              </a:p>
            </p:txBody>
          </p:sp>
          <p:sp>
            <p:nvSpPr>
              <p:cNvPr id="1048611" name="文本框 9230"/>
              <p:cNvSpPr txBox="1"/>
              <p:nvPr/>
            </p:nvSpPr>
            <p:spPr>
              <a:xfrm>
                <a:off x="2976" y="2784"/>
                <a:ext cx="69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危险记录</a:t>
                </a:r>
              </a:p>
              <a:p>
                <a:pPr algn="ctr" lvl="0"/>
                <a:r>
                  <a:rPr altLang="en-US" lang="zh-CN">
                    <a:latin typeface="Arial" panose="020B0604020202020204" pitchFamily="34" charset="0"/>
                    <a:ea typeface="宋体" panose="02010600030101010101" pitchFamily="2" charset="-122"/>
                  </a:rPr>
                  <a:t>请求</a:t>
                </a:r>
              </a:p>
            </p:txBody>
          </p:sp>
          <p:sp>
            <p:nvSpPr>
              <p:cNvPr id="1048612" name="直接连接符 9231"/>
              <p:cNvSpPr/>
              <p:nvPr/>
            </p:nvSpPr>
            <p:spPr>
              <a:xfrm flipH="1" flipV="1">
                <a:off x="528" y="1632"/>
                <a:ext cx="1488" cy="52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13" name="直接连接符 9232"/>
              <p:cNvSpPr/>
              <p:nvPr/>
            </p:nvSpPr>
            <p:spPr>
              <a:xfrm>
                <a:off x="1152" y="1440"/>
                <a:ext cx="1056" cy="384"/>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14" name="文本框 9233"/>
              <p:cNvSpPr txBox="1"/>
              <p:nvPr/>
            </p:nvSpPr>
            <p:spPr>
              <a:xfrm>
                <a:off x="1248" y="1372"/>
                <a:ext cx="69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供货商订</a:t>
                </a:r>
              </a:p>
              <a:p>
                <a:pPr algn="ctr" lvl="0"/>
                <a:r>
                  <a:rPr altLang="en-US" lang="zh-CN">
                    <a:latin typeface="Arial" panose="020B0604020202020204" pitchFamily="34" charset="0"/>
                    <a:ea typeface="宋体" panose="02010600030101010101" pitchFamily="2" charset="-122"/>
                  </a:rPr>
                  <a:t>单状态</a:t>
                </a:r>
              </a:p>
            </p:txBody>
          </p:sp>
          <p:sp>
            <p:nvSpPr>
              <p:cNvPr id="1048615" name="文本框 9234"/>
              <p:cNvSpPr txBox="1"/>
              <p:nvPr/>
            </p:nvSpPr>
            <p:spPr>
              <a:xfrm>
                <a:off x="790" y="1804"/>
                <a:ext cx="842"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供货商化学</a:t>
                </a:r>
              </a:p>
              <a:p>
                <a:pPr algn="ctr" lvl="0"/>
                <a:r>
                  <a:rPr altLang="en-US" lang="zh-CN">
                    <a:latin typeface="Arial" panose="020B0604020202020204" pitchFamily="34" charset="0"/>
                    <a:ea typeface="宋体" panose="02010600030101010101" pitchFamily="2" charset="-122"/>
                  </a:rPr>
                  <a:t>制品请求</a:t>
                </a:r>
              </a:p>
            </p:txBody>
          </p:sp>
          <p:sp>
            <p:nvSpPr>
              <p:cNvPr id="1048616" name="直接连接符 9235"/>
              <p:cNvSpPr/>
              <p:nvPr/>
            </p:nvSpPr>
            <p:spPr>
              <a:xfrm flipH="1">
                <a:off x="3024" y="1344"/>
                <a:ext cx="1104" cy="52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17" name="文本框 9236"/>
              <p:cNvSpPr txBox="1"/>
              <p:nvPr/>
            </p:nvSpPr>
            <p:spPr>
              <a:xfrm>
                <a:off x="3142" y="1514"/>
                <a:ext cx="890" cy="212"/>
              </a:xfrm>
              <a:prstGeom prst="rect"/>
              <a:solidFill>
                <a:schemeClr val="bg1"/>
              </a:solidFill>
              <a:ln w="9525">
                <a:noFill/>
              </a:ln>
            </p:spPr>
            <p:txBody>
              <a:bodyPr anchor="t" wrap="none">
                <a:spAutoFit/>
              </a:bodyPr>
              <a:p>
                <a:pPr lvl="0"/>
                <a:r>
                  <a:rPr altLang="en-US" sz="1600" lang="zh-CN">
                    <a:latin typeface="Arial" panose="020B0604020202020204" pitchFamily="34" charset="0"/>
                    <a:ea typeface="宋体" panose="02010600030101010101" pitchFamily="2" charset="-122"/>
                  </a:rPr>
                  <a:t>化学制品容器</a:t>
                </a:r>
              </a:p>
            </p:txBody>
          </p:sp>
          <p:sp>
            <p:nvSpPr>
              <p:cNvPr id="1048618" name="直接连接符 9237"/>
              <p:cNvSpPr/>
              <p:nvPr/>
            </p:nvSpPr>
            <p:spPr>
              <a:xfrm flipV="1">
                <a:off x="2832" y="1104"/>
                <a:ext cx="1296" cy="624"/>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19" name="直接连接符 9238"/>
              <p:cNvSpPr/>
              <p:nvPr/>
            </p:nvSpPr>
            <p:spPr>
              <a:xfrm flipH="1">
                <a:off x="3120" y="1584"/>
                <a:ext cx="1152" cy="52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20" name="文本框 9239"/>
              <p:cNvSpPr txBox="1"/>
              <p:nvPr/>
            </p:nvSpPr>
            <p:spPr>
              <a:xfrm>
                <a:off x="3120" y="1152"/>
                <a:ext cx="890" cy="212"/>
              </a:xfrm>
              <a:prstGeom prst="rect"/>
              <a:solidFill>
                <a:schemeClr val="bg1"/>
              </a:solidFill>
              <a:ln w="9525">
                <a:noFill/>
              </a:ln>
            </p:spPr>
            <p:txBody>
              <a:bodyPr anchor="t" wrap="none">
                <a:spAutoFit/>
              </a:bodyPr>
              <a:p>
                <a:pPr lvl="0"/>
                <a:r>
                  <a:rPr altLang="en-US" sz="1600" lang="zh-CN">
                    <a:latin typeface="Arial" panose="020B0604020202020204" pitchFamily="34" charset="0"/>
                    <a:ea typeface="宋体" panose="02010600030101010101" pitchFamily="2" charset="-122"/>
                  </a:rPr>
                  <a:t>存货清单报表</a:t>
                </a:r>
              </a:p>
            </p:txBody>
          </p:sp>
          <p:sp>
            <p:nvSpPr>
              <p:cNvPr id="1048621" name="文本框 9240"/>
              <p:cNvSpPr txBox="1"/>
              <p:nvPr/>
            </p:nvSpPr>
            <p:spPr>
              <a:xfrm>
                <a:off x="3168" y="1804"/>
                <a:ext cx="890" cy="212"/>
              </a:xfrm>
              <a:prstGeom prst="rect"/>
              <a:solidFill>
                <a:schemeClr val="bg1"/>
              </a:solidFill>
              <a:ln w="9525">
                <a:noFill/>
              </a:ln>
            </p:spPr>
            <p:txBody>
              <a:bodyPr anchor="t" wrap="none">
                <a:spAutoFit/>
              </a:bodyPr>
              <a:p>
                <a:pPr lvl="0"/>
                <a:r>
                  <a:rPr altLang="en-US" sz="1600" lang="zh-CN">
                    <a:latin typeface="Arial" panose="020B0604020202020204" pitchFamily="34" charset="0"/>
                    <a:ea typeface="宋体" panose="02010600030101010101" pitchFamily="2" charset="-122"/>
                  </a:rPr>
                  <a:t>存货清单请求</a:t>
                </a:r>
              </a:p>
            </p:txBody>
          </p:sp>
          <p:sp>
            <p:nvSpPr>
              <p:cNvPr id="1048622" name="文本框 9242"/>
              <p:cNvSpPr txBox="1"/>
              <p:nvPr/>
            </p:nvSpPr>
            <p:spPr>
              <a:xfrm>
                <a:off x="4054" y="1776"/>
                <a:ext cx="890" cy="212"/>
              </a:xfrm>
              <a:prstGeom prst="rect"/>
              <a:solidFill>
                <a:schemeClr val="bg1"/>
              </a:solidFill>
              <a:ln w="9525">
                <a:noFill/>
              </a:ln>
            </p:spPr>
            <p:txBody>
              <a:bodyPr anchor="t" wrap="none">
                <a:spAutoFit/>
              </a:bodyPr>
              <a:p>
                <a:pPr lvl="0"/>
                <a:r>
                  <a:rPr altLang="en-US" sz="1600" lang="zh-CN">
                    <a:latin typeface="Arial" panose="020B0604020202020204" pitchFamily="34" charset="0"/>
                    <a:ea typeface="宋体" panose="02010600030101010101" pitchFamily="2" charset="-122"/>
                  </a:rPr>
                  <a:t>化学制品请求</a:t>
                </a:r>
              </a:p>
            </p:txBody>
          </p:sp>
          <p:sp>
            <p:nvSpPr>
              <p:cNvPr id="1048623" name="直接连接符 9243"/>
              <p:cNvSpPr/>
              <p:nvPr/>
            </p:nvSpPr>
            <p:spPr>
              <a:xfrm flipV="1">
                <a:off x="2352" y="480"/>
                <a:ext cx="0" cy="124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24" name="直接连接符 9244"/>
              <p:cNvSpPr/>
              <p:nvPr/>
            </p:nvSpPr>
            <p:spPr>
              <a:xfrm>
                <a:off x="2736" y="480"/>
                <a:ext cx="0" cy="1200"/>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25" name="椭圆 9245"/>
              <p:cNvSpPr/>
              <p:nvPr/>
            </p:nvSpPr>
            <p:spPr>
              <a:xfrm>
                <a:off x="1776" y="240"/>
                <a:ext cx="1440" cy="1488"/>
              </a:xfrm>
              <a:prstGeom prst="ellipse"/>
              <a:noFill/>
              <a:ln w="38100" cap="flat" cmpd="sng">
                <a:solidFill>
                  <a:schemeClr val="tx1"/>
                </a:solidFill>
                <a:prstDash val="solid"/>
                <a:round/>
                <a:headEnd type="none" w="med" len="med"/>
                <a:tailEnd type="none" w="med" len="med"/>
              </a:ln>
            </p:spPr>
            <p:txBody>
              <a:bodyPr anchor="t"/>
              <a:p>
                <a:pPr lvl="0"/>
                <a:endParaRPr altLang="en-US" lang="zh-CN">
                  <a:latin typeface="Arial" panose="020B0604020202020204" pitchFamily="34" charset="0"/>
                  <a:ea typeface="宋体" panose="02010600030101010101" pitchFamily="2" charset="-122"/>
                </a:endParaRPr>
              </a:p>
            </p:txBody>
          </p:sp>
          <p:sp>
            <p:nvSpPr>
              <p:cNvPr id="1048626" name="矩形 9246"/>
              <p:cNvSpPr/>
              <p:nvPr/>
            </p:nvSpPr>
            <p:spPr>
              <a:xfrm>
                <a:off x="1920" y="0"/>
                <a:ext cx="1152" cy="480"/>
              </a:xfrm>
              <a:prstGeom prst="rect"/>
              <a:solidFill>
                <a:schemeClr val="accent1"/>
              </a:solidFill>
              <a:ln w="9525" cap="flat" cmpd="sng">
                <a:solidFill>
                  <a:schemeClr val="tx1"/>
                </a:solidFill>
                <a:prstDash val="solid"/>
                <a:miter/>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药剂师</a:t>
                </a:r>
              </a:p>
            </p:txBody>
          </p:sp>
          <p:sp>
            <p:nvSpPr>
              <p:cNvPr id="1048627" name="椭圆 9247"/>
              <p:cNvSpPr/>
              <p:nvPr/>
            </p:nvSpPr>
            <p:spPr>
              <a:xfrm>
                <a:off x="2016" y="1680"/>
                <a:ext cx="1104" cy="1056"/>
              </a:xfrm>
              <a:prstGeom prst="ellipse"/>
              <a:solidFill>
                <a:srgbClr val="FF6600"/>
              </a:solidFill>
              <a:ln w="9525" cap="flat" cmpd="sng">
                <a:solidFill>
                  <a:schemeClr val="tx1"/>
                </a:solidFill>
                <a:prstDash val="solid"/>
                <a:round/>
                <a:headEnd type="none" w="med" len="med"/>
                <a:tailEnd type="none" w="med" len="med"/>
              </a:ln>
            </p:spPr>
            <p:txBody>
              <a:bodyPr anchor="ctr" wrap="none"/>
              <a:p>
                <a:pPr algn="ctr" lvl="0"/>
                <a:r>
                  <a:rPr altLang="en-US" sz="2400" lang="zh-CN">
                    <a:latin typeface="Arial" panose="020B0604020202020204" pitchFamily="34" charset="0"/>
                    <a:ea typeface="宋体" panose="02010600030101010101" pitchFamily="2" charset="-122"/>
                  </a:rPr>
                  <a:t>化学制品</a:t>
                </a:r>
              </a:p>
              <a:p>
                <a:pPr algn="ctr" lvl="0"/>
                <a:r>
                  <a:rPr altLang="en-US" sz="2400" lang="zh-CN">
                    <a:latin typeface="Arial" panose="020B0604020202020204" pitchFamily="34" charset="0"/>
                    <a:ea typeface="宋体" panose="02010600030101010101" pitchFamily="2" charset="-122"/>
                  </a:rPr>
                  <a:t>跟踪系统</a:t>
                </a:r>
              </a:p>
            </p:txBody>
          </p:sp>
          <p:sp>
            <p:nvSpPr>
              <p:cNvPr id="1048628" name="直接连接符 9248"/>
              <p:cNvSpPr/>
              <p:nvPr/>
            </p:nvSpPr>
            <p:spPr>
              <a:xfrm>
                <a:off x="2208" y="1680"/>
                <a:ext cx="144" cy="48"/>
              </a:xfrm>
              <a:prstGeom prst="line"/>
              <a:ln w="9525"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29" name="直接连接符 9249"/>
              <p:cNvSpPr/>
              <p:nvPr/>
            </p:nvSpPr>
            <p:spPr>
              <a:xfrm flipH="1" flipV="1">
                <a:off x="3024" y="480"/>
                <a:ext cx="96" cy="144"/>
              </a:xfrm>
              <a:prstGeom prst="line"/>
              <a:ln w="9525" cap="flat" cmpd="sng">
                <a:solidFill>
                  <a:schemeClr val="tx1"/>
                </a:solidFill>
                <a:prstDash val="solid"/>
                <a:round/>
                <a:headEnd type="none" w="med" len="med"/>
                <a:tailEnd type="triangle" w="lg" len="lg"/>
              </a:ln>
            </p:spPr>
            <p:txBody>
              <a:bodyPr anchor="t"/>
              <a:p>
                <a:pPr lvl="0"/>
                <a:endParaRPr altLang="en-US" lang="zh-CN">
                  <a:latin typeface="Arial" panose="020B0604020202020204" pitchFamily="34" charset="0"/>
                  <a:ea typeface="宋体" panose="02010600030101010101" pitchFamily="2" charset="-122"/>
                </a:endParaRPr>
              </a:p>
            </p:txBody>
          </p:sp>
          <p:sp>
            <p:nvSpPr>
              <p:cNvPr id="1048630" name="文本框 9250"/>
              <p:cNvSpPr txBox="1"/>
              <p:nvPr/>
            </p:nvSpPr>
            <p:spPr>
              <a:xfrm>
                <a:off x="1296" y="576"/>
                <a:ext cx="69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供货商目</a:t>
                </a:r>
              </a:p>
              <a:p>
                <a:pPr algn="ctr" lvl="0"/>
                <a:r>
                  <a:rPr altLang="en-US" lang="zh-CN">
                    <a:latin typeface="Arial" panose="020B0604020202020204" pitchFamily="34" charset="0"/>
                    <a:ea typeface="宋体" panose="02010600030101010101" pitchFamily="2" charset="-122"/>
                  </a:rPr>
                  <a:t>录查询</a:t>
                </a:r>
              </a:p>
            </p:txBody>
          </p:sp>
          <p:sp>
            <p:nvSpPr>
              <p:cNvPr id="1048631" name="文本框 9251"/>
              <p:cNvSpPr txBox="1"/>
              <p:nvPr/>
            </p:nvSpPr>
            <p:spPr>
              <a:xfrm>
                <a:off x="1944" y="624"/>
                <a:ext cx="696"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供货商目</a:t>
                </a:r>
              </a:p>
              <a:p>
                <a:pPr algn="ctr" lvl="0"/>
                <a:r>
                  <a:rPr altLang="en-US" lang="zh-CN">
                    <a:latin typeface="Arial" panose="020B0604020202020204" pitchFamily="34" charset="0"/>
                    <a:ea typeface="宋体" panose="02010600030101010101" pitchFamily="2" charset="-122"/>
                  </a:rPr>
                  <a:t>录信息</a:t>
                </a:r>
              </a:p>
            </p:txBody>
          </p:sp>
          <p:sp>
            <p:nvSpPr>
              <p:cNvPr id="1048632" name="文本框 9252"/>
              <p:cNvSpPr txBox="1"/>
              <p:nvPr/>
            </p:nvSpPr>
            <p:spPr>
              <a:xfrm>
                <a:off x="2448" y="1036"/>
                <a:ext cx="551"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化学制</a:t>
                </a:r>
              </a:p>
              <a:p>
                <a:pPr algn="ctr" lvl="0"/>
                <a:r>
                  <a:rPr altLang="en-US" lang="zh-CN">
                    <a:latin typeface="Arial" panose="020B0604020202020204" pitchFamily="34" charset="0"/>
                    <a:ea typeface="宋体" panose="02010600030101010101" pitchFamily="2" charset="-122"/>
                  </a:rPr>
                  <a:t>品请求</a:t>
                </a:r>
              </a:p>
            </p:txBody>
          </p:sp>
          <p:sp>
            <p:nvSpPr>
              <p:cNvPr id="1048633" name="文本框 9253"/>
              <p:cNvSpPr txBox="1"/>
              <p:nvPr/>
            </p:nvSpPr>
            <p:spPr>
              <a:xfrm>
                <a:off x="2953" y="624"/>
                <a:ext cx="551" cy="404"/>
              </a:xfrm>
              <a:prstGeom prst="rect"/>
              <a:solidFill>
                <a:schemeClr val="bg1"/>
              </a:solidFill>
              <a:ln w="9525">
                <a:noFill/>
              </a:ln>
            </p:spPr>
            <p:txBody>
              <a:bodyPr anchor="t" wrap="none">
                <a:spAutoFit/>
              </a:bodyPr>
              <a:p>
                <a:pPr algn="ctr" lvl="0"/>
                <a:r>
                  <a:rPr altLang="en-US" lang="zh-CN">
                    <a:latin typeface="Arial" panose="020B0604020202020204" pitchFamily="34" charset="0"/>
                    <a:ea typeface="宋体" panose="02010600030101010101" pitchFamily="2" charset="-122"/>
                  </a:rPr>
                  <a:t>化学制</a:t>
                </a:r>
              </a:p>
              <a:p>
                <a:pPr algn="ctr" lvl="0"/>
                <a:r>
                  <a:rPr altLang="en-US" lang="zh-CN">
                    <a:latin typeface="Arial" panose="020B0604020202020204" pitchFamily="34" charset="0"/>
                    <a:ea typeface="宋体" panose="02010600030101010101" pitchFamily="2" charset="-122"/>
                  </a:rPr>
                  <a:t>品容器</a:t>
                </a:r>
              </a:p>
            </p:txBody>
          </p:sp>
        </p:grpSp>
        <p:sp>
          <p:nvSpPr>
            <p:cNvPr id="1048634" name="文本框 9254"/>
            <p:cNvSpPr txBox="1"/>
            <p:nvPr/>
          </p:nvSpPr>
          <p:spPr>
            <a:xfrm>
              <a:off x="1152" y="3744"/>
              <a:ext cx="2805" cy="288"/>
            </a:xfrm>
            <a:prstGeom prst="rect"/>
            <a:noFill/>
            <a:ln w="9525">
              <a:noFill/>
            </a:ln>
          </p:spPr>
          <p:txBody>
            <a:bodyPr anchor="t" wrap="none">
              <a:spAutoFit/>
            </a:bodyPr>
            <a:p>
              <a:pPr lvl="0"/>
              <a:r>
                <a:rPr altLang="en-US" sz="2400" lang="zh-CN">
                  <a:latin typeface="Arial" panose="020B0604020202020204" pitchFamily="34" charset="0"/>
                  <a:ea typeface="宋体" panose="02010600030101010101" pitchFamily="2" charset="-122"/>
                </a:rPr>
                <a:t>图</a:t>
              </a:r>
              <a:r>
                <a:rPr altLang="zh-CN" sz="2400" lang="en-US">
                  <a:latin typeface="Arial" panose="020B0604020202020204" pitchFamily="34" charset="0"/>
                  <a:ea typeface="宋体" panose="02010600030101010101" pitchFamily="2" charset="-122"/>
                </a:rPr>
                <a:t>3.1  </a:t>
              </a:r>
              <a:r>
                <a:rPr altLang="en-US" sz="2400" lang="zh-CN">
                  <a:latin typeface="Arial" panose="020B0604020202020204" pitchFamily="34" charset="0"/>
                  <a:ea typeface="宋体" panose="02010600030101010101" pitchFamily="2" charset="-122"/>
                </a:rPr>
                <a:t>化学制品跟踪系统关联图</a:t>
              </a:r>
            </a:p>
          </p:txBody>
        </p:sp>
      </p:grpSp>
      <p:sp>
        <p:nvSpPr>
          <p:cNvPr id="1048635" name="灯片编号占位符 1"/>
          <p:cNvSpPr>
            <a:spLocks noGrp="1"/>
          </p:cNvSpPr>
          <p:nvPr>
            <p:ph type="sldNum" sz="quarter" idx="12"/>
          </p:nvPr>
        </p:nvSpPr>
        <p:spPr/>
        <p:txBody>
          <a:bodyPr anchor="t"/>
          <a:p>
            <a:fld id="{9A0DB2DC-4C9A-4742-B13C-FB6460FD3503}" type="slidenum">
              <a:rPr altLang="en-US" lang="zh-CN"/>
              <a:t>8</a:t>
            </a:fld>
            <a:endParaRPr altLang="en-US" lang="zh-CN"/>
          </a:p>
        </p:txBody>
      </p:sp>
      <p:sp>
        <p:nvSpPr>
          <p:cNvPr id="1048636" name="直接连接符 9237"/>
          <p:cNvSpPr/>
          <p:nvPr/>
        </p:nvSpPr>
        <p:spPr>
          <a:xfrm flipV="1">
            <a:off x="5332413" y="2638425"/>
            <a:ext cx="2544762" cy="1112838"/>
          </a:xfrm>
          <a:prstGeom prst="line"/>
          <a:ln w="38100" cap="flat" cmpd="sng">
            <a:solidFill>
              <a:schemeClr val="tx1"/>
            </a:solidFill>
            <a:prstDash val="solid"/>
            <a:round/>
            <a:headEnd type="none" w="med" len="med"/>
            <a:tailEnd type="stealth" w="lg" len="lg"/>
          </a:ln>
        </p:spPr>
        <p:txBody>
          <a:bodyPr anchor="t"/>
          <a:p>
            <a:pPr lvl="0"/>
            <a:endParaRPr altLang="en-US" lang="zh-CN">
              <a:latin typeface="Arial" panose="020B0604020202020204" pitchFamily="34" charset="0"/>
              <a:ea typeface="宋体" panose="02010600030101010101" pitchFamily="2" charset="-122"/>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7" name="文本占位符 10241"/>
          <p:cNvSpPr>
            <a:spLocks noGrp="1"/>
          </p:cNvSpPr>
          <p:nvPr>
            <p:ph idx="1"/>
          </p:nvPr>
        </p:nvSpPr>
        <p:spPr>
          <a:xfrm>
            <a:off x="1143090" y="2667020"/>
            <a:ext cx="7010216" cy="990649"/>
          </a:xfrm>
        </p:spPr>
        <p:txBody>
          <a:bodyPr anchor="t"/>
          <a:p>
            <a:pPr indent="0" marL="0">
              <a:lnSpc>
                <a:spcPct val="80000"/>
              </a:lnSpc>
              <a:buNone/>
            </a:pPr>
            <a:r>
              <a:rPr altLang="en-US" b="1" dirty="0" sz="2800" lang="zh-CN"/>
              <a:t>问题：为什么没有把化学制品的供应商作为一个端点放入关联图中？</a:t>
            </a:r>
          </a:p>
          <a:p>
            <a:pPr indent="0" marL="0">
              <a:lnSpc>
                <a:spcPct val="80000"/>
              </a:lnSpc>
              <a:buNone/>
            </a:pPr>
            <a:r>
              <a:rPr altLang="en-US" b="1" dirty="0" sz="2800" lang="zh-CN"/>
              <a:t>      </a:t>
            </a:r>
          </a:p>
        </p:txBody>
      </p:sp>
      <p:sp>
        <p:nvSpPr>
          <p:cNvPr id="1048638" name="灯片编号占位符 1"/>
          <p:cNvSpPr>
            <a:spLocks noGrp="1"/>
          </p:cNvSpPr>
          <p:nvPr>
            <p:ph type="sldNum" sz="quarter" idx="12"/>
          </p:nvPr>
        </p:nvSpPr>
        <p:spPr/>
        <p:txBody>
          <a:bodyPr anchor="t"/>
          <a:p>
            <a:fld id="{9A0DB2DC-4C9A-4742-B13C-FB6460FD3503}" type="slidenum">
              <a:rPr altLang="en-US" lang="zh-CN"/>
              <a:t>9</a:t>
            </a:fld>
            <a:endParaRPr altLang="en-US" lang="zh-CN"/>
          </a:p>
        </p:txBody>
      </p:sp>
    </p:spTree>
  </p:cSld>
  <p:clrMapOvr>
    <a:masterClrMapping/>
  </p:clrMapOvr>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Administrator</dc:creator>
  <cp:lastModifiedBy>Lenovo</cp:lastModifiedBy>
  <dcterms:created xsi:type="dcterms:W3CDTF">2013-10-20T18:27:00Z</dcterms:created>
  <dcterms:modified xsi:type="dcterms:W3CDTF">2019-06-17T12:12:23Z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2052-11.1.0.8661</vt:lpwstr>
  </property>
</Properties>
</file>