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wmf" ContentType="image/x-wmf"/>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Lst>
  <p:sldSz type="screen4x3" cy="6858000" cx="9144000"/>
  <p:notesSz cx="6858000" cy="9144000"/>
  <p:defaultTex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autoAdjust="0"/>
    <p:restoredTop sz="94660" autoAdjust="0"/>
  </p:normalViewPr>
  <p:slideViewPr>
    <p:cSldViewPr showGuides="1" snapToGrid="1" snapToObjects="0">
      <p:cViewPr varScale="1">
        <p:scale>
          <a:sx n="104" d="100"/>
          <a:sy n="104" d="100"/>
        </p:scale>
        <p:origin x="-1236" y="-96"/>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tableStyles" Target="tableStyles.xml"/><Relationship Id="rId71" Type="http://schemas.openxmlformats.org/officeDocument/2006/relationships/presProps" Target="presProps.xml"/><Relationship Id="rId72" Type="http://schemas.openxmlformats.org/officeDocument/2006/relationships/viewProps" Target="viewProps.xml"/><Relationship Id="rId73"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68" name=""/>
        <p:cNvGrpSpPr/>
        <p:nvPr/>
      </p:nvGrpSpPr>
      <p:grpSpPr>
        <a:xfrm rot="0">
          <a:off x="0" y="0"/>
          <a:ext cx="0" cy="0"/>
          <a:chOff x="0" y="0"/>
          <a:chExt cx="0" cy="0"/>
        </a:xfrm>
      </p:grpSpPr>
      <p:sp>
        <p:nvSpPr>
          <p:cNvPr id="1049004" name=""/>
          <p:cNvSpPr/>
          <p:nvPr>
            <p:ph type="hdr" sz="quarter" idx="4294967295"/>
          </p:nvPr>
        </p:nvSpPr>
        <p:spPr>
          <a:xfrm rot="0">
            <a:off x="0" y="0"/>
            <a:ext cx="2971800" cy="457200"/>
          </a:xfrm>
          <a:prstGeom prst="rect"/>
          <a:noFill/>
          <a:ln>
            <a:noFill/>
          </a:ln>
        </p:spPr>
        <p:txBody>
          <a:bodyPr anchor="t" bIns="45720" lIns="91440" rIns="91440" tIns="45720" vert="horz"/>
          <a:p>
            <a:pPr lvl="0">
              <a:buFontTx/>
              <a:buNone/>
            </a:pPr>
            <a:endParaRPr altLang="zh-CN" b="0" sz="1200" lang="zh-CN"/>
          </a:p>
        </p:txBody>
      </p:sp>
      <p:sp>
        <p:nvSpPr>
          <p:cNvPr id="1049005" name=""/>
          <p:cNvSpPr/>
          <p:nvPr>
            <p:ph type="dt" sz="full" idx="4294967295"/>
          </p:nvPr>
        </p:nvSpPr>
        <p:spPr>
          <a:xfrm rot="0">
            <a:off x="3884612" y="0"/>
            <a:ext cx="2971800" cy="457200"/>
          </a:xfrm>
          <a:prstGeom prst="rect"/>
          <a:noFill/>
          <a:ln>
            <a:noFill/>
          </a:ln>
        </p:spPr>
        <p:txBody>
          <a:bodyPr anchor="t" bIns="45720" lIns="91440" rIns="91440" tIns="45720" vert="horz"/>
          <a:p>
            <a:pPr algn="r" lvl="0">
              <a:buFontTx/>
              <a:buNone/>
            </a:pPr>
            <a:endParaRPr altLang="en-US" b="0" sz="1200" lang="zh-CN"/>
          </a:p>
        </p:txBody>
      </p:sp>
      <p:sp>
        <p:nvSpPr>
          <p:cNvPr id="1049006" name=""/>
          <p:cNvSpPr/>
          <p:nvPr>
            <p:ph type="sldImg" sz="full" idx="4294967295"/>
          </p:nvPr>
        </p:nvSpPr>
        <p:spPr>
          <a:xfrm rot="0">
            <a:off x="1143000" y="685800"/>
            <a:ext cx="4572000" cy="3429000"/>
          </a:xfrm>
          <a:prstGeom prst="rect"/>
          <a:noFill/>
          <a:ln w="9525" cap="flat" cmpd="sng">
            <a:solidFill>
              <a:srgbClr val="000000">
                <a:alpha val="100000"/>
              </a:srgbClr>
            </a:solidFill>
            <a:prstDash val="solid"/>
            <a:miter/>
          </a:ln>
        </p:spPr>
        <p:txBody>
          <a:bodyPr anchor="t" bIns="45720" lIns="91440" rIns="91440" tIns="45720" vert="horz"/>
          <a:p/>
        </p:txBody>
      </p:sp>
      <p:sp>
        <p:nvSpPr>
          <p:cNvPr id="1049007" name=""/>
          <p:cNvSpPr/>
          <p:nvPr>
            <p:ph type="body" sz="quarter" idx="4294967295"/>
          </p:nvPr>
        </p:nvSpPr>
        <p:spPr>
          <a:xfrm rot="0">
            <a:off x="685800" y="4343400"/>
            <a:ext cx="5486400" cy="4114800"/>
          </a:xfrm>
          <a:prstGeom prst="rect"/>
          <a:noFill/>
          <a:ln>
            <a:noFill/>
          </a:ln>
        </p:spPr>
        <p:txBody>
          <a:bodyPr anchor="t" bIns="45720" lIns="91440" rIns="91440" tIns="45720" vert="horz"/>
          <a:p>
            <a:pPr indent="0" lvl="0" marL="0"/>
            <a:r>
              <a:rPr altLang="en-US" lang="zh-CN"/>
              <a:t>单击此处编辑母版文本样式</a:t>
            </a:r>
          </a:p>
          <a:p>
            <a:pPr indent="114300" lvl="1"/>
            <a:r>
              <a:rPr altLang="en-US" lang="zh-CN"/>
              <a:t>第二级</a:t>
            </a:r>
          </a:p>
          <a:p>
            <a:pPr indent="571500" lvl="2"/>
            <a:r>
              <a:rPr altLang="en-US" lang="zh-CN"/>
              <a:t>第三级</a:t>
            </a:r>
          </a:p>
          <a:p>
            <a:pPr indent="1028700" lvl="3"/>
            <a:r>
              <a:rPr altLang="en-US" lang="zh-CN"/>
              <a:t>第四级</a:t>
            </a:r>
          </a:p>
          <a:p>
            <a:pPr indent="1485900" lvl="4"/>
            <a:r>
              <a:rPr altLang="en-US" lang="zh-CN"/>
              <a:t>第五级</a:t>
            </a:r>
          </a:p>
        </p:txBody>
      </p:sp>
      <p:sp>
        <p:nvSpPr>
          <p:cNvPr id="1049008" name=""/>
          <p:cNvSpPr/>
          <p:nvPr>
            <p:ph type="ftr" sz="quarter" idx="4294967295"/>
          </p:nvPr>
        </p:nvSpPr>
        <p:spPr>
          <a:xfrm rot="0">
            <a:off x="0" y="8685212"/>
            <a:ext cx="2971800" cy="457200"/>
          </a:xfrm>
          <a:prstGeom prst="rect"/>
          <a:noFill/>
          <a:ln>
            <a:noFill/>
          </a:ln>
        </p:spPr>
        <p:txBody>
          <a:bodyPr anchor="b" bIns="45720" lIns="91440" rIns="91440" tIns="45720" vert="horz"/>
          <a:p>
            <a:pPr lvl="0">
              <a:buFontTx/>
              <a:buNone/>
            </a:pPr>
            <a:endParaRPr altLang="zh-CN" b="0" sz="1200" lang="zh-CN"/>
          </a:p>
        </p:txBody>
      </p:sp>
      <p:sp>
        <p:nvSpPr>
          <p:cNvPr id="1049009" name=""/>
          <p:cNvSpPr/>
          <p:nvPr>
            <p:ph type="sldNum" sz="quarter" idx="4294967295"/>
          </p:nvPr>
        </p:nvSpPr>
        <p:spPr>
          <a:xfrm rot="0">
            <a:off x="3884612" y="8685212"/>
            <a:ext cx="2971800" cy="457200"/>
          </a:xfrm>
          <a:prstGeom prst="rect"/>
          <a:noFill/>
          <a:ln>
            <a:noFill/>
          </a:ln>
        </p:spPr>
        <p:txBody>
          <a:bodyPr anchor="b" bIns="45720" lIns="91440" rIns="91440" tIns="45720" vert="horz"/>
          <a:p>
            <a:pPr algn="r" lvl="0"/>
            <a:fld id="{566ABCEB-ACFC-4714-9973-3DA970169C29}" type="slidenum">
              <a:rPr altLang="en-US" b="0" sz="1200" lang="zh-CN"/>
              <a:pPr algn="r" lvl="0"/>
            </a:fld>
            <a:endParaRPr altLang="en-US" b="0" sz="1200" lang="zh-CN"/>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sz="1200">
        <a:solidFill>
          <a:schemeClr val="dk1"/>
        </a:solidFill>
        <a:latin typeface="Calibri" pitchFamily="34" charset="0"/>
        <a:ea typeface="宋体" pitchFamily="2" charset="-122"/>
      </a:defRPr>
    </a:lvl1pPr>
    <a:lvl2pPr algn="l" fontAlgn="base" indent="0" latinLnBrk="1" marL="457200" rtl="0">
      <a:lnSpc>
        <a:spcPct val="100000"/>
      </a:lnSpc>
      <a:spcBef>
        <a:spcPct val="30000"/>
      </a:spcBef>
      <a:spcAft>
        <a:spcPct val="0"/>
      </a:spcAft>
      <a:buFontTx/>
      <a:buNone/>
      <a:defRPr sz="1200">
        <a:solidFill>
          <a:schemeClr val="dk1"/>
        </a:solidFill>
        <a:latin typeface="Calibri" pitchFamily="34" charset="0"/>
        <a:ea typeface="宋体" pitchFamily="2" charset="-122"/>
      </a:defRPr>
    </a:lvl2pPr>
    <a:lvl3pPr algn="l" fontAlgn="base" indent="0" latinLnBrk="1" marL="914400" rtl="0">
      <a:lnSpc>
        <a:spcPct val="100000"/>
      </a:lnSpc>
      <a:spcBef>
        <a:spcPct val="30000"/>
      </a:spcBef>
      <a:spcAft>
        <a:spcPct val="0"/>
      </a:spcAft>
      <a:buFontTx/>
      <a:buNone/>
      <a:defRPr sz="1200">
        <a:solidFill>
          <a:schemeClr val="dk1"/>
        </a:solidFill>
        <a:latin typeface="Calibri" pitchFamily="34" charset="0"/>
        <a:ea typeface="宋体" pitchFamily="2" charset="-122"/>
      </a:defRPr>
    </a:lvl3pPr>
    <a:lvl4pPr algn="l" fontAlgn="base" indent="0" latinLnBrk="1" marL="1371600" rtl="0">
      <a:lnSpc>
        <a:spcPct val="100000"/>
      </a:lnSpc>
      <a:spcBef>
        <a:spcPct val="30000"/>
      </a:spcBef>
      <a:spcAft>
        <a:spcPct val="0"/>
      </a:spcAft>
      <a:buFontTx/>
      <a:buNone/>
      <a:defRPr sz="1200">
        <a:solidFill>
          <a:schemeClr val="dk1"/>
        </a:solidFill>
        <a:latin typeface="Calibri" pitchFamily="34" charset="0"/>
        <a:ea typeface="宋体" pitchFamily="2" charset="-122"/>
      </a:defRPr>
    </a:lvl4pPr>
    <a:lvl5pPr algn="l" fontAlgn="base" indent="0" latinLnBrk="1" marL="1828800" rtl="0">
      <a:lnSpc>
        <a:spcPct val="100000"/>
      </a:lnSpc>
      <a:spcBef>
        <a:spcPct val="30000"/>
      </a:spcBef>
      <a:spcAft>
        <a:spcPct val="0"/>
      </a:spcAft>
      <a:buFontTx/>
      <a:buNone/>
      <a:defRPr sz="1200">
        <a:solidFill>
          <a:schemeClr val="dk1"/>
        </a:solidFill>
        <a:latin typeface="Calibri" pitchFamily="34" charset="0"/>
        <a:ea typeface="宋体" pitchFamily="2"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53" name=""/>
        <p:cNvGrpSpPr/>
        <p:nvPr/>
      </p:nvGrpSpPr>
      <p:grpSpPr>
        <a:xfrm>
          <a:off x="0" y="0"/>
          <a:ext cx="0" cy="0"/>
          <a:chOff x="0" y="0"/>
          <a:chExt cx="0" cy="0"/>
        </a:xfrm>
      </p:grpSpPr>
      <p:sp>
        <p:nvSpPr>
          <p:cNvPr id="1048979" name="Title 1"/>
          <p:cNvSpPr>
            <a:spLocks noGrp="1"/>
          </p:cNvSpPr>
          <p:nvPr>
            <p:ph type="ctrTitle"/>
          </p:nvPr>
        </p:nvSpPr>
        <p:spPr>
          <a:xfrm>
            <a:off x="1143000" y="1122363"/>
            <a:ext cx="6858000" cy="2387600"/>
          </a:xfrm>
        </p:spPr>
        <p:txBody>
          <a:bodyPr anchor="b"/>
          <a:lstStyle>
            <a:lvl1pPr>
              <a:defRPr sz="6000"/>
            </a:lvl1pPr>
          </a:lstStyle>
          <a:p>
            <a:r>
              <a:rPr altLang="zh-CN" lang="en-US" smtClean="0"/>
              <a:t>单击此处编辑母版标题样式</a:t>
            </a:r>
            <a:endParaRPr altLang="en-US" lang="zh-CN"/>
          </a:p>
        </p:txBody>
      </p:sp>
      <p:sp>
        <p:nvSpPr>
          <p:cNvPr id="1048980"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单击此处编辑母版副标题样式</a:t>
            </a:r>
            <a:endParaRPr altLang="en-US" lang="zh-CN"/>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64" name=""/>
        <p:cNvGrpSpPr/>
        <p:nvPr/>
      </p:nvGrpSpPr>
      <p:grpSpPr>
        <a:xfrm>
          <a:off x="0" y="0"/>
          <a:ext cx="0" cy="0"/>
          <a:chOff x="0" y="0"/>
          <a:chExt cx="0" cy="0"/>
        </a:xfrm>
      </p:grpSpPr>
      <p:sp>
        <p:nvSpPr>
          <p:cNvPr id="1049000" name="Title 1"/>
          <p:cNvSpPr>
            <a:spLocks noGrp="1"/>
          </p:cNvSpPr>
          <p:nvPr>
            <p:ph type="title"/>
          </p:nvPr>
        </p:nvSpPr>
        <p:spPr/>
        <p:txBody>
          <a:bodyPr/>
          <a:p>
            <a:r>
              <a:rPr altLang="zh-CN" lang="en-US" smtClean="0"/>
              <a:t>单击此处编辑母版标题样式</a:t>
            </a:r>
            <a:endParaRPr altLang="en-US" lang="zh-CN"/>
          </a:p>
        </p:txBody>
      </p:sp>
      <p:sp>
        <p:nvSpPr>
          <p:cNvPr id="1049001" name="Vertical Text Placeholder 2"/>
          <p:cNvSpPr>
            <a:spLocks noGrp="1"/>
          </p:cNvSpPr>
          <p:nvPr>
            <p:ph type="body" orient="vert" idx="1"/>
          </p:nvPr>
        </p:nvSpPr>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66" name=""/>
        <p:cNvGrpSpPr/>
        <p:nvPr/>
      </p:nvGrpSpPr>
      <p:grpSpPr>
        <a:xfrm>
          <a:off x="0" y="0"/>
          <a:ext cx="0" cy="0"/>
          <a:chOff x="0" y="0"/>
          <a:chExt cx="0" cy="0"/>
        </a:xfrm>
      </p:grpSpPr>
      <p:sp>
        <p:nvSpPr>
          <p:cNvPr id="1049002" name="Vertical Title 1"/>
          <p:cNvSpPr>
            <a:spLocks noGrp="1"/>
          </p:cNvSpPr>
          <p:nvPr>
            <p:ph type="title" orient="vert"/>
          </p:nvPr>
        </p:nvSpPr>
        <p:spPr>
          <a:xfrm>
            <a:off x="6543675" y="365125"/>
            <a:ext cx="1971675" cy="5811838"/>
          </a:xfrm>
        </p:spPr>
        <p:txBody>
          <a:bodyPr vert="eaVert"/>
          <a:p>
            <a:r>
              <a:rPr altLang="zh-CN" lang="en-US" smtClean="0"/>
              <a:t>单击此处编辑母版标题样式</a:t>
            </a:r>
            <a:endParaRPr altLang="en-US" lang="zh-CN"/>
          </a:p>
        </p:txBody>
      </p:sp>
      <p:sp>
        <p:nvSpPr>
          <p:cNvPr id="1049003" name="Vertical Text Placeholder 2"/>
          <p:cNvSpPr>
            <a:spLocks noGrp="1"/>
          </p:cNvSpPr>
          <p:nvPr>
            <p:ph type="body" orient="vert" idx="1"/>
          </p:nvPr>
        </p:nvSpPr>
        <p:spPr>
          <a:xfrm>
            <a:off x="628650" y="365125"/>
            <a:ext cx="5800725" cy="5811838"/>
          </a:xfrm>
        </p:spPr>
        <p:txBody>
          <a:bodyPr vert="eaVert"/>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54" name=""/>
        <p:cNvGrpSpPr/>
        <p:nvPr/>
      </p:nvGrpSpPr>
      <p:grpSpPr>
        <a:xfrm>
          <a:off x="0" y="0"/>
          <a:ext cx="0" cy="0"/>
          <a:chOff x="0" y="0"/>
          <a:chExt cx="0" cy="0"/>
        </a:xfrm>
      </p:grpSpPr>
      <p:sp>
        <p:nvSpPr>
          <p:cNvPr id="1048981" name="Title 1"/>
          <p:cNvSpPr>
            <a:spLocks noGrp="1"/>
          </p:cNvSpPr>
          <p:nvPr>
            <p:ph type="title"/>
          </p:nvPr>
        </p:nvSpPr>
        <p:spPr/>
        <p:txBody>
          <a:bodyPr/>
          <a:p>
            <a:r>
              <a:rPr altLang="zh-CN" lang="en-US" smtClean="0"/>
              <a:t>单击此处编辑母版标题样式</a:t>
            </a:r>
            <a:endParaRPr altLang="en-US" lang="zh-CN"/>
          </a:p>
        </p:txBody>
      </p:sp>
      <p:sp>
        <p:nvSpPr>
          <p:cNvPr id="1048982" name="Content Placeholder 2"/>
          <p:cNvSpPr>
            <a:spLocks noGrp="1"/>
          </p:cNvSpPr>
          <p:nvPr>
            <p:ph idx="1"/>
          </p:nvPr>
        </p:nvSpPr>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55" name=""/>
        <p:cNvGrpSpPr/>
        <p:nvPr/>
      </p:nvGrpSpPr>
      <p:grpSpPr>
        <a:xfrm>
          <a:off x="0" y="0"/>
          <a:ext cx="0" cy="0"/>
          <a:chOff x="0" y="0"/>
          <a:chExt cx="0" cy="0"/>
        </a:xfrm>
      </p:grpSpPr>
      <p:sp>
        <p:nvSpPr>
          <p:cNvPr id="1048983" name="Title 1"/>
          <p:cNvSpPr>
            <a:spLocks noGrp="1"/>
          </p:cNvSpPr>
          <p:nvPr>
            <p:ph type="title"/>
          </p:nvPr>
        </p:nvSpPr>
        <p:spPr>
          <a:xfrm>
            <a:off x="623887" y="1709738"/>
            <a:ext cx="7886700" cy="2852737"/>
          </a:xfrm>
        </p:spPr>
        <p:txBody>
          <a:bodyPr anchor="b"/>
          <a:lstStyle>
            <a:lvl1pPr>
              <a:defRPr sz="6000"/>
            </a:lvl1pPr>
          </a:lstStyle>
          <a:p>
            <a:r>
              <a:rPr altLang="zh-CN" lang="en-US" smtClean="0"/>
              <a:t>单击此处编辑母版标题样式</a:t>
            </a:r>
            <a:endParaRPr altLang="en-US" lang="zh-CN"/>
          </a:p>
        </p:txBody>
      </p:sp>
      <p:sp>
        <p:nvSpPr>
          <p:cNvPr id="1048984"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单击此处编辑母版文本样式</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56" name=""/>
        <p:cNvGrpSpPr/>
        <p:nvPr/>
      </p:nvGrpSpPr>
      <p:grpSpPr>
        <a:xfrm>
          <a:off x="0" y="0"/>
          <a:ext cx="0" cy="0"/>
          <a:chOff x="0" y="0"/>
          <a:chExt cx="0" cy="0"/>
        </a:xfrm>
      </p:grpSpPr>
      <p:sp>
        <p:nvSpPr>
          <p:cNvPr id="1048985" name="Title 1"/>
          <p:cNvSpPr>
            <a:spLocks noGrp="1"/>
          </p:cNvSpPr>
          <p:nvPr>
            <p:ph type="title"/>
          </p:nvPr>
        </p:nvSpPr>
        <p:spPr/>
        <p:txBody>
          <a:bodyPr/>
          <a:p>
            <a:r>
              <a:rPr altLang="zh-CN" lang="en-US" smtClean="0"/>
              <a:t>单击此处编辑母版标题样式</a:t>
            </a:r>
            <a:endParaRPr altLang="en-US" lang="zh-CN"/>
          </a:p>
        </p:txBody>
      </p:sp>
      <p:sp>
        <p:nvSpPr>
          <p:cNvPr id="1048986" name="Content Placeholder 2"/>
          <p:cNvSpPr>
            <a:spLocks noGrp="1"/>
          </p:cNvSpPr>
          <p:nvPr>
            <p:ph sz="half" idx="1"/>
          </p:nvPr>
        </p:nvSpPr>
        <p:spPr>
          <a:xfrm>
            <a:off x="628650" y="1825625"/>
            <a:ext cx="38862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987" name="Content Placeholder 3"/>
          <p:cNvSpPr>
            <a:spLocks noGrp="1"/>
          </p:cNvSpPr>
          <p:nvPr>
            <p:ph sz="half" idx="2"/>
          </p:nvPr>
        </p:nvSpPr>
        <p:spPr>
          <a:xfrm>
            <a:off x="4629150" y="1825625"/>
            <a:ext cx="3886200" cy="435133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57" name=""/>
        <p:cNvGrpSpPr/>
        <p:nvPr/>
      </p:nvGrpSpPr>
      <p:grpSpPr>
        <a:xfrm>
          <a:off x="0" y="0"/>
          <a:ext cx="0" cy="0"/>
          <a:chOff x="0" y="0"/>
          <a:chExt cx="0" cy="0"/>
        </a:xfrm>
      </p:grpSpPr>
      <p:sp>
        <p:nvSpPr>
          <p:cNvPr id="1048988" name="Title 1"/>
          <p:cNvSpPr>
            <a:spLocks noGrp="1"/>
          </p:cNvSpPr>
          <p:nvPr>
            <p:ph type="title"/>
          </p:nvPr>
        </p:nvSpPr>
        <p:spPr>
          <a:xfrm>
            <a:off x="629841" y="365125"/>
            <a:ext cx="7886700" cy="1325563"/>
          </a:xfrm>
        </p:spPr>
        <p:txBody>
          <a:bodyPr/>
          <a:p>
            <a:r>
              <a:rPr altLang="zh-CN" lang="en-US" smtClean="0"/>
              <a:t>单击此处编辑母版标题样式</a:t>
            </a:r>
            <a:endParaRPr altLang="en-US" lang="zh-CN"/>
          </a:p>
        </p:txBody>
      </p:sp>
      <p:sp>
        <p:nvSpPr>
          <p:cNvPr id="1048989"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8990" name="Content Placeholder 3"/>
          <p:cNvSpPr>
            <a:spLocks noGrp="1"/>
          </p:cNvSpPr>
          <p:nvPr>
            <p:ph sz="half" idx="2"/>
          </p:nvPr>
        </p:nvSpPr>
        <p:spPr>
          <a:xfrm>
            <a:off x="629841" y="2505075"/>
            <a:ext cx="3868340"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99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单击此处编辑母版文本样式</a:t>
            </a:r>
          </a:p>
        </p:txBody>
      </p:sp>
      <p:sp>
        <p:nvSpPr>
          <p:cNvPr id="1048992" name="Content Placeholder 5"/>
          <p:cNvSpPr>
            <a:spLocks noGrp="1"/>
          </p:cNvSpPr>
          <p:nvPr>
            <p:ph sz="quarter" idx="4"/>
          </p:nvPr>
        </p:nvSpPr>
        <p:spPr>
          <a:xfrm>
            <a:off x="4629150" y="2505075"/>
            <a:ext cx="3887391" cy="3684588"/>
          </a:xfrm>
        </p:spPr>
        <p:txBody>
          <a:bodyPr/>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58" name=""/>
        <p:cNvGrpSpPr/>
        <p:nvPr/>
      </p:nvGrpSpPr>
      <p:grpSpPr>
        <a:xfrm>
          <a:off x="0" y="0"/>
          <a:ext cx="0" cy="0"/>
          <a:chOff x="0" y="0"/>
          <a:chExt cx="0" cy="0"/>
        </a:xfrm>
      </p:grpSpPr>
      <p:sp>
        <p:nvSpPr>
          <p:cNvPr id="1048993" name="Title 1"/>
          <p:cNvSpPr>
            <a:spLocks noGrp="1"/>
          </p:cNvSpPr>
          <p:nvPr>
            <p:ph type="title"/>
          </p:nvPr>
        </p:nvSpPr>
        <p:spPr/>
        <p:txBody>
          <a:bodyPr/>
          <a:p>
            <a:r>
              <a:rPr altLang="zh-CN" lang="en-US" smtClean="0"/>
              <a:t>单击此处编辑母版标题样式</a:t>
            </a:r>
            <a:endParaRPr altLang="en-US" lang="zh-CN"/>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0" name=""/>
        <p:cNvGrpSpPr/>
        <p:nvPr/>
      </p:nvGrpSpPr>
      <p:grpSpPr>
        <a:xfrm>
          <a:off x="0" y="0"/>
          <a:ext cx="0" cy="0"/>
          <a:chOff x="0" y="0"/>
          <a:chExt cx="0" cy="0"/>
        </a:xfrm>
      </p:grpSpPr>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和标题">
    <p:spTree>
      <p:nvGrpSpPr>
        <p:cNvPr id="160" name=""/>
        <p:cNvGrpSpPr/>
        <p:nvPr/>
      </p:nvGrpSpPr>
      <p:grpSpPr>
        <a:xfrm>
          <a:off x="0" y="0"/>
          <a:ext cx="0" cy="0"/>
          <a:chOff x="0" y="0"/>
          <a:chExt cx="0" cy="0"/>
        </a:xfrm>
      </p:grpSpPr>
      <p:sp>
        <p:nvSpPr>
          <p:cNvPr id="1048994" name="Title 1"/>
          <p:cNvSpPr>
            <a:spLocks noGrp="1"/>
          </p:cNvSpPr>
          <p:nvPr>
            <p:ph type="title"/>
          </p:nvPr>
        </p:nvSpPr>
        <p:spPr>
          <a:xfrm>
            <a:off x="629841" y="457200"/>
            <a:ext cx="2949177" cy="1600200"/>
          </a:xfrm>
        </p:spPr>
        <p:txBody>
          <a:bodyPr anchor="b"/>
          <a:lstStyle>
            <a:lvl1pPr>
              <a:defRPr sz="3200"/>
            </a:lvl1pPr>
          </a:lstStyle>
          <a:p>
            <a:r>
              <a:rPr altLang="zh-CN" lang="en-US" smtClean="0"/>
              <a:t>单击此处编辑母版标题样式</a:t>
            </a:r>
            <a:endParaRPr altLang="en-US" lang="zh-CN"/>
          </a:p>
        </p:txBody>
      </p:sp>
      <p:sp>
        <p:nvSpPr>
          <p:cNvPr id="1048995"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8996"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单击此处编辑母版文本样式</a:t>
            </a:r>
          </a:p>
          <a:p>
            <a:pPr lvl="1"/>
            <a:r>
              <a:rPr altLang="zh-CN" lang="en-US" smtClean="0"/>
              <a:t>第二级</a:t>
            </a:r>
          </a:p>
          <a:p>
            <a:pPr lvl="2"/>
            <a:r>
              <a:rPr altLang="zh-CN" lang="en-US" smtClean="0"/>
              <a:t>第三级</a:t>
            </a:r>
          </a:p>
          <a:p>
            <a:pPr lvl="3"/>
            <a:r>
              <a:rPr altLang="zh-CN" lang="en-US" smtClean="0"/>
              <a:t>第四级</a:t>
            </a:r>
          </a:p>
          <a:p>
            <a:pPr lvl="4"/>
            <a:r>
              <a:rPr altLang="zh-CN" lang="en-US" smtClean="0"/>
              <a:t>第五级</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和标题">
    <p:spTree>
      <p:nvGrpSpPr>
        <p:cNvPr id="162" name=""/>
        <p:cNvGrpSpPr/>
        <p:nvPr/>
      </p:nvGrpSpPr>
      <p:grpSpPr>
        <a:xfrm>
          <a:off x="0" y="0"/>
          <a:ext cx="0" cy="0"/>
          <a:chOff x="0" y="0"/>
          <a:chExt cx="0" cy="0"/>
        </a:xfrm>
      </p:grpSpPr>
      <p:sp>
        <p:nvSpPr>
          <p:cNvPr id="1048997" name="Title 1"/>
          <p:cNvSpPr>
            <a:spLocks noGrp="1"/>
          </p:cNvSpPr>
          <p:nvPr>
            <p:ph type="title"/>
          </p:nvPr>
        </p:nvSpPr>
        <p:spPr>
          <a:xfrm>
            <a:off x="629841" y="457200"/>
            <a:ext cx="2949177" cy="1600200"/>
          </a:xfrm>
        </p:spPr>
        <p:txBody>
          <a:bodyPr anchor="b"/>
          <a:lstStyle>
            <a:lvl1pPr>
              <a:defRPr sz="3200"/>
            </a:lvl1pPr>
          </a:lstStyle>
          <a:p>
            <a:r>
              <a:rPr altLang="zh-CN" lang="en-US" smtClean="0"/>
              <a:t>单击此处编辑母版标题样式</a:t>
            </a:r>
            <a:endParaRPr altLang="en-US" lang="zh-CN"/>
          </a:p>
        </p:txBody>
      </p:sp>
      <p:sp>
        <p:nvSpPr>
          <p:cNvPr id="1048998"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单击此处编辑母版文本样式</a:t>
            </a:r>
          </a:p>
        </p:txBody>
      </p:sp>
      <p:sp>
        <p:nvSpPr>
          <p:cNvPr id="1048999"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1" name=""/>
        <p:cNvGrpSpPr/>
        <p:nvPr/>
      </p:nvGrpSpPr>
      <p:grpSpPr>
        <a:xfrm rot="0">
          <a:off x="0" y="0"/>
          <a:ext cx="0" cy="0"/>
          <a:chOff x="0" y="0"/>
          <a:chExt cx="0" cy="0"/>
        </a:xfrm>
      </p:grpSpPr>
      <p:sp>
        <p:nvSpPr>
          <p:cNvPr id="1048576" name=""/>
          <p:cNvSpPr/>
          <p:nvPr>
            <p:ph type="title" sz="full" idx="4294967295"/>
          </p:nvPr>
        </p:nvSpPr>
        <p:spPr>
          <a:xfrm rot="0">
            <a:off x="457200" y="274637"/>
            <a:ext cx="8229600" cy="1143000"/>
          </a:xfrm>
          <a:prstGeom prst="rect"/>
          <a:noFill/>
          <a:ln>
            <a:noFill/>
          </a:ln>
        </p:spPr>
        <p:txBody>
          <a:bodyPr anchor="ctr" bIns="45720" lIns="91440" rIns="91440" tIns="45720" vert="horz"/>
          <a:p>
            <a:pPr lvl="0"/>
            <a:r>
              <a:rPr altLang="en-US" lang="zh-CN"/>
              <a:t>单击此处编辑母版标题样式</a:t>
            </a:r>
          </a:p>
        </p:txBody>
      </p:sp>
      <p:sp>
        <p:nvSpPr>
          <p:cNvPr id="1048577" name=""/>
          <p:cNvSpPr/>
          <p:nvPr>
            <p:ph type="body" sz="full" idx="4294967295"/>
          </p:nvPr>
        </p:nvSpPr>
        <p:spPr>
          <a:xfrm rot="0">
            <a:off x="457200" y="1600200"/>
            <a:ext cx="8229600" cy="4525962"/>
          </a:xfrm>
          <a:prstGeom prst="rect"/>
          <a:noFill/>
          <a:ln>
            <a:noFill/>
          </a:ln>
        </p:spPr>
        <p:txBody>
          <a:bodyPr anchor="t" bIns="45720" lIns="91440" rIns="91440" tIns="45720" vert="horz"/>
          <a:p>
            <a:pPr lvl="0"/>
            <a:r>
              <a:rPr altLang="en-US" lang="zh-CN"/>
              <a:t>单击此处编辑母版文本样式</a:t>
            </a:r>
          </a:p>
          <a:p>
            <a:pPr indent="114300" lvl="1"/>
            <a:r>
              <a:rPr altLang="en-US" lang="zh-CN"/>
              <a:t>第二级</a:t>
            </a:r>
          </a:p>
          <a:p>
            <a:pPr indent="571500" lvl="2"/>
            <a:r>
              <a:rPr altLang="en-US" lang="zh-CN"/>
              <a:t>第三级</a:t>
            </a:r>
          </a:p>
          <a:p>
            <a:pPr indent="1028700" lvl="3"/>
            <a:r>
              <a:rPr altLang="en-US" lang="zh-CN"/>
              <a:t>第四级</a:t>
            </a:r>
          </a:p>
          <a:p>
            <a:pPr indent="1485900" lvl="4"/>
            <a:r>
              <a:rPr altLang="en-US" lang="zh-CN"/>
              <a:t>第五级</a:t>
            </a:r>
          </a:p>
        </p:txBody>
      </p:sp>
      <p:sp>
        <p:nvSpPr>
          <p:cNvPr id="1048578" name=""/>
          <p:cNvSpPr/>
          <p:nvPr>
            <p:ph type="dt" sz="half" idx="4294967295"/>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lvl="0">
              <a:buFontTx/>
              <a:buNone/>
            </a:pPr>
            <a:endParaRPr altLang="en-US" b="0" sz="1400" lang="zh-CN"/>
          </a:p>
        </p:txBody>
      </p:sp>
      <p:sp>
        <p:nvSpPr>
          <p:cNvPr id="1048579" name=""/>
          <p:cNvSpPr/>
          <p:nvPr>
            <p:ph type="ftr" sz="quarter" idx="4294967295"/>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ctr" lvl="0">
              <a:buFontTx/>
              <a:buNone/>
            </a:pPr>
            <a:endParaRPr altLang="zh-CN" b="0" sz="1400" lang="zh-CN"/>
          </a:p>
        </p:txBody>
      </p:sp>
      <p:sp>
        <p:nvSpPr>
          <p:cNvPr id="1048580" name=""/>
          <p:cNvSpPr/>
          <p:nvPr>
            <p:ph type="sldNum" sz="quarter" idx="4294967295"/>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fld>
            <a:endParaRPr altLang="en-US" b="0" sz="1400" lang="zh-CN"/>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p:titleStyle>
    <p:body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p:bodyStyle>
    <p:other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baseline="0" b="1" sz="1800" i="0" u="none">
          <a:solidFill>
            <a:schemeClr val="dk1"/>
          </a:solidFill>
          <a:latin typeface="Arial" pitchFamily="34" charset="0"/>
          <a:ea typeface="宋体" pitchFamily="2"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 Target="slide17.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 Target="slide22.xml"/><Relationship Id="rId3"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2" name=""/>
        <p:cNvGrpSpPr/>
        <p:nvPr/>
      </p:nvGrpSpPr>
      <p:grpSpPr>
        <a:xfrm rot="0">
          <a:off x="0" y="0"/>
          <a:ext cx="0" cy="0"/>
          <a:chOff x="0" y="0"/>
          <a:chExt cx="0" cy="0"/>
        </a:xfrm>
      </p:grpSpPr>
      <p:sp>
        <p:nvSpPr>
          <p:cNvPr id="1048581" name=""/>
          <p:cNvSpPr/>
          <p:nvPr/>
        </p:nvSpPr>
        <p:spPr>
          <a:xfrm rot="0">
            <a:off x="609600" y="1524000"/>
            <a:ext cx="7772400" cy="32004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5400" lang="zh-CN">
                <a:solidFill>
                  <a:srgbClr val="3333CC"/>
                </a:solidFill>
                <a:latin typeface="隶书" pitchFamily="49" charset="-122"/>
                <a:ea typeface="隶书" pitchFamily="49" charset="-122"/>
              </a:rPr>
              <a:t>第三讲  需求分析（</a:t>
            </a:r>
            <a:r>
              <a:rPr altLang="zh-CN" sz="5400" lang="en-US">
                <a:solidFill>
                  <a:srgbClr val="3333CC"/>
                </a:solidFill>
                <a:latin typeface="隶书" pitchFamily="49" charset="-122"/>
                <a:ea typeface="隶书" pitchFamily="49" charset="-122"/>
              </a:rPr>
              <a:t>2</a:t>
            </a:r>
            <a:r>
              <a:rPr altLang="en-US" sz="5400" lang="zh-CN">
                <a:solidFill>
                  <a:srgbClr val="3333CC"/>
                </a:solidFill>
                <a:latin typeface="隶书" pitchFamily="49" charset="-122"/>
                <a:ea typeface="隶书" pitchFamily="49" charset="-122"/>
              </a:rPr>
              <a:t>）</a:t>
            </a:r>
            <a:br/>
            <a:br/>
            <a:br/>
            <a:endParaRPr altLang="en-US" sz="4800" lang="zh-CN">
              <a:solidFill>
                <a:srgbClr val="3333CC"/>
              </a:solidFill>
              <a:latin typeface="隶书" pitchFamily="49" charset="-122"/>
              <a:ea typeface="隶书" pitchFamily="49" charset="-122"/>
            </a:endParaRPr>
          </a:p>
        </p:txBody>
      </p:sp>
      <p:sp>
        <p:nvSpPr>
          <p:cNvPr id="104858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1</a:t>
            </a:fld>
            <a:endParaRPr altLang="en-US" b="0" sz="140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34" name=""/>
          <p:cNvSpPr/>
          <p:nvPr>
            <p:ph type="title" sz="full" idx="0"/>
          </p:nvPr>
        </p:nvSpPr>
        <p:spPr>
          <a:xfrm rot="0">
            <a:off x="457200" y="274637"/>
            <a:ext cx="8229600" cy="6397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3200" lang="en-US"/>
              <a:t>3.4.3</a:t>
            </a:r>
            <a:r>
              <a:rPr altLang="en-US" b="1" sz="3200" lang="zh-CN"/>
              <a:t>数据流图</a:t>
            </a:r>
          </a:p>
        </p:txBody>
      </p:sp>
      <p:sp>
        <p:nvSpPr>
          <p:cNvPr id="1048635" name=""/>
          <p:cNvSpPr/>
          <p:nvPr>
            <p:ph sz="full" idx="1"/>
          </p:nvPr>
        </p:nvSpPr>
        <p:spPr>
          <a:xfrm rot="0">
            <a:off x="457200" y="990600"/>
            <a:ext cx="8229600" cy="5135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 typeface="Wingdings" pitchFamily="2" charset="2"/>
              <a:buNone/>
            </a:pPr>
            <a:r>
              <a:rPr altLang="en-US" b="1" lang="zh-CN">
                <a:solidFill>
                  <a:srgbClr val="FF0000"/>
                </a:solidFill>
              </a:rPr>
              <a:t>数据流图</a:t>
            </a:r>
            <a:r>
              <a:rPr altLang="zh-CN" b="1" lang="en-US">
                <a:solidFill>
                  <a:srgbClr val="FF0000"/>
                </a:solidFill>
              </a:rPr>
              <a:t>(data flow diagram</a:t>
            </a:r>
            <a:r>
              <a:rPr altLang="en-US" b="1" lang="zh-CN">
                <a:solidFill>
                  <a:srgbClr val="FF0000"/>
                </a:solidFill>
              </a:rPr>
              <a:t>，</a:t>
            </a:r>
            <a:r>
              <a:rPr altLang="zh-CN" b="1" lang="en-US">
                <a:solidFill>
                  <a:srgbClr val="FF0000"/>
                </a:solidFill>
              </a:rPr>
              <a:t>DFD)</a:t>
            </a:r>
            <a:r>
              <a:rPr altLang="en-US" b="1" lang="zh-CN">
                <a:solidFill>
                  <a:srgbClr val="FF0000"/>
                </a:solidFill>
              </a:rPr>
              <a:t>是结构化系统分析的基本工具</a:t>
            </a:r>
            <a:r>
              <a:rPr altLang="en-US" b="1" lang="zh-CN"/>
              <a:t>。</a:t>
            </a:r>
          </a:p>
          <a:p>
            <a:pPr eaLnBrk="1" hangingPunct="1" indent="0" lvl="0" marL="0">
              <a:buFont typeface="Wingdings" pitchFamily="2" charset="2"/>
              <a:buNone/>
            </a:pPr>
            <a:r>
              <a:rPr altLang="en-US" b="1" lang="zh-CN"/>
              <a:t>一个数据流图确定了系统的转化过程、系统所操纵的数据或物质集合</a:t>
            </a:r>
            <a:r>
              <a:rPr altLang="zh-CN" b="1" lang="en-US"/>
              <a:t>(</a:t>
            </a:r>
            <a:r>
              <a:rPr altLang="en-US" b="1" lang="zh-CN"/>
              <a:t>存储</a:t>
            </a:r>
            <a:r>
              <a:rPr altLang="zh-CN" b="1" lang="en-US"/>
              <a:t>)</a:t>
            </a:r>
            <a:r>
              <a:rPr altLang="en-US" b="1" lang="zh-CN"/>
              <a:t>，以及过程、存储、外部世界之间的数据流或物质流。</a:t>
            </a:r>
          </a:p>
          <a:p>
            <a:pPr eaLnBrk="1" hangingPunct="1" indent="0" lvl="0" marL="0">
              <a:buFont typeface="Wingdings" pitchFamily="2" charset="2"/>
              <a:buNone/>
            </a:pPr>
            <a:r>
              <a:rPr altLang="en-US" b="1" lang="zh-CN">
                <a:solidFill>
                  <a:srgbClr val="FF0000"/>
                </a:solidFill>
              </a:rPr>
              <a:t>数据流图描述了软件需求规格说明中的功能需求怎样结合在一起使用户可以执行指定的任务，</a:t>
            </a:r>
            <a:r>
              <a:rPr altLang="en-US" b="1" lang="zh-CN"/>
              <a:t>例如请求一种化学制品。也就是所说的功能建模。</a:t>
            </a:r>
          </a:p>
          <a:p>
            <a:pPr eaLnBrk="1" hangingPunct="1" indent="0" lvl="0" marL="0">
              <a:buFontTx/>
              <a:buNone/>
            </a:pPr>
            <a:r>
              <a:rPr altLang="en-US" b="1" lang="zh-CN"/>
              <a:t>       </a:t>
            </a:r>
          </a:p>
        </p:txBody>
      </p:sp>
      <p:sp>
        <p:nvSpPr>
          <p:cNvPr id="104863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10</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35">
                                            <p:txEl>
                                              <p:charRg st="0" end="42"/>
                                            </p:txEl>
                                          </p:spTgt>
                                        </p:tgtEl>
                                        <p:attrNameLst>
                                          <p:attrName>style.visibility</p:attrName>
                                        </p:attrNameLst>
                                      </p:cBhvr>
                                      <p:to>
                                        <p:strVal val="visible"/>
                                      </p:to>
                                    </p:set>
                                    <p:anim calcmode="lin" valueType="num">
                                      <p:cBhvr additive="base">
                                        <p:cTn dur="500" fill="hold" id="7"/>
                                        <p:tgtEl>
                                          <p:spTgt spid="1048635">
                                            <p:txEl>
                                              <p:charRg st="0" end="4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35">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35">
                                            <p:txEl>
                                              <p:charRg st="42" end="101"/>
                                            </p:txEl>
                                          </p:spTgt>
                                        </p:tgtEl>
                                        <p:attrNameLst>
                                          <p:attrName>style.visibility</p:attrName>
                                        </p:attrNameLst>
                                      </p:cBhvr>
                                      <p:to>
                                        <p:strVal val="visible"/>
                                      </p:to>
                                    </p:set>
                                    <p:anim calcmode="lin" valueType="num">
                                      <p:cBhvr additive="base">
                                        <p:cTn dur="500" fill="hold" id="13"/>
                                        <p:tgtEl>
                                          <p:spTgt spid="1048635">
                                            <p:txEl>
                                              <p:charRg st="42" end="10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35">
                                            <p:txEl>
                                              <p:charRg st="42" end="10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35">
                                            <p:txEl>
                                              <p:charRg st="101" end="165"/>
                                            </p:txEl>
                                          </p:spTgt>
                                        </p:tgtEl>
                                        <p:attrNameLst>
                                          <p:attrName>style.visibility</p:attrName>
                                        </p:attrNameLst>
                                      </p:cBhvr>
                                      <p:to>
                                        <p:strVal val="visible"/>
                                      </p:to>
                                    </p:set>
                                    <p:anim calcmode="lin" valueType="num">
                                      <p:cBhvr additive="base">
                                        <p:cTn dur="500" fill="hold" id="19"/>
                                        <p:tgtEl>
                                          <p:spTgt spid="1048635">
                                            <p:txEl>
                                              <p:charRg st="101" end="16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35">
                                            <p:txEl>
                                              <p:charRg st="101" end="16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35">
                                            <p:txEl>
                                              <p:charRg st="165" end="173"/>
                                            </p:txEl>
                                          </p:spTgt>
                                        </p:tgtEl>
                                        <p:attrNameLst>
                                          <p:attrName>style.visibility</p:attrName>
                                        </p:attrNameLst>
                                      </p:cBhvr>
                                      <p:to>
                                        <p:strVal val="visible"/>
                                      </p:to>
                                    </p:set>
                                    <p:anim calcmode="lin" valueType="num">
                                      <p:cBhvr additive="base">
                                        <p:cTn dur="500" fill="hold" id="25"/>
                                        <p:tgtEl>
                                          <p:spTgt spid="1048635">
                                            <p:txEl>
                                              <p:charRg st="165" end="17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35">
                                            <p:txEl>
                                              <p:charRg st="165" end="1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build="p" bldLvl="1"/>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37"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2" name="" descr=""/>
          <p:cNvPicPr>
            <a:picLocks/>
          </p:cNvPicPr>
          <p:nvPr/>
        </p:nvPicPr>
        <p:blipFill>
          <a:blip xmlns:r="http://schemas.openxmlformats.org/officeDocument/2006/relationships" r:embed="rId1"/>
          <a:srcRect l="0" t="0" r="0" b="0"/>
          <a:stretch>
            <a:fillRect/>
          </a:stretch>
        </p:blipFill>
        <p:spPr>
          <a:xfrm rot="0">
            <a:off x="1143000" y="533400"/>
            <a:ext cx="6704012" cy="2209800"/>
          </a:xfrm>
          <a:prstGeom prst="rect"/>
          <a:noFill/>
          <a:ln>
            <a:noFill/>
          </a:ln>
        </p:spPr>
      </p:pic>
      <p:sp>
        <p:nvSpPr>
          <p:cNvPr id="1048638" name=""/>
          <p:cNvSpPr/>
          <p:nvPr/>
        </p:nvSpPr>
        <p:spPr>
          <a:xfrm rot="0">
            <a:off x="2895600" y="3352800"/>
            <a:ext cx="3530600" cy="52387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2800" lang="zh-CN"/>
              <a:t> 数据流图的基本形式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639"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640"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3" name="" descr=""/>
          <p:cNvPicPr>
            <a:picLocks/>
          </p:cNvPicPr>
          <p:nvPr/>
        </p:nvPicPr>
        <p:blipFill>
          <a:blip xmlns:r="http://schemas.openxmlformats.org/officeDocument/2006/relationships" r:embed="rId1"/>
          <a:srcRect l="0" t="0" r="0" b="0"/>
          <a:stretch>
            <a:fillRect/>
          </a:stretch>
        </p:blipFill>
        <p:spPr>
          <a:xfrm rot="0">
            <a:off x="838200" y="381000"/>
            <a:ext cx="7086600" cy="4953000"/>
          </a:xfrm>
          <a:prstGeom prst="rect"/>
          <a:noFill/>
          <a:ln>
            <a:noFill/>
          </a:ln>
        </p:spPr>
      </p:pic>
      <p:sp>
        <p:nvSpPr>
          <p:cNvPr id="1048641" name=""/>
          <p:cNvSpPr/>
          <p:nvPr/>
        </p:nvSpPr>
        <p:spPr>
          <a:xfrm rot="0">
            <a:off x="2514600" y="5726112"/>
            <a:ext cx="3997325" cy="46196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2400" lang="zh-CN"/>
              <a:t>数据流图的分层示意图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642"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643"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4" name="" descr=""/>
          <p:cNvPicPr>
            <a:picLocks/>
          </p:cNvPicPr>
          <p:nvPr/>
        </p:nvPicPr>
        <p:blipFill>
          <a:blip xmlns:r="http://schemas.openxmlformats.org/officeDocument/2006/relationships" r:embed="rId1"/>
          <a:srcRect l="0" t="0" r="0" b="0"/>
          <a:stretch>
            <a:fillRect/>
          </a:stretch>
        </p:blipFill>
        <p:spPr>
          <a:xfrm rot="0">
            <a:off x="1676400" y="381000"/>
            <a:ext cx="5181600" cy="2590800"/>
          </a:xfrm>
          <a:prstGeom prst="rect"/>
          <a:noFill/>
          <a:ln>
            <a:noFill/>
          </a:ln>
        </p:spPr>
      </p:pic>
      <p:sp>
        <p:nvSpPr>
          <p:cNvPr id="1048644"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5" name="" descr=""/>
          <p:cNvPicPr>
            <a:picLocks/>
          </p:cNvPicPr>
          <p:nvPr/>
        </p:nvPicPr>
        <p:blipFill>
          <a:blip xmlns:r="http://schemas.openxmlformats.org/officeDocument/2006/relationships" r:embed="rId2"/>
          <a:srcRect l="0" t="0" r="0" b="0"/>
          <a:stretch>
            <a:fillRect/>
          </a:stretch>
        </p:blipFill>
        <p:spPr>
          <a:xfrm rot="0">
            <a:off x="2057400" y="3352800"/>
            <a:ext cx="5029200" cy="2486025"/>
          </a:xfrm>
          <a:prstGeom prst="rect"/>
          <a:noFill/>
          <a:ln>
            <a:noFill/>
          </a:ln>
        </p:spPr>
      </p:pic>
      <p:sp>
        <p:nvSpPr>
          <p:cNvPr id="1048645" name=""/>
          <p:cNvSpPr/>
          <p:nvPr/>
        </p:nvSpPr>
        <p:spPr>
          <a:xfrm rot="0">
            <a:off x="2514600" y="2744787"/>
            <a:ext cx="4953000" cy="400050"/>
          </a:xfrm>
          <a:prstGeom prst="rect"/>
          <a:noFill/>
          <a:ln>
            <a:noFill/>
          </a:ln>
        </p:spPr>
        <p:txBody>
          <a:bodyPr anchor="ctr"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indent="-38100" lvl="0"/>
            <a:r>
              <a:rPr altLang="zh-CN" sz="2000" lang="zh-CN">
                <a:latin typeface="Times New Roman" pitchFamily="18" charset="0"/>
              </a:rPr>
              <a:t> </a:t>
            </a:r>
            <a:r>
              <a:rPr altLang="en-US" sz="2000" lang="zh-CN">
                <a:latin typeface="Times New Roman" pitchFamily="18" charset="0"/>
              </a:rPr>
              <a:t>某系统的顶层数据流图</a:t>
            </a:r>
          </a:p>
        </p:txBody>
      </p:sp>
      <p:sp>
        <p:nvSpPr>
          <p:cNvPr id="1048646" name=""/>
          <p:cNvSpPr/>
          <p:nvPr/>
        </p:nvSpPr>
        <p:spPr>
          <a:xfrm rot="0">
            <a:off x="2667000" y="5802312"/>
            <a:ext cx="3438525" cy="36988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zh-CN"/>
              <a:t>某系统细化后的第一层数据流图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647"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648"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6" name="" descr=""/>
          <p:cNvPicPr>
            <a:picLocks/>
          </p:cNvPicPr>
          <p:nvPr/>
        </p:nvPicPr>
        <p:blipFill>
          <a:blip xmlns:r="http://schemas.openxmlformats.org/officeDocument/2006/relationships" r:embed="rId1"/>
          <a:srcRect l="0" t="0" r="0" b="0"/>
          <a:stretch>
            <a:fillRect/>
          </a:stretch>
        </p:blipFill>
        <p:spPr>
          <a:xfrm rot="0">
            <a:off x="609600" y="76200"/>
            <a:ext cx="7772400" cy="2952750"/>
          </a:xfrm>
          <a:prstGeom prst="rect"/>
          <a:noFill/>
          <a:ln>
            <a:noFill/>
          </a:ln>
        </p:spPr>
      </p:pic>
      <p:sp>
        <p:nvSpPr>
          <p:cNvPr id="1048649" name=""/>
          <p:cNvSpPr/>
          <p:nvPr/>
        </p:nvSpPr>
        <p:spPr>
          <a:xfrm rot="0">
            <a:off x="2362200" y="2514600"/>
            <a:ext cx="3503612" cy="36988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zh-CN"/>
              <a:t> “产生修改信息”细化数据流图</a:t>
            </a:r>
          </a:p>
        </p:txBody>
      </p:sp>
      <p:sp>
        <p:nvSpPr>
          <p:cNvPr id="1048650"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7" name="" descr=""/>
          <p:cNvPicPr>
            <a:picLocks/>
          </p:cNvPicPr>
          <p:nvPr/>
        </p:nvPicPr>
        <p:blipFill>
          <a:blip xmlns:r="http://schemas.openxmlformats.org/officeDocument/2006/relationships" r:embed="rId2"/>
          <a:srcRect l="0" t="0" r="0" b="0"/>
          <a:stretch>
            <a:fillRect/>
          </a:stretch>
        </p:blipFill>
        <p:spPr>
          <a:xfrm rot="0">
            <a:off x="1754187" y="2667000"/>
            <a:ext cx="4875212" cy="3600450"/>
          </a:xfrm>
          <a:prstGeom prst="rect"/>
          <a:noFill/>
          <a:ln>
            <a:noFill/>
          </a:ln>
        </p:spPr>
      </p:pic>
      <p:sp>
        <p:nvSpPr>
          <p:cNvPr id="1048651" name=""/>
          <p:cNvSpPr/>
          <p:nvPr/>
        </p:nvSpPr>
        <p:spPr>
          <a:xfrm rot="0">
            <a:off x="2895600" y="5954712"/>
            <a:ext cx="2740025" cy="36988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a:t>
            </a:r>
            <a:r>
              <a:rPr altLang="zh-CN" lang="zh-CN"/>
              <a:t>产生记录</a:t>
            </a:r>
            <a:r>
              <a:rPr altLang="zh-CN" lang="en-US"/>
              <a:t>”</a:t>
            </a:r>
            <a:r>
              <a:rPr altLang="zh-CN" lang="zh-CN"/>
              <a:t>细化数据流图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652"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653"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8" name="" descr=""/>
          <p:cNvPicPr>
            <a:picLocks/>
          </p:cNvPicPr>
          <p:nvPr/>
        </p:nvPicPr>
        <p:blipFill>
          <a:blip xmlns:r="http://schemas.openxmlformats.org/officeDocument/2006/relationships" r:embed="rId1"/>
          <a:srcRect l="0" t="0" r="0" b="0"/>
          <a:stretch>
            <a:fillRect/>
          </a:stretch>
        </p:blipFill>
        <p:spPr>
          <a:xfrm rot="0">
            <a:off x="762000" y="304800"/>
            <a:ext cx="7799387" cy="4953000"/>
          </a:xfrm>
          <a:prstGeom prst="rect"/>
          <a:noFill/>
          <a:ln>
            <a:noFill/>
          </a:ln>
        </p:spPr>
      </p:pic>
      <p:sp>
        <p:nvSpPr>
          <p:cNvPr id="1048654" name=""/>
          <p:cNvSpPr/>
          <p:nvPr/>
        </p:nvSpPr>
        <p:spPr>
          <a:xfrm rot="0">
            <a:off x="2514600" y="5500687"/>
            <a:ext cx="3886200" cy="400050"/>
          </a:xfrm>
          <a:prstGeom prst="rect"/>
          <a:noFill/>
          <a:ln>
            <a:noFill/>
          </a:ln>
        </p:spPr>
        <p:txBody>
          <a:bodyPr anchor="ctr"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indent="-38100" lvl="0"/>
            <a:r>
              <a:rPr altLang="zh-CN" sz="2000" lang="en-US">
                <a:latin typeface="Times New Roman" pitchFamily="18" charset="0"/>
              </a:rPr>
              <a:t> </a:t>
            </a:r>
            <a:r>
              <a:rPr altLang="zh-CN" sz="2000" lang="en-US">
                <a:latin typeface="Calibri" pitchFamily="34" charset="0"/>
              </a:rPr>
              <a:t>“</a:t>
            </a:r>
            <a:r>
              <a:rPr altLang="en-US" sz="2000" lang="zh-CN">
                <a:latin typeface="Times New Roman" pitchFamily="18" charset="0"/>
              </a:rPr>
              <a:t>产生新文件</a:t>
            </a:r>
            <a:r>
              <a:rPr altLang="en-US" sz="2000" lang="zh-CN">
                <a:latin typeface="Calibri" pitchFamily="34" charset="0"/>
              </a:rPr>
              <a:t>”</a:t>
            </a:r>
            <a:r>
              <a:rPr altLang="en-US" sz="2000" lang="zh-CN">
                <a:latin typeface="Times New Roman" pitchFamily="18" charset="0"/>
              </a:rPr>
              <a:t>细化数据流图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655"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656" name=""/>
          <p:cNvSpPr/>
          <p:nvPr/>
        </p:nvSpPr>
        <p:spPr>
          <a:xfrm rot="0">
            <a:off x="0" y="0"/>
            <a:ext cx="9144000" cy="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59" name="" descr=""/>
          <p:cNvPicPr>
            <a:picLocks/>
          </p:cNvPicPr>
          <p:nvPr/>
        </p:nvPicPr>
        <p:blipFill>
          <a:blip xmlns:r="http://schemas.openxmlformats.org/officeDocument/2006/relationships" r:embed="rId1"/>
          <a:srcRect l="0" t="0" r="0" b="0"/>
          <a:stretch>
            <a:fillRect/>
          </a:stretch>
        </p:blipFill>
        <p:spPr>
          <a:xfrm rot="0">
            <a:off x="1295400" y="0"/>
            <a:ext cx="6553200" cy="6200775"/>
          </a:xfrm>
          <a:prstGeom prst="rect"/>
          <a:noFill/>
          <a:ln>
            <a:noFill/>
          </a:ln>
        </p:spPr>
      </p:pic>
      <p:sp>
        <p:nvSpPr>
          <p:cNvPr id="1048657" name=""/>
          <p:cNvSpPr/>
          <p:nvPr/>
        </p:nvSpPr>
        <p:spPr>
          <a:xfrm rot="0">
            <a:off x="3048000" y="6248400"/>
            <a:ext cx="2973387" cy="36988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zh-CN"/>
              <a:t>某系统最终细化的数据流程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658" name=""/>
          <p:cNvSpPr/>
          <p:nvPr>
            <p:ph sz="full" idx="1"/>
          </p:nvPr>
        </p:nvSpPr>
        <p:spPr>
          <a:xfrm rot="0">
            <a:off x="381000" y="685800"/>
            <a:ext cx="8458200" cy="54403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en-US" b="1" lang="zh-CN"/>
              <a:t>关联图是数据流图最高层的抽象。关联图把整个系统表示成一个简单的黑匣子的过程，并用一个圆圈表示。关联图还表示出外部实体或与系统有关的端点，以及在系统与端点之间的数据和物质流。</a:t>
            </a:r>
          </a:p>
          <a:p>
            <a:pPr eaLnBrk="1" hangingPunct="1" indent="0" lvl="0" marL="0">
              <a:buFontTx/>
              <a:buNone/>
            </a:pPr>
            <a:r>
              <a:rPr altLang="en-US" b="1" lang="zh-CN"/>
              <a:t> </a:t>
            </a:r>
          </a:p>
          <a:p>
            <a:pPr eaLnBrk="1" hangingPunct="1" indent="0" lvl="0" marL="0">
              <a:buFontTx/>
              <a:buNone/>
            </a:pPr>
            <a:r>
              <a:rPr altLang="en-US" b="1" lang="zh-CN"/>
              <a:t>    </a:t>
            </a:r>
          </a:p>
        </p:txBody>
      </p:sp>
      <p:sp>
        <p:nvSpPr>
          <p:cNvPr id="1048659"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17</a:t>
            </a:fld>
            <a:endParaRPr altLang="en-US" b="0" sz="1400"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grpSp>
        <p:nvGrpSpPr>
          <p:cNvPr id="96" name=""/>
          <p:cNvGrpSpPr/>
          <p:nvPr/>
        </p:nvGrpSpPr>
        <p:grpSpPr>
          <a:xfrm rot="0">
            <a:off x="381000" y="76200"/>
            <a:ext cx="8382000" cy="6405562"/>
            <a:chOff x="240" y="48"/>
            <a:chExt cx="5280" cy="4035"/>
          </a:xfrm>
        </p:grpSpPr>
        <p:grpSp>
          <p:nvGrpSpPr>
            <p:cNvPr id="97" name=""/>
            <p:cNvGrpSpPr/>
            <p:nvPr/>
          </p:nvGrpSpPr>
          <p:grpSpPr>
            <a:xfrm rot="0">
              <a:off x="240" y="48"/>
              <a:ext cx="5280" cy="3648"/>
              <a:chOff x="240" y="192"/>
              <a:chExt cx="5280" cy="3648"/>
            </a:xfrm>
          </p:grpSpPr>
          <p:sp>
            <p:nvSpPr>
              <p:cNvPr id="1048660" name=""/>
              <p:cNvSpPr/>
              <p:nvPr/>
            </p:nvSpPr>
            <p:spPr>
              <a:xfrm rot="0">
                <a:off x="4368" y="1296"/>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化学制品</a:t>
                </a:r>
              </a:p>
              <a:p>
                <a:pPr algn="ctr" lvl="0"/>
                <a:r>
                  <a:rPr altLang="en-US" sz="2400" lang="zh-CN"/>
                  <a:t>仓库</a:t>
                </a:r>
              </a:p>
            </p:txBody>
          </p:sp>
          <p:sp>
            <p:nvSpPr>
              <p:cNvPr id="1048661" name=""/>
              <p:cNvSpPr/>
              <p:nvPr/>
            </p:nvSpPr>
            <p:spPr>
              <a:xfrm rot="0">
                <a:off x="240" y="1344"/>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采购部门</a:t>
                </a:r>
              </a:p>
            </p:txBody>
          </p:sp>
          <p:sp>
            <p:nvSpPr>
              <p:cNvPr id="1048662" name=""/>
              <p:cNvSpPr/>
              <p:nvPr/>
            </p:nvSpPr>
            <p:spPr>
              <a:xfrm rot="0">
                <a:off x="240" y="3360"/>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健康和安</a:t>
                </a:r>
              </a:p>
              <a:p>
                <a:pPr algn="ctr" lvl="0"/>
                <a:r>
                  <a:rPr altLang="en-US" sz="2400" lang="zh-CN"/>
                  <a:t>全部门</a:t>
                </a:r>
              </a:p>
            </p:txBody>
          </p:sp>
          <p:sp>
            <p:nvSpPr>
              <p:cNvPr id="1048663" name=""/>
              <p:cNvSpPr/>
              <p:nvPr/>
            </p:nvSpPr>
            <p:spPr>
              <a:xfrm rot="0">
                <a:off x="4320" y="3360"/>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培训用数</a:t>
                </a:r>
              </a:p>
              <a:p>
                <a:pPr algn="ctr" lvl="0"/>
                <a:r>
                  <a:rPr altLang="en-US" sz="2400" lang="zh-CN"/>
                  <a:t>据库</a:t>
                </a:r>
              </a:p>
            </p:txBody>
          </p:sp>
          <p:sp>
            <p:nvSpPr>
              <p:cNvPr id="1048664" name=""/>
              <p:cNvSpPr/>
              <p:nvPr/>
            </p:nvSpPr>
            <p:spPr>
              <a:xfrm rot="0" flipH="1">
                <a:off x="816" y="2592"/>
                <a:ext cx="1488" cy="768"/>
              </a:xfrm>
              <a:prstGeom prst="line"/>
              <a:noFill/>
              <a:ln w="38100" cap="flat" cmpd="sng">
                <a:solidFill>
                  <a:schemeClr val="dk1">
                    <a:alpha val="100000"/>
                  </a:schemeClr>
                </a:solidFill>
                <a:prstDash val="solid"/>
                <a:round/>
                <a:tailEnd type="stealth" w="lg" len="lg"/>
              </a:ln>
            </p:spPr>
          </p:sp>
          <p:sp>
            <p:nvSpPr>
              <p:cNvPr id="1048665" name=""/>
              <p:cNvSpPr txBox="1"/>
              <p:nvPr/>
            </p:nvSpPr>
            <p:spPr>
              <a:xfrm rot="0">
                <a:off x="1190" y="2640"/>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lang="zh-CN"/>
                  <a:t>化学制品</a:t>
                </a:r>
              </a:p>
              <a:p>
                <a:pPr lvl="0"/>
                <a:r>
                  <a:rPr altLang="en-US" lang="zh-CN"/>
                  <a:t>使用报告</a:t>
                </a:r>
              </a:p>
            </p:txBody>
          </p:sp>
          <p:sp>
            <p:nvSpPr>
              <p:cNvPr id="1048666" name=""/>
              <p:cNvSpPr/>
              <p:nvPr/>
            </p:nvSpPr>
            <p:spPr>
              <a:xfrm rot="0" flipV="1">
                <a:off x="1392" y="2880"/>
                <a:ext cx="1200" cy="720"/>
              </a:xfrm>
              <a:prstGeom prst="line"/>
              <a:noFill/>
              <a:ln w="38100" cap="flat" cmpd="sng">
                <a:solidFill>
                  <a:schemeClr val="dk1">
                    <a:alpha val="100000"/>
                  </a:schemeClr>
                </a:solidFill>
                <a:prstDash val="solid"/>
                <a:round/>
                <a:tailEnd type="stealth" w="lg" len="lg"/>
              </a:ln>
            </p:spPr>
          </p:sp>
          <p:sp>
            <p:nvSpPr>
              <p:cNvPr id="1048667" name=""/>
              <p:cNvSpPr txBox="1"/>
              <p:nvPr/>
            </p:nvSpPr>
            <p:spPr>
              <a:xfrm rot="0">
                <a:off x="1488" y="3024"/>
                <a:ext cx="98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请求化学制品</a:t>
                </a:r>
              </a:p>
              <a:p>
                <a:pPr algn="ctr" lvl="0"/>
                <a:r>
                  <a:rPr altLang="en-US" lang="zh-CN"/>
                  <a:t>使用报告</a:t>
                </a:r>
              </a:p>
            </p:txBody>
          </p:sp>
          <p:sp>
            <p:nvSpPr>
              <p:cNvPr id="1048668" name=""/>
              <p:cNvSpPr/>
              <p:nvPr/>
            </p:nvSpPr>
            <p:spPr>
              <a:xfrm rot="0">
                <a:off x="3312" y="2592"/>
                <a:ext cx="1584" cy="768"/>
              </a:xfrm>
              <a:prstGeom prst="line"/>
              <a:noFill/>
              <a:ln w="38100" cap="flat" cmpd="sng">
                <a:solidFill>
                  <a:schemeClr val="dk1">
                    <a:alpha val="100000"/>
                  </a:schemeClr>
                </a:solidFill>
                <a:prstDash val="solid"/>
                <a:round/>
                <a:tailEnd type="stealth" w="lg" len="lg"/>
              </a:ln>
            </p:spPr>
          </p:sp>
          <p:sp>
            <p:nvSpPr>
              <p:cNvPr id="1048669" name=""/>
              <p:cNvSpPr/>
              <p:nvPr/>
            </p:nvSpPr>
            <p:spPr>
              <a:xfrm rot="0" flipH="1" flipV="1">
                <a:off x="3024" y="2880"/>
                <a:ext cx="1296" cy="672"/>
              </a:xfrm>
              <a:prstGeom prst="line"/>
              <a:noFill/>
              <a:ln w="38100" cap="flat" cmpd="sng">
                <a:solidFill>
                  <a:schemeClr val="dk1">
                    <a:alpha val="100000"/>
                  </a:schemeClr>
                </a:solidFill>
                <a:prstDash val="solid"/>
                <a:round/>
                <a:tailEnd type="stealth" w="lg" len="lg"/>
              </a:ln>
            </p:spPr>
          </p:sp>
          <p:sp>
            <p:nvSpPr>
              <p:cNvPr id="1048670" name=""/>
              <p:cNvSpPr txBox="1"/>
              <p:nvPr/>
            </p:nvSpPr>
            <p:spPr>
              <a:xfrm rot="0">
                <a:off x="3768" y="2736"/>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培训记录</a:t>
                </a:r>
              </a:p>
              <a:p>
                <a:pPr algn="ctr" lvl="0"/>
                <a:r>
                  <a:rPr altLang="en-US" lang="zh-CN"/>
                  <a:t>请求</a:t>
                </a:r>
              </a:p>
            </p:txBody>
          </p:sp>
          <p:sp>
            <p:nvSpPr>
              <p:cNvPr id="1048671" name=""/>
              <p:cNvSpPr txBox="1"/>
              <p:nvPr/>
            </p:nvSpPr>
            <p:spPr>
              <a:xfrm rot="0">
                <a:off x="3216" y="2976"/>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危险记录</a:t>
                </a:r>
              </a:p>
              <a:p>
                <a:pPr algn="ctr" lvl="0"/>
                <a:r>
                  <a:rPr altLang="en-US" lang="zh-CN"/>
                  <a:t>请求</a:t>
                </a:r>
              </a:p>
            </p:txBody>
          </p:sp>
          <p:sp>
            <p:nvSpPr>
              <p:cNvPr id="1048672" name=""/>
              <p:cNvSpPr/>
              <p:nvPr/>
            </p:nvSpPr>
            <p:spPr>
              <a:xfrm rot="0" flipH="1" flipV="1">
                <a:off x="768" y="1824"/>
                <a:ext cx="1488" cy="528"/>
              </a:xfrm>
              <a:prstGeom prst="line"/>
              <a:noFill/>
              <a:ln w="38100" cap="flat" cmpd="sng">
                <a:solidFill>
                  <a:schemeClr val="dk1">
                    <a:alpha val="100000"/>
                  </a:schemeClr>
                </a:solidFill>
                <a:prstDash val="solid"/>
                <a:round/>
                <a:tailEnd type="stealth" w="lg" len="lg"/>
              </a:ln>
            </p:spPr>
          </p:sp>
          <p:sp>
            <p:nvSpPr>
              <p:cNvPr id="1048673" name=""/>
              <p:cNvSpPr/>
              <p:nvPr/>
            </p:nvSpPr>
            <p:spPr>
              <a:xfrm rot="0">
                <a:off x="1392" y="1632"/>
                <a:ext cx="1056" cy="384"/>
              </a:xfrm>
              <a:prstGeom prst="line"/>
              <a:noFill/>
              <a:ln w="38100" cap="flat" cmpd="sng">
                <a:solidFill>
                  <a:schemeClr val="dk1">
                    <a:alpha val="100000"/>
                  </a:schemeClr>
                </a:solidFill>
                <a:prstDash val="solid"/>
                <a:round/>
                <a:tailEnd type="stealth" w="lg" len="lg"/>
              </a:ln>
            </p:spPr>
          </p:sp>
          <p:sp>
            <p:nvSpPr>
              <p:cNvPr id="1048674" name=""/>
              <p:cNvSpPr txBox="1"/>
              <p:nvPr/>
            </p:nvSpPr>
            <p:spPr>
              <a:xfrm rot="0">
                <a:off x="1488" y="1564"/>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供货商订</a:t>
                </a:r>
              </a:p>
              <a:p>
                <a:pPr algn="ctr" lvl="0"/>
                <a:r>
                  <a:rPr altLang="en-US" lang="zh-CN"/>
                  <a:t>单状态</a:t>
                </a:r>
              </a:p>
            </p:txBody>
          </p:sp>
          <p:sp>
            <p:nvSpPr>
              <p:cNvPr id="1048675" name=""/>
              <p:cNvSpPr txBox="1"/>
              <p:nvPr/>
            </p:nvSpPr>
            <p:spPr>
              <a:xfrm rot="0">
                <a:off x="1030" y="1996"/>
                <a:ext cx="842"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供货商化学</a:t>
                </a:r>
              </a:p>
              <a:p>
                <a:pPr algn="ctr" lvl="0"/>
                <a:r>
                  <a:rPr altLang="en-US" lang="zh-CN"/>
                  <a:t>制品请求</a:t>
                </a:r>
              </a:p>
            </p:txBody>
          </p:sp>
          <p:sp>
            <p:nvSpPr>
              <p:cNvPr id="1048676" name=""/>
              <p:cNvSpPr/>
              <p:nvPr/>
            </p:nvSpPr>
            <p:spPr>
              <a:xfrm rot="0" flipH="1">
                <a:off x="3264" y="1536"/>
                <a:ext cx="1104" cy="528"/>
              </a:xfrm>
              <a:prstGeom prst="line"/>
              <a:noFill/>
              <a:ln w="38100" cap="flat" cmpd="sng">
                <a:solidFill>
                  <a:schemeClr val="dk1">
                    <a:alpha val="100000"/>
                  </a:schemeClr>
                </a:solidFill>
                <a:prstDash val="solid"/>
                <a:round/>
                <a:tailEnd type="stealth" w="lg" len="lg"/>
              </a:ln>
            </p:spPr>
          </p:sp>
          <p:sp>
            <p:nvSpPr>
              <p:cNvPr id="1048677" name=""/>
              <p:cNvSpPr txBox="1"/>
              <p:nvPr/>
            </p:nvSpPr>
            <p:spPr>
              <a:xfrm rot="0">
                <a:off x="3382" y="1706"/>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化学制品容器</a:t>
                </a:r>
              </a:p>
            </p:txBody>
          </p:sp>
          <p:sp>
            <p:nvSpPr>
              <p:cNvPr id="1048678" name=""/>
              <p:cNvSpPr/>
              <p:nvPr/>
            </p:nvSpPr>
            <p:spPr>
              <a:xfrm rot="0" flipV="1">
                <a:off x="3072" y="1296"/>
                <a:ext cx="1296" cy="624"/>
              </a:xfrm>
              <a:prstGeom prst="line"/>
              <a:noFill/>
              <a:ln w="38100" cap="flat" cmpd="sng">
                <a:solidFill>
                  <a:schemeClr val="dk1">
                    <a:alpha val="100000"/>
                  </a:schemeClr>
                </a:solidFill>
                <a:prstDash val="solid"/>
                <a:round/>
                <a:tailEnd type="stealth" w="lg" len="lg"/>
              </a:ln>
            </p:spPr>
          </p:sp>
          <p:sp>
            <p:nvSpPr>
              <p:cNvPr id="1048679" name=""/>
              <p:cNvSpPr/>
              <p:nvPr/>
            </p:nvSpPr>
            <p:spPr>
              <a:xfrm rot="0" flipH="1">
                <a:off x="3360" y="1776"/>
                <a:ext cx="1152" cy="528"/>
              </a:xfrm>
              <a:prstGeom prst="line"/>
              <a:noFill/>
              <a:ln w="38100" cap="flat" cmpd="sng">
                <a:solidFill>
                  <a:schemeClr val="dk1">
                    <a:alpha val="100000"/>
                  </a:schemeClr>
                </a:solidFill>
                <a:prstDash val="solid"/>
                <a:round/>
                <a:tailEnd type="stealth" w="lg" len="lg"/>
              </a:ln>
            </p:spPr>
          </p:sp>
          <p:sp>
            <p:nvSpPr>
              <p:cNvPr id="1048680" name=""/>
              <p:cNvSpPr txBox="1"/>
              <p:nvPr/>
            </p:nvSpPr>
            <p:spPr>
              <a:xfrm rot="0">
                <a:off x="3360" y="1344"/>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存货清单报表</a:t>
                </a:r>
              </a:p>
            </p:txBody>
          </p:sp>
          <p:sp>
            <p:nvSpPr>
              <p:cNvPr id="1048681" name=""/>
              <p:cNvSpPr txBox="1"/>
              <p:nvPr/>
            </p:nvSpPr>
            <p:spPr>
              <a:xfrm rot="0">
                <a:off x="3408" y="1996"/>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存货清单请求</a:t>
                </a:r>
              </a:p>
            </p:txBody>
          </p:sp>
          <p:sp>
            <p:nvSpPr>
              <p:cNvPr id="1048682" name=""/>
              <p:cNvSpPr/>
              <p:nvPr/>
            </p:nvSpPr>
            <p:spPr>
              <a:xfrm rot="0" flipH="1">
                <a:off x="3360" y="1776"/>
                <a:ext cx="1776" cy="768"/>
              </a:xfrm>
              <a:prstGeom prst="line"/>
              <a:noFill/>
              <a:ln w="38100" cap="flat" cmpd="sng">
                <a:solidFill>
                  <a:schemeClr val="dk1">
                    <a:alpha val="100000"/>
                  </a:schemeClr>
                </a:solidFill>
                <a:prstDash val="solid"/>
                <a:round/>
                <a:tailEnd type="stealth" w="lg" len="lg"/>
              </a:ln>
            </p:spPr>
          </p:sp>
          <p:sp>
            <p:nvSpPr>
              <p:cNvPr id="1048683" name=""/>
              <p:cNvSpPr txBox="1"/>
              <p:nvPr/>
            </p:nvSpPr>
            <p:spPr>
              <a:xfrm rot="0">
                <a:off x="4294" y="1968"/>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化学制品请求</a:t>
                </a:r>
              </a:p>
            </p:txBody>
          </p:sp>
          <p:sp>
            <p:nvSpPr>
              <p:cNvPr id="1048684" name=""/>
              <p:cNvSpPr/>
              <p:nvPr/>
            </p:nvSpPr>
            <p:spPr>
              <a:xfrm rot="0" flipV="1">
                <a:off x="2592" y="672"/>
                <a:ext cx="0" cy="1248"/>
              </a:xfrm>
              <a:prstGeom prst="line"/>
              <a:noFill/>
              <a:ln w="38100" cap="flat" cmpd="sng">
                <a:solidFill>
                  <a:schemeClr val="dk1">
                    <a:alpha val="100000"/>
                  </a:schemeClr>
                </a:solidFill>
                <a:prstDash val="solid"/>
                <a:round/>
                <a:tailEnd type="stealth" w="lg" len="lg"/>
              </a:ln>
            </p:spPr>
          </p:sp>
          <p:sp>
            <p:nvSpPr>
              <p:cNvPr id="1048685" name=""/>
              <p:cNvSpPr/>
              <p:nvPr/>
            </p:nvSpPr>
            <p:spPr>
              <a:xfrm rot="0">
                <a:off x="2976" y="672"/>
                <a:ext cx="0" cy="1200"/>
              </a:xfrm>
              <a:prstGeom prst="line"/>
              <a:noFill/>
              <a:ln w="38100" cap="flat" cmpd="sng">
                <a:solidFill>
                  <a:schemeClr val="dk1">
                    <a:alpha val="100000"/>
                  </a:schemeClr>
                </a:solidFill>
                <a:prstDash val="solid"/>
                <a:round/>
                <a:tailEnd type="stealth" w="lg" len="lg"/>
              </a:ln>
            </p:spPr>
          </p:sp>
          <p:sp>
            <p:nvSpPr>
              <p:cNvPr id="1048686" name=""/>
              <p:cNvSpPr/>
              <p:nvPr/>
            </p:nvSpPr>
            <p:spPr>
              <a:xfrm rot="0">
                <a:off x="2016" y="432"/>
                <a:ext cx="1440" cy="1488"/>
              </a:xfrm>
              <a:prstGeom prst="ellipse"/>
              <a:noFill/>
              <a:ln w="3810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687" name=""/>
              <p:cNvSpPr/>
              <p:nvPr/>
            </p:nvSpPr>
            <p:spPr>
              <a:xfrm rot="0">
                <a:off x="2160" y="192"/>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药剂师</a:t>
                </a:r>
              </a:p>
            </p:txBody>
          </p:sp>
          <p:sp>
            <p:nvSpPr>
              <p:cNvPr id="1048688" name=""/>
              <p:cNvSpPr/>
              <p:nvPr/>
            </p:nvSpPr>
            <p:spPr>
              <a:xfrm rot="0">
                <a:off x="2256" y="1872"/>
                <a:ext cx="1104" cy="1056"/>
              </a:xfrm>
              <a:prstGeom prst="ellipse"/>
              <a:solidFill>
                <a:srgbClr val="FF6600"/>
              </a:solidFill>
              <a:ln w="9525" cap="flat" cmpd="sng">
                <a:solidFill>
                  <a:schemeClr val="dk1">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化学制品</a:t>
                </a:r>
              </a:p>
              <a:p>
                <a:pPr algn="ctr" lvl="0"/>
                <a:r>
                  <a:rPr altLang="en-US" sz="2400" lang="zh-CN"/>
                  <a:t>跟踪系统</a:t>
                </a:r>
              </a:p>
            </p:txBody>
          </p:sp>
          <p:sp>
            <p:nvSpPr>
              <p:cNvPr id="1048689" name=""/>
              <p:cNvSpPr/>
              <p:nvPr/>
            </p:nvSpPr>
            <p:spPr>
              <a:xfrm rot="0">
                <a:off x="2448" y="1872"/>
                <a:ext cx="144" cy="48"/>
              </a:xfrm>
              <a:prstGeom prst="line"/>
              <a:noFill/>
              <a:ln w="9525" cap="flat" cmpd="sng">
                <a:solidFill>
                  <a:schemeClr val="dk1">
                    <a:alpha val="100000"/>
                  </a:schemeClr>
                </a:solidFill>
                <a:prstDash val="solid"/>
                <a:round/>
                <a:tailEnd type="triangle" w="lg" len="lg"/>
              </a:ln>
            </p:spPr>
          </p:sp>
          <p:sp>
            <p:nvSpPr>
              <p:cNvPr id="1048690" name=""/>
              <p:cNvSpPr/>
              <p:nvPr/>
            </p:nvSpPr>
            <p:spPr>
              <a:xfrm rot="0" flipH="1" flipV="1">
                <a:off x="3264" y="672"/>
                <a:ext cx="96" cy="144"/>
              </a:xfrm>
              <a:prstGeom prst="line"/>
              <a:noFill/>
              <a:ln w="9525" cap="flat" cmpd="sng">
                <a:solidFill>
                  <a:schemeClr val="dk1">
                    <a:alpha val="100000"/>
                  </a:schemeClr>
                </a:solidFill>
                <a:prstDash val="solid"/>
                <a:round/>
                <a:tailEnd type="triangle" w="lg" len="lg"/>
              </a:ln>
            </p:spPr>
          </p:sp>
          <p:sp>
            <p:nvSpPr>
              <p:cNvPr id="1048691" name=""/>
              <p:cNvSpPr txBox="1"/>
              <p:nvPr/>
            </p:nvSpPr>
            <p:spPr>
              <a:xfrm rot="0">
                <a:off x="1536" y="768"/>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供货商目</a:t>
                </a:r>
              </a:p>
              <a:p>
                <a:pPr algn="ctr" lvl="0"/>
                <a:r>
                  <a:rPr altLang="en-US" lang="zh-CN"/>
                  <a:t>录查询</a:t>
                </a:r>
              </a:p>
            </p:txBody>
          </p:sp>
          <p:sp>
            <p:nvSpPr>
              <p:cNvPr id="1048692" name=""/>
              <p:cNvSpPr txBox="1"/>
              <p:nvPr/>
            </p:nvSpPr>
            <p:spPr>
              <a:xfrm rot="0">
                <a:off x="2184" y="816"/>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供货商目</a:t>
                </a:r>
              </a:p>
              <a:p>
                <a:pPr algn="ctr" lvl="0"/>
                <a:r>
                  <a:rPr altLang="en-US" lang="zh-CN"/>
                  <a:t>录信息</a:t>
                </a:r>
              </a:p>
            </p:txBody>
          </p:sp>
          <p:sp>
            <p:nvSpPr>
              <p:cNvPr id="1048693" name=""/>
              <p:cNvSpPr txBox="1"/>
              <p:nvPr/>
            </p:nvSpPr>
            <p:spPr>
              <a:xfrm rot="0">
                <a:off x="2688" y="1228"/>
                <a:ext cx="551"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a:t>
                </a:r>
              </a:p>
              <a:p>
                <a:pPr algn="ctr" lvl="0"/>
                <a:r>
                  <a:rPr altLang="en-US" lang="zh-CN"/>
                  <a:t>品请求</a:t>
                </a:r>
              </a:p>
            </p:txBody>
          </p:sp>
          <p:sp>
            <p:nvSpPr>
              <p:cNvPr id="1048694" name=""/>
              <p:cNvSpPr txBox="1"/>
              <p:nvPr/>
            </p:nvSpPr>
            <p:spPr>
              <a:xfrm rot="0">
                <a:off x="3193" y="816"/>
                <a:ext cx="551"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a:t>
                </a:r>
              </a:p>
              <a:p>
                <a:pPr algn="ctr" lvl="0"/>
                <a:r>
                  <a:rPr altLang="en-US" lang="zh-CN"/>
                  <a:t>品容器</a:t>
                </a:r>
              </a:p>
            </p:txBody>
          </p:sp>
        </p:grpSp>
        <p:sp>
          <p:nvSpPr>
            <p:cNvPr id="1048695" name=""/>
            <p:cNvSpPr txBox="1"/>
            <p:nvPr/>
          </p:nvSpPr>
          <p:spPr>
            <a:xfrm rot="0">
              <a:off x="1392" y="3792"/>
              <a:ext cx="116" cy="29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sz="2400" lang="zh-CN"/>
            </a:p>
          </p:txBody>
        </p:sp>
      </p:grpSp>
      <p:grpSp>
        <p:nvGrpSpPr>
          <p:cNvPr id="98" name=""/>
          <p:cNvGrpSpPr/>
          <p:nvPr/>
        </p:nvGrpSpPr>
        <p:grpSpPr>
          <a:xfrm rot="0">
            <a:off x="381000" y="76200"/>
            <a:ext cx="8382000" cy="6400800"/>
            <a:chOff x="240" y="48"/>
            <a:chExt cx="5280" cy="4032"/>
          </a:xfrm>
        </p:grpSpPr>
        <p:grpSp>
          <p:nvGrpSpPr>
            <p:cNvPr id="99" name=""/>
            <p:cNvGrpSpPr/>
            <p:nvPr/>
          </p:nvGrpSpPr>
          <p:grpSpPr>
            <a:xfrm rot="0">
              <a:off x="240" y="48"/>
              <a:ext cx="5280" cy="3648"/>
              <a:chOff x="240" y="192"/>
              <a:chExt cx="5280" cy="3648"/>
            </a:xfrm>
          </p:grpSpPr>
          <p:sp>
            <p:nvSpPr>
              <p:cNvPr id="1048696" name=""/>
              <p:cNvSpPr/>
              <p:nvPr/>
            </p:nvSpPr>
            <p:spPr>
              <a:xfrm rot="0">
                <a:off x="4368" y="1296"/>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化学制品</a:t>
                </a:r>
              </a:p>
              <a:p>
                <a:pPr algn="ctr" lvl="0"/>
                <a:r>
                  <a:rPr altLang="en-US" sz="2400" lang="zh-CN"/>
                  <a:t>仓库</a:t>
                </a:r>
              </a:p>
            </p:txBody>
          </p:sp>
          <p:sp>
            <p:nvSpPr>
              <p:cNvPr id="1048697" name=""/>
              <p:cNvSpPr/>
              <p:nvPr/>
            </p:nvSpPr>
            <p:spPr>
              <a:xfrm rot="0">
                <a:off x="240" y="1344"/>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采购部门</a:t>
                </a:r>
              </a:p>
            </p:txBody>
          </p:sp>
          <p:sp>
            <p:nvSpPr>
              <p:cNvPr id="1048698" name=""/>
              <p:cNvSpPr/>
              <p:nvPr/>
            </p:nvSpPr>
            <p:spPr>
              <a:xfrm rot="0">
                <a:off x="240" y="3360"/>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健康和安</a:t>
                </a:r>
              </a:p>
              <a:p>
                <a:pPr algn="ctr" lvl="0"/>
                <a:r>
                  <a:rPr altLang="en-US" sz="2400" lang="zh-CN"/>
                  <a:t>全部门</a:t>
                </a:r>
              </a:p>
            </p:txBody>
          </p:sp>
          <p:sp>
            <p:nvSpPr>
              <p:cNvPr id="1048699" name=""/>
              <p:cNvSpPr/>
              <p:nvPr/>
            </p:nvSpPr>
            <p:spPr>
              <a:xfrm rot="0">
                <a:off x="4320" y="3360"/>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培训用数</a:t>
                </a:r>
              </a:p>
              <a:p>
                <a:pPr algn="ctr" lvl="0"/>
                <a:r>
                  <a:rPr altLang="en-US" sz="2400" lang="zh-CN"/>
                  <a:t>据库</a:t>
                </a:r>
              </a:p>
            </p:txBody>
          </p:sp>
          <p:sp>
            <p:nvSpPr>
              <p:cNvPr id="1048700" name=""/>
              <p:cNvSpPr/>
              <p:nvPr/>
            </p:nvSpPr>
            <p:spPr>
              <a:xfrm rot="0" flipH="1">
                <a:off x="816" y="2592"/>
                <a:ext cx="1488" cy="768"/>
              </a:xfrm>
              <a:prstGeom prst="line"/>
              <a:noFill/>
              <a:ln w="38100" cap="flat" cmpd="sng">
                <a:solidFill>
                  <a:schemeClr val="dk1">
                    <a:alpha val="100000"/>
                  </a:schemeClr>
                </a:solidFill>
                <a:prstDash val="solid"/>
                <a:round/>
                <a:tailEnd type="stealth" w="lg" len="lg"/>
              </a:ln>
            </p:spPr>
          </p:sp>
          <p:sp>
            <p:nvSpPr>
              <p:cNvPr id="1048701" name=""/>
              <p:cNvSpPr txBox="1"/>
              <p:nvPr/>
            </p:nvSpPr>
            <p:spPr>
              <a:xfrm rot="0">
                <a:off x="1190" y="2640"/>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lang="zh-CN"/>
                  <a:t>化学制品</a:t>
                </a:r>
              </a:p>
              <a:p>
                <a:pPr lvl="0"/>
                <a:r>
                  <a:rPr altLang="en-US" lang="zh-CN"/>
                  <a:t>使用报告</a:t>
                </a:r>
              </a:p>
            </p:txBody>
          </p:sp>
          <p:sp>
            <p:nvSpPr>
              <p:cNvPr id="1048702" name=""/>
              <p:cNvSpPr/>
              <p:nvPr/>
            </p:nvSpPr>
            <p:spPr>
              <a:xfrm rot="0" flipV="1">
                <a:off x="1392" y="2880"/>
                <a:ext cx="1200" cy="720"/>
              </a:xfrm>
              <a:prstGeom prst="line"/>
              <a:noFill/>
              <a:ln w="38100" cap="flat" cmpd="sng">
                <a:solidFill>
                  <a:schemeClr val="dk1">
                    <a:alpha val="100000"/>
                  </a:schemeClr>
                </a:solidFill>
                <a:prstDash val="solid"/>
                <a:round/>
                <a:tailEnd type="stealth" w="lg" len="lg"/>
              </a:ln>
            </p:spPr>
          </p:sp>
          <p:sp>
            <p:nvSpPr>
              <p:cNvPr id="1048703" name=""/>
              <p:cNvSpPr txBox="1"/>
              <p:nvPr/>
            </p:nvSpPr>
            <p:spPr>
              <a:xfrm rot="0">
                <a:off x="1488" y="3024"/>
                <a:ext cx="98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请求化学制品</a:t>
                </a:r>
              </a:p>
              <a:p>
                <a:pPr algn="ctr" lvl="0"/>
                <a:r>
                  <a:rPr altLang="en-US" lang="zh-CN"/>
                  <a:t>使用报告</a:t>
                </a:r>
              </a:p>
            </p:txBody>
          </p:sp>
          <p:sp>
            <p:nvSpPr>
              <p:cNvPr id="1048704" name=""/>
              <p:cNvSpPr/>
              <p:nvPr/>
            </p:nvSpPr>
            <p:spPr>
              <a:xfrm rot="0">
                <a:off x="3312" y="2592"/>
                <a:ext cx="1584" cy="768"/>
              </a:xfrm>
              <a:prstGeom prst="line"/>
              <a:noFill/>
              <a:ln w="38100" cap="flat" cmpd="sng">
                <a:solidFill>
                  <a:schemeClr val="dk1">
                    <a:alpha val="100000"/>
                  </a:schemeClr>
                </a:solidFill>
                <a:prstDash val="solid"/>
                <a:round/>
                <a:tailEnd type="stealth" w="lg" len="lg"/>
              </a:ln>
            </p:spPr>
          </p:sp>
          <p:sp>
            <p:nvSpPr>
              <p:cNvPr id="1048705" name=""/>
              <p:cNvSpPr/>
              <p:nvPr/>
            </p:nvSpPr>
            <p:spPr>
              <a:xfrm rot="0" flipH="1" flipV="1">
                <a:off x="3024" y="2880"/>
                <a:ext cx="1296" cy="672"/>
              </a:xfrm>
              <a:prstGeom prst="line"/>
              <a:noFill/>
              <a:ln w="38100" cap="flat" cmpd="sng">
                <a:solidFill>
                  <a:schemeClr val="dk1">
                    <a:alpha val="100000"/>
                  </a:schemeClr>
                </a:solidFill>
                <a:prstDash val="solid"/>
                <a:round/>
                <a:tailEnd type="stealth" w="lg" len="lg"/>
              </a:ln>
            </p:spPr>
          </p:sp>
          <p:sp>
            <p:nvSpPr>
              <p:cNvPr id="1048706" name=""/>
              <p:cNvSpPr txBox="1"/>
              <p:nvPr/>
            </p:nvSpPr>
            <p:spPr>
              <a:xfrm rot="0">
                <a:off x="3768" y="2736"/>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培训记录</a:t>
                </a:r>
              </a:p>
              <a:p>
                <a:pPr algn="ctr" lvl="0"/>
                <a:r>
                  <a:rPr altLang="en-US" lang="zh-CN"/>
                  <a:t>请求</a:t>
                </a:r>
              </a:p>
            </p:txBody>
          </p:sp>
          <p:sp>
            <p:nvSpPr>
              <p:cNvPr id="1048707" name=""/>
              <p:cNvSpPr txBox="1"/>
              <p:nvPr/>
            </p:nvSpPr>
            <p:spPr>
              <a:xfrm rot="0">
                <a:off x="3216" y="2976"/>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危险记录</a:t>
                </a:r>
              </a:p>
              <a:p>
                <a:pPr algn="ctr" lvl="0"/>
                <a:r>
                  <a:rPr altLang="en-US" lang="zh-CN"/>
                  <a:t>请求</a:t>
                </a:r>
              </a:p>
            </p:txBody>
          </p:sp>
          <p:sp>
            <p:nvSpPr>
              <p:cNvPr id="1048708" name=""/>
              <p:cNvSpPr/>
              <p:nvPr/>
            </p:nvSpPr>
            <p:spPr>
              <a:xfrm rot="0" flipH="1" flipV="1">
                <a:off x="768" y="1824"/>
                <a:ext cx="1488" cy="528"/>
              </a:xfrm>
              <a:prstGeom prst="line"/>
              <a:noFill/>
              <a:ln w="38100" cap="flat" cmpd="sng">
                <a:solidFill>
                  <a:schemeClr val="dk1">
                    <a:alpha val="100000"/>
                  </a:schemeClr>
                </a:solidFill>
                <a:prstDash val="solid"/>
                <a:round/>
                <a:tailEnd type="stealth" w="lg" len="lg"/>
              </a:ln>
            </p:spPr>
          </p:sp>
          <p:sp>
            <p:nvSpPr>
              <p:cNvPr id="1048709" name=""/>
              <p:cNvSpPr/>
              <p:nvPr/>
            </p:nvSpPr>
            <p:spPr>
              <a:xfrm rot="0">
                <a:off x="1392" y="1632"/>
                <a:ext cx="1056" cy="384"/>
              </a:xfrm>
              <a:prstGeom prst="line"/>
              <a:noFill/>
              <a:ln w="38100" cap="flat" cmpd="sng">
                <a:solidFill>
                  <a:schemeClr val="dk1">
                    <a:alpha val="100000"/>
                  </a:schemeClr>
                </a:solidFill>
                <a:prstDash val="solid"/>
                <a:round/>
                <a:tailEnd type="stealth" w="lg" len="lg"/>
              </a:ln>
            </p:spPr>
          </p:sp>
          <p:sp>
            <p:nvSpPr>
              <p:cNvPr id="1048710" name=""/>
              <p:cNvSpPr txBox="1"/>
              <p:nvPr/>
            </p:nvSpPr>
            <p:spPr>
              <a:xfrm rot="0">
                <a:off x="1488" y="1564"/>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供货商订</a:t>
                </a:r>
              </a:p>
              <a:p>
                <a:pPr algn="ctr" lvl="0"/>
                <a:r>
                  <a:rPr altLang="en-US" lang="zh-CN"/>
                  <a:t>单状态</a:t>
                </a:r>
              </a:p>
            </p:txBody>
          </p:sp>
          <p:sp>
            <p:nvSpPr>
              <p:cNvPr id="1048711" name=""/>
              <p:cNvSpPr txBox="1"/>
              <p:nvPr/>
            </p:nvSpPr>
            <p:spPr>
              <a:xfrm rot="0">
                <a:off x="1030" y="1996"/>
                <a:ext cx="842"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供货商化学</a:t>
                </a:r>
              </a:p>
              <a:p>
                <a:pPr algn="ctr" lvl="0"/>
                <a:r>
                  <a:rPr altLang="en-US" lang="zh-CN"/>
                  <a:t>制品请求</a:t>
                </a:r>
              </a:p>
            </p:txBody>
          </p:sp>
          <p:sp>
            <p:nvSpPr>
              <p:cNvPr id="1048712" name=""/>
              <p:cNvSpPr/>
              <p:nvPr/>
            </p:nvSpPr>
            <p:spPr>
              <a:xfrm rot="0" flipH="1">
                <a:off x="3264" y="1536"/>
                <a:ext cx="1104" cy="528"/>
              </a:xfrm>
              <a:prstGeom prst="line"/>
              <a:noFill/>
              <a:ln w="38100" cap="flat" cmpd="sng">
                <a:solidFill>
                  <a:schemeClr val="dk1">
                    <a:alpha val="100000"/>
                  </a:schemeClr>
                </a:solidFill>
                <a:prstDash val="solid"/>
                <a:round/>
                <a:tailEnd type="stealth" w="lg" len="lg"/>
              </a:ln>
            </p:spPr>
          </p:sp>
          <p:sp>
            <p:nvSpPr>
              <p:cNvPr id="1048713" name=""/>
              <p:cNvSpPr txBox="1"/>
              <p:nvPr/>
            </p:nvSpPr>
            <p:spPr>
              <a:xfrm rot="0">
                <a:off x="3382" y="1706"/>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化学制品容器</a:t>
                </a:r>
              </a:p>
            </p:txBody>
          </p:sp>
          <p:sp>
            <p:nvSpPr>
              <p:cNvPr id="1048714" name=""/>
              <p:cNvSpPr/>
              <p:nvPr/>
            </p:nvSpPr>
            <p:spPr>
              <a:xfrm rot="0" flipV="1">
                <a:off x="3072" y="1296"/>
                <a:ext cx="1296" cy="624"/>
              </a:xfrm>
              <a:prstGeom prst="line"/>
              <a:noFill/>
              <a:ln w="38100" cap="flat" cmpd="sng">
                <a:solidFill>
                  <a:schemeClr val="dk1">
                    <a:alpha val="100000"/>
                  </a:schemeClr>
                </a:solidFill>
                <a:prstDash val="solid"/>
                <a:round/>
                <a:tailEnd type="stealth" w="lg" len="lg"/>
              </a:ln>
            </p:spPr>
          </p:sp>
          <p:sp>
            <p:nvSpPr>
              <p:cNvPr id="1048715" name=""/>
              <p:cNvSpPr/>
              <p:nvPr/>
            </p:nvSpPr>
            <p:spPr>
              <a:xfrm rot="0" flipH="1">
                <a:off x="3360" y="1776"/>
                <a:ext cx="1152" cy="528"/>
              </a:xfrm>
              <a:prstGeom prst="line"/>
              <a:noFill/>
              <a:ln w="38100" cap="flat" cmpd="sng">
                <a:solidFill>
                  <a:schemeClr val="dk1">
                    <a:alpha val="100000"/>
                  </a:schemeClr>
                </a:solidFill>
                <a:prstDash val="solid"/>
                <a:round/>
                <a:tailEnd type="stealth" w="lg" len="lg"/>
              </a:ln>
            </p:spPr>
          </p:sp>
          <p:sp>
            <p:nvSpPr>
              <p:cNvPr id="1048716" name=""/>
              <p:cNvSpPr txBox="1"/>
              <p:nvPr/>
            </p:nvSpPr>
            <p:spPr>
              <a:xfrm rot="0">
                <a:off x="3360" y="1344"/>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存货清单报表</a:t>
                </a:r>
              </a:p>
            </p:txBody>
          </p:sp>
          <p:sp>
            <p:nvSpPr>
              <p:cNvPr id="1048717" name=""/>
              <p:cNvSpPr txBox="1"/>
              <p:nvPr/>
            </p:nvSpPr>
            <p:spPr>
              <a:xfrm rot="0">
                <a:off x="3408" y="1996"/>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存货清单请求</a:t>
                </a:r>
              </a:p>
            </p:txBody>
          </p:sp>
          <p:sp>
            <p:nvSpPr>
              <p:cNvPr id="1048718" name=""/>
              <p:cNvSpPr/>
              <p:nvPr/>
            </p:nvSpPr>
            <p:spPr>
              <a:xfrm rot="0" flipH="1">
                <a:off x="3360" y="1776"/>
                <a:ext cx="1776" cy="768"/>
              </a:xfrm>
              <a:prstGeom prst="line"/>
              <a:noFill/>
              <a:ln w="38100" cap="flat" cmpd="sng">
                <a:solidFill>
                  <a:schemeClr val="dk1">
                    <a:alpha val="100000"/>
                  </a:schemeClr>
                </a:solidFill>
                <a:prstDash val="solid"/>
                <a:round/>
                <a:tailEnd type="stealth" w="lg" len="lg"/>
              </a:ln>
            </p:spPr>
          </p:sp>
          <p:sp>
            <p:nvSpPr>
              <p:cNvPr id="1048719" name=""/>
              <p:cNvSpPr txBox="1"/>
              <p:nvPr/>
            </p:nvSpPr>
            <p:spPr>
              <a:xfrm rot="0">
                <a:off x="4294" y="1968"/>
                <a:ext cx="890" cy="212"/>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600" lang="zh-CN"/>
                  <a:t>化学制品请求</a:t>
                </a:r>
              </a:p>
            </p:txBody>
          </p:sp>
          <p:sp>
            <p:nvSpPr>
              <p:cNvPr id="1048720" name=""/>
              <p:cNvSpPr/>
              <p:nvPr/>
            </p:nvSpPr>
            <p:spPr>
              <a:xfrm rot="0" flipV="1">
                <a:off x="2592" y="672"/>
                <a:ext cx="0" cy="1248"/>
              </a:xfrm>
              <a:prstGeom prst="line"/>
              <a:noFill/>
              <a:ln w="38100" cap="flat" cmpd="sng">
                <a:solidFill>
                  <a:schemeClr val="dk1">
                    <a:alpha val="100000"/>
                  </a:schemeClr>
                </a:solidFill>
                <a:prstDash val="solid"/>
                <a:round/>
                <a:tailEnd type="stealth" w="lg" len="lg"/>
              </a:ln>
            </p:spPr>
          </p:sp>
          <p:sp>
            <p:nvSpPr>
              <p:cNvPr id="1048721" name=""/>
              <p:cNvSpPr/>
              <p:nvPr/>
            </p:nvSpPr>
            <p:spPr>
              <a:xfrm rot="0">
                <a:off x="2976" y="672"/>
                <a:ext cx="0" cy="1200"/>
              </a:xfrm>
              <a:prstGeom prst="line"/>
              <a:noFill/>
              <a:ln w="38100" cap="flat" cmpd="sng">
                <a:solidFill>
                  <a:schemeClr val="dk1">
                    <a:alpha val="100000"/>
                  </a:schemeClr>
                </a:solidFill>
                <a:prstDash val="solid"/>
                <a:round/>
                <a:tailEnd type="stealth" w="lg" len="lg"/>
              </a:ln>
            </p:spPr>
          </p:sp>
          <p:sp>
            <p:nvSpPr>
              <p:cNvPr id="1048722" name=""/>
              <p:cNvSpPr/>
              <p:nvPr/>
            </p:nvSpPr>
            <p:spPr>
              <a:xfrm rot="0">
                <a:off x="2016" y="432"/>
                <a:ext cx="1440" cy="1488"/>
              </a:xfrm>
              <a:prstGeom prst="ellipse"/>
              <a:noFill/>
              <a:ln w="38100" cap="flat" cmpd="sng">
                <a:solidFill>
                  <a:schemeClr val="dk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723" name=""/>
              <p:cNvSpPr/>
              <p:nvPr/>
            </p:nvSpPr>
            <p:spPr>
              <a:xfrm rot="0">
                <a:off x="2160" y="192"/>
                <a:ext cx="1152" cy="48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药剂师</a:t>
                </a:r>
              </a:p>
            </p:txBody>
          </p:sp>
          <p:sp>
            <p:nvSpPr>
              <p:cNvPr id="1048724" name=""/>
              <p:cNvSpPr/>
              <p:nvPr/>
            </p:nvSpPr>
            <p:spPr>
              <a:xfrm rot="0">
                <a:off x="2256" y="1872"/>
                <a:ext cx="1104" cy="1056"/>
              </a:xfrm>
              <a:prstGeom prst="ellipse"/>
              <a:solidFill>
                <a:srgbClr val="FF6600"/>
              </a:solidFill>
              <a:ln w="9525" cap="flat" cmpd="sng">
                <a:solidFill>
                  <a:schemeClr val="dk1">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t>化学制品</a:t>
                </a:r>
              </a:p>
              <a:p>
                <a:pPr algn="ctr" lvl="0"/>
                <a:r>
                  <a:rPr altLang="en-US" sz="2400" lang="zh-CN"/>
                  <a:t>跟踪系统</a:t>
                </a:r>
              </a:p>
            </p:txBody>
          </p:sp>
          <p:sp>
            <p:nvSpPr>
              <p:cNvPr id="1048725" name=""/>
              <p:cNvSpPr/>
              <p:nvPr/>
            </p:nvSpPr>
            <p:spPr>
              <a:xfrm rot="0">
                <a:off x="2448" y="1872"/>
                <a:ext cx="144" cy="48"/>
              </a:xfrm>
              <a:prstGeom prst="line"/>
              <a:noFill/>
              <a:ln w="9525" cap="flat" cmpd="sng">
                <a:solidFill>
                  <a:schemeClr val="dk1">
                    <a:alpha val="100000"/>
                  </a:schemeClr>
                </a:solidFill>
                <a:prstDash val="solid"/>
                <a:round/>
                <a:tailEnd type="triangle" w="lg" len="lg"/>
              </a:ln>
            </p:spPr>
          </p:sp>
          <p:sp>
            <p:nvSpPr>
              <p:cNvPr id="1048726" name=""/>
              <p:cNvSpPr/>
              <p:nvPr/>
            </p:nvSpPr>
            <p:spPr>
              <a:xfrm rot="0" flipH="1" flipV="1">
                <a:off x="3264" y="672"/>
                <a:ext cx="96" cy="144"/>
              </a:xfrm>
              <a:prstGeom prst="line"/>
              <a:noFill/>
              <a:ln w="9525" cap="flat" cmpd="sng">
                <a:solidFill>
                  <a:schemeClr val="dk1">
                    <a:alpha val="100000"/>
                  </a:schemeClr>
                </a:solidFill>
                <a:prstDash val="solid"/>
                <a:round/>
                <a:tailEnd type="triangle" w="lg" len="lg"/>
              </a:ln>
            </p:spPr>
          </p:sp>
          <p:sp>
            <p:nvSpPr>
              <p:cNvPr id="1048727" name=""/>
              <p:cNvSpPr txBox="1"/>
              <p:nvPr/>
            </p:nvSpPr>
            <p:spPr>
              <a:xfrm rot="0">
                <a:off x="1536" y="768"/>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供货商目</a:t>
                </a:r>
              </a:p>
              <a:p>
                <a:pPr algn="ctr" lvl="0"/>
                <a:r>
                  <a:rPr altLang="en-US" lang="zh-CN"/>
                  <a:t>录查询</a:t>
                </a:r>
              </a:p>
            </p:txBody>
          </p:sp>
          <p:sp>
            <p:nvSpPr>
              <p:cNvPr id="1048728" name=""/>
              <p:cNvSpPr txBox="1"/>
              <p:nvPr/>
            </p:nvSpPr>
            <p:spPr>
              <a:xfrm rot="0">
                <a:off x="2184" y="816"/>
                <a:ext cx="696"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供货商目</a:t>
                </a:r>
              </a:p>
              <a:p>
                <a:pPr algn="ctr" lvl="0"/>
                <a:r>
                  <a:rPr altLang="en-US" lang="zh-CN"/>
                  <a:t>录信息</a:t>
                </a:r>
              </a:p>
            </p:txBody>
          </p:sp>
          <p:sp>
            <p:nvSpPr>
              <p:cNvPr id="1048729" name=""/>
              <p:cNvSpPr txBox="1"/>
              <p:nvPr/>
            </p:nvSpPr>
            <p:spPr>
              <a:xfrm rot="0">
                <a:off x="2688" y="1228"/>
                <a:ext cx="551"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a:t>
                </a:r>
              </a:p>
              <a:p>
                <a:pPr algn="ctr" lvl="0"/>
                <a:r>
                  <a:rPr altLang="en-US" lang="zh-CN"/>
                  <a:t>品请求</a:t>
                </a:r>
              </a:p>
            </p:txBody>
          </p:sp>
          <p:sp>
            <p:nvSpPr>
              <p:cNvPr id="1048730" name=""/>
              <p:cNvSpPr txBox="1"/>
              <p:nvPr/>
            </p:nvSpPr>
            <p:spPr>
              <a:xfrm rot="0">
                <a:off x="3193" y="816"/>
                <a:ext cx="551" cy="404"/>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a:t>
                </a:r>
              </a:p>
              <a:p>
                <a:pPr algn="ctr" lvl="0"/>
                <a:r>
                  <a:rPr altLang="en-US" lang="zh-CN"/>
                  <a:t>品容器</a:t>
                </a:r>
              </a:p>
            </p:txBody>
          </p:sp>
        </p:grpSp>
        <p:sp>
          <p:nvSpPr>
            <p:cNvPr id="1048731" name=""/>
            <p:cNvSpPr txBox="1"/>
            <p:nvPr/>
          </p:nvSpPr>
          <p:spPr>
            <a:xfrm rot="0">
              <a:off x="1392" y="3792"/>
              <a:ext cx="2793" cy="2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2400" lang="zh-CN">
                  <a:hlinkClick r:id="rId1" action="ppaction://hlinksldjump"/>
                </a:rPr>
                <a:t>图</a:t>
              </a:r>
              <a:r>
                <a:rPr altLang="zh-CN" sz="2400" lang="en-US">
                  <a:hlinkClick r:id="rId1" action="ppaction://hlinksldjump"/>
                </a:rPr>
                <a:t>3.1  </a:t>
              </a:r>
              <a:r>
                <a:rPr altLang="en-US" sz="2400" lang="zh-CN">
                  <a:hlinkClick r:id="rId1" action="ppaction://hlinksldjump"/>
                </a:rPr>
                <a:t>化学制品跟踪系统关联图</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732" name=""/>
          <p:cNvSpPr/>
          <p:nvPr>
            <p:ph sz="full" idx="1"/>
          </p:nvPr>
        </p:nvSpPr>
        <p:spPr>
          <a:xfrm rot="0">
            <a:off x="457200" y="533400"/>
            <a:ext cx="8077200" cy="55927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en-US" b="1" sz="2800" lang="zh-CN"/>
              <a:t>可以把关联图详述成顶层数据流图，将系统划分为主要部分或过程。</a:t>
            </a:r>
          </a:p>
          <a:p>
            <a:pPr eaLnBrk="1" hangingPunct="1" indent="0" lvl="0" marL="0">
              <a:lnSpc>
                <a:spcPct val="90000"/>
              </a:lnSpc>
              <a:buFontTx/>
              <a:buNone/>
            </a:pPr>
            <a:r>
              <a:rPr altLang="en-US" b="1" sz="2800" lang="zh-CN"/>
              <a:t>图</a:t>
            </a:r>
            <a:r>
              <a:rPr altLang="zh-CN" b="1" sz="2800" lang="en-US"/>
              <a:t>3.4</a:t>
            </a:r>
            <a:r>
              <a:rPr altLang="en-US" b="1" sz="2800" lang="zh-CN"/>
              <a:t>展示了化学制品跟踪系统”的</a:t>
            </a:r>
            <a:r>
              <a:rPr altLang="zh-CN" b="1" sz="2800" lang="en-US"/>
              <a:t>0</a:t>
            </a:r>
            <a:r>
              <a:rPr altLang="en-US" b="1" sz="2800" lang="zh-CN"/>
              <a:t>层数据流图</a:t>
            </a:r>
            <a:r>
              <a:rPr altLang="zh-CN" b="1" sz="2800" lang="en-US"/>
              <a:t>(</a:t>
            </a:r>
            <a:r>
              <a:rPr altLang="en-US" b="1" sz="2800" lang="zh-CN"/>
              <a:t>略作简化</a:t>
            </a:r>
            <a:r>
              <a:rPr altLang="zh-CN" b="1" sz="2800" lang="en-US"/>
              <a:t>)</a:t>
            </a:r>
            <a:r>
              <a:rPr altLang="en-US" b="1" sz="2800" lang="zh-CN"/>
              <a:t>。</a:t>
            </a:r>
          </a:p>
          <a:p>
            <a:pPr eaLnBrk="1" hangingPunct="1" indent="0" lvl="0" marL="0">
              <a:lnSpc>
                <a:spcPct val="90000"/>
              </a:lnSpc>
              <a:buFontTx/>
              <a:buNone/>
            </a:pPr>
            <a:r>
              <a:rPr altLang="en-US" b="1" sz="2800" lang="zh-CN"/>
              <a:t>在关联图中代表整个“化学制品跟踪系统”的单一过程圆圈被细分成</a:t>
            </a:r>
            <a:r>
              <a:rPr altLang="zh-CN" b="1" sz="2800" lang="en-US"/>
              <a:t>7</a:t>
            </a:r>
            <a:r>
              <a:rPr altLang="en-US" b="1" sz="2800" lang="zh-CN"/>
              <a:t>个主要过程</a:t>
            </a:r>
            <a:r>
              <a:rPr altLang="zh-CN" b="1" sz="2800" lang="en-US"/>
              <a:t>(</a:t>
            </a:r>
            <a:r>
              <a:rPr altLang="en-US" b="1" sz="2800" lang="zh-CN"/>
              <a:t>圆圈</a:t>
            </a:r>
            <a:r>
              <a:rPr altLang="zh-CN" b="1" sz="2800" lang="en-US"/>
              <a:t>)</a:t>
            </a:r>
            <a:r>
              <a:rPr altLang="en-US" b="1" sz="2800" lang="zh-CN"/>
              <a:t>。在关联图中，端点用矩形框表示。关联图中所有的数据流也出现在</a:t>
            </a:r>
            <a:r>
              <a:rPr altLang="zh-CN" b="1" sz="2800" lang="en-US"/>
              <a:t>0</a:t>
            </a:r>
            <a:r>
              <a:rPr altLang="en-US" b="1" sz="2800" lang="zh-CN"/>
              <a:t>层数据流图上。此外，</a:t>
            </a:r>
            <a:r>
              <a:rPr altLang="zh-CN" b="1" sz="2800" lang="en-US">
                <a:solidFill>
                  <a:srgbClr val="FF0000"/>
                </a:solidFill>
              </a:rPr>
              <a:t>0</a:t>
            </a:r>
            <a:r>
              <a:rPr altLang="en-US" b="1" sz="2800" lang="zh-CN">
                <a:solidFill>
                  <a:srgbClr val="FF0000"/>
                </a:solidFill>
              </a:rPr>
              <a:t>层数据流图包含了许多数据存储</a:t>
            </a:r>
            <a:r>
              <a:rPr altLang="zh-CN" b="1" sz="2800" lang="en-US">
                <a:solidFill>
                  <a:srgbClr val="FF0000"/>
                </a:solidFill>
              </a:rPr>
              <a:t>(datastore) </a:t>
            </a:r>
            <a:r>
              <a:rPr altLang="en-US" b="1" sz="2800" lang="zh-CN">
                <a:solidFill>
                  <a:srgbClr val="FF0000"/>
                </a:solidFill>
              </a:rPr>
              <a:t>，它是用一对水平的平行线表示， 由于数据存储在系统内部，因此它们并不出现在关联图中</a:t>
            </a:r>
            <a:r>
              <a:rPr altLang="en-US" b="1" sz="2800" lang="zh-CN"/>
              <a:t>。从圆圈到数据存储的流表示数据放入数据存储器，从数据存储器出来的流表示一个读操作，而数据存储器和圆圈之间的双向箭头则表示一个更新操作。</a:t>
            </a:r>
          </a:p>
        </p:txBody>
      </p:sp>
      <p:sp>
        <p:nvSpPr>
          <p:cNvPr id="1048733"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19</a:t>
            </a:fld>
            <a:endParaRPr altLang="en-US" b="0" sz="1400"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583" name=""/>
          <p:cNvSpPr/>
          <p:nvPr>
            <p:ph sz="full" idx="1"/>
          </p:nvPr>
        </p:nvSpPr>
        <p:spPr>
          <a:xfrm rot="0">
            <a:off x="457200" y="1036637"/>
            <a:ext cx="8229600" cy="54403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800" lang="en-US"/>
              <a:t>     “</a:t>
            </a:r>
            <a:r>
              <a:rPr altLang="en-US" b="1" sz="2800" lang="zh-CN"/>
              <a:t>化学制品跟踪系统”的项目开发组召开第一次软件需求规格说明的评审。参加者有</a:t>
            </a:r>
            <a:r>
              <a:rPr altLang="en-US" b="1" sz="2800" lang="zh-CN">
                <a:solidFill>
                  <a:srgbClr val="FF0000"/>
                </a:solidFill>
              </a:rPr>
              <a:t>项目经理、需求分析者、高级程序员、测试专家、化学制品的产品代表者、化学制品仓库的产品代表者。</a:t>
            </a:r>
          </a:p>
          <a:p>
            <a:pPr eaLnBrk="1" hangingPunct="1" indent="0" lvl="0" marL="0">
              <a:lnSpc>
                <a:spcPct val="90000"/>
              </a:lnSpc>
              <a:buFontTx/>
              <a:buNone/>
            </a:pPr>
            <a:r>
              <a:rPr altLang="en-US" b="1" sz="2800" lang="zh-CN"/>
              <a:t>     化学制品的产品代表者开始说：“</a:t>
            </a:r>
            <a:r>
              <a:rPr altLang="en-US" b="1" sz="2800" lang="zh-CN">
                <a:solidFill>
                  <a:srgbClr val="FF0000"/>
                </a:solidFill>
              </a:rPr>
              <a:t>我阅读过整个软件需求规格说明。大部分都符合我的需求，但是有几个部分我很难同意。我不能确信在化学制品请求过程中，我们是否确定了这些步骤。”</a:t>
            </a:r>
          </a:p>
          <a:p>
            <a:pPr eaLnBrk="1" hangingPunct="1" indent="0" lvl="0" marL="0">
              <a:lnSpc>
                <a:spcPct val="90000"/>
              </a:lnSpc>
              <a:buFontTx/>
              <a:buNone/>
            </a:pPr>
            <a:r>
              <a:rPr altLang="en-US" b="1" sz="2800" lang="zh-CN"/>
              <a:t>     测试专家又补充说：“当一个请求通过系统时，我很难想象用于</a:t>
            </a:r>
            <a:r>
              <a:rPr altLang="en-US" b="1" sz="2800" lang="zh-CN">
                <a:solidFill>
                  <a:srgbClr val="FF0000"/>
                </a:solidFill>
              </a:rPr>
              <a:t>覆盖该请求状态变化的所有测试用例。我发现许多关于状态变化的需求散布在整个软件需求规格说明中，但我无法确定是否有一些需求遗漏了或存在不一致性</a:t>
            </a:r>
            <a:r>
              <a:rPr altLang="en-US" b="1" sz="2800" lang="zh-CN"/>
              <a:t>。” </a:t>
            </a:r>
          </a:p>
        </p:txBody>
      </p:sp>
      <p:sp>
        <p:nvSpPr>
          <p:cNvPr id="1048584" name=""/>
          <p:cNvSpPr/>
          <p:nvPr>
            <p:ph type="title" sz="full" idx="0"/>
          </p:nvPr>
        </p:nvSpPr>
        <p:spPr>
          <a:xfrm rot="0">
            <a:off x="457200" y="274637"/>
            <a:ext cx="8229600" cy="4873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3200" lang="en-US"/>
              <a:t>3.4   </a:t>
            </a:r>
            <a:r>
              <a:rPr altLang="en-US" b="1" sz="3200" lang="zh-CN"/>
              <a:t>需求的图形化分析</a:t>
            </a:r>
          </a:p>
        </p:txBody>
      </p:sp>
      <p:sp>
        <p:nvSpPr>
          <p:cNvPr id="1048585"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a:t>
            </a:fld>
            <a:endParaRPr altLang="en-US" b="0" sz="1400"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pic>
        <p:nvPicPr>
          <p:cNvPr id="2097160" name="" descr="图10"/>
          <p:cNvPicPr>
            <a:picLocks/>
          </p:cNvPicPr>
          <p:nvPr/>
        </p:nvPicPr>
        <p:blipFill>
          <a:blip xmlns:r="http://schemas.openxmlformats.org/officeDocument/2006/relationships" r:embed="rId1">
            <a:lum bright="2000" contrast="4000"/>
          </a:blip>
          <a:srcRect l="0" t="0" r="0" b="0"/>
          <a:stretch>
            <a:fillRect/>
          </a:stretch>
        </p:blipFill>
        <p:spPr>
          <a:xfrm rot="0">
            <a:off x="1295400" y="152400"/>
            <a:ext cx="6553200" cy="6453187"/>
          </a:xfrm>
          <a:prstGeom prst="rect"/>
          <a:noFill/>
          <a:ln>
            <a:noFill/>
          </a:ln>
        </p:spPr>
      </p:pic>
      <p:sp>
        <p:nvSpPr>
          <p:cNvPr id="1048734" name=""/>
          <p:cNvSpPr txBox="1"/>
          <p:nvPr/>
        </p:nvSpPr>
        <p:spPr>
          <a:xfrm rot="0">
            <a:off x="2667000" y="6262687"/>
            <a:ext cx="4778375" cy="366712"/>
          </a:xfrm>
          <a:prstGeom prst="rect"/>
          <a:solidFill>
            <a:schemeClr val="lt1"/>
          </a:solid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spcBef>
                <a:spcPct val="50000"/>
              </a:spcBef>
            </a:pPr>
            <a:r>
              <a:rPr altLang="en-US" lang="zh-CN"/>
              <a:t>图</a:t>
            </a:r>
            <a:r>
              <a:rPr altLang="zh-CN" lang="en-US"/>
              <a:t>3.4 “</a:t>
            </a:r>
            <a:r>
              <a:rPr altLang="en-US" lang="zh-CN"/>
              <a:t>化学制品跟踪系统的</a:t>
            </a:r>
            <a:r>
              <a:rPr altLang="zh-CN" lang="en-US"/>
              <a:t>0</a:t>
            </a:r>
            <a:r>
              <a:rPr altLang="en-US" lang="zh-CN"/>
              <a:t>层数据流图”</a:t>
            </a:r>
          </a:p>
        </p:txBody>
      </p:sp>
      <p:sp>
        <p:nvSpPr>
          <p:cNvPr id="1048735" name=""/>
          <p:cNvSpPr txBox="1"/>
          <p:nvPr/>
        </p:nvSpPr>
        <p:spPr>
          <a:xfrm rot="0">
            <a:off x="7527925" y="6208712"/>
            <a:ext cx="11366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hlinkClick r:id="rId2" action="ppaction://hlinksldjump"/>
              </a:rPr>
              <a:t>RETURN</a:t>
            </a:r>
          </a:p>
        </p:txBody>
      </p:sp>
      <p:sp>
        <p:nvSpPr>
          <p:cNvPr id="104873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20</a:t>
            </a:fld>
            <a:endParaRPr altLang="en-US" b="0" sz="1400" 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737" name=""/>
          <p:cNvSpPr/>
          <p:nvPr>
            <p:ph sz="full" idx="1"/>
          </p:nvPr>
        </p:nvSpPr>
        <p:spPr>
          <a:xfrm rot="0">
            <a:off x="533400" y="381000"/>
            <a:ext cx="8229600" cy="5516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800" lang="en-US"/>
              <a:t>       </a:t>
            </a:r>
            <a:r>
              <a:rPr altLang="en-US" b="1" sz="2800" lang="zh-CN"/>
              <a:t>以下是绘制数据流图的</a:t>
            </a:r>
            <a:r>
              <a:rPr altLang="zh-CN" b="1" sz="2800" lang="en-US"/>
              <a:t>7</a:t>
            </a:r>
            <a:r>
              <a:rPr altLang="en-US" b="1" sz="2800" lang="zh-CN"/>
              <a:t>条主要规则：</a:t>
            </a:r>
          </a:p>
          <a:p>
            <a:pPr eaLnBrk="1" hangingPunct="1" indent="0" lvl="0" marL="0">
              <a:buFont typeface="Wingdings" pitchFamily="2" charset="2"/>
              <a:buNone/>
            </a:pPr>
            <a:r>
              <a:rPr altLang="en-US" b="1" sz="2800" lang="zh-CN"/>
              <a:t> 把数据存储放在</a:t>
            </a:r>
            <a:r>
              <a:rPr altLang="zh-CN" b="1" sz="2800" lang="en-US"/>
              <a:t>0</a:t>
            </a:r>
            <a:r>
              <a:rPr altLang="en-US" b="1" sz="2800" lang="zh-CN"/>
              <a:t>层数据流图或更低层子图上，不要放在关联图上。    </a:t>
            </a:r>
          </a:p>
          <a:p>
            <a:pPr eaLnBrk="1" hangingPunct="1" indent="0" lvl="0" marL="0">
              <a:buFont typeface="Wingdings" pitchFamily="2" charset="2"/>
              <a:buNone/>
            </a:pPr>
            <a:r>
              <a:rPr altLang="en-US" b="1" sz="2800" lang="zh-CN"/>
              <a:t> 过程是通过数据存储进行通讯，而不是从一个过程直接流到另一过程。类似地，数据不能直接由一个数据存储直接流到另一个数据存储，它必须通过一个过程圆圈。</a:t>
            </a:r>
          </a:p>
          <a:p>
            <a:pPr eaLnBrk="1" hangingPunct="1" indent="0" lvl="0" marL="0">
              <a:buFont typeface="Wingdings" pitchFamily="2" charset="2"/>
              <a:buNone/>
            </a:pPr>
            <a:r>
              <a:rPr altLang="en-US" b="1" sz="2800" lang="zh-CN"/>
              <a:t> 使用数据流图时，不要试图让数据流图反映处理的顺序。</a:t>
            </a:r>
          </a:p>
          <a:p>
            <a:pPr eaLnBrk="1" hangingPunct="1" indent="0" lvl="0" marL="0">
              <a:buFont typeface="Wingdings" pitchFamily="2" charset="2"/>
              <a:buNone/>
            </a:pPr>
            <a:endParaRPr altLang="en-US" b="1" sz="2800" lang="zh-CN"/>
          </a:p>
        </p:txBody>
      </p:sp>
      <p:sp>
        <p:nvSpPr>
          <p:cNvPr id="1048738"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21</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37">
                                            <p:txEl>
                                              <p:charRg st="0" end="25"/>
                                            </p:txEl>
                                          </p:spTgt>
                                        </p:tgtEl>
                                        <p:attrNameLst>
                                          <p:attrName>style.visibility</p:attrName>
                                        </p:attrNameLst>
                                      </p:cBhvr>
                                      <p:to>
                                        <p:strVal val="visible"/>
                                      </p:to>
                                    </p:set>
                                    <p:anim calcmode="lin" valueType="num">
                                      <p:cBhvr additive="base">
                                        <p:cTn dur="500" fill="hold" id="7"/>
                                        <p:tgtEl>
                                          <p:spTgt spid="1048737">
                                            <p:txEl>
                                              <p:charRg st="0" end="25"/>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37">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37">
                                            <p:txEl>
                                              <p:charRg st="25" end="61"/>
                                            </p:txEl>
                                          </p:spTgt>
                                        </p:tgtEl>
                                        <p:attrNameLst>
                                          <p:attrName>style.visibility</p:attrName>
                                        </p:attrNameLst>
                                      </p:cBhvr>
                                      <p:to>
                                        <p:strVal val="visible"/>
                                      </p:to>
                                    </p:set>
                                    <p:anim calcmode="lin" valueType="num">
                                      <p:cBhvr additive="base">
                                        <p:cTn dur="500" fill="hold" id="13"/>
                                        <p:tgtEl>
                                          <p:spTgt spid="1048737">
                                            <p:txEl>
                                              <p:charRg st="25" end="6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37">
                                            <p:txEl>
                                              <p:charRg st="25" end="6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37">
                                            <p:txEl>
                                              <p:charRg st="61" end="135"/>
                                            </p:txEl>
                                          </p:spTgt>
                                        </p:tgtEl>
                                        <p:attrNameLst>
                                          <p:attrName>style.visibility</p:attrName>
                                        </p:attrNameLst>
                                      </p:cBhvr>
                                      <p:to>
                                        <p:strVal val="visible"/>
                                      </p:to>
                                    </p:set>
                                    <p:anim calcmode="lin" valueType="num">
                                      <p:cBhvr additive="base">
                                        <p:cTn dur="500" fill="hold" id="19"/>
                                        <p:tgtEl>
                                          <p:spTgt spid="1048737">
                                            <p:txEl>
                                              <p:charRg st="61" end="13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37">
                                            <p:txEl>
                                              <p:charRg st="61" end="13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37">
                                            <p:txEl>
                                              <p:charRg st="135" end="162"/>
                                            </p:txEl>
                                          </p:spTgt>
                                        </p:tgtEl>
                                        <p:attrNameLst>
                                          <p:attrName>style.visibility</p:attrName>
                                        </p:attrNameLst>
                                      </p:cBhvr>
                                      <p:to>
                                        <p:strVal val="visible"/>
                                      </p:to>
                                    </p:set>
                                    <p:anim calcmode="lin" valueType="num">
                                      <p:cBhvr additive="base">
                                        <p:cTn dur="500" fill="hold" id="25"/>
                                        <p:tgtEl>
                                          <p:spTgt spid="1048737">
                                            <p:txEl>
                                              <p:charRg st="135" end="162"/>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37">
                                            <p:txEl>
                                              <p:charRg st="135"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7" grpId="0" build="p" bldLvl="1"/>
    </p:bld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739" name=""/>
          <p:cNvSpPr/>
          <p:nvPr>
            <p:ph sz="full" idx="1"/>
          </p:nvPr>
        </p:nvSpPr>
        <p:spPr>
          <a:xfrm rot="0">
            <a:off x="457200" y="685800"/>
            <a:ext cx="8458200" cy="49530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 typeface="Wingdings" pitchFamily="2" charset="2"/>
              <a:buNone/>
            </a:pPr>
            <a:r>
              <a:rPr altLang="en-US" b="1" sz="2800" lang="zh-CN"/>
              <a:t>用一个简明的动作命名过程：动词</a:t>
            </a:r>
            <a:r>
              <a:rPr altLang="zh-CN" b="1" sz="2800" lang="en-US"/>
              <a:t>+</a:t>
            </a:r>
            <a:r>
              <a:rPr altLang="en-US" b="1" sz="2800" lang="zh-CN"/>
              <a:t>对象。数据流图中所用的名字应对客户有意义，并且与业务或问题域相关。</a:t>
            </a:r>
          </a:p>
          <a:p>
            <a:pPr eaLnBrk="1" hangingPunct="1" indent="0" lvl="0" marL="0">
              <a:buFont typeface="Wingdings" pitchFamily="2" charset="2"/>
              <a:buNone/>
            </a:pPr>
            <a:r>
              <a:rPr altLang="en-US" b="1" sz="2800" lang="zh-CN"/>
              <a:t> 对过程的编号要唯一且具有层次性。在</a:t>
            </a:r>
            <a:r>
              <a:rPr altLang="zh-CN" b="1" sz="2800" lang="en-US"/>
              <a:t>0</a:t>
            </a:r>
            <a:r>
              <a:rPr altLang="en-US" b="1" sz="2800" lang="zh-CN"/>
              <a:t>层图上，每个过程的编号用整数表示。如果你为过程</a:t>
            </a:r>
            <a:r>
              <a:rPr altLang="zh-CN" b="1" sz="2800" lang="en-US"/>
              <a:t>3</a:t>
            </a:r>
            <a:r>
              <a:rPr altLang="en-US" b="1" sz="2800" lang="zh-CN"/>
              <a:t>创建子图，则子图中的过程编号应表示为</a:t>
            </a:r>
            <a:r>
              <a:rPr altLang="zh-CN" b="1" sz="2800" lang="en-US"/>
              <a:t>3.1</a:t>
            </a:r>
            <a:r>
              <a:rPr altLang="en-US" b="1" sz="2800" lang="zh-CN"/>
              <a:t>，</a:t>
            </a:r>
            <a:r>
              <a:rPr altLang="zh-CN" b="1" sz="2800" lang="en-US"/>
              <a:t>3.2</a:t>
            </a:r>
            <a:r>
              <a:rPr altLang="en-US" b="1" sz="2800" lang="zh-CN"/>
              <a:t>等等。</a:t>
            </a:r>
          </a:p>
          <a:p>
            <a:pPr eaLnBrk="1" hangingPunct="1" indent="0" lvl="0" marL="0">
              <a:buFont typeface="Wingdings" pitchFamily="2" charset="2"/>
              <a:buNone/>
            </a:pPr>
            <a:r>
              <a:rPr altLang="en-US" b="1" sz="2800" lang="zh-CN"/>
              <a:t> 不要在一个图中绘制多达</a:t>
            </a:r>
            <a:r>
              <a:rPr altLang="zh-CN" b="1" sz="2800" lang="en-US"/>
              <a:t>7-10</a:t>
            </a:r>
            <a:r>
              <a:rPr altLang="en-US" b="1" sz="2800" lang="zh-CN"/>
              <a:t>个以上的过程，否则就很难绘制、更改和理解。</a:t>
            </a:r>
          </a:p>
          <a:p>
            <a:pPr eaLnBrk="1" hangingPunct="1" indent="0" lvl="0" marL="0">
              <a:buFont typeface="Wingdings" pitchFamily="2" charset="2"/>
              <a:buNone/>
            </a:pPr>
            <a:r>
              <a:rPr altLang="en-US" b="1" sz="2800" lang="zh-CN"/>
              <a:t> 不要使某些圆圈只有输入或只有输出。数据流图中圆圈所代表的处理过程通常要求既有输入又有输出。 </a:t>
            </a:r>
          </a:p>
        </p:txBody>
      </p:sp>
      <p:sp>
        <p:nvSpPr>
          <p:cNvPr id="1048740"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22</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39">
                                            <p:txEl>
                                              <p:charRg st="0" end="50"/>
                                            </p:txEl>
                                          </p:spTgt>
                                        </p:tgtEl>
                                        <p:attrNameLst>
                                          <p:attrName>style.visibility</p:attrName>
                                        </p:attrNameLst>
                                      </p:cBhvr>
                                      <p:to>
                                        <p:strVal val="visible"/>
                                      </p:to>
                                    </p:set>
                                    <p:anim calcmode="lin" valueType="num">
                                      <p:cBhvr additive="base">
                                        <p:cTn dur="500" fill="hold" id="7"/>
                                        <p:tgtEl>
                                          <p:spTgt spid="1048739">
                                            <p:txEl>
                                              <p:charRg st="0" end="5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39">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39">
                                            <p:txEl>
                                              <p:charRg st="50" end="122"/>
                                            </p:txEl>
                                          </p:spTgt>
                                        </p:tgtEl>
                                        <p:attrNameLst>
                                          <p:attrName>style.visibility</p:attrName>
                                        </p:attrNameLst>
                                      </p:cBhvr>
                                      <p:to>
                                        <p:strVal val="visible"/>
                                      </p:to>
                                    </p:set>
                                    <p:anim calcmode="lin" valueType="num">
                                      <p:cBhvr additive="base">
                                        <p:cTn dur="500" fill="hold" id="13"/>
                                        <p:tgtEl>
                                          <p:spTgt spid="1048739">
                                            <p:txEl>
                                              <p:charRg st="50" end="12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39">
                                            <p:txEl>
                                              <p:charRg st="50" end="12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39">
                                            <p:txEl>
                                              <p:charRg st="122" end="160"/>
                                            </p:txEl>
                                          </p:spTgt>
                                        </p:tgtEl>
                                        <p:attrNameLst>
                                          <p:attrName>style.visibility</p:attrName>
                                        </p:attrNameLst>
                                      </p:cBhvr>
                                      <p:to>
                                        <p:strVal val="visible"/>
                                      </p:to>
                                    </p:set>
                                    <p:anim calcmode="lin" valueType="num">
                                      <p:cBhvr additive="base">
                                        <p:cTn dur="500" fill="hold" id="19"/>
                                        <p:tgtEl>
                                          <p:spTgt spid="1048739">
                                            <p:txEl>
                                              <p:charRg st="122" end="160"/>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39">
                                            <p:txEl>
                                              <p:charRg st="122" end="160"/>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39">
                                            <p:txEl>
                                              <p:charRg st="160" end="208"/>
                                            </p:txEl>
                                          </p:spTgt>
                                        </p:tgtEl>
                                        <p:attrNameLst>
                                          <p:attrName>style.visibility</p:attrName>
                                        </p:attrNameLst>
                                      </p:cBhvr>
                                      <p:to>
                                        <p:strVal val="visible"/>
                                      </p:to>
                                    </p:set>
                                    <p:anim calcmode="lin" valueType="num">
                                      <p:cBhvr additive="base">
                                        <p:cTn dur="500" fill="hold" id="25"/>
                                        <p:tgtEl>
                                          <p:spTgt spid="1048739">
                                            <p:txEl>
                                              <p:charRg st="160" end="208"/>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39">
                                            <p:txEl>
                                              <p:charRg st="16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build="p" bldLvl="1"/>
    </p:bld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741" name=""/>
          <p:cNvSpPr/>
          <p:nvPr>
            <p:ph type="title" sz="full" idx="0"/>
          </p:nvPr>
        </p:nvSpPr>
        <p:spPr>
          <a:xfrm rot="0">
            <a:off x="457200" y="274637"/>
            <a:ext cx="8229600" cy="6397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3600" lang="en-US"/>
              <a:t>3.4.4 </a:t>
            </a:r>
            <a:r>
              <a:rPr altLang="en-US" b="1" sz="3600" lang="zh-CN"/>
              <a:t>实体</a:t>
            </a:r>
            <a:r>
              <a:rPr altLang="zh-CN" b="1" sz="3600" lang="en-US"/>
              <a:t>-</a:t>
            </a:r>
            <a:r>
              <a:rPr altLang="en-US" b="1" sz="3600" lang="zh-CN"/>
              <a:t>关系图</a:t>
            </a:r>
          </a:p>
        </p:txBody>
      </p:sp>
      <p:sp>
        <p:nvSpPr>
          <p:cNvPr id="1048742" name=""/>
          <p:cNvSpPr/>
          <p:nvPr>
            <p:ph sz="full" idx="1"/>
          </p:nvPr>
        </p:nvSpPr>
        <p:spPr>
          <a:xfrm rot="0">
            <a:off x="457200" y="1036637"/>
            <a:ext cx="8229600" cy="54403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en-US" b="1" sz="2800" lang="zh-CN">
                <a:solidFill>
                  <a:srgbClr val="FF0000"/>
                </a:solidFill>
              </a:rPr>
              <a:t>实体</a:t>
            </a:r>
            <a:r>
              <a:rPr altLang="zh-CN" b="1" sz="2800" lang="en-US">
                <a:solidFill>
                  <a:srgbClr val="FF0000"/>
                </a:solidFill>
              </a:rPr>
              <a:t>-</a:t>
            </a:r>
            <a:r>
              <a:rPr altLang="en-US" b="1" sz="2800" lang="zh-CN">
                <a:solidFill>
                  <a:srgbClr val="FF0000"/>
                </a:solidFill>
              </a:rPr>
              <a:t>关系图</a:t>
            </a:r>
            <a:r>
              <a:rPr altLang="zh-CN" b="1" sz="2800" lang="en-US">
                <a:solidFill>
                  <a:srgbClr val="FF0000"/>
                </a:solidFill>
              </a:rPr>
              <a:t>(Entity—Relationship Diagram</a:t>
            </a:r>
            <a:r>
              <a:rPr altLang="en-US" b="1" sz="2800" lang="zh-CN">
                <a:solidFill>
                  <a:srgbClr val="FF0000"/>
                </a:solidFill>
              </a:rPr>
              <a:t>，</a:t>
            </a:r>
            <a:r>
              <a:rPr altLang="zh-CN" b="1" sz="2800" lang="en-US">
                <a:solidFill>
                  <a:srgbClr val="FF0000"/>
                </a:solidFill>
              </a:rPr>
              <a:t>ERD)</a:t>
            </a:r>
            <a:r>
              <a:rPr altLang="en-US" b="1" sz="2800" lang="zh-CN">
                <a:solidFill>
                  <a:srgbClr val="FF0000"/>
                </a:solidFill>
              </a:rPr>
              <a:t>描绘了系统的数据关系</a:t>
            </a:r>
            <a:r>
              <a:rPr altLang="en-US" b="1" sz="2800" lang="zh-CN"/>
              <a:t>。</a:t>
            </a:r>
          </a:p>
          <a:p>
            <a:pPr eaLnBrk="1" hangingPunct="1" indent="0" lvl="0" marL="0">
              <a:buFontTx/>
              <a:buNone/>
            </a:pPr>
            <a:r>
              <a:rPr altLang="en-US" b="1" sz="2800" lang="zh-CN"/>
              <a:t>利用实体</a:t>
            </a:r>
            <a:r>
              <a:rPr altLang="zh-CN" b="1" sz="2800" lang="en-US"/>
              <a:t>-</a:t>
            </a:r>
            <a:r>
              <a:rPr altLang="en-US" b="1" sz="2800" lang="zh-CN"/>
              <a:t>关系图作为需求分析的工具，表示来自于问题域及其联系的逻辑信息组。</a:t>
            </a:r>
          </a:p>
          <a:p>
            <a:pPr eaLnBrk="1" hangingPunct="1" indent="0" lvl="0" marL="0">
              <a:buFontTx/>
              <a:buNone/>
            </a:pPr>
            <a:r>
              <a:rPr altLang="en-US" b="1" sz="2800" lang="zh-CN">
                <a:solidFill>
                  <a:srgbClr val="FF0000"/>
                </a:solidFill>
              </a:rPr>
              <a:t>分析实体</a:t>
            </a:r>
            <a:r>
              <a:rPr altLang="zh-CN" b="1" sz="2800" lang="en-US">
                <a:solidFill>
                  <a:srgbClr val="FF0000"/>
                </a:solidFill>
              </a:rPr>
              <a:t>-</a:t>
            </a:r>
            <a:r>
              <a:rPr altLang="en-US" b="1" sz="2800" lang="zh-CN">
                <a:solidFill>
                  <a:srgbClr val="FF0000"/>
                </a:solidFill>
              </a:rPr>
              <a:t>关系图有助于对业务或系统数据组成的理解和交互，并暗示产品将有必要包含一个数据库。</a:t>
            </a:r>
          </a:p>
          <a:p>
            <a:pPr eaLnBrk="1" hangingPunct="1" indent="0" lvl="0" marL="0">
              <a:buFontTx/>
              <a:buNone/>
            </a:pPr>
            <a:r>
              <a:rPr altLang="en-US" b="1" sz="2800" lang="zh-CN">
                <a:solidFill>
                  <a:srgbClr val="FF0000"/>
                </a:solidFill>
              </a:rPr>
              <a:t>实体</a:t>
            </a:r>
            <a:r>
              <a:rPr altLang="zh-CN" b="1" sz="2800" lang="en-US">
                <a:solidFill>
                  <a:srgbClr val="FF0000"/>
                </a:solidFill>
              </a:rPr>
              <a:t>(entity)</a:t>
            </a:r>
            <a:r>
              <a:rPr altLang="en-US" b="1" sz="2800" lang="zh-CN">
                <a:solidFill>
                  <a:srgbClr val="FF0000"/>
                </a:solidFill>
              </a:rPr>
              <a:t>是物理数据项</a:t>
            </a:r>
            <a:r>
              <a:rPr altLang="zh-CN" b="1" sz="2800" lang="en-US">
                <a:solidFill>
                  <a:srgbClr val="FF0000"/>
                </a:solidFill>
              </a:rPr>
              <a:t>(</a:t>
            </a:r>
            <a:r>
              <a:rPr altLang="en-US" b="1" sz="2800" lang="zh-CN">
                <a:solidFill>
                  <a:srgbClr val="FF0000"/>
                </a:solidFill>
              </a:rPr>
              <a:t>包括人</a:t>
            </a:r>
            <a:r>
              <a:rPr altLang="zh-CN" b="1" sz="2800" lang="en-US">
                <a:solidFill>
                  <a:srgbClr val="FF0000"/>
                </a:solidFill>
              </a:rPr>
              <a:t>)</a:t>
            </a:r>
            <a:r>
              <a:rPr altLang="en-US" b="1" sz="2800" lang="zh-CN">
                <a:solidFill>
                  <a:srgbClr val="FF0000"/>
                </a:solidFill>
              </a:rPr>
              <a:t>或者数据项的集合，</a:t>
            </a:r>
            <a:r>
              <a:rPr altLang="en-US" b="1" sz="2800" lang="zh-CN"/>
              <a:t>这对所分析的业务或所要构造的系统是很重要的。</a:t>
            </a:r>
          </a:p>
        </p:txBody>
      </p:sp>
      <p:sp>
        <p:nvSpPr>
          <p:cNvPr id="1048743"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23</a:t>
            </a:fld>
            <a:endParaRPr altLang="en-US" b="0" sz="1400" 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grpSp>
        <p:nvGrpSpPr>
          <p:cNvPr id="106" name=""/>
          <p:cNvGrpSpPr/>
          <p:nvPr/>
        </p:nvGrpSpPr>
        <p:grpSpPr>
          <a:xfrm rot="0">
            <a:off x="685800" y="228600"/>
            <a:ext cx="8081962" cy="6019800"/>
            <a:chOff x="669" y="144"/>
            <a:chExt cx="4848" cy="3792"/>
          </a:xfrm>
        </p:grpSpPr>
        <p:sp>
          <p:nvSpPr>
            <p:cNvPr id="1048744" name=""/>
            <p:cNvSpPr/>
            <p:nvPr/>
          </p:nvSpPr>
          <p:spPr>
            <a:xfrm rot="0">
              <a:off x="3501" y="528"/>
              <a:ext cx="1248" cy="0"/>
            </a:xfrm>
            <a:prstGeom prst="line"/>
            <a:noFill/>
            <a:ln w="28575" cap="flat" cmpd="sng">
              <a:solidFill>
                <a:schemeClr val="dk1">
                  <a:alpha val="100000"/>
                </a:schemeClr>
              </a:solidFill>
              <a:prstDash val="solid"/>
              <a:round/>
            </a:ln>
          </p:spPr>
        </p:sp>
        <p:sp>
          <p:nvSpPr>
            <p:cNvPr id="1048745" name=""/>
            <p:cNvSpPr/>
            <p:nvPr/>
          </p:nvSpPr>
          <p:spPr>
            <a:xfrm rot="0">
              <a:off x="3165" y="720"/>
              <a:ext cx="0" cy="1344"/>
            </a:xfrm>
            <a:prstGeom prst="line"/>
            <a:noFill/>
            <a:ln w="28575" cap="flat" cmpd="sng">
              <a:solidFill>
                <a:schemeClr val="dk1">
                  <a:alpha val="100000"/>
                </a:schemeClr>
              </a:solidFill>
              <a:prstDash val="solid"/>
              <a:round/>
            </a:ln>
          </p:spPr>
        </p:sp>
        <p:sp>
          <p:nvSpPr>
            <p:cNvPr id="1048746" name=""/>
            <p:cNvSpPr/>
            <p:nvPr/>
          </p:nvSpPr>
          <p:spPr>
            <a:xfrm rot="0">
              <a:off x="1053" y="720"/>
              <a:ext cx="0" cy="2112"/>
            </a:xfrm>
            <a:prstGeom prst="line"/>
            <a:noFill/>
            <a:ln w="28575" cap="flat" cmpd="sng">
              <a:solidFill>
                <a:schemeClr val="dk1">
                  <a:alpha val="100000"/>
                </a:schemeClr>
              </a:solidFill>
              <a:prstDash val="solid"/>
              <a:round/>
            </a:ln>
          </p:spPr>
        </p:sp>
        <p:sp>
          <p:nvSpPr>
            <p:cNvPr id="1048747" name=""/>
            <p:cNvSpPr/>
            <p:nvPr/>
          </p:nvSpPr>
          <p:spPr>
            <a:xfrm rot="0">
              <a:off x="1437" y="2304"/>
              <a:ext cx="2448" cy="0"/>
            </a:xfrm>
            <a:prstGeom prst="line"/>
            <a:noFill/>
            <a:ln w="28575" cap="flat" cmpd="sng">
              <a:solidFill>
                <a:schemeClr val="dk1">
                  <a:alpha val="100000"/>
                </a:schemeClr>
              </a:solidFill>
              <a:prstDash val="solid"/>
              <a:round/>
            </a:ln>
          </p:spPr>
        </p:sp>
        <p:sp>
          <p:nvSpPr>
            <p:cNvPr id="1048748" name=""/>
            <p:cNvSpPr txBox="1"/>
            <p:nvPr/>
          </p:nvSpPr>
          <p:spPr>
            <a:xfrm rot="0">
              <a:off x="1667" y="3518"/>
              <a:ext cx="110"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sp>
          <p:nvSpPr>
            <p:cNvPr id="1048749" name=""/>
            <p:cNvSpPr txBox="1"/>
            <p:nvPr/>
          </p:nvSpPr>
          <p:spPr>
            <a:xfrm rot="0">
              <a:off x="1104" y="3648"/>
              <a:ext cx="3696" cy="288"/>
            </a:xfrm>
            <a:prstGeom prst="rect"/>
            <a:solidFill>
              <a:schemeClr val="lt1"/>
            </a:solid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spcBef>
                  <a:spcPct val="50000"/>
                </a:spcBef>
              </a:pPr>
              <a:r>
                <a:rPr altLang="en-US" sz="2400" lang="zh-CN"/>
                <a:t>图</a:t>
              </a:r>
              <a:r>
                <a:rPr altLang="zh-CN" sz="2400" lang="en-US"/>
                <a:t>3.5 “</a:t>
              </a:r>
              <a:r>
                <a:rPr altLang="en-US" sz="2400" lang="zh-CN"/>
                <a:t>化学制品跟踪系统”的实体联系图”</a:t>
              </a:r>
            </a:p>
          </p:txBody>
        </p:sp>
        <p:sp>
          <p:nvSpPr>
            <p:cNvPr id="1048750" name=""/>
            <p:cNvSpPr/>
            <p:nvPr/>
          </p:nvSpPr>
          <p:spPr>
            <a:xfrm rot="0">
              <a:off x="669" y="240"/>
              <a:ext cx="768" cy="480"/>
            </a:xfrm>
            <a:prstGeom prst="rect"/>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化学制品仓</a:t>
              </a:r>
            </a:p>
            <a:p>
              <a:pPr algn="ctr" lvl="0"/>
              <a:r>
                <a:rPr altLang="en-US" lang="zh-CN"/>
                <a:t>库存货清单</a:t>
              </a:r>
            </a:p>
          </p:txBody>
        </p:sp>
        <p:sp>
          <p:nvSpPr>
            <p:cNvPr id="1048751" name=""/>
            <p:cNvSpPr/>
            <p:nvPr/>
          </p:nvSpPr>
          <p:spPr>
            <a:xfrm rot="0">
              <a:off x="2733" y="240"/>
              <a:ext cx="768" cy="480"/>
            </a:xfrm>
            <a:prstGeom prst="rect"/>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化学制品</a:t>
              </a:r>
            </a:p>
            <a:p>
              <a:pPr algn="ctr" lvl="0"/>
              <a:r>
                <a:rPr altLang="en-US" lang="zh-CN"/>
                <a:t>请求</a:t>
              </a:r>
            </a:p>
          </p:txBody>
        </p:sp>
        <p:sp>
          <p:nvSpPr>
            <p:cNvPr id="1048752" name=""/>
            <p:cNvSpPr/>
            <p:nvPr/>
          </p:nvSpPr>
          <p:spPr>
            <a:xfrm rot="0">
              <a:off x="4749" y="240"/>
              <a:ext cx="768" cy="480"/>
            </a:xfrm>
            <a:prstGeom prst="rect"/>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请求者</a:t>
              </a:r>
            </a:p>
          </p:txBody>
        </p:sp>
        <p:sp>
          <p:nvSpPr>
            <p:cNvPr id="1048753" name=""/>
            <p:cNvSpPr/>
            <p:nvPr/>
          </p:nvSpPr>
          <p:spPr>
            <a:xfrm rot="0">
              <a:off x="3741" y="144"/>
              <a:ext cx="765" cy="765"/>
            </a:xfrm>
            <a:prstGeom prst="diamond"/>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提出</a:t>
              </a:r>
            </a:p>
          </p:txBody>
        </p:sp>
        <p:sp>
          <p:nvSpPr>
            <p:cNvPr id="1048754" name=""/>
            <p:cNvSpPr/>
            <p:nvPr/>
          </p:nvSpPr>
          <p:spPr>
            <a:xfrm rot="0">
              <a:off x="2781" y="960"/>
              <a:ext cx="765" cy="765"/>
            </a:xfrm>
            <a:prstGeom prst="diamond"/>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列出</a:t>
              </a:r>
            </a:p>
          </p:txBody>
        </p:sp>
        <p:sp>
          <p:nvSpPr>
            <p:cNvPr id="1048755" name=""/>
            <p:cNvSpPr/>
            <p:nvPr/>
          </p:nvSpPr>
          <p:spPr>
            <a:xfrm rot="0">
              <a:off x="669" y="960"/>
              <a:ext cx="765" cy="765"/>
            </a:xfrm>
            <a:prstGeom prst="diamond"/>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存储</a:t>
              </a:r>
            </a:p>
          </p:txBody>
        </p:sp>
        <p:sp>
          <p:nvSpPr>
            <p:cNvPr id="1048756" name=""/>
            <p:cNvSpPr/>
            <p:nvPr/>
          </p:nvSpPr>
          <p:spPr>
            <a:xfrm rot="0">
              <a:off x="669" y="2064"/>
              <a:ext cx="768" cy="480"/>
            </a:xfrm>
            <a:prstGeom prst="rect"/>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化学制品</a:t>
              </a:r>
            </a:p>
            <a:p>
              <a:pPr algn="ctr" lvl="0"/>
              <a:r>
                <a:rPr altLang="en-US" lang="zh-CN"/>
                <a:t>容器</a:t>
              </a:r>
            </a:p>
          </p:txBody>
        </p:sp>
        <p:sp>
          <p:nvSpPr>
            <p:cNvPr id="1048757" name=""/>
            <p:cNvSpPr/>
            <p:nvPr/>
          </p:nvSpPr>
          <p:spPr>
            <a:xfrm rot="0">
              <a:off x="1728" y="1923"/>
              <a:ext cx="765" cy="765"/>
            </a:xfrm>
            <a:prstGeom prst="diamond"/>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包含</a:t>
              </a:r>
            </a:p>
          </p:txBody>
        </p:sp>
        <p:sp>
          <p:nvSpPr>
            <p:cNvPr id="1048758" name=""/>
            <p:cNvSpPr/>
            <p:nvPr/>
          </p:nvSpPr>
          <p:spPr>
            <a:xfrm rot="0">
              <a:off x="2829" y="2064"/>
              <a:ext cx="768" cy="480"/>
            </a:xfrm>
            <a:prstGeom prst="rect"/>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化学制品</a:t>
              </a:r>
            </a:p>
          </p:txBody>
        </p:sp>
        <p:sp>
          <p:nvSpPr>
            <p:cNvPr id="1048759" name=""/>
            <p:cNvSpPr/>
            <p:nvPr/>
          </p:nvSpPr>
          <p:spPr>
            <a:xfrm rot="0">
              <a:off x="3888" y="1920"/>
              <a:ext cx="765" cy="765"/>
            </a:xfrm>
            <a:prstGeom prst="diamond"/>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描述</a:t>
              </a:r>
            </a:p>
          </p:txBody>
        </p:sp>
        <p:sp>
          <p:nvSpPr>
            <p:cNvPr id="1048760" name=""/>
            <p:cNvSpPr/>
            <p:nvPr/>
          </p:nvSpPr>
          <p:spPr>
            <a:xfrm rot="0">
              <a:off x="1725" y="2976"/>
              <a:ext cx="768" cy="480"/>
            </a:xfrm>
            <a:prstGeom prst="rect"/>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容器历史</a:t>
              </a:r>
            </a:p>
            <a:p>
              <a:pPr algn="ctr" lvl="0"/>
              <a:r>
                <a:rPr altLang="en-US" lang="zh-CN"/>
                <a:t>记录</a:t>
              </a:r>
            </a:p>
          </p:txBody>
        </p:sp>
        <p:sp>
          <p:nvSpPr>
            <p:cNvPr id="1048761" name=""/>
            <p:cNvSpPr/>
            <p:nvPr/>
          </p:nvSpPr>
          <p:spPr>
            <a:xfrm rot="0">
              <a:off x="3885" y="2976"/>
              <a:ext cx="768" cy="480"/>
            </a:xfrm>
            <a:prstGeom prst="rect"/>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供应商目</a:t>
              </a:r>
            </a:p>
            <a:p>
              <a:pPr algn="ctr" lvl="0"/>
              <a:r>
                <a:rPr altLang="en-US" lang="zh-CN"/>
                <a:t>录表</a:t>
              </a:r>
            </a:p>
          </p:txBody>
        </p:sp>
        <p:sp>
          <p:nvSpPr>
            <p:cNvPr id="1048762" name=""/>
            <p:cNvSpPr/>
            <p:nvPr/>
          </p:nvSpPr>
          <p:spPr>
            <a:xfrm rot="0">
              <a:off x="669" y="2832"/>
              <a:ext cx="765" cy="765"/>
            </a:xfrm>
            <a:prstGeom prst="diamond"/>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跟踪</a:t>
              </a:r>
            </a:p>
          </p:txBody>
        </p:sp>
        <p:sp>
          <p:nvSpPr>
            <p:cNvPr id="1048763" name=""/>
            <p:cNvSpPr/>
            <p:nvPr/>
          </p:nvSpPr>
          <p:spPr>
            <a:xfrm rot="0" flipH="1">
              <a:off x="1437" y="720"/>
              <a:ext cx="1296" cy="1344"/>
            </a:xfrm>
            <a:prstGeom prst="line"/>
            <a:noFill/>
            <a:ln w="28575" cap="flat" cmpd="sng">
              <a:solidFill>
                <a:schemeClr val="dk1">
                  <a:alpha val="100000"/>
                </a:schemeClr>
              </a:solidFill>
              <a:prstDash val="solid"/>
              <a:round/>
            </a:ln>
          </p:spPr>
        </p:sp>
        <p:sp>
          <p:nvSpPr>
            <p:cNvPr id="1048764" name=""/>
            <p:cNvSpPr/>
            <p:nvPr/>
          </p:nvSpPr>
          <p:spPr>
            <a:xfrm rot="0">
              <a:off x="1725" y="960"/>
              <a:ext cx="765" cy="765"/>
            </a:xfrm>
            <a:prstGeom prst="diamond"/>
            <a:solidFill>
              <a:schemeClr val="accent1"/>
            </a:solidFill>
            <a:ln w="2857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执行</a:t>
              </a:r>
            </a:p>
          </p:txBody>
        </p:sp>
        <p:sp>
          <p:nvSpPr>
            <p:cNvPr id="1048765" name=""/>
            <p:cNvSpPr/>
            <p:nvPr/>
          </p:nvSpPr>
          <p:spPr>
            <a:xfrm rot="0">
              <a:off x="1437" y="3216"/>
              <a:ext cx="288" cy="0"/>
            </a:xfrm>
            <a:prstGeom prst="line"/>
            <a:noFill/>
            <a:ln w="28575" cap="flat" cmpd="sng">
              <a:solidFill>
                <a:schemeClr val="dk1">
                  <a:alpha val="100000"/>
                </a:schemeClr>
              </a:solidFill>
              <a:prstDash val="solid"/>
              <a:round/>
            </a:ln>
          </p:spPr>
        </p:sp>
        <p:sp>
          <p:nvSpPr>
            <p:cNvPr id="1048766" name=""/>
            <p:cNvSpPr/>
            <p:nvPr/>
          </p:nvSpPr>
          <p:spPr>
            <a:xfrm rot="0">
              <a:off x="4269" y="2688"/>
              <a:ext cx="0" cy="288"/>
            </a:xfrm>
            <a:prstGeom prst="line"/>
            <a:noFill/>
            <a:ln w="28575" cap="flat" cmpd="sng">
              <a:solidFill>
                <a:schemeClr val="dk1">
                  <a:alpha val="100000"/>
                </a:schemeClr>
              </a:solidFill>
              <a:prstDash val="solid"/>
              <a:round/>
            </a:ln>
          </p:spPr>
        </p:sp>
        <p:sp>
          <p:nvSpPr>
            <p:cNvPr id="1048767" name=""/>
            <p:cNvSpPr txBox="1"/>
            <p:nvPr/>
          </p:nvSpPr>
          <p:spPr>
            <a:xfrm rot="0">
              <a:off x="3504" y="297"/>
              <a:ext cx="225"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68" name=""/>
            <p:cNvSpPr txBox="1"/>
            <p:nvPr/>
          </p:nvSpPr>
          <p:spPr>
            <a:xfrm rot="0">
              <a:off x="3168" y="720"/>
              <a:ext cx="224"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69" name=""/>
            <p:cNvSpPr txBox="1"/>
            <p:nvPr/>
          </p:nvSpPr>
          <p:spPr>
            <a:xfrm rot="0">
              <a:off x="1488" y="1593"/>
              <a:ext cx="225"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70" name=""/>
            <p:cNvSpPr txBox="1"/>
            <p:nvPr/>
          </p:nvSpPr>
          <p:spPr>
            <a:xfrm rot="0">
              <a:off x="1060" y="1737"/>
              <a:ext cx="225"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71" name=""/>
            <p:cNvSpPr txBox="1"/>
            <p:nvPr/>
          </p:nvSpPr>
          <p:spPr>
            <a:xfrm rot="0">
              <a:off x="1492" y="2091"/>
              <a:ext cx="224"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72" name=""/>
            <p:cNvSpPr txBox="1"/>
            <p:nvPr/>
          </p:nvSpPr>
          <p:spPr>
            <a:xfrm rot="0">
              <a:off x="3168" y="1776"/>
              <a:ext cx="224"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73" name=""/>
            <p:cNvSpPr txBox="1"/>
            <p:nvPr/>
          </p:nvSpPr>
          <p:spPr>
            <a:xfrm rot="0">
              <a:off x="3652" y="2073"/>
              <a:ext cx="225"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74" name=""/>
            <p:cNvSpPr txBox="1"/>
            <p:nvPr/>
          </p:nvSpPr>
          <p:spPr>
            <a:xfrm rot="0">
              <a:off x="4276" y="2640"/>
              <a:ext cx="225"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M</a:t>
              </a:r>
            </a:p>
          </p:txBody>
        </p:sp>
        <p:sp>
          <p:nvSpPr>
            <p:cNvPr id="1048775" name=""/>
            <p:cNvSpPr txBox="1"/>
            <p:nvPr/>
          </p:nvSpPr>
          <p:spPr>
            <a:xfrm rot="0">
              <a:off x="4516" y="288"/>
              <a:ext cx="187"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776" name=""/>
            <p:cNvSpPr txBox="1"/>
            <p:nvPr/>
          </p:nvSpPr>
          <p:spPr>
            <a:xfrm rot="0">
              <a:off x="2540" y="2073"/>
              <a:ext cx="187"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777" name=""/>
            <p:cNvSpPr txBox="1"/>
            <p:nvPr/>
          </p:nvSpPr>
          <p:spPr>
            <a:xfrm rot="0">
              <a:off x="2352" y="729"/>
              <a:ext cx="186"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778" name=""/>
            <p:cNvSpPr txBox="1"/>
            <p:nvPr/>
          </p:nvSpPr>
          <p:spPr>
            <a:xfrm rot="0">
              <a:off x="1056" y="729"/>
              <a:ext cx="186"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779" name=""/>
            <p:cNvSpPr txBox="1"/>
            <p:nvPr/>
          </p:nvSpPr>
          <p:spPr>
            <a:xfrm rot="0">
              <a:off x="1056" y="2553"/>
              <a:ext cx="186"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780" name=""/>
            <p:cNvSpPr txBox="1"/>
            <p:nvPr/>
          </p:nvSpPr>
          <p:spPr>
            <a:xfrm rot="0">
              <a:off x="1440" y="2985"/>
              <a:ext cx="187" cy="2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grpSp>
      <p:sp>
        <p:nvSpPr>
          <p:cNvPr id="1048781"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24</a:t>
            </a:fld>
            <a:endParaRPr altLang="en-US" b="0" sz="1400" 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782" name=""/>
          <p:cNvSpPr/>
          <p:nvPr>
            <p:ph sz="full" idx="1"/>
          </p:nvPr>
        </p:nvSpPr>
        <p:spPr>
          <a:xfrm rot="0">
            <a:off x="457200" y="457200"/>
            <a:ext cx="8229600" cy="41910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800" lang="en-US"/>
              <a:t> </a:t>
            </a:r>
            <a:r>
              <a:rPr altLang="en-US" b="1" sz="2800" lang="zh-CN"/>
              <a:t>图</a:t>
            </a:r>
            <a:r>
              <a:rPr altLang="zh-CN" b="1" sz="2800" lang="en-US"/>
              <a:t>3.5</a:t>
            </a:r>
            <a:r>
              <a:rPr altLang="en-US" b="1" sz="2800" lang="zh-CN"/>
              <a:t>描绘了“化学制品跟踪系统”实体</a:t>
            </a:r>
            <a:r>
              <a:rPr altLang="zh-CN" b="1" sz="2800" lang="en-US">
                <a:sym typeface="Arial" pitchFamily="34" charset="0"/>
              </a:rPr>
              <a:t>-</a:t>
            </a:r>
            <a:r>
              <a:rPr altLang="en-US" b="1" sz="2800" lang="zh-CN">
                <a:sym typeface="Arial" pitchFamily="34" charset="0"/>
              </a:rPr>
              <a:t>关</a:t>
            </a:r>
            <a:r>
              <a:rPr altLang="en-US" b="1" sz="2800" lang="zh-CN"/>
              <a:t>系图的一部分。注意：</a:t>
            </a:r>
            <a:r>
              <a:rPr altLang="en-US" b="1" sz="2800" lang="zh-CN">
                <a:solidFill>
                  <a:srgbClr val="FF0000"/>
                </a:solidFill>
              </a:rPr>
              <a:t>被命名为化学制品请求、供应商目录表和化学制品仓库存货清单的实体在图</a:t>
            </a:r>
            <a:r>
              <a:rPr altLang="zh-CN" b="1" sz="2800" lang="en-US">
                <a:solidFill>
                  <a:srgbClr val="FF0000"/>
                </a:solidFill>
              </a:rPr>
              <a:t>3.4</a:t>
            </a:r>
            <a:r>
              <a:rPr altLang="en-US" b="1" sz="2800" lang="zh-CN">
                <a:solidFill>
                  <a:srgbClr val="FF0000"/>
                </a:solidFill>
              </a:rPr>
              <a:t>的数据流图中是作为数据存储出现的。</a:t>
            </a:r>
          </a:p>
          <a:p>
            <a:pPr eaLnBrk="1" hangingPunct="1" indent="0" lvl="0" marL="0">
              <a:lnSpc>
                <a:spcPct val="90000"/>
              </a:lnSpc>
              <a:buFontTx/>
              <a:buNone/>
            </a:pPr>
            <a:r>
              <a:rPr altLang="en-US" b="1" sz="2800" lang="zh-CN"/>
              <a:t>其它一些实体代表与系统交互的操作员</a:t>
            </a:r>
            <a:r>
              <a:rPr altLang="zh-CN" b="1" sz="2800" lang="en-US"/>
              <a:t>(</a:t>
            </a:r>
            <a:r>
              <a:rPr altLang="en-US" b="1" sz="2800" lang="zh-CN"/>
              <a:t>请求者</a:t>
            </a:r>
            <a:r>
              <a:rPr altLang="zh-CN" b="1" sz="2800" lang="en-US"/>
              <a:t>)</a:t>
            </a:r>
            <a:r>
              <a:rPr altLang="en-US" b="1" sz="2800" lang="zh-CN"/>
              <a:t>，业务运转中一部分物理项</a:t>
            </a:r>
            <a:r>
              <a:rPr altLang="zh-CN" b="1" sz="2800" lang="en-US"/>
              <a:t>(</a:t>
            </a:r>
            <a:r>
              <a:rPr altLang="en-US" b="1" sz="2800" lang="zh-CN"/>
              <a:t>化学制品容器</a:t>
            </a:r>
            <a:r>
              <a:rPr altLang="zh-CN" b="1" sz="2800" lang="en-US"/>
              <a:t>)</a:t>
            </a:r>
            <a:r>
              <a:rPr altLang="en-US" b="1" sz="2800" lang="zh-CN"/>
              <a:t>、数据块等，并不出现在</a:t>
            </a:r>
            <a:r>
              <a:rPr altLang="zh-CN" b="1" sz="2800" lang="en-US"/>
              <a:t>0</a:t>
            </a:r>
            <a:r>
              <a:rPr altLang="en-US" b="1" sz="2800" lang="zh-CN"/>
              <a:t>层数据流图中，但将出现在一个更低层的数据流图中</a:t>
            </a:r>
            <a:r>
              <a:rPr altLang="zh-CN" b="1" sz="2800" lang="en-US"/>
              <a:t>(</a:t>
            </a:r>
            <a:r>
              <a:rPr altLang="en-US" b="1" sz="2800" lang="zh-CN"/>
              <a:t>容器的历史记录，化学制品</a:t>
            </a:r>
            <a:r>
              <a:rPr altLang="zh-CN" b="1" sz="2800" lang="en-US"/>
              <a:t>)</a:t>
            </a:r>
            <a:r>
              <a:rPr altLang="en-US" b="1" sz="2800" lang="zh-CN"/>
              <a:t>。</a:t>
            </a:r>
          </a:p>
        </p:txBody>
      </p:sp>
      <p:sp>
        <p:nvSpPr>
          <p:cNvPr id="1048783"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25</a:t>
            </a:fld>
            <a:endParaRPr altLang="en-US" b="0" sz="1400"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784" name=""/>
          <p:cNvSpPr/>
          <p:nvPr>
            <p:ph sz="full" idx="1"/>
          </p:nvPr>
        </p:nvSpPr>
        <p:spPr>
          <a:xfrm rot="0">
            <a:off x="457200" y="838200"/>
            <a:ext cx="8229600" cy="4754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80000"/>
              </a:lnSpc>
              <a:buFontTx/>
              <a:buNone/>
            </a:pPr>
            <a:r>
              <a:rPr altLang="en-US" b="1" sz="2800" lang="zh-CN">
                <a:solidFill>
                  <a:srgbClr val="FF0000"/>
                </a:solidFill>
              </a:rPr>
              <a:t>每一实体用几个属性</a:t>
            </a:r>
            <a:r>
              <a:rPr altLang="zh-CN" b="1" sz="2800" lang="en-US">
                <a:solidFill>
                  <a:srgbClr val="FF0000"/>
                </a:solidFill>
              </a:rPr>
              <a:t>(attribute)</a:t>
            </a:r>
            <a:r>
              <a:rPr altLang="en-US" b="1" sz="2800" lang="zh-CN">
                <a:solidFill>
                  <a:srgbClr val="FF0000"/>
                </a:solidFill>
              </a:rPr>
              <a:t>来描述；每一实体的单个实例将具有不同的属性值。</a:t>
            </a:r>
            <a:r>
              <a:rPr altLang="en-US" b="1" sz="2800" lang="zh-CN"/>
              <a:t>例如每一个化学制品的属性包括一个唯一的化学制品标识号、它的正式化学制品名称和它的化学结构的图形表示。数据字典中包含这些属性的详细定义，保证了实体联系图中的实体和在数据流图中相应的数据存储定义一致。</a:t>
            </a:r>
          </a:p>
          <a:p>
            <a:pPr eaLnBrk="1" hangingPunct="1" indent="0" lvl="0" marL="0">
              <a:lnSpc>
                <a:spcPct val="80000"/>
              </a:lnSpc>
              <a:buFontTx/>
              <a:buNone/>
            </a:pPr>
            <a:r>
              <a:rPr altLang="en-US" b="1" sz="2800" lang="zh-CN"/>
              <a:t> </a:t>
            </a:r>
            <a:r>
              <a:rPr altLang="en-US" b="1" sz="2800" lang="zh-CN">
                <a:solidFill>
                  <a:srgbClr val="FF0000"/>
                </a:solidFill>
              </a:rPr>
              <a:t>实体</a:t>
            </a:r>
            <a:r>
              <a:rPr altLang="zh-CN" b="1" sz="2800" lang="en-US">
                <a:solidFill>
                  <a:srgbClr val="FF0000"/>
                </a:solidFill>
                <a:sym typeface="Arial" pitchFamily="34" charset="0"/>
              </a:rPr>
              <a:t>-</a:t>
            </a:r>
            <a:r>
              <a:rPr altLang="en-US" b="1" sz="2800" lang="zh-CN">
                <a:solidFill>
                  <a:srgbClr val="FF0000"/>
                </a:solidFill>
                <a:sym typeface="Arial" pitchFamily="34" charset="0"/>
              </a:rPr>
              <a:t>关</a:t>
            </a:r>
            <a:r>
              <a:rPr altLang="en-US" b="1" sz="2800" lang="zh-CN">
                <a:solidFill>
                  <a:srgbClr val="FF0000"/>
                </a:solidFill>
              </a:rPr>
              <a:t>系图中的菱形框代表关系</a:t>
            </a:r>
            <a:r>
              <a:rPr altLang="zh-CN" b="1" sz="2800" lang="en-US">
                <a:solidFill>
                  <a:srgbClr val="FF0000"/>
                </a:solidFill>
              </a:rPr>
              <a:t>(relationship)</a:t>
            </a:r>
            <a:r>
              <a:rPr altLang="en-US" b="1" sz="2800" lang="zh-CN">
                <a:solidFill>
                  <a:srgbClr val="FF0000"/>
                </a:solidFill>
              </a:rPr>
              <a:t>，它确定了实体对之间逻辑上和数量上的联系。</a:t>
            </a:r>
            <a:r>
              <a:rPr altLang="en-US" b="1" sz="2800" lang="zh-CN"/>
              <a:t>关系按照关联的属性来命名。例如，请求者和化学制品请求之间的关系被称为“提出”</a:t>
            </a:r>
            <a:r>
              <a:rPr altLang="zh-CN" b="1" sz="2800" lang="en-US"/>
              <a:t>(placing)</a:t>
            </a:r>
            <a:r>
              <a:rPr altLang="en-US" b="1" sz="2800" lang="zh-CN"/>
              <a:t>，因为一个请求者提出一个化学制品的请求，或者，一个化学制品请求被一个请求者提出。</a:t>
            </a:r>
          </a:p>
        </p:txBody>
      </p:sp>
      <p:sp>
        <p:nvSpPr>
          <p:cNvPr id="1048785"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26</a:t>
            </a:fld>
            <a:endParaRPr altLang="en-US" b="0" sz="1400" 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786" name=""/>
          <p:cNvSpPr/>
          <p:nvPr>
            <p:ph sz="full" idx="1"/>
          </p:nvPr>
        </p:nvSpPr>
        <p:spPr>
          <a:xfrm rot="0">
            <a:off x="457200" y="762000"/>
            <a:ext cx="8229600" cy="5364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800" lang="en-US"/>
              <a:t>   </a:t>
            </a:r>
            <a:r>
              <a:rPr altLang="en-US" b="1" sz="2800" lang="zh-CN"/>
              <a:t>在实体和关系的连线上用一个数字或字母表示实体的单联系和多联系。不同的实体联系图符号用不同的规则表示联系；本例子描述了一个普遍的方法。因为每一个请求者可以提出多个请求，所以在请求者和化学制品请求之间存在一对多的联系。单联系在请求者和“提出” 关系的连线上标明“</a:t>
            </a:r>
            <a:r>
              <a:rPr altLang="zh-CN" b="1" sz="2800" lang="en-US"/>
              <a:t>1”</a:t>
            </a:r>
            <a:r>
              <a:rPr altLang="en-US" b="1" sz="2800" lang="zh-CN"/>
              <a:t>，多联系在化学制品请求和“提出”关系的连线上标明“</a:t>
            </a:r>
            <a:r>
              <a:rPr altLang="zh-CN" b="1" sz="2800" lang="en-US"/>
              <a:t>M”(</a:t>
            </a:r>
            <a:r>
              <a:rPr altLang="en-US" b="1" sz="2800" lang="zh-CN"/>
              <a:t>代表多</a:t>
            </a:r>
            <a:r>
              <a:rPr altLang="zh-CN" b="1" sz="2800" lang="en-US"/>
              <a:t>)</a:t>
            </a:r>
            <a:r>
              <a:rPr altLang="en-US" b="1" sz="2800" lang="zh-CN"/>
              <a:t>。其它可能的联系如下所示：</a:t>
            </a:r>
          </a:p>
          <a:p>
            <a:pPr eaLnBrk="1" hangingPunct="1" indent="0" lvl="0" marL="0">
              <a:lnSpc>
                <a:spcPct val="90000"/>
              </a:lnSpc>
              <a:buFont typeface="Wingdings" pitchFamily="2" charset="2"/>
              <a:buNone/>
            </a:pPr>
            <a:r>
              <a:rPr altLang="en-US" b="1" sz="2800" lang="zh-CN"/>
              <a:t>  一对一</a:t>
            </a:r>
            <a:r>
              <a:rPr altLang="zh-CN" b="1" sz="2800" lang="en-US"/>
              <a:t>(</a:t>
            </a:r>
            <a:r>
              <a:rPr altLang="en-US" b="1" sz="2800" lang="zh-CN"/>
              <a:t>每一个容器历史记录跟踪一个化学制品容器</a:t>
            </a:r>
            <a:r>
              <a:rPr altLang="zh-CN" b="1" sz="2800" lang="en-US"/>
              <a:t>)</a:t>
            </a:r>
            <a:r>
              <a:rPr altLang="en-US" b="1" sz="2800" lang="zh-CN"/>
              <a:t>。</a:t>
            </a:r>
          </a:p>
          <a:p>
            <a:pPr eaLnBrk="1" hangingPunct="1" indent="0" lvl="0" marL="0">
              <a:lnSpc>
                <a:spcPct val="90000"/>
              </a:lnSpc>
              <a:buFont typeface="Wingdings" pitchFamily="2" charset="2"/>
              <a:buNone/>
            </a:pPr>
            <a:r>
              <a:rPr altLang="en-US" b="1" sz="2800" lang="zh-CN"/>
              <a:t>  多对多</a:t>
            </a:r>
            <a:r>
              <a:rPr altLang="zh-CN" b="1" sz="2800" lang="en-US"/>
              <a:t>(</a:t>
            </a:r>
            <a:r>
              <a:rPr altLang="en-US" b="1" sz="2800" lang="zh-CN"/>
              <a:t>每一个供应商目录中描述了许多种化学制品，并且每种化学制品可以被多个供应商目录表所描述</a:t>
            </a:r>
            <a:r>
              <a:rPr altLang="zh-CN" b="1" sz="2800" lang="en-US"/>
              <a:t>)</a:t>
            </a:r>
            <a:r>
              <a:rPr altLang="en-US" b="1" sz="2800" lang="zh-CN"/>
              <a:t>。</a:t>
            </a:r>
          </a:p>
        </p:txBody>
      </p:sp>
      <p:sp>
        <p:nvSpPr>
          <p:cNvPr id="1048787"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27</a:t>
            </a:fld>
            <a:endParaRPr altLang="en-US" b="0" sz="1400" 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788" name=""/>
          <p:cNvSpPr/>
          <p:nvPr/>
        </p:nvSpPr>
        <p:spPr>
          <a:xfrm rot="0">
            <a:off x="0" y="0"/>
            <a:ext cx="9144000" cy="45720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endParaRPr altLang="en-US" lang="zh-CN"/>
          </a:p>
        </p:txBody>
      </p:sp>
      <p:pic>
        <p:nvPicPr>
          <p:cNvPr id="2097161" name="" descr=""/>
          <p:cNvPicPr>
            <a:picLocks/>
          </p:cNvPicPr>
          <p:nvPr/>
        </p:nvPicPr>
        <p:blipFill>
          <a:blip xmlns:r="http://schemas.openxmlformats.org/officeDocument/2006/relationships" r:embed="rId1"/>
          <a:srcRect l="0" t="0" r="0" b="0"/>
          <a:stretch>
            <a:fillRect/>
          </a:stretch>
        </p:blipFill>
        <p:spPr>
          <a:xfrm rot="0">
            <a:off x="685800" y="914400"/>
            <a:ext cx="8153400" cy="4348162"/>
          </a:xfrm>
          <a:prstGeom prst="rect"/>
          <a:noFill/>
          <a:ln>
            <a:noFill/>
          </a:ln>
        </p:spPr>
      </p:pic>
      <p:sp>
        <p:nvSpPr>
          <p:cNvPr id="1048789" name=""/>
          <p:cNvSpPr/>
          <p:nvPr/>
        </p:nvSpPr>
        <p:spPr>
          <a:xfrm rot="0">
            <a:off x="685800" y="5486400"/>
            <a:ext cx="7531100" cy="461962"/>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indent="-215900" lvl="0"/>
            <a:r>
              <a:rPr altLang="en-US" sz="2400" lang="zh-CN">
                <a:latin typeface="Times New Roman" pitchFamily="18" charset="0"/>
              </a:rPr>
              <a:t>本科生应用系统中教师、学生和课程之间的实体</a:t>
            </a:r>
            <a:r>
              <a:rPr altLang="zh-CN" sz="2400" lang="en-US">
                <a:latin typeface="Times New Roman" pitchFamily="18" charset="0"/>
              </a:rPr>
              <a:t>-</a:t>
            </a:r>
            <a:r>
              <a:rPr altLang="en-US" sz="2400" lang="zh-CN">
                <a:latin typeface="Times New Roman" pitchFamily="18" charset="0"/>
              </a:rPr>
              <a:t>关系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790" name=""/>
          <p:cNvSpPr/>
          <p:nvPr>
            <p:ph type="title" sz="full" idx="0"/>
          </p:nvPr>
        </p:nvSpPr>
        <p:spPr>
          <a:xfrm rot="0">
            <a:off x="457200" y="274637"/>
            <a:ext cx="8229600" cy="5635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3200" lang="en-US"/>
              <a:t>3.4.5  </a:t>
            </a:r>
            <a:r>
              <a:rPr altLang="en-US" b="1" sz="3200" lang="zh-CN"/>
              <a:t>状态转换图 </a:t>
            </a:r>
          </a:p>
        </p:txBody>
      </p:sp>
      <p:sp>
        <p:nvSpPr>
          <p:cNvPr id="1048791" name=""/>
          <p:cNvSpPr/>
          <p:nvPr>
            <p:ph sz="full" idx="1"/>
          </p:nvPr>
        </p:nvSpPr>
        <p:spPr>
          <a:xfrm rot="0">
            <a:off x="457200" y="914400"/>
            <a:ext cx="8229600" cy="52117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800" lang="en-US"/>
              <a:t>    </a:t>
            </a:r>
            <a:r>
              <a:rPr altLang="en-US" b="1" sz="2800" lang="zh-CN">
                <a:solidFill>
                  <a:srgbClr val="FF0000"/>
                </a:solidFill>
              </a:rPr>
              <a:t>所有软件系统都包含功能行为、数据操作和状态转变。</a:t>
            </a:r>
            <a:r>
              <a:rPr altLang="en-US" b="1" sz="2800" lang="zh-CN"/>
              <a:t>实时系统和过程控制应用程序可以在任何给定的时间内以有限状态中的某一种状态存在。当满足所定义的标准时，状态就会发生改变，例如在特定条件下，接收到一个特定的输入激励。这样的系统是有限状态机的例子。此外，许多业务对象</a:t>
            </a:r>
            <a:r>
              <a:rPr altLang="zh-CN" b="1" sz="2800" lang="en-US"/>
              <a:t>(</a:t>
            </a:r>
            <a:r>
              <a:rPr altLang="en-US" b="1" sz="2800" lang="zh-CN"/>
              <a:t>如销售订单、发票，或存货清单项</a:t>
            </a:r>
            <a:r>
              <a:rPr altLang="zh-CN" b="1" sz="2800" lang="en-US"/>
              <a:t>)</a:t>
            </a:r>
            <a:r>
              <a:rPr altLang="en-US" b="1" sz="2800" lang="zh-CN"/>
              <a:t>的信息系统处理是贯穿着复杂生存周期的；此生存周期也可以看成有限状态机。大多数软件系统需要一些状态建模或分析，就像大多数系统涉及到转换过程、数据实体和业务对象。</a:t>
            </a:r>
          </a:p>
          <a:p>
            <a:pPr eaLnBrk="1" hangingPunct="1" indent="0" lvl="0" marL="0">
              <a:buFontTx/>
              <a:buNone/>
            </a:pPr>
            <a:r>
              <a:rPr altLang="en-US" b="1" sz="2800" lang="zh-CN"/>
              <a:t>    </a:t>
            </a:r>
          </a:p>
        </p:txBody>
      </p:sp>
      <p:sp>
        <p:nvSpPr>
          <p:cNvPr id="104879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29</a:t>
            </a:fld>
            <a:endParaRPr altLang="en-US" b="0" sz="1400"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586" name=""/>
          <p:cNvSpPr/>
          <p:nvPr>
            <p:ph sz="full" idx="1"/>
          </p:nvPr>
        </p:nvSpPr>
        <p:spPr>
          <a:xfrm rot="0">
            <a:off x="457200" y="838200"/>
            <a:ext cx="8229600" cy="5287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lang="en-US"/>
              <a:t>     </a:t>
            </a:r>
            <a:r>
              <a:rPr altLang="en-US" b="1" lang="zh-CN"/>
              <a:t>化学制品仓库的产品代表者有一个类似的问题。“当我阅读了如何真正请求一种化学药品时，我感到困惑”， “单个需求是能感觉到的，但我难以想像我所要完成的步骤顺序。”</a:t>
            </a:r>
          </a:p>
          <a:p>
            <a:pPr eaLnBrk="1" hangingPunct="1" indent="0" lvl="0" marL="0">
              <a:lnSpc>
                <a:spcPct val="90000"/>
              </a:lnSpc>
              <a:buFontTx/>
              <a:buNone/>
            </a:pPr>
            <a:r>
              <a:rPr altLang="en-US" b="1" lang="zh-CN"/>
              <a:t>    在各评审员提出其它相关的问题后，需求分析者做出了总结：“</a:t>
            </a:r>
            <a:r>
              <a:rPr altLang="en-US" b="1" lang="zh-CN">
                <a:solidFill>
                  <a:srgbClr val="FF0000"/>
                </a:solidFill>
              </a:rPr>
              <a:t>看来软件需求规格说明似乎没有完全告诉我们对于理解系统所需的各个方面，也不能确保我们没有错过一个需求或不犯任何错误。我将画一些图来帮助我们想像这些需求，并看一下能否澄清这些问题域。谢谢你们的反馈意见</a:t>
            </a:r>
            <a:r>
              <a:rPr altLang="en-US" b="1" lang="zh-CN"/>
              <a:t>。” </a:t>
            </a:r>
          </a:p>
        </p:txBody>
      </p:sp>
      <p:sp>
        <p:nvSpPr>
          <p:cNvPr id="1048587"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a:t>
            </a:fld>
            <a:endParaRPr altLang="en-US" b="0" sz="1400" 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793" name=""/>
          <p:cNvSpPr/>
          <p:nvPr>
            <p:ph sz="full" idx="1"/>
          </p:nvPr>
        </p:nvSpPr>
        <p:spPr>
          <a:xfrm rot="0">
            <a:off x="457200" y="457200"/>
            <a:ext cx="8229600" cy="51816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600" lang="en-US"/>
              <a:t>       </a:t>
            </a:r>
            <a:r>
              <a:rPr altLang="en-US" b="1" sz="2600" lang="zh-CN">
                <a:solidFill>
                  <a:srgbClr val="FF0000"/>
                </a:solidFill>
              </a:rPr>
              <a:t>用自然语言描述一个复杂的有限状态机可能会忽略一个允许的状态改变或者引起一个不允许的改变。</a:t>
            </a:r>
            <a:r>
              <a:rPr altLang="en-US" b="1" sz="2600" lang="zh-CN"/>
              <a:t>与状态机的行为有关的需求可能将多次出现在软件需求规格说明中，它取决于软件需求规格说明是如何组织的。这对综合理解系统行为造成困难。</a:t>
            </a:r>
          </a:p>
          <a:p>
            <a:pPr eaLnBrk="1" hangingPunct="1" indent="0" lvl="0" marL="0">
              <a:lnSpc>
                <a:spcPct val="90000"/>
              </a:lnSpc>
              <a:buFontTx/>
              <a:buNone/>
            </a:pPr>
            <a:r>
              <a:rPr altLang="en-US" b="1" sz="2600" lang="zh-CN"/>
              <a:t>       状态转换图</a:t>
            </a:r>
            <a:r>
              <a:rPr altLang="zh-CN" b="1" sz="2600" lang="en-US"/>
              <a:t>(State Transition Diagram</a:t>
            </a:r>
            <a:r>
              <a:rPr altLang="en-US" b="1" sz="2600" lang="zh-CN"/>
              <a:t>，</a:t>
            </a:r>
            <a:r>
              <a:rPr altLang="zh-CN" b="1" sz="2600" lang="en-US"/>
              <a:t>STD)</a:t>
            </a:r>
            <a:r>
              <a:rPr altLang="en-US" b="1" sz="2600" lang="zh-CN"/>
              <a:t>为有限状态机提供了一个简洁、完整、无二义性的表示。</a:t>
            </a:r>
          </a:p>
          <a:p>
            <a:pPr eaLnBrk="1" hangingPunct="1" indent="0" lvl="0" marL="0">
              <a:lnSpc>
                <a:spcPct val="90000"/>
              </a:lnSpc>
              <a:buFontTx/>
              <a:buNone/>
            </a:pPr>
            <a:r>
              <a:rPr altLang="en-US" b="1" sz="2600" lang="zh-CN"/>
              <a:t>状态转换图包括如下</a:t>
            </a:r>
            <a:r>
              <a:rPr altLang="zh-CN" b="1" sz="2600" lang="en-US"/>
              <a:t>3</a:t>
            </a:r>
            <a:r>
              <a:rPr altLang="en-US" b="1" sz="2600" lang="zh-CN"/>
              <a:t>种元素：</a:t>
            </a:r>
          </a:p>
          <a:p>
            <a:pPr eaLnBrk="1" hangingPunct="1" indent="0" lvl="0" marL="0">
              <a:lnSpc>
                <a:spcPct val="90000"/>
              </a:lnSpc>
              <a:buFont typeface="Wingdings" pitchFamily="2" charset="2"/>
              <a:buNone/>
            </a:pPr>
            <a:r>
              <a:rPr altLang="en-US" b="1" sz="2600" lang="zh-CN"/>
              <a:t>  用矩形框表示可能的系统状态。</a:t>
            </a:r>
          </a:p>
          <a:p>
            <a:pPr eaLnBrk="1" hangingPunct="1" indent="0" lvl="0" marL="0">
              <a:lnSpc>
                <a:spcPct val="90000"/>
              </a:lnSpc>
              <a:buFont typeface="Wingdings" pitchFamily="2" charset="2"/>
              <a:buNone/>
            </a:pPr>
            <a:r>
              <a:rPr altLang="en-US" b="1" sz="2600" lang="zh-CN"/>
              <a:t>  用箭头连接一对矩形框表示允许的状态改变或转换。    </a:t>
            </a:r>
          </a:p>
          <a:p>
            <a:pPr eaLnBrk="1" hangingPunct="1" indent="0" lvl="0" marL="0">
              <a:lnSpc>
                <a:spcPct val="90000"/>
              </a:lnSpc>
              <a:buFont typeface="Wingdings" pitchFamily="2" charset="2"/>
              <a:buNone/>
            </a:pPr>
            <a:r>
              <a:rPr altLang="en-US" b="1" sz="2600" lang="zh-CN"/>
              <a:t>  用每个转换箭头上的文本标签表示引起每个转换的事件或条件。标签可能既标识事件也标识条相应的系统响应或输出。</a:t>
            </a:r>
          </a:p>
        </p:txBody>
      </p:sp>
      <p:sp>
        <p:nvSpPr>
          <p:cNvPr id="1048794"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30</a:t>
            </a:fld>
            <a:endParaRPr altLang="en-US" b="0" sz="1400" 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13" name=""/>
        <p:cNvGrpSpPr/>
        <p:nvPr/>
      </p:nvGrpSpPr>
      <p:grpSpPr>
        <a:xfrm rot="0">
          <a:off x="0" y="0"/>
          <a:ext cx="0" cy="0"/>
          <a:chOff x="0" y="0"/>
          <a:chExt cx="0" cy="0"/>
        </a:xfrm>
      </p:grpSpPr>
      <p:sp>
        <p:nvSpPr>
          <p:cNvPr id="1048795" name=""/>
          <p:cNvSpPr/>
          <p:nvPr>
            <p:ph sz="full" idx="1"/>
          </p:nvPr>
        </p:nvSpPr>
        <p:spPr>
          <a:xfrm rot="0">
            <a:off x="304800" y="533400"/>
            <a:ext cx="8686800" cy="49530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800" lang="en-US"/>
              <a:t>     </a:t>
            </a:r>
            <a:r>
              <a:rPr altLang="en-US" b="1" sz="2800" lang="zh-CN"/>
              <a:t>状态转换图没有表示出系统所执行的处理细节，只表示了处理结果可能的状态转换。对于软件系统中只能存在于特定状态的那一部分，你可以使用状态转换图来建模。特定状态或者指诸如汽车巡航控制系统等实时世界实体的行为，或者是这系统操纵的个体项状态。</a:t>
            </a:r>
          </a:p>
          <a:p>
            <a:pPr eaLnBrk="1" hangingPunct="1" indent="0" lvl="0" marL="0">
              <a:lnSpc>
                <a:spcPct val="90000"/>
              </a:lnSpc>
              <a:buFontTx/>
              <a:buNone/>
            </a:pPr>
            <a:r>
              <a:rPr altLang="en-US" b="1" sz="2800" lang="zh-CN"/>
              <a:t>       状态转换图有助于开发者理解系统的预期行为，它对于检查所要求的状态和转换是否已全部正确地写入功能需求中也是一种好方法。测试者可以从覆盖所有转换路径的状态转换图中获得测试用例。用户只要稍微学一些符号就可以读懂状态转换图。</a:t>
            </a:r>
          </a:p>
          <a:p>
            <a:pPr eaLnBrk="1" hangingPunct="1" indent="0" lvl="0" marL="0">
              <a:lnSpc>
                <a:spcPct val="90000"/>
              </a:lnSpc>
            </a:pPr>
            <a:endParaRPr altLang="en-US" sz="2800" lang="zh-CN"/>
          </a:p>
        </p:txBody>
      </p:sp>
      <p:sp>
        <p:nvSpPr>
          <p:cNvPr id="104879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31</a:t>
            </a:fld>
            <a:endParaRPr altLang="en-US" b="0" sz="1400" 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rot="0">
          <a:off x="0" y="0"/>
          <a:ext cx="0" cy="0"/>
          <a:chOff x="0" y="0"/>
          <a:chExt cx="0" cy="0"/>
        </a:xfrm>
      </p:grpSpPr>
      <p:sp>
        <p:nvSpPr>
          <p:cNvPr id="1048797" name=""/>
          <p:cNvSpPr/>
          <p:nvPr>
            <p:ph sz="full" idx="1"/>
          </p:nvPr>
        </p:nvSpPr>
        <p:spPr>
          <a:xfrm rot="0">
            <a:off x="304800" y="533400"/>
            <a:ext cx="8229600" cy="54403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lang="en-US"/>
              <a:t>    </a:t>
            </a:r>
          </a:p>
          <a:p>
            <a:pPr eaLnBrk="1" hangingPunct="1" indent="0" lvl="0" marL="0">
              <a:lnSpc>
                <a:spcPct val="90000"/>
              </a:lnSpc>
              <a:buFontTx/>
              <a:buNone/>
            </a:pPr>
            <a:r>
              <a:rPr altLang="zh-CN" b="1" lang="en-US"/>
              <a:t>    </a:t>
            </a:r>
            <a:r>
              <a:rPr altLang="en-US" b="1" lang="zh-CN"/>
              <a:t>例如：在化学制品跟踪系统中有一个主要功能是允许请求者（操作员）提出对化学制品的请求，这一请求可以由化学制品仓库中的存货清单来执行完成，也可以通过向外界供应商发出订单来执行完成。每一个请求从创建到完成或取消这一时间段内将经历一系列可能的状态。于是，我们就可以把化学制品请求的生存周期看成一个有限状态机，其建模如图</a:t>
            </a:r>
            <a:r>
              <a:rPr altLang="zh-CN" b="1" lang="en-US"/>
              <a:t>3.6</a:t>
            </a:r>
            <a:r>
              <a:rPr altLang="en-US" b="1" lang="zh-CN"/>
              <a:t>所示。这个状态转换图说明了一个请求可取下列七种可能状态中的一种：</a:t>
            </a:r>
          </a:p>
        </p:txBody>
      </p:sp>
      <p:sp>
        <p:nvSpPr>
          <p:cNvPr id="1048798"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32</a:t>
            </a:fld>
            <a:endParaRPr altLang="en-US" b="0" sz="1400" 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pic>
        <p:nvPicPr>
          <p:cNvPr id="2097162" name="" descr="图10"/>
          <p:cNvPicPr>
            <a:picLocks/>
          </p:cNvPicPr>
          <p:nvPr/>
        </p:nvPicPr>
        <p:blipFill>
          <a:blip xmlns:r="http://schemas.openxmlformats.org/officeDocument/2006/relationships" r:embed="rId1"/>
          <a:srcRect l="0" t="0" r="0" b="0"/>
          <a:stretch>
            <a:fillRect/>
          </a:stretch>
        </p:blipFill>
        <p:spPr>
          <a:xfrm rot="0">
            <a:off x="1905000" y="61912"/>
            <a:ext cx="6218237" cy="6518275"/>
          </a:xfrm>
          <a:prstGeom prst="rect"/>
          <a:noFill/>
          <a:ln>
            <a:noFill/>
          </a:ln>
        </p:spPr>
      </p:pic>
      <p:sp>
        <p:nvSpPr>
          <p:cNvPr id="1048799" name=""/>
          <p:cNvSpPr txBox="1"/>
          <p:nvPr/>
        </p:nvSpPr>
        <p:spPr>
          <a:xfrm rot="0">
            <a:off x="2057400" y="6096000"/>
            <a:ext cx="5867400" cy="365125"/>
          </a:xfrm>
          <a:prstGeom prst="rect"/>
          <a:solidFill>
            <a:schemeClr val="lt1"/>
          </a:solid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spcBef>
                <a:spcPct val="50000"/>
              </a:spcBef>
            </a:pPr>
            <a:r>
              <a:rPr altLang="en-US" lang="zh-CN"/>
              <a:t>图</a:t>
            </a:r>
            <a:r>
              <a:rPr altLang="zh-CN" lang="en-US"/>
              <a:t>3.6“</a:t>
            </a:r>
            <a:r>
              <a:rPr altLang="en-US" lang="zh-CN"/>
              <a:t>化学制品跟踪系统”化学制品请求的状态转换图</a:t>
            </a:r>
          </a:p>
        </p:txBody>
      </p:sp>
      <p:sp>
        <p:nvSpPr>
          <p:cNvPr id="1048800"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33</a:t>
            </a:fld>
            <a:endParaRPr altLang="en-US" b="0" sz="1400" 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sp>
        <p:nvSpPr>
          <p:cNvPr id="1048801" name=""/>
          <p:cNvSpPr/>
          <p:nvPr>
            <p:ph sz="full" idx="1"/>
          </p:nvPr>
        </p:nvSpPr>
        <p:spPr>
          <a:xfrm rot="0">
            <a:off x="457200" y="457200"/>
            <a:ext cx="8229600" cy="51054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 typeface="Wingdings" pitchFamily="2" charset="2"/>
              <a:buNone/>
            </a:pPr>
            <a:r>
              <a:rPr altLang="zh-CN" b="1" lang="en-US"/>
              <a:t> </a:t>
            </a:r>
            <a:r>
              <a:rPr altLang="en-US" b="1" lang="zh-CN"/>
              <a:t>准备</a:t>
            </a:r>
            <a:r>
              <a:rPr altLang="zh-CN" b="1" lang="en-US"/>
              <a:t>(in preparation)——</a:t>
            </a:r>
            <a:r>
              <a:rPr altLang="en-US" b="1" lang="zh-CN"/>
              <a:t>请求者正在创建一个新的请求，已经从、通过系统的其它部分启动了这一功能。</a:t>
            </a:r>
          </a:p>
          <a:p>
            <a:pPr eaLnBrk="1" hangingPunct="1" indent="0" lvl="0" marL="0">
              <a:buFont typeface="Wingdings" pitchFamily="2" charset="2"/>
              <a:buNone/>
            </a:pPr>
            <a:r>
              <a:rPr altLang="en-US" b="1" lang="zh-CN"/>
              <a:t> 延迟</a:t>
            </a:r>
            <a:r>
              <a:rPr altLang="zh-CN" b="1" lang="en-US"/>
              <a:t>(postponed)——</a:t>
            </a:r>
            <a:r>
              <a:rPr altLang="en-US" b="1" lang="zh-CN"/>
              <a:t>请求者存储其工作以备后用，而并不向系统提交请求或者取消请求。</a:t>
            </a:r>
          </a:p>
          <a:p>
            <a:pPr eaLnBrk="1" hangingPunct="1" indent="0" lvl="0" marL="0">
              <a:buFont typeface="Wingdings" pitchFamily="2" charset="2"/>
              <a:buNone/>
            </a:pPr>
            <a:r>
              <a:rPr altLang="en-US" b="1" lang="zh-CN"/>
              <a:t> 接受</a:t>
            </a:r>
            <a:r>
              <a:rPr altLang="zh-CN" b="1" lang="en-US"/>
              <a:t>(accepted)——</a:t>
            </a:r>
            <a:r>
              <a:rPr altLang="en-US" b="1" lang="zh-CN"/>
              <a:t>用户提交一个完整的化学制品请求，系统判断该请求顺序是否有效，如果有效就接受该请求进行处理。</a:t>
            </a:r>
          </a:p>
        </p:txBody>
      </p:sp>
      <p:sp>
        <p:nvSpPr>
          <p:cNvPr id="104880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34</a:t>
            </a:fld>
            <a:endParaRPr altLang="en-US" b="0" sz="1400" 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sp>
        <p:nvSpPr>
          <p:cNvPr id="1048803" name=""/>
          <p:cNvSpPr/>
          <p:nvPr>
            <p:ph sz="full" idx="1"/>
          </p:nvPr>
        </p:nvSpPr>
        <p:spPr>
          <a:xfrm rot="0">
            <a:off x="228600" y="609600"/>
            <a:ext cx="8610600" cy="51054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lvl="0">
              <a:buFont typeface="Wingdings" pitchFamily="2" charset="2"/>
              <a:buNone/>
            </a:pPr>
            <a:r>
              <a:rPr altLang="en-US" b="1" sz="2800" lang="zh-CN"/>
              <a:t>提出</a:t>
            </a:r>
            <a:r>
              <a:rPr altLang="zh-CN" b="1" sz="2800" lang="en-US"/>
              <a:t>(placed)——</a:t>
            </a:r>
            <a:r>
              <a:rPr altLang="en-US" b="1" sz="2800" lang="zh-CN"/>
              <a:t>采购员向供应商订货，并且外部供应商必须满足请求。</a:t>
            </a:r>
          </a:p>
          <a:p>
            <a:pPr eaLnBrk="1" hangingPunct="1" lvl="0">
              <a:buFont typeface="Wingdings" pitchFamily="2" charset="2"/>
              <a:buNone/>
            </a:pPr>
            <a:r>
              <a:rPr altLang="en-US" b="1" sz="2800" lang="zh-CN"/>
              <a:t> 执行完成</a:t>
            </a:r>
            <a:r>
              <a:rPr altLang="zh-CN" b="1" sz="2800" lang="en-US"/>
              <a:t>(fulfilled)——</a:t>
            </a:r>
            <a:r>
              <a:rPr altLang="en-US" b="1" sz="2800" lang="zh-CN"/>
              <a:t>通过从化学制品仓库交付一个化学制品容器给请求者或者收到供应商的化学制品收据时才能使请求得以满足。</a:t>
            </a:r>
          </a:p>
          <a:p>
            <a:pPr eaLnBrk="1" hangingPunct="1" lvl="0">
              <a:buFont typeface="Wingdings" pitchFamily="2" charset="2"/>
              <a:buNone/>
            </a:pPr>
            <a:r>
              <a:rPr altLang="en-US" b="1" sz="2800" lang="zh-CN"/>
              <a:t> 订单返回</a:t>
            </a:r>
            <a:r>
              <a:rPr altLang="zh-CN" b="1" sz="2800" lang="en-US"/>
              <a:t>(back-ordered)——</a:t>
            </a:r>
            <a:r>
              <a:rPr altLang="en-US" b="1" sz="2800" lang="zh-CN"/>
              <a:t>供应商没有可用的化学制品，他通知采购员货物已订购以后再交付。</a:t>
            </a:r>
          </a:p>
          <a:p>
            <a:pPr eaLnBrk="1" hangingPunct="1" lvl="0">
              <a:buFont typeface="Wingdings" pitchFamily="2" charset="2"/>
              <a:buNone/>
            </a:pPr>
            <a:r>
              <a:rPr altLang="en-US" b="1" sz="2800" lang="zh-CN"/>
              <a:t> 取消</a:t>
            </a:r>
            <a:r>
              <a:rPr altLang="zh-CN" b="1" sz="2800" lang="en-US"/>
              <a:t>(canceled)——</a:t>
            </a:r>
            <a:r>
              <a:rPr altLang="en-US" b="1" sz="2800" lang="zh-CN"/>
              <a:t>在请求执行完成之前，请求者取消一个已被接受的请求，或者采购员在订单执行完成或返回订单之前，取消供应商订单。</a:t>
            </a:r>
          </a:p>
        </p:txBody>
      </p:sp>
      <p:sp>
        <p:nvSpPr>
          <p:cNvPr id="1048804"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35</a:t>
            </a:fld>
            <a:endParaRPr altLang="en-US" b="0" sz="1400" 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sp>
        <p:nvSpPr>
          <p:cNvPr id="1048805" name=""/>
          <p:cNvSpPr/>
          <p:nvPr>
            <p:ph sz="full" idx="1"/>
          </p:nvPr>
        </p:nvSpPr>
        <p:spPr>
          <a:xfrm rot="0">
            <a:off x="457200" y="609600"/>
            <a:ext cx="8229600" cy="5516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800" lang="en-US"/>
              <a:t>    </a:t>
            </a:r>
            <a:r>
              <a:rPr altLang="en-US" b="1" sz="2800" lang="zh-CN"/>
              <a:t>当“化学制品跟踪系统”的用户代表评审最初的化学制品请求的状态转换图时，他们发现有一个不必要的状态，另外有一个必不可少的状态但分析者却没有记录，还有两个不正确的转换。这些错误在他们评审功能需求时，却没有一个人发现。</a:t>
            </a:r>
          </a:p>
          <a:p>
            <a:pPr eaLnBrk="1" hangingPunct="1" indent="0" lvl="0" marL="0">
              <a:buFontTx/>
              <a:buNone/>
            </a:pPr>
            <a:r>
              <a:rPr altLang="en-US" b="1" sz="2800" lang="zh-CN"/>
              <a:t>    状态转换图并没有提供使开发者如何构造系统的详细细节。因此，软件需求规格说明必须包括与处理化学制品请求和它的可能状态变化相关的功能需求。然而，状态转换图对可能的请求状态和它们是如何允许变化提供了一个简洁的可视化表示。</a:t>
            </a:r>
          </a:p>
          <a:p>
            <a:pPr eaLnBrk="1" hangingPunct="1" indent="0" lvl="0" marL="0">
              <a:buFontTx/>
              <a:buNone/>
            </a:pPr>
            <a:r>
              <a:rPr altLang="en-US" b="1" sz="2800" lang="zh-CN"/>
              <a:t>    </a:t>
            </a:r>
          </a:p>
        </p:txBody>
      </p:sp>
      <p:sp>
        <p:nvSpPr>
          <p:cNvPr id="104880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36</a:t>
            </a:fld>
            <a:endParaRPr altLang="en-US" b="0" sz="1400" 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807" name=""/>
          <p:cNvSpPr/>
          <p:nvPr>
            <p:ph sz="full" idx="1"/>
          </p:nvPr>
        </p:nvSpPr>
        <p:spPr>
          <a:xfrm rot="0">
            <a:off x="533400" y="762000"/>
            <a:ext cx="8229600" cy="38862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800" lang="en-US"/>
              <a:t>      </a:t>
            </a:r>
            <a:r>
              <a:rPr altLang="en-US" b="1" sz="2800" lang="zh-CN"/>
              <a:t>实时系统的状态转换图除了包括一个空闲状态外，与图</a:t>
            </a:r>
            <a:r>
              <a:rPr altLang="zh-CN" b="1" sz="2800" lang="en-US"/>
              <a:t>3.6</a:t>
            </a:r>
            <a:r>
              <a:rPr altLang="en-US" b="1" sz="2800" lang="zh-CN"/>
              <a:t>所示的相类似，在这种系统中，当系统不再执行其它处理时就返回空闲状态。相反，对于一个贯穿整个定义的生存期的对象，例如一个化学制品请求，其状态转换图将有一个或多个终结状态；在图</a:t>
            </a:r>
            <a:r>
              <a:rPr altLang="zh-CN" b="1" sz="2800" lang="en-US"/>
              <a:t>3.6</a:t>
            </a:r>
            <a:r>
              <a:rPr altLang="en-US" b="1" sz="2800" lang="zh-CN"/>
              <a:t>中则表现为执行完成和取消状态。 </a:t>
            </a:r>
          </a:p>
        </p:txBody>
      </p:sp>
      <p:sp>
        <p:nvSpPr>
          <p:cNvPr id="1048808"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37</a:t>
            </a:fld>
            <a:endParaRPr altLang="en-US" b="0" sz="1400" 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809" name=""/>
          <p:cNvSpPr/>
          <p:nvPr>
            <p:ph type="title" sz="full" idx="0"/>
          </p:nvPr>
        </p:nvSpPr>
        <p:spPr>
          <a:xfrm rot="0">
            <a:off x="457200" y="274637"/>
            <a:ext cx="8229600" cy="7159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sz="4000" lang="en-US"/>
              <a:t> </a:t>
            </a:r>
            <a:r>
              <a:rPr altLang="zh-CN" b="1" sz="3200" lang="en-US"/>
              <a:t>3.4.6  </a:t>
            </a:r>
            <a:r>
              <a:rPr altLang="en-US" b="1" sz="3200" lang="zh-CN"/>
              <a:t>对话图</a:t>
            </a:r>
          </a:p>
        </p:txBody>
      </p:sp>
      <p:sp>
        <p:nvSpPr>
          <p:cNvPr id="1048810" name=""/>
          <p:cNvSpPr/>
          <p:nvPr>
            <p:ph sz="full" idx="1"/>
          </p:nvPr>
        </p:nvSpPr>
        <p:spPr>
          <a:xfrm rot="0">
            <a:off x="457200" y="914400"/>
            <a:ext cx="8229600" cy="52117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800" lang="en-US"/>
              <a:t>    </a:t>
            </a:r>
            <a:r>
              <a:rPr altLang="en-US" b="1" sz="2800" lang="zh-CN"/>
              <a:t>在许多应用程序中，用户界面可以看作是一个有限状态机。在任何情况下仅有一个对话元素</a:t>
            </a:r>
            <a:r>
              <a:rPr altLang="zh-CN" b="1" sz="2800" lang="en-US"/>
              <a:t>(</a:t>
            </a:r>
            <a:r>
              <a:rPr altLang="en-US" b="1" sz="2800" lang="zh-CN"/>
              <a:t>例如一个菜单，工作区，行提示符或对话框</a:t>
            </a:r>
            <a:r>
              <a:rPr altLang="zh-CN" b="1" sz="2800" lang="en-US"/>
              <a:t>)</a:t>
            </a:r>
            <a:r>
              <a:rPr altLang="en-US" b="1" sz="2800" lang="zh-CN"/>
              <a:t>对用户输入是可用的。在激活的输入区中，用户根据他所采取的活动，可以导航到有限个其它对话元素。在一个复杂的图形用户界面中，可能的导航路径可以有许多种，但其数目是有限的，并且其选择通常是可知的。因此，许多用户界面可以用状态转换图中的一种称为对话图</a:t>
            </a:r>
            <a:r>
              <a:rPr altLang="zh-CN" b="1" sz="2800" lang="en-US"/>
              <a:t>(dialogmap)</a:t>
            </a:r>
            <a:r>
              <a:rPr altLang="en-US" b="1" sz="2800" lang="zh-CN"/>
              <a:t>来建模。</a:t>
            </a:r>
          </a:p>
          <a:p>
            <a:pPr eaLnBrk="1" hangingPunct="1" indent="0" lvl="0" marL="0">
              <a:buFontTx/>
              <a:buNone/>
            </a:pPr>
            <a:r>
              <a:rPr altLang="en-US" b="1" sz="2800" lang="zh-CN"/>
              <a:t>    </a:t>
            </a:r>
          </a:p>
        </p:txBody>
      </p:sp>
      <p:sp>
        <p:nvSpPr>
          <p:cNvPr id="1048811"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38</a:t>
            </a:fld>
            <a:endParaRPr altLang="en-US" b="0" sz="1400" 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812" name=""/>
          <p:cNvSpPr/>
          <p:nvPr>
            <p:ph sz="full" idx="1"/>
          </p:nvPr>
        </p:nvSpPr>
        <p:spPr>
          <a:xfrm rot="0">
            <a:off x="533400" y="7620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800" lang="en-US"/>
              <a:t>        </a:t>
            </a:r>
            <a:r>
              <a:rPr altLang="en-US" b="1" sz="2800" lang="zh-CN">
                <a:solidFill>
                  <a:srgbClr val="FF0000"/>
                </a:solidFill>
              </a:rPr>
              <a:t>对话图代表了一个高层抽象的用户界面体系结构。</a:t>
            </a:r>
            <a:r>
              <a:rPr altLang="en-US" b="1" sz="2800" lang="zh-CN"/>
              <a:t>对话图描绘了系统中的对话元素和它们之间的导航连接，但它没有揭示具体的屏幕设计。对话图可以使你在对需求的理解上探索假设的用户界面概念。用户和开发者可以通过对话图在用户如何利用系统执行任务上达成共同的视觉界面。可视化</a:t>
            </a:r>
            <a:r>
              <a:rPr altLang="zh-CN" b="1" sz="2800" lang="en-US"/>
              <a:t>Web</a:t>
            </a:r>
            <a:r>
              <a:rPr altLang="en-US" b="1" sz="2800" lang="zh-CN"/>
              <a:t>站点的构建对话图也很有用，在</a:t>
            </a:r>
            <a:r>
              <a:rPr altLang="zh-CN" b="1" sz="2800" lang="en-US"/>
              <a:t>Web</a:t>
            </a:r>
            <a:r>
              <a:rPr altLang="en-US" b="1" sz="2800" lang="zh-CN"/>
              <a:t>站点上，它们有时被称作“站点图”。你在</a:t>
            </a:r>
            <a:r>
              <a:rPr altLang="zh-CN" b="1" sz="2800" lang="en-US"/>
              <a:t>Web</a:t>
            </a:r>
            <a:r>
              <a:rPr altLang="en-US" b="1" sz="2800" lang="zh-CN"/>
              <a:t>站点中所建立的导航连接在对话图中则表现为转换。对话图与系统情节叙述相关联，这些叙述还包括对每一个屏幕意图的简短说明。</a:t>
            </a:r>
          </a:p>
          <a:p>
            <a:pPr eaLnBrk="1" hangingPunct="1" indent="0" lvl="0" marL="0">
              <a:lnSpc>
                <a:spcPct val="90000"/>
              </a:lnSpc>
            </a:pPr>
            <a:endParaRPr altLang="en-US" sz="2800" lang="zh-CN"/>
          </a:p>
        </p:txBody>
      </p:sp>
      <p:sp>
        <p:nvSpPr>
          <p:cNvPr id="1048813"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39</a:t>
            </a:fld>
            <a:endParaRPr altLang="en-US" b="0" sz="1400"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588" name=""/>
          <p:cNvSpPr/>
          <p:nvPr>
            <p:ph sz="full" idx="1"/>
          </p:nvPr>
        </p:nvSpPr>
        <p:spPr>
          <a:xfrm rot="0">
            <a:off x="457200" y="838200"/>
            <a:ext cx="8229600" cy="5287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 typeface="Wingdings" pitchFamily="2" charset="2"/>
              <a:buNone/>
            </a:pPr>
            <a:r>
              <a:rPr altLang="zh-CN" b="1" lang="en-US"/>
              <a:t> </a:t>
            </a:r>
            <a:r>
              <a:rPr altLang="en-US" b="1" lang="zh-CN"/>
              <a:t>根据在需求方面的权威</a:t>
            </a:r>
            <a:r>
              <a:rPr altLang="zh-CN" b="1" lang="en-US"/>
              <a:t>Alan Davis</a:t>
            </a:r>
            <a:r>
              <a:rPr altLang="en-US" b="1" lang="zh-CN"/>
              <a:t>的见解，仅仅单一来看需求文档并不能提供对需求的完全理解；</a:t>
            </a:r>
          </a:p>
          <a:p>
            <a:pPr eaLnBrk="1" hangingPunct="1" indent="0" lvl="0" marL="0">
              <a:lnSpc>
                <a:spcPct val="90000"/>
              </a:lnSpc>
              <a:buFont typeface="Wingdings" pitchFamily="2" charset="2"/>
              <a:buNone/>
            </a:pPr>
            <a:r>
              <a:rPr altLang="en-US" b="1" lang="zh-CN"/>
              <a:t>需要把用文本表示的需求和用图形表示的需求结合起来提供不同的信息与关系，绘制出对预期系统的完整描述。</a:t>
            </a:r>
          </a:p>
          <a:p>
            <a:pPr eaLnBrk="1" hangingPunct="1" indent="0" lvl="0" marL="0">
              <a:lnSpc>
                <a:spcPct val="90000"/>
              </a:lnSpc>
              <a:buFont typeface="Wingdings" pitchFamily="2" charset="2"/>
              <a:buNone/>
            </a:pPr>
            <a:r>
              <a:rPr altLang="en-US" b="1" lang="zh-CN"/>
              <a:t>有助于需求分析员找到</a:t>
            </a:r>
            <a:r>
              <a:rPr altLang="en-US" b="1" lang="zh-CN">
                <a:solidFill>
                  <a:srgbClr val="FF0000"/>
                </a:solidFill>
              </a:rPr>
              <a:t>不正确的、不一致的、模糊性、错误、遗漏的和冗余的需求。</a:t>
            </a:r>
          </a:p>
          <a:p>
            <a:pPr eaLnBrk="1" hangingPunct="1" indent="0" lvl="0" marL="0">
              <a:lnSpc>
                <a:spcPct val="90000"/>
              </a:lnSpc>
              <a:buFont typeface="Wingdings" pitchFamily="2" charset="2"/>
              <a:buNone/>
            </a:pPr>
            <a:r>
              <a:rPr altLang="en-US" b="1" lang="zh-CN"/>
              <a:t>以下讨论部分需求建模技术，这些技术有助于理解用户的业务问题和软件需求。</a:t>
            </a:r>
          </a:p>
          <a:p>
            <a:pPr eaLnBrk="1" hangingPunct="1" indent="0" lvl="0" marL="0">
              <a:lnSpc>
                <a:spcPct val="90000"/>
              </a:lnSpc>
              <a:buFontTx/>
              <a:buNone/>
            </a:pPr>
            <a:endParaRPr altLang="zh-CN" b="1" lang="en-US">
              <a:solidFill>
                <a:srgbClr val="FF0000"/>
              </a:solidFill>
            </a:endParaRPr>
          </a:p>
          <a:p>
            <a:pPr eaLnBrk="1" hangingPunct="1" indent="0" lvl="0" marL="0">
              <a:lnSpc>
                <a:spcPct val="90000"/>
              </a:lnSpc>
              <a:buFontTx/>
              <a:buNone/>
            </a:pPr>
            <a:endParaRPr altLang="zh-CN" b="1" lang="en-US">
              <a:solidFill>
                <a:srgbClr val="FF0000"/>
              </a:solidFill>
            </a:endParaRPr>
          </a:p>
          <a:p>
            <a:pPr eaLnBrk="1" hangingPunct="1" indent="0" lvl="0" marL="0">
              <a:lnSpc>
                <a:spcPct val="90000"/>
              </a:lnSpc>
              <a:buFontTx/>
              <a:buNone/>
            </a:pPr>
            <a:endParaRPr altLang="en-US" b="1" lang="zh-CN"/>
          </a:p>
        </p:txBody>
      </p:sp>
      <p:sp>
        <p:nvSpPr>
          <p:cNvPr id="1048589"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88">
                                            <p:txEl>
                                              <p:charRg st="0" end="50"/>
                                            </p:txEl>
                                          </p:spTgt>
                                        </p:tgtEl>
                                        <p:attrNameLst>
                                          <p:attrName>style.visibility</p:attrName>
                                        </p:attrNameLst>
                                      </p:cBhvr>
                                      <p:to>
                                        <p:strVal val="visible"/>
                                      </p:to>
                                    </p:set>
                                    <p:anim calcmode="lin" valueType="num">
                                      <p:cBhvr additive="base">
                                        <p:cTn dur="500" fill="hold" id="7"/>
                                        <p:tgtEl>
                                          <p:spTgt spid="1048588">
                                            <p:txEl>
                                              <p:charRg st="0" end="5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88">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88">
                                            <p:txEl>
                                              <p:charRg st="50" end="100"/>
                                            </p:txEl>
                                          </p:spTgt>
                                        </p:tgtEl>
                                        <p:attrNameLst>
                                          <p:attrName>style.visibility</p:attrName>
                                        </p:attrNameLst>
                                      </p:cBhvr>
                                      <p:to>
                                        <p:strVal val="visible"/>
                                      </p:to>
                                    </p:set>
                                    <p:anim calcmode="lin" valueType="num">
                                      <p:cBhvr additive="base">
                                        <p:cTn dur="500" fill="hold" id="13"/>
                                        <p:tgtEl>
                                          <p:spTgt spid="1048588">
                                            <p:txEl>
                                              <p:charRg st="50" end="100"/>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88">
                                            <p:txEl>
                                              <p:charRg st="50" end="100"/>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88">
                                            <p:txEl>
                                              <p:charRg st="100" end="138"/>
                                            </p:txEl>
                                          </p:spTgt>
                                        </p:tgtEl>
                                        <p:attrNameLst>
                                          <p:attrName>style.visibility</p:attrName>
                                        </p:attrNameLst>
                                      </p:cBhvr>
                                      <p:to>
                                        <p:strVal val="visible"/>
                                      </p:to>
                                    </p:set>
                                    <p:anim calcmode="lin" valueType="num">
                                      <p:cBhvr additive="base">
                                        <p:cTn dur="500" fill="hold" id="19"/>
                                        <p:tgtEl>
                                          <p:spTgt spid="1048588">
                                            <p:txEl>
                                              <p:charRg st="100" end="138"/>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88">
                                            <p:txEl>
                                              <p:charRg st="100" end="138"/>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588">
                                            <p:txEl>
                                              <p:charRg st="138" end="174"/>
                                            </p:txEl>
                                          </p:spTgt>
                                        </p:tgtEl>
                                        <p:attrNameLst>
                                          <p:attrName>style.visibility</p:attrName>
                                        </p:attrNameLst>
                                      </p:cBhvr>
                                      <p:to>
                                        <p:strVal val="visible"/>
                                      </p:to>
                                    </p:set>
                                    <p:anim calcmode="lin" valueType="num">
                                      <p:cBhvr additive="base">
                                        <p:cTn dur="500" fill="hold" id="25"/>
                                        <p:tgtEl>
                                          <p:spTgt spid="1048588">
                                            <p:txEl>
                                              <p:charRg st="138" end="17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88">
                                            <p:txEl>
                                              <p:charRg st="138" end="1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build="p" bldLvl="1"/>
    </p:bldLst>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814" name=""/>
          <p:cNvSpPr/>
          <p:nvPr>
            <p:ph sz="full" idx="1"/>
          </p:nvPr>
        </p:nvSpPr>
        <p:spPr>
          <a:xfrm rot="0">
            <a:off x="457200" y="533400"/>
            <a:ext cx="8229600" cy="55927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80000"/>
              </a:lnSpc>
              <a:buFontTx/>
              <a:buNone/>
            </a:pPr>
            <a:r>
              <a:rPr altLang="zh-CN" b="1" sz="2800" lang="en-US"/>
              <a:t>     </a:t>
            </a:r>
            <a:r>
              <a:rPr altLang="en-US" b="1" sz="2800" lang="zh-CN"/>
              <a:t>对话图抓住了用户</a:t>
            </a:r>
            <a:r>
              <a:rPr altLang="zh-CN" b="1" sz="2800" lang="en-US"/>
              <a:t>——</a:t>
            </a:r>
            <a:r>
              <a:rPr altLang="en-US" b="1" sz="2800" lang="zh-CN"/>
              <a:t>系统交互作用和任务流的本质，而不会使其陷入到屏幕布局和数据元素的特定细节中。用户可以通过跟踪对话图寻找遗漏、错误或多余的转换，从而发现与此有关的遗漏、错误或多余的需求。设计者可以把在需求分析过程中形成的对话图用作详细用户界面设计时的指南，最终形成一个执行的对话图，该对话图记录了产品的真正用户界面的体系结构。</a:t>
            </a:r>
          </a:p>
          <a:p>
            <a:pPr eaLnBrk="1" hangingPunct="1" indent="0" lvl="0" marL="0">
              <a:lnSpc>
                <a:spcPct val="80000"/>
              </a:lnSpc>
              <a:buFontTx/>
              <a:buNone/>
            </a:pPr>
            <a:r>
              <a:rPr altLang="en-US" b="1" sz="2800" lang="zh-CN"/>
              <a:t>    就像在普通的状态转换图中一样，在对话图中，对话元素作为一个状态</a:t>
            </a:r>
            <a:r>
              <a:rPr altLang="zh-CN" b="1" sz="2800" lang="en-US"/>
              <a:t>(</a:t>
            </a:r>
            <a:r>
              <a:rPr altLang="en-US" b="1" sz="2800" lang="zh-CN"/>
              <a:t>矩形框</a:t>
            </a:r>
            <a:r>
              <a:rPr altLang="zh-CN" b="1" sz="2800" lang="en-US"/>
              <a:t>)</a:t>
            </a:r>
            <a:r>
              <a:rPr altLang="en-US" b="1" sz="2800" lang="zh-CN"/>
              <a:t>，每一个允许的导航选择作为转换</a:t>
            </a:r>
            <a:r>
              <a:rPr altLang="zh-CN" b="1" sz="2800" lang="en-US"/>
              <a:t>(</a:t>
            </a:r>
            <a:r>
              <a:rPr altLang="en-US" b="1" sz="2800" lang="zh-CN"/>
              <a:t>箭头</a:t>
            </a:r>
            <a:r>
              <a:rPr altLang="zh-CN" b="1" sz="2800" lang="en-US"/>
              <a:t>)</a:t>
            </a:r>
            <a:r>
              <a:rPr altLang="en-US" b="1" sz="2800" lang="zh-CN"/>
              <a:t>。触发用户界面导航的条件用文本标签写在转换箭头上。</a:t>
            </a:r>
          </a:p>
          <a:p>
            <a:pPr eaLnBrk="1" hangingPunct="1" indent="0" lvl="0" marL="0">
              <a:lnSpc>
                <a:spcPct val="80000"/>
              </a:lnSpc>
              <a:buFontTx/>
              <a:buNone/>
            </a:pPr>
            <a:r>
              <a:rPr altLang="en-US" b="1" sz="2800" lang="zh-CN"/>
              <a:t>  </a:t>
            </a:r>
          </a:p>
        </p:txBody>
      </p:sp>
      <p:sp>
        <p:nvSpPr>
          <p:cNvPr id="1048815"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40</a:t>
            </a:fld>
            <a:endParaRPr altLang="en-US" b="0" sz="1400" 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816" name=""/>
          <p:cNvSpPr/>
          <p:nvPr>
            <p:ph sz="full" idx="1"/>
          </p:nvPr>
        </p:nvSpPr>
        <p:spPr>
          <a:xfrm rot="0">
            <a:off x="457200" y="7620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en-US" b="1" sz="2800" lang="zh-CN"/>
              <a:t>下面列出几种触发条件的类型：</a:t>
            </a:r>
          </a:p>
          <a:p>
            <a:pPr eaLnBrk="1" hangingPunct="1" indent="0" lvl="0" marL="0">
              <a:buFont typeface="Wingdings" pitchFamily="2" charset="2"/>
              <a:buNone/>
            </a:pPr>
            <a:r>
              <a:rPr altLang="en-US" b="1" sz="2800" lang="zh-CN"/>
              <a:t> 一个用户动作，例如按下一个功能键或点击一个超链接或对话框的按钮。</a:t>
            </a:r>
          </a:p>
          <a:p>
            <a:pPr eaLnBrk="1" hangingPunct="1" indent="0" lvl="0" marL="0">
              <a:buFont typeface="Wingdings" pitchFamily="2" charset="2"/>
              <a:buNone/>
            </a:pPr>
            <a:r>
              <a:rPr altLang="en-US" b="1" sz="2800" lang="zh-CN"/>
              <a:t> 一个数据值，例如一个无效的用户输入触发显示一个错误信息。</a:t>
            </a:r>
          </a:p>
          <a:p>
            <a:pPr eaLnBrk="1" hangingPunct="1" indent="0" lvl="0" marL="0">
              <a:buFont typeface="Wingdings" pitchFamily="2" charset="2"/>
              <a:buNone/>
            </a:pPr>
            <a:r>
              <a:rPr altLang="en-US" b="1" sz="2800" lang="zh-CN"/>
              <a:t> 一个系统条件，例如检测到打印机无纸。    </a:t>
            </a:r>
          </a:p>
          <a:p>
            <a:pPr eaLnBrk="1" hangingPunct="1" indent="0" lvl="0" marL="0">
              <a:buFont typeface="Wingdings" pitchFamily="2" charset="2"/>
              <a:buNone/>
            </a:pPr>
            <a:r>
              <a:rPr altLang="en-US" b="1" sz="2800" lang="zh-CN"/>
              <a:t> 这些情况的一些组合，例如输入一个菜单项数字并按下回车键。</a:t>
            </a:r>
          </a:p>
          <a:p>
            <a:pPr eaLnBrk="1" hangingPunct="1" indent="0" lvl="0" marL="0"/>
            <a:endParaRPr altLang="en-US" sz="2800" lang="zh-CN"/>
          </a:p>
        </p:txBody>
      </p:sp>
      <p:sp>
        <p:nvSpPr>
          <p:cNvPr id="1048817"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41</a:t>
            </a:fld>
            <a:endParaRPr altLang="en-US" b="0" sz="1400" 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sp>
        <p:nvSpPr>
          <p:cNvPr id="1048818" name=""/>
          <p:cNvSpPr/>
          <p:nvPr>
            <p:ph sz="full" idx="1"/>
          </p:nvPr>
        </p:nvSpPr>
        <p:spPr>
          <a:xfrm rot="0">
            <a:off x="457200" y="685800"/>
            <a:ext cx="8229600" cy="47244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lang="en-US"/>
              <a:t>    </a:t>
            </a:r>
            <a:r>
              <a:rPr altLang="en-US" b="1" sz="2800" lang="zh-CN"/>
              <a:t>为了简化对话图，可以省略全局功能，例如按下</a:t>
            </a:r>
            <a:r>
              <a:rPr altLang="zh-CN" b="1" sz="2800" lang="en-US"/>
              <a:t>F1</a:t>
            </a:r>
            <a:r>
              <a:rPr altLang="en-US" b="1" sz="2800" lang="zh-CN"/>
              <a:t>键显示帮助。软件需求规格说明中用户界面部分必须确定这个功能可用，但把它写入对话图中作为交互工具的模型，其意义不大。</a:t>
            </a:r>
          </a:p>
          <a:p>
            <a:pPr eaLnBrk="1" hangingPunct="1" indent="0" lvl="0" marL="0">
              <a:buFontTx/>
              <a:buNone/>
            </a:pPr>
            <a:r>
              <a:rPr altLang="en-US" b="1" sz="2800" lang="zh-CN"/>
              <a:t>    类似地，在为</a:t>
            </a:r>
            <a:r>
              <a:rPr altLang="zh-CN" b="1" sz="2800" lang="en-US"/>
              <a:t>Web</a:t>
            </a:r>
            <a:r>
              <a:rPr altLang="en-US" b="1" sz="2800" lang="zh-CN"/>
              <a:t>站点建模时，你不必包括站点中每一页都出现的标准导航链接。你还可以省略那些</a:t>
            </a:r>
            <a:r>
              <a:rPr altLang="zh-CN" b="1" sz="2800" lang="en-US"/>
              <a:t>Web</a:t>
            </a:r>
            <a:r>
              <a:rPr altLang="en-US" b="1" sz="2800" lang="zh-CN"/>
              <a:t>页导航顺序的反向流转换，因为</a:t>
            </a:r>
            <a:r>
              <a:rPr altLang="zh-CN" b="1" sz="2800" lang="en-US"/>
              <a:t>Web</a:t>
            </a:r>
            <a:r>
              <a:rPr altLang="en-US" b="1" sz="2800" lang="zh-CN"/>
              <a:t>浏览器上的退格键</a:t>
            </a:r>
            <a:r>
              <a:rPr altLang="zh-CN" b="1" sz="2800" lang="en-US"/>
              <a:t>(backbutton)</a:t>
            </a:r>
            <a:r>
              <a:rPr altLang="en-US" b="1" sz="2800" lang="zh-CN"/>
              <a:t>可以处理这个导航。</a:t>
            </a:r>
          </a:p>
          <a:p>
            <a:pPr eaLnBrk="1" hangingPunct="1" indent="0" lvl="0" marL="0">
              <a:buFontTx/>
              <a:buNone/>
            </a:pPr>
            <a:r>
              <a:rPr altLang="en-US" b="1" lang="zh-CN"/>
              <a:t>    </a:t>
            </a:r>
          </a:p>
        </p:txBody>
      </p:sp>
      <p:sp>
        <p:nvSpPr>
          <p:cNvPr id="1048819"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42</a:t>
            </a:fld>
            <a:endParaRPr altLang="en-US" b="0" sz="1400" 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82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eaLnBrk="1" hangingPunct="1" lvl="0"/>
            <a:endParaRPr altLang="en-US" lang="zh-CN"/>
          </a:p>
        </p:txBody>
      </p:sp>
      <p:sp>
        <p:nvSpPr>
          <p:cNvPr id="1048821" name=""/>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lang="en-US"/>
              <a:t>       </a:t>
            </a:r>
            <a:r>
              <a:rPr altLang="en-US" b="1" lang="zh-CN">
                <a:solidFill>
                  <a:srgbClr val="FF0000"/>
                </a:solidFill>
              </a:rPr>
              <a:t>对话图是表示在用例中所描述的操作员和系统交互的好方法。对话图可以把可选过程叙述成普通过程流的分支。</a:t>
            </a:r>
            <a:r>
              <a:rPr altLang="en-US" b="1" lang="zh-CN"/>
              <a:t>在用例获取需求的讨论过程中，在白板上绘制对话图有益于开发组成员探索导向任务完成的操作员动作顺序和系统响应的顺序。</a:t>
            </a:r>
          </a:p>
          <a:p>
            <a:pPr eaLnBrk="1" hangingPunct="1" indent="0" lvl="0" marL="0">
              <a:buFontTx/>
              <a:buNone/>
            </a:pPr>
            <a:r>
              <a:rPr altLang="en-US" b="1" lang="zh-CN"/>
              <a:t>    </a:t>
            </a:r>
          </a:p>
          <a:p>
            <a:pPr eaLnBrk="1" hangingPunct="1" indent="0" lvl="0" marL="0"/>
            <a:endParaRPr altLang="en-US" lang="zh-CN"/>
          </a:p>
        </p:txBody>
      </p:sp>
      <p:sp>
        <p:nvSpPr>
          <p:cNvPr id="104882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43</a:t>
            </a:fld>
            <a:endParaRPr altLang="en-US" b="0" sz="1400" 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rot="0">
          <a:off x="0" y="0"/>
          <a:ext cx="0" cy="0"/>
          <a:chOff x="0" y="0"/>
          <a:chExt cx="0" cy="0"/>
        </a:xfrm>
      </p:grpSpPr>
      <p:sp>
        <p:nvSpPr>
          <p:cNvPr id="1048823" name=""/>
          <p:cNvSpPr/>
          <p:nvPr>
            <p:ph sz="full" idx="1"/>
          </p:nvPr>
        </p:nvSpPr>
        <p:spPr>
          <a:xfrm rot="0">
            <a:off x="457200" y="457200"/>
            <a:ext cx="8229600" cy="24384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en-US" b="1" sz="2400" lang="zh-CN"/>
              <a:t>第二讲中图</a:t>
            </a:r>
            <a:r>
              <a:rPr altLang="zh-CN" b="1" sz="2400" lang="en-US"/>
              <a:t>2.4.1</a:t>
            </a:r>
            <a:r>
              <a:rPr altLang="en-US" b="1" sz="2400" lang="zh-CN"/>
              <a:t>提出了在“化学制品跟踪系统”中称为请求一种化学制品的使用实例。这个使用实例的正常过程包括了请求一种化学制品，并由向外部供应商订货来满足该请求。可选过程将供给来自化学制品仓库存货清单的化学制品容器。提出请求的用户在进行选择之前，需要浏览仓库中可用的化学制品的历史。图</a:t>
            </a:r>
            <a:r>
              <a:rPr altLang="zh-CN" b="1" sz="2400" lang="en-US"/>
              <a:t>3.7</a:t>
            </a:r>
            <a:r>
              <a:rPr altLang="en-US" b="1" sz="2400" lang="zh-CN"/>
              <a:t>显示了这个使用实例的对话图。</a:t>
            </a:r>
          </a:p>
          <a:p>
            <a:pPr eaLnBrk="1" hangingPunct="1" indent="0" lvl="0" marL="0"/>
            <a:endParaRPr altLang="en-US" b="1" sz="2400" lang="zh-CN"/>
          </a:p>
        </p:txBody>
      </p:sp>
      <p:grpSp>
        <p:nvGrpSpPr>
          <p:cNvPr id="127" name=""/>
          <p:cNvGrpSpPr/>
          <p:nvPr/>
        </p:nvGrpSpPr>
        <p:grpSpPr>
          <a:xfrm rot="0">
            <a:off x="1295400" y="3060700"/>
            <a:ext cx="6629400" cy="3187700"/>
            <a:chOff x="288" y="624"/>
            <a:chExt cx="4944" cy="3404"/>
          </a:xfrm>
        </p:grpSpPr>
        <p:pic>
          <p:nvPicPr>
            <p:cNvPr id="2097163" name="" descr="j0195384"/>
            <p:cNvPicPr>
              <a:picLocks/>
            </p:cNvPicPr>
            <p:nvPr/>
          </p:nvPicPr>
          <p:blipFill>
            <a:blip xmlns:r="http://schemas.openxmlformats.org/officeDocument/2006/relationships" r:embed="rId1"/>
            <a:srcRect l="0" t="0" r="0" b="0"/>
            <a:stretch>
              <a:fillRect/>
            </a:stretch>
          </p:blipFill>
          <p:spPr>
            <a:xfrm rot="0">
              <a:off x="288" y="1296"/>
              <a:ext cx="1131" cy="1155"/>
            </a:xfrm>
            <a:prstGeom prst="rect"/>
            <a:noFill/>
            <a:ln>
              <a:noFill/>
            </a:ln>
          </p:spPr>
        </p:pic>
        <p:sp>
          <p:nvSpPr>
            <p:cNvPr id="1048824" name=""/>
            <p:cNvSpPr/>
            <p:nvPr/>
          </p:nvSpPr>
          <p:spPr>
            <a:xfrm rot="0">
              <a:off x="1872" y="1488"/>
              <a:ext cx="1344" cy="864"/>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请求一种</a:t>
              </a:r>
            </a:p>
            <a:p>
              <a:pPr algn="ctr" lvl="0"/>
              <a:r>
                <a:rPr altLang="en-US" lang="zh-CN"/>
                <a:t>化学制品</a:t>
              </a:r>
            </a:p>
          </p:txBody>
        </p:sp>
        <p:sp>
          <p:nvSpPr>
            <p:cNvPr id="1048825" name=""/>
            <p:cNvSpPr/>
            <p:nvPr/>
          </p:nvSpPr>
          <p:spPr>
            <a:xfrm rot="0">
              <a:off x="3840" y="624"/>
              <a:ext cx="1344" cy="864"/>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600" lang="zh-CN"/>
                <a:t>查看仓库中可用</a:t>
              </a:r>
            </a:p>
            <a:p>
              <a:pPr algn="ctr" lvl="0"/>
              <a:r>
                <a:rPr altLang="en-US" sz="1600" lang="zh-CN"/>
                <a:t>的化学制品容器</a:t>
              </a:r>
            </a:p>
          </p:txBody>
        </p:sp>
        <p:sp>
          <p:nvSpPr>
            <p:cNvPr id="1048826" name=""/>
            <p:cNvSpPr/>
            <p:nvPr/>
          </p:nvSpPr>
          <p:spPr>
            <a:xfrm rot="0">
              <a:off x="3888" y="2256"/>
              <a:ext cx="1344" cy="864"/>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输入货物编号</a:t>
              </a:r>
            </a:p>
          </p:txBody>
        </p:sp>
        <p:sp>
          <p:nvSpPr>
            <p:cNvPr id="1048827" name=""/>
            <p:cNvSpPr txBox="1"/>
            <p:nvPr/>
          </p:nvSpPr>
          <p:spPr>
            <a:xfrm rot="0">
              <a:off x="576" y="2628"/>
              <a:ext cx="652" cy="39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lang="zh-CN"/>
                <a:t>请求者</a:t>
              </a:r>
            </a:p>
          </p:txBody>
        </p:sp>
        <p:sp>
          <p:nvSpPr>
            <p:cNvPr id="1048828" name=""/>
            <p:cNvSpPr/>
            <p:nvPr/>
          </p:nvSpPr>
          <p:spPr>
            <a:xfrm rot="0" flipH="1">
              <a:off x="3168" y="1248"/>
              <a:ext cx="720" cy="528"/>
            </a:xfrm>
            <a:prstGeom prst="line"/>
            <a:noFill/>
            <a:ln w="38100" cap="flat" cmpd="sng">
              <a:solidFill>
                <a:schemeClr val="dk1">
                  <a:alpha val="100000"/>
                </a:schemeClr>
              </a:solidFill>
              <a:prstDash val="solid"/>
              <a:round/>
              <a:tailEnd type="triangle" w="lg" len="lg"/>
            </a:ln>
          </p:spPr>
        </p:sp>
        <p:sp>
          <p:nvSpPr>
            <p:cNvPr id="1048829" name=""/>
            <p:cNvSpPr/>
            <p:nvPr/>
          </p:nvSpPr>
          <p:spPr>
            <a:xfrm rot="0">
              <a:off x="3168" y="2112"/>
              <a:ext cx="816" cy="384"/>
            </a:xfrm>
            <a:prstGeom prst="line"/>
            <a:noFill/>
            <a:ln w="38100" cap="flat" cmpd="sng">
              <a:solidFill>
                <a:schemeClr val="dk1">
                  <a:alpha val="100000"/>
                </a:schemeClr>
              </a:solidFill>
              <a:prstDash val="solid"/>
              <a:round/>
              <a:tailEnd type="triangle" w="lg" len="lg"/>
            </a:ln>
          </p:spPr>
        </p:sp>
        <p:sp>
          <p:nvSpPr>
            <p:cNvPr id="1048830" name=""/>
            <p:cNvSpPr txBox="1"/>
            <p:nvPr/>
          </p:nvSpPr>
          <p:spPr>
            <a:xfrm rot="0">
              <a:off x="3408" y="1497"/>
              <a:ext cx="1084" cy="39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&lt;&lt;extend&gt;&gt;</a:t>
              </a:r>
            </a:p>
          </p:txBody>
        </p:sp>
        <p:sp>
          <p:nvSpPr>
            <p:cNvPr id="1048831" name=""/>
            <p:cNvSpPr txBox="1"/>
            <p:nvPr/>
          </p:nvSpPr>
          <p:spPr>
            <a:xfrm rot="0">
              <a:off x="3312" y="2026"/>
              <a:ext cx="1132" cy="39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&lt;&lt;include&gt;&gt;</a:t>
              </a:r>
            </a:p>
          </p:txBody>
        </p:sp>
        <p:sp>
          <p:nvSpPr>
            <p:cNvPr id="1048832" name=""/>
            <p:cNvSpPr/>
            <p:nvPr/>
          </p:nvSpPr>
          <p:spPr>
            <a:xfrm rot="0" flipH="1">
              <a:off x="1392" y="1872"/>
              <a:ext cx="480" cy="0"/>
            </a:xfrm>
            <a:prstGeom prst="line"/>
            <a:noFill/>
            <a:ln w="38100" cap="flat" cmpd="sng">
              <a:solidFill>
                <a:schemeClr val="dk1">
                  <a:alpha val="100000"/>
                </a:schemeClr>
              </a:solidFill>
              <a:prstDash val="solid"/>
              <a:round/>
            </a:ln>
          </p:spPr>
        </p:sp>
        <p:sp>
          <p:nvSpPr>
            <p:cNvPr id="1048833" name=""/>
            <p:cNvSpPr txBox="1"/>
            <p:nvPr/>
          </p:nvSpPr>
          <p:spPr>
            <a:xfrm rot="0">
              <a:off x="1337" y="3343"/>
              <a:ext cx="2794" cy="68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lang="zh-CN"/>
                <a:t>图</a:t>
              </a:r>
              <a:r>
                <a:rPr altLang="zh-CN" lang="en-US"/>
                <a:t>2.4.1 </a:t>
              </a:r>
              <a:r>
                <a:rPr altLang="en-US" lang="zh-CN"/>
                <a:t>来自”化学制品跟踪系统”的</a:t>
              </a:r>
            </a:p>
            <a:p>
              <a:pPr algn="ctr" lvl="0"/>
              <a:r>
                <a:rPr altLang="en-US" lang="zh-CN"/>
                <a:t>请求一种化学制品”使用实例</a:t>
              </a:r>
            </a:p>
          </p:txBody>
        </p:sp>
      </p:grpSp>
      <p:sp>
        <p:nvSpPr>
          <p:cNvPr id="1048834"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44</a:t>
            </a:fld>
            <a:endParaRPr altLang="en-US" b="0" sz="1400" 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835" name=""/>
          <p:cNvSpPr txBox="1"/>
          <p:nvPr/>
        </p:nvSpPr>
        <p:spPr>
          <a:xfrm rot="0">
            <a:off x="1752600" y="6056312"/>
            <a:ext cx="6391275" cy="36988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lang="zh-CN"/>
              <a:t>图</a:t>
            </a:r>
            <a:r>
              <a:rPr altLang="zh-CN" lang="en-US"/>
              <a:t>3.7   “</a:t>
            </a:r>
            <a:r>
              <a:rPr altLang="en-US" lang="zh-CN"/>
              <a:t>化学制品跟踪系统”中一种化学制品用例的对话图。</a:t>
            </a:r>
          </a:p>
        </p:txBody>
      </p:sp>
      <p:sp>
        <p:nvSpPr>
          <p:cNvPr id="1048836" name=""/>
          <p:cNvSpPr/>
          <p:nvPr/>
        </p:nvSpPr>
        <p:spPr>
          <a:xfrm rot="0">
            <a:off x="3657600" y="990600"/>
            <a:ext cx="1066800" cy="53340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600" lang="zh-CN"/>
              <a:t>当前</a:t>
            </a:r>
          </a:p>
          <a:p>
            <a:pPr algn="ctr" lvl="0"/>
            <a:r>
              <a:rPr altLang="en-US" sz="1600" lang="zh-CN"/>
              <a:t>请求列</a:t>
            </a:r>
          </a:p>
        </p:txBody>
      </p:sp>
      <p:sp>
        <p:nvSpPr>
          <p:cNvPr id="1048837" name=""/>
          <p:cNvSpPr/>
          <p:nvPr/>
        </p:nvSpPr>
        <p:spPr>
          <a:xfrm rot="0">
            <a:off x="3657600" y="2590800"/>
            <a:ext cx="1066800" cy="53340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600" lang="zh-CN"/>
              <a:t>输入要请求</a:t>
            </a:r>
          </a:p>
          <a:p>
            <a:pPr algn="ctr" lvl="0"/>
            <a:r>
              <a:rPr altLang="en-US" sz="1600" lang="zh-CN"/>
              <a:t>制品的</a:t>
            </a:r>
            <a:r>
              <a:rPr altLang="zh-CN" sz="1600" lang="en-US"/>
              <a:t>ID</a:t>
            </a:r>
          </a:p>
        </p:txBody>
      </p:sp>
      <p:sp>
        <p:nvSpPr>
          <p:cNvPr id="1048838" name=""/>
          <p:cNvSpPr/>
          <p:nvPr/>
        </p:nvSpPr>
        <p:spPr>
          <a:xfrm rot="0">
            <a:off x="3657600" y="4038600"/>
            <a:ext cx="1066800" cy="53340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600" lang="zh-CN"/>
              <a:t>仓库中容</a:t>
            </a:r>
          </a:p>
          <a:p>
            <a:pPr algn="ctr" lvl="0"/>
            <a:r>
              <a:rPr altLang="en-US" sz="1600" lang="zh-CN"/>
              <a:t>器的列表</a:t>
            </a:r>
          </a:p>
        </p:txBody>
      </p:sp>
      <p:sp>
        <p:nvSpPr>
          <p:cNvPr id="1048839" name=""/>
          <p:cNvSpPr/>
          <p:nvPr/>
        </p:nvSpPr>
        <p:spPr>
          <a:xfrm rot="0">
            <a:off x="3657600" y="5486400"/>
            <a:ext cx="1066800" cy="53340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600" lang="zh-CN"/>
              <a:t>容器历史</a:t>
            </a:r>
          </a:p>
        </p:txBody>
      </p:sp>
      <p:sp>
        <p:nvSpPr>
          <p:cNvPr id="1048840" name=""/>
          <p:cNvSpPr/>
          <p:nvPr/>
        </p:nvSpPr>
        <p:spPr>
          <a:xfrm rot="0">
            <a:off x="990600" y="2590800"/>
            <a:ext cx="1066800" cy="53340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600" lang="zh-CN"/>
              <a:t>显示错</a:t>
            </a:r>
          </a:p>
          <a:p>
            <a:pPr algn="ctr" lvl="0"/>
            <a:r>
              <a:rPr altLang="en-US" sz="1600" lang="zh-CN"/>
              <a:t>误信息</a:t>
            </a:r>
          </a:p>
        </p:txBody>
      </p:sp>
      <p:sp>
        <p:nvSpPr>
          <p:cNvPr id="1048841" name=""/>
          <p:cNvSpPr/>
          <p:nvPr/>
        </p:nvSpPr>
        <p:spPr>
          <a:xfrm rot="0">
            <a:off x="6324600" y="2590800"/>
            <a:ext cx="1143000" cy="60960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t>所需化学制品</a:t>
            </a:r>
          </a:p>
          <a:p>
            <a:pPr algn="ctr" lvl="0"/>
            <a:r>
              <a:rPr altLang="en-US" sz="1400" lang="zh-CN"/>
              <a:t>的供应商列表</a:t>
            </a:r>
          </a:p>
        </p:txBody>
      </p:sp>
      <p:sp>
        <p:nvSpPr>
          <p:cNvPr id="1048842" name=""/>
          <p:cNvSpPr/>
          <p:nvPr/>
        </p:nvSpPr>
        <p:spPr>
          <a:xfrm rot="0">
            <a:off x="6324600" y="228600"/>
            <a:ext cx="1066800" cy="533400"/>
          </a:xfrm>
          <a:prstGeom prst="rect"/>
          <a:solidFill>
            <a:schemeClr val="accent1"/>
          </a:solidFill>
          <a:ln w="9525"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600" lang="zh-CN"/>
              <a:t>确认请</a:t>
            </a:r>
          </a:p>
          <a:p>
            <a:pPr algn="ctr" lvl="0"/>
            <a:r>
              <a:rPr altLang="en-US" sz="1600" lang="zh-CN"/>
              <a:t>求被接受</a:t>
            </a:r>
          </a:p>
        </p:txBody>
      </p:sp>
      <p:sp>
        <p:nvSpPr>
          <p:cNvPr id="1048843" name=""/>
          <p:cNvSpPr/>
          <p:nvPr/>
        </p:nvSpPr>
        <p:spPr>
          <a:xfrm rot="0">
            <a:off x="3962400" y="0"/>
            <a:ext cx="0" cy="990600"/>
          </a:xfrm>
          <a:prstGeom prst="line"/>
          <a:noFill/>
          <a:ln w="38100" cap="flat" cmpd="sng">
            <a:solidFill>
              <a:schemeClr val="dk1">
                <a:alpha val="100000"/>
              </a:schemeClr>
            </a:solidFill>
            <a:prstDash val="solid"/>
            <a:round/>
            <a:tailEnd type="triangle" w="lg" len="lg"/>
          </a:ln>
        </p:spPr>
      </p:sp>
      <p:sp>
        <p:nvSpPr>
          <p:cNvPr id="1048844" name=""/>
          <p:cNvSpPr/>
          <p:nvPr/>
        </p:nvSpPr>
        <p:spPr>
          <a:xfrm rot="0">
            <a:off x="4191000" y="1524000"/>
            <a:ext cx="0" cy="1066800"/>
          </a:xfrm>
          <a:prstGeom prst="line"/>
          <a:noFill/>
          <a:ln w="38100" cap="flat" cmpd="sng">
            <a:solidFill>
              <a:schemeClr val="dk1">
                <a:alpha val="100000"/>
              </a:schemeClr>
            </a:solidFill>
            <a:prstDash val="solid"/>
            <a:round/>
            <a:tailEnd type="triangle" w="lg" len="lg"/>
          </a:ln>
        </p:spPr>
      </p:sp>
      <p:sp>
        <p:nvSpPr>
          <p:cNvPr id="1048845" name=""/>
          <p:cNvSpPr/>
          <p:nvPr/>
        </p:nvSpPr>
        <p:spPr>
          <a:xfrm rot="0" flipH="1">
            <a:off x="3886200" y="3124200"/>
            <a:ext cx="0" cy="914400"/>
          </a:xfrm>
          <a:prstGeom prst="line"/>
          <a:noFill/>
          <a:ln w="38100" cap="flat" cmpd="sng">
            <a:solidFill>
              <a:schemeClr val="dk1">
                <a:alpha val="100000"/>
              </a:schemeClr>
            </a:solidFill>
            <a:prstDash val="solid"/>
            <a:round/>
            <a:tailEnd type="triangle" w="lg" len="lg"/>
          </a:ln>
        </p:spPr>
      </p:sp>
      <p:sp>
        <p:nvSpPr>
          <p:cNvPr id="1048846" name=""/>
          <p:cNvSpPr/>
          <p:nvPr/>
        </p:nvSpPr>
        <p:spPr>
          <a:xfrm rot="0" flipH="1">
            <a:off x="3886200" y="4572000"/>
            <a:ext cx="0" cy="914400"/>
          </a:xfrm>
          <a:prstGeom prst="line"/>
          <a:noFill/>
          <a:ln w="38100" cap="flat" cmpd="sng">
            <a:solidFill>
              <a:schemeClr val="dk1">
                <a:alpha val="100000"/>
              </a:schemeClr>
            </a:solidFill>
            <a:prstDash val="solid"/>
            <a:round/>
            <a:tailEnd type="triangle" w="lg" len="lg"/>
          </a:ln>
        </p:spPr>
      </p:sp>
      <p:sp>
        <p:nvSpPr>
          <p:cNvPr id="1048847" name=""/>
          <p:cNvSpPr/>
          <p:nvPr/>
        </p:nvSpPr>
        <p:spPr>
          <a:xfrm rot="0" flipH="1" flipV="1">
            <a:off x="4495800" y="3124200"/>
            <a:ext cx="0" cy="914400"/>
          </a:xfrm>
          <a:prstGeom prst="line"/>
          <a:noFill/>
          <a:ln w="38100" cap="flat" cmpd="sng">
            <a:solidFill>
              <a:schemeClr val="dk1">
                <a:alpha val="100000"/>
              </a:schemeClr>
            </a:solidFill>
            <a:prstDash val="solid"/>
            <a:round/>
            <a:tailEnd type="triangle" w="lg" len="lg"/>
          </a:ln>
        </p:spPr>
      </p:sp>
      <p:sp>
        <p:nvSpPr>
          <p:cNvPr id="1048848" name=""/>
          <p:cNvSpPr/>
          <p:nvPr/>
        </p:nvSpPr>
        <p:spPr>
          <a:xfrm rot="0" flipH="1" flipV="1">
            <a:off x="4495800" y="4572000"/>
            <a:ext cx="0" cy="914400"/>
          </a:xfrm>
          <a:prstGeom prst="line"/>
          <a:noFill/>
          <a:ln w="38100" cap="flat" cmpd="sng">
            <a:solidFill>
              <a:schemeClr val="dk1">
                <a:alpha val="100000"/>
              </a:schemeClr>
            </a:solidFill>
            <a:prstDash val="solid"/>
            <a:round/>
            <a:tailEnd type="triangle" w="lg" len="lg"/>
          </a:ln>
        </p:spPr>
      </p:sp>
      <p:sp>
        <p:nvSpPr>
          <p:cNvPr id="1048849" name=""/>
          <p:cNvSpPr/>
          <p:nvPr/>
        </p:nvSpPr>
        <p:spPr>
          <a:xfrm rot="0" flipH="1" flipV="1">
            <a:off x="4572000" y="1524000"/>
            <a:ext cx="0" cy="1066800"/>
          </a:xfrm>
          <a:prstGeom prst="line"/>
          <a:noFill/>
          <a:ln w="38100" cap="flat" cmpd="sng">
            <a:solidFill>
              <a:schemeClr val="dk1">
                <a:alpha val="100000"/>
              </a:schemeClr>
            </a:solidFill>
            <a:prstDash val="solid"/>
            <a:round/>
            <a:tailEnd type="triangle" w="lg" len="lg"/>
          </a:ln>
        </p:spPr>
      </p:sp>
      <p:sp>
        <p:nvSpPr>
          <p:cNvPr id="1048850" name=""/>
          <p:cNvSpPr/>
          <p:nvPr/>
        </p:nvSpPr>
        <p:spPr>
          <a:xfrm rot="0" flipH="1" flipV="1">
            <a:off x="4495800" y="0"/>
            <a:ext cx="0" cy="990600"/>
          </a:xfrm>
          <a:prstGeom prst="line"/>
          <a:noFill/>
          <a:ln w="38100" cap="flat" cmpd="sng">
            <a:solidFill>
              <a:schemeClr val="dk1">
                <a:alpha val="100000"/>
              </a:schemeClr>
            </a:solidFill>
            <a:prstDash val="solid"/>
            <a:round/>
            <a:tailEnd type="triangle" w="lg" len="lg"/>
          </a:ln>
        </p:spPr>
      </p:sp>
      <p:sp>
        <p:nvSpPr>
          <p:cNvPr id="1048851" name=""/>
          <p:cNvSpPr txBox="1"/>
          <p:nvPr/>
        </p:nvSpPr>
        <p:spPr>
          <a:xfrm rot="0">
            <a:off x="4327525" y="255587"/>
            <a:ext cx="7175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取消整</a:t>
            </a:r>
          </a:p>
          <a:p>
            <a:pPr lvl="0"/>
            <a:r>
              <a:rPr altLang="en-US" sz="1400" lang="zh-CN"/>
              <a:t>个请求</a:t>
            </a:r>
          </a:p>
        </p:txBody>
      </p:sp>
      <p:sp>
        <p:nvSpPr>
          <p:cNvPr id="1048852" name=""/>
          <p:cNvSpPr txBox="1"/>
          <p:nvPr/>
        </p:nvSpPr>
        <p:spPr>
          <a:xfrm rot="0">
            <a:off x="3276600" y="179387"/>
            <a:ext cx="7175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要求一</a:t>
            </a:r>
          </a:p>
          <a:p>
            <a:pPr lvl="0"/>
            <a:r>
              <a:rPr altLang="en-US" sz="1400" lang="zh-CN"/>
              <a:t>个请求</a:t>
            </a:r>
          </a:p>
        </p:txBody>
      </p:sp>
      <p:sp>
        <p:nvSpPr>
          <p:cNvPr id="1048853" name=""/>
          <p:cNvSpPr txBox="1"/>
          <p:nvPr/>
        </p:nvSpPr>
        <p:spPr>
          <a:xfrm rot="0">
            <a:off x="4479925" y="1768475"/>
            <a:ext cx="1073150" cy="517525"/>
          </a:xfrm>
          <a:prstGeom prst="rect"/>
          <a:solidFill>
            <a:schemeClr val="lt1"/>
          </a:solid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取消新加入</a:t>
            </a:r>
          </a:p>
          <a:p>
            <a:pPr lvl="0"/>
            <a:r>
              <a:rPr altLang="en-US" sz="1400" lang="zh-CN"/>
              <a:t>的化学制品</a:t>
            </a:r>
          </a:p>
        </p:txBody>
      </p:sp>
      <p:sp>
        <p:nvSpPr>
          <p:cNvPr id="1048854" name=""/>
          <p:cNvSpPr/>
          <p:nvPr/>
        </p:nvSpPr>
        <p:spPr>
          <a:xfrm rot="0" flipH="1">
            <a:off x="2057400" y="2667000"/>
            <a:ext cx="1600200" cy="0"/>
          </a:xfrm>
          <a:prstGeom prst="line"/>
          <a:noFill/>
          <a:ln w="38100" cap="flat" cmpd="sng">
            <a:solidFill>
              <a:schemeClr val="dk1">
                <a:alpha val="100000"/>
              </a:schemeClr>
            </a:solidFill>
            <a:prstDash val="solid"/>
            <a:round/>
            <a:tailEnd type="triangle" w="lg" len="lg"/>
          </a:ln>
        </p:spPr>
      </p:sp>
      <p:sp>
        <p:nvSpPr>
          <p:cNvPr id="1048855" name=""/>
          <p:cNvSpPr/>
          <p:nvPr/>
        </p:nvSpPr>
        <p:spPr>
          <a:xfrm rot="0" flipH="1">
            <a:off x="4724400" y="3048000"/>
            <a:ext cx="1600200" cy="0"/>
          </a:xfrm>
          <a:prstGeom prst="line"/>
          <a:noFill/>
          <a:ln w="38100" cap="flat" cmpd="sng">
            <a:solidFill>
              <a:schemeClr val="dk1">
                <a:alpha val="100000"/>
              </a:schemeClr>
            </a:solidFill>
            <a:prstDash val="solid"/>
            <a:round/>
            <a:tailEnd type="triangle" w="lg" len="lg"/>
          </a:ln>
        </p:spPr>
      </p:sp>
      <p:sp>
        <p:nvSpPr>
          <p:cNvPr id="1048856" name=""/>
          <p:cNvSpPr/>
          <p:nvPr/>
        </p:nvSpPr>
        <p:spPr>
          <a:xfrm rot="0">
            <a:off x="4724400" y="2667000"/>
            <a:ext cx="1600200" cy="0"/>
          </a:xfrm>
          <a:prstGeom prst="line"/>
          <a:noFill/>
          <a:ln w="38100" cap="flat" cmpd="sng">
            <a:solidFill>
              <a:schemeClr val="dk1">
                <a:alpha val="100000"/>
              </a:schemeClr>
            </a:solidFill>
            <a:prstDash val="solid"/>
            <a:round/>
            <a:tailEnd type="triangle" w="lg" len="lg"/>
          </a:ln>
        </p:spPr>
      </p:sp>
      <p:sp>
        <p:nvSpPr>
          <p:cNvPr id="1048857" name=""/>
          <p:cNvSpPr txBox="1"/>
          <p:nvPr/>
        </p:nvSpPr>
        <p:spPr>
          <a:xfrm rot="0">
            <a:off x="4327525" y="4953000"/>
            <a:ext cx="539750" cy="304800"/>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流向</a:t>
            </a:r>
          </a:p>
        </p:txBody>
      </p:sp>
      <p:sp>
        <p:nvSpPr>
          <p:cNvPr id="1048858" name=""/>
          <p:cNvSpPr txBox="1"/>
          <p:nvPr/>
        </p:nvSpPr>
        <p:spPr>
          <a:xfrm rot="0">
            <a:off x="3295650" y="4724400"/>
            <a:ext cx="8953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请求查看</a:t>
            </a:r>
          </a:p>
          <a:p>
            <a:pPr lvl="0"/>
            <a:r>
              <a:rPr altLang="en-US" sz="1400" lang="zh-CN"/>
              <a:t>容器历史</a:t>
            </a:r>
          </a:p>
        </p:txBody>
      </p:sp>
      <p:sp>
        <p:nvSpPr>
          <p:cNvPr id="1048859" name=""/>
          <p:cNvSpPr txBox="1"/>
          <p:nvPr/>
        </p:nvSpPr>
        <p:spPr>
          <a:xfrm rot="0">
            <a:off x="3200400" y="3216275"/>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请求仓库中</a:t>
            </a:r>
          </a:p>
          <a:p>
            <a:pPr lvl="0"/>
            <a:r>
              <a:rPr altLang="en-US" sz="1400" lang="zh-CN"/>
              <a:t>的化学制品</a:t>
            </a:r>
          </a:p>
        </p:txBody>
      </p:sp>
      <p:sp>
        <p:nvSpPr>
          <p:cNvPr id="1048860" name=""/>
          <p:cNvSpPr txBox="1"/>
          <p:nvPr/>
        </p:nvSpPr>
        <p:spPr>
          <a:xfrm rot="0">
            <a:off x="4210050" y="3444875"/>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请求一不同</a:t>
            </a:r>
          </a:p>
          <a:p>
            <a:pPr lvl="0"/>
            <a:r>
              <a:rPr altLang="en-US" sz="1400" lang="zh-CN"/>
              <a:t>的化学制品</a:t>
            </a:r>
          </a:p>
        </p:txBody>
      </p:sp>
      <p:sp>
        <p:nvSpPr>
          <p:cNvPr id="1048861" name=""/>
          <p:cNvSpPr txBox="1"/>
          <p:nvPr/>
        </p:nvSpPr>
        <p:spPr>
          <a:xfrm rot="0">
            <a:off x="2438400" y="2063750"/>
            <a:ext cx="8953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无效化学</a:t>
            </a:r>
          </a:p>
          <a:p>
            <a:pPr lvl="0"/>
            <a:r>
              <a:rPr altLang="en-US" sz="1400" lang="zh-CN"/>
              <a:t>制品编号</a:t>
            </a:r>
          </a:p>
        </p:txBody>
      </p:sp>
      <p:sp>
        <p:nvSpPr>
          <p:cNvPr id="1048862" name=""/>
          <p:cNvSpPr txBox="1"/>
          <p:nvPr/>
        </p:nvSpPr>
        <p:spPr>
          <a:xfrm rot="0">
            <a:off x="3346450" y="1828800"/>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请求另一种</a:t>
            </a:r>
          </a:p>
          <a:p>
            <a:pPr lvl="0"/>
            <a:r>
              <a:rPr altLang="en-US" sz="1400" lang="zh-CN"/>
              <a:t> 化学制品</a:t>
            </a:r>
          </a:p>
        </p:txBody>
      </p:sp>
      <p:sp>
        <p:nvSpPr>
          <p:cNvPr id="1048863" name=""/>
          <p:cNvSpPr/>
          <p:nvPr/>
        </p:nvSpPr>
        <p:spPr>
          <a:xfrm rot="0">
            <a:off x="2057400" y="2971800"/>
            <a:ext cx="1600200" cy="0"/>
          </a:xfrm>
          <a:prstGeom prst="line"/>
          <a:noFill/>
          <a:ln w="38100" cap="flat" cmpd="sng">
            <a:solidFill>
              <a:schemeClr val="dk1">
                <a:alpha val="100000"/>
              </a:schemeClr>
            </a:solidFill>
            <a:prstDash val="solid"/>
            <a:round/>
            <a:tailEnd type="triangle" w="lg" len="lg"/>
          </a:ln>
        </p:spPr>
      </p:sp>
      <p:sp>
        <p:nvSpPr>
          <p:cNvPr id="1048864" name=""/>
          <p:cNvSpPr/>
          <p:nvPr/>
        </p:nvSpPr>
        <p:spPr>
          <a:xfrm rot="0">
            <a:off x="685800" y="1295400"/>
            <a:ext cx="2971800" cy="0"/>
          </a:xfrm>
          <a:prstGeom prst="line"/>
          <a:noFill/>
          <a:ln w="38100" cap="flat" cmpd="sng">
            <a:solidFill>
              <a:schemeClr val="dk1">
                <a:alpha val="100000"/>
              </a:schemeClr>
            </a:solidFill>
            <a:prstDash val="solid"/>
            <a:round/>
            <a:tailEnd type="triangle" w="lg" len="lg"/>
          </a:ln>
        </p:spPr>
      </p:sp>
      <p:sp>
        <p:nvSpPr>
          <p:cNvPr id="1048865" name=""/>
          <p:cNvSpPr txBox="1"/>
          <p:nvPr/>
        </p:nvSpPr>
        <p:spPr>
          <a:xfrm rot="0">
            <a:off x="2597150" y="2819400"/>
            <a:ext cx="450850" cy="304800"/>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t>OK</a:t>
            </a:r>
          </a:p>
        </p:txBody>
      </p:sp>
      <p:sp>
        <p:nvSpPr>
          <p:cNvPr id="1048866" name=""/>
          <p:cNvSpPr txBox="1"/>
          <p:nvPr/>
        </p:nvSpPr>
        <p:spPr>
          <a:xfrm rot="0">
            <a:off x="4953000" y="2286000"/>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t>从供应商请</a:t>
            </a:r>
          </a:p>
          <a:p>
            <a:pPr algn="ctr" lvl="0"/>
            <a:r>
              <a:rPr altLang="en-US" sz="1400" lang="zh-CN"/>
              <a:t>求化学制品</a:t>
            </a:r>
          </a:p>
        </p:txBody>
      </p:sp>
      <p:sp>
        <p:nvSpPr>
          <p:cNvPr id="1048867" name=""/>
          <p:cNvSpPr txBox="1"/>
          <p:nvPr/>
        </p:nvSpPr>
        <p:spPr>
          <a:xfrm rot="0">
            <a:off x="5099050" y="2911475"/>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t>请求一不同</a:t>
            </a:r>
          </a:p>
          <a:p>
            <a:pPr algn="ctr" lvl="0"/>
            <a:r>
              <a:rPr altLang="en-US" sz="1400" lang="zh-CN"/>
              <a:t>的化学制品</a:t>
            </a:r>
          </a:p>
        </p:txBody>
      </p:sp>
      <p:sp>
        <p:nvSpPr>
          <p:cNvPr id="1048868" name=""/>
          <p:cNvSpPr/>
          <p:nvPr/>
        </p:nvSpPr>
        <p:spPr>
          <a:xfrm rot="0" flipH="1">
            <a:off x="685800" y="4114800"/>
            <a:ext cx="2971800" cy="0"/>
          </a:xfrm>
          <a:prstGeom prst="line"/>
          <a:noFill/>
          <a:ln w="38100" cap="flat" cmpd="sng">
            <a:solidFill>
              <a:schemeClr val="dk1">
                <a:alpha val="100000"/>
              </a:schemeClr>
            </a:solidFill>
            <a:prstDash val="solid"/>
            <a:round/>
          </a:ln>
        </p:spPr>
      </p:sp>
      <p:sp>
        <p:nvSpPr>
          <p:cNvPr id="1048869" name=""/>
          <p:cNvSpPr/>
          <p:nvPr/>
        </p:nvSpPr>
        <p:spPr>
          <a:xfrm rot="0" flipV="1">
            <a:off x="685800" y="1295400"/>
            <a:ext cx="0" cy="2819400"/>
          </a:xfrm>
          <a:prstGeom prst="line"/>
          <a:noFill/>
          <a:ln w="38100" cap="flat" cmpd="sng">
            <a:solidFill>
              <a:schemeClr val="dk1">
                <a:alpha val="100000"/>
              </a:schemeClr>
            </a:solidFill>
            <a:prstDash val="solid"/>
            <a:round/>
          </a:ln>
        </p:spPr>
      </p:sp>
      <p:sp>
        <p:nvSpPr>
          <p:cNvPr id="1048870" name=""/>
          <p:cNvSpPr/>
          <p:nvPr/>
        </p:nvSpPr>
        <p:spPr>
          <a:xfrm rot="0" flipV="1">
            <a:off x="457200" y="1066800"/>
            <a:ext cx="0" cy="3352800"/>
          </a:xfrm>
          <a:prstGeom prst="line"/>
          <a:noFill/>
          <a:ln w="38100" cap="flat" cmpd="sng">
            <a:solidFill>
              <a:schemeClr val="dk1">
                <a:alpha val="100000"/>
              </a:schemeClr>
            </a:solidFill>
            <a:prstDash val="solid"/>
            <a:round/>
          </a:ln>
        </p:spPr>
      </p:sp>
      <p:sp>
        <p:nvSpPr>
          <p:cNvPr id="1048871" name=""/>
          <p:cNvSpPr/>
          <p:nvPr/>
        </p:nvSpPr>
        <p:spPr>
          <a:xfrm rot="0" flipH="1">
            <a:off x="457200" y="4419600"/>
            <a:ext cx="3200400" cy="0"/>
          </a:xfrm>
          <a:prstGeom prst="line"/>
          <a:noFill/>
          <a:ln w="38100" cap="flat" cmpd="sng">
            <a:solidFill>
              <a:schemeClr val="dk1">
                <a:alpha val="100000"/>
              </a:schemeClr>
            </a:solidFill>
            <a:prstDash val="solid"/>
            <a:round/>
          </a:ln>
        </p:spPr>
      </p:sp>
      <p:sp>
        <p:nvSpPr>
          <p:cNvPr id="1048872" name=""/>
          <p:cNvSpPr/>
          <p:nvPr/>
        </p:nvSpPr>
        <p:spPr>
          <a:xfrm rot="0">
            <a:off x="457200" y="1066800"/>
            <a:ext cx="3200400" cy="0"/>
          </a:xfrm>
          <a:prstGeom prst="line"/>
          <a:noFill/>
          <a:ln w="38100" cap="flat" cmpd="sng">
            <a:solidFill>
              <a:schemeClr val="dk1">
                <a:alpha val="100000"/>
              </a:schemeClr>
            </a:solidFill>
            <a:prstDash val="solid"/>
            <a:round/>
            <a:tailEnd type="triangle" w="lg" len="lg"/>
          </a:ln>
        </p:spPr>
      </p:sp>
      <p:sp>
        <p:nvSpPr>
          <p:cNvPr id="1048873" name=""/>
          <p:cNvSpPr txBox="1"/>
          <p:nvPr/>
        </p:nvSpPr>
        <p:spPr>
          <a:xfrm rot="0">
            <a:off x="1143000" y="3733800"/>
            <a:ext cx="1606550" cy="304800"/>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选择容器加到列表</a:t>
            </a:r>
          </a:p>
        </p:txBody>
      </p:sp>
      <p:sp>
        <p:nvSpPr>
          <p:cNvPr id="1048874" name=""/>
          <p:cNvSpPr txBox="1"/>
          <p:nvPr/>
        </p:nvSpPr>
        <p:spPr>
          <a:xfrm rot="0">
            <a:off x="990600" y="4495800"/>
            <a:ext cx="1962150" cy="304800"/>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取消新加入的化学制品</a:t>
            </a:r>
          </a:p>
        </p:txBody>
      </p:sp>
      <p:sp>
        <p:nvSpPr>
          <p:cNvPr id="1048875" name=""/>
          <p:cNvSpPr/>
          <p:nvPr/>
        </p:nvSpPr>
        <p:spPr>
          <a:xfrm rot="0" flipH="1">
            <a:off x="2438400" y="1447800"/>
            <a:ext cx="1219200" cy="0"/>
          </a:xfrm>
          <a:prstGeom prst="line"/>
          <a:noFill/>
          <a:ln w="38100" cap="flat" cmpd="sng">
            <a:solidFill>
              <a:schemeClr val="dk1">
                <a:alpha val="100000"/>
              </a:schemeClr>
            </a:solidFill>
            <a:prstDash val="solid"/>
            <a:round/>
          </a:ln>
        </p:spPr>
      </p:sp>
      <p:sp>
        <p:nvSpPr>
          <p:cNvPr id="1048876" name=""/>
          <p:cNvSpPr/>
          <p:nvPr/>
        </p:nvSpPr>
        <p:spPr>
          <a:xfrm rot="0">
            <a:off x="2438400" y="1447800"/>
            <a:ext cx="0" cy="381000"/>
          </a:xfrm>
          <a:prstGeom prst="line"/>
          <a:noFill/>
          <a:ln w="38100" cap="flat" cmpd="sng">
            <a:solidFill>
              <a:schemeClr val="dk1">
                <a:alpha val="100000"/>
              </a:schemeClr>
            </a:solidFill>
            <a:prstDash val="solid"/>
            <a:round/>
          </a:ln>
        </p:spPr>
      </p:sp>
      <p:sp>
        <p:nvSpPr>
          <p:cNvPr id="1048877" name=""/>
          <p:cNvSpPr/>
          <p:nvPr/>
        </p:nvSpPr>
        <p:spPr>
          <a:xfrm rot="0" flipH="1">
            <a:off x="2438400" y="1828800"/>
            <a:ext cx="1371600" cy="0"/>
          </a:xfrm>
          <a:prstGeom prst="line"/>
          <a:noFill/>
          <a:ln w="38100" cap="flat" cmpd="sng">
            <a:solidFill>
              <a:schemeClr val="dk1">
                <a:alpha val="100000"/>
              </a:schemeClr>
            </a:solidFill>
            <a:prstDash val="solid"/>
            <a:round/>
          </a:ln>
        </p:spPr>
      </p:sp>
      <p:sp>
        <p:nvSpPr>
          <p:cNvPr id="1048878" name=""/>
          <p:cNvSpPr/>
          <p:nvPr/>
        </p:nvSpPr>
        <p:spPr>
          <a:xfrm rot="0" flipV="1">
            <a:off x="3810000" y="1524000"/>
            <a:ext cx="0" cy="304800"/>
          </a:xfrm>
          <a:prstGeom prst="line"/>
          <a:noFill/>
          <a:ln w="38100" cap="flat" cmpd="sng">
            <a:solidFill>
              <a:schemeClr val="dk1">
                <a:alpha val="100000"/>
              </a:schemeClr>
            </a:solidFill>
            <a:prstDash val="solid"/>
            <a:round/>
            <a:tailEnd type="triangle" w="med" len="med"/>
          </a:ln>
        </p:spPr>
      </p:sp>
      <p:sp>
        <p:nvSpPr>
          <p:cNvPr id="1048879" name=""/>
          <p:cNvSpPr txBox="1"/>
          <p:nvPr/>
        </p:nvSpPr>
        <p:spPr>
          <a:xfrm rot="0">
            <a:off x="1517650" y="1539875"/>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从列表中删</a:t>
            </a:r>
          </a:p>
          <a:p>
            <a:pPr lvl="0"/>
            <a:r>
              <a:rPr altLang="en-US" sz="1400" lang="zh-CN"/>
              <a:t>除化学制品</a:t>
            </a:r>
          </a:p>
        </p:txBody>
      </p:sp>
      <p:sp>
        <p:nvSpPr>
          <p:cNvPr id="1048880" name=""/>
          <p:cNvSpPr/>
          <p:nvPr/>
        </p:nvSpPr>
        <p:spPr>
          <a:xfrm rot="0">
            <a:off x="7391400" y="457200"/>
            <a:ext cx="1600200" cy="0"/>
          </a:xfrm>
          <a:prstGeom prst="line"/>
          <a:noFill/>
          <a:ln w="38100" cap="flat" cmpd="sng">
            <a:solidFill>
              <a:schemeClr val="dk1">
                <a:alpha val="100000"/>
              </a:schemeClr>
            </a:solidFill>
            <a:prstDash val="solid"/>
            <a:round/>
            <a:tailEnd type="triangle" w="lg" len="lg"/>
          </a:ln>
        </p:spPr>
      </p:sp>
      <p:sp>
        <p:nvSpPr>
          <p:cNvPr id="1048881" name=""/>
          <p:cNvSpPr txBox="1"/>
          <p:nvPr/>
        </p:nvSpPr>
        <p:spPr>
          <a:xfrm rot="0">
            <a:off x="7635875" y="533400"/>
            <a:ext cx="1033462"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zh-CN" sz="1400" lang="en-US"/>
              <a:t>OK,</a:t>
            </a:r>
            <a:r>
              <a:rPr altLang="en-US" sz="1400" lang="zh-CN"/>
              <a:t>退出请</a:t>
            </a:r>
          </a:p>
          <a:p>
            <a:pPr algn="ctr" lvl="0"/>
            <a:r>
              <a:rPr altLang="en-US" sz="1400" lang="zh-CN"/>
              <a:t>求功能</a:t>
            </a:r>
          </a:p>
        </p:txBody>
      </p:sp>
      <p:sp>
        <p:nvSpPr>
          <p:cNvPr id="1048882" name=""/>
          <p:cNvSpPr/>
          <p:nvPr/>
        </p:nvSpPr>
        <p:spPr>
          <a:xfrm rot="0">
            <a:off x="4724400" y="1066800"/>
            <a:ext cx="2133600" cy="0"/>
          </a:xfrm>
          <a:prstGeom prst="line"/>
          <a:noFill/>
          <a:ln w="38100" cap="flat" cmpd="sng">
            <a:solidFill>
              <a:schemeClr val="dk1">
                <a:alpha val="100000"/>
              </a:schemeClr>
            </a:solidFill>
            <a:prstDash val="solid"/>
            <a:round/>
          </a:ln>
        </p:spPr>
      </p:sp>
      <p:sp>
        <p:nvSpPr>
          <p:cNvPr id="1048883" name=""/>
          <p:cNvSpPr/>
          <p:nvPr/>
        </p:nvSpPr>
        <p:spPr>
          <a:xfrm rot="0" flipV="1">
            <a:off x="6858000" y="762000"/>
            <a:ext cx="0" cy="304800"/>
          </a:xfrm>
          <a:prstGeom prst="line"/>
          <a:noFill/>
          <a:ln w="38100" cap="flat" cmpd="sng">
            <a:solidFill>
              <a:schemeClr val="dk1">
                <a:alpha val="100000"/>
              </a:schemeClr>
            </a:solidFill>
            <a:prstDash val="solid"/>
            <a:round/>
            <a:tailEnd type="triangle" w="lg" len="lg"/>
          </a:ln>
        </p:spPr>
      </p:sp>
      <p:sp>
        <p:nvSpPr>
          <p:cNvPr id="1048884" name=""/>
          <p:cNvSpPr/>
          <p:nvPr/>
        </p:nvSpPr>
        <p:spPr>
          <a:xfrm rot="0" flipV="1">
            <a:off x="7162800" y="1219200"/>
            <a:ext cx="0" cy="1371600"/>
          </a:xfrm>
          <a:prstGeom prst="line"/>
          <a:noFill/>
          <a:ln w="38100" cap="flat" cmpd="sng">
            <a:solidFill>
              <a:schemeClr val="dk1">
                <a:alpha val="100000"/>
              </a:schemeClr>
            </a:solidFill>
            <a:prstDash val="solid"/>
            <a:round/>
          </a:ln>
        </p:spPr>
      </p:sp>
      <p:sp>
        <p:nvSpPr>
          <p:cNvPr id="1048885" name=""/>
          <p:cNvSpPr/>
          <p:nvPr/>
        </p:nvSpPr>
        <p:spPr>
          <a:xfrm rot="0" flipV="1">
            <a:off x="6705600" y="1447800"/>
            <a:ext cx="0" cy="1143000"/>
          </a:xfrm>
          <a:prstGeom prst="line"/>
          <a:noFill/>
          <a:ln w="38100" cap="flat" cmpd="sng">
            <a:solidFill>
              <a:schemeClr val="dk1">
                <a:alpha val="100000"/>
              </a:schemeClr>
            </a:solidFill>
            <a:prstDash val="solid"/>
            <a:round/>
          </a:ln>
        </p:spPr>
      </p:sp>
      <p:sp>
        <p:nvSpPr>
          <p:cNvPr id="1048886" name=""/>
          <p:cNvSpPr/>
          <p:nvPr/>
        </p:nvSpPr>
        <p:spPr>
          <a:xfrm rot="0" flipH="1">
            <a:off x="4724400" y="1447800"/>
            <a:ext cx="1981200" cy="0"/>
          </a:xfrm>
          <a:prstGeom prst="line"/>
          <a:noFill/>
          <a:ln w="38100" cap="flat" cmpd="sng">
            <a:solidFill>
              <a:schemeClr val="dk1">
                <a:alpha val="100000"/>
              </a:schemeClr>
            </a:solidFill>
            <a:prstDash val="solid"/>
            <a:round/>
            <a:tailEnd type="triangle" w="lg" len="lg"/>
          </a:ln>
        </p:spPr>
      </p:sp>
      <p:sp>
        <p:nvSpPr>
          <p:cNvPr id="1048887" name=""/>
          <p:cNvSpPr/>
          <p:nvPr/>
        </p:nvSpPr>
        <p:spPr>
          <a:xfrm rot="0" flipH="1">
            <a:off x="4724400" y="1219200"/>
            <a:ext cx="2438400" cy="0"/>
          </a:xfrm>
          <a:prstGeom prst="line"/>
          <a:noFill/>
          <a:ln w="38100" cap="flat" cmpd="sng">
            <a:solidFill>
              <a:schemeClr val="dk1">
                <a:alpha val="100000"/>
              </a:schemeClr>
            </a:solidFill>
            <a:prstDash val="solid"/>
            <a:round/>
            <a:tailEnd type="triangle" w="lg" len="lg"/>
          </a:ln>
        </p:spPr>
      </p:sp>
      <p:sp>
        <p:nvSpPr>
          <p:cNvPr id="1048888" name=""/>
          <p:cNvSpPr txBox="1"/>
          <p:nvPr/>
        </p:nvSpPr>
        <p:spPr>
          <a:xfrm rot="0">
            <a:off x="5302250" y="457200"/>
            <a:ext cx="919162"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提交数量</a:t>
            </a:r>
          </a:p>
          <a:p>
            <a:pPr lvl="0"/>
            <a:r>
              <a:rPr altLang="zh-CN" sz="1400" lang="en-US"/>
              <a:t>&gt;0</a:t>
            </a:r>
            <a:r>
              <a:rPr altLang="en-US" sz="1400" lang="zh-CN"/>
              <a:t>的请求</a:t>
            </a:r>
          </a:p>
        </p:txBody>
      </p:sp>
      <p:sp>
        <p:nvSpPr>
          <p:cNvPr id="1048889" name=""/>
          <p:cNvSpPr txBox="1"/>
          <p:nvPr/>
        </p:nvSpPr>
        <p:spPr>
          <a:xfrm rot="0">
            <a:off x="5867400" y="1692275"/>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sz="1400" lang="zh-CN"/>
              <a:t>取消新加入</a:t>
            </a:r>
          </a:p>
          <a:p>
            <a:pPr lvl="0"/>
            <a:r>
              <a:rPr altLang="en-US" sz="1400" lang="zh-CN"/>
              <a:t>的化学制品</a:t>
            </a:r>
          </a:p>
        </p:txBody>
      </p:sp>
      <p:sp>
        <p:nvSpPr>
          <p:cNvPr id="1048890" name=""/>
          <p:cNvSpPr txBox="1"/>
          <p:nvPr/>
        </p:nvSpPr>
        <p:spPr>
          <a:xfrm rot="0">
            <a:off x="6934200" y="1676400"/>
            <a:ext cx="1073150" cy="517525"/>
          </a:xfrm>
          <a:prstGeom prst="rect"/>
          <a:solidFill>
            <a:schemeClr val="lt1"/>
          </a:solid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t>选择供应商</a:t>
            </a:r>
          </a:p>
          <a:p>
            <a:pPr algn="ctr" lvl="0"/>
            <a:r>
              <a:rPr altLang="en-US" sz="1400" lang="zh-CN"/>
              <a:t>加到列表</a:t>
            </a:r>
          </a:p>
        </p:txBody>
      </p:sp>
      <p:sp>
        <p:nvSpPr>
          <p:cNvPr id="1048891"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45</a:t>
            </a:fld>
            <a:endParaRPr altLang="en-US" b="0" sz="1400" 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29" name=""/>
        <p:cNvGrpSpPr/>
        <p:nvPr/>
      </p:nvGrpSpPr>
      <p:grpSpPr>
        <a:xfrm rot="0">
          <a:off x="0" y="0"/>
          <a:ext cx="0" cy="0"/>
          <a:chOff x="0" y="0"/>
          <a:chExt cx="0" cy="0"/>
        </a:xfrm>
      </p:grpSpPr>
      <p:sp>
        <p:nvSpPr>
          <p:cNvPr id="1048892" name=""/>
          <p:cNvSpPr/>
          <p:nvPr>
            <p:ph sz="full" idx="1"/>
          </p:nvPr>
        </p:nvSpPr>
        <p:spPr>
          <a:xfrm rot="0">
            <a:off x="457200" y="609600"/>
            <a:ext cx="8229600" cy="5516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400" lang="en-US"/>
              <a:t>     </a:t>
            </a:r>
            <a:r>
              <a:rPr altLang="en-US" b="1" sz="2400" lang="zh-CN"/>
              <a:t>这种对话图最初可能看起来比较复杂，但如果通过一次一条线和一个框来跟踪，也是不难理解的。请记住，在需求分析阶段，对话图代表了用户和系统在概念级上可能的交互通信作用；但真正的实现可能是有所不同的。在“化学制品跟踪系统</a:t>
            </a:r>
            <a:r>
              <a:rPr altLang="zh-CN" b="1" sz="2400" lang="en-US"/>
              <a:t>”</a:t>
            </a:r>
            <a:r>
              <a:rPr altLang="en-US" b="1" sz="2400" lang="zh-CN"/>
              <a:t>中，用户从菜单中选择“请求一种化学制品”启动使用实例。这个使用实例的主工作区间是在这一请求中的一个化学制品列表，并在一个称为当前请求列表中显示出来。从矩形框出来的箭头显示了所有导航选择，于是用户可从那些联系中获得可用的功能：</a:t>
            </a:r>
          </a:p>
          <a:p>
            <a:pPr eaLnBrk="1" hangingPunct="1" indent="0" lvl="0" marL="0">
              <a:lnSpc>
                <a:spcPct val="90000"/>
              </a:lnSpc>
              <a:buFont typeface="Wingdings" pitchFamily="2" charset="2"/>
              <a:buNone/>
            </a:pPr>
            <a:r>
              <a:rPr altLang="en-US" b="1" sz="2400" lang="zh-CN"/>
              <a:t> 取消整个请求。</a:t>
            </a:r>
          </a:p>
          <a:p>
            <a:pPr eaLnBrk="1" hangingPunct="1" indent="0" lvl="0" marL="0">
              <a:lnSpc>
                <a:spcPct val="90000"/>
              </a:lnSpc>
              <a:buFont typeface="Wingdings" pitchFamily="2" charset="2"/>
              <a:buNone/>
            </a:pPr>
            <a:r>
              <a:rPr altLang="en-US" b="1" sz="2400" lang="zh-CN"/>
              <a:t> 如果请求包含了至少一种化学制品，则提交该请求。    </a:t>
            </a:r>
          </a:p>
          <a:p>
            <a:pPr eaLnBrk="1" hangingPunct="1" indent="0" lvl="0" marL="0">
              <a:lnSpc>
                <a:spcPct val="90000"/>
              </a:lnSpc>
              <a:buFont typeface="Wingdings" pitchFamily="2" charset="2"/>
              <a:buNone/>
            </a:pPr>
            <a:r>
              <a:rPr altLang="en-US" b="1" sz="2400" lang="zh-CN"/>
              <a:t> 在请求列表中加入一个新的化学制品。</a:t>
            </a:r>
          </a:p>
          <a:p>
            <a:pPr eaLnBrk="1" hangingPunct="1" indent="0" lvl="0" marL="0">
              <a:lnSpc>
                <a:spcPct val="90000"/>
              </a:lnSpc>
              <a:buFont typeface="Wingdings" pitchFamily="2" charset="2"/>
              <a:buNone/>
            </a:pPr>
            <a:r>
              <a:rPr altLang="en-US" b="1" sz="2400" lang="zh-CN"/>
              <a:t> 从列表中删除一种化学制品。</a:t>
            </a:r>
          </a:p>
        </p:txBody>
      </p:sp>
      <p:sp>
        <p:nvSpPr>
          <p:cNvPr id="1048893"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46</a:t>
            </a:fld>
            <a:endParaRPr altLang="en-US" b="0" sz="1400" 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sp>
        <p:nvSpPr>
          <p:cNvPr id="1048894" name=""/>
          <p:cNvSpPr/>
          <p:nvPr>
            <p:ph sz="full" idx="1"/>
          </p:nvPr>
        </p:nvSpPr>
        <p:spPr>
          <a:xfrm rot="0">
            <a:off x="457200" y="533400"/>
            <a:ext cx="8229600" cy="46482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600" lang="en-US"/>
              <a:t> </a:t>
            </a:r>
            <a:r>
              <a:rPr altLang="en-US" b="1" sz="2600" lang="zh-CN"/>
              <a:t>注意：最后一个操作，删除一种化学制品，并不涉及其它的对话元素；而仅仅是在用户做出更改之后，刷新当前请求列表。</a:t>
            </a:r>
          </a:p>
          <a:p>
            <a:pPr eaLnBrk="1" hangingPunct="1" indent="0" lvl="0" marL="0">
              <a:buFontTx/>
              <a:buNone/>
            </a:pPr>
            <a:r>
              <a:rPr altLang="en-US" b="1" sz="2600" lang="zh-CN"/>
              <a:t>    当遍历这张对话图时，将会看到反映“请求一种化学制品”使用实例</a:t>
            </a:r>
            <a:r>
              <a:rPr altLang="en-US" b="1" sz="2600" lang="zh-CN">
                <a:sym typeface="Arial" pitchFamily="34" charset="0"/>
              </a:rPr>
              <a:t>其余部分的</a:t>
            </a:r>
            <a:r>
              <a:rPr altLang="en-US" b="1" sz="2600" lang="zh-CN"/>
              <a:t>元素：</a:t>
            </a:r>
          </a:p>
          <a:p>
            <a:pPr eaLnBrk="1" hangingPunct="1" indent="0" lvl="0" marL="0">
              <a:buFont typeface="Wingdings" pitchFamily="2" charset="2"/>
              <a:buNone/>
            </a:pPr>
            <a:r>
              <a:rPr altLang="en-US" b="1" sz="2600" lang="zh-CN"/>
              <a:t> 向供应商请购化学制品的一条流路径。</a:t>
            </a:r>
          </a:p>
          <a:p>
            <a:pPr eaLnBrk="1" hangingPunct="1" indent="0" lvl="0" marL="0">
              <a:buFont typeface="Wingdings" pitchFamily="2" charset="2"/>
              <a:buNone/>
            </a:pPr>
            <a:r>
              <a:rPr altLang="en-US" b="1" sz="2600" lang="zh-CN"/>
              <a:t> 来自化学制品仓库的执行请求的另一条路径。</a:t>
            </a:r>
          </a:p>
          <a:p>
            <a:pPr eaLnBrk="1" hangingPunct="1" indent="0" lvl="0" marL="0">
              <a:buFont typeface="Wingdings" pitchFamily="2" charset="2"/>
              <a:buNone/>
            </a:pPr>
            <a:r>
              <a:rPr altLang="en-US" b="1" sz="2600" lang="zh-CN"/>
              <a:t> 查看特定化学仓库容器的历史记录的一条可选路径。</a:t>
            </a:r>
          </a:p>
          <a:p>
            <a:pPr eaLnBrk="1" hangingPunct="1" indent="0" lvl="0" marL="0">
              <a:buFont typeface="Wingdings" pitchFamily="2" charset="2"/>
              <a:buNone/>
            </a:pPr>
            <a:r>
              <a:rPr altLang="en-US" b="1" sz="2600" lang="zh-CN"/>
              <a:t> 对处理无效化学制品标识号输入的一条错误信息显示。</a:t>
            </a:r>
          </a:p>
        </p:txBody>
      </p:sp>
      <p:sp>
        <p:nvSpPr>
          <p:cNvPr id="1048895"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47</a:t>
            </a:fld>
            <a:endParaRPr altLang="en-US" b="0" sz="1400" 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896" name=""/>
          <p:cNvSpPr/>
          <p:nvPr>
            <p:ph sz="full" idx="1"/>
          </p:nvPr>
        </p:nvSpPr>
        <p:spPr>
          <a:xfrm rot="0">
            <a:off x="609600" y="7620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400" lang="en-US"/>
              <a:t>    </a:t>
            </a:r>
            <a:r>
              <a:rPr altLang="en-US" b="1" sz="2400" lang="zh-CN"/>
              <a:t>对话图中的一些转换允许用户退出操作。对于查看是否忽略任何可用性需求对话图是一种很好的方法，比如向导中遗漏了一个退格键，此时就会强迫用户完成一个不需要的动作。</a:t>
            </a:r>
          </a:p>
          <a:p>
            <a:pPr eaLnBrk="1" hangingPunct="1" indent="0" lvl="0" marL="0">
              <a:lnSpc>
                <a:spcPct val="90000"/>
              </a:lnSpc>
              <a:buFontTx/>
              <a:buNone/>
            </a:pPr>
            <a:r>
              <a:rPr altLang="en-US" b="1" sz="2400" lang="zh-CN"/>
              <a:t>    当用户检查这个对话图时，他可能发现一个遗漏需求。例如，一个谨慎的客户可能认为确认取消整个请求的操作是个好主意，因它可以预防不小心丢失数据。在分析阶段，增加这一新功能只需要极少的代价，但是在已发布的产品中增加这一功能，则代价甚大。由于对话图仅表示了在用户和系统交互中包含的可能元素的概念视图，所以不要试图在需求阶段去刻画所有用户界面的设计细节。而是利用这些模型使项目的风险承担者在系统预期的功能上达成共识。</a:t>
            </a:r>
          </a:p>
        </p:txBody>
      </p:sp>
      <p:sp>
        <p:nvSpPr>
          <p:cNvPr id="1048897"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48</a:t>
            </a:fld>
            <a:endParaRPr altLang="en-US" b="0" sz="1400" 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898" name=""/>
          <p:cNvSpPr/>
          <p:nvPr>
            <p:ph type="title" sz="full" idx="0"/>
          </p:nvPr>
        </p:nvSpPr>
        <p:spPr>
          <a:xfrm rot="0">
            <a:off x="457200" y="152400"/>
            <a:ext cx="8229600" cy="7921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3600" lang="en-US"/>
              <a:t>3.4.7 </a:t>
            </a:r>
            <a:r>
              <a:rPr altLang="en-US" b="1" sz="3600" lang="zh-CN"/>
              <a:t>类图</a:t>
            </a:r>
          </a:p>
        </p:txBody>
      </p:sp>
      <p:sp>
        <p:nvSpPr>
          <p:cNvPr id="1048899" name=""/>
          <p:cNvSpPr/>
          <p:nvPr>
            <p:ph sz="full" idx="1"/>
          </p:nvPr>
        </p:nvSpPr>
        <p:spPr>
          <a:xfrm rot="0">
            <a:off x="457200" y="914400"/>
            <a:ext cx="8229600" cy="52117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lang="en-US"/>
              <a:t>     </a:t>
            </a:r>
            <a:r>
              <a:rPr altLang="en-US" b="1" lang="zh-CN"/>
              <a:t>面向对象的软件开发优于结构化分析和设计，并且它运用于许多项目的设计中，从而产生了面向对象分析、设计和编程的域。在业务或问题域中，对象</a:t>
            </a:r>
            <a:r>
              <a:rPr altLang="zh-CN" b="1" lang="en-US"/>
              <a:t>(object)</a:t>
            </a:r>
            <a:r>
              <a:rPr altLang="en-US" b="1" lang="zh-CN"/>
              <a:t>通常与现实世界中的项相类似。对象代表了从称为类的普通模板获得的单个实例。</a:t>
            </a:r>
            <a:r>
              <a:rPr altLang="en-US" b="1" lang="zh-CN">
                <a:solidFill>
                  <a:srgbClr val="FF0000"/>
                </a:solidFill>
              </a:rPr>
              <a:t>类描述包含了属性</a:t>
            </a:r>
            <a:r>
              <a:rPr altLang="zh-CN" b="1" lang="en-US">
                <a:solidFill>
                  <a:srgbClr val="FF0000"/>
                </a:solidFill>
              </a:rPr>
              <a:t>(</a:t>
            </a:r>
            <a:r>
              <a:rPr altLang="en-US" b="1" lang="zh-CN">
                <a:solidFill>
                  <a:srgbClr val="FF0000"/>
                </a:solidFill>
              </a:rPr>
              <a:t>数据</a:t>
            </a:r>
            <a:r>
              <a:rPr altLang="zh-CN" b="1" lang="en-US">
                <a:solidFill>
                  <a:srgbClr val="FF0000"/>
                </a:solidFill>
              </a:rPr>
              <a:t>)</a:t>
            </a:r>
            <a:r>
              <a:rPr altLang="en-US" b="1" lang="zh-CN">
                <a:solidFill>
                  <a:srgbClr val="FF0000"/>
                </a:solidFill>
              </a:rPr>
              <a:t>和在属性上执行的操作。类图</a:t>
            </a:r>
            <a:r>
              <a:rPr altLang="zh-CN" b="1" lang="en-US">
                <a:solidFill>
                  <a:srgbClr val="FF0000"/>
                </a:solidFill>
              </a:rPr>
              <a:t>(class diagram)</a:t>
            </a:r>
            <a:r>
              <a:rPr altLang="en-US" b="1" lang="zh-CN">
                <a:solidFill>
                  <a:srgbClr val="FF0000"/>
                </a:solidFill>
              </a:rPr>
              <a:t>是用图形方式叙述面向对象分析所确定的类以及它们之间的关系。</a:t>
            </a:r>
          </a:p>
          <a:p>
            <a:pPr eaLnBrk="1" hangingPunct="1" indent="0" lvl="0" marL="0">
              <a:buFontTx/>
              <a:buNone/>
            </a:pPr>
            <a:r>
              <a:rPr altLang="en-US" b="1" lang="zh-CN"/>
              <a:t>    </a:t>
            </a:r>
          </a:p>
        </p:txBody>
      </p:sp>
      <p:sp>
        <p:nvSpPr>
          <p:cNvPr id="1048900"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49</a:t>
            </a:fld>
            <a:endParaRPr altLang="en-US" b="0" sz="1400"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590" name=""/>
          <p:cNvSpPr/>
          <p:nvPr>
            <p:ph type="title" sz="full" idx="0"/>
          </p:nvPr>
        </p:nvSpPr>
        <p:spPr>
          <a:xfrm rot="0">
            <a:off x="457200" y="274637"/>
            <a:ext cx="8229600" cy="5635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2800" lang="en-US"/>
              <a:t>3.4.1</a:t>
            </a:r>
            <a:r>
              <a:rPr altLang="zh-CN" b="1" sz="3200" lang="en-US"/>
              <a:t>  </a:t>
            </a:r>
            <a:r>
              <a:rPr altLang="en-US" b="1" sz="3200" lang="zh-CN"/>
              <a:t>需求建模</a:t>
            </a:r>
          </a:p>
        </p:txBody>
      </p:sp>
      <p:sp>
        <p:nvSpPr>
          <p:cNvPr id="1048591" name=""/>
          <p:cNvSpPr/>
          <p:nvPr>
            <p:ph sz="full" idx="1"/>
          </p:nvPr>
        </p:nvSpPr>
        <p:spPr>
          <a:xfrm rot="0">
            <a:off x="457200" y="1219200"/>
            <a:ext cx="8382000" cy="5135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 typeface="Wingdings" pitchFamily="2" charset="2"/>
              <a:buNone/>
            </a:pPr>
            <a:r>
              <a:rPr altLang="en-US" b="1" sz="2800" lang="zh-CN">
                <a:solidFill>
                  <a:srgbClr val="FF0000"/>
                </a:solidFill>
              </a:rPr>
              <a:t>不存在一个包罗万象的图</a:t>
            </a:r>
            <a:r>
              <a:rPr altLang="en-US" b="1" sz="2800" lang="zh-CN"/>
              <a:t>。</a:t>
            </a:r>
            <a:r>
              <a:rPr altLang="en-US" b="1" sz="2800" lang="zh-CN">
                <a:solidFill>
                  <a:srgbClr val="FF0000"/>
                </a:solidFill>
              </a:rPr>
              <a:t>分析模型应该增强自然语言的需求规格说明，而不是替换之。</a:t>
            </a:r>
          </a:p>
          <a:p>
            <a:pPr eaLnBrk="1" hangingPunct="1" indent="0" lvl="0" marL="0">
              <a:buFont typeface="Wingdings" pitchFamily="2" charset="2"/>
              <a:buNone/>
            </a:pPr>
            <a:r>
              <a:rPr altLang="en-US" b="1" sz="2800" lang="zh-CN"/>
              <a:t>需求的图形化表示的模型包括</a:t>
            </a:r>
            <a:r>
              <a:rPr altLang="zh-CN" b="1" sz="2800" lang="en-US"/>
              <a:t>:</a:t>
            </a:r>
          </a:p>
          <a:p>
            <a:pPr eaLnBrk="1" hangingPunct="1" indent="0" lvl="0" marL="0">
              <a:buFont typeface="Wingdings" pitchFamily="2" charset="2"/>
              <a:buNone/>
            </a:pPr>
            <a:r>
              <a:rPr altLang="en-US" b="1" sz="2800" lang="zh-CN"/>
              <a:t>数据流图</a:t>
            </a:r>
            <a:r>
              <a:rPr altLang="zh-CN" b="1" sz="2800" lang="en-US"/>
              <a:t>(DFD)</a:t>
            </a:r>
            <a:r>
              <a:rPr altLang="en-US" b="1" sz="2800" lang="zh-CN"/>
              <a:t>、实体关系图</a:t>
            </a:r>
            <a:r>
              <a:rPr altLang="zh-CN" b="1" sz="2800" lang="en-US"/>
              <a:t>(ERD)</a:t>
            </a:r>
            <a:r>
              <a:rPr altLang="en-US" b="1" sz="2800" lang="zh-CN"/>
              <a:t>、状态转化图</a:t>
            </a:r>
            <a:r>
              <a:rPr altLang="zh-CN" b="1" sz="2800" lang="en-US"/>
              <a:t>(STD)</a:t>
            </a:r>
            <a:r>
              <a:rPr altLang="en-US" b="1" sz="2800" lang="zh-CN"/>
              <a:t>、对话图和类图。</a:t>
            </a:r>
          </a:p>
          <a:p>
            <a:pPr eaLnBrk="1" hangingPunct="1" indent="0" lvl="0" marL="0">
              <a:buFont typeface="Wingdings" pitchFamily="2" charset="2"/>
              <a:buNone/>
            </a:pPr>
            <a:r>
              <a:rPr altLang="en-US" b="1" sz="2800" lang="zh-CN"/>
              <a:t>作为需求分析工具，可以用这些图对问题域进行建模，图形有助于分析者和客户在需求方面形成一致的、综合的理解，并且还可以发现需求的错误。</a:t>
            </a:r>
          </a:p>
        </p:txBody>
      </p:sp>
      <p:sp>
        <p:nvSpPr>
          <p:cNvPr id="104859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1">
                                            <p:txEl>
                                              <p:charRg st="0" end="40"/>
                                            </p:txEl>
                                          </p:spTgt>
                                        </p:tgtEl>
                                        <p:attrNameLst>
                                          <p:attrName>style.visibility</p:attrName>
                                        </p:attrNameLst>
                                      </p:cBhvr>
                                      <p:to>
                                        <p:strVal val="visible"/>
                                      </p:to>
                                    </p:set>
                                    <p:anim calcmode="lin" valueType="num">
                                      <p:cBhvr additive="base">
                                        <p:cTn dur="500" fill="hold" id="7"/>
                                        <p:tgtEl>
                                          <p:spTgt spid="1048591">
                                            <p:txEl>
                                              <p:charRg st="0" end="4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1">
                                            <p:txEl>
                                              <p:charRg st="0" end="4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91">
                                            <p:txEl>
                                              <p:charRg st="40" end="55"/>
                                            </p:txEl>
                                          </p:spTgt>
                                        </p:tgtEl>
                                        <p:attrNameLst>
                                          <p:attrName>style.visibility</p:attrName>
                                        </p:attrNameLst>
                                      </p:cBhvr>
                                      <p:to>
                                        <p:strVal val="visible"/>
                                      </p:to>
                                    </p:set>
                                    <p:anim calcmode="lin" valueType="num">
                                      <p:cBhvr additive="base">
                                        <p:cTn dur="500" fill="hold" id="13"/>
                                        <p:tgtEl>
                                          <p:spTgt spid="1048591">
                                            <p:txEl>
                                              <p:charRg st="40" end="55"/>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91">
                                            <p:txEl>
                                              <p:charRg st="40" end="55"/>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91">
                                            <p:txEl>
                                              <p:charRg st="55" end="95"/>
                                            </p:txEl>
                                          </p:spTgt>
                                        </p:tgtEl>
                                        <p:attrNameLst>
                                          <p:attrName>style.visibility</p:attrName>
                                        </p:attrNameLst>
                                      </p:cBhvr>
                                      <p:to>
                                        <p:strVal val="visible"/>
                                      </p:to>
                                    </p:set>
                                    <p:anim calcmode="lin" valueType="num">
                                      <p:cBhvr additive="base">
                                        <p:cTn dur="500" fill="hold" id="19"/>
                                        <p:tgtEl>
                                          <p:spTgt spid="1048591">
                                            <p:txEl>
                                              <p:charRg st="55" end="9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91">
                                            <p:txEl>
                                              <p:charRg st="55" end="9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591">
                                            <p:txEl>
                                              <p:charRg st="95" end="161"/>
                                            </p:txEl>
                                          </p:spTgt>
                                        </p:tgtEl>
                                        <p:attrNameLst>
                                          <p:attrName>style.visibility</p:attrName>
                                        </p:attrNameLst>
                                      </p:cBhvr>
                                      <p:to>
                                        <p:strVal val="visible"/>
                                      </p:to>
                                    </p:set>
                                    <p:anim calcmode="lin" valueType="num">
                                      <p:cBhvr additive="base">
                                        <p:cTn dur="500" fill="hold" id="25"/>
                                        <p:tgtEl>
                                          <p:spTgt spid="1048591">
                                            <p:txEl>
                                              <p:charRg st="95" end="161"/>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91">
                                            <p:txEl>
                                              <p:charRg st="95" end="1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build="p" bldLvl="1"/>
    </p:bldLst>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901" name=""/>
          <p:cNvSpPr/>
          <p:nvPr>
            <p:ph sz="full" idx="1"/>
          </p:nvPr>
        </p:nvSpPr>
        <p:spPr>
          <a:xfrm rot="0">
            <a:off x="457200" y="685800"/>
            <a:ext cx="8229600" cy="54403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120000"/>
              </a:lnSpc>
              <a:buFontTx/>
              <a:buNone/>
            </a:pPr>
            <a:r>
              <a:rPr altLang="zh-CN" b="1" sz="2800" lang="en-US"/>
              <a:t>       </a:t>
            </a:r>
            <a:r>
              <a:rPr altLang="en-US" b="1" sz="2800" lang="zh-CN"/>
              <a:t>利用面向对象方法开发的产品并不需要特殊的需求开发方法。这是因为需求开发强调用户需要系统做什么以及系统所应包含的功能，而并不关心系统如何做。用户并不关心你如何构造系统，也不关心对象和类。然而，如果你要用面向对象的技术来构造系统，这将有助于你在需求分析阶段确定类和它们的属性及行为。当你考虑如何将问题域对象映射到系统对象，并进一步细化每个类的属性和操作时，面向对象技术可以方便需求开发到设计阶段的转换。 </a:t>
            </a:r>
          </a:p>
          <a:p>
            <a:pPr eaLnBrk="1" hangingPunct="1" indent="0" lvl="0" marL="0">
              <a:lnSpc>
                <a:spcPct val="90000"/>
              </a:lnSpc>
            </a:pPr>
            <a:endParaRPr altLang="en-US" sz="2800" lang="zh-CN"/>
          </a:p>
        </p:txBody>
      </p:sp>
      <p:sp>
        <p:nvSpPr>
          <p:cNvPr id="104890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50</a:t>
            </a:fld>
            <a:endParaRPr altLang="en-US" b="0" sz="1400" 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sp>
        <p:nvSpPr>
          <p:cNvPr id="1048903" name=""/>
          <p:cNvSpPr/>
          <p:nvPr>
            <p:ph sz="full" idx="1"/>
          </p:nvPr>
        </p:nvSpPr>
        <p:spPr>
          <a:xfrm rot="0">
            <a:off x="457200" y="533400"/>
            <a:ext cx="8229600" cy="55927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110000"/>
              </a:lnSpc>
              <a:buFontTx/>
              <a:buNone/>
            </a:pPr>
            <a:r>
              <a:rPr altLang="zh-CN" b="1" sz="2800" lang="en-US"/>
              <a:t>       </a:t>
            </a:r>
            <a:r>
              <a:rPr altLang="en-US" b="1" sz="2800" lang="zh-CN"/>
              <a:t>许多不同的面向对象的方法和符号几年来已取得很大的进展。最近，这些方法及符号中的许多部分都将它</a:t>
            </a:r>
            <a:r>
              <a:rPr altLang="en-US" b="1" sz="2800" lang="zh-CN">
                <a:solidFill>
                  <a:srgbClr val="FF0000"/>
                </a:solidFill>
              </a:rPr>
              <a:t>纳入“统一建模语言</a:t>
            </a:r>
            <a:r>
              <a:rPr altLang="zh-CN" b="1" sz="2800" lang="en-US">
                <a:solidFill>
                  <a:srgbClr val="FF0000"/>
                </a:solidFill>
              </a:rPr>
              <a:t>”(UML)</a:t>
            </a:r>
            <a:r>
              <a:rPr altLang="en-US" b="1" sz="2800" lang="zh-CN"/>
              <a:t>中。在适合于需求分析的抽象层上，可以像图</a:t>
            </a:r>
            <a:r>
              <a:rPr altLang="zh-CN" b="1" sz="2800" lang="en-US"/>
              <a:t>3.8</a:t>
            </a:r>
            <a:r>
              <a:rPr altLang="en-US" b="1" sz="2800" lang="zh-CN"/>
              <a:t>所示那样，用统一建模语言的符号为化学制品跟踪系统的一部分</a:t>
            </a:r>
            <a:r>
              <a:rPr altLang="zh-CN" b="1" sz="2800" lang="en-US"/>
              <a:t>(</a:t>
            </a:r>
            <a:r>
              <a:rPr altLang="en-US" b="1" sz="2800" lang="zh-CN"/>
              <a:t>你所假设的</a:t>
            </a:r>
            <a:r>
              <a:rPr altLang="zh-CN" b="1" sz="2800" lang="en-US"/>
              <a:t>)</a:t>
            </a:r>
            <a:r>
              <a:rPr altLang="en-US" b="1" sz="2800" lang="zh-CN"/>
              <a:t>绘制类图。可以容易地把这些不包含实现细节的概念性类图详叙成在面向对象设计和实现中所需的更详细的类图。</a:t>
            </a:r>
            <a:r>
              <a:rPr altLang="en-US" b="1" sz="2800" lang="zh-CN">
                <a:solidFill>
                  <a:srgbClr val="FF0000"/>
                </a:solidFill>
              </a:rPr>
              <a:t>使用顺序图</a:t>
            </a:r>
            <a:r>
              <a:rPr altLang="zh-CN" b="1" sz="2800" lang="en-US">
                <a:solidFill>
                  <a:srgbClr val="FF0000"/>
                </a:solidFill>
              </a:rPr>
              <a:t>(sequen-ce diagram)  </a:t>
            </a:r>
            <a:r>
              <a:rPr altLang="en-US" b="1" sz="2800" lang="zh-CN">
                <a:solidFill>
                  <a:srgbClr val="FF0000"/>
                </a:solidFill>
              </a:rPr>
              <a:t>和协作图</a:t>
            </a:r>
            <a:r>
              <a:rPr altLang="zh-CN" b="1" sz="2800" lang="en-US">
                <a:solidFill>
                  <a:srgbClr val="FF0000"/>
                </a:solidFill>
              </a:rPr>
              <a:t>(collaboration diagram)</a:t>
            </a:r>
            <a:r>
              <a:rPr altLang="en-US" b="1" sz="2800" lang="zh-CN">
                <a:solidFill>
                  <a:srgbClr val="FF0000"/>
                </a:solidFill>
              </a:rPr>
              <a:t>可以表示类之间的交互以及它们所交换的信息，本书未对它作深入的研究。</a:t>
            </a:r>
          </a:p>
          <a:p>
            <a:pPr eaLnBrk="1" hangingPunct="1" indent="0" lvl="0" marL="0">
              <a:lnSpc>
                <a:spcPct val="110000"/>
              </a:lnSpc>
              <a:buFontTx/>
              <a:buNone/>
            </a:pPr>
            <a:r>
              <a:rPr altLang="en-US" b="1" sz="2800" lang="zh-CN"/>
              <a:t>    </a:t>
            </a:r>
          </a:p>
        </p:txBody>
      </p:sp>
      <p:sp>
        <p:nvSpPr>
          <p:cNvPr id="1048904"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51</a:t>
            </a:fld>
            <a:endParaRPr altLang="en-US" b="0" sz="1400" 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rot="0">
          <a:off x="0" y="0"/>
          <a:ext cx="0" cy="0"/>
          <a:chOff x="0" y="0"/>
          <a:chExt cx="0" cy="0"/>
        </a:xfrm>
      </p:grpSpPr>
      <p:sp>
        <p:nvSpPr>
          <p:cNvPr id="1048905" name=""/>
          <p:cNvSpPr/>
          <p:nvPr>
            <p:ph sz="full" idx="1"/>
          </p:nvPr>
        </p:nvSpPr>
        <p:spPr>
          <a:xfrm rot="0">
            <a:off x="457200" y="609600"/>
            <a:ext cx="8229600" cy="3733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110000"/>
              </a:lnSpc>
              <a:buFontTx/>
              <a:buNone/>
            </a:pPr>
            <a:r>
              <a:rPr altLang="zh-CN" b="1" sz="2800" lang="en-US"/>
              <a:t>       </a:t>
            </a:r>
            <a:r>
              <a:rPr altLang="en-US" b="1" sz="2800" lang="zh-CN"/>
              <a:t>图</a:t>
            </a:r>
            <a:r>
              <a:rPr altLang="zh-CN" b="1" sz="2800" lang="en-US"/>
              <a:t>3.8</a:t>
            </a:r>
            <a:r>
              <a:rPr altLang="en-US" b="1" sz="2800" lang="zh-CN"/>
              <a:t>显示了四个类，每个类都放在一个大的矩形框中：请求者、供应商目录表、化学制品请求和请求中的条目。这个类图和其它分析模型所表示的信息有相似之处。出现在图</a:t>
            </a:r>
            <a:r>
              <a:rPr altLang="zh-CN" b="1" sz="2800" lang="en-US"/>
              <a:t>3.5</a:t>
            </a:r>
            <a:r>
              <a:rPr altLang="en-US" b="1" sz="2800" lang="zh-CN"/>
              <a:t>实体联系图中的请求者，代表了可以由化学家或化学制品仓库用户类扮演的操作员角色。图</a:t>
            </a:r>
            <a:r>
              <a:rPr altLang="zh-CN" b="1" sz="2800" lang="en-US"/>
              <a:t>3.4</a:t>
            </a:r>
            <a:r>
              <a:rPr altLang="en-US" b="1" sz="2800" lang="zh-CN"/>
              <a:t>数据流图也表示这两个用户类可以提出对化学制品的请求。不要把用户类和对象类相混淆，虽然它们名字相似，但并不存在特定的联系。 </a:t>
            </a:r>
          </a:p>
          <a:p>
            <a:pPr eaLnBrk="1" hangingPunct="1" indent="0" lvl="0" marL="0">
              <a:lnSpc>
                <a:spcPct val="90000"/>
              </a:lnSpc>
            </a:pPr>
            <a:endParaRPr altLang="en-US" b="1" sz="2800" lang="zh-CN"/>
          </a:p>
        </p:txBody>
      </p:sp>
      <p:sp>
        <p:nvSpPr>
          <p:cNvPr id="104890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52</a:t>
            </a:fld>
            <a:endParaRPr altLang="en-US" b="0" sz="1400" 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sp>
        <p:nvSpPr>
          <p:cNvPr id="1048907" name=""/>
          <p:cNvSpPr txBox="1"/>
          <p:nvPr/>
        </p:nvSpPr>
        <p:spPr>
          <a:xfrm rot="0">
            <a:off x="2819400" y="6110287"/>
            <a:ext cx="4081462"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en-US" lang="zh-CN"/>
              <a:t>图</a:t>
            </a:r>
            <a:r>
              <a:rPr altLang="zh-CN" lang="en-US"/>
              <a:t>3.8  </a:t>
            </a:r>
            <a:r>
              <a:rPr altLang="en-US" lang="zh-CN"/>
              <a:t>化学制品跟踪系统中的部分类图</a:t>
            </a:r>
          </a:p>
        </p:txBody>
      </p:sp>
      <p:grpSp>
        <p:nvGrpSpPr>
          <p:cNvPr id="137" name=""/>
          <p:cNvGrpSpPr/>
          <p:nvPr/>
        </p:nvGrpSpPr>
        <p:grpSpPr>
          <a:xfrm rot="0">
            <a:off x="304800" y="152400"/>
            <a:ext cx="8382000" cy="5867400"/>
            <a:chOff x="192" y="96"/>
            <a:chExt cx="5280" cy="3696"/>
          </a:xfrm>
        </p:grpSpPr>
        <p:sp>
          <p:nvSpPr>
            <p:cNvPr id="1048908" name=""/>
            <p:cNvSpPr/>
            <p:nvPr/>
          </p:nvSpPr>
          <p:spPr>
            <a:xfrm rot="0">
              <a:off x="1968" y="960"/>
              <a:ext cx="1680" cy="528"/>
            </a:xfrm>
            <a:prstGeom prst="rect"/>
            <a:solidFill>
              <a:srgbClr val="CCFFFF"/>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latin typeface="Times New Roman" pitchFamily="18" charset="0"/>
                </a:rPr>
                <a:t>requestChemical()</a:t>
              </a:r>
            </a:p>
            <a:p>
              <a:pPr lvl="0"/>
              <a:r>
                <a:rPr altLang="zh-CN" sz="1400" lang="en-US">
                  <a:latin typeface="Times New Roman" pitchFamily="18" charset="0"/>
                </a:rPr>
                <a:t>queryVerdorCatalog()</a:t>
              </a:r>
            </a:p>
            <a:p>
              <a:pPr lvl="0"/>
              <a:r>
                <a:rPr altLang="zh-CN" sz="1400" lang="en-US">
                  <a:latin typeface="Times New Roman" pitchFamily="18" charset="0"/>
                </a:rPr>
                <a:t>receiveChemicalContainer()</a:t>
              </a:r>
            </a:p>
            <a:p>
              <a:pPr lvl="0"/>
              <a:endParaRPr altLang="zh-CN" b="0" sz="1400" lang="en-US">
                <a:latin typeface="Times New Roman" pitchFamily="18" charset="0"/>
              </a:endParaRPr>
            </a:p>
          </p:txBody>
        </p:sp>
        <p:sp>
          <p:nvSpPr>
            <p:cNvPr id="1048909" name=""/>
            <p:cNvSpPr/>
            <p:nvPr/>
          </p:nvSpPr>
          <p:spPr>
            <a:xfrm rot="0">
              <a:off x="1968" y="384"/>
              <a:ext cx="1680" cy="576"/>
            </a:xfrm>
            <a:prstGeom prst="rect"/>
            <a:solidFill>
              <a:srgbClr val="FFFF99"/>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latin typeface="Times New Roman" pitchFamily="18" charset="0"/>
                </a:rPr>
                <a:t>name</a:t>
              </a:r>
            </a:p>
            <a:p>
              <a:pPr lvl="0"/>
              <a:r>
                <a:rPr altLang="zh-CN" sz="1400" lang="en-US">
                  <a:latin typeface="Times New Roman" pitchFamily="18" charset="0"/>
                </a:rPr>
                <a:t>employeeNumber</a:t>
              </a:r>
            </a:p>
            <a:p>
              <a:pPr lvl="0"/>
              <a:r>
                <a:rPr altLang="zh-CN" sz="1400" lang="en-US">
                  <a:latin typeface="Times New Roman" pitchFamily="18" charset="0"/>
                </a:rPr>
                <a:t>department</a:t>
              </a:r>
            </a:p>
            <a:p>
              <a:pPr lvl="0"/>
              <a:r>
                <a:rPr altLang="zh-CN" sz="1400" lang="en-US">
                  <a:latin typeface="Times New Roman" pitchFamily="18" charset="0"/>
                </a:rPr>
                <a:t>roomNumber</a:t>
              </a:r>
            </a:p>
          </p:txBody>
        </p:sp>
        <p:sp>
          <p:nvSpPr>
            <p:cNvPr id="1048910" name=""/>
            <p:cNvSpPr/>
            <p:nvPr/>
          </p:nvSpPr>
          <p:spPr>
            <a:xfrm rot="0">
              <a:off x="1968" y="96"/>
              <a:ext cx="1680" cy="288"/>
            </a:xfrm>
            <a:prstGeom prst="rect"/>
            <a:solidFill>
              <a:srgbClr val="FFCC00"/>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latin typeface="Times New Roman" pitchFamily="18" charset="0"/>
                </a:rPr>
                <a:t>请求者</a:t>
              </a:r>
            </a:p>
          </p:txBody>
        </p:sp>
        <p:sp>
          <p:nvSpPr>
            <p:cNvPr id="1048911" name=""/>
            <p:cNvSpPr/>
            <p:nvPr/>
          </p:nvSpPr>
          <p:spPr>
            <a:xfrm rot="0">
              <a:off x="3792" y="2304"/>
              <a:ext cx="1680" cy="336"/>
            </a:xfrm>
            <a:prstGeom prst="rect"/>
            <a:solidFill>
              <a:srgbClr val="CCFFFF"/>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latin typeface="Times New Roman" pitchFamily="18" charset="0"/>
                </a:rPr>
                <a:t> </a:t>
              </a:r>
            </a:p>
            <a:p>
              <a:pPr lvl="0"/>
              <a:r>
                <a:rPr altLang="zh-CN" sz="1400" lang="en-US">
                  <a:latin typeface="Times New Roman" pitchFamily="18" charset="0"/>
                </a:rPr>
                <a:t>displayInformation()</a:t>
              </a:r>
            </a:p>
            <a:p>
              <a:pPr lvl="0"/>
              <a:endParaRPr altLang="zh-CN" b="0" sz="1400" lang="en-US">
                <a:latin typeface="Times New Roman" pitchFamily="18" charset="0"/>
              </a:endParaRPr>
            </a:p>
          </p:txBody>
        </p:sp>
        <p:sp>
          <p:nvSpPr>
            <p:cNvPr id="1048912" name=""/>
            <p:cNvSpPr/>
            <p:nvPr/>
          </p:nvSpPr>
          <p:spPr>
            <a:xfrm rot="0">
              <a:off x="3792" y="1728"/>
              <a:ext cx="1680" cy="576"/>
            </a:xfrm>
            <a:prstGeom prst="rect"/>
            <a:solidFill>
              <a:srgbClr val="FFFF99"/>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latin typeface="Times New Roman" pitchFamily="18" charset="0"/>
                </a:rPr>
                <a:t>vendorName</a:t>
              </a:r>
            </a:p>
            <a:p>
              <a:pPr lvl="0"/>
              <a:r>
                <a:rPr altLang="zh-CN" sz="1400" lang="en-US">
                  <a:latin typeface="Times New Roman" pitchFamily="18" charset="0"/>
                </a:rPr>
                <a:t>chemicalID</a:t>
              </a:r>
            </a:p>
            <a:p>
              <a:pPr lvl="0"/>
              <a:r>
                <a:rPr altLang="zh-CN" sz="1400" lang="en-US">
                  <a:latin typeface="Times New Roman" pitchFamily="18" charset="0"/>
                </a:rPr>
                <a:t>catalogNumber</a:t>
              </a:r>
            </a:p>
            <a:p>
              <a:pPr lvl="0"/>
              <a:r>
                <a:rPr altLang="zh-CN" sz="1400" lang="en-US">
                  <a:latin typeface="Times New Roman" pitchFamily="18" charset="0"/>
                </a:rPr>
                <a:t>containerSizesAvailable</a:t>
              </a:r>
            </a:p>
          </p:txBody>
        </p:sp>
        <p:sp>
          <p:nvSpPr>
            <p:cNvPr id="1048913" name=""/>
            <p:cNvSpPr/>
            <p:nvPr/>
          </p:nvSpPr>
          <p:spPr>
            <a:xfrm rot="0">
              <a:off x="3792" y="1440"/>
              <a:ext cx="1680" cy="288"/>
            </a:xfrm>
            <a:prstGeom prst="rect"/>
            <a:solidFill>
              <a:srgbClr val="FFCC00"/>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latin typeface="Times New Roman" pitchFamily="18" charset="0"/>
                </a:rPr>
                <a:t>供应商目录</a:t>
              </a:r>
            </a:p>
          </p:txBody>
        </p:sp>
        <p:sp>
          <p:nvSpPr>
            <p:cNvPr id="1048914" name=""/>
            <p:cNvSpPr/>
            <p:nvPr/>
          </p:nvSpPr>
          <p:spPr>
            <a:xfrm rot="0">
              <a:off x="192" y="2304"/>
              <a:ext cx="1680" cy="672"/>
            </a:xfrm>
            <a:prstGeom prst="rect"/>
            <a:solidFill>
              <a:srgbClr val="CCFFFF"/>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latin typeface="Times New Roman" pitchFamily="18" charset="0"/>
                </a:rPr>
                <a:t>submit()</a:t>
              </a:r>
            </a:p>
            <a:p>
              <a:pPr lvl="0"/>
              <a:r>
                <a:rPr altLang="zh-CN" sz="1400" lang="en-US">
                  <a:latin typeface="Times New Roman" pitchFamily="18" charset="0"/>
                </a:rPr>
                <a:t>cancel()</a:t>
              </a:r>
            </a:p>
            <a:p>
              <a:pPr lvl="0"/>
              <a:r>
                <a:rPr altLang="zh-CN" sz="1400" lang="en-US">
                  <a:latin typeface="Times New Roman" pitchFamily="18" charset="0"/>
                </a:rPr>
                <a:t>Postpone()</a:t>
              </a:r>
            </a:p>
            <a:p>
              <a:pPr lvl="0"/>
              <a:r>
                <a:rPr altLang="zh-CN" sz="1400" lang="en-US">
                  <a:latin typeface="Times New Roman" pitchFamily="18" charset="0"/>
                </a:rPr>
                <a:t>retrieve()</a:t>
              </a:r>
            </a:p>
            <a:p>
              <a:pPr lvl="0"/>
              <a:endParaRPr altLang="zh-CN" b="0" sz="1400" lang="en-US">
                <a:latin typeface="Times New Roman" pitchFamily="18" charset="0"/>
              </a:endParaRPr>
            </a:p>
          </p:txBody>
        </p:sp>
        <p:sp>
          <p:nvSpPr>
            <p:cNvPr id="1048915" name=""/>
            <p:cNvSpPr/>
            <p:nvPr/>
          </p:nvSpPr>
          <p:spPr>
            <a:xfrm rot="0">
              <a:off x="192" y="1680"/>
              <a:ext cx="1680" cy="634"/>
            </a:xfrm>
            <a:prstGeom prst="rect"/>
            <a:solidFill>
              <a:srgbClr val="FFFF99"/>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latin typeface="Times New Roman" pitchFamily="18" charset="0"/>
                </a:rPr>
                <a:t>requestNumber</a:t>
              </a:r>
            </a:p>
            <a:p>
              <a:pPr lvl="0"/>
              <a:r>
                <a:rPr altLang="zh-CN" sz="1400" lang="en-US">
                  <a:latin typeface="Times New Roman" pitchFamily="18" charset="0"/>
                </a:rPr>
                <a:t>requesterName</a:t>
              </a:r>
            </a:p>
            <a:p>
              <a:pPr lvl="0"/>
              <a:r>
                <a:rPr altLang="zh-CN" sz="1400" lang="en-US">
                  <a:latin typeface="Times New Roman" pitchFamily="18" charset="0"/>
                </a:rPr>
                <a:t>chargeNumber</a:t>
              </a:r>
            </a:p>
            <a:p>
              <a:pPr lvl="0"/>
              <a:r>
                <a:rPr altLang="zh-CN" sz="1400" lang="en-US">
                  <a:latin typeface="Times New Roman" pitchFamily="18" charset="0"/>
                </a:rPr>
                <a:t>fulfillmentLocation</a:t>
              </a:r>
            </a:p>
          </p:txBody>
        </p:sp>
        <p:sp>
          <p:nvSpPr>
            <p:cNvPr id="1048916" name=""/>
            <p:cNvSpPr/>
            <p:nvPr/>
          </p:nvSpPr>
          <p:spPr>
            <a:xfrm rot="0">
              <a:off x="192" y="1392"/>
              <a:ext cx="1680" cy="317"/>
            </a:xfrm>
            <a:prstGeom prst="rect"/>
            <a:solidFill>
              <a:srgbClr val="FFCC00"/>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latin typeface="Times New Roman" pitchFamily="18" charset="0"/>
                </a:rPr>
                <a:t>化学制品请求</a:t>
              </a:r>
            </a:p>
          </p:txBody>
        </p:sp>
        <p:sp>
          <p:nvSpPr>
            <p:cNvPr id="1048917" name=""/>
            <p:cNvSpPr/>
            <p:nvPr/>
          </p:nvSpPr>
          <p:spPr>
            <a:xfrm rot="0">
              <a:off x="2016" y="3456"/>
              <a:ext cx="1680" cy="336"/>
            </a:xfrm>
            <a:prstGeom prst="rect"/>
            <a:solidFill>
              <a:srgbClr val="CCFFFF"/>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latin typeface="Times New Roman" pitchFamily="18" charset="0"/>
                </a:rPr>
                <a:t>add()</a:t>
              </a:r>
            </a:p>
            <a:p>
              <a:pPr lvl="0"/>
              <a:r>
                <a:rPr altLang="zh-CN" sz="1400" lang="en-US">
                  <a:latin typeface="Times New Roman" pitchFamily="18" charset="0"/>
                </a:rPr>
                <a:t>delete()</a:t>
              </a:r>
            </a:p>
          </p:txBody>
        </p:sp>
        <p:sp>
          <p:nvSpPr>
            <p:cNvPr id="1048918" name=""/>
            <p:cNvSpPr/>
            <p:nvPr/>
          </p:nvSpPr>
          <p:spPr>
            <a:xfrm rot="0">
              <a:off x="2016" y="2880"/>
              <a:ext cx="1680" cy="576"/>
            </a:xfrm>
            <a:prstGeom prst="rect"/>
            <a:solidFill>
              <a:srgbClr val="FFFF99"/>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sz="1400" lang="en-US"/>
                <a:t>chemicalID</a:t>
              </a:r>
            </a:p>
            <a:p>
              <a:pPr lvl="0"/>
              <a:r>
                <a:rPr altLang="zh-CN" sz="1400" lang="en-US">
                  <a:latin typeface="Times New Roman" pitchFamily="18" charset="0"/>
                </a:rPr>
                <a:t>vendorName</a:t>
              </a:r>
            </a:p>
            <a:p>
              <a:pPr lvl="0"/>
              <a:r>
                <a:rPr altLang="zh-CN" sz="1400" lang="en-US">
                  <a:latin typeface="Times New Roman" pitchFamily="18" charset="0"/>
                </a:rPr>
                <a:t>quantity</a:t>
              </a:r>
            </a:p>
            <a:p>
              <a:pPr lvl="0"/>
              <a:r>
                <a:rPr altLang="zh-CN" sz="1400" lang="en-US">
                  <a:latin typeface="Times New Roman" pitchFamily="18" charset="0"/>
                </a:rPr>
                <a:t>quantityUnits</a:t>
              </a:r>
            </a:p>
          </p:txBody>
        </p:sp>
        <p:sp>
          <p:nvSpPr>
            <p:cNvPr id="1048919" name=""/>
            <p:cNvSpPr/>
            <p:nvPr/>
          </p:nvSpPr>
          <p:spPr>
            <a:xfrm rot="0">
              <a:off x="2016" y="2592"/>
              <a:ext cx="1680" cy="288"/>
            </a:xfrm>
            <a:prstGeom prst="rect"/>
            <a:solidFill>
              <a:srgbClr val="FFCC00"/>
            </a:solidFill>
            <a:ln w="38100" cap="flat" cmpd="sng">
              <a:solidFill>
                <a:schemeClr val="dk1">
                  <a:alpha val="100000"/>
                </a:schemeClr>
              </a:solidFill>
              <a:prstDash val="solid"/>
              <a:miter/>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1400" lang="zh-CN">
                  <a:latin typeface="Times New Roman" pitchFamily="18" charset="0"/>
                </a:rPr>
                <a:t>请求中的条目</a:t>
              </a:r>
            </a:p>
          </p:txBody>
        </p:sp>
        <p:sp>
          <p:nvSpPr>
            <p:cNvPr id="1048920" name=""/>
            <p:cNvSpPr/>
            <p:nvPr/>
          </p:nvSpPr>
          <p:spPr>
            <a:xfrm rot="0" flipH="1">
              <a:off x="912" y="480"/>
              <a:ext cx="1056" cy="0"/>
            </a:xfrm>
            <a:prstGeom prst="line"/>
            <a:noFill/>
            <a:ln w="38100" cap="flat" cmpd="sng">
              <a:solidFill>
                <a:schemeClr val="dk1">
                  <a:alpha val="100000"/>
                </a:schemeClr>
              </a:solidFill>
              <a:prstDash val="solid"/>
              <a:round/>
            </a:ln>
          </p:spPr>
        </p:sp>
        <p:sp>
          <p:nvSpPr>
            <p:cNvPr id="1048921" name=""/>
            <p:cNvSpPr/>
            <p:nvPr/>
          </p:nvSpPr>
          <p:spPr>
            <a:xfrm rot="0">
              <a:off x="912" y="480"/>
              <a:ext cx="0" cy="912"/>
            </a:xfrm>
            <a:prstGeom prst="line"/>
            <a:noFill/>
            <a:ln w="38100" cap="flat" cmpd="sng">
              <a:solidFill>
                <a:schemeClr val="dk1">
                  <a:alpha val="100000"/>
                </a:schemeClr>
              </a:solidFill>
              <a:prstDash val="solid"/>
              <a:round/>
            </a:ln>
          </p:spPr>
        </p:sp>
        <p:sp>
          <p:nvSpPr>
            <p:cNvPr id="1048922" name=""/>
            <p:cNvSpPr/>
            <p:nvPr/>
          </p:nvSpPr>
          <p:spPr>
            <a:xfrm rot="0">
              <a:off x="912" y="2976"/>
              <a:ext cx="0" cy="288"/>
            </a:xfrm>
            <a:prstGeom prst="line"/>
            <a:noFill/>
            <a:ln w="38100" cap="flat" cmpd="sng">
              <a:solidFill>
                <a:schemeClr val="dk1">
                  <a:alpha val="100000"/>
                </a:schemeClr>
              </a:solidFill>
              <a:prstDash val="solid"/>
              <a:round/>
            </a:ln>
          </p:spPr>
        </p:sp>
        <p:sp>
          <p:nvSpPr>
            <p:cNvPr id="1048923" name=""/>
            <p:cNvSpPr/>
            <p:nvPr/>
          </p:nvSpPr>
          <p:spPr>
            <a:xfrm rot="0">
              <a:off x="912" y="3264"/>
              <a:ext cx="1104" cy="0"/>
            </a:xfrm>
            <a:prstGeom prst="line"/>
            <a:noFill/>
            <a:ln w="38100" cap="flat" cmpd="sng">
              <a:solidFill>
                <a:schemeClr val="dk1">
                  <a:alpha val="100000"/>
                </a:schemeClr>
              </a:solidFill>
              <a:prstDash val="solid"/>
              <a:round/>
            </a:ln>
          </p:spPr>
        </p:sp>
        <p:sp>
          <p:nvSpPr>
            <p:cNvPr id="1048924" name=""/>
            <p:cNvSpPr/>
            <p:nvPr/>
          </p:nvSpPr>
          <p:spPr>
            <a:xfrm rot="0" flipH="1">
              <a:off x="3648" y="480"/>
              <a:ext cx="1056" cy="0"/>
            </a:xfrm>
            <a:prstGeom prst="line"/>
            <a:noFill/>
            <a:ln w="38100" cap="flat" cmpd="sng">
              <a:solidFill>
                <a:schemeClr val="dk1">
                  <a:alpha val="100000"/>
                </a:schemeClr>
              </a:solidFill>
              <a:prstDash val="solid"/>
              <a:round/>
            </a:ln>
          </p:spPr>
        </p:sp>
        <p:sp>
          <p:nvSpPr>
            <p:cNvPr id="1048925" name=""/>
            <p:cNvSpPr/>
            <p:nvPr/>
          </p:nvSpPr>
          <p:spPr>
            <a:xfrm rot="0">
              <a:off x="4704" y="480"/>
              <a:ext cx="0" cy="960"/>
            </a:xfrm>
            <a:prstGeom prst="line"/>
            <a:noFill/>
            <a:ln w="38100" cap="flat" cmpd="sng">
              <a:solidFill>
                <a:schemeClr val="dk1">
                  <a:alpha val="100000"/>
                </a:schemeClr>
              </a:solidFill>
              <a:prstDash val="solid"/>
              <a:round/>
            </a:ln>
          </p:spPr>
        </p:sp>
        <p:sp>
          <p:nvSpPr>
            <p:cNvPr id="1048926" name=""/>
            <p:cNvSpPr/>
            <p:nvPr/>
          </p:nvSpPr>
          <p:spPr>
            <a:xfrm rot="0">
              <a:off x="3696" y="3264"/>
              <a:ext cx="1104" cy="0"/>
            </a:xfrm>
            <a:prstGeom prst="line"/>
            <a:noFill/>
            <a:ln w="38100" cap="flat" cmpd="sng">
              <a:solidFill>
                <a:schemeClr val="dk1">
                  <a:alpha val="100000"/>
                </a:schemeClr>
              </a:solidFill>
              <a:prstDash val="solid"/>
              <a:round/>
            </a:ln>
          </p:spPr>
        </p:sp>
        <p:sp>
          <p:nvSpPr>
            <p:cNvPr id="1048927" name=""/>
            <p:cNvSpPr/>
            <p:nvPr/>
          </p:nvSpPr>
          <p:spPr>
            <a:xfrm rot="0">
              <a:off x="4800" y="2640"/>
              <a:ext cx="0" cy="624"/>
            </a:xfrm>
            <a:prstGeom prst="line"/>
            <a:noFill/>
            <a:ln w="38100" cap="flat" cmpd="sng">
              <a:solidFill>
                <a:schemeClr val="dk1">
                  <a:alpha val="100000"/>
                </a:schemeClr>
              </a:solidFill>
              <a:prstDash val="solid"/>
              <a:round/>
            </a:ln>
          </p:spPr>
        </p:sp>
      </p:grpSp>
      <p:sp>
        <p:nvSpPr>
          <p:cNvPr id="1048928" name=""/>
          <p:cNvSpPr txBox="1"/>
          <p:nvPr/>
        </p:nvSpPr>
        <p:spPr>
          <a:xfrm rot="0">
            <a:off x="2651125" y="341312"/>
            <a:ext cx="3111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929" name=""/>
          <p:cNvSpPr txBox="1"/>
          <p:nvPr/>
        </p:nvSpPr>
        <p:spPr>
          <a:xfrm rot="0">
            <a:off x="1676400" y="1690687"/>
            <a:ext cx="2730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a:t>
            </a:r>
          </a:p>
        </p:txBody>
      </p:sp>
      <p:sp>
        <p:nvSpPr>
          <p:cNvPr id="1048930" name=""/>
          <p:cNvSpPr txBox="1"/>
          <p:nvPr/>
        </p:nvSpPr>
        <p:spPr>
          <a:xfrm rot="0">
            <a:off x="7727950" y="1843087"/>
            <a:ext cx="2730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a:t>
            </a:r>
          </a:p>
        </p:txBody>
      </p:sp>
      <p:sp>
        <p:nvSpPr>
          <p:cNvPr id="1048931" name=""/>
          <p:cNvSpPr txBox="1"/>
          <p:nvPr/>
        </p:nvSpPr>
        <p:spPr>
          <a:xfrm rot="0">
            <a:off x="6051550" y="381000"/>
            <a:ext cx="2730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a:t>
            </a:r>
          </a:p>
        </p:txBody>
      </p:sp>
      <p:sp>
        <p:nvSpPr>
          <p:cNvPr id="1048932" name=""/>
          <p:cNvSpPr txBox="1"/>
          <p:nvPr/>
        </p:nvSpPr>
        <p:spPr>
          <a:xfrm rot="0">
            <a:off x="6013450" y="4814887"/>
            <a:ext cx="3111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933" name=""/>
          <p:cNvSpPr txBox="1"/>
          <p:nvPr/>
        </p:nvSpPr>
        <p:spPr>
          <a:xfrm rot="0">
            <a:off x="7232650" y="4191000"/>
            <a:ext cx="3111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934" name=""/>
          <p:cNvSpPr txBox="1"/>
          <p:nvPr/>
        </p:nvSpPr>
        <p:spPr>
          <a:xfrm rot="0">
            <a:off x="2438400" y="4814887"/>
            <a:ext cx="630237"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r>
              <a:rPr altLang="en-US" lang="zh-CN"/>
              <a:t>，</a:t>
            </a:r>
            <a:r>
              <a:rPr altLang="zh-CN" lang="en-US"/>
              <a:t>*</a:t>
            </a:r>
          </a:p>
        </p:txBody>
      </p:sp>
      <p:sp>
        <p:nvSpPr>
          <p:cNvPr id="1048935" name=""/>
          <p:cNvSpPr txBox="1"/>
          <p:nvPr/>
        </p:nvSpPr>
        <p:spPr>
          <a:xfrm rot="0">
            <a:off x="1600200" y="4662487"/>
            <a:ext cx="311150" cy="36671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lvl="0"/>
            <a:r>
              <a:rPr altLang="zh-CN" lang="en-US"/>
              <a:t>1</a:t>
            </a:r>
          </a:p>
        </p:txBody>
      </p:sp>
      <p:sp>
        <p:nvSpPr>
          <p:cNvPr id="104893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53</a:t>
            </a:fld>
            <a:endParaRPr altLang="en-US" b="0" sz="1400" 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rot="0">
          <a:off x="0" y="0"/>
          <a:ext cx="0" cy="0"/>
          <a:chOff x="0" y="0"/>
          <a:chExt cx="0" cy="0"/>
        </a:xfrm>
      </p:grpSpPr>
      <p:sp>
        <p:nvSpPr>
          <p:cNvPr id="1048937" name=""/>
          <p:cNvSpPr/>
          <p:nvPr>
            <p:ph sz="full" idx="1"/>
          </p:nvPr>
        </p:nvSpPr>
        <p:spPr>
          <a:xfrm rot="0">
            <a:off x="457200" y="685800"/>
            <a:ext cx="8229600" cy="5257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800" lang="en-US"/>
              <a:t>      </a:t>
            </a:r>
            <a:r>
              <a:rPr altLang="en-US" b="1" sz="2800" lang="zh-CN"/>
              <a:t>与请求者类相关的属性列在类方框的中部：姓名，雇员号，部门和房间号</a:t>
            </a:r>
            <a:r>
              <a:rPr altLang="zh-CN" b="1" sz="2800" lang="en-US"/>
              <a:t>(</a:t>
            </a:r>
            <a:r>
              <a:rPr altLang="en-US" b="1" sz="2800" lang="zh-CN"/>
              <a:t>大写是统一建模语言的一个规则</a:t>
            </a:r>
            <a:r>
              <a:rPr altLang="zh-CN" b="1" sz="2800" lang="en-US"/>
              <a:t>)</a:t>
            </a:r>
            <a:r>
              <a:rPr altLang="en-US" b="1" sz="2800" lang="zh-CN"/>
              <a:t>。这些数据项是与请求者类的每一对象相关的。在数据流图中，类似的属性出现在存储定义中。</a:t>
            </a:r>
          </a:p>
          <a:p>
            <a:pPr eaLnBrk="1" hangingPunct="1" indent="0" lvl="0" marL="0">
              <a:lnSpc>
                <a:spcPct val="90000"/>
              </a:lnSpc>
              <a:buFontTx/>
              <a:buNone/>
            </a:pPr>
            <a:r>
              <a:rPr altLang="en-US" b="1" sz="2800" lang="zh-CN"/>
              <a:t>    请求者类的对象可以执行的操作列在类方框的底部，并且后面都跟着空括号。在表示设计的类图中，这些操作将和类的函数或方法相对应，分析类模型仅能看出：请求者可以请求化学制品，查询供应商目录和得到化学制品容器。在类图中所列出的操作与出现在底层数据流图的圆圈中的过程是相对应的。</a:t>
            </a:r>
          </a:p>
          <a:p>
            <a:pPr eaLnBrk="1" hangingPunct="1" indent="0" lvl="0" marL="0">
              <a:lnSpc>
                <a:spcPct val="90000"/>
              </a:lnSpc>
              <a:buFontTx/>
              <a:buNone/>
            </a:pPr>
            <a:r>
              <a:rPr altLang="en-US" b="1" sz="2800" lang="zh-CN"/>
              <a:t>    </a:t>
            </a:r>
          </a:p>
        </p:txBody>
      </p:sp>
      <p:sp>
        <p:nvSpPr>
          <p:cNvPr id="1048938"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54</a:t>
            </a:fld>
            <a:endParaRPr altLang="en-US" b="0" sz="1400" 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rot="0">
          <a:off x="0" y="0"/>
          <a:ext cx="0" cy="0"/>
          <a:chOff x="0" y="0"/>
          <a:chExt cx="0" cy="0"/>
        </a:xfrm>
      </p:grpSpPr>
      <p:sp>
        <p:nvSpPr>
          <p:cNvPr id="1048939" name=""/>
          <p:cNvSpPr/>
          <p:nvPr>
            <p:ph sz="full" idx="1"/>
          </p:nvPr>
        </p:nvSpPr>
        <p:spPr>
          <a:xfrm rot="0">
            <a:off x="457200" y="762000"/>
            <a:ext cx="8229600" cy="34290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800" lang="en-US"/>
              <a:t>       </a:t>
            </a:r>
            <a:r>
              <a:rPr altLang="en-US" b="1" sz="2800" lang="zh-CN"/>
              <a:t>在图</a:t>
            </a:r>
            <a:r>
              <a:rPr altLang="zh-CN" b="1" sz="2800" lang="en-US"/>
              <a:t>3.8</a:t>
            </a:r>
            <a:r>
              <a:rPr altLang="en-US" b="1" sz="2800" lang="zh-CN"/>
              <a:t>中连接类方框的连线代表了类之间的联系。在连线上所示的数字表示了联系的复杂度，就像在数据流图中，连线上的数字代表了实体之间联系的复杂度一样。在图</a:t>
            </a:r>
            <a:r>
              <a:rPr altLang="zh-CN" b="1" sz="2800" lang="en-US"/>
              <a:t>3.8</a:t>
            </a:r>
            <a:r>
              <a:rPr altLang="en-US" b="1" sz="2800" lang="zh-CN"/>
              <a:t>中，星号代表了在请求者和一个化学制品请求之间一对多的关系：一个请求者可以提出多个请求，但每个请求只属于一个请求者。</a:t>
            </a:r>
          </a:p>
          <a:p>
            <a:pPr eaLnBrk="1" hangingPunct="1" indent="0" lvl="0" marL="0"/>
            <a:endParaRPr altLang="en-US" sz="2800" lang="zh-CN"/>
          </a:p>
        </p:txBody>
      </p:sp>
      <p:sp>
        <p:nvSpPr>
          <p:cNvPr id="1048940"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55</a:t>
            </a:fld>
            <a:endParaRPr altLang="en-US" b="0" sz="1400" 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140" name=""/>
        <p:cNvGrpSpPr/>
        <p:nvPr/>
      </p:nvGrpSpPr>
      <p:grpSpPr>
        <a:xfrm rot="0">
          <a:off x="0" y="0"/>
          <a:ext cx="0" cy="0"/>
          <a:chOff x="0" y="0"/>
          <a:chExt cx="0" cy="0"/>
        </a:xfrm>
      </p:grpSpPr>
      <p:sp>
        <p:nvSpPr>
          <p:cNvPr id="1048941" name=""/>
          <p:cNvSpPr/>
          <p:nvPr>
            <p:ph sz="full" idx="1"/>
          </p:nvPr>
        </p:nvSpPr>
        <p:spPr>
          <a:xfrm rot="0">
            <a:off x="533400" y="762000"/>
            <a:ext cx="8229600" cy="5364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lang="en-US"/>
              <a:t>    </a:t>
            </a:r>
            <a:r>
              <a:rPr altLang="en-US" b="1" lang="zh-CN"/>
              <a:t>以上所述的每一种建模都有其优点和局限性。牢记，你创建的分析模型可以提供一种对用户需求理解、分析和与用户进一步沟通的手段的一个等级，而这是文本方式下的软件需求规格说明和其它单一的表示法所不能提供的。应该避免陷入在软件开发方法和模型中发生的教条的思维模式，采用灵活的方法完成需求分析过程，为最终完成需求奠定基础。</a:t>
            </a:r>
          </a:p>
        </p:txBody>
      </p:sp>
      <p:sp>
        <p:nvSpPr>
          <p:cNvPr id="104894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56</a:t>
            </a:fld>
            <a:endParaRPr altLang="en-US" b="0" sz="1400" 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141" name=""/>
        <p:cNvGrpSpPr/>
        <p:nvPr/>
      </p:nvGrpSpPr>
      <p:grpSpPr>
        <a:xfrm rot="0">
          <a:off x="0" y="0"/>
          <a:ext cx="0" cy="0"/>
          <a:chOff x="0" y="0"/>
          <a:chExt cx="0" cy="0"/>
        </a:xfrm>
      </p:grpSpPr>
      <p:sp>
        <p:nvSpPr>
          <p:cNvPr id="1048943" name=""/>
          <p:cNvSpPr/>
          <p:nvPr>
            <p:ph type="title" sz="full" idx="0"/>
          </p:nvPr>
        </p:nvSpPr>
        <p:spPr>
          <a:xfrm rot="0">
            <a:off x="457200" y="274637"/>
            <a:ext cx="8229600" cy="8683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3600" lang="en-US"/>
              <a:t>3.5   </a:t>
            </a:r>
            <a:r>
              <a:rPr altLang="en-US" b="1" sz="3600" lang="zh-CN"/>
              <a:t>创建数据字典</a:t>
            </a:r>
          </a:p>
        </p:txBody>
      </p:sp>
      <p:sp>
        <p:nvSpPr>
          <p:cNvPr id="1048944" name=""/>
          <p:cNvSpPr/>
          <p:nvPr>
            <p:ph sz="full" idx="1"/>
          </p:nvPr>
        </p:nvSpPr>
        <p:spPr>
          <a:xfrm rot="0">
            <a:off x="457200" y="1219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 typeface="Wingdings" pitchFamily="2" charset="2"/>
              <a:buNone/>
            </a:pPr>
            <a:r>
              <a:rPr altLang="zh-CN" b="1" sz="2800" lang="en-US"/>
              <a:t>     </a:t>
            </a:r>
            <a:r>
              <a:rPr altLang="en-US" b="1" sz="2800" lang="zh-CN"/>
              <a:t>不同的编程人员对于同一数据项使用不同的变量名称、长度和有效性验证，这将导致在真正的数据定义上的混淆，当数据存入占据空间太小的变量中时将要截短数据，并且造成维护上的困难。</a:t>
            </a:r>
          </a:p>
          <a:p>
            <a:pPr eaLnBrk="1" hangingPunct="1" indent="0" lvl="0" marL="0">
              <a:lnSpc>
                <a:spcPct val="90000"/>
              </a:lnSpc>
              <a:buFont typeface="Wingdings" pitchFamily="2" charset="2"/>
              <a:buNone/>
            </a:pPr>
            <a:r>
              <a:rPr altLang="en-US" b="1" sz="2800" lang="zh-CN"/>
              <a:t>       </a:t>
            </a:r>
            <a:r>
              <a:rPr altLang="en-US" b="1" sz="2800" lang="zh-CN">
                <a:solidFill>
                  <a:srgbClr val="FF0000"/>
                </a:solidFill>
              </a:rPr>
              <a:t>数据字典是一个对系统用到的所有数据项和结构定义的共享仓库，它可以确保开发人员使用统一的数据定义，该定义中包括所有数据元素和结构的含义、类型、数据大小、格式、度量单位、精度以及允许取值范围。 </a:t>
            </a:r>
          </a:p>
          <a:p>
            <a:pPr eaLnBrk="1" hangingPunct="1" indent="0" lvl="0" marL="0">
              <a:lnSpc>
                <a:spcPct val="90000"/>
              </a:lnSpc>
              <a:buFontTx/>
              <a:buNone/>
            </a:pPr>
            <a:r>
              <a:rPr altLang="en-US" b="1" sz="2800" lang="zh-CN"/>
              <a:t>   </a:t>
            </a:r>
          </a:p>
        </p:txBody>
      </p:sp>
      <p:sp>
        <p:nvSpPr>
          <p:cNvPr id="1048945"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57</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44">
                                            <p:txEl>
                                              <p:charRg st="0" end="90"/>
                                            </p:txEl>
                                          </p:spTgt>
                                        </p:tgtEl>
                                        <p:attrNameLst>
                                          <p:attrName>style.visibility</p:attrName>
                                        </p:attrNameLst>
                                      </p:cBhvr>
                                      <p:to>
                                        <p:strVal val="visible"/>
                                      </p:to>
                                    </p:set>
                                    <p:anim calcmode="lin" valueType="num">
                                      <p:cBhvr additive="base">
                                        <p:cTn dur="500" fill="hold" id="7"/>
                                        <p:tgtEl>
                                          <p:spTgt spid="1048944">
                                            <p:txEl>
                                              <p:charRg st="0" end="9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944">
                                            <p:txEl>
                                              <p:charRg st="0" end="9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944">
                                            <p:txEl>
                                              <p:charRg st="90" end="193"/>
                                            </p:txEl>
                                          </p:spTgt>
                                        </p:tgtEl>
                                        <p:attrNameLst>
                                          <p:attrName>style.visibility</p:attrName>
                                        </p:attrNameLst>
                                      </p:cBhvr>
                                      <p:to>
                                        <p:strVal val="visible"/>
                                      </p:to>
                                    </p:set>
                                    <p:anim calcmode="lin" valueType="num">
                                      <p:cBhvr additive="base">
                                        <p:cTn dur="500" fill="hold" id="13"/>
                                        <p:tgtEl>
                                          <p:spTgt spid="1048944">
                                            <p:txEl>
                                              <p:charRg st="90" end="19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944">
                                            <p:txEl>
                                              <p:charRg st="90" end="19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944">
                                            <p:txEl>
                                              <p:charRg st="193" end="197"/>
                                            </p:txEl>
                                          </p:spTgt>
                                        </p:tgtEl>
                                        <p:attrNameLst>
                                          <p:attrName>style.visibility</p:attrName>
                                        </p:attrNameLst>
                                      </p:cBhvr>
                                      <p:to>
                                        <p:strVal val="visible"/>
                                      </p:to>
                                    </p:set>
                                    <p:anim calcmode="lin" valueType="num">
                                      <p:cBhvr additive="base">
                                        <p:cTn dur="500" fill="hold" id="19"/>
                                        <p:tgtEl>
                                          <p:spTgt spid="1048944">
                                            <p:txEl>
                                              <p:charRg st="193" end="197"/>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944">
                                            <p:txEl>
                                              <p:charRg st="193" end="1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4" grpId="0" build="p" bldLvl="1"/>
    </p:bldLst>
  </p:timing>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142" name=""/>
        <p:cNvGrpSpPr/>
        <p:nvPr/>
      </p:nvGrpSpPr>
      <p:grpSpPr>
        <a:xfrm rot="0">
          <a:off x="0" y="0"/>
          <a:ext cx="0" cy="0"/>
          <a:chOff x="0" y="0"/>
          <a:chExt cx="0" cy="0"/>
        </a:xfrm>
      </p:grpSpPr>
      <p:sp>
        <p:nvSpPr>
          <p:cNvPr id="1048946" name=""/>
          <p:cNvSpPr/>
          <p:nvPr>
            <p:ph sz="full" idx="1"/>
          </p:nvPr>
        </p:nvSpPr>
        <p:spPr>
          <a:xfrm rot="0">
            <a:off x="457200" y="685800"/>
            <a:ext cx="8229600" cy="54403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 typeface="Wingdings" pitchFamily="2" charset="2"/>
              <a:buNone/>
            </a:pPr>
            <a:r>
              <a:rPr altLang="zh-CN" b="1" sz="2800" lang="en-US"/>
              <a:t> </a:t>
            </a:r>
            <a:r>
              <a:rPr altLang="en-US" b="1" sz="2800" lang="zh-CN"/>
              <a:t>在需求阶段，数据字典至少应定义客户数据项以确保客户与开发小组是使用一致的定义和术语。</a:t>
            </a:r>
          </a:p>
          <a:p>
            <a:pPr eaLnBrk="1" hangingPunct="1" indent="0" lvl="0" marL="0">
              <a:buFont typeface="Wingdings" pitchFamily="2" charset="2"/>
              <a:buNone/>
            </a:pPr>
            <a:r>
              <a:rPr altLang="en-US" b="1" sz="2800" lang="zh-CN"/>
              <a:t> 数据字典可以把不同的需求文档和分析模型紧密结合在一起。</a:t>
            </a:r>
          </a:p>
          <a:p>
            <a:pPr eaLnBrk="1" hangingPunct="1" indent="0" lvl="0" marL="0">
              <a:buFont typeface="Wingdings" pitchFamily="2" charset="2"/>
              <a:buNone/>
            </a:pPr>
            <a:r>
              <a:rPr altLang="en-US" b="1" sz="2800" lang="zh-CN"/>
              <a:t> 数据字典的维护独立于软件需求规格说明，并且在产品的开发和维护的任何阶段，各个风险承担者都可以访问数据字典。 </a:t>
            </a:r>
          </a:p>
        </p:txBody>
      </p:sp>
      <p:sp>
        <p:nvSpPr>
          <p:cNvPr id="1048947"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58</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46">
                                            <p:txEl>
                                              <p:charRg st="0" end="44"/>
                                            </p:txEl>
                                          </p:spTgt>
                                        </p:tgtEl>
                                        <p:attrNameLst>
                                          <p:attrName>style.visibility</p:attrName>
                                        </p:attrNameLst>
                                      </p:cBhvr>
                                      <p:to>
                                        <p:strVal val="visible"/>
                                      </p:to>
                                    </p:set>
                                    <p:anim calcmode="lin" valueType="num">
                                      <p:cBhvr additive="base">
                                        <p:cTn dur="500" fill="hold" id="7"/>
                                        <p:tgtEl>
                                          <p:spTgt spid="1048946">
                                            <p:txEl>
                                              <p:charRg st="0" end="44"/>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946">
                                            <p:txEl>
                                              <p:charRg st="0" end="44"/>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946">
                                            <p:txEl>
                                              <p:charRg st="44" end="73"/>
                                            </p:txEl>
                                          </p:spTgt>
                                        </p:tgtEl>
                                        <p:attrNameLst>
                                          <p:attrName>style.visibility</p:attrName>
                                        </p:attrNameLst>
                                      </p:cBhvr>
                                      <p:to>
                                        <p:strVal val="visible"/>
                                      </p:to>
                                    </p:set>
                                    <p:anim calcmode="lin" valueType="num">
                                      <p:cBhvr additive="base">
                                        <p:cTn dur="500" fill="hold" id="13"/>
                                        <p:tgtEl>
                                          <p:spTgt spid="1048946">
                                            <p:txEl>
                                              <p:charRg st="44" end="7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946">
                                            <p:txEl>
                                              <p:charRg st="44" end="7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946">
                                            <p:txEl>
                                              <p:charRg st="73" end="129"/>
                                            </p:txEl>
                                          </p:spTgt>
                                        </p:tgtEl>
                                        <p:attrNameLst>
                                          <p:attrName>style.visibility</p:attrName>
                                        </p:attrNameLst>
                                      </p:cBhvr>
                                      <p:to>
                                        <p:strVal val="visible"/>
                                      </p:to>
                                    </p:set>
                                    <p:anim calcmode="lin" valueType="num">
                                      <p:cBhvr additive="base">
                                        <p:cTn dur="500" fill="hold" id="19"/>
                                        <p:tgtEl>
                                          <p:spTgt spid="1048946">
                                            <p:txEl>
                                              <p:charRg st="73" end="129"/>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946">
                                            <p:txEl>
                                              <p:charRg st="73" end="1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6" grpId="0" build="p" bldLvl="1"/>
    </p:bldLst>
  </p:timing>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rot="0">
          <a:off x="0" y="0"/>
          <a:ext cx="0" cy="0"/>
          <a:chOff x="0" y="0"/>
          <a:chExt cx="0" cy="0"/>
        </a:xfrm>
      </p:grpSpPr>
      <p:sp>
        <p:nvSpPr>
          <p:cNvPr id="1048948" name=""/>
          <p:cNvSpPr/>
          <p:nvPr>
            <p:ph sz="full" idx="1"/>
          </p:nvPr>
        </p:nvSpPr>
        <p:spPr>
          <a:xfrm rot="0">
            <a:off x="457200" y="762000"/>
            <a:ext cx="8229600" cy="5364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en-US" b="1" sz="2800" lang="zh-CN"/>
              <a:t>尽管各工具中字典的形式各不相同，但都包含以下信息：</a:t>
            </a:r>
          </a:p>
          <a:p>
            <a:pPr eaLnBrk="1" hangingPunct="1" indent="0" lvl="0" marL="0">
              <a:lnSpc>
                <a:spcPct val="90000"/>
              </a:lnSpc>
              <a:buFontTx/>
              <a:buNone/>
            </a:pPr>
            <a:r>
              <a:rPr altLang="zh-CN" b="1" sz="2800" lang="en-US"/>
              <a:t>1</a:t>
            </a:r>
            <a:r>
              <a:rPr altLang="en-US" b="1" sz="2800" lang="zh-CN"/>
              <a:t>）名称</a:t>
            </a:r>
            <a:r>
              <a:rPr altLang="zh-CN" b="1" sz="2800" lang="en-US"/>
              <a:t>——</a:t>
            </a:r>
            <a:r>
              <a:rPr altLang="en-US" b="1" sz="2800" lang="zh-CN"/>
              <a:t>数据或控制项、数据存储或外部实体的主要名称。</a:t>
            </a:r>
          </a:p>
          <a:p>
            <a:pPr eaLnBrk="1" hangingPunct="1" indent="0" lvl="0" marL="0">
              <a:lnSpc>
                <a:spcPct val="90000"/>
              </a:lnSpc>
              <a:buFontTx/>
              <a:buNone/>
            </a:pPr>
            <a:r>
              <a:rPr altLang="zh-CN" b="1" sz="2800" lang="en-US"/>
              <a:t>2</a:t>
            </a:r>
            <a:r>
              <a:rPr altLang="en-US" b="1" sz="2800" lang="zh-CN"/>
              <a:t>）别名</a:t>
            </a:r>
            <a:r>
              <a:rPr altLang="zh-CN" b="1" sz="2800" lang="en-US"/>
              <a:t>——</a:t>
            </a:r>
            <a:r>
              <a:rPr altLang="en-US" b="1" sz="2800" lang="zh-CN"/>
              <a:t>第一项的其他名称。</a:t>
            </a:r>
          </a:p>
          <a:p>
            <a:pPr eaLnBrk="1" hangingPunct="1" indent="0" lvl="0" marL="0">
              <a:lnSpc>
                <a:spcPct val="90000"/>
              </a:lnSpc>
              <a:buFontTx/>
              <a:buNone/>
            </a:pPr>
            <a:r>
              <a:rPr altLang="zh-CN" b="1" sz="2800" lang="en-US"/>
              <a:t>3</a:t>
            </a:r>
            <a:r>
              <a:rPr altLang="en-US" b="1" sz="2800" lang="zh-CN"/>
              <a:t>）何处使用</a:t>
            </a:r>
            <a:r>
              <a:rPr altLang="zh-CN" b="1" sz="2800" lang="en-US"/>
              <a:t>/</a:t>
            </a:r>
            <a:r>
              <a:rPr altLang="en-US" b="1" sz="2800" lang="zh-CN"/>
              <a:t>如何使用</a:t>
            </a:r>
            <a:r>
              <a:rPr altLang="zh-CN" b="1" sz="2800" lang="en-US"/>
              <a:t>——</a:t>
            </a:r>
            <a:r>
              <a:rPr altLang="en-US" b="1" sz="2800" lang="zh-CN"/>
              <a:t>使用数据或控制项的加工列表，以及如何使用（例如，加工的输入、加工的输出、作为存储、作为外部实体）。</a:t>
            </a:r>
          </a:p>
          <a:p>
            <a:pPr eaLnBrk="1" hangingPunct="1" indent="0" lvl="0" marL="0">
              <a:lnSpc>
                <a:spcPct val="90000"/>
              </a:lnSpc>
              <a:buFontTx/>
              <a:buNone/>
            </a:pPr>
            <a:r>
              <a:rPr altLang="zh-CN" b="1" sz="2800" lang="en-US"/>
              <a:t>4</a:t>
            </a:r>
            <a:r>
              <a:rPr altLang="en-US" b="1" sz="2800" lang="zh-CN"/>
              <a:t>）内容描述</a:t>
            </a:r>
            <a:r>
              <a:rPr altLang="zh-CN" b="1" sz="2800" lang="en-US"/>
              <a:t>——</a:t>
            </a:r>
            <a:r>
              <a:rPr altLang="en-US" b="1" sz="2800" lang="zh-CN"/>
              <a:t>表示内容的符号。</a:t>
            </a:r>
          </a:p>
          <a:p>
            <a:pPr eaLnBrk="1" hangingPunct="1" indent="0" lvl="0" marL="0">
              <a:lnSpc>
                <a:spcPct val="90000"/>
              </a:lnSpc>
              <a:buFontTx/>
              <a:buNone/>
            </a:pPr>
            <a:r>
              <a:rPr altLang="zh-CN" b="1" sz="2800" lang="en-US"/>
              <a:t>5</a:t>
            </a:r>
            <a:r>
              <a:rPr altLang="en-US" b="1" sz="2800" lang="zh-CN"/>
              <a:t>）补充信息</a:t>
            </a:r>
            <a:r>
              <a:rPr altLang="zh-CN" b="1" sz="2800" lang="en-US"/>
              <a:t>——</a:t>
            </a:r>
            <a:r>
              <a:rPr altLang="en-US" b="1" sz="2800" lang="zh-CN"/>
              <a:t>关于数据类型、预设值（如果知道）、限制或局限等的其他信息。</a:t>
            </a:r>
          </a:p>
          <a:p>
            <a:pPr eaLnBrk="1" hangingPunct="1" indent="0" lvl="0" marL="0">
              <a:lnSpc>
                <a:spcPct val="90000"/>
              </a:lnSpc>
            </a:pPr>
            <a:endParaRPr altLang="en-US" b="1" sz="2800" lang="zh-CN"/>
          </a:p>
        </p:txBody>
      </p:sp>
      <p:sp>
        <p:nvSpPr>
          <p:cNvPr id="1048949"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59</a:t>
            </a:fld>
            <a:endParaRPr altLang="en-US" b="0" sz="1400"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48">
                                            <p:txEl>
                                              <p:charRg st="0" end="26"/>
                                            </p:txEl>
                                          </p:spTgt>
                                        </p:tgtEl>
                                        <p:attrNameLst>
                                          <p:attrName>style.visibility</p:attrName>
                                        </p:attrNameLst>
                                      </p:cBhvr>
                                      <p:to>
                                        <p:strVal val="visible"/>
                                      </p:to>
                                    </p:set>
                                    <p:anim calcmode="lin" valueType="num">
                                      <p:cBhvr additive="base">
                                        <p:cTn dur="500" fill="hold" id="7"/>
                                        <p:tgtEl>
                                          <p:spTgt spid="1048948">
                                            <p:txEl>
                                              <p:charRg st="0" end="26"/>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948">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948">
                                            <p:txEl>
                                              <p:charRg st="26" end="55"/>
                                            </p:txEl>
                                          </p:spTgt>
                                        </p:tgtEl>
                                        <p:attrNameLst>
                                          <p:attrName>style.visibility</p:attrName>
                                        </p:attrNameLst>
                                      </p:cBhvr>
                                      <p:to>
                                        <p:strVal val="visible"/>
                                      </p:to>
                                    </p:set>
                                    <p:anim calcmode="lin" valueType="num">
                                      <p:cBhvr additive="base">
                                        <p:cTn dur="500" fill="hold" id="13"/>
                                        <p:tgtEl>
                                          <p:spTgt spid="1048948">
                                            <p:txEl>
                                              <p:charRg st="26" end="55"/>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948">
                                            <p:txEl>
                                              <p:charRg st="26" end="55"/>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948">
                                            <p:txEl>
                                              <p:charRg st="55" end="71"/>
                                            </p:txEl>
                                          </p:spTgt>
                                        </p:tgtEl>
                                        <p:attrNameLst>
                                          <p:attrName>style.visibility</p:attrName>
                                        </p:attrNameLst>
                                      </p:cBhvr>
                                      <p:to>
                                        <p:strVal val="visible"/>
                                      </p:to>
                                    </p:set>
                                    <p:anim calcmode="lin" valueType="num">
                                      <p:cBhvr additive="base">
                                        <p:cTn dur="500" fill="hold" id="19"/>
                                        <p:tgtEl>
                                          <p:spTgt spid="1048948">
                                            <p:txEl>
                                              <p:charRg st="55" end="71"/>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948">
                                            <p:txEl>
                                              <p:charRg st="55" end="71"/>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948">
                                            <p:txEl>
                                              <p:charRg st="71" end="134"/>
                                            </p:txEl>
                                          </p:spTgt>
                                        </p:tgtEl>
                                        <p:attrNameLst>
                                          <p:attrName>style.visibility</p:attrName>
                                        </p:attrNameLst>
                                      </p:cBhvr>
                                      <p:to>
                                        <p:strVal val="visible"/>
                                      </p:to>
                                    </p:set>
                                    <p:anim calcmode="lin" valueType="num">
                                      <p:cBhvr additive="base">
                                        <p:cTn dur="500" fill="hold" id="25"/>
                                        <p:tgtEl>
                                          <p:spTgt spid="1048948">
                                            <p:txEl>
                                              <p:charRg st="71" end="13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948">
                                            <p:txEl>
                                              <p:charRg st="71" end="134"/>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948">
                                            <p:txEl>
                                              <p:charRg st="134" end="151"/>
                                            </p:txEl>
                                          </p:spTgt>
                                        </p:tgtEl>
                                        <p:attrNameLst>
                                          <p:attrName>style.visibility</p:attrName>
                                        </p:attrNameLst>
                                      </p:cBhvr>
                                      <p:to>
                                        <p:strVal val="visible"/>
                                      </p:to>
                                    </p:set>
                                    <p:anim calcmode="lin" valueType="num">
                                      <p:cBhvr additive="base">
                                        <p:cTn dur="500" fill="hold" id="31"/>
                                        <p:tgtEl>
                                          <p:spTgt spid="1048948">
                                            <p:txEl>
                                              <p:charRg st="134" end="151"/>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948">
                                            <p:txEl>
                                              <p:charRg st="134" end="151"/>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948">
                                            <p:txEl>
                                              <p:charRg st="151" end="189"/>
                                            </p:txEl>
                                          </p:spTgt>
                                        </p:tgtEl>
                                        <p:attrNameLst>
                                          <p:attrName>style.visibility</p:attrName>
                                        </p:attrNameLst>
                                      </p:cBhvr>
                                      <p:to>
                                        <p:strVal val="visible"/>
                                      </p:to>
                                    </p:set>
                                    <p:anim calcmode="lin" valueType="num">
                                      <p:cBhvr additive="base">
                                        <p:cTn dur="500" fill="hold" id="37"/>
                                        <p:tgtEl>
                                          <p:spTgt spid="1048948">
                                            <p:txEl>
                                              <p:charRg st="151" end="189"/>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948">
                                            <p:txEl>
                                              <p:charRg st="151" end="1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8" grpId="0" build="p" bldLvl="1"/>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593" name=""/>
          <p:cNvSpPr/>
          <p:nvPr>
            <p:ph sz="full" idx="1"/>
          </p:nvPr>
        </p:nvSpPr>
        <p:spPr>
          <a:xfrm rot="0">
            <a:off x="457200" y="762000"/>
            <a:ext cx="8229600" cy="54102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400" lang="en-US"/>
              <a:t>   1)  </a:t>
            </a:r>
            <a:r>
              <a:rPr altLang="en-US" b="1" sz="2400" lang="zh-CN"/>
              <a:t>这些图形化工具通过交互画图使分析员易于对模型进行改进。</a:t>
            </a:r>
          </a:p>
          <a:p>
            <a:pPr eaLnBrk="1" hangingPunct="1" indent="0" lvl="0" marL="0">
              <a:buFontTx/>
              <a:buNone/>
            </a:pPr>
            <a:r>
              <a:rPr altLang="en-US" b="1" sz="2400" lang="zh-CN"/>
              <a:t>   </a:t>
            </a:r>
            <a:r>
              <a:rPr altLang="zh-CN" b="1" sz="2400" lang="en-US"/>
              <a:t>2)  CASE</a:t>
            </a:r>
            <a:r>
              <a:rPr altLang="en-US" b="1" sz="2400" lang="zh-CN"/>
              <a:t>（</a:t>
            </a:r>
            <a:r>
              <a:rPr altLang="zh-CN" b="1" sz="2400" lang="en-US"/>
              <a:t>Computer Aided Software Engineering</a:t>
            </a:r>
            <a:r>
              <a:rPr altLang="en-US" b="1" sz="2400" lang="zh-CN"/>
              <a:t>）工具知道它们所支持的每一种建模方法的规则。它们可以验证模型，并且识别人们在评审图形时没有发现的语法或逻辑错误。该工具还可以把多系统图形一起连接到数据字典中以共享数据定义。</a:t>
            </a:r>
            <a:r>
              <a:rPr altLang="zh-CN" b="1" sz="2400" lang="en-US"/>
              <a:t>CASE</a:t>
            </a:r>
            <a:r>
              <a:rPr altLang="en-US" b="1" sz="2400" lang="zh-CN"/>
              <a:t>工具有助于保持模型之间的一致性并使模型与软件需求规格说明中的功能需求保持一致。</a:t>
            </a:r>
          </a:p>
          <a:p>
            <a:pPr eaLnBrk="1" hangingPunct="1" indent="0" lvl="0" marL="0">
              <a:buFontTx/>
              <a:buNone/>
            </a:pPr>
            <a:r>
              <a:rPr altLang="en-US" b="1" sz="2400" lang="zh-CN"/>
              <a:t> </a:t>
            </a:r>
            <a:r>
              <a:rPr altLang="zh-CN" b="1" sz="2400" lang="en-US"/>
              <a:t>3)  </a:t>
            </a:r>
            <a:r>
              <a:rPr altLang="en-US" b="1" sz="2400" lang="zh-CN"/>
              <a:t>分析模型方便了项目参与者在系统的某些方面的交流。不需要整个系统的模型集，只需关注建模中系统最复杂和最关键的部分。</a:t>
            </a:r>
          </a:p>
        </p:txBody>
      </p:sp>
      <p:sp>
        <p:nvSpPr>
          <p:cNvPr id="1048594"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a:t>
            </a:fld>
            <a:endParaRPr altLang="en-US" b="0" sz="1400" 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144" name=""/>
        <p:cNvGrpSpPr/>
        <p:nvPr/>
      </p:nvGrpSpPr>
      <p:grpSpPr>
        <a:xfrm rot="0">
          <a:off x="0" y="0"/>
          <a:ext cx="0" cy="0"/>
          <a:chOff x="0" y="0"/>
          <a:chExt cx="0" cy="0"/>
        </a:xfrm>
      </p:grpSpPr>
      <p:sp>
        <p:nvSpPr>
          <p:cNvPr id="1048950" name=""/>
          <p:cNvSpPr/>
          <p:nvPr>
            <p:ph type="title" sz="full" idx="0"/>
          </p:nvPr>
        </p:nvSpPr>
        <p:spPr>
          <a:xfrm rot="0">
            <a:off x="457200" y="838200"/>
            <a:ext cx="8229600" cy="5334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eaLnBrk="1" hangingPunct="1" lvl="0"/>
            <a:r>
              <a:rPr altLang="en-US" b="1" sz="2800" lang="zh-CN"/>
              <a:t>用来开发数据内容描述的符号</a:t>
            </a:r>
          </a:p>
        </p:txBody>
      </p:sp>
      <p:graphicFrame>
        <p:nvGraphicFramePr>
          <p:cNvPr id="4194305" name=""/>
          <p:cNvGraphicFramePr>
            <a:graphicFrameLocks/>
          </p:cNvGraphicFramePr>
          <p:nvPr/>
        </p:nvGraphicFramePr>
        <p:xfrm rot="0">
          <a:off x="457200" y="1600200"/>
          <a:ext cx="8229600" cy="3767137"/>
        </p:xfrm>
        <a:graphic>
          <a:graphicData uri="http://schemas.openxmlformats.org/drawingml/2006/table">
            <a:tbl>
              <a:tblPr/>
              <a:tblGrid>
                <a:gridCol w="2743200"/>
                <a:gridCol w="2743200"/>
                <a:gridCol w="2743200"/>
              </a:tblGrid>
              <a:tr h="685799">
                <a:tc>
                  <a:txBody>
                    <a:bodyPr/>
                    <a:p>
                      <a:pPr algn="ctr" lvl="0">
                        <a:spcBef>
                          <a:spcPct val="20000"/>
                        </a:spcBef>
                      </a:pPr>
                      <a:r>
                        <a:rPr altLang="en-US" b="1" sz="2800" lang="zh-CN">
                          <a:solidFill>
                            <a:schemeClr val="dk1"/>
                          </a:solidFill>
                        </a:rPr>
                        <a:t>数据构造</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lvl="0">
                        <a:spcBef>
                          <a:spcPct val="20000"/>
                        </a:spcBef>
                      </a:pPr>
                      <a:r>
                        <a:rPr altLang="en-US" b="1" sz="2800" lang="zh-CN">
                          <a:solidFill>
                            <a:schemeClr val="dk1"/>
                          </a:solidFill>
                        </a:rPr>
                        <a:t>记号</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lvl="0">
                        <a:spcBef>
                          <a:spcPct val="20000"/>
                        </a:spcBef>
                      </a:pPr>
                      <a:r>
                        <a:rPr altLang="en-US" b="1" sz="2800" lang="zh-CN">
                          <a:solidFill>
                            <a:schemeClr val="dk1"/>
                          </a:solidFill>
                        </a:rPr>
                        <a:t>意义</a:t>
                      </a: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noFill/>
                  </a:tcPr>
                </a:tc>
              </a:tr>
              <a:tr h="3081337">
                <a:tc>
                  <a:txBody>
                    <a:bodyPr/>
                    <a:p>
                      <a:pPr algn="ctr" lvl="0">
                        <a:spcBef>
                          <a:spcPct val="20000"/>
                        </a:spcBef>
                      </a:pPr>
                      <a:endParaRPr altLang="zh-CN" sz="2800" lang="en-US"/>
                    </a:p>
                    <a:p>
                      <a:pPr algn="ctr" lvl="0">
                        <a:spcBef>
                          <a:spcPct val="20000"/>
                        </a:spcBef>
                      </a:pPr>
                      <a:r>
                        <a:rPr altLang="en-US" b="1" sz="2800" lang="zh-CN">
                          <a:solidFill>
                            <a:schemeClr val="dk1"/>
                          </a:solidFill>
                        </a:rPr>
                        <a:t>顺序</a:t>
                      </a:r>
                    </a:p>
                    <a:p>
                      <a:pPr algn="ctr" lvl="0">
                        <a:spcBef>
                          <a:spcPct val="20000"/>
                        </a:spcBef>
                      </a:pPr>
                      <a:r>
                        <a:rPr altLang="en-US" b="1" sz="2800" lang="zh-CN">
                          <a:solidFill>
                            <a:schemeClr val="dk1"/>
                          </a:solidFill>
                        </a:rPr>
                        <a:t>选择</a:t>
                      </a:r>
                    </a:p>
                    <a:p>
                      <a:pPr algn="ctr" lvl="0">
                        <a:spcBef>
                          <a:spcPct val="20000"/>
                        </a:spcBef>
                      </a:pPr>
                      <a:r>
                        <a:rPr altLang="en-US" b="1" sz="2800" lang="zh-CN">
                          <a:solidFill>
                            <a:schemeClr val="dk1"/>
                          </a:solidFill>
                        </a:rPr>
                        <a:t>重复</a:t>
                      </a:r>
                    </a:p>
                    <a:p>
                      <a:pPr algn="ctr" lvl="0">
                        <a:spcBef>
                          <a:spcPct val="20000"/>
                        </a:spcBef>
                      </a:pPr>
                      <a:endParaRPr altLang="en-US" sz="28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lvl="0">
                        <a:spcBef>
                          <a:spcPct val="20000"/>
                        </a:spcBef>
                      </a:pPr>
                      <a:r>
                        <a:rPr altLang="zh-CN" b="1" sz="2800" lang="en-US">
                          <a:solidFill>
                            <a:schemeClr val="dk1"/>
                          </a:solidFill>
                        </a:rPr>
                        <a:t>=</a:t>
                      </a:r>
                    </a:p>
                    <a:p>
                      <a:pPr algn="ctr" lvl="0">
                        <a:spcBef>
                          <a:spcPct val="20000"/>
                        </a:spcBef>
                      </a:pPr>
                      <a:r>
                        <a:rPr altLang="zh-CN" b="1" sz="2800" lang="en-US">
                          <a:solidFill>
                            <a:schemeClr val="dk1"/>
                          </a:solidFill>
                        </a:rPr>
                        <a:t>+</a:t>
                      </a:r>
                    </a:p>
                    <a:p>
                      <a:pPr algn="ctr" lvl="0">
                        <a:spcBef>
                          <a:spcPct val="20000"/>
                        </a:spcBef>
                      </a:pPr>
                      <a:r>
                        <a:rPr altLang="zh-CN" b="1" sz="2800" lang="en-US">
                          <a:solidFill>
                            <a:schemeClr val="dk1"/>
                          </a:solidFill>
                        </a:rPr>
                        <a:t>[ | ]</a:t>
                      </a:r>
                    </a:p>
                    <a:p>
                      <a:pPr algn="ctr" lvl="0">
                        <a:spcBef>
                          <a:spcPct val="20000"/>
                        </a:spcBef>
                      </a:pPr>
                      <a:r>
                        <a:rPr altLang="zh-CN" b="1" sz="2800" lang="en-US">
                          <a:solidFill>
                            <a:schemeClr val="dk1"/>
                          </a:solidFill>
                        </a:rPr>
                        <a:t>1</a:t>
                      </a:r>
                      <a:r>
                        <a:rPr altLang="en-US" b="1" sz="2800" lang="zh-CN">
                          <a:solidFill>
                            <a:schemeClr val="dk1"/>
                          </a:solidFill>
                        </a:rPr>
                        <a:t>：</a:t>
                      </a:r>
                      <a:r>
                        <a:rPr altLang="zh-CN" b="1" sz="2800" lang="en-US">
                          <a:solidFill>
                            <a:schemeClr val="dk1"/>
                          </a:solidFill>
                        </a:rPr>
                        <a:t>n{ }</a:t>
                      </a:r>
                    </a:p>
                    <a:p>
                      <a:pPr algn="ctr" lvl="0">
                        <a:spcBef>
                          <a:spcPct val="20000"/>
                        </a:spcBef>
                      </a:pPr>
                      <a:r>
                        <a:rPr altLang="en-US" b="1" sz="2800" lang="zh-CN">
                          <a:solidFill>
                            <a:schemeClr val="dk1"/>
                          </a:solidFill>
                        </a:rPr>
                        <a:t>（）</a:t>
                      </a:r>
                    </a:p>
                    <a:p>
                      <a:pPr algn="ctr" lvl="0">
                        <a:spcBef>
                          <a:spcPct val="20000"/>
                        </a:spcBef>
                      </a:pPr>
                      <a:r>
                        <a:rPr altLang="zh-CN" b="1" sz="2800" lang="en-US">
                          <a:solidFill>
                            <a:schemeClr val="dk1"/>
                          </a:solidFill>
                        </a:rPr>
                        <a:t>*…</a:t>
                      </a:r>
                      <a:r>
                        <a:rPr altLang="zh-CN" b="1" sz="2800" lang="en-US">
                          <a:solidFill>
                            <a:schemeClr val="dk1"/>
                          </a:solidFill>
                        </a:rPr>
                        <a:t>*</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lvl="0">
                        <a:spcBef>
                          <a:spcPct val="20000"/>
                        </a:spcBef>
                      </a:pPr>
                      <a:r>
                        <a:rPr altLang="en-US" b="1" sz="2800" lang="zh-CN">
                          <a:solidFill>
                            <a:schemeClr val="dk1"/>
                          </a:solidFill>
                        </a:rPr>
                        <a:t>由</a:t>
                      </a:r>
                      <a:r>
                        <a:rPr altLang="zh-CN" b="1" sz="2800" lang="en-US">
                          <a:solidFill>
                            <a:schemeClr val="dk1"/>
                          </a:solidFill>
                        </a:rPr>
                        <a:t>……</a:t>
                      </a:r>
                      <a:r>
                        <a:rPr altLang="en-US" b="1" sz="2800" lang="zh-CN">
                          <a:solidFill>
                            <a:schemeClr val="dk1"/>
                          </a:solidFill>
                        </a:rPr>
                        <a:t>构成</a:t>
                      </a:r>
                    </a:p>
                    <a:p>
                      <a:pPr algn="ctr" lvl="0">
                        <a:spcBef>
                          <a:spcPct val="20000"/>
                        </a:spcBef>
                      </a:pPr>
                      <a:r>
                        <a:rPr altLang="en-US" b="1" sz="2800" lang="zh-CN">
                          <a:solidFill>
                            <a:schemeClr val="dk1"/>
                          </a:solidFill>
                        </a:rPr>
                        <a:t>和</a:t>
                      </a:r>
                    </a:p>
                    <a:p>
                      <a:pPr algn="ctr" lvl="0">
                        <a:spcBef>
                          <a:spcPct val="20000"/>
                        </a:spcBef>
                      </a:pPr>
                      <a:r>
                        <a:rPr altLang="en-US" b="1" sz="2800" lang="zh-CN">
                          <a:solidFill>
                            <a:schemeClr val="dk1"/>
                          </a:solidFill>
                        </a:rPr>
                        <a:t>或</a:t>
                      </a:r>
                    </a:p>
                    <a:p>
                      <a:pPr algn="ctr" lvl="0">
                        <a:spcBef>
                          <a:spcPct val="20000"/>
                        </a:spcBef>
                      </a:pPr>
                      <a:r>
                        <a:rPr altLang="zh-CN" b="1" sz="2800" lang="en-US">
                          <a:solidFill>
                            <a:schemeClr val="dk1"/>
                          </a:solidFill>
                        </a:rPr>
                        <a:t>N</a:t>
                      </a:r>
                      <a:r>
                        <a:rPr altLang="en-US" b="1" sz="2800" lang="zh-CN">
                          <a:solidFill>
                            <a:schemeClr val="dk1"/>
                          </a:solidFill>
                        </a:rPr>
                        <a:t>次重复</a:t>
                      </a:r>
                    </a:p>
                    <a:p>
                      <a:pPr algn="ctr" lvl="0">
                        <a:spcBef>
                          <a:spcPct val="20000"/>
                        </a:spcBef>
                      </a:pPr>
                      <a:r>
                        <a:rPr altLang="en-US" b="1" sz="2800" lang="zh-CN">
                          <a:solidFill>
                            <a:schemeClr val="dk1"/>
                          </a:solidFill>
                        </a:rPr>
                        <a:t>可选数据</a:t>
                      </a:r>
                    </a:p>
                    <a:p>
                      <a:pPr algn="ctr" lvl="0">
                        <a:spcBef>
                          <a:spcPct val="20000"/>
                        </a:spcBef>
                      </a:pPr>
                      <a:r>
                        <a:rPr altLang="en-US" b="1" sz="2800" lang="zh-CN">
                          <a:solidFill>
                            <a:schemeClr val="dk1"/>
                          </a:solidFill>
                        </a:rPr>
                        <a:t>限定的注释</a:t>
                      </a: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r>
            </a:tbl>
          </a:graphicData>
        </a:graphic>
      </p:graphicFrame>
      <p:sp>
        <p:nvSpPr>
          <p:cNvPr id="1048964"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60</a:t>
            </a:fld>
            <a:endParaRPr altLang="en-US" b="0" sz="1400" 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sp>
        <p:nvSpPr>
          <p:cNvPr id="1048965" name=""/>
          <p:cNvSpPr/>
          <p:nvPr>
            <p:ph sz="full" idx="1"/>
          </p:nvPr>
        </p:nvSpPr>
        <p:spPr>
          <a:xfrm rot="0">
            <a:off x="533400" y="9906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120000"/>
              </a:lnSpc>
              <a:buFontTx/>
              <a:buNone/>
            </a:pPr>
            <a:r>
              <a:rPr altLang="en-US" b="1" sz="2800" lang="zh-CN"/>
              <a:t>该符号体系使得软件工程师可以以三种基本的构造方式之一来表示复合数据</a:t>
            </a:r>
            <a:r>
              <a:rPr altLang="zh-CN" b="1" sz="2800" lang="en-US"/>
              <a:t>:</a:t>
            </a:r>
          </a:p>
          <a:p>
            <a:pPr eaLnBrk="1" hangingPunct="1" indent="0" lvl="0" marL="0">
              <a:lnSpc>
                <a:spcPct val="120000"/>
              </a:lnSpc>
              <a:buFontTx/>
              <a:buNone/>
            </a:pPr>
            <a:r>
              <a:rPr altLang="zh-CN" b="1" sz="2800" lang="en-US"/>
              <a:t>1)</a:t>
            </a:r>
            <a:r>
              <a:rPr altLang="en-US" b="1" sz="2800" lang="zh-CN"/>
              <a:t>作为数据项的序列。</a:t>
            </a:r>
          </a:p>
          <a:p>
            <a:pPr eaLnBrk="1" hangingPunct="1" indent="0" lvl="0" marL="0">
              <a:lnSpc>
                <a:spcPct val="120000"/>
              </a:lnSpc>
              <a:buFontTx/>
              <a:buNone/>
            </a:pPr>
            <a:r>
              <a:rPr altLang="zh-CN" b="1" sz="2800" lang="en-US"/>
              <a:t>2)</a:t>
            </a:r>
            <a:r>
              <a:rPr altLang="en-US" b="1" sz="2800" lang="zh-CN"/>
              <a:t>作为从一组数据项中的选择。</a:t>
            </a:r>
          </a:p>
          <a:p>
            <a:pPr eaLnBrk="1" hangingPunct="1" indent="0" lvl="0" marL="0">
              <a:lnSpc>
                <a:spcPct val="120000"/>
              </a:lnSpc>
              <a:buFontTx/>
              <a:buNone/>
            </a:pPr>
            <a:r>
              <a:rPr altLang="zh-CN" b="1" sz="2800" lang="en-US"/>
              <a:t>3)</a:t>
            </a:r>
            <a:r>
              <a:rPr altLang="en-US" b="1" sz="2800" lang="zh-CN"/>
              <a:t>作为数据项的重复的组合。每个数据项中的项可能表示为顺序、选择和重复的一部分，而其本身又是另一个复合数据项，需要在字典中进一步精化。</a:t>
            </a:r>
          </a:p>
        </p:txBody>
      </p:sp>
      <p:sp>
        <p:nvSpPr>
          <p:cNvPr id="104896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61</a:t>
            </a:fld>
            <a:endParaRPr altLang="en-US" b="0" sz="1400" 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8967" name=""/>
          <p:cNvSpPr/>
          <p:nvPr>
            <p:ph sz="full" idx="1"/>
          </p:nvPr>
        </p:nvSpPr>
        <p:spPr>
          <a:xfrm rot="0">
            <a:off x="457200" y="381000"/>
            <a:ext cx="8229600" cy="5745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en-US" b="1" sz="2800" lang="zh-CN"/>
              <a:t>在数据字典中，可以使用简单的符号表示数据项。项写在等号的左边，而其定义写在右边。</a:t>
            </a:r>
          </a:p>
          <a:p>
            <a:pPr eaLnBrk="1" hangingPunct="1" indent="0" lvl="0" marL="0">
              <a:lnSpc>
                <a:spcPct val="90000"/>
              </a:lnSpc>
              <a:buFontTx/>
              <a:buNone/>
            </a:pPr>
            <a:r>
              <a:rPr altLang="en-US" b="1" sz="2800" lang="zh-CN"/>
              <a:t>这种符号定义了原数据元素、组成结构体的复杂数据元素、重复的数据项、一个数据项的枚举值以及可选的数据项。以下所示的例子来自“化学制品跟踪系统”。 </a:t>
            </a:r>
          </a:p>
          <a:p>
            <a:pPr eaLnBrk="1" hangingPunct="1" indent="0" lvl="0" marL="0">
              <a:lnSpc>
                <a:spcPct val="90000"/>
              </a:lnSpc>
              <a:buFontTx/>
              <a:buNone/>
            </a:pPr>
            <a:r>
              <a:rPr altLang="zh-CN" b="1" sz="2800" lang="en-US"/>
              <a:t>1)</a:t>
            </a:r>
            <a:r>
              <a:rPr altLang="en-US" b="1" sz="2800" lang="zh-CN"/>
              <a:t>原数据元素</a:t>
            </a:r>
          </a:p>
          <a:p>
            <a:pPr eaLnBrk="1" hangingPunct="1" indent="0" lvl="0" marL="0">
              <a:lnSpc>
                <a:spcPct val="90000"/>
              </a:lnSpc>
              <a:buFontTx/>
              <a:buNone/>
            </a:pPr>
            <a:r>
              <a:rPr altLang="en-US" b="1" sz="2800" lang="zh-CN"/>
              <a:t>      </a:t>
            </a:r>
            <a:r>
              <a:rPr altLang="en-US" b="1" sz="2800" lang="zh-CN">
                <a:solidFill>
                  <a:srgbClr val="FF0000"/>
                </a:solidFill>
              </a:rPr>
              <a:t>一个原数据元素是不可分解的。</a:t>
            </a:r>
            <a:r>
              <a:rPr altLang="en-US" b="1" sz="2800" lang="zh-CN"/>
              <a:t>可以给它赋予一个数量值。原数据的定义必须确定其数据类型、大小、允许取值的范围等等。典型的原数据元素的定义是一行注释文本，并以星号作为界限：</a:t>
            </a:r>
          </a:p>
          <a:p>
            <a:pPr eaLnBrk="1" hangingPunct="1" indent="0" lvl="0" marL="0">
              <a:lnSpc>
                <a:spcPct val="90000"/>
              </a:lnSpc>
              <a:buFontTx/>
              <a:buNone/>
            </a:pPr>
            <a:r>
              <a:rPr altLang="en-US" b="1" sz="2800" lang="zh-CN">
                <a:solidFill>
                  <a:srgbClr val="FF0000"/>
                </a:solidFill>
              </a:rPr>
              <a:t>         请求标识号</a:t>
            </a:r>
            <a:r>
              <a:rPr altLang="zh-CN" b="1" sz="2800" lang="en-US">
                <a:solidFill>
                  <a:srgbClr val="FF0000"/>
                </a:solidFill>
              </a:rPr>
              <a:t>=</a:t>
            </a:r>
            <a:r>
              <a:rPr altLang="zh-CN" b="1" sz="2800" lang="en-US">
                <a:solidFill>
                  <a:srgbClr val="FF0000"/>
                </a:solidFill>
              </a:rPr>
              <a:t>*6</a:t>
            </a:r>
            <a:r>
              <a:rPr altLang="en-US" b="1" sz="2800" lang="zh-CN">
                <a:solidFill>
                  <a:srgbClr val="FF0000"/>
                </a:solidFill>
              </a:rPr>
              <a:t>位系统生成的顺序整数，以</a:t>
            </a:r>
            <a:r>
              <a:rPr altLang="zh-CN" b="1" sz="2800" lang="en-US">
                <a:solidFill>
                  <a:srgbClr val="FF0000"/>
                </a:solidFill>
              </a:rPr>
              <a:t>1</a:t>
            </a:r>
            <a:r>
              <a:rPr altLang="en-US" b="1" sz="2800" lang="zh-CN">
                <a:solidFill>
                  <a:srgbClr val="FF0000"/>
                </a:solidFill>
              </a:rPr>
              <a:t>开头，并能唯一标识每个请求</a:t>
            </a:r>
            <a:r>
              <a:rPr altLang="zh-CN" b="1" sz="2800" lang="en-US">
                <a:solidFill>
                  <a:srgbClr val="FF0000"/>
                </a:solidFill>
              </a:rPr>
              <a:t>*</a:t>
            </a:r>
          </a:p>
          <a:p>
            <a:pPr eaLnBrk="1" hangingPunct="1" indent="0" lvl="0" marL="0">
              <a:lnSpc>
                <a:spcPct val="90000"/>
              </a:lnSpc>
              <a:buFontTx/>
              <a:buNone/>
            </a:pPr>
            <a:r>
              <a:rPr altLang="zh-CN" b="1" sz="2800" lang="en-US"/>
              <a:t>    </a:t>
            </a:r>
          </a:p>
        </p:txBody>
      </p:sp>
      <p:sp>
        <p:nvSpPr>
          <p:cNvPr id="1048968"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62</a:t>
            </a:fld>
            <a:endParaRPr altLang="en-US" b="0" sz="1400" 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148" name=""/>
        <p:cNvGrpSpPr/>
        <p:nvPr/>
      </p:nvGrpSpPr>
      <p:grpSpPr>
        <a:xfrm rot="0">
          <a:off x="0" y="0"/>
          <a:ext cx="0" cy="0"/>
          <a:chOff x="0" y="0"/>
          <a:chExt cx="0" cy="0"/>
        </a:xfrm>
      </p:grpSpPr>
      <p:sp>
        <p:nvSpPr>
          <p:cNvPr id="1048969" name=""/>
          <p:cNvSpPr/>
          <p:nvPr>
            <p:ph sz="full" idx="1"/>
          </p:nvPr>
        </p:nvSpPr>
        <p:spPr>
          <a:xfrm rot="0">
            <a:off x="457200" y="990600"/>
            <a:ext cx="8229600" cy="5135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sz="2800" lang="en-US"/>
              <a:t>2)</a:t>
            </a:r>
            <a:r>
              <a:rPr altLang="en-US" b="1" sz="2800" lang="zh-CN"/>
              <a:t>组合项 </a:t>
            </a:r>
          </a:p>
          <a:p>
            <a:pPr eaLnBrk="1" hangingPunct="1" indent="0" lvl="0" marL="0">
              <a:buFontTx/>
              <a:buNone/>
            </a:pPr>
            <a:r>
              <a:rPr altLang="en-US" b="1" sz="2800" lang="zh-CN"/>
              <a:t>  一个数据结构或记录包含了多个数据项。如果数据结构中的项是可选的，就把它用括弧括起来：  </a:t>
            </a:r>
          </a:p>
          <a:p>
            <a:pPr eaLnBrk="1" hangingPunct="1" indent="0" lvl="0" marL="0">
              <a:buFontTx/>
              <a:buNone/>
            </a:pPr>
            <a:r>
              <a:rPr altLang="en-US" b="1" sz="2800" lang="zh-CN"/>
              <a:t>    请求的化学制品</a:t>
            </a:r>
            <a:r>
              <a:rPr altLang="zh-CN" b="1" sz="2800" lang="en-US"/>
              <a:t>=</a:t>
            </a:r>
            <a:r>
              <a:rPr altLang="en-US" b="1" sz="2800" lang="zh-CN"/>
              <a:t>化学制品标识号</a:t>
            </a:r>
            <a:r>
              <a:rPr altLang="zh-CN" b="1" sz="2800" lang="en-US"/>
              <a:t>+</a:t>
            </a:r>
            <a:r>
              <a:rPr altLang="en-US" b="1" sz="2800" lang="zh-CN"/>
              <a:t>数量</a:t>
            </a:r>
            <a:r>
              <a:rPr altLang="zh-CN" b="1" sz="2800" lang="en-US"/>
              <a:t>+</a:t>
            </a:r>
            <a:r>
              <a:rPr altLang="en-US" b="1" sz="2800" lang="zh-CN"/>
              <a:t>数量单位</a:t>
            </a:r>
            <a:r>
              <a:rPr altLang="zh-CN" b="1" sz="2800" lang="en-US"/>
              <a:t>+(</a:t>
            </a:r>
            <a:r>
              <a:rPr altLang="en-US" b="1" sz="2800" lang="zh-CN"/>
              <a:t>供应商名称</a:t>
            </a:r>
            <a:r>
              <a:rPr altLang="zh-CN" b="1" sz="2800" lang="en-US"/>
              <a:t>)</a:t>
            </a:r>
          </a:p>
          <a:p>
            <a:pPr eaLnBrk="1" hangingPunct="1" indent="0" lvl="0" marL="0">
              <a:buFontTx/>
              <a:buNone/>
            </a:pPr>
            <a:r>
              <a:rPr altLang="zh-CN" b="1" sz="2800" lang="en-US"/>
              <a:t>    </a:t>
            </a:r>
            <a:r>
              <a:rPr altLang="en-US" b="1" sz="2800" lang="zh-CN"/>
              <a:t>这个结构确定了与请求一种特定化学制品相关的所有信息。供应商名称是可选的。</a:t>
            </a:r>
          </a:p>
        </p:txBody>
      </p:sp>
      <p:sp>
        <p:nvSpPr>
          <p:cNvPr id="1048970"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63</a:t>
            </a:fld>
            <a:endParaRPr altLang="en-US" b="0" sz="1400" 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sp>
        <p:nvSpPr>
          <p:cNvPr id="1048971" name=""/>
          <p:cNvSpPr/>
          <p:nvPr>
            <p:ph sz="full" idx="1"/>
          </p:nvPr>
        </p:nvSpPr>
        <p:spPr>
          <a:xfrm rot="0">
            <a:off x="457200" y="838200"/>
            <a:ext cx="8229600" cy="5287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80000"/>
              </a:lnSpc>
              <a:buFontTx/>
              <a:buNone/>
            </a:pPr>
            <a:r>
              <a:rPr altLang="zh-CN" b="1" sz="2800" lang="en-US"/>
              <a:t> 3)</a:t>
            </a:r>
            <a:r>
              <a:rPr altLang="en-US" b="1" sz="2800" lang="zh-CN"/>
              <a:t>重复项 </a:t>
            </a:r>
          </a:p>
          <a:p>
            <a:pPr eaLnBrk="1" hangingPunct="1" indent="0" lvl="0" marL="0">
              <a:lnSpc>
                <a:spcPct val="80000"/>
              </a:lnSpc>
              <a:buFontTx/>
              <a:buNone/>
            </a:pPr>
            <a:r>
              <a:rPr altLang="en-US" b="1" sz="2800" lang="zh-CN"/>
              <a:t>       如果一个项的多个实例将出现在数据结构中，就把该项用花括弧括起来。如果你知道可能允许的重复次数，就用“最小值：最大值”这种形式写在括号之前：</a:t>
            </a:r>
          </a:p>
          <a:p>
            <a:pPr eaLnBrk="1" hangingPunct="1" indent="0" lvl="0" marL="0">
              <a:lnSpc>
                <a:spcPct val="80000"/>
              </a:lnSpc>
              <a:buFontTx/>
              <a:buNone/>
            </a:pPr>
            <a:r>
              <a:rPr altLang="en-US" b="1" sz="2800" lang="zh-CN"/>
              <a:t>    请求</a:t>
            </a:r>
            <a:r>
              <a:rPr altLang="zh-CN" b="1" sz="2800" lang="en-US"/>
              <a:t>=</a:t>
            </a:r>
            <a:r>
              <a:rPr altLang="en-US" b="1" sz="2800" lang="zh-CN"/>
              <a:t>请求标识号</a:t>
            </a:r>
          </a:p>
          <a:p>
            <a:pPr eaLnBrk="1" hangingPunct="1" indent="0" lvl="0" marL="0">
              <a:lnSpc>
                <a:spcPct val="80000"/>
              </a:lnSpc>
              <a:buFontTx/>
              <a:buNone/>
            </a:pPr>
            <a:r>
              <a:rPr altLang="en-US" b="1" sz="2800" lang="zh-CN"/>
              <a:t>              </a:t>
            </a:r>
            <a:r>
              <a:rPr altLang="zh-CN" b="1" sz="2800" lang="en-US"/>
              <a:t>+</a:t>
            </a:r>
            <a:r>
              <a:rPr altLang="en-US" b="1" sz="2800" lang="zh-CN"/>
              <a:t>产品编号</a:t>
            </a:r>
          </a:p>
          <a:p>
            <a:pPr eaLnBrk="1" hangingPunct="1" indent="0" lvl="0" marL="0">
              <a:lnSpc>
                <a:spcPct val="80000"/>
              </a:lnSpc>
              <a:buFontTx/>
              <a:buNone/>
            </a:pPr>
            <a:r>
              <a:rPr altLang="en-US" b="1" sz="2800" lang="zh-CN"/>
              <a:t>              </a:t>
            </a:r>
            <a:r>
              <a:rPr altLang="zh-CN" b="1" sz="2800" lang="en-US"/>
              <a:t>+1</a:t>
            </a:r>
            <a:r>
              <a:rPr altLang="en-US" b="1" sz="2800" lang="zh-CN"/>
              <a:t>：</a:t>
            </a:r>
            <a:r>
              <a:rPr altLang="zh-CN" b="1" sz="2800" lang="en-US"/>
              <a:t>10{</a:t>
            </a:r>
            <a:r>
              <a:rPr altLang="en-US" b="1" sz="2800" lang="zh-CN"/>
              <a:t>请求的化学制品</a:t>
            </a:r>
            <a:r>
              <a:rPr altLang="zh-CN" b="1" sz="2800" lang="en-US"/>
              <a:t>}</a:t>
            </a:r>
          </a:p>
          <a:p>
            <a:pPr eaLnBrk="1" hangingPunct="1" indent="0" lvl="0" marL="0">
              <a:lnSpc>
                <a:spcPct val="80000"/>
              </a:lnSpc>
              <a:buFontTx/>
              <a:buNone/>
            </a:pPr>
            <a:endParaRPr altLang="zh-CN" b="1" sz="2800" lang="en-US"/>
          </a:p>
          <a:p>
            <a:pPr eaLnBrk="1" hangingPunct="1" indent="0" lvl="0" marL="0">
              <a:lnSpc>
                <a:spcPct val="80000"/>
              </a:lnSpc>
              <a:buFontTx/>
              <a:buNone/>
            </a:pPr>
            <a:r>
              <a:rPr altLang="zh-CN" b="1" sz="2800" lang="en-US"/>
              <a:t>    </a:t>
            </a:r>
            <a:r>
              <a:rPr altLang="en-US" b="1" sz="2800" lang="zh-CN"/>
              <a:t>这个例子表明，一个化学制品的请求至少应包含一种化学制品，但不能多于</a:t>
            </a:r>
            <a:r>
              <a:rPr altLang="zh-CN" b="1" sz="2800" lang="en-US"/>
              <a:t>10</a:t>
            </a:r>
            <a:r>
              <a:rPr altLang="en-US" b="1" sz="2800" lang="zh-CN"/>
              <a:t>种。每个请求也包括一个单一的请求标识号和一个产品编号，它们的格式将在数据字典的其它地方定义。 </a:t>
            </a:r>
          </a:p>
        </p:txBody>
      </p:sp>
      <p:sp>
        <p:nvSpPr>
          <p:cNvPr id="1048972"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64</a:t>
            </a:fld>
            <a:endParaRPr altLang="en-US" b="0" sz="1400" 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150" name=""/>
        <p:cNvGrpSpPr/>
        <p:nvPr/>
      </p:nvGrpSpPr>
      <p:grpSpPr>
        <a:xfrm rot="0">
          <a:off x="0" y="0"/>
          <a:ext cx="0" cy="0"/>
          <a:chOff x="0" y="0"/>
          <a:chExt cx="0" cy="0"/>
        </a:xfrm>
      </p:grpSpPr>
      <p:sp>
        <p:nvSpPr>
          <p:cNvPr id="1048973" name=""/>
          <p:cNvSpPr/>
          <p:nvPr>
            <p:ph sz="full" idx="1"/>
          </p:nvPr>
        </p:nvSpPr>
        <p:spPr>
          <a:xfrm rot="0">
            <a:off x="457200" y="762000"/>
            <a:ext cx="8229600" cy="5364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lang="en-US"/>
              <a:t>4)</a:t>
            </a:r>
            <a:r>
              <a:rPr altLang="en-US" b="1" lang="zh-CN"/>
              <a:t>选择项</a:t>
            </a:r>
          </a:p>
          <a:p>
            <a:pPr eaLnBrk="1" hangingPunct="1" indent="0" lvl="0" marL="0">
              <a:buFontTx/>
              <a:buNone/>
            </a:pPr>
            <a:r>
              <a:rPr altLang="en-US" b="1" lang="zh-CN"/>
              <a:t>       如果一个原数据项元素可以取得有限的离散值，就把这些值列举出来：</a:t>
            </a:r>
          </a:p>
          <a:p>
            <a:pPr eaLnBrk="1" hangingPunct="1" indent="0" lvl="0" marL="0">
              <a:buFontTx/>
              <a:buNone/>
            </a:pPr>
            <a:r>
              <a:rPr altLang="en-US" b="1" lang="zh-CN"/>
              <a:t>    数量单位</a:t>
            </a:r>
            <a:r>
              <a:rPr altLang="zh-CN" b="1" lang="en-US"/>
              <a:t>=[“</a:t>
            </a:r>
            <a:r>
              <a:rPr altLang="en-US" b="1" lang="zh-CN"/>
              <a:t>克”</a:t>
            </a:r>
            <a:r>
              <a:rPr altLang="zh-CN" b="1" lang="en-US"/>
              <a:t>I“</a:t>
            </a:r>
            <a:r>
              <a:rPr altLang="en-US" b="1" lang="zh-CN"/>
              <a:t>千克”</a:t>
            </a:r>
            <a:r>
              <a:rPr altLang="zh-CN" b="1" lang="en-US"/>
              <a:t>I“</a:t>
            </a:r>
            <a:r>
              <a:rPr altLang="en-US" b="1" lang="zh-CN"/>
              <a:t>个”</a:t>
            </a:r>
            <a:r>
              <a:rPr altLang="zh-CN" b="1" lang="en-US"/>
              <a:t>]    </a:t>
            </a:r>
          </a:p>
          <a:p>
            <a:pPr eaLnBrk="1" hangingPunct="1" indent="0" lvl="0" marL="0">
              <a:buFontTx/>
              <a:buNone/>
            </a:pPr>
            <a:r>
              <a:rPr altLang="zh-CN" b="1" lang="en-US"/>
              <a:t>    </a:t>
            </a:r>
            <a:r>
              <a:rPr altLang="zh-CN" b="1" lang="en-US"/>
              <a:t>*</a:t>
            </a:r>
            <a:r>
              <a:rPr altLang="en-US" b="1" lang="zh-CN"/>
              <a:t>文本串表示了与所请求的化学制品的量相关的单位</a:t>
            </a:r>
            <a:r>
              <a:rPr altLang="zh-CN" b="1" lang="en-US"/>
              <a:t>*</a:t>
            </a:r>
          </a:p>
          <a:p>
            <a:pPr eaLnBrk="1" hangingPunct="1" indent="0" lvl="0" marL="0">
              <a:buFontTx/>
              <a:buNone/>
            </a:pPr>
            <a:r>
              <a:rPr altLang="zh-CN" b="1" lang="en-US"/>
              <a:t>    </a:t>
            </a:r>
            <a:r>
              <a:rPr altLang="en-US" b="1" lang="zh-CN"/>
              <a:t>表明了数量单位的文本串只允许</a:t>
            </a:r>
            <a:r>
              <a:rPr altLang="zh-CN" b="1" lang="en-US"/>
              <a:t>3</a:t>
            </a:r>
            <a:r>
              <a:rPr altLang="en-US" b="1" lang="zh-CN"/>
              <a:t>种取值。注释提供了数据项定义的信息。</a:t>
            </a:r>
          </a:p>
          <a:p>
            <a:pPr eaLnBrk="1" hangingPunct="1" indent="0" lvl="0" marL="0">
              <a:buFontTx/>
              <a:buNone/>
            </a:pPr>
            <a:r>
              <a:rPr altLang="en-US" b="1" lang="zh-CN"/>
              <a:t>    </a:t>
            </a:r>
          </a:p>
        </p:txBody>
      </p:sp>
      <p:sp>
        <p:nvSpPr>
          <p:cNvPr id="1048974"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65</a:t>
            </a:fld>
            <a:endParaRPr altLang="en-US" b="0" sz="1400" 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151" name=""/>
        <p:cNvGrpSpPr/>
        <p:nvPr/>
      </p:nvGrpSpPr>
      <p:grpSpPr>
        <a:xfrm rot="0">
          <a:off x="0" y="0"/>
          <a:ext cx="0" cy="0"/>
          <a:chOff x="0" y="0"/>
          <a:chExt cx="0" cy="0"/>
        </a:xfrm>
      </p:grpSpPr>
      <p:sp>
        <p:nvSpPr>
          <p:cNvPr id="1048975" name=""/>
          <p:cNvSpPr/>
          <p:nvPr>
            <p:ph sz="full" idx="1"/>
          </p:nvPr>
        </p:nvSpPr>
        <p:spPr>
          <a:xfrm rot="0">
            <a:off x="457200" y="990600"/>
            <a:ext cx="8229600" cy="51355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zh-CN" b="1" lang="en-US"/>
              <a:t>    </a:t>
            </a:r>
            <a:r>
              <a:rPr altLang="en-US" b="1" lang="zh-CN"/>
              <a:t>在创建数据字典和词汇表上所花费的时间可以大大减少由于项目的参与者对一些关键信息的理解不一致所带来时间的浪费。</a:t>
            </a:r>
          </a:p>
          <a:p>
            <a:pPr eaLnBrk="1" hangingPunct="1" indent="0" lvl="0" marL="0">
              <a:buFontTx/>
              <a:buNone/>
            </a:pPr>
            <a:r>
              <a:rPr altLang="en-US" b="1" lang="zh-CN"/>
              <a:t>   在大型的软件系统中，数据字典的规模和复杂性迅速增长，手工维护数据字典非常困难，这正是使用</a:t>
            </a:r>
            <a:r>
              <a:rPr altLang="zh-CN" b="1" lang="en-US"/>
              <a:t>CASE</a:t>
            </a:r>
            <a:r>
              <a:rPr altLang="en-US" b="1" lang="zh-CN"/>
              <a:t>工具的原因。</a:t>
            </a:r>
          </a:p>
          <a:p>
            <a:pPr eaLnBrk="1" hangingPunct="1" indent="0" lvl="0" marL="0"/>
            <a:endParaRPr altLang="en-US" lang="zh-CN"/>
          </a:p>
        </p:txBody>
      </p:sp>
      <p:sp>
        <p:nvSpPr>
          <p:cNvPr id="1048976"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66</a:t>
            </a:fld>
            <a:endParaRPr altLang="en-US" b="0" sz="1400" 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sp>
        <p:nvSpPr>
          <p:cNvPr id="1048977" name=""/>
          <p:cNvSpPr/>
          <p:nvPr>
            <p:ph sz="full" idx="1"/>
          </p:nvPr>
        </p:nvSpPr>
        <p:spPr>
          <a:xfrm rot="0">
            <a:off x="457200" y="2286000"/>
            <a:ext cx="8229600" cy="2209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algn="ctr" eaLnBrk="1" hangingPunct="1" lvl="0">
              <a:buFontTx/>
              <a:buNone/>
            </a:pPr>
            <a:r>
              <a:rPr altLang="en-US" sz="9600" i="1" lang="zh-CN">
                <a:solidFill>
                  <a:srgbClr val="FF3300"/>
                </a:solidFill>
                <a:ea typeface="华文新魏" pitchFamily="2" charset="-122"/>
              </a:rPr>
              <a:t>谢谢大家！</a:t>
            </a:r>
          </a:p>
        </p:txBody>
      </p:sp>
      <p:sp>
        <p:nvSpPr>
          <p:cNvPr id="1048978"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67</a:t>
            </a:fld>
            <a:endParaRPr altLang="en-US" b="0" sz="1400"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595" name=""/>
          <p:cNvSpPr/>
          <p:nvPr>
            <p:ph type="title" sz="full" idx="0"/>
          </p:nvPr>
        </p:nvSpPr>
        <p:spPr>
          <a:xfrm rot="0">
            <a:off x="457200" y="274637"/>
            <a:ext cx="8229600" cy="79216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sz="4400">
                <a:solidFill>
                  <a:schemeClr val="lt2"/>
                </a:solidFill>
                <a:latin typeface="Arial" pitchFamily="34" charset="0"/>
                <a:ea typeface="宋体" pitchFamily="2" charset="-122"/>
              </a:defRPr>
            </a:lvl1pPr>
          </a:lstStyle>
          <a:p>
            <a:pPr algn="l" eaLnBrk="1" hangingPunct="1" lvl="0"/>
            <a:r>
              <a:rPr altLang="zh-CN" b="1" sz="3200" lang="en-US"/>
              <a:t> 3.4.2 </a:t>
            </a:r>
            <a:r>
              <a:rPr altLang="en-US" b="1" sz="3200" lang="zh-CN"/>
              <a:t>从客户需求到分析模型</a:t>
            </a:r>
          </a:p>
        </p:txBody>
      </p:sp>
      <p:sp>
        <p:nvSpPr>
          <p:cNvPr id="1048596" name=""/>
          <p:cNvSpPr/>
          <p:nvPr>
            <p:ph sz="full" idx="1"/>
          </p:nvPr>
        </p:nvSpPr>
        <p:spPr>
          <a:xfrm rot="0">
            <a:off x="457200" y="1600200"/>
            <a:ext cx="8229600" cy="35814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buFontTx/>
              <a:buNone/>
            </a:pPr>
            <a:r>
              <a:rPr altLang="en-US" b="1" sz="2800" lang="zh-CN"/>
              <a:t>通过认真听取客户如何陈述它们的需求，分析者可以挑选出关键词，将这些关键词可以转换成特定的模型元素。</a:t>
            </a:r>
          </a:p>
          <a:p>
            <a:pPr eaLnBrk="1" hangingPunct="1" indent="0" lvl="0" marL="0">
              <a:buFontTx/>
              <a:buNone/>
            </a:pPr>
            <a:r>
              <a:rPr altLang="en-US" b="1" sz="2800" lang="zh-CN"/>
              <a:t>当把客户输入转变为书面的需求或模型时，还可以根据模型的每个组件回溯到需求部分。</a:t>
            </a:r>
          </a:p>
          <a:p>
            <a:pPr eaLnBrk="1" hangingPunct="1" indent="0" lvl="0" marL="0">
              <a:buFontTx/>
              <a:buNone/>
            </a:pPr>
            <a:r>
              <a:rPr altLang="en-US" b="1" sz="2800" lang="zh-CN"/>
              <a:t>表</a:t>
            </a:r>
            <a:r>
              <a:rPr altLang="zh-CN" b="1" sz="2800" lang="en-US"/>
              <a:t>3.4</a:t>
            </a:r>
            <a:r>
              <a:rPr altLang="en-US" b="1" sz="2800" lang="zh-CN"/>
              <a:t>列出了一些可能的映射，根据客户输入，把重要的名词和动词映射成特定的模型组件，这将在后面部分介绍。</a:t>
            </a:r>
          </a:p>
        </p:txBody>
      </p:sp>
      <p:sp>
        <p:nvSpPr>
          <p:cNvPr id="1048597"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7</a:t>
            </a:fld>
            <a:endParaRPr altLang="en-US" b="0" sz="1400"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598" name=""/>
          <p:cNvSpPr/>
          <p:nvPr/>
        </p:nvSpPr>
        <p:spPr>
          <a:xfrm rot="0">
            <a:off x="1739900" y="381000"/>
            <a:ext cx="5926137" cy="457200"/>
          </a:xfrm>
          <a:prstGeom prst="rect"/>
          <a:noFill/>
          <a:ln>
            <a:noFill/>
          </a:ln>
        </p:spPr>
        <p:txBody>
          <a:bodyPr anchor="ctr"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ctr" lvl="0"/>
            <a:r>
              <a:rPr altLang="en-US" sz="2400" lang="zh-CN">
                <a:latin typeface="Times New Roman" pitchFamily="18" charset="0"/>
              </a:rPr>
              <a:t>表</a:t>
            </a:r>
            <a:r>
              <a:rPr altLang="zh-CN" sz="2400" lang="en-US">
                <a:latin typeface="Times New Roman" pitchFamily="18" charset="0"/>
              </a:rPr>
              <a:t>3.4  </a:t>
            </a:r>
            <a:r>
              <a:rPr altLang="en-US" sz="2400" lang="zh-CN">
                <a:latin typeface="Times New Roman" pitchFamily="18" charset="0"/>
              </a:rPr>
              <a:t>把客户的需求关联到分析模型的组件</a:t>
            </a:r>
          </a:p>
        </p:txBody>
      </p:sp>
      <p:graphicFrame>
        <p:nvGraphicFramePr>
          <p:cNvPr id="4194304" name=""/>
          <p:cNvGraphicFramePr>
            <a:graphicFrameLocks/>
          </p:cNvGraphicFramePr>
          <p:nvPr/>
        </p:nvGraphicFramePr>
        <p:xfrm rot="0">
          <a:off x="838200" y="838200"/>
          <a:ext cx="7569200" cy="3676650"/>
        </p:xfrm>
        <a:graphic>
          <a:graphicData uri="http://schemas.openxmlformats.org/drawingml/2006/table">
            <a:tbl>
              <a:tblPr/>
              <a:tblGrid>
                <a:gridCol w="1371600"/>
                <a:gridCol w="2819400"/>
                <a:gridCol w="207962"/>
                <a:gridCol w="3170237"/>
              </a:tblGrid>
              <a:tr h="530225">
                <a:tc>
                  <a:txBody>
                    <a:bodyPr/>
                    <a:p>
                      <a:pPr algn="ctr" lvl="0">
                        <a:buFontTx/>
                        <a:buNone/>
                      </a:pPr>
                      <a:r>
                        <a:rPr altLang="en-US" b="1" sz="2000" lang="zh-CN">
                          <a:solidFill>
                            <a:schemeClr val="dk1"/>
                          </a:solidFill>
                          <a:latin typeface="Times New Roman" pitchFamily="18" charset="0"/>
                        </a:rPr>
                        <a:t>单词类型</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54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lvl="0">
                        <a:buFontTx/>
                        <a:buNone/>
                      </a:pPr>
                      <a:r>
                        <a:rPr altLang="en-US" b="1" sz="2000" lang="zh-CN">
                          <a:solidFill>
                            <a:schemeClr val="dk1"/>
                          </a:solidFill>
                          <a:latin typeface="Times New Roman" pitchFamily="18" charset="0"/>
                        </a:rPr>
                        <a:t>例  子</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54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lvl="0">
                        <a:buFontTx/>
                        <a:buNone/>
                      </a:pPr>
                      <a:endParaRPr altLang="en-US" sz="2000" lang="zh-CN"/>
                    </a:p>
                  </a:txBody>
                  <a:tcPr marL="91440" marR="91440" marT="45720" marB="45720" anchor="t" vert="horz">
                    <a:lnL w="12700" cap="flat" cmpd="sng">
                      <a:solidFill>
                        <a:srgbClr val="000000">
                          <a:alpha val="100000"/>
                        </a:srgbClr>
                      </a:solidFill>
                      <a:prstDash val="solid"/>
                      <a:round/>
                    </a:lnL>
                    <a:lnR>
                      <a:noFill/>
                    </a:lnR>
                    <a:lnT w="254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lvl="0">
                        <a:buFontTx/>
                        <a:buNone/>
                      </a:pPr>
                      <a:r>
                        <a:rPr altLang="en-US" b="1" sz="2000" lang="zh-CN">
                          <a:solidFill>
                            <a:schemeClr val="dk1"/>
                          </a:solidFill>
                          <a:latin typeface="Times New Roman" pitchFamily="18" charset="0"/>
                        </a:rPr>
                        <a:t>分析模型组件</a:t>
                      </a:r>
                    </a:p>
                  </a:txBody>
                  <a:tcPr marL="91440" marR="91440" marT="45720" marB="45720" anchor="t" vert="horz">
                    <a:lnL>
                      <a:noFill/>
                    </a:lnL>
                    <a:lnR w="12700" cap="flat" cmpd="sng">
                      <a:solidFill>
                        <a:srgbClr val="000000">
                          <a:alpha val="100000"/>
                        </a:srgbClr>
                      </a:solidFill>
                      <a:prstDash val="solid"/>
                      <a:round/>
                    </a:lnR>
                    <a:lnT w="25400" cap="flat" cmpd="sng">
                      <a:solidFill>
                        <a:srgbClr val="000000">
                          <a:alpha val="100000"/>
                        </a:srgbClr>
                      </a:solidFill>
                      <a:prstDash val="solid"/>
                      <a:round/>
                    </a:lnT>
                    <a:lnB w="12700" cap="flat" cmpd="sng">
                      <a:solidFill>
                        <a:srgbClr val="000000">
                          <a:alpha val="100000"/>
                        </a:srgbClr>
                      </a:solidFill>
                      <a:prstDash val="solid"/>
                      <a:round/>
                    </a:lnB>
                    <a:noFill/>
                  </a:tcPr>
                </a:tc>
              </a:tr>
              <a:tr h="1311275">
                <a:tc>
                  <a:txBody>
                    <a:bodyPr/>
                    <a:p>
                      <a:pPr algn="ctr" lvl="0">
                        <a:buFontTx/>
                        <a:buNone/>
                      </a:pPr>
                      <a:r>
                        <a:rPr altLang="en-US" b="1" sz="2000" lang="zh-CN">
                          <a:solidFill>
                            <a:schemeClr val="dk1"/>
                          </a:solidFill>
                          <a:latin typeface="Times New Roman" pitchFamily="18" charset="0"/>
                        </a:rPr>
                        <a:t>名词</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a:noFill/>
                    </a:lnB>
                    <a:noFill/>
                  </a:tcPr>
                </a:tc>
                <a:tc>
                  <a:txBody>
                    <a:bodyPr/>
                    <a:p>
                      <a:pPr algn="l" lvl="0">
                        <a:buClr>
                          <a:schemeClr val="dk1"/>
                        </a:buClr>
                        <a:buFont typeface="Wingdings" pitchFamily="2" charset="2"/>
                        <a:buChar char="l"/>
                      </a:pPr>
                      <a:r>
                        <a:rPr altLang="en-US" b="1" sz="2000" lang="zh-CN">
                          <a:solidFill>
                            <a:schemeClr val="dk1"/>
                          </a:solidFill>
                          <a:latin typeface="Times New Roman" pitchFamily="18" charset="0"/>
                        </a:rPr>
                        <a:t>人、组织、软件系统、数据项或者存在对象</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a:noFill/>
                    </a:lnB>
                    <a:noFill/>
                  </a:tcPr>
                </a:tc>
                <a:tc>
                  <a:txBody>
                    <a:bodyPr/>
                    <a:p>
                      <a:pPr algn="l" lvl="0">
                        <a:buClr>
                          <a:schemeClr val="dk1"/>
                        </a:buClr>
                        <a:buFont typeface="Wingdings" pitchFamily="2" charset="2"/>
                        <a:buChar char="l"/>
                      </a:pPr>
                      <a:endParaRPr altLang="en-US" sz="2000" lang="zh-CN"/>
                    </a:p>
                  </a:txBody>
                  <a:tcPr marL="91440" marR="91440" marT="45720" marB="45720" anchor="t" vert="horz">
                    <a:lnL w="12700" cap="flat" cmpd="sng">
                      <a:solidFill>
                        <a:srgbClr val="000000">
                          <a:alpha val="100000"/>
                        </a:srgbClr>
                      </a:solidFill>
                      <a:prstDash val="solid"/>
                      <a:round/>
                    </a:lnL>
                    <a:lnR>
                      <a:noFill/>
                    </a:lnR>
                    <a:lnT w="12700" cap="flat" cmpd="sng">
                      <a:solidFill>
                        <a:srgbClr val="000000">
                          <a:alpha val="100000"/>
                        </a:srgbClr>
                      </a:solidFill>
                      <a:prstDash val="solid"/>
                      <a:round/>
                    </a:lnT>
                    <a:lnB>
                      <a:noFill/>
                    </a:lnB>
                    <a:noFill/>
                  </a:tcPr>
                </a:tc>
                <a:tc>
                  <a:txBody>
                    <a:bodyPr/>
                    <a:p>
                      <a:pPr algn="l" lvl="0">
                        <a:buClr>
                          <a:schemeClr val="dk1"/>
                        </a:buClr>
                        <a:buFont typeface="Wingdings" pitchFamily="2" charset="2"/>
                        <a:buChar char="l"/>
                      </a:pPr>
                      <a:r>
                        <a:rPr altLang="en-US" b="1" sz="2000" lang="zh-CN">
                          <a:solidFill>
                            <a:schemeClr val="dk1"/>
                          </a:solidFill>
                          <a:latin typeface="Times New Roman" pitchFamily="18" charset="0"/>
                        </a:rPr>
                        <a:t>端点或数据存储</a:t>
                      </a:r>
                      <a:r>
                        <a:rPr altLang="zh-CN" b="1" sz="2000" lang="en-US">
                          <a:solidFill>
                            <a:schemeClr val="dk1"/>
                          </a:solidFill>
                          <a:latin typeface="Times New Roman" pitchFamily="18" charset="0"/>
                        </a:rPr>
                        <a:t>(DFD)</a:t>
                      </a:r>
                    </a:p>
                    <a:p>
                      <a:pPr algn="l" lvl="0">
                        <a:buClr>
                          <a:schemeClr val="dk1"/>
                        </a:buClr>
                        <a:buFont typeface="Wingdings" pitchFamily="2" charset="2"/>
                        <a:buChar char="l"/>
                      </a:pPr>
                      <a:r>
                        <a:rPr altLang="en-US" b="1" sz="2000" lang="zh-CN">
                          <a:solidFill>
                            <a:schemeClr val="dk1"/>
                          </a:solidFill>
                          <a:latin typeface="Times New Roman" pitchFamily="18" charset="0"/>
                        </a:rPr>
                        <a:t>参与者（用例图）</a:t>
                      </a:r>
                    </a:p>
                    <a:p>
                      <a:pPr algn="l" lvl="0">
                        <a:buClr>
                          <a:schemeClr val="dk1"/>
                        </a:buClr>
                        <a:buFont typeface="Wingdings" pitchFamily="2" charset="2"/>
                        <a:buChar char="l"/>
                      </a:pPr>
                      <a:r>
                        <a:rPr altLang="en-US" b="1" sz="2000" lang="zh-CN">
                          <a:solidFill>
                            <a:schemeClr val="dk1"/>
                          </a:solidFill>
                          <a:latin typeface="Times New Roman" pitchFamily="18" charset="0"/>
                        </a:rPr>
                        <a:t>实体或实体属性</a:t>
                      </a:r>
                      <a:r>
                        <a:rPr altLang="zh-CN" b="1" sz="2000" lang="en-US">
                          <a:solidFill>
                            <a:schemeClr val="dk1"/>
                          </a:solidFill>
                          <a:latin typeface="Times New Roman" pitchFamily="18" charset="0"/>
                        </a:rPr>
                        <a:t>(ERD)</a:t>
                      </a:r>
                    </a:p>
                    <a:p>
                      <a:pPr algn="l" lvl="0">
                        <a:buClr>
                          <a:schemeClr val="dk1"/>
                        </a:buClr>
                        <a:buFont typeface="Wingdings" pitchFamily="2" charset="2"/>
                        <a:buChar char="l"/>
                      </a:pPr>
                      <a:r>
                        <a:rPr altLang="en-US" b="1" sz="2000" lang="zh-CN">
                          <a:solidFill>
                            <a:schemeClr val="dk1"/>
                          </a:solidFill>
                          <a:latin typeface="Times New Roman" pitchFamily="18" charset="0"/>
                        </a:rPr>
                        <a:t>类或类属性</a:t>
                      </a:r>
                      <a:r>
                        <a:rPr altLang="zh-CN" b="1" sz="2000" lang="en-US">
                          <a:solidFill>
                            <a:schemeClr val="dk1"/>
                          </a:solidFill>
                          <a:latin typeface="Times New Roman" pitchFamily="18" charset="0"/>
                        </a:rPr>
                        <a:t>(</a:t>
                      </a:r>
                      <a:r>
                        <a:rPr altLang="en-US" b="1" sz="2000" lang="zh-CN">
                          <a:solidFill>
                            <a:schemeClr val="dk1"/>
                          </a:solidFill>
                          <a:latin typeface="Times New Roman" pitchFamily="18" charset="0"/>
                        </a:rPr>
                        <a:t>类图</a:t>
                      </a:r>
                      <a:r>
                        <a:rPr altLang="zh-CN" b="1" sz="2000" lang="en-US">
                          <a:solidFill>
                            <a:schemeClr val="dk1"/>
                          </a:solidFill>
                          <a:latin typeface="Times New Roman" pitchFamily="18" charset="0"/>
                        </a:rPr>
                        <a:t>)</a:t>
                      </a:r>
                    </a:p>
                  </a:txBody>
                  <a:tcPr marL="91440" marR="91440" marT="45720" marB="45720" anchor="t" vert="horz">
                    <a:lnL>
                      <a:noFill/>
                    </a:lnL>
                    <a:lnR w="12700" cap="flat" cmpd="sng">
                      <a:solidFill>
                        <a:srgbClr val="000000">
                          <a:alpha val="100000"/>
                        </a:srgbClr>
                      </a:solidFill>
                      <a:prstDash val="solid"/>
                      <a:round/>
                    </a:lnR>
                    <a:lnT w="12700" cap="flat" cmpd="sng">
                      <a:solidFill>
                        <a:srgbClr val="000000">
                          <a:alpha val="100000"/>
                        </a:srgbClr>
                      </a:solidFill>
                      <a:prstDash val="solid"/>
                      <a:round/>
                    </a:lnT>
                    <a:lnB>
                      <a:noFill/>
                    </a:lnB>
                    <a:noFill/>
                  </a:tcPr>
                </a:tc>
              </a:tr>
              <a:tr h="1006475">
                <a:tc>
                  <a:txBody>
                    <a:bodyPr/>
                    <a:p>
                      <a:pPr algn="ctr" lvl="0">
                        <a:buFontTx/>
                        <a:buNone/>
                      </a:pPr>
                      <a:r>
                        <a:rPr altLang="en-US" b="1" sz="2000" lang="zh-CN">
                          <a:solidFill>
                            <a:schemeClr val="dk1"/>
                          </a:solidFill>
                          <a:latin typeface="Times New Roman" pitchFamily="18" charset="0"/>
                        </a:rPr>
                        <a:t>动词</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a:noFill/>
                    </a:lnT>
                    <a:lnB>
                      <a:noFill/>
                    </a:lnB>
                    <a:noFill/>
                  </a:tcPr>
                </a:tc>
                <a:tc>
                  <a:txBody>
                    <a:bodyPr/>
                    <a:p>
                      <a:pPr algn="l" lvl="0">
                        <a:buClr>
                          <a:schemeClr val="dk1"/>
                        </a:buClr>
                        <a:buFont typeface="Wingdings" pitchFamily="2" charset="2"/>
                        <a:buChar char="l"/>
                      </a:pPr>
                      <a:r>
                        <a:rPr altLang="en-US" b="1" sz="2000" lang="zh-CN">
                          <a:solidFill>
                            <a:schemeClr val="dk1"/>
                          </a:solidFill>
                          <a:latin typeface="Times New Roman" pitchFamily="18" charset="0"/>
                        </a:rPr>
                        <a:t>行为、用户可做的事</a:t>
                      </a:r>
                    </a:p>
                    <a:p>
                      <a:pPr algn="l" lvl="0">
                        <a:buClr>
                          <a:schemeClr val="dk1"/>
                        </a:buClr>
                        <a:buFontTx/>
                        <a:buNone/>
                      </a:pPr>
                      <a:r>
                        <a:rPr altLang="en-US" b="1" sz="2000" lang="zh-CN">
                          <a:solidFill>
                            <a:schemeClr val="dk1"/>
                          </a:solidFill>
                          <a:latin typeface="Times New Roman" pitchFamily="18" charset="0"/>
                        </a:rPr>
                        <a:t>   或可能发生的事件</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a:noFill/>
                    </a:lnT>
                    <a:lnB>
                      <a:noFill/>
                    </a:lnB>
                    <a:noFill/>
                  </a:tcPr>
                </a:tc>
                <a:tc>
                  <a:txBody>
                    <a:bodyPr/>
                    <a:p>
                      <a:pPr algn="l" lvl="0">
                        <a:buClr>
                          <a:schemeClr val="dk1"/>
                        </a:buClr>
                        <a:buFont typeface="Wingdings" pitchFamily="2" charset="2"/>
                        <a:buChar char="l"/>
                      </a:pPr>
                      <a:endParaRPr altLang="en-US" sz="2000" lang="zh-CN"/>
                    </a:p>
                  </a:txBody>
                  <a:tcPr marL="91440" marR="91440" marT="45720" marB="45720" anchor="t" vert="horz">
                    <a:lnL w="12700" cap="flat" cmpd="sng">
                      <a:solidFill>
                        <a:srgbClr val="000000">
                          <a:alpha val="100000"/>
                        </a:srgbClr>
                      </a:solidFill>
                      <a:prstDash val="solid"/>
                      <a:round/>
                    </a:lnL>
                    <a:lnR>
                      <a:noFill/>
                    </a:lnR>
                    <a:lnT>
                      <a:noFill/>
                    </a:lnT>
                    <a:lnB>
                      <a:noFill/>
                    </a:lnB>
                    <a:noFill/>
                  </a:tcPr>
                </a:tc>
                <a:tc>
                  <a:txBody>
                    <a:bodyPr/>
                    <a:p>
                      <a:pPr algn="l" lvl="0">
                        <a:buClr>
                          <a:schemeClr val="dk1"/>
                        </a:buClr>
                        <a:buFont typeface="Wingdings" pitchFamily="2" charset="2"/>
                        <a:buChar char="l"/>
                      </a:pPr>
                      <a:r>
                        <a:rPr altLang="en-US" b="1" sz="2000" lang="zh-CN">
                          <a:solidFill>
                            <a:schemeClr val="dk1"/>
                          </a:solidFill>
                          <a:latin typeface="Times New Roman" pitchFamily="18" charset="0"/>
                        </a:rPr>
                        <a:t>过程</a:t>
                      </a:r>
                      <a:r>
                        <a:rPr altLang="zh-CN" b="1" sz="2000" lang="en-US">
                          <a:solidFill>
                            <a:schemeClr val="dk1"/>
                          </a:solidFill>
                          <a:latin typeface="Times New Roman" pitchFamily="18" charset="0"/>
                        </a:rPr>
                        <a:t>(DFD)</a:t>
                      </a:r>
                    </a:p>
                    <a:p>
                      <a:pPr algn="l" lvl="0">
                        <a:buClr>
                          <a:schemeClr val="dk1"/>
                        </a:buClr>
                        <a:buFont typeface="Wingdings" pitchFamily="2" charset="2"/>
                        <a:buChar char="l"/>
                      </a:pPr>
                      <a:r>
                        <a:rPr altLang="en-US" b="1" sz="2000" lang="zh-CN">
                          <a:solidFill>
                            <a:schemeClr val="dk1"/>
                          </a:solidFill>
                          <a:latin typeface="Times New Roman" pitchFamily="18" charset="0"/>
                        </a:rPr>
                        <a:t>用例（用例图）</a:t>
                      </a:r>
                    </a:p>
                    <a:p>
                      <a:pPr algn="l" lvl="0">
                        <a:buClr>
                          <a:schemeClr val="dk1"/>
                        </a:buClr>
                        <a:buFont typeface="Wingdings" pitchFamily="2" charset="2"/>
                        <a:buChar char="l"/>
                      </a:pPr>
                      <a:r>
                        <a:rPr altLang="en-US" b="1" sz="2000" lang="zh-CN">
                          <a:solidFill>
                            <a:schemeClr val="dk1"/>
                          </a:solidFill>
                          <a:latin typeface="Times New Roman" pitchFamily="18" charset="0"/>
                        </a:rPr>
                        <a:t>关系</a:t>
                      </a:r>
                      <a:r>
                        <a:rPr altLang="zh-CN" b="1" sz="2000" lang="en-US">
                          <a:solidFill>
                            <a:schemeClr val="dk1"/>
                          </a:solidFill>
                          <a:latin typeface="Times New Roman" pitchFamily="18" charset="0"/>
                        </a:rPr>
                        <a:t>(ERD)</a:t>
                      </a:r>
                    </a:p>
                  </a:txBody>
                  <a:tcPr marL="91440" marR="91440" marT="45720" marB="45720" anchor="t" vert="horz">
                    <a:lnL>
                      <a:noFill/>
                    </a:lnL>
                    <a:lnR w="12700" cap="flat" cmpd="sng">
                      <a:solidFill>
                        <a:srgbClr val="000000">
                          <a:alpha val="100000"/>
                        </a:srgbClr>
                      </a:solidFill>
                      <a:prstDash val="solid"/>
                      <a:round/>
                    </a:lnR>
                    <a:lnT>
                      <a:noFill/>
                    </a:lnT>
                    <a:lnB>
                      <a:noFill/>
                    </a:lnB>
                    <a:noFill/>
                  </a:tcPr>
                </a:tc>
              </a:tr>
              <a:tr h="396875">
                <a:tc>
                  <a:txBody>
                    <a:bodyPr/>
                    <a:p>
                      <a:pPr algn="l" lvl="0">
                        <a:spcBef>
                          <a:spcPct val="20000"/>
                        </a:spcBef>
                        <a:buFontTx/>
                        <a:buNone/>
                      </a:pPr>
                      <a:endParaRPr altLang="en-US"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a:noFill/>
                    </a:lnT>
                    <a:lnB>
                      <a:noFill/>
                    </a:lnB>
                    <a:noFill/>
                  </a:tcPr>
                </a:tc>
                <a:tc>
                  <a:txBody>
                    <a:bodyPr/>
                    <a:p>
                      <a:pPr algn="l" lvl="0">
                        <a:spcBef>
                          <a:spcPct val="20000"/>
                        </a:spcBef>
                        <a:buFontTx/>
                        <a:buNone/>
                      </a:pPr>
                      <a:endParaRPr altLang="en-US"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a:noFill/>
                    </a:lnT>
                    <a:lnB>
                      <a:noFill/>
                    </a:lnB>
                    <a:noFill/>
                  </a:tcPr>
                </a:tc>
                <a:tc>
                  <a:txBody>
                    <a:bodyPr/>
                    <a:p>
                      <a:pPr algn="l" lvl="0">
                        <a:spcBef>
                          <a:spcPct val="20000"/>
                        </a:spcBef>
                        <a:buFontTx/>
                        <a:buNone/>
                      </a:pPr>
                      <a:endParaRPr altLang="en-US" sz="2000" lang="zh-CN"/>
                    </a:p>
                  </a:txBody>
                  <a:tcPr marL="91440" marR="91440" marT="45720" marB="45720" anchor="t" vert="horz">
                    <a:lnL w="12700" cap="flat" cmpd="sng">
                      <a:solidFill>
                        <a:srgbClr val="000000">
                          <a:alpha val="100000"/>
                        </a:srgbClr>
                      </a:solidFill>
                      <a:prstDash val="solid"/>
                      <a:round/>
                    </a:lnL>
                    <a:lnR>
                      <a:noFill/>
                    </a:lnR>
                    <a:lnT>
                      <a:noFill/>
                    </a:lnT>
                    <a:lnB>
                      <a:noFill/>
                    </a:lnB>
                    <a:noFill/>
                  </a:tcPr>
                </a:tc>
                <a:tc>
                  <a:txBody>
                    <a:bodyPr/>
                    <a:p>
                      <a:pPr algn="l" lvl="0">
                        <a:buClr>
                          <a:schemeClr val="dk1"/>
                        </a:buClr>
                        <a:buFont typeface="Wingdings" pitchFamily="2" charset="2"/>
                        <a:buChar char="l"/>
                      </a:pPr>
                      <a:r>
                        <a:rPr altLang="en-US" b="1" sz="2000" lang="zh-CN">
                          <a:solidFill>
                            <a:schemeClr val="dk1"/>
                          </a:solidFill>
                          <a:latin typeface="Times New Roman" pitchFamily="18" charset="0"/>
                        </a:rPr>
                        <a:t>转化</a:t>
                      </a:r>
                      <a:r>
                        <a:rPr altLang="zh-CN" b="1" sz="2000" lang="en-US">
                          <a:solidFill>
                            <a:schemeClr val="dk1"/>
                          </a:solidFill>
                          <a:latin typeface="Times New Roman" pitchFamily="18" charset="0"/>
                        </a:rPr>
                        <a:t>(STD)</a:t>
                      </a:r>
                    </a:p>
                  </a:txBody>
                  <a:tcPr marL="91440" marR="91440" marT="45720" marB="45720" anchor="t" vert="horz">
                    <a:lnL>
                      <a:noFill/>
                    </a:lnL>
                    <a:lnR w="12700" cap="flat" cmpd="sng">
                      <a:solidFill>
                        <a:srgbClr val="000000">
                          <a:alpha val="100000"/>
                        </a:srgbClr>
                      </a:solidFill>
                      <a:prstDash val="solid"/>
                      <a:round/>
                    </a:lnR>
                    <a:lnT>
                      <a:noFill/>
                    </a:lnT>
                    <a:lnB>
                      <a:noFill/>
                    </a:lnB>
                    <a:noFill/>
                  </a:tcPr>
                </a:tc>
              </a:tr>
              <a:tr h="431800">
                <a:tc>
                  <a:txBody>
                    <a:bodyPr/>
                    <a:p>
                      <a:pPr algn="l" lvl="0">
                        <a:spcBef>
                          <a:spcPct val="20000"/>
                        </a:spcBef>
                        <a:buFontTx/>
                        <a:buNone/>
                      </a:pPr>
                      <a:endParaRPr altLang="en-US"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a:noFill/>
                    </a:lnT>
                    <a:lnB w="25400" cap="flat" cmpd="sng">
                      <a:solidFill>
                        <a:srgbClr val="000000">
                          <a:alpha val="100000"/>
                        </a:srgbClr>
                      </a:solidFill>
                      <a:prstDash val="solid"/>
                      <a:round/>
                    </a:lnB>
                    <a:noFill/>
                  </a:tcPr>
                </a:tc>
                <a:tc>
                  <a:txBody>
                    <a:bodyPr/>
                    <a:p>
                      <a:pPr algn="l" lvl="0">
                        <a:spcBef>
                          <a:spcPct val="20000"/>
                        </a:spcBef>
                        <a:buFontTx/>
                        <a:buNone/>
                      </a:pPr>
                      <a:endParaRPr altLang="en-US"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a:noFill/>
                    </a:lnT>
                    <a:lnB w="25400" cap="flat" cmpd="sng">
                      <a:solidFill>
                        <a:srgbClr val="000000">
                          <a:alpha val="100000"/>
                        </a:srgbClr>
                      </a:solidFill>
                      <a:prstDash val="solid"/>
                      <a:round/>
                    </a:lnB>
                    <a:noFill/>
                  </a:tcPr>
                </a:tc>
                <a:tc>
                  <a:txBody>
                    <a:bodyPr/>
                    <a:p>
                      <a:pPr algn="l" lvl="0">
                        <a:spcBef>
                          <a:spcPct val="20000"/>
                        </a:spcBef>
                        <a:buFontTx/>
                        <a:buNone/>
                      </a:pPr>
                      <a:endParaRPr altLang="en-US" sz="2000" lang="zh-CN"/>
                    </a:p>
                  </a:txBody>
                  <a:tcPr marL="91440" marR="91440" marT="45720" marB="45720" anchor="t" vert="horz">
                    <a:lnL w="12700" cap="flat" cmpd="sng">
                      <a:solidFill>
                        <a:srgbClr val="000000">
                          <a:alpha val="100000"/>
                        </a:srgbClr>
                      </a:solidFill>
                      <a:prstDash val="solid"/>
                      <a:round/>
                    </a:lnL>
                    <a:lnR>
                      <a:noFill/>
                    </a:lnR>
                    <a:lnT>
                      <a:noFill/>
                    </a:lnT>
                    <a:lnB w="25400" cap="flat" cmpd="sng">
                      <a:solidFill>
                        <a:srgbClr val="000000">
                          <a:alpha val="100000"/>
                        </a:srgbClr>
                      </a:solidFill>
                      <a:prstDash val="solid"/>
                      <a:round/>
                    </a:lnB>
                    <a:noFill/>
                  </a:tcPr>
                </a:tc>
                <a:tc>
                  <a:txBody>
                    <a:bodyPr/>
                    <a:p>
                      <a:pPr algn="l" lvl="0">
                        <a:buClr>
                          <a:schemeClr val="dk1"/>
                        </a:buClr>
                        <a:buFont typeface="Wingdings" pitchFamily="2" charset="2"/>
                        <a:buChar char="l"/>
                      </a:pPr>
                      <a:r>
                        <a:rPr altLang="en-US" b="1" sz="2000" lang="zh-CN">
                          <a:solidFill>
                            <a:schemeClr val="dk1"/>
                          </a:solidFill>
                          <a:latin typeface="Times New Roman" pitchFamily="18" charset="0"/>
                        </a:rPr>
                        <a:t>类操作</a:t>
                      </a:r>
                      <a:r>
                        <a:rPr altLang="zh-CN" b="1" sz="2000" lang="en-US">
                          <a:solidFill>
                            <a:schemeClr val="dk1"/>
                          </a:solidFill>
                          <a:latin typeface="Times New Roman" pitchFamily="18" charset="0"/>
                        </a:rPr>
                        <a:t>(</a:t>
                      </a:r>
                      <a:r>
                        <a:rPr altLang="en-US" b="1" sz="2000" lang="zh-CN">
                          <a:solidFill>
                            <a:schemeClr val="dk1"/>
                          </a:solidFill>
                          <a:latin typeface="Times New Roman" pitchFamily="18" charset="0"/>
                        </a:rPr>
                        <a:t>类图</a:t>
                      </a:r>
                      <a:r>
                        <a:rPr altLang="zh-CN" b="1" sz="2000" lang="en-US">
                          <a:solidFill>
                            <a:schemeClr val="dk1"/>
                          </a:solidFill>
                          <a:latin typeface="Times New Roman" pitchFamily="18" charset="0"/>
                        </a:rPr>
                        <a:t>)</a:t>
                      </a:r>
                    </a:p>
                  </a:txBody>
                  <a:tcPr marL="91440" marR="91440" marT="45720" marB="45720" anchor="t" vert="horz">
                    <a:lnL>
                      <a:noFill/>
                    </a:lnL>
                    <a:lnR w="12700" cap="flat" cmpd="sng">
                      <a:solidFill>
                        <a:srgbClr val="000000">
                          <a:alpha val="100000"/>
                        </a:srgbClr>
                      </a:solidFill>
                      <a:prstDash val="solid"/>
                      <a:round/>
                    </a:lnR>
                    <a:lnT>
                      <a:noFill/>
                    </a:lnT>
                    <a:lnB w="25400" cap="flat" cmpd="sng">
                      <a:solidFill>
                        <a:srgbClr val="000000">
                          <a:alpha val="100000"/>
                        </a:srgbClr>
                      </a:solidFill>
                      <a:prstDash val="solid"/>
                      <a:round/>
                    </a:lnB>
                    <a:noFill/>
                  </a:tcPr>
                </a:tc>
              </a:tr>
            </a:tbl>
          </a:graphicData>
        </a:graphic>
      </p:graphicFrame>
      <p:sp>
        <p:nvSpPr>
          <p:cNvPr id="1048630" name=""/>
          <p:cNvSpPr/>
          <p:nvPr>
            <p:ph sz="full" idx="1"/>
          </p:nvPr>
        </p:nvSpPr>
        <p:spPr>
          <a:xfrm rot="0">
            <a:off x="457200" y="4800600"/>
            <a:ext cx="8229600" cy="1554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80000"/>
              </a:lnSpc>
              <a:buFontTx/>
              <a:buNone/>
            </a:pPr>
            <a:r>
              <a:rPr altLang="zh-CN" b="1" sz="2400" lang="en-US"/>
              <a:t>    </a:t>
            </a:r>
            <a:r>
              <a:rPr altLang="en-US" b="1" sz="2400" lang="zh-CN"/>
              <a:t>以下主要使用“化学制品跟踪系统”作为研究案例。基于此例子，考虑如下用户需求部分，这些需求是由代表化学制品用户类的产品代表者提供的。</a:t>
            </a:r>
          </a:p>
        </p:txBody>
      </p:sp>
      <p:sp>
        <p:nvSpPr>
          <p:cNvPr id="1048631"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8</a:t>
            </a:fld>
            <a:endParaRPr altLang="en-US" b="0" sz="1400"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632" name=""/>
          <p:cNvSpPr/>
          <p:nvPr>
            <p:ph sz="full" idx="1"/>
          </p:nvPr>
        </p:nvSpPr>
        <p:spPr>
          <a:xfrm rot="0">
            <a:off x="457200" y="457200"/>
            <a:ext cx="8229600" cy="5257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sz="3200">
                <a:solidFill>
                  <a:schemeClr val="dk1"/>
                </a:solidFill>
                <a:latin typeface="Arial" pitchFamily="34" charset="0"/>
                <a:ea typeface="宋体" pitchFamily="2" charset="-122"/>
              </a:defRPr>
            </a:lvl1pPr>
            <a:lvl2pPr algn="l" fontAlgn="base" indent="-285750" latinLnBrk="1" marL="742950" rtl="0">
              <a:lnSpc>
                <a:spcPct val="100000"/>
              </a:lnSpc>
              <a:spcBef>
                <a:spcPct val="20000"/>
              </a:spcBef>
              <a:spcAft>
                <a:spcPct val="0"/>
              </a:spcAft>
              <a:buSzPct val="100000"/>
              <a:buFontTx/>
              <a:buChar char="–"/>
              <a:defRPr sz="2800">
                <a:solidFill>
                  <a:schemeClr val="dk1"/>
                </a:solidFill>
                <a:latin typeface="Arial" pitchFamily="34" charset="0"/>
                <a:ea typeface="宋体" pitchFamily="2" charset="-122"/>
              </a:defRPr>
            </a:lvl2pPr>
            <a:lvl3pPr algn="l" fontAlgn="base" indent="-228600" latinLnBrk="1" marL="1143000" rtl="0">
              <a:lnSpc>
                <a:spcPct val="100000"/>
              </a:lnSpc>
              <a:spcBef>
                <a:spcPct val="20000"/>
              </a:spcBef>
              <a:spcAft>
                <a:spcPct val="0"/>
              </a:spcAft>
              <a:buSzPct val="100000"/>
              <a:buFontTx/>
              <a:buChar char="•"/>
              <a:defRPr sz="2400">
                <a:solidFill>
                  <a:schemeClr val="dk1"/>
                </a:solidFill>
                <a:latin typeface="Arial" pitchFamily="34" charset="0"/>
                <a:ea typeface="宋体" pitchFamily="2" charset="-122"/>
              </a:defRPr>
            </a:lvl3pPr>
            <a:lvl4pPr algn="l" fontAlgn="base" indent="-228600" latinLnBrk="1" marL="16002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4pPr>
            <a:lvl5pPr algn="l" fontAlgn="base" indent="-228600" latinLnBrk="1" marL="2057400" rtl="0">
              <a:lnSpc>
                <a:spcPct val="100000"/>
              </a:lnSpc>
              <a:spcBef>
                <a:spcPct val="20000"/>
              </a:spcBef>
              <a:spcAft>
                <a:spcPct val="0"/>
              </a:spcAft>
              <a:buSzPct val="100000"/>
              <a:buFontTx/>
              <a:buChar char="»"/>
              <a:defRPr sz="2000">
                <a:solidFill>
                  <a:schemeClr val="dk1"/>
                </a:solidFill>
                <a:latin typeface="Arial" pitchFamily="34" charset="0"/>
                <a:ea typeface="宋体" pitchFamily="2" charset="-122"/>
              </a:defRPr>
            </a:lvl5pPr>
          </a:lstStyle>
          <a:p>
            <a:pPr eaLnBrk="1" hangingPunct="1" indent="0" lvl="0" marL="0">
              <a:lnSpc>
                <a:spcPct val="90000"/>
              </a:lnSpc>
              <a:buFontTx/>
              <a:buNone/>
            </a:pPr>
            <a:r>
              <a:rPr altLang="zh-CN" b="1" sz="2800" lang="en-US"/>
              <a:t>“</a:t>
            </a:r>
            <a:r>
              <a:rPr altLang="en-US" b="1" sz="2800" lang="zh-CN"/>
              <a:t>化学制品跟踪系统” 用户需求部分</a:t>
            </a:r>
            <a:r>
              <a:rPr altLang="zh-CN" b="1" sz="2800" lang="en-US"/>
              <a:t>:</a:t>
            </a:r>
          </a:p>
          <a:p>
            <a:pPr eaLnBrk="1" hangingPunct="1" indent="0" lvl="0" marL="0">
              <a:lnSpc>
                <a:spcPct val="90000"/>
              </a:lnSpc>
              <a:buFontTx/>
              <a:buNone/>
            </a:pPr>
            <a:r>
              <a:rPr altLang="zh-CN" b="1" sz="2800" lang="en-US"/>
              <a:t>      </a:t>
            </a:r>
            <a:r>
              <a:rPr altLang="en-US" b="1" sz="2800" lang="zh-CN"/>
              <a:t>一位</a:t>
            </a:r>
            <a:r>
              <a:rPr altLang="en-US" b="1" sz="2800" lang="zh-CN">
                <a:solidFill>
                  <a:srgbClr val="FF0000"/>
                </a:solidFill>
              </a:rPr>
              <a:t>化学家</a:t>
            </a:r>
            <a:r>
              <a:rPr altLang="en-US" b="1" sz="2800" lang="zh-CN"/>
              <a:t>或</a:t>
            </a:r>
            <a:r>
              <a:rPr altLang="en-US" b="1" sz="2800" lang="zh-CN">
                <a:solidFill>
                  <a:srgbClr val="FF0000"/>
                </a:solidFill>
              </a:rPr>
              <a:t>化学制品仓库人员</a:t>
            </a:r>
            <a:r>
              <a:rPr altLang="en-US" b="1" sz="2800" lang="zh-CN"/>
              <a:t>可以提出对一种或多种</a:t>
            </a:r>
            <a:r>
              <a:rPr altLang="en-US" b="1" sz="2800" lang="zh-CN">
                <a:solidFill>
                  <a:srgbClr val="FF0000"/>
                </a:solidFill>
              </a:rPr>
              <a:t>化学制品</a:t>
            </a:r>
            <a:r>
              <a:rPr altLang="en-US" b="1" sz="2800" lang="zh-CN"/>
              <a:t>的</a:t>
            </a:r>
            <a:r>
              <a:rPr altLang="en-US" b="1" sz="2800" lang="zh-CN">
                <a:solidFill>
                  <a:srgbClr val="FF0000"/>
                </a:solidFill>
              </a:rPr>
              <a:t>请求</a:t>
            </a:r>
            <a:r>
              <a:rPr altLang="en-US" b="1" sz="2800" lang="zh-CN"/>
              <a:t>。对该请求的执行可以有两种途径：一是传送一个存在于</a:t>
            </a:r>
            <a:r>
              <a:rPr altLang="en-US" b="1" sz="2800" lang="zh-CN">
                <a:solidFill>
                  <a:srgbClr val="FF0000"/>
                </a:solidFill>
              </a:rPr>
              <a:t>化学制品仓库清单</a:t>
            </a:r>
            <a:r>
              <a:rPr altLang="en-US" b="1" sz="2800" lang="zh-CN"/>
              <a:t>上的化学制品</a:t>
            </a:r>
            <a:r>
              <a:rPr altLang="en-US" b="1" sz="2800" lang="zh-CN">
                <a:solidFill>
                  <a:srgbClr val="FF0000"/>
                </a:solidFill>
              </a:rPr>
              <a:t>容器</a:t>
            </a:r>
            <a:r>
              <a:rPr altLang="en-US" b="1" sz="2800" lang="zh-CN"/>
              <a:t>，二是向外界</a:t>
            </a:r>
            <a:r>
              <a:rPr altLang="en-US" b="1" sz="2800" lang="zh-CN">
                <a:solidFill>
                  <a:srgbClr val="FF0000"/>
                </a:solidFill>
              </a:rPr>
              <a:t>供应商</a:t>
            </a:r>
            <a:r>
              <a:rPr altLang="en-US" b="1" sz="2800" lang="zh-CN"/>
              <a:t>提交一份订购新化学制品的</a:t>
            </a:r>
            <a:r>
              <a:rPr altLang="en-US" b="1" sz="2800" lang="zh-CN">
                <a:solidFill>
                  <a:srgbClr val="FF0000"/>
                </a:solidFill>
              </a:rPr>
              <a:t>订单</a:t>
            </a:r>
            <a:r>
              <a:rPr altLang="en-US" b="1" sz="2800" lang="zh-CN"/>
              <a:t>。提出请求的</a:t>
            </a:r>
            <a:r>
              <a:rPr altLang="en-US" b="1" sz="2800" lang="zh-CN">
                <a:solidFill>
                  <a:srgbClr val="FF0000"/>
                </a:solidFill>
              </a:rPr>
              <a:t>人</a:t>
            </a:r>
            <a:r>
              <a:rPr altLang="en-US" b="1" sz="2800" lang="zh-CN"/>
              <a:t>在准备其请求时必须能够通过在线查找</a:t>
            </a:r>
            <a:r>
              <a:rPr altLang="en-US" b="1" sz="2800" lang="zh-CN">
                <a:solidFill>
                  <a:srgbClr val="FF0000"/>
                </a:solidFill>
              </a:rPr>
              <a:t>供应商目录表</a:t>
            </a:r>
            <a:r>
              <a:rPr altLang="en-US" b="1" sz="2800" lang="zh-CN"/>
              <a:t>找到特定的化学制品。从准备</a:t>
            </a:r>
            <a:r>
              <a:rPr altLang="en-US" b="1" sz="2800" lang="zh-CN">
                <a:sym typeface="Arial" pitchFamily="34" charset="0"/>
              </a:rPr>
              <a:t>请求</a:t>
            </a:r>
            <a:r>
              <a:rPr altLang="en-US" b="1" sz="2800" lang="zh-CN"/>
              <a:t>直到请求执行或取消请求期间，系统必须跟踪每一个化学制品请求的</a:t>
            </a:r>
            <a:r>
              <a:rPr altLang="en-US" b="1" sz="2800" lang="zh-CN">
                <a:solidFill>
                  <a:srgbClr val="FF0000"/>
                </a:solidFill>
              </a:rPr>
              <a:t>状态</a:t>
            </a:r>
            <a:r>
              <a:rPr altLang="en-US" b="1" sz="2800" lang="zh-CN"/>
              <a:t>。系统还必须保持跟踪每个化学制品的</a:t>
            </a:r>
            <a:r>
              <a:rPr altLang="en-US" b="1" sz="2800" lang="zh-CN">
                <a:solidFill>
                  <a:srgbClr val="FF0000"/>
                </a:solidFill>
              </a:rPr>
              <a:t>历史记录</a:t>
            </a:r>
            <a:r>
              <a:rPr altLang="en-US" b="1" sz="2800" lang="zh-CN"/>
              <a:t>，从</a:t>
            </a:r>
            <a:r>
              <a:rPr altLang="en-US" b="1" sz="2800" lang="zh-CN">
                <a:solidFill>
                  <a:srgbClr val="FF0000"/>
                </a:solidFill>
              </a:rPr>
              <a:t>公司</a:t>
            </a:r>
            <a:r>
              <a:rPr altLang="en-US" b="1" sz="2800" lang="zh-CN"/>
              <a:t>收到化学制品直到它完全被消耗或废弃为止。</a:t>
            </a:r>
          </a:p>
        </p:txBody>
      </p:sp>
      <p:sp>
        <p:nvSpPr>
          <p:cNvPr id="1048633" name=""/>
          <p:cNvSpPr/>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1" sz="1800" i="0" u="none">
                <a:solidFill>
                  <a:schemeClr val="dk1"/>
                </a:solidFill>
                <a:latin typeface="Arial" pitchFamily="34" charset="0"/>
                <a:ea typeface="宋体" pitchFamily="2" charset="-122"/>
              </a:defRPr>
            </a:lvl5pPr>
          </a:lstStyle>
          <a:p>
            <a:pPr algn="r" lvl="0"/>
            <a:fld id="{566ABCEB-ACFC-4714-9973-3DA970169C29}" type="slidenum">
              <a:rPr altLang="en-US" b="0" sz="1400" lang="zh-CN"/>
              <a:pPr algn="r" lvl="0"/>
              <a:t>9</a:t>
            </a:fld>
            <a:endParaRPr altLang="en-US" b="0" sz="1400" lang="zh-CN"/>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Administrator</dc:creator>
  <cp:lastModifiedBy>Administrator</cp:lastModifiedBy>
  <dcterms:created xsi:type="dcterms:W3CDTF">2015-12-20T16:39:10Z</dcterms:created>
  <dcterms:modified xsi:type="dcterms:W3CDTF">2019-06-17T12:12:57Z</dcterms:modified>
</cp:coreProperties>
</file>