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3"/>
    <p:sldId id="257" r:id="rId4"/>
    <p:sldId id="258" r:id="rId5"/>
    <p:sldId id="261" r:id="rId6"/>
    <p:sldId id="262" r:id="rId7"/>
    <p:sldId id="264" r:id="rId8"/>
    <p:sldId id="279" r:id="rId9"/>
    <p:sldId id="280" r:id="rId10"/>
    <p:sldId id="281" r:id="rId11"/>
    <p:sldId id="282" r:id="rId12"/>
    <p:sldId id="283" r:id="rId13"/>
    <p:sldId id="284" r:id="rId14"/>
    <p:sldId id="285" r:id="rId15"/>
    <p:sldId id="423" r:id="rId16"/>
    <p:sldId id="424" r:id="rId17"/>
    <p:sldId id="286" r:id="rId18"/>
    <p:sldId id="291" r:id="rId19"/>
    <p:sldId id="292" r:id="rId20"/>
    <p:sldId id="593" r:id="rId21"/>
    <p:sldId id="293" r:id="rId22"/>
    <p:sldId id="289" r:id="rId23"/>
    <p:sldId id="290" r:id="rId24"/>
    <p:sldId id="735" r:id="rId25"/>
    <p:sldId id="736" r:id="rId26"/>
    <p:sldId id="737" r:id="rId27"/>
    <p:sldId id="739" r:id="rId28"/>
    <p:sldId id="740" r:id="rId29"/>
    <p:sldId id="741" r:id="rId30"/>
    <p:sldId id="742" r:id="rId31"/>
    <p:sldId id="294" r:id="rId32"/>
    <p:sldId id="278" r:id="rId33"/>
    <p:sldId id="268" r:id="rId34"/>
    <p:sldId id="269" r:id="rId35"/>
    <p:sldId id="270" r:id="rId36"/>
    <p:sldId id="271" r:id="rId37"/>
    <p:sldId id="265" r:id="rId38"/>
    <p:sldId id="277" r:id="rId39"/>
    <p:sldId id="266" r:id="rId40"/>
    <p:sldId id="276" r:id="rId41"/>
    <p:sldId id="267" r:id="rId42"/>
    <p:sldId id="272" r:id="rId43"/>
    <p:sldId id="275" r:id="rId44"/>
    <p:sldId id="273" r:id="rId45"/>
    <p:sldId id="607" r:id="rId46"/>
    <p:sldId id="594" r:id="rId47"/>
    <p:sldId id="595" r:id="rId48"/>
    <p:sldId id="596" r:id="rId49"/>
    <p:sldId id="672" r:id="rId50"/>
    <p:sldId id="597" r:id="rId51"/>
    <p:sldId id="598" r:id="rId52"/>
    <p:sldId id="673" r:id="rId53"/>
    <p:sldId id="599" r:id="rId54"/>
    <p:sldId id="674" r:id="rId55"/>
    <p:sldId id="600" r:id="rId56"/>
    <p:sldId id="675" r:id="rId57"/>
    <p:sldId id="601" r:id="rId58"/>
    <p:sldId id="676" r:id="rId59"/>
    <p:sldId id="602" r:id="rId60"/>
    <p:sldId id="677" r:id="rId61"/>
    <p:sldId id="603" r:id="rId62"/>
    <p:sldId id="604" r:id="rId63"/>
    <p:sldId id="295" r:id="rId65"/>
    <p:sldId id="605" r:id="rId66"/>
    <p:sldId id="296" r:id="rId67"/>
    <p:sldId id="300" r:id="rId68"/>
    <p:sldId id="301" r:id="rId69"/>
    <p:sldId id="302" r:id="rId70"/>
    <p:sldId id="303" r:id="rId71"/>
    <p:sldId id="304" r:id="rId72"/>
    <p:sldId id="305" r:id="rId73"/>
    <p:sldId id="306" r:id="rId74"/>
    <p:sldId id="307" r:id="rId75"/>
    <p:sldId id="308" r:id="rId76"/>
    <p:sldId id="311" r:id="rId77"/>
    <p:sldId id="316" r:id="rId78"/>
    <p:sldId id="317" r:id="rId79"/>
    <p:sldId id="318" r:id="rId80"/>
    <p:sldId id="312" r:id="rId81"/>
    <p:sldId id="319" r:id="rId82"/>
    <p:sldId id="320" r:id="rId83"/>
    <p:sldId id="322" r:id="rId84"/>
    <p:sldId id="323" r:id="rId85"/>
    <p:sldId id="324" r:id="rId86"/>
    <p:sldId id="824" r:id="rId87"/>
    <p:sldId id="326" r:id="rId88"/>
    <p:sldId id="327" r:id="rId89"/>
    <p:sldId id="328" r:id="rId90"/>
    <p:sldId id="329" r:id="rId91"/>
    <p:sldId id="330" r:id="rId92"/>
    <p:sldId id="342" r:id="rId93"/>
    <p:sldId id="343" r:id="rId94"/>
    <p:sldId id="344" r:id="rId95"/>
    <p:sldId id="345" r:id="rId96"/>
    <p:sldId id="346" r:id="rId97"/>
    <p:sldId id="325" r:id="rId98"/>
    <p:sldId id="336" r:id="rId99"/>
    <p:sldId id="347" r:id="rId100"/>
    <p:sldId id="349" r:id="rId101"/>
    <p:sldId id="350" r:id="rId102"/>
    <p:sldId id="351" r:id="rId103"/>
    <p:sldId id="352" r:id="rId104"/>
    <p:sldId id="353" r:id="rId105"/>
    <p:sldId id="354" r:id="rId106"/>
    <p:sldId id="355" r:id="rId107"/>
    <p:sldId id="356" r:id="rId108"/>
    <p:sldId id="357" r:id="rId109"/>
    <p:sldId id="358" r:id="rId110"/>
    <p:sldId id="359" r:id="rId111"/>
    <p:sldId id="363" r:id="rId112"/>
    <p:sldId id="338" r:id="rId113"/>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99"/>
    <a:srgbClr val="000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800" y="-96"/>
      </p:cViewPr>
      <p:guideLst>
        <p:guide orient="horz" pos="2160"/>
        <p:guide pos="300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miter/>
          </a:ln>
        </p:spPr>
        <p:txBody>
          <a:bodyPr/>
          <a:lstStyle/>
          <a:p>
            <a:pPr lvl="0" eaLnBrk="1" fontAlgn="base" hangingPunct="1"/>
            <a:endParaRPr lang="zh-CN" altLang="en-US" sz="1200" strike="noStrike" noProof="1"/>
          </a:p>
        </p:txBody>
      </p:sp>
      <p:sp>
        <p:nvSpPr>
          <p:cNvPr id="2051" name="Rectangle 3"/>
          <p:cNvSpPr>
            <a:spLocks noGrp="1"/>
          </p:cNvSpPr>
          <p:nvPr>
            <p:ph type="dt" idx="1"/>
          </p:nvPr>
        </p:nvSpPr>
        <p:spPr>
          <a:xfrm>
            <a:off x="3884613" y="0"/>
            <a:ext cx="2971800" cy="457200"/>
          </a:xfrm>
          <a:prstGeom prst="rect">
            <a:avLst/>
          </a:prstGeom>
          <a:noFill/>
          <a:ln w="9525">
            <a:noFill/>
            <a:miter/>
          </a:ln>
        </p:spPr>
        <p:txBody>
          <a:bodyPr/>
          <a:lstStyle/>
          <a:p>
            <a:pPr lvl="0" algn="r" eaLnBrk="1" fontAlgn="base" hangingPunct="1"/>
            <a:endParaRPr lang="en-US" altLang="x-none" sz="1200" strike="noStrike" noProof="1"/>
          </a:p>
        </p:txBody>
      </p:sp>
      <p:sp>
        <p:nvSpPr>
          <p:cNvPr id="2052"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eaLnBrk="1" fontAlgn="base" hangingPunct="1"/>
            <a:endParaRPr lang="en-US" altLang="x-none" sz="1200" strike="noStrike" noProof="1"/>
          </a:p>
        </p:txBody>
      </p:sp>
      <p:sp>
        <p:nvSpPr>
          <p:cNvPr id="2055"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53250" name="Rectangle 2"/>
          <p:cNvSpPr>
            <a:spLocks noGrp="1" noRot="1" noChangeAspect="1"/>
          </p:cNvSpPr>
          <p:nvPr>
            <p:ph type="sldImg"/>
          </p:nvPr>
        </p:nvSpPr>
        <p:spPr>
          <a:xfrm>
            <a:off x="407988" y="752475"/>
            <a:ext cx="5854700" cy="3294063"/>
          </a:xfrm>
        </p:spPr>
      </p:sp>
      <p:sp>
        <p:nvSpPr>
          <p:cNvPr id="53251" name="Rectangle 3"/>
          <p:cNvSpPr>
            <a:spLocks noGrp="1" noRot="1" noChangeAspect="1"/>
          </p:cNvSpPr>
          <p:nvPr>
            <p:ph type="body" idx="1"/>
          </p:nvPr>
        </p:nvSpPr>
        <p:spPr>
          <a:xfrm>
            <a:off x="623888" y="1123950"/>
            <a:ext cx="5394325" cy="5183188"/>
          </a:xfrm>
        </p:spPr>
        <p:txBody>
          <a:bodyPr anchor="ctr"/>
          <a:lstStyle/>
          <a:p>
            <a:pPr lvl="0" algn="ctr"/>
            <a:r>
              <a:rPr lang="zh-CN" altLang="en-US" dirty="0"/>
              <a:t>内容页——宽屏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8" name="页脚占位符 7"/>
          <p:cNvSpPr>
            <a:spLocks noGrp="1"/>
          </p:cNvSpPr>
          <p:nvPr>
            <p:ph type="ftr" sz="quarter" idx="11"/>
          </p:nvPr>
        </p:nvSpPr>
        <p:spPr/>
        <p:txBody>
          <a:bodyPr/>
          <a:lstStyle/>
          <a:p>
            <a:pPr lvl="0" eaLnBrk="1" fontAlgn="base" hangingPunct="1"/>
            <a:endParaRPr lang="en-US" altLang="x-none" strike="noStrike" noProof="1"/>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11"/>
          </p:nvPr>
        </p:nvSpPr>
        <p:spPr/>
        <p:txBody>
          <a:bodyPr/>
          <a:lstStyle/>
          <a:p>
            <a:pPr lvl="0" eaLnBrk="1" fontAlgn="base" hangingPunct="1"/>
            <a:endParaRPr lang="en-US" altLang="x-none" strike="noStrike" noProof="1"/>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3" name="页脚占位符 2"/>
          <p:cNvSpPr>
            <a:spLocks noGrp="1"/>
          </p:cNvSpPr>
          <p:nvPr>
            <p:ph type="ftr" sz="quarter" idx="11"/>
          </p:nvPr>
        </p:nvSpPr>
        <p:spPr/>
        <p:txBody>
          <a:bodyPr/>
          <a:lstStyle/>
          <a:p>
            <a:pPr lvl="0" eaLnBrk="1" fontAlgn="base" hangingPunct="1"/>
            <a:endParaRPr lang="en-US" altLang="x-none" strike="noStrike" noProof="1"/>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lstStyle/>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85800" y="6248400"/>
            <a:ext cx="1905000" cy="457200"/>
          </a:xfrm>
          <a:prstGeom prst="rect">
            <a:avLst/>
          </a:prstGeom>
          <a:noFill/>
          <a:ln w="9525">
            <a:noFill/>
            <a:miter/>
          </a:ln>
        </p:spPr>
        <p:txBody>
          <a:bodyPr/>
          <a:lstStyle>
            <a:lvl1pPr>
              <a:defRPr sz="1400"/>
            </a:lvl1p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1029" name="Rectangle 5"/>
          <p:cNvSpPr>
            <a:spLocks noGrp="1"/>
          </p:cNvSpPr>
          <p:nvPr>
            <p:ph type="ftr" sz="quarter" idx="3"/>
          </p:nvPr>
        </p:nvSpPr>
        <p:spPr>
          <a:xfrm>
            <a:off x="3124200" y="6248400"/>
            <a:ext cx="2895600" cy="457200"/>
          </a:xfrm>
          <a:prstGeom prst="rect">
            <a:avLst/>
          </a:prstGeom>
          <a:noFill/>
          <a:ln w="9525">
            <a:noFill/>
            <a:miter/>
          </a:ln>
        </p:spPr>
        <p:txBody>
          <a:bodyPr/>
          <a:lstStyle>
            <a:lvl1pPr algn="ctr">
              <a:defRPr sz="1400"/>
            </a:lvl1pPr>
          </a:lstStyle>
          <a:p>
            <a:pPr lvl="0" eaLnBrk="1" fontAlgn="base" hangingPunct="1"/>
            <a:endParaRPr lang="en-US" altLang="x-none" strike="noStrike" noProof="1"/>
          </a:p>
        </p:txBody>
      </p:sp>
      <p:sp>
        <p:nvSpPr>
          <p:cNvPr id="1030" name="Rectangle 6"/>
          <p:cNvSpPr>
            <a:spLocks noGrp="1"/>
          </p:cNvSpPr>
          <p:nvPr>
            <p:ph type="sldNum" sz="quarter" idx="4"/>
          </p:nvPr>
        </p:nvSpPr>
        <p:spPr>
          <a:xfrm>
            <a:off x="6553200" y="6248400"/>
            <a:ext cx="1905000" cy="45720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5" name="Rectangle 2"/>
          <p:cNvSpPr>
            <a:spLocks noGrp="1"/>
          </p:cNvSpPr>
          <p:nvPr>
            <p:ph type="ctrTitle"/>
          </p:nvPr>
        </p:nvSpPr>
        <p:spPr>
          <a:xfrm>
            <a:off x="381000" y="1066800"/>
            <a:ext cx="8458200" cy="4648200"/>
          </a:xfrm>
        </p:spPr>
        <p:txBody>
          <a:bodyPr wrap="square" anchor="ctr"/>
          <a:lstStyle>
            <a:lvl1pPr lvl="0">
              <a:defRPr/>
            </a:lvl1pPr>
          </a:lstStyle>
          <a:p>
            <a:pPr lvl="0" eaLnBrk="1" hangingPunct="1"/>
            <a:r>
              <a:rPr lang="zh-CN" altLang="en-US" sz="7200" dirty="0">
                <a:solidFill>
                  <a:srgbClr val="000099"/>
                </a:solidFill>
                <a:ea typeface="隶书" pitchFamily="1" charset="-122"/>
              </a:rPr>
              <a:t>软件需求工程</a:t>
            </a:r>
            <a:br>
              <a:rPr lang="zh-CN" altLang="en-US" sz="7200" dirty="0">
                <a:solidFill>
                  <a:srgbClr val="000099"/>
                </a:solidFill>
                <a:ea typeface="隶书" pitchFamily="1" charset="-122"/>
              </a:rPr>
            </a:br>
            <a:br>
              <a:rPr lang="zh-CN" altLang="en-US" sz="7200" dirty="0">
                <a:solidFill>
                  <a:srgbClr val="000099"/>
                </a:solidFill>
                <a:ea typeface="隶书" pitchFamily="1" charset="-122"/>
              </a:rPr>
            </a:br>
            <a:r>
              <a:rPr lang="zh-CN" altLang="en-US" sz="7200" dirty="0">
                <a:solidFill>
                  <a:srgbClr val="000099"/>
                </a:solidFill>
                <a:ea typeface="隶书" pitchFamily="1" charset="-122"/>
              </a:rPr>
              <a:t> </a:t>
            </a:r>
            <a:br>
              <a:rPr lang="zh-CN" altLang="en-US" sz="7200" dirty="0">
                <a:solidFill>
                  <a:srgbClr val="000099"/>
                </a:solidFill>
                <a:ea typeface="隶书" pitchFamily="1" charset="-122"/>
              </a:rPr>
            </a:br>
            <a:r>
              <a:rPr lang="zh-CN" altLang="en-US" dirty="0">
                <a:solidFill>
                  <a:srgbClr val="000099"/>
                </a:solidFill>
                <a:ea typeface="隶书" pitchFamily="1" charset="-122"/>
              </a:rPr>
              <a:t> </a:t>
            </a:r>
            <a:endParaRPr lang="en-US" altLang="x-none" dirty="0">
              <a:solidFill>
                <a:srgbClr val="000099"/>
              </a:solidFill>
              <a:ea typeface="隶书"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433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4339" name="Rectangle 3"/>
          <p:cNvSpPr>
            <a:spLocks noGrp="1"/>
          </p:cNvSpPr>
          <p:nvPr>
            <p:ph type="body"/>
          </p:nvPr>
        </p:nvSpPr>
        <p:spPr>
          <a:xfrm>
            <a:off x="684530" y="513080"/>
            <a:ext cx="7773670" cy="5582920"/>
          </a:xfrm>
        </p:spPr>
        <p:txBody>
          <a:bodyPr wrap="square" anchor="t"/>
          <a:lstStyle/>
          <a:p>
            <a:pPr lvl="0" eaLnBrk="1" hangingPunct="1">
              <a:lnSpc>
                <a:spcPct val="80000"/>
              </a:lnSpc>
              <a:buNone/>
            </a:pPr>
            <a:r>
              <a:rPr lang="en-US" altLang="x-none" sz="2800" b="1" dirty="0"/>
              <a:t>Standish Group</a:t>
            </a:r>
            <a:r>
              <a:rPr lang="zh-CN" altLang="en-US" sz="2800" b="1" dirty="0"/>
              <a:t>公司</a:t>
            </a:r>
            <a:r>
              <a:rPr lang="en-US" altLang="x-none" sz="2800" b="1" dirty="0"/>
              <a:t>1994</a:t>
            </a:r>
            <a:r>
              <a:rPr lang="zh-CN" altLang="en-US" sz="2800" b="1" dirty="0"/>
              <a:t>的研究报告称：</a:t>
            </a:r>
            <a:endParaRPr lang="zh-CN" altLang="en-US" sz="2800" b="1" dirty="0"/>
          </a:p>
          <a:p>
            <a:pPr lvl="0" eaLnBrk="1" hangingPunct="1">
              <a:lnSpc>
                <a:spcPct val="80000"/>
              </a:lnSpc>
              <a:buFont typeface="Wingdings" panose="05000000000000000000" pitchFamily="2" charset="2"/>
              <a:buChar char="l"/>
            </a:pPr>
            <a:r>
              <a:rPr lang="zh-CN" altLang="en-US" sz="2800" b="1" dirty="0"/>
              <a:t>在美国，每年要花去超过</a:t>
            </a:r>
            <a:r>
              <a:rPr lang="en-US" altLang="x-none" sz="2800" b="1" dirty="0"/>
              <a:t>2500</a:t>
            </a:r>
            <a:r>
              <a:rPr lang="zh-CN" altLang="en-US" sz="2800" b="1" dirty="0"/>
              <a:t>亿美元来开发大约</a:t>
            </a:r>
            <a:r>
              <a:rPr lang="en-US" altLang="x-none" sz="2800" b="1" dirty="0"/>
              <a:t>175,000</a:t>
            </a:r>
            <a:r>
              <a:rPr lang="zh-CN" altLang="en-US" sz="2800" b="1" dirty="0"/>
              <a:t>个</a:t>
            </a:r>
            <a:r>
              <a:rPr lang="en-US" altLang="x-none" sz="2800" b="1" dirty="0"/>
              <a:t>IT</a:t>
            </a:r>
            <a:r>
              <a:rPr lang="zh-CN" altLang="en-US" sz="2800" b="1" dirty="0"/>
              <a:t>应用程序的项目。大公司的开发项目的平均成本是</a:t>
            </a:r>
            <a:r>
              <a:rPr lang="en-US" altLang="x-none" sz="2800" b="1" dirty="0"/>
              <a:t>232.2</a:t>
            </a:r>
            <a:r>
              <a:rPr lang="zh-CN" altLang="en-US" sz="2800" b="1" dirty="0"/>
              <a:t>万美元，对于一个中等大小的公司是</a:t>
            </a:r>
            <a:r>
              <a:rPr lang="en-US" altLang="x-none" sz="2800" b="1" dirty="0"/>
              <a:t>133.1</a:t>
            </a:r>
            <a:r>
              <a:rPr lang="zh-CN" altLang="en-US" sz="2800" b="1" dirty="0"/>
              <a:t>万美元，对于一个小型公司则是</a:t>
            </a:r>
            <a:r>
              <a:rPr lang="en-US" altLang="x-none" sz="2800" b="1" dirty="0"/>
              <a:t>43.4</a:t>
            </a:r>
            <a:r>
              <a:rPr lang="zh-CN" altLang="en-US" sz="2800" b="1" dirty="0"/>
              <a:t>万美元；</a:t>
            </a:r>
            <a:endParaRPr lang="zh-CN" altLang="en-US" sz="2800" b="1" dirty="0"/>
          </a:p>
          <a:p>
            <a:pPr lvl="0" eaLnBrk="1" hangingPunct="1">
              <a:lnSpc>
                <a:spcPct val="80000"/>
              </a:lnSpc>
              <a:buFont typeface="Wingdings" panose="05000000000000000000" pitchFamily="2" charset="2"/>
              <a:buChar char="l"/>
            </a:pPr>
            <a:r>
              <a:rPr lang="zh-CN" altLang="en-US" sz="2800" b="1" dirty="0"/>
              <a:t>研究显示：大约</a:t>
            </a:r>
            <a:r>
              <a:rPr lang="en-US" altLang="x-none" sz="2800" b="1" dirty="0"/>
              <a:t>31%</a:t>
            </a:r>
            <a:r>
              <a:rPr lang="zh-CN" altLang="en-US" sz="2800" b="1" dirty="0"/>
              <a:t>的项目在完成之前被取消，进一步结果表明</a:t>
            </a:r>
            <a:r>
              <a:rPr lang="en-US" altLang="x-none" sz="2800" b="1" dirty="0"/>
              <a:t>52.7%</a:t>
            </a:r>
            <a:r>
              <a:rPr lang="zh-CN" altLang="en-US" sz="2800" b="1" dirty="0"/>
              <a:t>的项目的成本是它们原来预算成本的</a:t>
            </a:r>
            <a:r>
              <a:rPr lang="en-US" altLang="x-none" sz="2800" b="1" dirty="0"/>
              <a:t>189%</a:t>
            </a:r>
            <a:r>
              <a:rPr lang="zh-CN" altLang="en-US" sz="2800" b="1" dirty="0"/>
              <a:t>；</a:t>
            </a:r>
            <a:endParaRPr lang="zh-CN" altLang="en-US" sz="2800" b="1" dirty="0"/>
          </a:p>
          <a:p>
            <a:pPr lvl="0" eaLnBrk="1" hangingPunct="1">
              <a:lnSpc>
                <a:spcPct val="80000"/>
              </a:lnSpc>
              <a:buFont typeface="Wingdings" panose="05000000000000000000" pitchFamily="2" charset="2"/>
              <a:buChar char="l"/>
            </a:pPr>
            <a:r>
              <a:rPr lang="zh-CN" altLang="en-US" sz="2800" b="1" dirty="0"/>
              <a:t>基于上述研究结果， </a:t>
            </a:r>
            <a:r>
              <a:rPr lang="en-US" altLang="x-none" sz="2800" b="1" dirty="0"/>
              <a:t>Standish Group</a:t>
            </a:r>
            <a:r>
              <a:rPr lang="zh-CN" altLang="en-US" sz="2800" b="1" dirty="0"/>
              <a:t>公司估计：美国公司和政府机构在被取消的软件项目上每年花费</a:t>
            </a:r>
            <a:r>
              <a:rPr lang="en-US" altLang="x-none" sz="2800" b="1" dirty="0"/>
              <a:t>810</a:t>
            </a:r>
            <a:r>
              <a:rPr lang="zh-CN" altLang="en-US" sz="2800" b="1" dirty="0"/>
              <a:t>亿美元，并为超过时间交付的软件系统多支付</a:t>
            </a:r>
            <a:r>
              <a:rPr lang="en-US" altLang="x-none" sz="2800" b="1" dirty="0"/>
              <a:t>590</a:t>
            </a:r>
            <a:r>
              <a:rPr lang="zh-CN" altLang="en-US" sz="2800" b="1" dirty="0"/>
              <a:t>亿美元。</a:t>
            </a:r>
            <a:endParaRPr lang="zh-CN" altLang="en-US" sz="2800" b="1" dirty="0"/>
          </a:p>
          <a:p>
            <a:pPr lvl="0" eaLnBrk="1" hangingPunct="1">
              <a:lnSpc>
                <a:spcPct val="80000"/>
              </a:lnSpc>
              <a:buNone/>
            </a:pPr>
            <a:endParaRPr lang="zh-CN" altLang="en-US" sz="2000"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704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7043" name="Rectangle 2"/>
          <p:cNvSpPr>
            <a:spLocks noGrp="1"/>
          </p:cNvSpPr>
          <p:nvPr>
            <p:ph type="body"/>
          </p:nvPr>
        </p:nvSpPr>
        <p:spPr>
          <a:xfrm>
            <a:off x="469900" y="620713"/>
            <a:ext cx="8278813" cy="5184775"/>
          </a:xfrm>
        </p:spPr>
        <p:txBody>
          <a:bodyPr wrap="square" anchor="t"/>
          <a:lstStyle/>
          <a:p>
            <a:pPr lvl="0" eaLnBrk="1" hangingPunct="1">
              <a:lnSpc>
                <a:spcPct val="90000"/>
              </a:lnSpc>
              <a:buFont typeface="Wingdings" panose="05000000000000000000" pitchFamily="2" charset="2"/>
              <a:buChar char="l"/>
            </a:pPr>
            <a:r>
              <a:rPr lang="zh-CN" altLang="en-US" sz="2600" b="1" dirty="0"/>
              <a:t>义务</a:t>
            </a:r>
            <a:r>
              <a:rPr lang="en-US" altLang="x-none" sz="2600" b="1" dirty="0"/>
              <a:t>#5</a:t>
            </a:r>
            <a:r>
              <a:rPr lang="zh-CN" altLang="en-US" sz="2600" b="1" dirty="0"/>
              <a:t>：尊重开发人员的需求可行性及成本评估</a:t>
            </a:r>
            <a:endParaRPr lang="zh-CN" altLang="en-US" sz="2600" b="1" dirty="0"/>
          </a:p>
          <a:p>
            <a:pPr lvl="0" eaLnBrk="1" hangingPunct="1">
              <a:lnSpc>
                <a:spcPct val="90000"/>
              </a:lnSpc>
              <a:buFont typeface="Wingdings" panose="05000000000000000000" pitchFamily="2" charset="2"/>
              <a:buNone/>
            </a:pPr>
            <a:endParaRPr lang="zh-CN" altLang="en-US" sz="2600" b="1" dirty="0"/>
          </a:p>
          <a:p>
            <a:pPr lvl="0" eaLnBrk="1" hangingPunct="1">
              <a:lnSpc>
                <a:spcPct val="90000"/>
              </a:lnSpc>
              <a:buNone/>
            </a:pPr>
            <a:r>
              <a:rPr lang="zh-CN" altLang="en-US" sz="2600" b="1" dirty="0"/>
              <a:t>           所有的软件功能都有其成本价格，开发人员最适合预算这些成本</a:t>
            </a:r>
            <a:r>
              <a:rPr lang="en-US" altLang="x-none" sz="2600" b="1" dirty="0"/>
              <a:t>(</a:t>
            </a:r>
            <a:r>
              <a:rPr lang="zh-CN" altLang="en-US" sz="2600" b="1" dirty="0"/>
              <a:t>尽管许多开发人员并不擅长评估预测</a:t>
            </a:r>
            <a:r>
              <a:rPr lang="en-US" altLang="x-none" sz="2600" b="1" dirty="0"/>
              <a:t>)</a:t>
            </a:r>
            <a:r>
              <a:rPr lang="zh-CN" altLang="en-US" sz="2600" b="1" dirty="0"/>
              <a:t>。客户所希望的某些产品特性可能在技术上行不通，或者实现它要付出极为高昂的代价。而某些需求试图在操作环境中要求不可能达到的性能或试图得到一些根本得不到的数据，开发人员会对此作出负面的评价意见，客户应该尊重他们的意见。</a:t>
            </a:r>
            <a:endParaRPr lang="zh-CN" altLang="en-US" sz="2600" b="1" dirty="0"/>
          </a:p>
          <a:p>
            <a:pPr lvl="0" eaLnBrk="1" hangingPunct="1">
              <a:lnSpc>
                <a:spcPct val="90000"/>
              </a:lnSpc>
              <a:buNone/>
            </a:pPr>
            <a:r>
              <a:rPr lang="zh-CN" altLang="en-US" sz="2600" b="1" dirty="0"/>
              <a:t>          有时，客户可以重新给出一个在技术上可行、实现上便宜的需求，例如，要求某个行为在 “瞬间”发生是不可行的，但换种更具体的时间需求说法</a:t>
            </a:r>
            <a:r>
              <a:rPr lang="en-US" altLang="x-none" sz="2600" b="1" dirty="0"/>
              <a:t>(“</a:t>
            </a:r>
            <a:r>
              <a:rPr lang="zh-CN" altLang="en-US" sz="2600" b="1" dirty="0"/>
              <a:t>在</a:t>
            </a:r>
            <a:r>
              <a:rPr lang="en-US" altLang="x-none" sz="2600" b="1" dirty="0"/>
              <a:t>50ms</a:t>
            </a:r>
            <a:r>
              <a:rPr lang="zh-CN" altLang="en-US" sz="2600" b="1" dirty="0"/>
              <a:t>以内” </a:t>
            </a:r>
            <a:r>
              <a:rPr lang="en-US" altLang="x-none" sz="2600" b="1" dirty="0"/>
              <a:t>)</a:t>
            </a:r>
            <a:r>
              <a:rPr lang="zh-CN" altLang="en-US" sz="2600" b="1" dirty="0"/>
              <a:t>，这就可以实现了。</a:t>
            </a:r>
            <a:endParaRPr lang="zh-CN" altLang="en-US" sz="26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80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8067" name="Rectangle 2"/>
          <p:cNvSpPr>
            <a:spLocks noGrp="1"/>
          </p:cNvSpPr>
          <p:nvPr>
            <p:ph type="body"/>
          </p:nvPr>
        </p:nvSpPr>
        <p:spPr>
          <a:xfrm>
            <a:off x="685800" y="476250"/>
            <a:ext cx="7772400" cy="5545138"/>
          </a:xfrm>
        </p:spPr>
        <p:txBody>
          <a:bodyPr wrap="square" anchor="t"/>
          <a:lstStyle/>
          <a:p>
            <a:pPr lvl="0" eaLnBrk="1" hangingPunct="1">
              <a:lnSpc>
                <a:spcPct val="80000"/>
              </a:lnSpc>
              <a:buFont typeface="Wingdings" panose="05000000000000000000" pitchFamily="2" charset="2"/>
              <a:buChar char="l"/>
            </a:pPr>
            <a:r>
              <a:rPr lang="zh-CN" altLang="en-US" sz="2600" b="1" dirty="0"/>
              <a:t>义务</a:t>
            </a:r>
            <a:r>
              <a:rPr lang="en-US" altLang="x-none" sz="2600" b="1" dirty="0"/>
              <a:t>#6</a:t>
            </a:r>
            <a:r>
              <a:rPr lang="zh-CN" altLang="en-US" sz="2600" b="1" dirty="0"/>
              <a:t>：划分需求优先级别</a:t>
            </a:r>
            <a:endParaRPr lang="zh-CN" altLang="en-US" sz="2600" b="1" dirty="0"/>
          </a:p>
          <a:p>
            <a:pPr lvl="0" eaLnBrk="1" hangingPunct="1">
              <a:lnSpc>
                <a:spcPct val="80000"/>
              </a:lnSpc>
              <a:buFont typeface="Wingdings" panose="05000000000000000000" pitchFamily="2" charset="2"/>
              <a:buNone/>
            </a:pPr>
            <a:endParaRPr lang="zh-CN" altLang="en-US" sz="2600" b="1" dirty="0"/>
          </a:p>
          <a:p>
            <a:pPr lvl="0" eaLnBrk="1" hangingPunct="1">
              <a:lnSpc>
                <a:spcPct val="80000"/>
              </a:lnSpc>
              <a:buNone/>
            </a:pPr>
            <a:r>
              <a:rPr lang="zh-CN" altLang="en-US" sz="2600" b="1" dirty="0"/>
              <a:t>           绝大多数项目没有足够的时间或资源来实现功能性的每个细节。决定哪些特性是必要的，哪些是重要的，哪些是好的，是需求开发的主要部分。只能由客户来负责设定需求优先级，因为开发者并不可能按其观点决定需求优先级。开发者将为客户确定优先级提供有关每个需求的花费和风险的信息。当客户设定优先级时，帮助开发者确保在适当的时间内用最小的开支取得最好的效果。</a:t>
            </a:r>
            <a:endParaRPr lang="zh-CN" altLang="en-US" sz="2600" b="1" dirty="0"/>
          </a:p>
          <a:p>
            <a:pPr lvl="0" eaLnBrk="1" hangingPunct="1">
              <a:lnSpc>
                <a:spcPct val="80000"/>
              </a:lnSpc>
              <a:buNone/>
            </a:pPr>
            <a:r>
              <a:rPr lang="zh-CN" altLang="en-US" sz="2600" b="1" dirty="0"/>
              <a:t>           在时间和资源限制下，关于所需特性能否完成或完成多少应该尊重开发人员的意见。尽管没有人愿意看到自己所希望的需求在项目中未被实现，但毕竟是要面对现实。业务决策有时不得不依据优先级来缩小项目范围或延长工期，或增加资源，或在质量上寻找折衷。</a:t>
            </a:r>
            <a:r>
              <a:rPr lang="zh-CN" altLang="en-US" sz="2600" dirty="0"/>
              <a:t> </a:t>
            </a:r>
            <a:endParaRPr lang="zh-CN" altLang="en-US" sz="26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90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9091" name="Rectangle 2"/>
          <p:cNvSpPr>
            <a:spLocks noGrp="1"/>
          </p:cNvSpPr>
          <p:nvPr>
            <p:ph type="body"/>
          </p:nvPr>
        </p:nvSpPr>
        <p:spPr>
          <a:xfrm>
            <a:off x="755650" y="549275"/>
            <a:ext cx="8062913" cy="5400675"/>
          </a:xfrm>
        </p:spPr>
        <p:txBody>
          <a:bodyPr wrap="square" anchor="t"/>
          <a:lstStyle/>
          <a:p>
            <a:pPr lvl="0" eaLnBrk="1" hangingPunct="1">
              <a:lnSpc>
                <a:spcPct val="80000"/>
              </a:lnSpc>
              <a:buFont typeface="Wingdings" panose="05000000000000000000" pitchFamily="2" charset="2"/>
              <a:buChar char="l"/>
            </a:pPr>
            <a:r>
              <a:rPr lang="zh-CN" altLang="en-US" sz="2600" b="1" dirty="0"/>
              <a:t>义务</a:t>
            </a:r>
            <a:r>
              <a:rPr lang="en-US" altLang="x-none" sz="2600" b="1" dirty="0"/>
              <a:t>#7</a:t>
            </a:r>
            <a:r>
              <a:rPr lang="zh-CN" altLang="en-US" sz="2600" b="1" dirty="0"/>
              <a:t>：评审需求文档和原型</a:t>
            </a:r>
            <a:endParaRPr lang="zh-CN" altLang="en-US" sz="2600" b="1" dirty="0"/>
          </a:p>
          <a:p>
            <a:pPr lvl="0" eaLnBrk="1" hangingPunct="1">
              <a:lnSpc>
                <a:spcPct val="80000"/>
              </a:lnSpc>
              <a:buFont typeface="Wingdings" panose="05000000000000000000" pitchFamily="2" charset="2"/>
              <a:buNone/>
            </a:pPr>
            <a:endParaRPr lang="zh-CN" altLang="en-US" sz="2600" b="1" dirty="0"/>
          </a:p>
          <a:p>
            <a:pPr lvl="0" eaLnBrk="1" hangingPunct="1">
              <a:lnSpc>
                <a:spcPct val="80000"/>
              </a:lnSpc>
              <a:buNone/>
            </a:pPr>
            <a:r>
              <a:rPr lang="zh-CN" altLang="en-US" sz="2600" b="1" dirty="0"/>
              <a:t>         无论是正式的还是非正式的方式，对需求文档进行评审都会对软件质量提高有所帮助。让客户参与评审才能真正鉴别需求文档是否的确完整、正确说明了期望的必要特性。评审也给客户代表提供一个机会，给需求分析人员带来反馈信息以改进他们的工作。如果你认为编写的需求文档不够准确，就有义务尽早告诉分析人员并为改进提供建议。</a:t>
            </a:r>
            <a:endParaRPr lang="zh-CN" altLang="en-US" sz="2600" b="1" dirty="0"/>
          </a:p>
          <a:p>
            <a:pPr lvl="0" eaLnBrk="1" hangingPunct="1">
              <a:lnSpc>
                <a:spcPct val="80000"/>
              </a:lnSpc>
              <a:buNone/>
            </a:pPr>
            <a:r>
              <a:rPr lang="zh-CN" altLang="en-US" sz="2600" b="1" dirty="0"/>
              <a:t>           通过阅读需求规格说明，很难想象实际的软件是什么样子的。更好的方法是先为产品开发一个原型。这样你就能提供更有价值的反馈信息给开发人员，帮助他们更好地理解你的需求。必须认识到：原型并非是一个实际产品，但开发人员能将其转变、扩充成功能齐全的系统。</a:t>
            </a:r>
            <a:endParaRPr lang="zh-CN" altLang="en-US" sz="26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011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0115" name="Rectangle 2"/>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sz="2800" b="1" dirty="0"/>
              <a:t>义务</a:t>
            </a:r>
            <a:r>
              <a:rPr lang="en-US" altLang="x-none" sz="2800" b="1" dirty="0"/>
              <a:t>#8</a:t>
            </a:r>
            <a:r>
              <a:rPr lang="zh-CN" altLang="en-US" sz="2800" b="1" dirty="0"/>
              <a:t>：需求出现变更要马上联系</a:t>
            </a:r>
            <a:endParaRPr lang="zh-CN" altLang="en-US" sz="2800" b="1" dirty="0"/>
          </a:p>
          <a:p>
            <a:pPr lvl="0" eaLnBrk="1" hangingPunct="1">
              <a:buNone/>
            </a:pPr>
            <a:r>
              <a:rPr lang="zh-CN" altLang="en-US" sz="2800" b="1" dirty="0"/>
              <a:t>          不断的需求变更会给在预定计划内完成高质量产品带来严重的负面影响。变更是不可避免的，但在开发周期中的变更越在晚期出现，其影响越大。变更不仅会导致代价极高的返工，而且工期也会被迫延误，特别是在大体结构已完成后又需要增加新特性时。所以一旦客户发现需要变更需求时，请一定立即通知分析人员。</a:t>
            </a:r>
            <a:r>
              <a:rPr lang="zh-CN" altLang="en-US" sz="2800" dirty="0"/>
              <a:t> </a:t>
            </a:r>
            <a:endParaRPr lang="zh-CN" altLang="en-US" sz="2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113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1139" name="Rectangle 2"/>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dirty="0"/>
              <a:t> </a:t>
            </a:r>
            <a:r>
              <a:rPr lang="zh-CN" altLang="en-US" b="1" dirty="0"/>
              <a:t>义务</a:t>
            </a:r>
            <a:r>
              <a:rPr lang="en-US" altLang="x-none" b="1" dirty="0"/>
              <a:t>#9</a:t>
            </a:r>
            <a:r>
              <a:rPr lang="zh-CN" altLang="en-US" b="1" dirty="0"/>
              <a:t>：应遵照开发组织处理需求变更的过程</a:t>
            </a:r>
            <a:endParaRPr lang="zh-CN" altLang="en-US" b="1" dirty="0"/>
          </a:p>
          <a:p>
            <a:pPr lvl="0" eaLnBrk="1" hangingPunct="1">
              <a:buNone/>
            </a:pPr>
            <a:r>
              <a:rPr lang="zh-CN" altLang="en-US" b="1" dirty="0"/>
              <a:t>         为了将变更带来的负面影响减少到最低限度，所有的参与者必须遵照项目的变更控制过程。这要求不放弃所有提出的变更，对每项要求的变更进行分析、综合考虑，最后作出合适的决策以确定将某些变更引入到项目中。</a:t>
            </a:r>
            <a:endParaRPr lang="zh-CN" altLang="en-US"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6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63" name="Rectangle 2"/>
          <p:cNvSpPr>
            <a:spLocks noGrp="1"/>
          </p:cNvSpPr>
          <p:nvPr>
            <p:ph type="body"/>
          </p:nvPr>
        </p:nvSpPr>
        <p:spPr>
          <a:xfrm>
            <a:off x="685800" y="620713"/>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dirty="0"/>
              <a:t> </a:t>
            </a:r>
            <a:r>
              <a:rPr lang="zh-CN" altLang="en-US" sz="2800" b="1" dirty="0"/>
              <a:t>义务</a:t>
            </a:r>
            <a:r>
              <a:rPr lang="en-US" altLang="x-none" sz="2800" b="1" dirty="0"/>
              <a:t>#10</a:t>
            </a:r>
            <a:r>
              <a:rPr lang="zh-CN" altLang="en-US" sz="2800" b="1" dirty="0"/>
              <a:t>：尊重开发人员采用的需求工程过程</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软件开发中最具挑战性的莫过于收集需求并确定其正确性。分析人员采用的方法有其合理性。也许客户认为需求过程不太划算，但请相信花在需求开发上的时间是“很有价值”的。</a:t>
            </a:r>
            <a:endParaRPr lang="zh-CN" altLang="en-US" sz="2800" b="1" dirty="0"/>
          </a:p>
          <a:p>
            <a:pPr lvl="0" eaLnBrk="1" hangingPunct="1">
              <a:lnSpc>
                <a:spcPct val="80000"/>
              </a:lnSpc>
              <a:buNone/>
            </a:pPr>
            <a:r>
              <a:rPr lang="zh-CN" altLang="en-US" sz="2800" b="1" dirty="0"/>
              <a:t>    如果客户理解并支持分析人员为收集、编写需求文档和确保其质量所采用的技术，那么整个过程将会更为顺利。</a:t>
            </a:r>
            <a:endParaRPr lang="zh-CN" altLang="en-US" sz="2800" b="1" dirty="0"/>
          </a:p>
          <a:p>
            <a:pPr lvl="0" eaLnBrk="1" hangingPunct="1">
              <a:lnSpc>
                <a:spcPct val="80000"/>
              </a:lnSpc>
              <a:buNone/>
            </a:pPr>
            <a:r>
              <a:rPr lang="zh-CN" altLang="en-US" sz="2800" b="1" dirty="0"/>
              <a:t>           可以了解询问分析人员为什么他们要收集某些信息，并积极主动参与与需求有关的活动。</a:t>
            </a:r>
            <a:endParaRPr lang="zh-CN" altLang="en-US" sz="28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318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3187" name="Rectangle 2"/>
          <p:cNvSpPr>
            <a:spLocks noGrp="1"/>
          </p:cNvSpPr>
          <p:nvPr>
            <p:ph type="title"/>
          </p:nvPr>
        </p:nvSpPr>
        <p:spPr/>
        <p:txBody>
          <a:bodyPr wrap="square" anchor="ctr"/>
          <a:lstStyle/>
          <a:p>
            <a:pPr lvl="0" algn="l" eaLnBrk="1" hangingPunct="1"/>
            <a:r>
              <a:rPr lang="en-US" altLang="x-none" dirty="0"/>
              <a:t>1.</a:t>
            </a:r>
            <a:r>
              <a:rPr lang="zh-CN" altLang="en-US" dirty="0"/>
              <a:t>10</a:t>
            </a:r>
            <a:r>
              <a:rPr lang="en-US" altLang="x-none" dirty="0"/>
              <a:t>  </a:t>
            </a:r>
            <a:r>
              <a:rPr lang="zh-CN" altLang="en-US" b="1" dirty="0"/>
              <a:t>需求工程的推荐方法</a:t>
            </a:r>
            <a:r>
              <a:rPr lang="zh-CN" altLang="en-US" dirty="0"/>
              <a:t> </a:t>
            </a:r>
            <a:endParaRPr lang="en-US" altLang="x-none" dirty="0"/>
          </a:p>
        </p:txBody>
      </p:sp>
      <p:sp>
        <p:nvSpPr>
          <p:cNvPr id="93188" name="Rectangle 3"/>
          <p:cNvSpPr>
            <a:spLocks noGrp="1"/>
          </p:cNvSpPr>
          <p:nvPr>
            <p:ph type="body"/>
          </p:nvPr>
        </p:nvSpPr>
        <p:spPr>
          <a:xfrm>
            <a:off x="539552" y="1769527"/>
            <a:ext cx="7772400" cy="4114800"/>
          </a:xfrm>
        </p:spPr>
        <p:txBody>
          <a:bodyPr wrap="square" anchor="t"/>
          <a:lstStyle/>
          <a:p>
            <a:pPr lvl="0" eaLnBrk="1" hangingPunct="1">
              <a:buNone/>
            </a:pPr>
            <a:r>
              <a:rPr lang="en-US" altLang="zh-CN" sz="2800" b="1" dirty="0"/>
              <a:t>            </a:t>
            </a:r>
            <a:r>
              <a:rPr lang="zh-CN" altLang="en-US" sz="2800" b="1" dirty="0"/>
              <a:t>通过有关专家来分析众多不同组织中成功和失败的项目 ，将那些成功项目中提供高效的方法和失败项目中导致低效甚至无效的方法都归纳出来。找到了一些公认的能收到实效的关键方法。这些方法就是有助于项目成功的有效方法即是“需求工程的推荐方法” 。</a:t>
            </a:r>
            <a:endParaRPr lang="zh-CN" altLang="en-US" sz="2800" b="1" dirty="0"/>
          </a:p>
          <a:p>
            <a:pPr lvl="0" eaLnBrk="1" hangingPunct="1">
              <a:buNone/>
            </a:pPr>
            <a:r>
              <a:rPr lang="zh-CN" altLang="en-US" sz="2800" b="1" dirty="0"/>
              <a:t>           下面分七类介绍了四十余种方法，能有助于开发小组做好需求工作，推荐方法如下表所列。 </a:t>
            </a:r>
            <a:endParaRPr lang="zh-CN" altLang="en-US" sz="28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42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4211" name="Rectangle 4"/>
          <p:cNvSpPr/>
          <p:nvPr/>
        </p:nvSpPr>
        <p:spPr>
          <a:xfrm>
            <a:off x="2627313" y="188913"/>
            <a:ext cx="3671887" cy="396875"/>
          </a:xfrm>
          <a:prstGeom prst="rect">
            <a:avLst/>
          </a:prstGeom>
          <a:noFill/>
          <a:ln w="9525">
            <a:noFill/>
          </a:ln>
        </p:spPr>
        <p:txBody>
          <a:bodyPr anchor="ctr">
            <a:spAutoFit/>
          </a:bodyPr>
          <a:lstStyle/>
          <a:p>
            <a:pPr lvl="0" algn="ctr"/>
            <a:r>
              <a:rPr lang="zh-CN" altLang="en-US" sz="2000" b="1" dirty="0">
                <a:latin typeface="Times New Roman" panose="02020603050405020304" pitchFamily="2" charset="0"/>
                <a:ea typeface="宋体" panose="02010600030101010101" pitchFamily="2" charset="-122"/>
              </a:rPr>
              <a:t>表</a:t>
            </a:r>
            <a:r>
              <a:rPr lang="en-US" altLang="x-none" sz="2000" b="1" dirty="0">
                <a:latin typeface="Times New Roman" panose="02020603050405020304" pitchFamily="2" charset="0"/>
                <a:ea typeface="宋体" panose="02010600030101010101" pitchFamily="2" charset="-122"/>
              </a:rPr>
              <a:t>3-1  </a:t>
            </a:r>
            <a:r>
              <a:rPr lang="zh-CN" altLang="en-US" sz="2000" b="1" dirty="0">
                <a:latin typeface="Times New Roman" panose="02020603050405020304" pitchFamily="2" charset="0"/>
                <a:ea typeface="宋体" panose="02010600030101010101" pitchFamily="2" charset="-122"/>
              </a:rPr>
              <a:t>需求工程推荐方法</a:t>
            </a:r>
            <a:endParaRPr lang="zh-CN" altLang="en-US" sz="2000" dirty="0">
              <a:latin typeface="Times New Roman" panose="02020603050405020304" pitchFamily="2" charset="0"/>
              <a:ea typeface="宋体" panose="02010600030101010101" pitchFamily="2" charset="-122"/>
            </a:endParaRPr>
          </a:p>
        </p:txBody>
      </p:sp>
      <p:graphicFrame>
        <p:nvGraphicFramePr>
          <p:cNvPr id="94213" name="表格 94212"/>
          <p:cNvGraphicFramePr/>
          <p:nvPr/>
        </p:nvGraphicFramePr>
        <p:xfrm>
          <a:off x="107950" y="836613"/>
          <a:ext cx="9036050" cy="3991293"/>
        </p:xfrm>
        <a:graphic>
          <a:graphicData uri="http://schemas.openxmlformats.org/drawingml/2006/table">
            <a:tbl>
              <a:tblPr/>
              <a:tblGrid>
                <a:gridCol w="2852738"/>
                <a:gridCol w="3294062"/>
                <a:gridCol w="2889250"/>
              </a:tblGrid>
              <a:tr h="3968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2000" b="1">
                          <a:ea typeface="Times New Roman" panose="02020603050405020304" pitchFamily="2" charset="0"/>
                        </a:rPr>
                        <a:t>知识技能</a:t>
                      </a:r>
                      <a:endParaRPr lang="zh-CN" altLang="en-US" sz="20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2000" b="1">
                          <a:ea typeface="Times New Roman" panose="02020603050405020304" pitchFamily="2" charset="0"/>
                        </a:rPr>
                        <a:t>需求管理</a:t>
                      </a:r>
                      <a:endParaRPr lang="zh-CN" altLang="en-US" sz="20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2000" b="1">
                          <a:ea typeface="Times New Roman" panose="02020603050405020304" pitchFamily="2" charset="0"/>
                        </a:rPr>
                        <a:t>项目管理</a:t>
                      </a:r>
                      <a:endParaRPr lang="zh-CN" altLang="en-US" sz="20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培训需求分析人员</a:t>
                      </a:r>
                      <a:endParaRPr lang="zh-CN" altLang="en-US" sz="18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确定变更控制过程</a:t>
                      </a:r>
                      <a:endParaRPr lang="zh-CN" altLang="en-US" sz="18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选择合适的生存周期</a:t>
                      </a:r>
                      <a:endParaRPr lang="zh-CN" altLang="en-US" sz="18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培训用户代表和管理人员</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建立变更控制委员会</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确定需求的基本计划。</a:t>
                      </a:r>
                      <a:endParaRPr lang="zh-CN" altLang="en-US" sz="1800" b="1"/>
                    </a:p>
                  </a:txBody>
                  <a:tcPr>
                    <a:lnL>
                      <a:noFill/>
                    </a:lnL>
                    <a:lnR>
                      <a:noFill/>
                    </a:lnR>
                    <a:lnT>
                      <a:noFill/>
                    </a:lnT>
                    <a:lnB>
                      <a:noFill/>
                    </a:lnB>
                    <a:lnTlToBr>
                      <a:noFill/>
                    </a:lnTlToBr>
                    <a:lnBlToTr>
                      <a:noFill/>
                    </a:lnBlToTr>
                    <a:no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培训应用领域的开发人员</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进行变更影响分析</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协商约定</a:t>
                      </a:r>
                      <a:endParaRPr lang="zh-CN" altLang="en-US" sz="1800" b="1"/>
                    </a:p>
                  </a:txBody>
                  <a:tcPr>
                    <a:lnL>
                      <a:noFill/>
                    </a:lnL>
                    <a:lnR>
                      <a:noFill/>
                    </a:lnR>
                    <a:lnT>
                      <a:noFill/>
                    </a:lnT>
                    <a:lnB>
                      <a:noFill/>
                    </a:lnB>
                    <a:lnTlToBr>
                      <a:noFill/>
                    </a:lnTlToBr>
                    <a:lnBlToTr>
                      <a:noFill/>
                    </a:lnBlToTr>
                    <a:noFill/>
                  </a:tcPr>
                </a:tc>
              </a:tr>
              <a:tr h="3651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汇编术语</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跟踪影响工作产品的每项变更</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管理需求风险</a:t>
                      </a:r>
                      <a:endParaRPr lang="zh-CN" altLang="en-US" sz="1800" b="1"/>
                    </a:p>
                  </a:txBody>
                  <a:tcPr>
                    <a:lnL>
                      <a:noFill/>
                    </a:lnL>
                    <a:lnR>
                      <a:noFill/>
                    </a:lnR>
                    <a:lnT>
                      <a:noFill/>
                    </a:lnT>
                    <a:lnB>
                      <a:noFill/>
                    </a:lnB>
                    <a:lnTlToBr>
                      <a:noFill/>
                    </a:lnTlToBr>
                    <a:lnBlToTr>
                      <a:noFill/>
                    </a:lnBlToTr>
                    <a:noFill/>
                  </a:tcPr>
                </a:tc>
              </a:tr>
              <a:tr h="6413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编写需求文档的基准版本和控制版本</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跟踪需求工作</a:t>
                      </a:r>
                      <a:endParaRPr lang="zh-CN" altLang="en-US" sz="1800" b="1"/>
                    </a:p>
                  </a:txBody>
                  <a:tcPr>
                    <a:lnL>
                      <a:noFill/>
                    </a:lnL>
                    <a:lnR>
                      <a:noFill/>
                    </a:lnR>
                    <a:lnT>
                      <a:noFill/>
                    </a:lnT>
                    <a:lnB>
                      <a:noFill/>
                    </a:lnB>
                    <a:lnTlToBr>
                      <a:noFill/>
                    </a:lnTlToBr>
                    <a:lnBlToTr>
                      <a:noFill/>
                    </a:lnBlToTr>
                    <a:noFill/>
                  </a:tcPr>
                </a:tc>
              </a:tr>
              <a:tr h="3841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维护变更历史记录</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跟踪需求状态</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r>
              <a:tr h="3651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衡量需求稳定性</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r>
              <a:tr h="36671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使用需求管理工具</a:t>
                      </a:r>
                      <a:endParaRPr lang="zh-CN" altLang="en-US" sz="18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523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5235" name="Rectangle 4"/>
          <p:cNvSpPr/>
          <p:nvPr/>
        </p:nvSpPr>
        <p:spPr>
          <a:xfrm>
            <a:off x="2916238" y="333375"/>
            <a:ext cx="2376487" cy="457200"/>
          </a:xfrm>
          <a:prstGeom prst="rect">
            <a:avLst/>
          </a:prstGeom>
          <a:noFill/>
          <a:ln w="9525">
            <a:noFill/>
          </a:ln>
        </p:spPr>
        <p:txBody>
          <a:bodyPr anchor="ctr">
            <a:spAutoFit/>
          </a:bodyPr>
          <a:lstStyle/>
          <a:p>
            <a:pPr lvl="0" algn="ctr"/>
            <a:r>
              <a:rPr lang="zh-CN" altLang="en-US" sz="2400" b="1" dirty="0">
                <a:latin typeface="Times New Roman" panose="02020603050405020304" pitchFamily="2" charset="0"/>
                <a:ea typeface="宋体" panose="02010600030101010101" pitchFamily="2" charset="-122"/>
              </a:rPr>
              <a:t>需求开发</a:t>
            </a:r>
            <a:endParaRPr lang="zh-CN" altLang="en-US" sz="2400" dirty="0">
              <a:latin typeface="Times New Roman" panose="02020603050405020304" pitchFamily="2" charset="0"/>
              <a:ea typeface="宋体" panose="02010600030101010101" pitchFamily="2" charset="-122"/>
            </a:endParaRPr>
          </a:p>
        </p:txBody>
      </p:sp>
      <p:graphicFrame>
        <p:nvGraphicFramePr>
          <p:cNvPr id="95237" name="表格 95236"/>
          <p:cNvGraphicFramePr/>
          <p:nvPr/>
        </p:nvGraphicFramePr>
        <p:xfrm>
          <a:off x="395288" y="836613"/>
          <a:ext cx="8496617" cy="4387532"/>
        </p:xfrm>
        <a:graphic>
          <a:graphicData uri="http://schemas.openxmlformats.org/drawingml/2006/table">
            <a:tbl>
              <a:tblPr/>
              <a:tblGrid>
                <a:gridCol w="2087880"/>
                <a:gridCol w="1871662"/>
                <a:gridCol w="2305050"/>
                <a:gridCol w="360363"/>
                <a:gridCol w="1871662"/>
              </a:tblGrid>
              <a:tr h="3349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获  取</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分  析</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编写规格说明书</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验  证</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5762">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编写项目视图与范围</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绘制关联图</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采用软件需求规格说明模版</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hMerge="1">
                  <a:tcPr>
                    <a:lnT w="12700" cap="flat" cmpd="sng">
                      <a:solidFill>
                        <a:srgbClr val="000000"/>
                      </a:solidFill>
                      <a:prstDash val="solid"/>
                      <a:headEnd type="none" w="med" len="med"/>
                      <a:tailEnd type="none" w="med" len="med"/>
                    </a:lnT>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审查需求文档</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确定需求开发过程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创建开发原型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指明需求来源</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依据需求编写测试用例</a:t>
                      </a:r>
                      <a:endParaRPr lang="zh-CN" altLang="en-US" sz="1600" b="1"/>
                    </a:p>
                  </a:txBody>
                  <a:tcPr>
                    <a:lnL>
                      <a:noFill/>
                    </a:lnL>
                    <a:lnR>
                      <a:noFill/>
                    </a:lnR>
                    <a:lnT>
                      <a:noFill/>
                    </a:lnT>
                    <a:lnB>
                      <a:noFill/>
                    </a:lnB>
                    <a:lnTlToBr>
                      <a:noFill/>
                    </a:lnTlToBr>
                    <a:lnBlToTr>
                      <a:noFill/>
                    </a:lnBlToTr>
                    <a:noFill/>
                  </a:tcPr>
                </a:tc>
                <a:tc hMerge="1">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用户群分类</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分析可行性</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为每项需求注上标号</a:t>
                      </a:r>
                      <a:endParaRPr lang="zh-CN" altLang="en-US"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编写用户手册</a:t>
                      </a:r>
                      <a:endParaRPr lang="zh-CN" altLang="en-US"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选择产品代表</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确定需求优先级</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记录业务规范</a:t>
                      </a:r>
                      <a:endParaRPr lang="zh-CN" altLang="en-US"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确定合格的标准</a:t>
                      </a:r>
                      <a:endParaRPr lang="zh-CN" altLang="en-US"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建立核心队伍</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为需求建立模型</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创建需求跟踪能力矩阵</a:t>
                      </a:r>
                      <a:endParaRPr lang="zh-CN" altLang="en-US"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确定使用实例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编写数据字典</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63881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dirty="0">
                          <a:ea typeface="Times New Roman" panose="02020603050405020304" pitchFamily="2" charset="0"/>
                        </a:rPr>
                        <a:t>召开应用程序开发</a:t>
                      </a:r>
                      <a:endParaRPr lang="zh-CN" altLang="en-US" sz="1600" b="1" dirty="0">
                        <a:ea typeface="Times New Roman" panose="02020603050405020304" pitchFamily="2" charset="0"/>
                      </a:endParaRPr>
                    </a:p>
                    <a:p>
                      <a:pPr marL="0" lvl="0" indent="0" eaLnBrk="1" hangingPunct="1">
                        <a:spcBef>
                          <a:spcPct val="0"/>
                        </a:spcBef>
                        <a:buNone/>
                      </a:pPr>
                      <a:r>
                        <a:rPr lang="zh-CN" altLang="en-US" sz="1600" b="1">
                          <a:ea typeface="Times New Roman" panose="02020603050405020304" pitchFamily="2" charset="0"/>
                          <a:sym typeface="+mn-ea"/>
                        </a:rPr>
                        <a:t>联系会议</a:t>
                      </a:r>
                      <a:endParaRPr lang="zh-CN" altLang="en-US" sz="1600" b="1" dirty="0">
                        <a:sym typeface="+mn-ea"/>
                      </a:endParaRPr>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dirty="0">
                          <a:ea typeface="Times New Roman" panose="02020603050405020304" pitchFamily="2" charset="0"/>
                        </a:rPr>
                        <a:t>应用质量功能调配</a:t>
                      </a:r>
                      <a:endParaRPr lang="en-US" altLang="x-none" sz="1600" b="1" dirty="0">
                        <a:ea typeface="Times New Roman" panose="02020603050405020304" pitchFamily="2" charset="0"/>
                      </a:endParaRPr>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分析用户工作流程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确定质量属性</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检查问题报告</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49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需求重用</a:t>
                      </a:r>
                      <a:endParaRPr lang="zh-CN" altLang="en-US"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hMerge="1">
                  <a:tcPr>
                    <a:lnB w="254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93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9331" name="Rectangle 3"/>
          <p:cNvSpPr>
            <a:spLocks noGrp="1"/>
          </p:cNvSpPr>
          <p:nvPr>
            <p:ph type="body"/>
          </p:nvPr>
        </p:nvSpPr>
        <p:spPr>
          <a:xfrm>
            <a:off x="755650" y="981075"/>
            <a:ext cx="7772400" cy="5122863"/>
          </a:xfrm>
        </p:spPr>
        <p:txBody>
          <a:bodyPr wrap="square" anchor="t"/>
          <a:lstStyle/>
          <a:p>
            <a:pPr lvl="0" eaLnBrk="1" hangingPunct="1">
              <a:lnSpc>
                <a:spcPct val="80000"/>
              </a:lnSpc>
              <a:buNone/>
            </a:pPr>
            <a:endParaRPr lang="zh-CN" altLang="en-US" sz="2000" b="1" dirty="0"/>
          </a:p>
          <a:p>
            <a:pPr lvl="0" eaLnBrk="1" hangingPunct="1">
              <a:lnSpc>
                <a:spcPct val="80000"/>
              </a:lnSpc>
              <a:buNone/>
            </a:pPr>
            <a:r>
              <a:rPr lang="en-US" altLang="x-none" sz="2000" b="1" dirty="0"/>
              <a:t>1</a:t>
            </a:r>
            <a:r>
              <a:rPr lang="zh-CN" altLang="en-US" sz="2000" b="1" dirty="0"/>
              <a:t>：用自己的话叙述什么是软件需求，简明的说明它在整个软件开发过程中的作用。 </a:t>
            </a:r>
            <a:endParaRPr lang="zh-CN" altLang="en-US" sz="2000" b="1" dirty="0"/>
          </a:p>
          <a:p>
            <a:pPr lvl="0" eaLnBrk="1" hangingPunct="1">
              <a:lnSpc>
                <a:spcPct val="80000"/>
              </a:lnSpc>
              <a:buNone/>
            </a:pPr>
            <a:r>
              <a:rPr lang="en-US" altLang="x-none" sz="2000" b="1" dirty="0"/>
              <a:t>2</a:t>
            </a:r>
            <a:r>
              <a:rPr lang="zh-CN" altLang="en-US" sz="2000" b="1" dirty="0"/>
              <a:t>：如何去看待软件需求工程，叙述需求工程的主要任务。 </a:t>
            </a:r>
            <a:endParaRPr lang="zh-CN" altLang="en-US" sz="2000" b="1" dirty="0"/>
          </a:p>
          <a:p>
            <a:pPr lvl="0" eaLnBrk="1" hangingPunct="1">
              <a:lnSpc>
                <a:spcPct val="80000"/>
              </a:lnSpc>
              <a:buNone/>
            </a:pPr>
            <a:r>
              <a:rPr lang="en-US" altLang="x-none" sz="2000" b="1" dirty="0"/>
              <a:t>3</a:t>
            </a:r>
            <a:r>
              <a:rPr lang="zh-CN" altLang="en-US" sz="2000" b="1" dirty="0"/>
              <a:t>：把你在目前或以往项目中遇到的与需求有关的问题写出来。判断每个问题属于需求开发还是需求管理，分析它们对项目的影响或造成这些问题的根本原因。</a:t>
            </a:r>
            <a:endParaRPr lang="zh-CN" altLang="en-US" sz="2000" b="1" dirty="0"/>
          </a:p>
          <a:p>
            <a:pPr lvl="0" eaLnBrk="1" hangingPunct="1">
              <a:lnSpc>
                <a:spcPct val="80000"/>
              </a:lnSpc>
              <a:buNone/>
            </a:pPr>
            <a:r>
              <a:rPr lang="en-US" altLang="x-none" sz="2000" b="1" dirty="0"/>
              <a:t>4</a:t>
            </a:r>
            <a:r>
              <a:rPr lang="zh-CN" altLang="en-US" sz="2000" b="1" dirty="0"/>
              <a:t>：什么是功能需求？并举例说明。</a:t>
            </a:r>
            <a:endParaRPr lang="zh-CN" altLang="en-US" sz="2000" b="1" dirty="0"/>
          </a:p>
          <a:p>
            <a:pPr lvl="0" eaLnBrk="1" hangingPunct="1">
              <a:lnSpc>
                <a:spcPct val="80000"/>
              </a:lnSpc>
              <a:buNone/>
            </a:pPr>
            <a:r>
              <a:rPr lang="en-US" altLang="x-none" sz="2000" b="1" dirty="0"/>
              <a:t>5</a:t>
            </a:r>
            <a:r>
              <a:rPr lang="zh-CN" altLang="en-US" sz="2000" b="1" dirty="0"/>
              <a:t>：什么是性能需求？并举例说明。</a:t>
            </a:r>
            <a:endParaRPr lang="zh-CN" altLang="en-US" sz="2000" b="1" dirty="0"/>
          </a:p>
          <a:p>
            <a:pPr lvl="0" eaLnBrk="1" hangingPunct="1">
              <a:lnSpc>
                <a:spcPct val="80000"/>
              </a:lnSpc>
              <a:buNone/>
            </a:pPr>
            <a:r>
              <a:rPr lang="en-US" altLang="x-none" sz="2000" b="1" dirty="0"/>
              <a:t>6</a:t>
            </a:r>
            <a:r>
              <a:rPr lang="zh-CN" altLang="en-US" sz="2000" b="1" dirty="0"/>
              <a:t>：需求工程中需要考虑到哪些约束问题？ </a:t>
            </a:r>
            <a:endParaRPr lang="zh-CN" altLang="en-US" sz="2000" b="1" dirty="0"/>
          </a:p>
          <a:p>
            <a:pPr lvl="0" eaLnBrk="1" hangingPunct="1">
              <a:lnSpc>
                <a:spcPct val="80000"/>
              </a:lnSpc>
              <a:buNone/>
            </a:pPr>
            <a:r>
              <a:rPr lang="en-US" altLang="x-none" sz="2000" b="1" dirty="0"/>
              <a:t>7</a:t>
            </a:r>
            <a:r>
              <a:rPr lang="zh-CN" altLang="en-US" sz="2000" b="1" dirty="0"/>
              <a:t>：不同角色的需求观是否相同？若不同的话叙述其需求观之间的差异</a:t>
            </a:r>
            <a:endParaRPr lang="zh-CN" altLang="en-US" sz="2000" b="1" dirty="0"/>
          </a:p>
          <a:p>
            <a:pPr lvl="0" eaLnBrk="1" hangingPunct="1">
              <a:lnSpc>
                <a:spcPct val="80000"/>
              </a:lnSpc>
              <a:buNone/>
            </a:pPr>
            <a:r>
              <a:rPr lang="en-US" altLang="x-none" sz="2000" b="1" dirty="0"/>
              <a:t>8</a:t>
            </a:r>
            <a:r>
              <a:rPr lang="zh-CN" altLang="en-US" sz="2000" b="1" dirty="0"/>
              <a:t>：不合理的需求会派生哪些问题？</a:t>
            </a:r>
            <a:endParaRPr lang="zh-CN" altLang="en-US" sz="2000" b="1" dirty="0"/>
          </a:p>
          <a:p>
            <a:pPr lvl="0" eaLnBrk="1" hangingPunct="1">
              <a:lnSpc>
                <a:spcPct val="80000"/>
              </a:lnSpc>
              <a:buNone/>
            </a:pPr>
            <a:r>
              <a:rPr lang="en-US" altLang="x-none" sz="2000" b="1" dirty="0"/>
              <a:t>9</a:t>
            </a:r>
            <a:r>
              <a:rPr lang="zh-CN" altLang="en-US" sz="2000" b="1" dirty="0"/>
              <a:t>：成功的需求会带来怎样的好处？</a:t>
            </a:r>
            <a:endParaRPr lang="zh-CN" altLang="en-US" sz="2000" b="1" dirty="0"/>
          </a:p>
          <a:p>
            <a:pPr lvl="0" eaLnBrk="1" hangingPunct="1">
              <a:lnSpc>
                <a:spcPct val="80000"/>
              </a:lnSpc>
              <a:buNone/>
            </a:pPr>
            <a:r>
              <a:rPr lang="en-US" altLang="x-none" sz="2000" b="1" dirty="0"/>
              <a:t>10</a:t>
            </a:r>
            <a:r>
              <a:rPr lang="zh-CN" altLang="en-US" sz="2000" b="1" dirty="0"/>
              <a:t>：优秀需求有哪些特征？</a:t>
            </a:r>
            <a:endParaRPr lang="zh-CN" altLang="en-US" sz="2000" b="1" dirty="0"/>
          </a:p>
          <a:p>
            <a:pPr lvl="0" eaLnBrk="1" hangingPunct="1">
              <a:lnSpc>
                <a:spcPct val="80000"/>
              </a:lnSpc>
              <a:buNone/>
            </a:pPr>
            <a:r>
              <a:rPr lang="en-US" altLang="x-none" sz="2000" b="1" dirty="0"/>
              <a:t>11:</a:t>
            </a:r>
            <a:r>
              <a:rPr lang="zh-CN" altLang="en-US" sz="2000" b="1" dirty="0"/>
              <a:t>谈谈你自己对软件需求工程的理解，及其在软件开发过程中的重要地位。</a:t>
            </a:r>
            <a:endParaRPr lang="zh-CN" altLang="en-US" sz="2000" b="1" dirty="0"/>
          </a:p>
        </p:txBody>
      </p:sp>
      <p:sp>
        <p:nvSpPr>
          <p:cNvPr id="99332" name="Rectangle 4"/>
          <p:cNvSpPr/>
          <p:nvPr/>
        </p:nvSpPr>
        <p:spPr>
          <a:xfrm>
            <a:off x="3203575" y="549275"/>
            <a:ext cx="2592388" cy="519113"/>
          </a:xfrm>
          <a:prstGeom prst="rect">
            <a:avLst/>
          </a:prstGeom>
          <a:noFill/>
          <a:ln w="9525">
            <a:noFill/>
          </a:ln>
        </p:spPr>
        <p:txBody>
          <a:bodyPr anchor="t">
            <a:spAutoFit/>
          </a:bodyPr>
          <a:lstStyle/>
          <a:p>
            <a:pPr lvl="0"/>
            <a:r>
              <a:rPr lang="zh-CN" altLang="en-US" sz="2800" b="1" dirty="0">
                <a:latin typeface="Times New Roman" panose="02020603050405020304" pitchFamily="2" charset="0"/>
                <a:ea typeface="宋体" panose="02010600030101010101" pitchFamily="2" charset="-122"/>
              </a:rPr>
              <a:t>思考与作业</a:t>
            </a:r>
            <a:r>
              <a:rPr lang="en-US" altLang="x-none" sz="2800" b="1" dirty="0">
                <a:latin typeface="Times New Roman" panose="02020603050405020304" pitchFamily="2" charset="0"/>
                <a:ea typeface="宋体" panose="02010600030101010101" pitchFamily="2" charset="-122"/>
              </a:rPr>
              <a:t>1</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536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5363" name="Rectangle 3"/>
          <p:cNvSpPr>
            <a:spLocks noGrp="1"/>
          </p:cNvSpPr>
          <p:nvPr>
            <p:ph type="body"/>
          </p:nvPr>
        </p:nvSpPr>
        <p:spPr>
          <a:xfrm>
            <a:off x="611188" y="549275"/>
            <a:ext cx="7989887" cy="4967288"/>
          </a:xfrm>
        </p:spPr>
        <p:txBody>
          <a:bodyPr wrap="square" anchor="t"/>
          <a:lstStyle/>
          <a:p>
            <a:pPr marL="0" lvl="0" indent="0" eaLnBrk="1" hangingPunct="1">
              <a:buNone/>
            </a:pPr>
            <a:r>
              <a:rPr lang="en-US" altLang="x-none" sz="2800" b="1" dirty="0"/>
              <a:t>3 </a:t>
            </a:r>
            <a:r>
              <a:rPr lang="zh-CN" altLang="en-US" sz="2800" b="1" dirty="0"/>
              <a:t>项目成功和失败的根本原因</a:t>
            </a:r>
            <a:endParaRPr lang="zh-CN" altLang="en-US" sz="2800" b="1" dirty="0"/>
          </a:p>
          <a:p>
            <a:pPr marL="0" lvl="0" indent="0" eaLnBrk="1" hangingPunct="1">
              <a:buNone/>
            </a:pPr>
            <a:r>
              <a:rPr lang="zh-CN" altLang="en-US" sz="2800" b="1" dirty="0"/>
              <a:t>长期积累的数据表明，与软件开发有关的、最常见最严重的问题都与需求有关。一般将项目分为：成功、遇到挫折（推迟进度且未达到预期目标）和被取消三类。</a:t>
            </a:r>
            <a:endParaRPr lang="zh-CN" altLang="en-US" sz="2800" b="1" dirty="0"/>
          </a:p>
          <a:p>
            <a:pPr marL="0" lvl="0" indent="0" eaLnBrk="1" hangingPunct="1">
              <a:buNone/>
            </a:pPr>
            <a:r>
              <a:rPr lang="en-US" altLang="x-none" sz="2800" b="1" dirty="0"/>
              <a:t>Standish Group</a:t>
            </a:r>
            <a:r>
              <a:rPr lang="zh-CN" altLang="en-US" sz="2800" b="1" dirty="0"/>
              <a:t>公司（</a:t>
            </a:r>
            <a:r>
              <a:rPr lang="en-US" altLang="x-none" sz="2800" b="1" dirty="0"/>
              <a:t>1994</a:t>
            </a:r>
            <a:r>
              <a:rPr lang="zh-CN" altLang="en-US" sz="2800" b="1" dirty="0"/>
              <a:t>）研究指出，三种经常提到的使项目遇到挫折的因素是：</a:t>
            </a:r>
            <a:endParaRPr lang="zh-CN" altLang="en-US" sz="2800" b="1" dirty="0"/>
          </a:p>
          <a:p>
            <a:pPr marL="0" lvl="0" indent="0" eaLnBrk="1" hangingPunct="1">
              <a:buFont typeface="Wingdings" panose="05000000000000000000" pitchFamily="2" charset="2"/>
              <a:buChar char="l"/>
            </a:pPr>
            <a:r>
              <a:rPr lang="zh-CN" altLang="en-US" sz="2800" b="1" dirty="0"/>
              <a:t>缺乏用户介入占所有项目的</a:t>
            </a:r>
            <a:r>
              <a:rPr lang="en-US" altLang="x-none" sz="2800" b="1" dirty="0"/>
              <a:t>13%</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不完整的需求和规格说明占所有项目的</a:t>
            </a:r>
            <a:r>
              <a:rPr lang="en-US" altLang="x-none" sz="2800" b="1" dirty="0"/>
              <a:t>12%</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不断改变的需求和规格说明占所有项目的</a:t>
            </a:r>
            <a:r>
              <a:rPr lang="en-US" altLang="x-none" sz="2800" b="1" dirty="0"/>
              <a:t>12%</a:t>
            </a:r>
            <a:r>
              <a:rPr lang="zh-CN" altLang="en-US" sz="2800" b="1" dirty="0"/>
              <a:t>。</a:t>
            </a:r>
            <a:endParaRPr lang="zh-CN" altLang="en-US" sz="2800" b="1" dirty="0"/>
          </a:p>
          <a:p>
            <a:pPr marL="0" lvl="0" indent="0" eaLnBrk="1" hangingPunct="1">
              <a:buNone/>
            </a:pPr>
            <a:endParaRPr lang="zh-CN" altLang="en-US" sz="2800" b="1" dirty="0"/>
          </a:p>
          <a:p>
            <a:pPr marL="0" lvl="0" indent="0" eaLnBrk="1" hangingPunct="1"/>
            <a:endParaRPr lang="zh-CN" altLang="en-US" sz="28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003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00355" name="Rectangle 3"/>
          <p:cNvSpPr>
            <a:spLocks noGrp="1"/>
          </p:cNvSpPr>
          <p:nvPr>
            <p:ph type="body"/>
          </p:nvPr>
        </p:nvSpPr>
        <p:spPr>
          <a:xfrm>
            <a:off x="2842260" y="1981200"/>
            <a:ext cx="4468495" cy="2095500"/>
          </a:xfrm>
        </p:spPr>
        <p:txBody>
          <a:bodyPr wrap="square" anchor="t"/>
          <a:lstStyle/>
          <a:p>
            <a:pPr lvl="0" eaLnBrk="1" hangingPunct="1">
              <a:buNone/>
            </a:pPr>
            <a:r>
              <a:rPr lang="zh-CN" altLang="en-US" sz="7200" b="1" dirty="0">
                <a:solidFill>
                  <a:srgbClr val="FF0000"/>
                </a:solidFill>
              </a:rPr>
              <a:t>谢谢</a:t>
            </a:r>
            <a:r>
              <a:rPr lang="zh-CN" altLang="en-US" sz="7200" b="1">
                <a:solidFill>
                  <a:srgbClr val="FF0000"/>
                </a:solidFill>
              </a:rPr>
              <a:t>大</a:t>
            </a:r>
            <a:r>
              <a:rPr lang="zh-CN" altLang="en-US" sz="7200" b="1" smtClean="0">
                <a:solidFill>
                  <a:srgbClr val="FF0000"/>
                </a:solidFill>
              </a:rPr>
              <a:t>家！</a:t>
            </a:r>
            <a:endParaRPr lang="zh-CN" altLang="en-US" sz="72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638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6387" name="Rectangle 3"/>
          <p:cNvSpPr>
            <a:spLocks noGrp="1"/>
          </p:cNvSpPr>
          <p:nvPr>
            <p:ph type="body"/>
          </p:nvPr>
        </p:nvSpPr>
        <p:spPr>
          <a:xfrm>
            <a:off x="760413" y="692150"/>
            <a:ext cx="7772400" cy="4114800"/>
          </a:xfrm>
        </p:spPr>
        <p:txBody>
          <a:bodyPr wrap="square" anchor="t"/>
          <a:lstStyle/>
          <a:p>
            <a:pPr marL="0" lvl="0" indent="0" eaLnBrk="1" hangingPunct="1">
              <a:buNone/>
            </a:pPr>
            <a:r>
              <a:rPr lang="zh-CN" altLang="en-US" sz="2800" b="1" dirty="0"/>
              <a:t>其他使项目失败的原因有：</a:t>
            </a:r>
            <a:endParaRPr lang="zh-CN" altLang="en-US" sz="2800" b="1" dirty="0"/>
          </a:p>
          <a:p>
            <a:pPr marL="0" lvl="0" indent="0" eaLnBrk="1" hangingPunct="1">
              <a:buFont typeface="Wingdings" panose="05000000000000000000" pitchFamily="2" charset="2"/>
              <a:buChar char="l"/>
            </a:pPr>
            <a:r>
              <a:rPr lang="zh-CN" altLang="en-US" sz="2800" b="1" dirty="0"/>
              <a:t>不合理的进度和时间分配占</a:t>
            </a:r>
            <a:r>
              <a:rPr lang="en-US" altLang="x-none" sz="2800" b="1" dirty="0"/>
              <a:t>4%</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人力和资源不足占</a:t>
            </a:r>
            <a:r>
              <a:rPr lang="en-US" altLang="x-none" sz="2800" b="1" dirty="0"/>
              <a:t>6%</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技术技能不够占</a:t>
            </a:r>
            <a:r>
              <a:rPr lang="en-US" altLang="x-none" sz="2800" b="1" dirty="0"/>
              <a:t>7%</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其他多种原因</a:t>
            </a:r>
            <a:r>
              <a:rPr lang="en-US" altLang="x-none" sz="2800" b="1" dirty="0"/>
              <a:t>……</a:t>
            </a:r>
            <a:r>
              <a:rPr lang="zh-CN" altLang="en-US" sz="2800" b="1" dirty="0"/>
              <a:t>。</a:t>
            </a:r>
            <a:endParaRPr lang="zh-CN" altLang="en-US" sz="2800" b="1" dirty="0"/>
          </a:p>
          <a:p>
            <a:pPr marL="0" lvl="0" indent="0" eaLnBrk="1" hangingPunct="1">
              <a:buFont typeface="Wingdings" panose="05000000000000000000" pitchFamily="2" charset="2"/>
              <a:buNone/>
            </a:pPr>
            <a:r>
              <a:rPr lang="en-US" altLang="x-none" sz="2800" b="1" dirty="0"/>
              <a:t>Standish</a:t>
            </a:r>
            <a:r>
              <a:rPr lang="zh-CN" altLang="en-US" sz="2800" b="1" dirty="0"/>
              <a:t>的数据在整个业界很有代表性</a:t>
            </a:r>
            <a:r>
              <a:rPr lang="en-US" altLang="x-none" sz="2800" b="1" dirty="0"/>
              <a:t>,</a:t>
            </a:r>
            <a:r>
              <a:rPr lang="zh-CN" altLang="en-US" sz="2800" b="1" dirty="0"/>
              <a:t>它至少表明</a:t>
            </a:r>
            <a:r>
              <a:rPr lang="en-US" altLang="x-none" sz="2800" b="1" dirty="0"/>
              <a:t>:</a:t>
            </a:r>
            <a:r>
              <a:rPr lang="zh-CN" altLang="en-US" sz="2800" b="1" dirty="0"/>
              <a:t>三分之一的开发项目是因为直接与需求获取、需求建档和需求管理有关的原因而陷入困境。</a:t>
            </a:r>
            <a:endParaRPr lang="en-US" altLang="x-none" sz="2800" b="1" dirty="0"/>
          </a:p>
          <a:p>
            <a:pPr marL="0" lvl="0" indent="0" eaLnBrk="1" hangingPunct="1">
              <a:buNone/>
            </a:pPr>
            <a:endParaRPr lang="zh-CN" alt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74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7411" name="Rectangle 3"/>
          <p:cNvSpPr>
            <a:spLocks noGrp="1"/>
          </p:cNvSpPr>
          <p:nvPr>
            <p:ph type="body"/>
          </p:nvPr>
        </p:nvSpPr>
        <p:spPr>
          <a:xfrm>
            <a:off x="684213" y="549275"/>
            <a:ext cx="8135937" cy="576263"/>
          </a:xfrm>
        </p:spPr>
        <p:txBody>
          <a:bodyPr wrap="square" anchor="t"/>
          <a:lstStyle/>
          <a:p>
            <a:pPr marL="0" lvl="0" indent="0" eaLnBrk="1" hangingPunct="1">
              <a:buNone/>
            </a:pPr>
            <a:r>
              <a:rPr lang="zh-CN" altLang="en-US" sz="2800" b="1" dirty="0"/>
              <a:t> 表1 项目成败因素分析</a:t>
            </a:r>
            <a:endParaRPr lang="zh-CN" altLang="en-US" sz="2800" b="1" dirty="0"/>
          </a:p>
          <a:p>
            <a:pPr marL="0" lvl="0" indent="0" eaLnBrk="1" hangingPunct="1">
              <a:buFont typeface="Wingdings" panose="05000000000000000000" pitchFamily="2" charset="2"/>
              <a:buNone/>
            </a:pPr>
            <a:endParaRPr lang="zh-CN" altLang="en-US" sz="2800" b="1" dirty="0"/>
          </a:p>
          <a:p>
            <a:pPr marL="0" lvl="0" indent="0" eaLnBrk="1" hangingPunct="1"/>
            <a:endParaRPr lang="zh-CN" altLang="en-US" sz="2800" b="1" dirty="0"/>
          </a:p>
        </p:txBody>
      </p:sp>
      <p:graphicFrame>
        <p:nvGraphicFramePr>
          <p:cNvPr id="17413" name="表格 17412"/>
          <p:cNvGraphicFramePr/>
          <p:nvPr/>
        </p:nvGraphicFramePr>
        <p:xfrm>
          <a:off x="1116013" y="1125538"/>
          <a:ext cx="6944042" cy="5116830"/>
        </p:xfrm>
        <a:graphic>
          <a:graphicData uri="http://schemas.openxmlformats.org/drawingml/2006/table">
            <a:tbl>
              <a:tblPr/>
              <a:tblGrid>
                <a:gridCol w="2125980"/>
                <a:gridCol w="1344612"/>
                <a:gridCol w="2060575"/>
                <a:gridCol w="1412875"/>
              </a:tblGrid>
              <a:tr h="4032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FFFFFF"/>
                          </a:solidFill>
                          <a:latin typeface="Calibri" panose="020F0502020204030204" charset="0"/>
                        </a:rPr>
                        <a:t>成功因素</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FFFFFF"/>
                          </a:solidFill>
                          <a:latin typeface="Calibri" panose="020F0502020204030204" charset="0"/>
                        </a:rPr>
                        <a:t>权重</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FFFFFF"/>
                          </a:solidFill>
                          <a:latin typeface="Calibri" panose="020F0502020204030204" charset="0"/>
                        </a:rPr>
                        <a:t>失败因素</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FFFFFF"/>
                          </a:solidFill>
                          <a:latin typeface="Calibri" panose="020F0502020204030204" charset="0"/>
                        </a:rPr>
                        <a:t>权重</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用户的参与</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15.9%</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不完整的需求</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13.1%</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执行层的支持</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13.9%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缺乏用户的参与</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12.4%</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清晰的需求描述</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13.0%</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资源不足</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10.6%</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合适的规则</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9.6%</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不切实的用户期望</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9.9%</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现实的客户期望</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8.2%</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缺乏执行层的支持</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9.3%</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较小的里程碑</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7.7%</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需求变更频繁</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8.7%</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有才能的员工</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7.2%</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规划不足</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8.1%</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397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主权</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5.3%</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提供了不再需要的需求</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7.5%</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23862">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清晰的愿景和目标</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2.9%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缺乏IT管理</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6.2%</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7943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dirty="0">
                          <a:solidFill>
                            <a:srgbClr val="000000"/>
                          </a:solidFill>
                          <a:latin typeface="Calibri" panose="020F0502020204030204" charset="0"/>
                        </a:rPr>
                        <a:t>努力的工作和稳定的员工</a:t>
                      </a:r>
                      <a:endParaRPr lang="zh-CN" altLang="en-US" sz="16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2.4%</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技术能力缺乏</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4.3%</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349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其他</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13.9%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其他</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9.9%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843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8435" name="Rectangle 3"/>
          <p:cNvSpPr>
            <a:spLocks noGrp="1"/>
          </p:cNvSpPr>
          <p:nvPr>
            <p:ph type="body"/>
          </p:nvPr>
        </p:nvSpPr>
        <p:spPr>
          <a:xfrm>
            <a:off x="684213" y="549275"/>
            <a:ext cx="8135937" cy="3600450"/>
          </a:xfrm>
        </p:spPr>
        <p:txBody>
          <a:bodyPr wrap="square" anchor="t"/>
          <a:lstStyle/>
          <a:p>
            <a:pPr marL="0" lvl="0" indent="0" eaLnBrk="1" hangingPunct="1">
              <a:lnSpc>
                <a:spcPct val="80000"/>
              </a:lnSpc>
              <a:buNone/>
            </a:pPr>
            <a:r>
              <a:rPr lang="en-US" altLang="x-none" sz="2800" b="1" dirty="0"/>
              <a:t>Standish Group</a:t>
            </a:r>
            <a:r>
              <a:rPr lang="zh-CN" altLang="en-US" sz="2800" b="1" dirty="0"/>
              <a:t>发现：</a:t>
            </a:r>
            <a:endParaRPr lang="zh-CN" altLang="en-US" sz="2800" b="1" dirty="0"/>
          </a:p>
          <a:p>
            <a:pPr marL="0" lvl="0" indent="0" eaLnBrk="1" hangingPunct="1">
              <a:lnSpc>
                <a:spcPct val="80000"/>
              </a:lnSpc>
              <a:buNone/>
            </a:pPr>
            <a:r>
              <a:rPr lang="zh-CN" altLang="en-US" sz="2800" b="1" dirty="0"/>
              <a:t>大公司</a:t>
            </a:r>
            <a:r>
              <a:rPr lang="en-US" altLang="x-none" sz="2800" b="1" dirty="0"/>
              <a:t>9%</a:t>
            </a:r>
            <a:r>
              <a:rPr lang="zh-CN" altLang="en-US" sz="2800" b="1" dirty="0"/>
              <a:t>的项目按时在预算内交付；</a:t>
            </a:r>
            <a:endParaRPr lang="zh-CN" altLang="en-US" sz="2800" b="1" dirty="0"/>
          </a:p>
          <a:p>
            <a:pPr marL="0" lvl="0" indent="0" eaLnBrk="1" hangingPunct="1">
              <a:lnSpc>
                <a:spcPct val="80000"/>
              </a:lnSpc>
              <a:buNone/>
            </a:pPr>
            <a:r>
              <a:rPr lang="zh-CN" altLang="en-US" sz="2800" b="1" dirty="0"/>
              <a:t>小公司</a:t>
            </a:r>
            <a:r>
              <a:rPr lang="en-US" altLang="x-none" sz="2800" b="1" dirty="0"/>
              <a:t>16%</a:t>
            </a:r>
            <a:r>
              <a:rPr lang="zh-CN" altLang="en-US" sz="2800" b="1" dirty="0"/>
              <a:t>的项目获得成功。</a:t>
            </a:r>
            <a:endParaRPr lang="zh-CN" altLang="en-US" sz="2800" b="1" dirty="0"/>
          </a:p>
          <a:p>
            <a:pPr marL="0" lvl="0" indent="0" eaLnBrk="1" hangingPunct="1">
              <a:lnSpc>
                <a:spcPct val="80000"/>
              </a:lnSpc>
              <a:buNone/>
            </a:pPr>
            <a:r>
              <a:rPr lang="zh-CN" altLang="en-US" sz="2800" b="1" dirty="0"/>
              <a:t>经过对这些成功项目最主要“成功因素”的分析和研究，发现其三个最主要的因素是：</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用户介入：占所有成功项目的</a:t>
            </a:r>
            <a:r>
              <a:rPr lang="en-US" altLang="x-none" sz="2800" b="1" dirty="0"/>
              <a:t>16%</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高层管理支持：占所有成功项目的</a:t>
            </a:r>
            <a:r>
              <a:rPr lang="en-US" altLang="x-none" sz="2800" b="1" dirty="0"/>
              <a:t>14%</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需求陈述清晰：占所有成功项目的</a:t>
            </a:r>
            <a:r>
              <a:rPr lang="en-US" altLang="x-none" sz="2800" b="1" dirty="0"/>
              <a:t>12%</a:t>
            </a:r>
            <a:r>
              <a:rPr lang="zh-CN" altLang="en-US" sz="2800" b="1" dirty="0"/>
              <a:t>。</a:t>
            </a:r>
            <a:endParaRPr lang="zh-CN" altLang="en-US" sz="2800" b="1" dirty="0"/>
          </a:p>
          <a:p>
            <a:pPr marL="0" lvl="0" indent="0" eaLnBrk="1" hangingPunct="1">
              <a:lnSpc>
                <a:spcPct val="80000"/>
              </a:lnSpc>
              <a:buFont typeface="Wingdings" panose="05000000000000000000" pitchFamily="2" charset="2"/>
              <a:buNone/>
            </a:pPr>
            <a:endParaRPr lang="zh-CN" altLang="en-US" sz="2800" b="1" dirty="0"/>
          </a:p>
          <a:p>
            <a:pPr marL="0" lvl="0" indent="0" eaLnBrk="1" hangingPunct="1">
              <a:lnSpc>
                <a:spcPct val="80000"/>
              </a:lnSpc>
            </a:pP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945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9459" name="Rectangle 3"/>
          <p:cNvSpPr>
            <a:spLocks noGrp="1"/>
          </p:cNvSpPr>
          <p:nvPr>
            <p:ph type="body"/>
          </p:nvPr>
        </p:nvSpPr>
        <p:spPr>
          <a:xfrm>
            <a:off x="684213" y="549275"/>
            <a:ext cx="8135937" cy="3600450"/>
          </a:xfrm>
        </p:spPr>
        <p:txBody>
          <a:bodyPr wrap="square" anchor="t"/>
          <a:lstStyle/>
          <a:p>
            <a:pPr marL="0" lvl="0" indent="0" eaLnBrk="1" hangingPunct="1">
              <a:lnSpc>
                <a:spcPct val="80000"/>
              </a:lnSpc>
              <a:buNone/>
            </a:pPr>
            <a:r>
              <a:rPr lang="en-US" altLang="x-none" sz="2800" b="1" dirty="0"/>
              <a:t>Standish Group</a:t>
            </a:r>
            <a:r>
              <a:rPr lang="zh-CN" altLang="en-US" sz="2800" b="1" dirty="0"/>
              <a:t>发现：</a:t>
            </a:r>
            <a:endParaRPr lang="zh-CN" altLang="en-US" sz="2800" b="1" dirty="0"/>
          </a:p>
          <a:p>
            <a:pPr marL="0" lvl="0" indent="0" eaLnBrk="1" hangingPunct="1">
              <a:lnSpc>
                <a:spcPct val="80000"/>
              </a:lnSpc>
              <a:buNone/>
            </a:pPr>
            <a:r>
              <a:rPr lang="zh-CN" altLang="en-US" sz="2800" b="1" dirty="0"/>
              <a:t>大公司</a:t>
            </a:r>
            <a:r>
              <a:rPr lang="en-US" altLang="x-none" sz="2800" b="1" dirty="0"/>
              <a:t>9%</a:t>
            </a:r>
            <a:r>
              <a:rPr lang="zh-CN" altLang="en-US" sz="2800" b="1" dirty="0"/>
              <a:t>的项目按时在预算内交付；</a:t>
            </a:r>
            <a:endParaRPr lang="zh-CN" altLang="en-US" sz="2800" b="1" dirty="0"/>
          </a:p>
          <a:p>
            <a:pPr marL="0" lvl="0" indent="0" eaLnBrk="1" hangingPunct="1">
              <a:lnSpc>
                <a:spcPct val="80000"/>
              </a:lnSpc>
              <a:buNone/>
            </a:pPr>
            <a:r>
              <a:rPr lang="zh-CN" altLang="en-US" sz="2800" b="1" dirty="0"/>
              <a:t>小公司</a:t>
            </a:r>
            <a:r>
              <a:rPr lang="en-US" altLang="x-none" sz="2800" b="1" dirty="0"/>
              <a:t>16%</a:t>
            </a:r>
            <a:r>
              <a:rPr lang="zh-CN" altLang="en-US" sz="2800" b="1" dirty="0"/>
              <a:t>的项目获得成功。</a:t>
            </a:r>
            <a:endParaRPr lang="zh-CN" altLang="en-US" sz="2800" b="1" dirty="0"/>
          </a:p>
          <a:p>
            <a:pPr marL="0" lvl="0" indent="0" eaLnBrk="1" hangingPunct="1">
              <a:lnSpc>
                <a:spcPct val="80000"/>
              </a:lnSpc>
              <a:buNone/>
            </a:pPr>
            <a:r>
              <a:rPr lang="zh-CN" altLang="en-US" sz="2800" b="1" dirty="0"/>
              <a:t>经过对这些成功项目最主要“成功因素”的分析和研究，发现其三个最主要的因素是：</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用户介入：占所有成功项目的</a:t>
            </a:r>
            <a:r>
              <a:rPr lang="en-US" altLang="x-none" sz="2800" b="1" dirty="0"/>
              <a:t>16%</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高层管理支持：占所有成功项目的</a:t>
            </a:r>
            <a:r>
              <a:rPr lang="en-US" altLang="x-none" sz="2800" b="1" dirty="0"/>
              <a:t>14%</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需求陈述清晰：占所有成功项目的</a:t>
            </a:r>
            <a:r>
              <a:rPr lang="en-US" altLang="x-none" sz="2800" b="1" dirty="0"/>
              <a:t>12%</a:t>
            </a:r>
            <a:r>
              <a:rPr lang="zh-CN" altLang="en-US" sz="2800" b="1" dirty="0"/>
              <a:t>。</a:t>
            </a:r>
            <a:endParaRPr lang="zh-CN" altLang="en-US" sz="2800" b="1" dirty="0"/>
          </a:p>
          <a:p>
            <a:pPr marL="0" lvl="0" indent="0" eaLnBrk="1" hangingPunct="1">
              <a:lnSpc>
                <a:spcPct val="80000"/>
              </a:lnSpc>
              <a:buFont typeface="Wingdings" panose="05000000000000000000" pitchFamily="2" charset="2"/>
              <a:buNone/>
            </a:pPr>
            <a:endParaRPr lang="zh-CN" altLang="en-US" sz="2800" b="1" dirty="0"/>
          </a:p>
          <a:p>
            <a:pPr marL="0" lvl="0" indent="0" eaLnBrk="1" hangingPunct="1">
              <a:lnSpc>
                <a:spcPct val="80000"/>
              </a:lnSpc>
            </a:pPr>
            <a:endParaRPr lang="zh-CN" altLang="en-US"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048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0483" name="Rectangle 3"/>
          <p:cNvSpPr>
            <a:spLocks noGrp="1"/>
          </p:cNvSpPr>
          <p:nvPr>
            <p:ph type="body"/>
          </p:nvPr>
        </p:nvSpPr>
        <p:spPr>
          <a:xfrm>
            <a:off x="685800" y="765175"/>
            <a:ext cx="7772400" cy="4535488"/>
          </a:xfrm>
        </p:spPr>
        <p:txBody>
          <a:bodyPr wrap="square" anchor="t"/>
          <a:lstStyle/>
          <a:p>
            <a:pPr marL="0" lvl="0" indent="0" eaLnBrk="1" hangingPunct="1">
              <a:lnSpc>
                <a:spcPct val="125000"/>
              </a:lnSpc>
              <a:spcBef>
                <a:spcPts val="20"/>
              </a:spcBef>
              <a:spcAft>
                <a:spcPts val="0"/>
              </a:spcAft>
              <a:buFont typeface="Wingdings" panose="05000000000000000000" pitchFamily="2" charset="2"/>
              <a:buNone/>
            </a:pPr>
            <a:r>
              <a:rPr lang="zh-CN" altLang="en-US" sz="2800" b="1" dirty="0"/>
              <a:t>另外，</a:t>
            </a:r>
            <a:r>
              <a:rPr lang="en-US" altLang="x-none" sz="2800" b="1" dirty="0"/>
              <a:t>ESPITI</a:t>
            </a:r>
            <a:r>
              <a:rPr lang="zh-CN" altLang="en-US" sz="2800" b="1" dirty="0"/>
              <a:t>（</a:t>
            </a:r>
            <a:r>
              <a:rPr lang="en-US" altLang="x-none" sz="2800" b="1" dirty="0"/>
              <a:t>European Software Process Improvement Training Initiative</a:t>
            </a:r>
            <a:r>
              <a:rPr lang="zh-CN" altLang="en-US" sz="2800" b="1" dirty="0"/>
              <a:t>）</a:t>
            </a:r>
            <a:r>
              <a:rPr lang="en-US" altLang="x-none" sz="2800" b="1" dirty="0"/>
              <a:t>1995</a:t>
            </a:r>
            <a:r>
              <a:rPr lang="zh-CN" altLang="en-US" sz="2800" b="1" dirty="0"/>
              <a:t>年根据对</a:t>
            </a:r>
            <a:r>
              <a:rPr lang="en-US" altLang="x-none" sz="2800" b="1" dirty="0"/>
              <a:t>3800</a:t>
            </a:r>
            <a:r>
              <a:rPr lang="zh-CN" altLang="en-US" sz="2800" b="1" dirty="0"/>
              <a:t>名被调查者的回答发现导致软件失败的两个最大问题是：</a:t>
            </a:r>
            <a:endParaRPr lang="zh-CN" altLang="en-US" sz="2800" b="1" dirty="0"/>
          </a:p>
          <a:p>
            <a:pPr marL="0" lvl="0" indent="0" eaLnBrk="1" hangingPunct="1">
              <a:lnSpc>
                <a:spcPct val="125000"/>
              </a:lnSpc>
              <a:spcBef>
                <a:spcPts val="20"/>
              </a:spcBef>
              <a:spcAft>
                <a:spcPts val="0"/>
              </a:spcAft>
              <a:buFont typeface="Wingdings" panose="05000000000000000000" pitchFamily="2" charset="2"/>
              <a:buNone/>
            </a:pPr>
            <a:r>
              <a:rPr lang="en-US" altLang="x-none" sz="2800" b="1" dirty="0"/>
              <a:t>    1</a:t>
            </a:r>
            <a:r>
              <a:rPr lang="zh-CN" altLang="en-US" sz="2800" b="1" dirty="0"/>
              <a:t>）需求规格说明；</a:t>
            </a:r>
            <a:endParaRPr lang="zh-CN" altLang="en-US" sz="2800" b="1" dirty="0"/>
          </a:p>
          <a:p>
            <a:pPr marL="0" lvl="0" indent="0" eaLnBrk="1" hangingPunct="1">
              <a:lnSpc>
                <a:spcPct val="125000"/>
              </a:lnSpc>
              <a:spcBef>
                <a:spcPts val="20"/>
              </a:spcBef>
              <a:spcAft>
                <a:spcPts val="0"/>
              </a:spcAft>
              <a:buFont typeface="Wingdings" panose="05000000000000000000" pitchFamily="2" charset="2"/>
              <a:buNone/>
            </a:pPr>
            <a:r>
              <a:rPr lang="en-US" altLang="x-none" sz="2800" b="1" dirty="0"/>
              <a:t>    2</a:t>
            </a:r>
            <a:r>
              <a:rPr lang="zh-CN" altLang="en-US" sz="2800" b="1" dirty="0"/>
              <a:t>）管理客户需求</a:t>
            </a:r>
            <a:endParaRPr lang="zh-CN" altLang="en-US" sz="2800" b="1" dirty="0"/>
          </a:p>
          <a:p>
            <a:pPr marL="0" lvl="0" indent="0" eaLnBrk="1" hangingPunct="1">
              <a:lnSpc>
                <a:spcPct val="125000"/>
              </a:lnSpc>
              <a:spcBef>
                <a:spcPts val="20"/>
              </a:spcBef>
              <a:spcAft>
                <a:spcPts val="0"/>
              </a:spcAft>
              <a:buFont typeface="Wingdings" panose="05000000000000000000" pitchFamily="2" charset="2"/>
              <a:buNone/>
            </a:pPr>
            <a:r>
              <a:rPr lang="zh-CN" altLang="en-US" sz="2800" b="1" dirty="0"/>
              <a:t>经过以上分析，我们完全可以将需求作为导致软件问题的最根本原因。</a:t>
            </a:r>
            <a:endParaRPr lang="zh-CN" alt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7" name="Rectangle 3"/>
          <p:cNvSpPr>
            <a:spLocks noGrp="1"/>
          </p:cNvSpPr>
          <p:nvPr>
            <p:ph type="body"/>
          </p:nvPr>
        </p:nvSpPr>
        <p:spPr>
          <a:xfrm>
            <a:off x="343535" y="621030"/>
            <a:ext cx="8442960" cy="4537075"/>
          </a:xfrm>
        </p:spPr>
        <p:txBody>
          <a:bodyPr wrap="square" anchor="t"/>
          <a:lstStyle/>
          <a:p>
            <a:pPr marL="457200" lvl="1" indent="0" eaLnBrk="1" hangingPunct="1">
              <a:lnSpc>
                <a:spcPct val="80000"/>
              </a:lnSpc>
              <a:buNone/>
            </a:pPr>
            <a:r>
              <a:rPr lang="zh-CN" altLang="en-US" b="1" dirty="0"/>
              <a:t>一般来说，在开发项目需求结束后进入设计阶段发现的错误可能为两类</a:t>
            </a:r>
            <a:r>
              <a:rPr lang="zh-CN" altLang="en-US" b="1" dirty="0">
                <a:sym typeface="Wingdings" panose="05000000000000000000" pitchFamily="2" charset="2"/>
              </a:rPr>
              <a:t>：</a:t>
            </a:r>
            <a:endParaRPr lang="zh-CN" altLang="en-US" b="1" dirty="0">
              <a:sym typeface="Wingdings" panose="05000000000000000000" pitchFamily="2" charset="2"/>
            </a:endParaRPr>
          </a:p>
          <a:p>
            <a:pPr marL="457200" lvl="1" indent="0" eaLnBrk="1" hangingPunct="1">
              <a:lnSpc>
                <a:spcPct val="80000"/>
              </a:lnSpc>
              <a:buNone/>
            </a:pPr>
            <a:r>
              <a:rPr lang="en-US" altLang="x-none" b="1" dirty="0">
                <a:sym typeface="Wingdings" panose="05000000000000000000" pitchFamily="2" charset="2"/>
              </a:rPr>
              <a:t>    1</a:t>
            </a:r>
            <a:r>
              <a:rPr lang="zh-CN" altLang="en-US" b="1" dirty="0">
                <a:sym typeface="Wingdings" panose="05000000000000000000" pitchFamily="2" charset="2"/>
              </a:rPr>
              <a:t>）开发人员按照一组正确的需求进行技术设计时发生的错误；</a:t>
            </a:r>
            <a:endParaRPr lang="zh-CN" altLang="en-US" b="1" dirty="0">
              <a:sym typeface="Wingdings" panose="05000000000000000000" pitchFamily="2" charset="2"/>
            </a:endParaRPr>
          </a:p>
          <a:p>
            <a:pPr marL="457200" lvl="1" indent="0" eaLnBrk="1" hangingPunct="1">
              <a:lnSpc>
                <a:spcPct val="80000"/>
              </a:lnSpc>
              <a:buNone/>
            </a:pPr>
            <a:r>
              <a:rPr lang="en-US" altLang="x-none" b="1" dirty="0">
                <a:sym typeface="Wingdings" panose="05000000000000000000" pitchFamily="2" charset="2"/>
              </a:rPr>
              <a:t>    2</a:t>
            </a:r>
            <a:r>
              <a:rPr lang="zh-CN" altLang="en-US" b="1" dirty="0">
                <a:sym typeface="Wingdings" panose="05000000000000000000" pitchFamily="2" charset="2"/>
              </a:rPr>
              <a:t>）应该作为需求错误在过程的早期发现但却“泄漏”到项目的设计阶段造成的错误。这种错误成本尤其高，主要原因有两个：</a:t>
            </a:r>
            <a:endParaRPr lang="zh-CN" altLang="en-US" b="1" dirty="0">
              <a:sym typeface="Wingdings" panose="05000000000000000000" pitchFamily="2" charset="2"/>
            </a:endParaRPr>
          </a:p>
          <a:p>
            <a:pPr marL="457200" lvl="1" indent="0" eaLnBrk="1" hangingPunct="1">
              <a:lnSpc>
                <a:spcPct val="80000"/>
              </a:lnSpc>
              <a:buFont typeface="Wingdings" panose="05000000000000000000" pitchFamily="2" charset="2"/>
              <a:buChar char="l"/>
            </a:pPr>
            <a:r>
              <a:rPr lang="zh-CN" altLang="en-US" b="1" dirty="0">
                <a:sym typeface="Wingdings" panose="05000000000000000000" pitchFamily="2" charset="2"/>
              </a:rPr>
              <a:t>   到面向需求的错误被发现时，开发小组已投入了时间和精力从这些错误的需求进行设计，结果设计被作废或返工；</a:t>
            </a:r>
            <a:endParaRPr lang="zh-CN" altLang="en-US" b="1" dirty="0">
              <a:sym typeface="Wingdings" panose="05000000000000000000" pitchFamily="2" charset="2"/>
            </a:endParaRPr>
          </a:p>
          <a:p>
            <a:pPr marL="457200" lvl="1" indent="0" eaLnBrk="1" hangingPunct="1">
              <a:lnSpc>
                <a:spcPct val="80000"/>
              </a:lnSpc>
              <a:buFont typeface="Wingdings" panose="05000000000000000000" pitchFamily="2" charset="2"/>
              <a:buChar char="l"/>
            </a:pPr>
            <a:r>
              <a:rPr lang="zh-CN" altLang="en-US" b="1" dirty="0"/>
              <a:t>   有可能掩盖了错误的真实特征：在这一阶段的测试和审查活动中，每个人开始时都认定是在查找设计错误，浪费了大量时间和精力，而最终发现根本就不是一个设计错误，而是一个需求错误！</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 calcmode="lin" valueType="num">
                                      <p:cBhvr additive="base">
                                        <p:cTn id="11"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 calcmode="lin" valueType="num">
                                      <p:cBhvr additive="base">
                                        <p:cTn id="15"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calcmode="lin" valueType="num">
                                      <p:cBhvr additive="base">
                                        <p:cTn id="23"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1" name="Rectangle 3"/>
          <p:cNvSpPr>
            <a:spLocks noGrp="1"/>
          </p:cNvSpPr>
          <p:nvPr>
            <p:ph type="body"/>
          </p:nvPr>
        </p:nvSpPr>
        <p:spPr>
          <a:xfrm>
            <a:off x="684213" y="476250"/>
            <a:ext cx="7772400" cy="5545138"/>
          </a:xfrm>
        </p:spPr>
        <p:txBody>
          <a:bodyPr wrap="square" anchor="t"/>
          <a:lstStyle/>
          <a:p>
            <a:pPr lvl="0" eaLnBrk="1" hangingPunct="1">
              <a:lnSpc>
                <a:spcPct val="80000"/>
              </a:lnSpc>
              <a:buNone/>
            </a:pPr>
            <a:r>
              <a:rPr lang="zh-CN" altLang="en-US" sz="2000" b="1" dirty="0"/>
              <a:t>    </a:t>
            </a:r>
            <a:r>
              <a:rPr lang="zh-CN" altLang="en-US" sz="2800" b="1" dirty="0"/>
              <a:t> 根据在软件开发项目中缺陷被发现的时间段，开发者可能要经受</a:t>
            </a:r>
            <a:r>
              <a:rPr lang="en-US" altLang="x-none" sz="2800" b="1" dirty="0"/>
              <a:t>50-100</a:t>
            </a:r>
            <a:r>
              <a:rPr lang="zh-CN" altLang="en-US" sz="2800" b="1" dirty="0"/>
              <a:t>倍甚至</a:t>
            </a:r>
            <a:r>
              <a:rPr lang="en-US" altLang="zh-CN" sz="2800" b="1" dirty="0"/>
              <a:t>200</a:t>
            </a:r>
            <a:r>
              <a:rPr lang="zh-CN" altLang="en-US" sz="2800" b="1" dirty="0"/>
              <a:t>倍</a:t>
            </a:r>
            <a:r>
              <a:rPr lang="zh-CN" altLang="en-US" sz="2800" b="1" dirty="0"/>
              <a:t>的成本修复错误，这些成本主要是：</a:t>
            </a:r>
            <a:endParaRPr lang="zh-CN" altLang="en-US" sz="2800" b="1" dirty="0"/>
          </a:p>
          <a:p>
            <a:pPr lvl="0" eaLnBrk="1" hangingPunct="1">
              <a:lnSpc>
                <a:spcPct val="80000"/>
              </a:lnSpc>
              <a:buFont typeface="Wingdings" panose="05000000000000000000" pitchFamily="2" charset="2"/>
              <a:buChar char="l"/>
            </a:pPr>
            <a:r>
              <a:rPr lang="zh-CN" altLang="en-US" sz="2800" b="1" dirty="0"/>
              <a:t>重新进行规格说明；</a:t>
            </a:r>
            <a:endParaRPr lang="zh-CN" altLang="en-US" sz="2800" b="1" dirty="0"/>
          </a:p>
          <a:p>
            <a:pPr lvl="0" eaLnBrk="1" hangingPunct="1">
              <a:lnSpc>
                <a:spcPct val="80000"/>
              </a:lnSpc>
              <a:buFont typeface="Wingdings" panose="05000000000000000000" pitchFamily="2" charset="2"/>
              <a:buChar char="l"/>
            </a:pPr>
            <a:r>
              <a:rPr lang="zh-CN" altLang="en-US" sz="2800" b="1" dirty="0"/>
              <a:t>重新设计；</a:t>
            </a:r>
            <a:endParaRPr lang="zh-CN" altLang="en-US" sz="2800" b="1" dirty="0"/>
          </a:p>
          <a:p>
            <a:pPr lvl="0" eaLnBrk="1" hangingPunct="1">
              <a:lnSpc>
                <a:spcPct val="80000"/>
              </a:lnSpc>
              <a:buFont typeface="Wingdings" panose="05000000000000000000" pitchFamily="2" charset="2"/>
              <a:buChar char="l"/>
            </a:pPr>
            <a:r>
              <a:rPr lang="zh-CN" altLang="en-US" sz="2800" b="1" dirty="0"/>
              <a:t>重新编码；</a:t>
            </a:r>
            <a:endParaRPr lang="zh-CN" altLang="en-US" sz="2800" b="1" dirty="0"/>
          </a:p>
          <a:p>
            <a:pPr lvl="0" eaLnBrk="1" hangingPunct="1">
              <a:lnSpc>
                <a:spcPct val="80000"/>
              </a:lnSpc>
              <a:buFont typeface="Wingdings" panose="05000000000000000000" pitchFamily="2" charset="2"/>
              <a:buChar char="l"/>
            </a:pPr>
            <a:r>
              <a:rPr lang="zh-CN" altLang="en-US" sz="2800" b="1" dirty="0"/>
              <a:t>重新测试；</a:t>
            </a:r>
            <a:endParaRPr lang="zh-CN" altLang="en-US" sz="2800" b="1" dirty="0"/>
          </a:p>
          <a:p>
            <a:pPr lvl="0" eaLnBrk="1" hangingPunct="1">
              <a:lnSpc>
                <a:spcPct val="80000"/>
              </a:lnSpc>
              <a:buFont typeface="Wingdings" panose="05000000000000000000" pitchFamily="2" charset="2"/>
              <a:buChar char="l"/>
            </a:pPr>
            <a:r>
              <a:rPr lang="zh-CN" altLang="en-US" sz="2800" b="1" dirty="0"/>
              <a:t>版本升级；</a:t>
            </a:r>
            <a:endParaRPr lang="zh-CN" altLang="en-US" sz="2800" b="1" dirty="0"/>
          </a:p>
          <a:p>
            <a:pPr lvl="0" eaLnBrk="1" hangingPunct="1">
              <a:lnSpc>
                <a:spcPct val="80000"/>
              </a:lnSpc>
              <a:buFont typeface="Wingdings" panose="05000000000000000000" pitchFamily="2" charset="2"/>
              <a:buChar char="l"/>
            </a:pPr>
            <a:r>
              <a:rPr lang="zh-CN" altLang="en-US" sz="2800" b="1" dirty="0"/>
              <a:t>纠正活动；</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1" name="Rectangle 3"/>
          <p:cNvSpPr>
            <a:spLocks noGrp="1"/>
          </p:cNvSpPr>
          <p:nvPr>
            <p:ph type="body"/>
          </p:nvPr>
        </p:nvSpPr>
        <p:spPr>
          <a:xfrm>
            <a:off x="684213" y="476250"/>
            <a:ext cx="7772400" cy="5545138"/>
          </a:xfrm>
        </p:spPr>
        <p:txBody>
          <a:bodyPr wrap="square" anchor="t"/>
          <a:lstStyle/>
          <a:p>
            <a:pPr lvl="0" eaLnBrk="1" hangingPunct="1">
              <a:lnSpc>
                <a:spcPct val="80000"/>
              </a:lnSpc>
              <a:buNone/>
            </a:pPr>
            <a:endParaRPr lang="zh-CN" altLang="en-US" sz="2800" b="1" dirty="0"/>
          </a:p>
          <a:p>
            <a:pPr lvl="0" eaLnBrk="1" hangingPunct="1">
              <a:lnSpc>
                <a:spcPct val="80000"/>
              </a:lnSpc>
              <a:buFont typeface="Wingdings" panose="05000000000000000000" pitchFamily="2" charset="2"/>
              <a:buChar char="l"/>
            </a:pPr>
            <a:r>
              <a:rPr lang="zh-CN" altLang="en-US" sz="2800" b="1" dirty="0"/>
              <a:t>报废；</a:t>
            </a:r>
            <a:endParaRPr lang="zh-CN" altLang="en-US" sz="2800" b="1" dirty="0"/>
          </a:p>
          <a:p>
            <a:pPr lvl="0" eaLnBrk="1" hangingPunct="1">
              <a:lnSpc>
                <a:spcPct val="80000"/>
              </a:lnSpc>
              <a:buFont typeface="Wingdings" panose="05000000000000000000" pitchFamily="2" charset="2"/>
              <a:buChar char="l"/>
            </a:pPr>
            <a:r>
              <a:rPr lang="zh-CN" altLang="en-US" sz="2800" b="1" dirty="0"/>
              <a:t>收回有缺陷的软件版本以及相关的用户手册。</a:t>
            </a:r>
            <a:endParaRPr lang="zh-CN" altLang="en-US" sz="2800" b="1" dirty="0"/>
          </a:p>
          <a:p>
            <a:pPr lvl="0" eaLnBrk="1" hangingPunct="1">
              <a:lnSpc>
                <a:spcPct val="80000"/>
              </a:lnSpc>
              <a:buFont typeface="Wingdings" panose="05000000000000000000" pitchFamily="2" charset="2"/>
              <a:buChar char="l"/>
            </a:pPr>
            <a:r>
              <a:rPr lang="zh-CN" altLang="en-US" sz="2800" b="1" dirty="0"/>
              <a:t>保修成本；</a:t>
            </a:r>
            <a:endParaRPr lang="zh-CN" altLang="en-US" sz="2800" b="1" dirty="0"/>
          </a:p>
          <a:p>
            <a:pPr lvl="0" eaLnBrk="1" hangingPunct="1">
              <a:lnSpc>
                <a:spcPct val="80000"/>
              </a:lnSpc>
              <a:buFont typeface="Wingdings" panose="05000000000000000000" pitchFamily="2" charset="2"/>
              <a:buChar char="l"/>
            </a:pPr>
            <a:r>
              <a:rPr lang="zh-CN" altLang="en-US" sz="2800" b="1" dirty="0"/>
              <a:t>产品赔偿；</a:t>
            </a:r>
            <a:endParaRPr lang="zh-CN" altLang="en-US" sz="2800" b="1" dirty="0"/>
          </a:p>
          <a:p>
            <a:pPr lvl="0" eaLnBrk="1" hangingPunct="1">
              <a:lnSpc>
                <a:spcPct val="80000"/>
              </a:lnSpc>
              <a:buFont typeface="Wingdings" panose="05000000000000000000" pitchFamily="2" charset="2"/>
              <a:buChar char="l"/>
            </a:pPr>
            <a:r>
              <a:rPr lang="zh-CN" altLang="en-US" sz="2800" b="1" dirty="0"/>
              <a:t>公司代表到客户那里重新安装软件所必须支付的服务成本；</a:t>
            </a:r>
            <a:endParaRPr lang="zh-CN" altLang="en-US" sz="2800" b="1" dirty="0"/>
          </a:p>
          <a:p>
            <a:pPr lvl="0" eaLnBrk="1" hangingPunct="1">
              <a:lnSpc>
                <a:spcPct val="80000"/>
              </a:lnSpc>
              <a:buFont typeface="Wingdings" panose="05000000000000000000" pitchFamily="2" charset="2"/>
              <a:buChar char="l"/>
            </a:pPr>
            <a:r>
              <a:rPr lang="zh-CN" altLang="en-US" sz="2800" b="1" dirty="0"/>
              <a:t>建档成本。</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additive="base">
                                        <p:cTn id="1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 calcmode="lin" valueType="num">
                                      <p:cBhvr additive="base">
                                        <p:cTn id="2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 calcmode="lin" valueType="num">
                                      <p:cBhvr additive="base">
                                        <p:cTn id="31"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 calcmode="lin" valueType="num">
                                      <p:cBhvr additive="base">
                                        <p:cTn id="37"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日期占位符 1"/>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8" name="灯片编号占位符 3"/>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9" name="Text Box 2"/>
          <p:cNvSpPr txBox="1"/>
          <p:nvPr/>
        </p:nvSpPr>
        <p:spPr>
          <a:xfrm>
            <a:off x="1660525" y="2078038"/>
            <a:ext cx="5654675" cy="457200"/>
          </a:xfrm>
          <a:prstGeom prst="rect">
            <a:avLst/>
          </a:prstGeom>
          <a:noFill/>
          <a:ln w="9525">
            <a:noFill/>
          </a:ln>
        </p:spPr>
        <p:txBody>
          <a:bodyPr anchor="t">
            <a:spAutoFit/>
          </a:bodyPr>
          <a:lstStyle/>
          <a:p>
            <a:pPr lvl="0"/>
            <a:endParaRPr lang="zh-CN" altLang="en-US" sz="2400" dirty="0">
              <a:latin typeface="Times New Roman" panose="02020603050405020304" pitchFamily="2" charset="0"/>
              <a:ea typeface="宋体" panose="02010600030101010101" pitchFamily="2" charset="-122"/>
            </a:endParaRPr>
          </a:p>
        </p:txBody>
      </p:sp>
      <p:sp>
        <p:nvSpPr>
          <p:cNvPr id="4100" name="Text Box 3"/>
          <p:cNvSpPr txBox="1"/>
          <p:nvPr/>
        </p:nvSpPr>
        <p:spPr>
          <a:xfrm>
            <a:off x="1600200" y="1981200"/>
            <a:ext cx="6096000" cy="1311275"/>
          </a:xfrm>
          <a:prstGeom prst="rect">
            <a:avLst/>
          </a:prstGeom>
          <a:noFill/>
          <a:ln w="9525">
            <a:noFill/>
          </a:ln>
        </p:spPr>
        <p:txBody>
          <a:bodyPr anchor="t">
            <a:spAutoFit/>
          </a:bodyPr>
          <a:lstStyle/>
          <a:p>
            <a:pPr lvl="0" algn="ctr"/>
            <a:r>
              <a:rPr lang="zh-CN" altLang="en-US" sz="8000" dirty="0">
                <a:solidFill>
                  <a:srgbClr val="333399"/>
                </a:solidFill>
                <a:latin typeface="Times New Roman" panose="02020603050405020304" pitchFamily="2" charset="0"/>
                <a:ea typeface="隶书" pitchFamily="1" charset="-122"/>
              </a:rPr>
              <a:t>同学们好!</a:t>
            </a:r>
            <a:endParaRPr lang="zh-CN" altLang="en-US" sz="8000" dirty="0">
              <a:solidFill>
                <a:srgbClr val="333399"/>
              </a:solidFill>
              <a:latin typeface="Times New Roman" panose="02020603050405020304" pitchFamily="2" charset="0"/>
              <a:ea typeface="隶书"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35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3555" name="Rectangle 3"/>
          <p:cNvSpPr>
            <a:spLocks noGrp="1"/>
          </p:cNvSpPr>
          <p:nvPr>
            <p:ph type="body"/>
          </p:nvPr>
        </p:nvSpPr>
        <p:spPr>
          <a:xfrm>
            <a:off x="831850" y="692150"/>
            <a:ext cx="7772400" cy="3889375"/>
          </a:xfrm>
        </p:spPr>
        <p:txBody>
          <a:bodyPr wrap="square" anchor="t"/>
          <a:lstStyle/>
          <a:p>
            <a:pPr lvl="0" eaLnBrk="1" hangingPunct="1">
              <a:buNone/>
            </a:pPr>
            <a:r>
              <a:rPr lang="zh-CN" altLang="en-US" b="1" dirty="0"/>
              <a:t> 以上数据和分析表明了两个不争的事实</a:t>
            </a:r>
            <a:r>
              <a:rPr lang="en-US" altLang="x-none" b="1" dirty="0"/>
              <a:t>:</a:t>
            </a:r>
            <a:endParaRPr lang="en-US" altLang="x-none" b="1" dirty="0"/>
          </a:p>
          <a:p>
            <a:pPr lvl="0" eaLnBrk="1" hangingPunct="1">
              <a:buNone/>
            </a:pPr>
            <a:r>
              <a:rPr lang="en-US" altLang="x-none" b="1" dirty="0"/>
              <a:t>1)</a:t>
            </a:r>
            <a:r>
              <a:rPr lang="zh-CN" altLang="en-US" b="1" dirty="0"/>
              <a:t>需求错误是最常见的错误</a:t>
            </a:r>
            <a:r>
              <a:rPr lang="en-US" altLang="x-none" b="1" dirty="0"/>
              <a:t>;</a:t>
            </a:r>
            <a:endParaRPr lang="en-US" altLang="x-none" b="1" dirty="0"/>
          </a:p>
          <a:p>
            <a:pPr lvl="0" eaLnBrk="1" hangingPunct="1">
              <a:buNone/>
            </a:pPr>
            <a:r>
              <a:rPr lang="en-US" altLang="x-none" b="1" dirty="0"/>
              <a:t>2)</a:t>
            </a:r>
            <a:r>
              <a:rPr lang="zh-CN" altLang="en-US" b="1" dirty="0"/>
              <a:t>需求错误是修改最昂贵的错误：需求错误占去返工成本的</a:t>
            </a:r>
            <a:r>
              <a:rPr lang="en-US" altLang="x-none" b="1" dirty="0"/>
              <a:t>70%</a:t>
            </a:r>
            <a:r>
              <a:rPr lang="zh-CN" altLang="en-US" b="1" dirty="0"/>
              <a:t>或更多，而返工会消耗项目预算的的</a:t>
            </a:r>
            <a:r>
              <a:rPr lang="en-US" altLang="x-none" b="1" dirty="0"/>
              <a:t>25%</a:t>
            </a:r>
            <a:r>
              <a:rPr lang="zh-CN" altLang="en-US" b="1" dirty="0"/>
              <a:t>到</a:t>
            </a:r>
            <a:r>
              <a:rPr lang="en-US" altLang="x-none" b="1" dirty="0"/>
              <a:t>40%</a:t>
            </a:r>
            <a:r>
              <a:rPr lang="zh-CN" altLang="en-US" b="1" dirty="0"/>
              <a:t>，因此，需求错误将消耗掉整个项目预算的</a:t>
            </a:r>
            <a:r>
              <a:rPr lang="en-US" altLang="x-none" b="1" dirty="0"/>
              <a:t>25%</a:t>
            </a:r>
            <a:r>
              <a:rPr lang="zh-CN" altLang="en-US" b="1" dirty="0"/>
              <a:t>到</a:t>
            </a:r>
            <a:r>
              <a:rPr lang="en-US" altLang="x-none" b="1" dirty="0"/>
              <a:t>40%</a:t>
            </a:r>
            <a:r>
              <a:rPr lang="zh-CN" altLang="en-US" b="1" dirty="0"/>
              <a:t>。</a:t>
            </a:r>
            <a:endParaRPr lang="zh-CN" altLang="en-US" b="1" dirty="0"/>
          </a:p>
          <a:p>
            <a:pPr lvl="0" eaLnBrk="1" hangingPunct="1">
              <a:buNone/>
            </a:pPr>
            <a:endParaRPr lang="en-US" altLang="x-none"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457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4579" name="Rectangle 2"/>
          <p:cNvSpPr>
            <a:spLocks noGrp="1"/>
          </p:cNvSpPr>
          <p:nvPr>
            <p:ph type="title"/>
          </p:nvPr>
        </p:nvSpPr>
        <p:spPr>
          <a:xfrm>
            <a:off x="685800" y="188913"/>
            <a:ext cx="7772400" cy="863600"/>
          </a:xfrm>
        </p:spPr>
        <p:txBody>
          <a:bodyPr wrap="square" anchor="ctr"/>
          <a:lstStyle/>
          <a:p>
            <a:pPr lvl="0" algn="l" eaLnBrk="1" hangingPunct="1"/>
            <a:r>
              <a:rPr lang="en-US" altLang="x-none" sz="3200" b="1" dirty="0"/>
              <a:t> </a:t>
            </a:r>
            <a:r>
              <a:rPr lang="zh-CN" altLang="en-US" sz="3200" b="1" dirty="0"/>
              <a:t>需求错误的高昂代价</a:t>
            </a:r>
            <a:endParaRPr lang="zh-CN" altLang="en-US" sz="3200" b="1" dirty="0"/>
          </a:p>
        </p:txBody>
      </p:sp>
      <p:sp>
        <p:nvSpPr>
          <p:cNvPr id="24580" name="AutoShape 4"/>
          <p:cNvSpPr/>
          <p:nvPr/>
        </p:nvSpPr>
        <p:spPr>
          <a:xfrm>
            <a:off x="1692275" y="981075"/>
            <a:ext cx="4224338" cy="3887788"/>
          </a:xfrm>
          <a:prstGeom prst="triangle">
            <a:avLst>
              <a:gd name="adj" fmla="val 50000"/>
            </a:avLst>
          </a:prstGeom>
          <a:solidFill>
            <a:schemeClr val="bg1"/>
          </a:solidFill>
          <a:ln w="254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lstStyle/>
          <a:p>
            <a:pPr lvl="0" algn="ctr"/>
            <a:endParaRPr lang="en-US" altLang="x-none" sz="2400" dirty="0">
              <a:latin typeface="Times New Roman" panose="02020603050405020304" pitchFamily="2" charset="0"/>
              <a:ea typeface="宋体" panose="02010600030101010101" pitchFamily="2" charset="-122"/>
            </a:endParaRPr>
          </a:p>
        </p:txBody>
      </p:sp>
      <p:sp>
        <p:nvSpPr>
          <p:cNvPr id="24581" name="Line 5"/>
          <p:cNvSpPr/>
          <p:nvPr/>
        </p:nvSpPr>
        <p:spPr>
          <a:xfrm>
            <a:off x="3421063" y="1628775"/>
            <a:ext cx="4248150" cy="1588"/>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2" name="Line 6"/>
          <p:cNvSpPr/>
          <p:nvPr/>
        </p:nvSpPr>
        <p:spPr>
          <a:xfrm>
            <a:off x="3132138" y="2205038"/>
            <a:ext cx="4537075"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3" name="Line 7"/>
          <p:cNvSpPr/>
          <p:nvPr/>
        </p:nvSpPr>
        <p:spPr>
          <a:xfrm>
            <a:off x="4500563" y="2205038"/>
            <a:ext cx="1587" cy="7143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4" name="Line 8"/>
          <p:cNvSpPr/>
          <p:nvPr/>
        </p:nvSpPr>
        <p:spPr>
          <a:xfrm>
            <a:off x="2844800" y="2781300"/>
            <a:ext cx="4824413" cy="1588"/>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5" name="Line 9"/>
          <p:cNvSpPr/>
          <p:nvPr/>
        </p:nvSpPr>
        <p:spPr>
          <a:xfrm>
            <a:off x="2413000" y="3500438"/>
            <a:ext cx="5184775"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6" name="Line 10"/>
          <p:cNvSpPr/>
          <p:nvPr/>
        </p:nvSpPr>
        <p:spPr>
          <a:xfrm>
            <a:off x="2052638" y="4221163"/>
            <a:ext cx="5472112"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7" name="Text Box 12"/>
          <p:cNvSpPr txBox="1"/>
          <p:nvPr/>
        </p:nvSpPr>
        <p:spPr>
          <a:xfrm>
            <a:off x="3564573" y="1316038"/>
            <a:ext cx="521335"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1-2</a:t>
            </a:r>
            <a:endParaRPr lang="zh-CN" altLang="en-US" sz="2000" b="1" dirty="0">
              <a:latin typeface="Times New Roman" panose="02020603050405020304" pitchFamily="2" charset="0"/>
              <a:ea typeface="宋体" panose="02010600030101010101" pitchFamily="2" charset="-122"/>
            </a:endParaRPr>
          </a:p>
        </p:txBody>
      </p:sp>
      <p:sp>
        <p:nvSpPr>
          <p:cNvPr id="24588" name="Text Box 13"/>
          <p:cNvSpPr txBox="1"/>
          <p:nvPr/>
        </p:nvSpPr>
        <p:spPr>
          <a:xfrm>
            <a:off x="3587750" y="1868488"/>
            <a:ext cx="309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5</a:t>
            </a:r>
            <a:endParaRPr lang="zh-CN" altLang="en-US" sz="2000" b="1" dirty="0">
              <a:latin typeface="Times New Roman" panose="02020603050405020304" pitchFamily="2" charset="0"/>
              <a:ea typeface="宋体" panose="02010600030101010101" pitchFamily="2" charset="-122"/>
            </a:endParaRPr>
          </a:p>
        </p:txBody>
      </p:sp>
      <p:sp>
        <p:nvSpPr>
          <p:cNvPr id="24589" name="Text Box 14"/>
          <p:cNvSpPr txBox="1"/>
          <p:nvPr/>
        </p:nvSpPr>
        <p:spPr>
          <a:xfrm>
            <a:off x="3563938" y="2455863"/>
            <a:ext cx="436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10</a:t>
            </a:r>
            <a:endParaRPr lang="zh-CN" altLang="en-US" sz="2000" b="1" dirty="0">
              <a:latin typeface="Times New Roman" panose="02020603050405020304" pitchFamily="2" charset="0"/>
              <a:ea typeface="宋体" panose="02010600030101010101" pitchFamily="2" charset="-122"/>
            </a:endParaRPr>
          </a:p>
        </p:txBody>
      </p:sp>
      <p:sp>
        <p:nvSpPr>
          <p:cNvPr id="24590" name="Text Box 15"/>
          <p:cNvSpPr txBox="1"/>
          <p:nvPr/>
        </p:nvSpPr>
        <p:spPr>
          <a:xfrm>
            <a:off x="3613150" y="3103563"/>
            <a:ext cx="436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20</a:t>
            </a:r>
            <a:endParaRPr lang="zh-CN" altLang="en-US" sz="2000" b="1" dirty="0">
              <a:latin typeface="Times New Roman" panose="02020603050405020304" pitchFamily="2" charset="0"/>
              <a:ea typeface="宋体" panose="02010600030101010101" pitchFamily="2" charset="-122"/>
            </a:endParaRPr>
          </a:p>
        </p:txBody>
      </p:sp>
      <p:sp>
        <p:nvSpPr>
          <p:cNvPr id="24591" name="Text Box 16"/>
          <p:cNvSpPr txBox="1"/>
          <p:nvPr/>
        </p:nvSpPr>
        <p:spPr>
          <a:xfrm>
            <a:off x="3636963" y="3824288"/>
            <a:ext cx="436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50</a:t>
            </a:r>
            <a:endParaRPr lang="zh-CN" altLang="en-US" sz="2000" b="1" dirty="0">
              <a:latin typeface="Times New Roman" panose="02020603050405020304" pitchFamily="2" charset="0"/>
              <a:ea typeface="宋体" panose="02010600030101010101" pitchFamily="2" charset="-122"/>
            </a:endParaRPr>
          </a:p>
        </p:txBody>
      </p:sp>
      <p:sp>
        <p:nvSpPr>
          <p:cNvPr id="24592" name="Text Box 17"/>
          <p:cNvSpPr txBox="1"/>
          <p:nvPr/>
        </p:nvSpPr>
        <p:spPr>
          <a:xfrm>
            <a:off x="3636963" y="4471988"/>
            <a:ext cx="107696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100~200</a:t>
            </a:r>
            <a:endParaRPr lang="zh-CN" altLang="en-US" sz="2000" b="1" dirty="0">
              <a:latin typeface="Times New Roman" panose="02020603050405020304" pitchFamily="2" charset="0"/>
              <a:ea typeface="宋体" panose="02010600030101010101" pitchFamily="2" charset="-122"/>
            </a:endParaRPr>
          </a:p>
        </p:txBody>
      </p:sp>
      <p:sp>
        <p:nvSpPr>
          <p:cNvPr id="24593" name="Line 18"/>
          <p:cNvSpPr/>
          <p:nvPr/>
        </p:nvSpPr>
        <p:spPr>
          <a:xfrm>
            <a:off x="5868988" y="4868863"/>
            <a:ext cx="1728787"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94" name="Text Box 19"/>
          <p:cNvSpPr txBox="1"/>
          <p:nvPr/>
        </p:nvSpPr>
        <p:spPr>
          <a:xfrm>
            <a:off x="6084888" y="620713"/>
            <a:ext cx="1100137" cy="519112"/>
          </a:xfrm>
          <a:prstGeom prst="rect">
            <a:avLst/>
          </a:prstGeom>
          <a:noFill/>
          <a:ln w="9525">
            <a:noFill/>
          </a:ln>
        </p:spPr>
        <p:txBody>
          <a:bodyPr anchor="t">
            <a:spAutoFit/>
          </a:bodyPr>
          <a:lstStyle/>
          <a:p>
            <a:pPr lvl="0"/>
            <a:r>
              <a:rPr lang="zh-CN" altLang="en-US" sz="2800" b="1" dirty="0">
                <a:latin typeface="Times New Roman" panose="02020603050405020304" pitchFamily="2" charset="0"/>
                <a:ea typeface="宋体" panose="02010600030101010101" pitchFamily="2" charset="-122"/>
              </a:rPr>
              <a:t>阶段</a:t>
            </a:r>
            <a:endParaRPr lang="zh-CN" altLang="en-US" sz="2800" b="1" dirty="0">
              <a:latin typeface="Times New Roman" panose="02020603050405020304" pitchFamily="2" charset="0"/>
              <a:ea typeface="宋体" panose="02010600030101010101" pitchFamily="2" charset="-122"/>
            </a:endParaRPr>
          </a:p>
        </p:txBody>
      </p:sp>
      <p:sp>
        <p:nvSpPr>
          <p:cNvPr id="24595" name="Text Box 20"/>
          <p:cNvSpPr txBox="1"/>
          <p:nvPr/>
        </p:nvSpPr>
        <p:spPr>
          <a:xfrm>
            <a:off x="6156325" y="1171575"/>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需求</a:t>
            </a:r>
            <a:endParaRPr lang="zh-CN" altLang="en-US" sz="2400" b="1" dirty="0">
              <a:latin typeface="Times New Roman" panose="02020603050405020304" pitchFamily="2" charset="0"/>
              <a:ea typeface="宋体" panose="02010600030101010101" pitchFamily="2" charset="-122"/>
            </a:endParaRPr>
          </a:p>
        </p:txBody>
      </p:sp>
      <p:sp>
        <p:nvSpPr>
          <p:cNvPr id="24596" name="Text Box 21"/>
          <p:cNvSpPr txBox="1"/>
          <p:nvPr/>
        </p:nvSpPr>
        <p:spPr>
          <a:xfrm>
            <a:off x="6156325" y="1747838"/>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设计</a:t>
            </a:r>
            <a:endParaRPr lang="zh-CN" altLang="en-US" sz="2400" b="1" dirty="0">
              <a:latin typeface="Times New Roman" panose="02020603050405020304" pitchFamily="2" charset="0"/>
              <a:ea typeface="宋体" panose="02010600030101010101" pitchFamily="2" charset="-122"/>
            </a:endParaRPr>
          </a:p>
        </p:txBody>
      </p:sp>
      <p:sp>
        <p:nvSpPr>
          <p:cNvPr id="24597" name="Text Box 22"/>
          <p:cNvSpPr txBox="1"/>
          <p:nvPr/>
        </p:nvSpPr>
        <p:spPr>
          <a:xfrm>
            <a:off x="6156325" y="2324100"/>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编码</a:t>
            </a:r>
            <a:endParaRPr lang="zh-CN" altLang="en-US" sz="2400" b="1" dirty="0">
              <a:latin typeface="Times New Roman" panose="02020603050405020304" pitchFamily="2" charset="0"/>
              <a:ea typeface="宋体" panose="02010600030101010101" pitchFamily="2" charset="-122"/>
            </a:endParaRPr>
          </a:p>
        </p:txBody>
      </p:sp>
      <p:sp>
        <p:nvSpPr>
          <p:cNvPr id="24598" name="Text Box 23"/>
          <p:cNvSpPr txBox="1"/>
          <p:nvPr/>
        </p:nvSpPr>
        <p:spPr>
          <a:xfrm>
            <a:off x="6229350" y="3043238"/>
            <a:ext cx="1409700"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单元测试</a:t>
            </a:r>
            <a:endParaRPr lang="zh-CN" altLang="en-US" sz="2400" b="1" dirty="0">
              <a:latin typeface="Times New Roman" panose="02020603050405020304" pitchFamily="2" charset="0"/>
              <a:ea typeface="宋体" panose="02010600030101010101" pitchFamily="2" charset="-122"/>
            </a:endParaRPr>
          </a:p>
        </p:txBody>
      </p:sp>
      <p:sp>
        <p:nvSpPr>
          <p:cNvPr id="24599" name="Text Box 24"/>
          <p:cNvSpPr txBox="1"/>
          <p:nvPr/>
        </p:nvSpPr>
        <p:spPr>
          <a:xfrm>
            <a:off x="6229350" y="3789363"/>
            <a:ext cx="1409700"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验收测试</a:t>
            </a:r>
            <a:endParaRPr lang="zh-CN" altLang="en-US" sz="2400" b="1" dirty="0">
              <a:latin typeface="Times New Roman" panose="02020603050405020304" pitchFamily="2" charset="0"/>
              <a:ea typeface="宋体" panose="02010600030101010101" pitchFamily="2" charset="-122"/>
            </a:endParaRPr>
          </a:p>
        </p:txBody>
      </p:sp>
      <p:sp>
        <p:nvSpPr>
          <p:cNvPr id="24600" name="Text Box 25"/>
          <p:cNvSpPr txBox="1"/>
          <p:nvPr/>
        </p:nvSpPr>
        <p:spPr>
          <a:xfrm>
            <a:off x="6300788" y="4411663"/>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维护</a:t>
            </a:r>
            <a:endParaRPr lang="zh-CN" altLang="en-US" sz="2400" b="1" dirty="0">
              <a:latin typeface="Times New Roman" panose="02020603050405020304" pitchFamily="2" charset="0"/>
              <a:ea typeface="宋体" panose="02010600030101010101" pitchFamily="2" charset="-122"/>
            </a:endParaRPr>
          </a:p>
        </p:txBody>
      </p:sp>
      <p:sp>
        <p:nvSpPr>
          <p:cNvPr id="24601" name="Text Box 26"/>
          <p:cNvSpPr txBox="1"/>
          <p:nvPr/>
        </p:nvSpPr>
        <p:spPr>
          <a:xfrm>
            <a:off x="1331913" y="5059363"/>
            <a:ext cx="6520180" cy="1198880"/>
          </a:xfrm>
          <a:prstGeom prst="rect">
            <a:avLst/>
          </a:prstGeom>
          <a:noFill/>
          <a:ln w="9525">
            <a:noFill/>
          </a:ln>
        </p:spPr>
        <p:txBody>
          <a:bodyPr wrap="none" anchor="t">
            <a:spAutoFit/>
          </a:bodyPr>
          <a:lstStyle/>
          <a:p>
            <a:pPr lvl="0" algn="l"/>
            <a:r>
              <a:rPr lang="zh-CN" altLang="en-US" sz="2400" b="1" dirty="0">
                <a:latin typeface="Times New Roman" panose="02020603050405020304" pitchFamily="2" charset="0"/>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1 </a:t>
            </a:r>
            <a:r>
              <a:rPr lang="zh-CN" altLang="en-US" sz="2400" b="1" dirty="0">
                <a:latin typeface="Times New Roman" panose="02020603050405020304" pitchFamily="2" charset="0"/>
                <a:ea typeface="宋体" panose="02010600030101010101" pitchFamily="2" charset="-122"/>
              </a:rPr>
              <a:t>在生命周期不同阶段修复缺陷的相对成本</a:t>
            </a:r>
            <a:endParaRPr lang="zh-CN" altLang="en-US" sz="2400" b="1" dirty="0">
              <a:latin typeface="Times New Roman" panose="02020603050405020304" pitchFamily="2" charset="0"/>
              <a:ea typeface="宋体" panose="02010600030101010101" pitchFamily="2" charset="-122"/>
            </a:endParaRPr>
          </a:p>
          <a:p>
            <a:pPr lvl="0" algn="l"/>
            <a:r>
              <a:rPr lang="zh-CN" altLang="en-US" sz="2400" b="1" dirty="0">
                <a:sym typeface="+mn-ea"/>
              </a:rPr>
              <a:t>注：是许多公司</a:t>
            </a:r>
            <a:r>
              <a:rPr lang="en-US" altLang="x-none" sz="2400" b="1" dirty="0">
                <a:sym typeface="+mn-ea"/>
              </a:rPr>
              <a:t>(</a:t>
            </a:r>
            <a:r>
              <a:rPr lang="zh-CN" altLang="en-US" sz="2400" b="1" dirty="0">
                <a:sym typeface="+mn-ea"/>
              </a:rPr>
              <a:t>如</a:t>
            </a:r>
            <a:r>
              <a:rPr lang="en-US" altLang="x-none" sz="2400" b="1" dirty="0">
                <a:sym typeface="+mn-ea"/>
              </a:rPr>
              <a:t>IBM</a:t>
            </a:r>
            <a:r>
              <a:rPr lang="zh-CN" altLang="en-US" sz="2400" b="1" dirty="0">
                <a:sym typeface="+mn-ea"/>
              </a:rPr>
              <a:t>、</a:t>
            </a:r>
            <a:r>
              <a:rPr lang="en-US" altLang="x-none" sz="2400" b="1" dirty="0">
                <a:sym typeface="+mn-ea"/>
              </a:rPr>
              <a:t>HP</a:t>
            </a:r>
            <a:r>
              <a:rPr lang="zh-CN" altLang="en-US" sz="2400" b="1" dirty="0">
                <a:sym typeface="+mn-ea"/>
              </a:rPr>
              <a:t>等）项目生命周期</a:t>
            </a:r>
            <a:endParaRPr lang="zh-CN" altLang="en-US" sz="2400" b="1" dirty="0">
              <a:sym typeface="+mn-ea"/>
            </a:endParaRPr>
          </a:p>
          <a:p>
            <a:pPr lvl="0" algn="l"/>
            <a:r>
              <a:rPr lang="zh-CN" altLang="en-US" sz="2400" b="1" dirty="0">
                <a:sym typeface="+mn-ea"/>
              </a:rPr>
              <a:t>各阶段错误修复成本的度量和计算。</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560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5603" name="Rectangle 3"/>
          <p:cNvSpPr>
            <a:spLocks noGrp="1"/>
          </p:cNvSpPr>
          <p:nvPr>
            <p:ph type="body"/>
          </p:nvPr>
        </p:nvSpPr>
        <p:spPr>
          <a:xfrm>
            <a:off x="682625" y="836613"/>
            <a:ext cx="7561263" cy="4608512"/>
          </a:xfrm>
        </p:spPr>
        <p:txBody>
          <a:bodyPr wrap="square" anchor="t"/>
          <a:lstStyle/>
          <a:p>
            <a:pPr marL="0" lvl="0" indent="0" eaLnBrk="1" hangingPunct="1">
              <a:lnSpc>
                <a:spcPct val="90000"/>
              </a:lnSpc>
              <a:buNone/>
            </a:pPr>
            <a:r>
              <a:rPr lang="zh-CN" altLang="en-US" sz="2800" b="1" dirty="0"/>
              <a:t>结论是：如果把编码阶段发现和修复一个错误所需要的努力用“</a:t>
            </a:r>
            <a:r>
              <a:rPr lang="en-US" altLang="x-none" sz="2800" b="1" dirty="0"/>
              <a:t>1”</a:t>
            </a:r>
            <a:r>
              <a:rPr lang="zh-CN" altLang="en-US" sz="2800" b="1" dirty="0"/>
              <a:t>个成本单元表示的话，那么：</a:t>
            </a:r>
            <a:endParaRPr lang="zh-CN" altLang="en-US" sz="2800" b="1" dirty="0"/>
          </a:p>
          <a:p>
            <a:pPr marL="0" lvl="0" indent="0" eaLnBrk="1" hangingPunct="1">
              <a:lnSpc>
                <a:spcPct val="90000"/>
              </a:lnSpc>
              <a:buFont typeface="Wingdings" panose="05000000000000000000" pitchFamily="2" charset="2"/>
              <a:buChar char="l"/>
            </a:pPr>
            <a:r>
              <a:rPr lang="zh-CN" altLang="en-US" sz="2800" b="1" dirty="0"/>
              <a:t>   需求阶段的错误修复成本是它的</a:t>
            </a:r>
            <a:r>
              <a:rPr lang="en-US" altLang="x-none" sz="2800" b="1" dirty="0"/>
              <a:t>5-10</a:t>
            </a:r>
            <a:r>
              <a:rPr lang="zh-CN" altLang="en-US" sz="2800" b="1" dirty="0"/>
              <a:t>倍；</a:t>
            </a:r>
            <a:endParaRPr lang="zh-CN" altLang="en-US" sz="2800" b="1" dirty="0"/>
          </a:p>
          <a:p>
            <a:pPr marL="0" lvl="0" indent="0" eaLnBrk="1" hangingPunct="1">
              <a:lnSpc>
                <a:spcPct val="90000"/>
              </a:lnSpc>
              <a:buFont typeface="Wingdings" panose="05000000000000000000" pitchFamily="2" charset="2"/>
              <a:buChar char="l"/>
            </a:pPr>
            <a:r>
              <a:rPr lang="zh-CN" altLang="en-US" sz="2800" b="1" dirty="0"/>
              <a:t>   而在维护阶段发现和修复一个错误的成本超过</a:t>
            </a:r>
            <a:r>
              <a:rPr lang="en-US" altLang="x-none" sz="2800" b="1" dirty="0"/>
              <a:t>20</a:t>
            </a:r>
            <a:r>
              <a:rPr lang="zh-CN" altLang="en-US" sz="2800" b="1" dirty="0"/>
              <a:t>倍；</a:t>
            </a:r>
            <a:endParaRPr lang="zh-CN" altLang="en-US" sz="2800" b="1" dirty="0"/>
          </a:p>
          <a:p>
            <a:pPr marL="0" lvl="0" indent="0" eaLnBrk="1" hangingPunct="1">
              <a:lnSpc>
                <a:spcPct val="90000"/>
              </a:lnSpc>
              <a:buFont typeface="Wingdings" panose="05000000000000000000" pitchFamily="2" charset="2"/>
              <a:buChar char="l"/>
            </a:pPr>
            <a:r>
              <a:rPr lang="zh-CN" altLang="en-US" sz="2800" b="1" dirty="0"/>
              <a:t>   综合起来该图表明：在项目的需求阶段发现错误所花费的成本与维护阶段发现错误的成本比例是</a:t>
            </a:r>
            <a:r>
              <a:rPr lang="en-US" altLang="x-none" sz="2800" b="1" dirty="0"/>
              <a:t>200</a:t>
            </a:r>
            <a:r>
              <a:rPr lang="zh-CN" altLang="en-US" sz="2800" b="1" dirty="0"/>
              <a:t>：</a:t>
            </a:r>
            <a:r>
              <a:rPr lang="en-US" altLang="x-none" sz="2800" b="1" dirty="0"/>
              <a:t>1</a:t>
            </a:r>
            <a:r>
              <a:rPr lang="zh-CN" altLang="en-US" sz="2800" b="1" dirty="0"/>
              <a:t>。</a:t>
            </a:r>
            <a:endParaRPr lang="zh-CN" altLang="en-US" sz="2800" b="1" dirty="0"/>
          </a:p>
          <a:p>
            <a:pPr marL="0" lvl="0" indent="0" eaLnBrk="1" hangingPunct="1">
              <a:lnSpc>
                <a:spcPct val="90000"/>
              </a:lnSpc>
            </a:pP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2"/>
          <p:cNvSpPr>
            <a:spLocks noChangeArrowheads="1"/>
          </p:cNvSpPr>
          <p:nvPr/>
        </p:nvSpPr>
        <p:spPr bwMode="auto">
          <a:xfrm>
            <a:off x="0" y="4648200"/>
            <a:ext cx="9144000" cy="2209800"/>
          </a:xfrm>
          <a:prstGeom prst="rect">
            <a:avLst/>
          </a:prstGeom>
          <a:solidFill>
            <a:srgbClr val="FFFFFF"/>
          </a:solidFill>
          <a:ln w="9525" algn="ctr">
            <a:noFill/>
            <a:miter lim="800000"/>
            <a:headEnd type="none" w="sm" len="sm"/>
            <a:tailEnd type="none" w="sm" len="sm"/>
          </a:ln>
        </p:spPr>
        <p:txBody>
          <a:bodyPr wrap="none" anchor="ctr"/>
          <a:lstStyle/>
          <a:p>
            <a:endParaRPr lang="zh-CN" altLang="en-US">
              <a:latin typeface="楷体_GB2312" pitchFamily="1" charset="-122"/>
              <a:ea typeface="楷体_GB2312" pitchFamily="1" charset="-122"/>
            </a:endParaRPr>
          </a:p>
        </p:txBody>
      </p:sp>
      <p:sp>
        <p:nvSpPr>
          <p:cNvPr id="20" name="矩形 2"/>
          <p:cNvSpPr>
            <a:spLocks noChangeArrowheads="1"/>
          </p:cNvSpPr>
          <p:nvPr/>
        </p:nvSpPr>
        <p:spPr bwMode="auto">
          <a:xfrm>
            <a:off x="6072198" y="4047658"/>
            <a:ext cx="2786082" cy="738664"/>
          </a:xfrm>
          <a:prstGeom prst="rect">
            <a:avLst/>
          </a:prstGeom>
          <a:solidFill>
            <a:srgbClr val="FFFFCC"/>
          </a:solidFill>
          <a:ln w="9525">
            <a:solidFill>
              <a:srgbClr val="FF0000"/>
            </a:solidFill>
            <a:miter lim="800000"/>
          </a:ln>
        </p:spPr>
        <p:txBody>
          <a:bodyPr wrap="square">
            <a:spAutoFit/>
          </a:bodyPr>
          <a:lstStyle/>
          <a:p>
            <a:pPr marL="266700" indent="-266700" algn="l">
              <a:buFontTx/>
              <a:buAutoNum type="arabicPeriod" startAt="2"/>
            </a:pPr>
            <a:r>
              <a:rPr lang="zh-CN" altLang="en-US" sz="1400" b="1" dirty="0" smtClean="0">
                <a:solidFill>
                  <a:srgbClr val="FF0000"/>
                </a:solidFill>
                <a:latin typeface="楷体_GB2312" pitchFamily="1" charset="-122"/>
                <a:ea typeface="楷体_GB2312" pitchFamily="1" charset="-122"/>
              </a:rPr>
              <a:t>智能化、综合化、软件</a:t>
            </a:r>
            <a:r>
              <a:rPr lang="zh-CN" altLang="en-US" sz="1400" b="1" dirty="0">
                <a:solidFill>
                  <a:srgbClr val="FF0000"/>
                </a:solidFill>
                <a:latin typeface="楷体_GB2312" pitchFamily="1" charset="-122"/>
                <a:ea typeface="楷体_GB2312" pitchFamily="1" charset="-122"/>
              </a:rPr>
              <a:t>自适应</a:t>
            </a:r>
            <a:r>
              <a:rPr lang="zh-CN" altLang="en-US" sz="1400" b="1" dirty="0" smtClean="0">
                <a:solidFill>
                  <a:srgbClr val="FF0000"/>
                </a:solidFill>
                <a:latin typeface="楷体_GB2312" pitchFamily="1" charset="-122"/>
                <a:ea typeface="楷体_GB2312" pitchFamily="1" charset="-122"/>
              </a:rPr>
              <a:t>技术等使</a:t>
            </a:r>
            <a:r>
              <a:rPr lang="zh-CN" altLang="en-US" sz="1400" b="1" u="sng" dirty="0" smtClean="0">
                <a:solidFill>
                  <a:srgbClr val="FF0000"/>
                </a:solidFill>
                <a:latin typeface="楷体_GB2312" pitchFamily="1" charset="-122"/>
                <a:ea typeface="楷体_GB2312" pitchFamily="1" charset="-122"/>
              </a:rPr>
              <a:t>软件</a:t>
            </a:r>
            <a:r>
              <a:rPr lang="zh-CN" altLang="en-US" sz="1400" b="1" u="sng" dirty="0">
                <a:solidFill>
                  <a:srgbClr val="FF0000"/>
                </a:solidFill>
                <a:latin typeface="楷体_GB2312" pitchFamily="1" charset="-122"/>
                <a:ea typeface="楷体_GB2312" pitchFamily="1" charset="-122"/>
              </a:rPr>
              <a:t>研制过程、技术更加复杂</a:t>
            </a:r>
            <a:r>
              <a:rPr lang="zh-CN" altLang="en-US" sz="1400" b="1" dirty="0">
                <a:solidFill>
                  <a:srgbClr val="FF0000"/>
                </a:solidFill>
                <a:latin typeface="楷体_GB2312" pitchFamily="1" charset="-122"/>
                <a:ea typeface="楷体_GB2312" pitchFamily="1" charset="-122"/>
              </a:rPr>
              <a:t>。</a:t>
            </a:r>
            <a:endParaRPr lang="zh-CN" altLang="en-US" sz="1400" b="1" dirty="0">
              <a:solidFill>
                <a:srgbClr val="FF0000"/>
              </a:solidFill>
              <a:latin typeface="楷体_GB2312" pitchFamily="1" charset="-122"/>
              <a:ea typeface="楷体_GB2312" pitchFamily="1" charset="-122"/>
            </a:endParaRPr>
          </a:p>
        </p:txBody>
      </p:sp>
      <p:sp>
        <p:nvSpPr>
          <p:cNvPr id="21" name="矩形 3"/>
          <p:cNvSpPr>
            <a:spLocks noChangeArrowheads="1"/>
          </p:cNvSpPr>
          <p:nvPr/>
        </p:nvSpPr>
        <p:spPr bwMode="auto">
          <a:xfrm>
            <a:off x="3286116" y="4643446"/>
            <a:ext cx="2714643" cy="954107"/>
          </a:xfrm>
          <a:prstGeom prst="rect">
            <a:avLst/>
          </a:prstGeom>
          <a:solidFill>
            <a:srgbClr val="FFFFCC"/>
          </a:solidFill>
          <a:ln w="9525">
            <a:solidFill>
              <a:srgbClr val="FF0000"/>
            </a:solidFill>
            <a:miter lim="800000"/>
          </a:ln>
        </p:spPr>
        <p:txBody>
          <a:bodyPr wrap="square">
            <a:spAutoFit/>
          </a:bodyPr>
          <a:lstStyle/>
          <a:p>
            <a:pPr marL="266700" indent="-266700" algn="l">
              <a:buFontTx/>
              <a:buAutoNum type="arabicPeriod" startAt="3"/>
            </a:pPr>
            <a:r>
              <a:rPr lang="zh-CN" altLang="en-US" sz="1400" b="1" u="sng" dirty="0">
                <a:solidFill>
                  <a:srgbClr val="FF0000"/>
                </a:solidFill>
                <a:latin typeface="楷体_GB2312" pitchFamily="1" charset="-122"/>
                <a:ea typeface="楷体_GB2312" pitchFamily="1" charset="-122"/>
              </a:rPr>
              <a:t>软件规模、复杂度、重要性呈指数级增长</a:t>
            </a:r>
            <a:r>
              <a:rPr lang="zh-CN" altLang="en-US" sz="1400" b="1" dirty="0" smtClean="0">
                <a:solidFill>
                  <a:srgbClr val="FF0000"/>
                </a:solidFill>
                <a:latin typeface="楷体_GB2312" pitchFamily="1" charset="-122"/>
                <a:ea typeface="楷体_GB2312" pitchFamily="1" charset="-122"/>
              </a:rPr>
              <a:t>， “软件的缺陷和错误成为影响系统安全的最主要因素之一”。</a:t>
            </a:r>
            <a:endParaRPr lang="zh-CN" altLang="en-US" sz="1400" b="1" dirty="0">
              <a:solidFill>
                <a:srgbClr val="FF0000"/>
              </a:solidFill>
              <a:latin typeface="楷体_GB2312" pitchFamily="1" charset="-122"/>
              <a:ea typeface="楷体_GB2312" pitchFamily="1" charset="-122"/>
            </a:endParaRPr>
          </a:p>
        </p:txBody>
      </p:sp>
      <p:grpSp>
        <p:nvGrpSpPr>
          <p:cNvPr id="2" name="组合 16"/>
          <p:cNvGrpSpPr/>
          <p:nvPr/>
        </p:nvGrpSpPr>
        <p:grpSpPr>
          <a:xfrm>
            <a:off x="4926014" y="1071546"/>
            <a:ext cx="3932265" cy="2924179"/>
            <a:chOff x="4926015" y="1571612"/>
            <a:chExt cx="3276600" cy="2424113"/>
          </a:xfrm>
        </p:grpSpPr>
        <p:pic>
          <p:nvPicPr>
            <p:cNvPr id="22" name="Picture 7"/>
            <p:cNvPicPr>
              <a:picLocks noChangeAspect="1" noChangeArrowheads="1"/>
            </p:cNvPicPr>
            <p:nvPr/>
          </p:nvPicPr>
          <p:blipFill>
            <a:blip r:embed="rId1" cstate="print"/>
            <a:srcRect/>
            <a:stretch>
              <a:fillRect/>
            </a:stretch>
          </p:blipFill>
          <p:spPr bwMode="auto">
            <a:xfrm>
              <a:off x="4926015" y="2676512"/>
              <a:ext cx="1692275" cy="1319213"/>
            </a:xfrm>
            <a:prstGeom prst="rect">
              <a:avLst/>
            </a:prstGeom>
            <a:noFill/>
            <a:ln w="9525">
              <a:noFill/>
              <a:miter lim="800000"/>
              <a:headEnd/>
              <a:tailEnd/>
            </a:ln>
          </p:spPr>
        </p:pic>
        <p:pic>
          <p:nvPicPr>
            <p:cNvPr id="23" name="Picture 8"/>
            <p:cNvPicPr>
              <a:picLocks noChangeAspect="1" noChangeArrowheads="1"/>
            </p:cNvPicPr>
            <p:nvPr/>
          </p:nvPicPr>
          <p:blipFill>
            <a:blip r:embed="rId2" cstate="print"/>
            <a:srcRect/>
            <a:stretch>
              <a:fillRect/>
            </a:stretch>
          </p:blipFill>
          <p:spPr bwMode="auto">
            <a:xfrm>
              <a:off x="6589715" y="2705087"/>
              <a:ext cx="1609725" cy="1287463"/>
            </a:xfrm>
            <a:prstGeom prst="rect">
              <a:avLst/>
            </a:prstGeom>
            <a:noFill/>
            <a:ln w="9525">
              <a:noFill/>
              <a:miter lim="800000"/>
              <a:headEnd/>
              <a:tailEnd/>
            </a:ln>
          </p:spPr>
        </p:pic>
        <p:pic>
          <p:nvPicPr>
            <p:cNvPr id="24" name="Picture 6"/>
            <p:cNvPicPr>
              <a:picLocks noChangeAspect="1" noChangeArrowheads="1"/>
            </p:cNvPicPr>
            <p:nvPr/>
          </p:nvPicPr>
          <p:blipFill>
            <a:blip r:embed="rId3" cstate="print"/>
            <a:srcRect/>
            <a:stretch>
              <a:fillRect/>
            </a:stretch>
          </p:blipFill>
          <p:spPr bwMode="auto">
            <a:xfrm>
              <a:off x="4929190" y="1571612"/>
              <a:ext cx="1655763" cy="1133475"/>
            </a:xfrm>
            <a:prstGeom prst="rect">
              <a:avLst/>
            </a:prstGeom>
            <a:noFill/>
            <a:ln w="9525">
              <a:noFill/>
              <a:miter lim="800000"/>
              <a:headEnd/>
              <a:tailEnd/>
            </a:ln>
          </p:spPr>
        </p:pic>
        <p:pic>
          <p:nvPicPr>
            <p:cNvPr id="25" name="Picture 2"/>
            <p:cNvPicPr>
              <a:picLocks noChangeAspect="1" noChangeArrowheads="1"/>
            </p:cNvPicPr>
            <p:nvPr/>
          </p:nvPicPr>
          <p:blipFill>
            <a:blip r:embed="rId4" cstate="print"/>
            <a:srcRect/>
            <a:stretch>
              <a:fillRect/>
            </a:stretch>
          </p:blipFill>
          <p:spPr bwMode="auto">
            <a:xfrm>
              <a:off x="6583365" y="1582725"/>
              <a:ext cx="1619250" cy="1128712"/>
            </a:xfrm>
            <a:prstGeom prst="rect">
              <a:avLst/>
            </a:prstGeom>
            <a:noFill/>
            <a:ln w="9525">
              <a:noFill/>
              <a:miter lim="800000"/>
              <a:headEnd/>
              <a:tailEnd/>
            </a:ln>
          </p:spPr>
        </p:pic>
      </p:grpSp>
      <p:pic>
        <p:nvPicPr>
          <p:cNvPr id="27" name="Picture 2"/>
          <p:cNvPicPr>
            <a:picLocks noChangeAspect="1" noChangeArrowheads="1"/>
          </p:cNvPicPr>
          <p:nvPr/>
        </p:nvPicPr>
        <p:blipFill>
          <a:blip r:embed="rId5" cstate="print"/>
          <a:srcRect/>
          <a:stretch>
            <a:fillRect/>
          </a:stretch>
        </p:blipFill>
        <p:spPr bwMode="auto">
          <a:xfrm>
            <a:off x="428596" y="1101272"/>
            <a:ext cx="4214842" cy="2611875"/>
          </a:xfrm>
          <a:prstGeom prst="rect">
            <a:avLst/>
          </a:prstGeom>
          <a:noFill/>
          <a:ln w="9525">
            <a:noFill/>
            <a:miter lim="800000"/>
            <a:headEnd/>
            <a:tailEnd/>
          </a:ln>
        </p:spPr>
      </p:pic>
      <p:pic>
        <p:nvPicPr>
          <p:cNvPr id="28" name="Picture 3"/>
          <p:cNvPicPr>
            <a:picLocks noChangeAspect="1" noChangeArrowheads="1"/>
          </p:cNvPicPr>
          <p:nvPr/>
        </p:nvPicPr>
        <p:blipFill>
          <a:blip r:embed="rId6" cstate="print"/>
          <a:srcRect/>
          <a:stretch>
            <a:fillRect/>
          </a:stretch>
        </p:blipFill>
        <p:spPr bwMode="auto">
          <a:xfrm>
            <a:off x="6072198" y="4857760"/>
            <a:ext cx="2786082" cy="1714512"/>
          </a:xfrm>
          <a:prstGeom prst="rect">
            <a:avLst/>
          </a:prstGeom>
          <a:noFill/>
          <a:ln w="9525">
            <a:noFill/>
            <a:miter lim="800000"/>
            <a:headEnd/>
            <a:tailEnd/>
          </a:ln>
        </p:spPr>
      </p:pic>
      <p:sp>
        <p:nvSpPr>
          <p:cNvPr id="32" name="矩形 31"/>
          <p:cNvSpPr/>
          <p:nvPr/>
        </p:nvSpPr>
        <p:spPr>
          <a:xfrm>
            <a:off x="3286116" y="5833608"/>
            <a:ext cx="2714644" cy="738664"/>
          </a:xfrm>
          <a:prstGeom prst="rect">
            <a:avLst/>
          </a:prstGeom>
          <a:solidFill>
            <a:srgbClr val="FFFFCC"/>
          </a:solidFill>
          <a:ln>
            <a:solidFill>
              <a:srgbClr val="FF0000"/>
            </a:solidFill>
          </a:ln>
        </p:spPr>
        <p:txBody>
          <a:bodyPr wrap="square">
            <a:spAutoFit/>
          </a:bodyPr>
          <a:lstStyle/>
          <a:p>
            <a:pPr marL="342900" lvl="0" indent="-342900" algn="just">
              <a:spcBef>
                <a:spcPct val="20000"/>
              </a:spcBef>
              <a:buFont typeface="+mj-lt"/>
              <a:buAutoNum type="arabicPeriod" startAt="4"/>
              <a:defRPr/>
            </a:pPr>
            <a:r>
              <a:rPr lang="zh-CN" altLang="en-US" sz="1400" b="1" u="sng" dirty="0" smtClean="0">
                <a:solidFill>
                  <a:srgbClr val="FF0000"/>
                </a:solidFill>
                <a:latin typeface="楷体_GB2312" pitchFamily="1" charset="-122"/>
                <a:ea typeface="楷体_GB2312" pitchFamily="1" charset="-122"/>
              </a:rPr>
              <a:t>软件失效引起的系统故障比重越来越大</a:t>
            </a:r>
            <a:r>
              <a:rPr lang="zh-CN" altLang="en-US" sz="1400" b="1" dirty="0" smtClean="0">
                <a:solidFill>
                  <a:srgbClr val="FF0000"/>
                </a:solidFill>
                <a:latin typeface="楷体_GB2312" pitchFamily="1" charset="-122"/>
                <a:ea typeface="楷体_GB2312" pitchFamily="1" charset="-122"/>
              </a:rPr>
              <a:t>。软件与硬件故障比超过</a:t>
            </a:r>
            <a:r>
              <a:rPr lang="en-US" altLang="zh-CN" sz="1400" b="1" dirty="0" smtClean="0">
                <a:solidFill>
                  <a:srgbClr val="FF0000"/>
                </a:solidFill>
                <a:latin typeface="楷体_GB2312" pitchFamily="1" charset="-122"/>
                <a:ea typeface="楷体_GB2312" pitchFamily="1" charset="-122"/>
              </a:rPr>
              <a:t>3:1</a:t>
            </a:r>
            <a:r>
              <a:rPr lang="zh-CN" altLang="en-US" sz="1400" b="1" dirty="0" smtClean="0">
                <a:solidFill>
                  <a:srgbClr val="FF0000"/>
                </a:solidFill>
                <a:latin typeface="楷体_GB2312" pitchFamily="1" charset="-122"/>
                <a:ea typeface="楷体_GB2312" pitchFamily="1" charset="-122"/>
              </a:rPr>
              <a:t>。</a:t>
            </a:r>
            <a:endParaRPr lang="zh-CN" altLang="en-US" sz="1400" b="1" dirty="0" smtClean="0">
              <a:solidFill>
                <a:srgbClr val="FF0000"/>
              </a:solidFill>
              <a:latin typeface="楷体_GB2312" pitchFamily="1" charset="-122"/>
              <a:ea typeface="楷体_GB2312" pitchFamily="1" charset="-122"/>
            </a:endParaRPr>
          </a:p>
        </p:txBody>
      </p:sp>
      <p:sp>
        <p:nvSpPr>
          <p:cNvPr id="19" name="矩形 1"/>
          <p:cNvSpPr>
            <a:spLocks noChangeArrowheads="1"/>
          </p:cNvSpPr>
          <p:nvPr/>
        </p:nvSpPr>
        <p:spPr bwMode="auto">
          <a:xfrm>
            <a:off x="357158" y="3786190"/>
            <a:ext cx="4786346" cy="523220"/>
          </a:xfrm>
          <a:prstGeom prst="rect">
            <a:avLst/>
          </a:prstGeom>
          <a:solidFill>
            <a:srgbClr val="FFFFCC"/>
          </a:solidFill>
          <a:ln w="9525">
            <a:solidFill>
              <a:srgbClr val="FF0000"/>
            </a:solidFill>
            <a:miter lim="800000"/>
          </a:ln>
        </p:spPr>
        <p:txBody>
          <a:bodyPr wrap="square">
            <a:spAutoFit/>
          </a:bodyPr>
          <a:lstStyle/>
          <a:p>
            <a:pPr marL="266700" indent="-266700" algn="l">
              <a:buFontTx/>
              <a:buAutoNum type="arabicPeriod"/>
            </a:pPr>
            <a:r>
              <a:rPr lang="zh-CN" altLang="en-US" sz="1400" b="1" dirty="0" smtClean="0">
                <a:solidFill>
                  <a:srgbClr val="FF0000"/>
                </a:solidFill>
                <a:latin typeface="楷体_GB2312" pitchFamily="1" charset="-122"/>
                <a:ea typeface="楷体_GB2312" pitchFamily="1" charset="-122"/>
              </a:rPr>
              <a:t>随着航空</a:t>
            </a:r>
            <a:r>
              <a:rPr lang="zh-CN" altLang="en-US" sz="1400" b="1" dirty="0">
                <a:solidFill>
                  <a:srgbClr val="FF0000"/>
                </a:solidFill>
                <a:latin typeface="楷体_GB2312" pitchFamily="1" charset="-122"/>
                <a:ea typeface="楷体_GB2312" pitchFamily="1" charset="-122"/>
              </a:rPr>
              <a:t>电子系统由分立式、联合式、</a:t>
            </a:r>
            <a:r>
              <a:rPr lang="en-US" altLang="zh-CN" sz="1400" b="1" dirty="0" smtClean="0">
                <a:solidFill>
                  <a:srgbClr val="FF0000"/>
                </a:solidFill>
                <a:latin typeface="楷体_GB2312" pitchFamily="1" charset="-122"/>
                <a:ea typeface="楷体_GB2312" pitchFamily="1" charset="-122"/>
              </a:rPr>
              <a:t>IMA</a:t>
            </a:r>
            <a:r>
              <a:rPr lang="zh-CN" altLang="en-US" sz="1400" b="1" dirty="0" smtClean="0">
                <a:solidFill>
                  <a:srgbClr val="FF0000"/>
                </a:solidFill>
                <a:latin typeface="楷体_GB2312" pitchFamily="1" charset="-122"/>
                <a:ea typeface="楷体_GB2312" pitchFamily="1" charset="-122"/>
              </a:rPr>
              <a:t>向</a:t>
            </a:r>
            <a:r>
              <a:rPr lang="en-US" altLang="zh-CN" sz="1400" b="1" dirty="0" smtClean="0">
                <a:solidFill>
                  <a:srgbClr val="FF0000"/>
                </a:solidFill>
                <a:latin typeface="楷体_GB2312" pitchFamily="1" charset="-122"/>
                <a:ea typeface="楷体_GB2312" pitchFamily="1" charset="-122"/>
              </a:rPr>
              <a:t>DIMA</a:t>
            </a:r>
            <a:r>
              <a:rPr lang="zh-CN" altLang="en-US" sz="1400" b="1" dirty="0" smtClean="0">
                <a:solidFill>
                  <a:srgbClr val="FF0000"/>
                </a:solidFill>
                <a:latin typeface="楷体_GB2312" pitchFamily="1" charset="-122"/>
                <a:ea typeface="楷体_GB2312" pitchFamily="1" charset="-122"/>
              </a:rPr>
              <a:t>发展</a:t>
            </a:r>
            <a:r>
              <a:rPr lang="zh-CN" altLang="en-US" sz="1400" b="1" dirty="0">
                <a:solidFill>
                  <a:srgbClr val="FF0000"/>
                </a:solidFill>
                <a:latin typeface="楷体_GB2312" pitchFamily="1" charset="-122"/>
                <a:ea typeface="楷体_GB2312" pitchFamily="1" charset="-122"/>
              </a:rPr>
              <a:t>，</a:t>
            </a:r>
            <a:r>
              <a:rPr lang="zh-CN" altLang="en-US" sz="1400" b="1" u="sng" dirty="0">
                <a:solidFill>
                  <a:srgbClr val="FF0000"/>
                </a:solidFill>
                <a:latin typeface="楷体_GB2312" pitchFamily="1" charset="-122"/>
                <a:ea typeface="楷体_GB2312" pitchFamily="1" charset="-122"/>
              </a:rPr>
              <a:t>软件逐步占主导</a:t>
            </a:r>
            <a:r>
              <a:rPr lang="zh-CN" altLang="en-US" sz="1400" b="1" u="sng" dirty="0" smtClean="0">
                <a:solidFill>
                  <a:srgbClr val="FF0000"/>
                </a:solidFill>
                <a:latin typeface="楷体_GB2312" pitchFamily="1" charset="-122"/>
                <a:ea typeface="楷体_GB2312" pitchFamily="1" charset="-122"/>
              </a:rPr>
              <a:t>地位，</a:t>
            </a:r>
            <a:r>
              <a:rPr lang="en-US" altLang="zh-CN" sz="1400" b="1" u="sng" dirty="0" smtClean="0">
                <a:solidFill>
                  <a:srgbClr val="FF0000"/>
                </a:solidFill>
                <a:latin typeface="楷体_GB2312" pitchFamily="1" charset="-122"/>
                <a:ea typeface="楷体_GB2312" pitchFamily="1" charset="-122"/>
              </a:rPr>
              <a:t>80%</a:t>
            </a:r>
            <a:r>
              <a:rPr lang="zh-CN" altLang="en-US" sz="1400" u="sng" dirty="0" smtClean="0">
                <a:solidFill>
                  <a:srgbClr val="FF0000"/>
                </a:solidFill>
                <a:latin typeface="楷体_GB2312" pitchFamily="1" charset="-122"/>
              </a:rPr>
              <a:t>机载功能由软件实现。</a:t>
            </a:r>
            <a:r>
              <a:rPr lang="zh-CN" altLang="en-US" sz="1400" b="1" dirty="0" smtClean="0">
                <a:solidFill>
                  <a:srgbClr val="FF0000"/>
                </a:solidFill>
                <a:latin typeface="楷体_GB2312" pitchFamily="1" charset="-122"/>
                <a:ea typeface="楷体_GB2312" pitchFamily="1" charset="-122"/>
              </a:rPr>
              <a:t>。</a:t>
            </a:r>
            <a:endParaRPr lang="zh-CN" altLang="en-US" sz="1400" b="1" dirty="0">
              <a:solidFill>
                <a:srgbClr val="FF0000"/>
              </a:solidFill>
              <a:latin typeface="楷体_GB2312" pitchFamily="1" charset="-122"/>
              <a:ea typeface="楷体_GB2312" pitchFamily="1" charset="-122"/>
            </a:endParaRPr>
          </a:p>
        </p:txBody>
      </p:sp>
      <p:sp>
        <p:nvSpPr>
          <p:cNvPr id="29" name="Text Box 6"/>
          <p:cNvSpPr txBox="1">
            <a:spLocks noChangeArrowheads="1"/>
          </p:cNvSpPr>
          <p:nvPr/>
        </p:nvSpPr>
        <p:spPr bwMode="auto">
          <a:xfrm>
            <a:off x="212408" y="391478"/>
            <a:ext cx="8718550" cy="645160"/>
          </a:xfrm>
          <a:prstGeom prst="rect">
            <a:avLst/>
          </a:prstGeom>
          <a:noFill/>
          <a:ln w="12700">
            <a:noFill/>
            <a:miter lim="800000"/>
            <a:headEnd type="none" w="sm" len="sm"/>
            <a:tailEnd type="none" w="sm" len="sm"/>
          </a:ln>
        </p:spPr>
        <p:txBody>
          <a:bodyPr>
            <a:spAutoFit/>
          </a:bodyPr>
          <a:lstStyle/>
          <a:p>
            <a:r>
              <a:rPr lang="en-US" altLang="zh-CN" sz="3600" dirty="0" smtClean="0">
                <a:solidFill>
                  <a:schemeClr val="tx1"/>
                </a:solidFill>
                <a:latin typeface="黑体" panose="02010609060101010101" pitchFamily="1" charset="-122"/>
                <a:ea typeface="黑体" panose="02010609060101010101" pitchFamily="1" charset="-122"/>
              </a:rPr>
              <a:t>4.</a:t>
            </a:r>
            <a:r>
              <a:rPr lang="zh-CN" altLang="en-US" sz="3600" dirty="0" smtClean="0">
                <a:solidFill>
                  <a:schemeClr val="tx1"/>
                </a:solidFill>
                <a:latin typeface="黑体" panose="02010609060101010101" pitchFamily="1" charset="-122"/>
                <a:ea typeface="黑体" panose="02010609060101010101" pitchFamily="1" charset="-122"/>
              </a:rPr>
              <a:t>复杂软件研制的现状</a:t>
            </a:r>
            <a:endParaRPr lang="zh-CN" altLang="en-US" sz="3600" b="1" dirty="0" smtClean="0">
              <a:solidFill>
                <a:schemeClr val="tx1"/>
              </a:solidFill>
              <a:latin typeface="黑体" panose="02010609060101010101" pitchFamily="1" charset="-122"/>
              <a:ea typeface="黑体" panose="02010609060101010101" pitchFamily="1" charset="-122"/>
            </a:endParaRPr>
          </a:p>
        </p:txBody>
      </p:sp>
      <p:pic>
        <p:nvPicPr>
          <p:cNvPr id="16" name="Picture 2"/>
          <p:cNvPicPr>
            <a:picLocks noChangeAspect="1" noChangeArrowheads="1"/>
          </p:cNvPicPr>
          <p:nvPr/>
        </p:nvPicPr>
        <p:blipFill>
          <a:blip r:embed="rId7" cstate="print"/>
          <a:srcRect/>
          <a:stretch>
            <a:fillRect/>
          </a:stretch>
        </p:blipFill>
        <p:spPr bwMode="auto">
          <a:xfrm>
            <a:off x="357158" y="4429133"/>
            <a:ext cx="2825996" cy="2143140"/>
          </a:xfrm>
          <a:prstGeom prst="rect">
            <a:avLst/>
          </a:prstGeom>
          <a:noFill/>
          <a:ln w="9525">
            <a:solidFill>
              <a:schemeClr val="accent4">
                <a:lumMod val="95000"/>
                <a:lumOff val="5000"/>
              </a:schemeClr>
            </a:solidFill>
            <a:miter lim="800000"/>
            <a:headEnd/>
            <a:tailEnd/>
          </a:ln>
          <a:effectLst/>
        </p:spPr>
      </p:pic>
      <p:sp>
        <p:nvSpPr>
          <p:cNvPr id="17" name="TextBox 16"/>
          <p:cNvSpPr txBox="1"/>
          <p:nvPr/>
        </p:nvSpPr>
        <p:spPr>
          <a:xfrm>
            <a:off x="0" y="2428868"/>
            <a:ext cx="9144000" cy="1383665"/>
          </a:xfrm>
          <a:prstGeom prst="rect">
            <a:avLst/>
          </a:prstGeom>
          <a:effectLst>
            <a:outerShdw blurRad="114300" dist="1143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algn="ctr">
              <a:lnSpc>
                <a:spcPct val="150000"/>
              </a:lnSpc>
            </a:pPr>
            <a:r>
              <a:rPr lang="zh-CN" altLang="en-US" sz="2800" dirty="0" smtClean="0">
                <a:solidFill>
                  <a:srgbClr val="FF0000"/>
                </a:solidFill>
              </a:rPr>
              <a:t>           </a:t>
            </a:r>
            <a:r>
              <a:rPr lang="zh-CN" altLang="en-US" sz="2800" b="1" dirty="0" smtClean="0">
                <a:solidFill>
                  <a:schemeClr val="accent3"/>
                </a:solidFill>
              </a:rPr>
              <a:t>软件发展具有范围越来越广、规模越来越大、综合化程度越来越高、安全性要求越来越严的趋势。</a:t>
            </a:r>
            <a:endParaRPr lang="zh-CN" altLang="en-US" sz="2800" b="1" dirty="0" smtClean="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179388" y="404813"/>
            <a:ext cx="8718550" cy="645160"/>
          </a:xfrm>
          <a:prstGeom prst="rect">
            <a:avLst/>
          </a:prstGeom>
          <a:noFill/>
          <a:ln w="12700">
            <a:noFill/>
            <a:miter lim="800000"/>
            <a:headEnd type="none" w="sm" len="sm"/>
            <a:tailEnd type="none" w="sm" len="sm"/>
          </a:ln>
        </p:spPr>
        <p:txBody>
          <a:bodyPr>
            <a:spAutoFit/>
          </a:bodyPr>
          <a:lstStyle/>
          <a:p>
            <a:r>
              <a:rPr lang="en-US" altLang="zh-CN" sz="3600" dirty="0" smtClean="0">
                <a:solidFill>
                  <a:schemeClr val="tx1"/>
                </a:solidFill>
                <a:latin typeface="黑体" panose="02010609060101010101" pitchFamily="1" charset="-122"/>
                <a:ea typeface="黑体" panose="02010609060101010101" pitchFamily="1" charset="-122"/>
              </a:rPr>
              <a:t>5.</a:t>
            </a:r>
            <a:r>
              <a:rPr lang="zh-CN" altLang="en-US" sz="3600" dirty="0" smtClean="0">
                <a:solidFill>
                  <a:schemeClr val="tx1"/>
                </a:solidFill>
                <a:latin typeface="黑体" panose="02010609060101010101" pitchFamily="1" charset="-122"/>
                <a:ea typeface="黑体" panose="02010609060101010101" pitchFamily="1" charset="-122"/>
              </a:rPr>
              <a:t>复杂软件研制中</a:t>
            </a:r>
            <a:r>
              <a:rPr lang="zh-CN" altLang="en-US" sz="3600" b="1" dirty="0" smtClean="0">
                <a:solidFill>
                  <a:schemeClr val="tx1"/>
                </a:solidFill>
                <a:latin typeface="黑体" panose="02010609060101010101" pitchFamily="1" charset="-122"/>
                <a:ea typeface="黑体" panose="02010609060101010101" pitchFamily="1" charset="-122"/>
              </a:rPr>
              <a:t>存在的问题</a:t>
            </a:r>
            <a:endParaRPr lang="zh-CN" altLang="en-US" sz="3600" b="1" dirty="0" smtClean="0">
              <a:solidFill>
                <a:schemeClr val="tx1"/>
              </a:solidFill>
              <a:latin typeface="黑体" panose="02010609060101010101" pitchFamily="1" charset="-122"/>
              <a:ea typeface="黑体" panose="02010609060101010101" pitchFamily="1" charset="-122"/>
            </a:endParaRPr>
          </a:p>
        </p:txBody>
      </p:sp>
      <p:sp>
        <p:nvSpPr>
          <p:cNvPr id="9" name="矩形 8"/>
          <p:cNvSpPr/>
          <p:nvPr/>
        </p:nvSpPr>
        <p:spPr>
          <a:xfrm>
            <a:off x="428596" y="1214422"/>
            <a:ext cx="8358246" cy="4707890"/>
          </a:xfrm>
          <a:prstGeom prst="rect">
            <a:avLst/>
          </a:prstGeom>
        </p:spPr>
        <p:txBody>
          <a:bodyPr wrap="square">
            <a:spAutoFit/>
          </a:bodyPr>
          <a:lstStyle/>
          <a:p>
            <a:pPr algn="just">
              <a:lnSpc>
                <a:spcPct val="150000"/>
              </a:lnSpc>
            </a:pPr>
            <a:r>
              <a:rPr lang="en-US" sz="2000" b="1" dirty="0" smtClean="0">
                <a:solidFill>
                  <a:srgbClr val="0070C0"/>
                </a:solidFill>
                <a:latin typeface="+mn-ea"/>
                <a:ea typeface="+mn-ea"/>
              </a:rPr>
              <a:t>    2011</a:t>
            </a:r>
            <a:r>
              <a:rPr lang="zh-CN" altLang="en-US" sz="2000" b="1" dirty="0" smtClean="0">
                <a:solidFill>
                  <a:srgbClr val="0070C0"/>
                </a:solidFill>
                <a:latin typeface="+mn-ea"/>
                <a:ea typeface="+mn-ea"/>
              </a:rPr>
              <a:t>年，由美国国防部等</a:t>
            </a:r>
            <a:r>
              <a:rPr lang="en-US" sz="2000" b="1" dirty="0" smtClean="0">
                <a:solidFill>
                  <a:srgbClr val="0070C0"/>
                </a:solidFill>
                <a:latin typeface="+mn-ea"/>
                <a:ea typeface="+mn-ea"/>
              </a:rPr>
              <a:t>26</a:t>
            </a:r>
            <a:r>
              <a:rPr lang="zh-CN" altLang="en-US" sz="2000" b="1" dirty="0" smtClean="0">
                <a:solidFill>
                  <a:srgbClr val="0070C0"/>
                </a:solidFill>
                <a:latin typeface="+mn-ea"/>
                <a:ea typeface="+mn-ea"/>
              </a:rPr>
              <a:t>个单位对军用软件研制进行调查，联合发布的</a:t>
            </a:r>
            <a:r>
              <a:rPr lang="en-US" altLang="zh-CN" sz="2000" b="1" dirty="0" smtClean="0">
                <a:solidFill>
                  <a:srgbClr val="0070C0"/>
                </a:solidFill>
                <a:latin typeface="+mn-ea"/>
                <a:ea typeface="+mn-ea"/>
              </a:rPr>
              <a:t>《</a:t>
            </a:r>
            <a:r>
              <a:rPr lang="zh-CN" altLang="en-US" sz="2000" b="1" dirty="0" smtClean="0">
                <a:solidFill>
                  <a:srgbClr val="0070C0"/>
                </a:solidFill>
                <a:latin typeface="+mn-ea"/>
                <a:ea typeface="+mn-ea"/>
              </a:rPr>
              <a:t>美国国防部与国防工业领域软件工程的重大问题报告</a:t>
            </a:r>
            <a:r>
              <a:rPr lang="en-US" altLang="zh-CN" sz="2000" b="1" dirty="0" smtClean="0">
                <a:solidFill>
                  <a:srgbClr val="0070C0"/>
                </a:solidFill>
                <a:latin typeface="+mn-ea"/>
                <a:ea typeface="+mn-ea"/>
              </a:rPr>
              <a:t>》</a:t>
            </a:r>
            <a:r>
              <a:rPr lang="zh-CN" altLang="en-US" sz="2000" b="1" dirty="0" smtClean="0">
                <a:solidFill>
                  <a:srgbClr val="0070C0"/>
                </a:solidFill>
                <a:latin typeface="+mn-ea"/>
                <a:ea typeface="+mn-ea"/>
              </a:rPr>
              <a:t>中，提出影响美军软件研制的七个主要问题，包括：</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第一、</a:t>
            </a:r>
            <a:r>
              <a:rPr lang="zh-CN" altLang="en-US" sz="2000" b="1" u="sng" dirty="0" smtClean="0">
                <a:solidFill>
                  <a:srgbClr val="FF0000"/>
                </a:solidFill>
                <a:latin typeface="+mn-ea"/>
                <a:ea typeface="+mn-ea"/>
              </a:rPr>
              <a:t>需求分析和需求管理问题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第二、</a:t>
            </a:r>
            <a:r>
              <a:rPr lang="zh-CN" altLang="en-US" sz="2000" b="1" u="sng" dirty="0" smtClean="0">
                <a:solidFill>
                  <a:srgbClr val="FF0000"/>
                </a:solidFill>
                <a:latin typeface="+mn-ea"/>
                <a:ea typeface="+mn-ea"/>
              </a:rPr>
              <a:t>软件工程和系统工程的融合问题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第三、</a:t>
            </a:r>
            <a:r>
              <a:rPr lang="zh-CN" altLang="en-US" sz="2000" b="1" u="sng" dirty="0" smtClean="0">
                <a:solidFill>
                  <a:srgbClr val="FF0000"/>
                </a:solidFill>
                <a:latin typeface="+mn-ea"/>
                <a:ea typeface="+mn-ea"/>
              </a:rPr>
              <a:t>软件全寿命周期管理问题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第四、</a:t>
            </a:r>
            <a:r>
              <a:rPr lang="zh-CN" altLang="en-US" sz="2000" b="1" u="sng" dirty="0" smtClean="0">
                <a:solidFill>
                  <a:srgbClr val="FF0000"/>
                </a:solidFill>
                <a:latin typeface="+mn-ea"/>
                <a:ea typeface="+mn-ea"/>
              </a:rPr>
              <a:t>软件研制人员资源和技能问题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第五、</a:t>
            </a:r>
            <a:r>
              <a:rPr lang="zh-CN" altLang="en-US" sz="2000" b="1" u="sng" dirty="0" smtClean="0">
                <a:solidFill>
                  <a:srgbClr val="FF0000"/>
                </a:solidFill>
                <a:latin typeface="+mn-ea"/>
                <a:ea typeface="+mn-ea"/>
              </a:rPr>
              <a:t>对复杂系统的软件验证问题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第六、</a:t>
            </a:r>
            <a:r>
              <a:rPr lang="zh-CN" altLang="en-US" sz="2000" b="1" u="sng" dirty="0" smtClean="0">
                <a:solidFill>
                  <a:srgbClr val="FF0000"/>
                </a:solidFill>
                <a:latin typeface="+mn-ea"/>
                <a:ea typeface="+mn-ea"/>
              </a:rPr>
              <a:t>复杂系统中软件的正确性、可预测性、安全性和可靠性问题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第七、</a:t>
            </a:r>
            <a:r>
              <a:rPr lang="zh-CN" altLang="en-US" sz="2000" b="1" u="sng" dirty="0" smtClean="0">
                <a:solidFill>
                  <a:srgbClr val="FF0000"/>
                </a:solidFill>
                <a:latin typeface="+mn-ea"/>
                <a:ea typeface="+mn-ea"/>
              </a:rPr>
              <a:t>商用货架产品的使用问题</a:t>
            </a:r>
            <a:r>
              <a:rPr lang="zh-CN" altLang="en-US" sz="2000" b="1" dirty="0" smtClean="0">
                <a:solidFill>
                  <a:srgbClr val="0070C0"/>
                </a:solidFill>
                <a:latin typeface="+mn-ea"/>
                <a:ea typeface="+mn-ea"/>
              </a:rPr>
              <a:t>。</a:t>
            </a:r>
            <a:endParaRPr lang="zh-CN" altLang="en-US" sz="2000" b="1" dirty="0">
              <a:solidFill>
                <a:srgbClr val="0070C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5571" y="193342"/>
            <a:ext cx="8286808" cy="350774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1</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“大规模”带来的问题</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70C0"/>
                </a:solidFill>
                <a:latin typeface="+mn-ea"/>
                <a:ea typeface="+mn-ea"/>
              </a:rPr>
              <a:t>开发效率问题</a:t>
            </a:r>
            <a:r>
              <a:rPr lang="zh-CN" altLang="en-US" sz="2400" b="1" dirty="0" smtClean="0">
                <a:solidFill>
                  <a:srgbClr val="0066CC"/>
                </a:solidFill>
                <a:latin typeface="+mn-ea"/>
                <a:ea typeface="+mn-ea"/>
              </a:rPr>
              <a:t>。对关键、重要软件，目前的开发效率为</a:t>
            </a:r>
            <a:r>
              <a:rPr lang="en-US" altLang="zh-CN" sz="2400" b="1" dirty="0" smtClean="0">
                <a:solidFill>
                  <a:srgbClr val="0066CC"/>
                </a:solidFill>
                <a:latin typeface="+mn-ea"/>
                <a:ea typeface="+mn-ea"/>
              </a:rPr>
              <a:t>228</a:t>
            </a:r>
            <a:r>
              <a:rPr lang="zh-CN" altLang="en-US" sz="2400" b="1" dirty="0" smtClean="0">
                <a:solidFill>
                  <a:srgbClr val="0066CC"/>
                </a:solidFill>
                <a:latin typeface="+mn-ea"/>
                <a:ea typeface="+mn-ea"/>
              </a:rPr>
              <a:t>行</a:t>
            </a:r>
            <a:r>
              <a:rPr lang="en-US" altLang="zh-CN" sz="2400" b="1" dirty="0" smtClean="0">
                <a:solidFill>
                  <a:srgbClr val="0066CC"/>
                </a:solidFill>
                <a:latin typeface="+mn-ea"/>
                <a:ea typeface="+mn-ea"/>
              </a:rPr>
              <a:t>/</a:t>
            </a:r>
            <a:r>
              <a:rPr lang="zh-CN" altLang="en-US" sz="2400" b="1" dirty="0" smtClean="0">
                <a:solidFill>
                  <a:srgbClr val="0066CC"/>
                </a:solidFill>
                <a:latin typeface="+mn-ea"/>
                <a:ea typeface="+mn-ea"/>
              </a:rPr>
              <a:t>人月。对规模为</a:t>
            </a:r>
            <a:r>
              <a:rPr lang="en-US" sz="2400" b="1" dirty="0" smtClean="0">
                <a:solidFill>
                  <a:srgbClr val="0066CC"/>
                </a:solidFill>
                <a:latin typeface="+mn-ea"/>
                <a:ea typeface="+mn-ea"/>
              </a:rPr>
              <a:t>1000</a:t>
            </a:r>
            <a:r>
              <a:rPr lang="zh-CN" altLang="en-US" sz="2400" b="1" dirty="0" smtClean="0">
                <a:solidFill>
                  <a:srgbClr val="0066CC"/>
                </a:solidFill>
                <a:latin typeface="+mn-ea"/>
                <a:ea typeface="+mn-ea"/>
              </a:rPr>
              <a:t>万行的机载软件，如果考虑型号研制的阶段迭代（方案、初样、试样、定型等）、复用及软件测试等因素，软件开发工作量约为</a:t>
            </a:r>
            <a:r>
              <a:rPr lang="en-US" sz="2400" b="1" dirty="0" smtClean="0">
                <a:solidFill>
                  <a:srgbClr val="0066CC"/>
                </a:solidFill>
                <a:latin typeface="+mn-ea"/>
                <a:ea typeface="+mn-ea"/>
              </a:rPr>
              <a:t>11000</a:t>
            </a:r>
            <a:r>
              <a:rPr lang="zh-CN" altLang="en-US" sz="2400" b="1" dirty="0" smtClean="0">
                <a:solidFill>
                  <a:srgbClr val="0066CC"/>
                </a:solidFill>
                <a:latin typeface="+mn-ea"/>
                <a:ea typeface="+mn-ea"/>
              </a:rPr>
              <a:t>人年，相当于</a:t>
            </a:r>
            <a:r>
              <a:rPr lang="en-US" sz="2400" b="1" dirty="0" smtClean="0">
                <a:solidFill>
                  <a:srgbClr val="0066CC"/>
                </a:solidFill>
                <a:latin typeface="+mn-ea"/>
                <a:ea typeface="+mn-ea"/>
              </a:rPr>
              <a:t>5500</a:t>
            </a:r>
            <a:r>
              <a:rPr lang="zh-CN" altLang="en-US" sz="2400" b="1" dirty="0" smtClean="0">
                <a:solidFill>
                  <a:srgbClr val="0066CC"/>
                </a:solidFill>
                <a:latin typeface="+mn-ea"/>
                <a:ea typeface="+mn-ea"/>
              </a:rPr>
              <a:t>人两年工作量。</a:t>
            </a:r>
            <a:endParaRPr lang="en-US" altLang="zh-CN" sz="2400" b="1" dirty="0" smtClean="0">
              <a:solidFill>
                <a:srgbClr val="0066CC"/>
              </a:solidFill>
              <a:latin typeface="+mn-ea"/>
              <a:ea typeface="+mn-ea"/>
            </a:endParaRPr>
          </a:p>
        </p:txBody>
      </p:sp>
      <p:sp>
        <p:nvSpPr>
          <p:cNvPr id="4" name="矩形 3"/>
          <p:cNvSpPr/>
          <p:nvPr/>
        </p:nvSpPr>
        <p:spPr>
          <a:xfrm>
            <a:off x="428596" y="3725847"/>
            <a:ext cx="8286808" cy="2306955"/>
          </a:xfrm>
          <a:prstGeom prst="rect">
            <a:avLst/>
          </a:prstGeom>
        </p:spPr>
        <p:txBody>
          <a:bodyPr wrap="square">
            <a:spAutoFit/>
          </a:bodyPr>
          <a:p>
            <a:pPr marL="342900" indent="-342900" algn="just">
              <a:lnSpc>
                <a:spcPct val="150000"/>
              </a:lnSpc>
              <a:buFont typeface="Wingdings" panose="05000000000000000000" charset="0"/>
              <a:buChar char="l"/>
            </a:pPr>
            <a:r>
              <a:rPr lang="zh-CN" altLang="en-US" sz="2400" b="1" u="sng" dirty="0" smtClean="0">
                <a:solidFill>
                  <a:srgbClr val="0066CC"/>
                </a:solidFill>
                <a:latin typeface="+mn-ea"/>
                <a:ea typeface="+mn-ea"/>
              </a:rPr>
              <a:t>成本问题问题</a:t>
            </a:r>
            <a:r>
              <a:rPr lang="zh-CN" altLang="en-US" sz="2400" b="1" dirty="0" smtClean="0">
                <a:solidFill>
                  <a:srgbClr val="0066CC"/>
                </a:solidFill>
                <a:latin typeface="+mn-ea"/>
                <a:ea typeface="+mn-ea"/>
              </a:rPr>
              <a:t>。对</a:t>
            </a:r>
            <a:r>
              <a:rPr lang="en-US" sz="2400" b="1" dirty="0" smtClean="0">
                <a:solidFill>
                  <a:srgbClr val="0066CC"/>
                </a:solidFill>
                <a:latin typeface="+mn-ea"/>
                <a:ea typeface="+mn-ea"/>
              </a:rPr>
              <a:t>1000</a:t>
            </a:r>
            <a:r>
              <a:rPr lang="zh-CN" altLang="en-US" sz="2400" b="1" dirty="0" smtClean="0">
                <a:solidFill>
                  <a:srgbClr val="0066CC"/>
                </a:solidFill>
                <a:latin typeface="+mn-ea"/>
                <a:ea typeface="+mn-ea"/>
              </a:rPr>
              <a:t>万行源码，仅仅软件测试一项，按照目前软件定型测评</a:t>
            </a:r>
            <a:r>
              <a:rPr lang="en-US" sz="2400" b="1" dirty="0" smtClean="0">
                <a:solidFill>
                  <a:srgbClr val="0066CC"/>
                </a:solidFill>
                <a:latin typeface="+mn-ea"/>
                <a:ea typeface="+mn-ea"/>
              </a:rPr>
              <a:t>30</a:t>
            </a:r>
            <a:r>
              <a:rPr lang="zh-CN" altLang="en-US" sz="2400" b="1" dirty="0" smtClean="0">
                <a:solidFill>
                  <a:srgbClr val="0066CC"/>
                </a:solidFill>
                <a:latin typeface="+mn-ea"/>
                <a:ea typeface="+mn-ea"/>
              </a:rPr>
              <a:t>元</a:t>
            </a:r>
            <a:r>
              <a:rPr lang="en-US" sz="2400" b="1" dirty="0" smtClean="0">
                <a:solidFill>
                  <a:srgbClr val="0066CC"/>
                </a:solidFill>
                <a:latin typeface="+mn-ea"/>
                <a:ea typeface="+mn-ea"/>
              </a:rPr>
              <a:t>/</a:t>
            </a:r>
            <a:r>
              <a:rPr lang="zh-CN" altLang="en-US" sz="2400" b="1" dirty="0" smtClean="0">
                <a:solidFill>
                  <a:srgbClr val="0066CC"/>
                </a:solidFill>
                <a:latin typeface="+mn-ea"/>
                <a:ea typeface="+mn-ea"/>
              </a:rPr>
              <a:t>行的价格就需投入</a:t>
            </a:r>
            <a:r>
              <a:rPr lang="en-US" sz="2400" b="1" dirty="0" smtClean="0">
                <a:solidFill>
                  <a:srgbClr val="0066CC"/>
                </a:solidFill>
                <a:latin typeface="+mn-ea"/>
                <a:ea typeface="+mn-ea"/>
              </a:rPr>
              <a:t>3</a:t>
            </a:r>
            <a:r>
              <a:rPr lang="zh-CN" altLang="en-US" sz="2400" b="1" dirty="0" smtClean="0">
                <a:solidFill>
                  <a:srgbClr val="0066CC"/>
                </a:solidFill>
                <a:latin typeface="+mn-ea"/>
                <a:ea typeface="+mn-ea"/>
              </a:rPr>
              <a:t>亿元人民币，如果将开发费用合计在内，单软件研制一项费用就超过</a:t>
            </a:r>
            <a:r>
              <a:rPr lang="en-US" sz="2400" b="1" dirty="0" smtClean="0">
                <a:solidFill>
                  <a:srgbClr val="0066CC"/>
                </a:solidFill>
                <a:latin typeface="+mn-ea"/>
                <a:ea typeface="+mn-ea"/>
              </a:rPr>
              <a:t>6</a:t>
            </a:r>
            <a:r>
              <a:rPr lang="zh-CN" altLang="en-US" sz="2400" b="1" dirty="0" smtClean="0">
                <a:solidFill>
                  <a:srgbClr val="0066CC"/>
                </a:solidFill>
                <a:latin typeface="+mn-ea"/>
                <a:ea typeface="+mn-ea"/>
              </a:rPr>
              <a:t>亿人民币。</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568627"/>
            <a:ext cx="8286808" cy="350774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1</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“大规模”带来的问题（续）</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latin typeface="+mn-ea"/>
                <a:ea typeface="+mn-ea"/>
              </a:rPr>
              <a:t>软件质量问题</a:t>
            </a:r>
            <a:r>
              <a:rPr lang="zh-CN" altLang="en-US" sz="2400" b="1" dirty="0" smtClean="0">
                <a:solidFill>
                  <a:srgbClr val="0066CC"/>
                </a:solidFill>
                <a:latin typeface="+mn-ea"/>
                <a:ea typeface="+mn-ea"/>
              </a:rPr>
              <a:t>。</a:t>
            </a:r>
            <a:endParaRPr lang="zh-CN" altLang="en-US" sz="2400" b="1" dirty="0" smtClean="0">
              <a:solidFill>
                <a:srgbClr val="0066CC"/>
              </a:solidFill>
              <a:latin typeface="+mn-ea"/>
              <a:ea typeface="+mn-ea"/>
            </a:endParaRPr>
          </a:p>
          <a:p>
            <a:pPr algn="just">
              <a:lnSpc>
                <a:spcPct val="150000"/>
              </a:lnSpc>
              <a:buFont typeface="Wingdings" panose="05000000000000000000" charset="0"/>
            </a:pPr>
            <a:r>
              <a:rPr lang="zh-CN" altLang="en-US" sz="2400" b="1" dirty="0" smtClean="0">
                <a:solidFill>
                  <a:srgbClr val="0066CC"/>
                </a:solidFill>
                <a:latin typeface="+mn-ea"/>
                <a:ea typeface="+mn-ea"/>
              </a:rPr>
              <a:t> 航空软件千行代码缺陷率平均在</a:t>
            </a:r>
            <a:r>
              <a:rPr lang="en-US" sz="2400" b="1" dirty="0" smtClean="0">
                <a:solidFill>
                  <a:srgbClr val="0066CC"/>
                </a:solidFill>
                <a:latin typeface="+mn-ea"/>
                <a:ea typeface="+mn-ea"/>
              </a:rPr>
              <a:t>6</a:t>
            </a:r>
            <a:r>
              <a:rPr lang="en-US" altLang="zh-CN" sz="2400" b="1" dirty="0" smtClean="0">
                <a:solidFill>
                  <a:srgbClr val="0066CC"/>
                </a:solidFill>
                <a:latin typeface="+mn-ea"/>
                <a:ea typeface="+mn-ea"/>
              </a:rPr>
              <a:t>‰</a:t>
            </a:r>
            <a:r>
              <a:rPr lang="zh-CN" altLang="en-US" sz="2400" b="1" dirty="0" smtClean="0">
                <a:solidFill>
                  <a:srgbClr val="0066CC"/>
                </a:solidFill>
                <a:latin typeface="+mn-ea"/>
                <a:ea typeface="+mn-ea"/>
              </a:rPr>
              <a:t>左右，这意味着对</a:t>
            </a:r>
            <a:r>
              <a:rPr lang="en-US" sz="2400" b="1" dirty="0" smtClean="0">
                <a:solidFill>
                  <a:srgbClr val="0066CC"/>
                </a:solidFill>
                <a:latin typeface="+mn-ea"/>
                <a:ea typeface="+mn-ea"/>
              </a:rPr>
              <a:t>1000</a:t>
            </a:r>
            <a:r>
              <a:rPr lang="zh-CN" altLang="en-US" sz="2400" b="1" dirty="0" smtClean="0">
                <a:solidFill>
                  <a:srgbClr val="0066CC"/>
                </a:solidFill>
                <a:latin typeface="+mn-ea"/>
                <a:ea typeface="+mn-ea"/>
              </a:rPr>
              <a:t>万行源码，将存在</a:t>
            </a:r>
            <a:r>
              <a:rPr lang="en-US" sz="2400" b="1" dirty="0" smtClean="0">
                <a:solidFill>
                  <a:srgbClr val="0066CC"/>
                </a:solidFill>
                <a:latin typeface="+mn-ea"/>
                <a:ea typeface="+mn-ea"/>
              </a:rPr>
              <a:t>6</a:t>
            </a:r>
            <a:r>
              <a:rPr lang="zh-CN" altLang="en-US" sz="2400" b="1" dirty="0" smtClean="0">
                <a:solidFill>
                  <a:srgbClr val="0066CC"/>
                </a:solidFill>
                <a:latin typeface="+mn-ea"/>
                <a:ea typeface="+mn-ea"/>
              </a:rPr>
              <a:t>万个软件缺陷，这些缺陷最终往往在系统联试、试飞或实际作战中暴露，造成安全隐患、经济损失或影响作战效能。</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413687"/>
            <a:ext cx="8286808" cy="4615815"/>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2</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“综合化”带来的问题</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latin typeface="+mn-ea"/>
                <a:ea typeface="+mn-ea"/>
              </a:rPr>
              <a:t>需求的复杂度和成熟度问题</a:t>
            </a:r>
            <a:r>
              <a:rPr lang="zh-CN" altLang="en-US" sz="2400" b="1" dirty="0" smtClean="0">
                <a:solidFill>
                  <a:srgbClr val="0066CC"/>
                </a:solidFill>
                <a:latin typeface="+mn-ea"/>
                <a:ea typeface="+mn-ea"/>
              </a:rPr>
              <a:t>。</a:t>
            </a:r>
            <a:endParaRPr lang="zh-CN" altLang="en-US" sz="2400" b="1" dirty="0" smtClean="0">
              <a:solidFill>
                <a:srgbClr val="0066CC"/>
              </a:solidFill>
              <a:latin typeface="+mn-ea"/>
              <a:ea typeface="+mn-ea"/>
            </a:endParaRPr>
          </a:p>
          <a:p>
            <a:pPr algn="just">
              <a:lnSpc>
                <a:spcPct val="150000"/>
              </a:lnSpc>
              <a:buFont typeface="Arial" panose="020B0604020202020204" pitchFamily="34" charset="0"/>
            </a:pPr>
            <a:r>
              <a:rPr lang="zh-CN" altLang="en-US" sz="2400" b="1" dirty="0" smtClean="0">
                <a:solidFill>
                  <a:srgbClr val="0066CC"/>
                </a:solidFill>
                <a:latin typeface="+mn-ea"/>
                <a:ea typeface="+mn-ea"/>
              </a:rPr>
              <a:t>    综合化使需求不充分、成熟度不高成为一种客观现象。软件实现综合化后，系统复杂程度大大提高，典型的表现是需求数量激增，需求之间的控制耦合、数据耦合关系复杂。这种情况导致研制单位在论证和方案阶段无法一次性完全明确软件研制需求，只能通过反复迭代提高需求成熟度，拖延研制进度。</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209852"/>
            <a:ext cx="8286808" cy="406146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2</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“综合化”带来的问题（续）</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rPr>
              <a:t>需求传递的脆弱性问题和需求管理问题</a:t>
            </a:r>
            <a:r>
              <a:rPr lang="zh-CN" altLang="en-US" sz="2400" b="1" dirty="0" smtClean="0">
                <a:solidFill>
                  <a:srgbClr val="0066CC"/>
                </a:solidFill>
              </a:rPr>
              <a:t>。</a:t>
            </a:r>
            <a:endParaRPr lang="zh-CN" altLang="en-US" sz="2400" b="1" dirty="0" smtClean="0">
              <a:solidFill>
                <a:srgbClr val="0066CC"/>
              </a:solidFill>
            </a:endParaRPr>
          </a:p>
          <a:p>
            <a:pPr algn="just">
              <a:lnSpc>
                <a:spcPct val="150000"/>
              </a:lnSpc>
              <a:buFont typeface="Wingdings" panose="05000000000000000000" charset="0"/>
            </a:pPr>
            <a:r>
              <a:rPr lang="zh-CN" altLang="en-US" sz="2400" b="1" dirty="0" smtClean="0">
                <a:solidFill>
                  <a:srgbClr val="0066CC"/>
                </a:solidFill>
              </a:rPr>
              <a:t>      按照</a:t>
            </a:r>
            <a:r>
              <a:rPr lang="en-US" sz="2400" b="1" dirty="0" smtClean="0">
                <a:solidFill>
                  <a:srgbClr val="0066CC"/>
                </a:solidFill>
              </a:rPr>
              <a:t>30</a:t>
            </a:r>
            <a:r>
              <a:rPr lang="zh-CN" altLang="en-US" sz="2400" b="1" dirty="0" smtClean="0">
                <a:solidFill>
                  <a:srgbClr val="0066CC"/>
                </a:solidFill>
              </a:rPr>
              <a:t>行代码对应一条需求计算，对</a:t>
            </a:r>
            <a:r>
              <a:rPr lang="en-US" sz="2400" b="1" dirty="0" smtClean="0">
                <a:solidFill>
                  <a:srgbClr val="0066CC"/>
                </a:solidFill>
              </a:rPr>
              <a:t>1000</a:t>
            </a:r>
            <a:r>
              <a:rPr lang="zh-CN" altLang="en-US" sz="2400" b="1" dirty="0" smtClean="0">
                <a:solidFill>
                  <a:srgbClr val="0066CC"/>
                </a:solidFill>
              </a:rPr>
              <a:t>万行源码，将产生近</a:t>
            </a:r>
            <a:r>
              <a:rPr lang="en-US" sz="2400" b="1" dirty="0" smtClean="0">
                <a:solidFill>
                  <a:srgbClr val="0066CC"/>
                </a:solidFill>
              </a:rPr>
              <a:t>33</a:t>
            </a:r>
            <a:r>
              <a:rPr lang="zh-CN" altLang="en-US" sz="2400" b="1" dirty="0" smtClean="0">
                <a:solidFill>
                  <a:srgbClr val="0066CC"/>
                </a:solidFill>
              </a:rPr>
              <a:t>万条需求。</a:t>
            </a:r>
            <a:r>
              <a:rPr lang="en-US" sz="2400" b="1" dirty="0" smtClean="0">
                <a:solidFill>
                  <a:srgbClr val="0066CC"/>
                </a:solidFill>
              </a:rPr>
              <a:t>33</a:t>
            </a:r>
            <a:r>
              <a:rPr lang="zh-CN" altLang="en-US" sz="2400" b="1" dirty="0" smtClean="0">
                <a:solidFill>
                  <a:srgbClr val="0066CC"/>
                </a:solidFill>
              </a:rPr>
              <a:t>万条需求做到完整、清晰、一致、可验证，要保证每一条需求都能正确的传递至设计人员和编码人员谈何容易，</a:t>
            </a:r>
            <a:r>
              <a:rPr lang="en-US" sz="2400" b="1" dirty="0" smtClean="0">
                <a:solidFill>
                  <a:srgbClr val="0066CC"/>
                </a:solidFill>
              </a:rPr>
              <a:t>33</a:t>
            </a:r>
            <a:r>
              <a:rPr lang="zh-CN" altLang="en-US" sz="2400" b="1" dirty="0" smtClean="0">
                <a:solidFill>
                  <a:srgbClr val="0066CC"/>
                </a:solidFill>
              </a:rPr>
              <a:t>万条需求按照每页</a:t>
            </a:r>
            <a:r>
              <a:rPr lang="en-US" sz="2400" b="1" dirty="0" smtClean="0">
                <a:solidFill>
                  <a:srgbClr val="0066CC"/>
                </a:solidFill>
              </a:rPr>
              <a:t>5</a:t>
            </a:r>
            <a:r>
              <a:rPr lang="zh-CN" altLang="en-US" sz="2400" b="1" dirty="0" smtClean="0">
                <a:solidFill>
                  <a:srgbClr val="0066CC"/>
                </a:solidFill>
              </a:rPr>
              <a:t>条需求计算将产生近</a:t>
            </a:r>
            <a:r>
              <a:rPr lang="en-US" sz="2400" b="1" dirty="0" smtClean="0">
                <a:solidFill>
                  <a:srgbClr val="0066CC"/>
                </a:solidFill>
              </a:rPr>
              <a:t>7</a:t>
            </a:r>
            <a:r>
              <a:rPr lang="zh-CN" altLang="en-US" sz="2400" b="1" dirty="0" smtClean="0">
                <a:solidFill>
                  <a:srgbClr val="0066CC"/>
                </a:solidFill>
              </a:rPr>
              <a:t>万页需求文档，要管理如此规模的需求具有巨大的难度。</a:t>
            </a:r>
            <a:endParaRPr lang="en-US" altLang="zh-CN" sz="2400" b="1" dirty="0" smtClean="0">
              <a:solidFill>
                <a:srgbClr val="0066CC"/>
              </a:solidFill>
              <a:latin typeface="+mn-ea"/>
              <a:ea typeface="+mn-ea"/>
            </a:endParaRPr>
          </a:p>
        </p:txBody>
      </p:sp>
      <p:pic>
        <p:nvPicPr>
          <p:cNvPr id="4" name="图片 3" descr="2546222639326255800.gif"/>
          <p:cNvPicPr>
            <a:picLocks noChangeAspect="1"/>
          </p:cNvPicPr>
          <p:nvPr/>
        </p:nvPicPr>
        <p:blipFill>
          <a:blip r:embed="rId1" cstate="print"/>
          <a:stretch>
            <a:fillRect/>
          </a:stretch>
        </p:blipFill>
        <p:spPr>
          <a:xfrm>
            <a:off x="214917" y="1401288"/>
            <a:ext cx="8715436" cy="420705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496872"/>
            <a:ext cx="8286808" cy="350774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2</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“综合化”带来的问题（续）</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rPr>
              <a:t>验证问题</a:t>
            </a:r>
            <a:r>
              <a:rPr lang="zh-CN" altLang="en-US" sz="2400" b="1" dirty="0" smtClean="0">
                <a:solidFill>
                  <a:srgbClr val="0066CC"/>
                </a:solidFill>
              </a:rPr>
              <a:t>。</a:t>
            </a:r>
            <a:endParaRPr lang="zh-CN" altLang="en-US" sz="2400" b="1" dirty="0" smtClean="0">
              <a:solidFill>
                <a:srgbClr val="0066CC"/>
              </a:solidFill>
            </a:endParaRPr>
          </a:p>
          <a:p>
            <a:pPr algn="just">
              <a:lnSpc>
                <a:spcPct val="150000"/>
              </a:lnSpc>
              <a:buFont typeface="Wingdings" panose="05000000000000000000" charset="0"/>
            </a:pPr>
            <a:r>
              <a:rPr lang="zh-CN" altLang="en-US" sz="2400" b="1" dirty="0" smtClean="0">
                <a:solidFill>
                  <a:srgbClr val="0066CC"/>
                </a:solidFill>
              </a:rPr>
              <a:t>        目前对软件综合化后的研制技术还存在诸多空白。在综合化模块化航空电子系统中，驻留在核心处理计算机上的应用软件一般是由数十家单位联合研制的千万行级巨型软件，这个软件如何做如何做测试？如何验收？</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3" name="Rectangle 2"/>
          <p:cNvSpPr>
            <a:spLocks noGrp="1"/>
          </p:cNvSpPr>
          <p:nvPr>
            <p:ph type="title"/>
          </p:nvPr>
        </p:nvSpPr>
        <p:spPr>
          <a:xfrm>
            <a:off x="685800" y="228600"/>
            <a:ext cx="7772400" cy="1143000"/>
          </a:xfrm>
        </p:spPr>
        <p:txBody>
          <a:bodyPr wrap="square" anchor="ctr"/>
          <a:lstStyle/>
          <a:p>
            <a:pPr lvl="0" eaLnBrk="1" hangingPunct="1"/>
            <a:r>
              <a:rPr lang="zh-CN" altLang="en-US" sz="7200">
                <a:solidFill>
                  <a:srgbClr val="000099"/>
                </a:solidFill>
                <a:ea typeface="隶书" pitchFamily="1" charset="-122"/>
              </a:rPr>
              <a:t>开场白</a:t>
            </a:r>
            <a:endParaRPr lang="zh-CN" altLang="en-US" sz="7200">
              <a:solidFill>
                <a:srgbClr val="000099"/>
              </a:solidFill>
              <a:ea typeface="隶书" pitchFamily="1" charset="-122"/>
            </a:endParaRPr>
          </a:p>
        </p:txBody>
      </p:sp>
      <p:sp>
        <p:nvSpPr>
          <p:cNvPr id="5124" name="Rectangle 3"/>
          <p:cNvSpPr>
            <a:spLocks noGrp="1"/>
          </p:cNvSpPr>
          <p:nvPr>
            <p:ph type="body"/>
          </p:nvPr>
        </p:nvSpPr>
        <p:spPr>
          <a:xfrm>
            <a:off x="381000" y="1524000"/>
            <a:ext cx="8583613" cy="4786313"/>
          </a:xfrm>
        </p:spPr>
        <p:txBody>
          <a:bodyPr wrap="square" anchor="t"/>
          <a:lstStyle/>
          <a:p>
            <a:pPr lvl="0" eaLnBrk="1" hangingPunct="1">
              <a:lnSpc>
                <a:spcPct val="80000"/>
              </a:lnSpc>
            </a:pPr>
            <a:r>
              <a:rPr lang="zh-CN" altLang="en-US" sz="2800" b="1" dirty="0">
                <a:solidFill>
                  <a:schemeClr val="tx2"/>
                </a:solidFill>
              </a:rPr>
              <a:t>自我介绍：</a:t>
            </a:r>
            <a:endParaRPr lang="zh-CN" altLang="en-US" sz="2800" b="1" dirty="0">
              <a:solidFill>
                <a:schemeClr val="tx2"/>
              </a:solidFill>
            </a:endParaRPr>
          </a:p>
          <a:p>
            <a:pPr lvl="0" eaLnBrk="1" hangingPunct="1">
              <a:lnSpc>
                <a:spcPct val="80000"/>
              </a:lnSpc>
              <a:buNone/>
            </a:pPr>
            <a:r>
              <a:rPr lang="zh-CN" altLang="en-US" sz="2800" b="1" dirty="0">
                <a:solidFill>
                  <a:schemeClr val="tx2"/>
                </a:solidFill>
              </a:rPr>
              <a:t>    武君胜：教授，博士生导师，曾在中国航空计算技术研究所工作过20年；从事软件研发、管理等工作，担任过研究室主任、副总工程师和公司副总经理等职。现为软件学院专职教师，并承担软件工程方向</a:t>
            </a:r>
            <a:r>
              <a:rPr lang="en-US" altLang="x-none" sz="2800" b="1" dirty="0">
                <a:solidFill>
                  <a:schemeClr val="tx2"/>
                </a:solidFill>
              </a:rPr>
              <a:t>《</a:t>
            </a:r>
            <a:r>
              <a:rPr lang="zh-CN" altLang="en-US" sz="2800" b="1" dirty="0">
                <a:solidFill>
                  <a:schemeClr val="tx2"/>
                </a:solidFill>
              </a:rPr>
              <a:t>用户为中心的设计与评估软件</a:t>
            </a:r>
            <a:r>
              <a:rPr lang="en-US" altLang="x-none" sz="2800" b="1" dirty="0">
                <a:solidFill>
                  <a:schemeClr val="tx2"/>
                </a:solidFill>
              </a:rPr>
              <a:t>》</a:t>
            </a:r>
            <a:r>
              <a:rPr lang="zh-CN" altLang="en-US" sz="2800" b="1" dirty="0">
                <a:solidFill>
                  <a:schemeClr val="tx2"/>
                </a:solidFill>
              </a:rPr>
              <a:t>和</a:t>
            </a:r>
            <a:r>
              <a:rPr lang="en-US" altLang="x-none" sz="2800" b="1" dirty="0">
                <a:solidFill>
                  <a:schemeClr val="tx2"/>
                </a:solidFill>
              </a:rPr>
              <a:t>《</a:t>
            </a:r>
            <a:r>
              <a:rPr lang="zh-CN" altLang="en-US" sz="2800" b="1" dirty="0">
                <a:solidFill>
                  <a:schemeClr val="tx2"/>
                </a:solidFill>
              </a:rPr>
              <a:t>软件需求工程</a:t>
            </a:r>
            <a:r>
              <a:rPr lang="en-US" altLang="x-none" sz="2800" b="1" dirty="0">
                <a:solidFill>
                  <a:schemeClr val="tx2"/>
                </a:solidFill>
              </a:rPr>
              <a:t>》</a:t>
            </a:r>
            <a:r>
              <a:rPr lang="zh-CN" altLang="en-US" sz="2800" b="1" dirty="0">
                <a:solidFill>
                  <a:schemeClr val="tx2"/>
                </a:solidFill>
              </a:rPr>
              <a:t>研究生和本科生教学任务。</a:t>
            </a:r>
            <a:endParaRPr lang="zh-CN" altLang="en-US" sz="2800" b="1" dirty="0">
              <a:solidFill>
                <a:schemeClr val="tx2"/>
              </a:solidFill>
            </a:endParaRPr>
          </a:p>
          <a:p>
            <a:pPr lvl="0" algn="just" eaLnBrk="1" hangingPunct="1">
              <a:lnSpc>
                <a:spcPct val="80000"/>
              </a:lnSpc>
            </a:pPr>
            <a:r>
              <a:rPr lang="zh-CN" altLang="en-US" sz="2800" b="1" dirty="0">
                <a:solidFill>
                  <a:schemeClr val="tx2"/>
                </a:solidFill>
                <a:latin typeface="宋体" panose="02010600030101010101" pitchFamily="2" charset="-122"/>
              </a:rPr>
              <a:t>联系方式：</a:t>
            </a:r>
            <a:endParaRPr lang="zh-CN" altLang="en-US" sz="2800" b="1" dirty="0">
              <a:solidFill>
                <a:schemeClr val="tx2"/>
              </a:solidFill>
              <a:latin typeface="宋体" panose="02010600030101010101" pitchFamily="2" charset="-122"/>
            </a:endParaRPr>
          </a:p>
          <a:p>
            <a:pPr lvl="0" algn="just" eaLnBrk="1" hangingPunct="1">
              <a:lnSpc>
                <a:spcPct val="80000"/>
              </a:lnSpc>
              <a:buNone/>
            </a:pPr>
            <a:r>
              <a:rPr lang="zh-CN" altLang="en-US" sz="2800" b="1" dirty="0">
                <a:solidFill>
                  <a:schemeClr val="tx2"/>
                </a:solidFill>
                <a:latin typeface="宋体" panose="02010600030101010101" pitchFamily="2" charset="-122"/>
              </a:rPr>
              <a:t>武君胜：      </a:t>
            </a:r>
            <a:endParaRPr lang="zh-CN" altLang="en-US" sz="2800" b="1" dirty="0">
              <a:solidFill>
                <a:schemeClr val="tx2"/>
              </a:solidFill>
              <a:latin typeface="宋体" panose="02010600030101010101" pitchFamily="2" charset="-122"/>
            </a:endParaRPr>
          </a:p>
          <a:p>
            <a:pPr lvl="0" algn="just" eaLnBrk="1" hangingPunct="1">
              <a:lnSpc>
                <a:spcPct val="80000"/>
              </a:lnSpc>
              <a:buNone/>
            </a:pPr>
            <a:r>
              <a:rPr lang="zh-CN" altLang="en-US" sz="2800" b="1" dirty="0">
                <a:solidFill>
                  <a:schemeClr val="tx2"/>
                </a:solidFill>
                <a:latin typeface="宋体" panose="02010600030101010101" pitchFamily="2" charset="-122"/>
              </a:rPr>
              <a:t>   手机：13991286187</a:t>
            </a:r>
            <a:endParaRPr lang="zh-CN" altLang="en-US" sz="2800" b="1" dirty="0">
              <a:solidFill>
                <a:schemeClr val="tx2"/>
              </a:solidFill>
              <a:latin typeface="宋体" panose="02010600030101010101" pitchFamily="2" charset="-122"/>
            </a:endParaRPr>
          </a:p>
          <a:p>
            <a:pPr lvl="0" algn="just" eaLnBrk="1" hangingPunct="1">
              <a:lnSpc>
                <a:spcPct val="80000"/>
              </a:lnSpc>
              <a:buNone/>
            </a:pPr>
            <a:r>
              <a:rPr lang="zh-CN" altLang="en-US" sz="2800" b="1" dirty="0">
                <a:solidFill>
                  <a:schemeClr val="tx2"/>
                </a:solidFill>
                <a:latin typeface="宋体" panose="02010600030101010101" pitchFamily="2" charset="-122"/>
              </a:rPr>
              <a:t>   </a:t>
            </a:r>
            <a:r>
              <a:rPr lang="en-US" altLang="x-none" sz="2800" b="1" dirty="0">
                <a:solidFill>
                  <a:schemeClr val="tx2"/>
                </a:solidFill>
                <a:latin typeface="宋体" panose="02010600030101010101" pitchFamily="2" charset="-122"/>
              </a:rPr>
              <a:t>E-Mail:wujunsheng@nwpu.edu.cn</a:t>
            </a:r>
            <a:endParaRPr lang="en-US" altLang="x-none" sz="2800" b="1" dirty="0">
              <a:solidFill>
                <a:schemeClr val="tx2"/>
              </a:solidFill>
              <a:latin typeface="宋体" panose="02010600030101010101" pitchFamily="2" charset="-122"/>
            </a:endParaRPr>
          </a:p>
          <a:p>
            <a:pPr lvl="0" eaLnBrk="1" hangingPunct="1">
              <a:lnSpc>
                <a:spcPct val="80000"/>
              </a:lnSpc>
              <a:buNone/>
            </a:pPr>
            <a:endParaRPr lang="en-US" altLang="x-none" sz="2800" b="1" dirty="0">
              <a:solidFill>
                <a:schemeClr val="tx2"/>
              </a:solidFill>
              <a:latin typeface="宋体" panose="02010600030101010101" pitchFamily="2" charset="-122"/>
            </a:endParaRPr>
          </a:p>
          <a:p>
            <a:pPr lvl="0" eaLnBrk="1" hangingPunct="1">
              <a:lnSpc>
                <a:spcPct val="80000"/>
              </a:lnSpc>
              <a:buNone/>
            </a:pPr>
            <a:endParaRPr lang="zh-CN" altLang="en-US" sz="2800" b="1" dirty="0">
              <a:solidFill>
                <a:schemeClr val="tx2"/>
              </a:solidFill>
            </a:endParaRPr>
          </a:p>
          <a:p>
            <a:pPr lvl="0" eaLnBrk="1" hangingPunct="1">
              <a:lnSpc>
                <a:spcPct val="80000"/>
              </a:lnSpc>
            </a:pPr>
            <a:endParaRPr lang="zh-CN" altLang="en-US" sz="2800" b="1"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662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6627" name="Rectangle 3"/>
          <p:cNvSpPr>
            <a:spLocks noGrp="1"/>
          </p:cNvSpPr>
          <p:nvPr>
            <p:ph type="body"/>
          </p:nvPr>
        </p:nvSpPr>
        <p:spPr>
          <a:xfrm>
            <a:off x="513715" y="359410"/>
            <a:ext cx="8390890" cy="5688330"/>
          </a:xfrm>
        </p:spPr>
        <p:txBody>
          <a:bodyPr wrap="square" anchor="t"/>
          <a:lstStyle/>
          <a:p>
            <a:pPr lvl="0" eaLnBrk="1" hangingPunct="1">
              <a:lnSpc>
                <a:spcPct val="80000"/>
              </a:lnSpc>
              <a:buNone/>
            </a:pPr>
            <a:r>
              <a:rPr lang="zh-CN" altLang="en-US" sz="800" b="1" dirty="0"/>
              <a:t>            </a:t>
            </a:r>
            <a:r>
              <a:rPr lang="zh-CN" altLang="en-US" sz="2400" b="1" dirty="0"/>
              <a:t>因此，随着信息时代的发展，软件系统的需求愈来愈复杂，规模愈来愈大，需求变更已愈来愈成为必然。</a:t>
            </a:r>
            <a:endParaRPr lang="zh-CN" altLang="en-US" sz="2400" b="1" dirty="0"/>
          </a:p>
          <a:p>
            <a:pPr lvl="0" eaLnBrk="1" hangingPunct="1">
              <a:lnSpc>
                <a:spcPct val="80000"/>
              </a:lnSpc>
              <a:buNone/>
            </a:pPr>
            <a:r>
              <a:rPr lang="zh-CN" altLang="en-US" sz="2400" b="1" dirty="0"/>
              <a:t>    软件危机持续了</a:t>
            </a:r>
            <a:r>
              <a:rPr lang="en-US" altLang="zh-CN" sz="2400" b="1" dirty="0"/>
              <a:t>4</a:t>
            </a:r>
            <a:r>
              <a:rPr lang="zh-CN" altLang="en-US" sz="2400" b="1" dirty="0"/>
              <a:t>0多年之久，至今仍无法得以很好地解决。究其原因，软件本身具有的特点固然有关，但长期以来，缺乏软件开发和维护的正确方法以及忽视软件开发过程的质量控制乃是最为关键的原因。主要体现在：</a:t>
            </a:r>
            <a:endParaRPr lang="zh-CN" altLang="en-US" sz="2400" b="1" dirty="0"/>
          </a:p>
          <a:p>
            <a:pPr lvl="0" eaLnBrk="1" hangingPunct="1">
              <a:lnSpc>
                <a:spcPct val="80000"/>
              </a:lnSpc>
              <a:buFont typeface="Wingdings" panose="05000000000000000000" pitchFamily="2" charset="2"/>
              <a:buChar char="l"/>
            </a:pPr>
            <a:r>
              <a:rPr lang="zh-CN" altLang="en-US" sz="2400" b="1" dirty="0"/>
              <a:t>缺乏忽视软件开发前期的需求分析，包括缺乏先进的需求开发技术和规范的需求管理过程等；</a:t>
            </a:r>
            <a:endParaRPr lang="zh-CN" altLang="en-US" sz="2400" b="1" dirty="0"/>
          </a:p>
          <a:p>
            <a:pPr lvl="0" eaLnBrk="1" hangingPunct="1">
              <a:lnSpc>
                <a:spcPct val="80000"/>
              </a:lnSpc>
              <a:buFont typeface="Wingdings" panose="05000000000000000000" pitchFamily="2" charset="2"/>
              <a:buChar char="l"/>
            </a:pPr>
            <a:r>
              <a:rPr lang="zh-CN" altLang="en-US" sz="2400" b="1" dirty="0"/>
              <a:t>开发过程缺乏统一的、规范化的方法论的指导；</a:t>
            </a:r>
            <a:endParaRPr lang="zh-CN" altLang="en-US" sz="2400" b="1" dirty="0"/>
          </a:p>
          <a:p>
            <a:pPr lvl="0" eaLnBrk="1" hangingPunct="1">
              <a:lnSpc>
                <a:spcPct val="80000"/>
              </a:lnSpc>
              <a:buFont typeface="Wingdings" panose="05000000000000000000" pitchFamily="2" charset="2"/>
              <a:buChar char="l"/>
            </a:pPr>
            <a:r>
              <a:rPr lang="zh-CN" altLang="en-US" sz="2400" b="1" dirty="0"/>
              <a:t>文档资料不齐全或不准确；</a:t>
            </a:r>
            <a:endParaRPr lang="zh-CN" altLang="en-US" sz="2400" b="1" dirty="0"/>
          </a:p>
          <a:p>
            <a:pPr lvl="0" eaLnBrk="1" hangingPunct="1">
              <a:lnSpc>
                <a:spcPct val="80000"/>
              </a:lnSpc>
              <a:buFont typeface="Wingdings" panose="05000000000000000000" pitchFamily="2" charset="2"/>
              <a:buChar char="l"/>
            </a:pPr>
            <a:r>
              <a:rPr lang="zh-CN" altLang="en-US" sz="2400" b="1" dirty="0"/>
              <a:t>忽视与用户之间、开发组员之间的交流；</a:t>
            </a:r>
            <a:endParaRPr lang="zh-CN" altLang="en-US" sz="2400" b="1" dirty="0"/>
          </a:p>
          <a:p>
            <a:pPr lvl="0" eaLnBrk="1" hangingPunct="1">
              <a:lnSpc>
                <a:spcPct val="80000"/>
              </a:lnSpc>
              <a:buFont typeface="Wingdings" panose="05000000000000000000" pitchFamily="2" charset="2"/>
              <a:buChar char="l"/>
            </a:pPr>
            <a:r>
              <a:rPr lang="zh-CN" altLang="en-US" sz="2400" b="1" dirty="0"/>
              <a:t>忽视测试的重要性；</a:t>
            </a:r>
            <a:endParaRPr lang="zh-CN" altLang="en-US" sz="2400" b="1" dirty="0"/>
          </a:p>
          <a:p>
            <a:pPr lvl="0" eaLnBrk="1" hangingPunct="1">
              <a:lnSpc>
                <a:spcPct val="80000"/>
              </a:lnSpc>
              <a:buFont typeface="Wingdings" panose="05000000000000000000" pitchFamily="2" charset="2"/>
              <a:buChar char="l"/>
            </a:pPr>
            <a:r>
              <a:rPr lang="zh-CN" altLang="en-US" sz="2400" b="1" dirty="0"/>
              <a:t>不重视维护或由于上述原因造成维护工作的困难。</a:t>
            </a:r>
            <a:br>
              <a:rPr lang="zh-CN" altLang="en-US" sz="2400" b="1" dirty="0"/>
            </a:br>
            <a:r>
              <a:rPr lang="zh-CN" altLang="en-US" sz="2400" b="1" dirty="0"/>
              <a:t>等等原因，造成用户对“已完成”系统不满意，软件产品的质量经常出现漏洞，补丁一大堆。因此人们意识到以工程化的原则和方法组织软件开发工作是解决软件危机的一个主要出路。</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27">
                                            <p:txEl>
                                              <p:pRg st="5" end="5"/>
                                            </p:txEl>
                                          </p:spTgt>
                                        </p:tgtEl>
                                        <p:attrNameLst>
                                          <p:attrName>style.visibility</p:attrName>
                                        </p:attrNameLst>
                                      </p:cBhvr>
                                      <p:to>
                                        <p:strVal val="visible"/>
                                      </p:to>
                                    </p:set>
                                    <p:anim calcmode="lin" valueType="num">
                                      <p:cBhvr additive="base">
                                        <p:cTn id="3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627">
                                            <p:txEl>
                                              <p:pRg st="6" end="6"/>
                                            </p:txEl>
                                          </p:spTgt>
                                        </p:tgtEl>
                                        <p:attrNameLst>
                                          <p:attrName>style.visibility</p:attrName>
                                        </p:attrNameLst>
                                      </p:cBhvr>
                                      <p:to>
                                        <p:strVal val="visible"/>
                                      </p:to>
                                    </p:set>
                                    <p:anim calcmode="lin" valueType="num">
                                      <p:cBhvr additive="base">
                                        <p:cTn id="43"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627">
                                            <p:txEl>
                                              <p:pRg st="7" end="7"/>
                                            </p:txEl>
                                          </p:spTgt>
                                        </p:tgtEl>
                                        <p:attrNameLst>
                                          <p:attrName>style.visibility</p:attrName>
                                        </p:attrNameLst>
                                      </p:cBhvr>
                                      <p:to>
                                        <p:strVal val="visible"/>
                                      </p:to>
                                    </p:set>
                                    <p:anim calcmode="lin" valueType="num">
                                      <p:cBhvr additive="base">
                                        <p:cTn id="49"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765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7651" name="Rectangle 3"/>
          <p:cNvSpPr>
            <a:spLocks noGrp="1"/>
          </p:cNvSpPr>
          <p:nvPr>
            <p:ph type="body"/>
          </p:nvPr>
        </p:nvSpPr>
        <p:spPr>
          <a:xfrm>
            <a:off x="611188" y="1052513"/>
            <a:ext cx="8137525" cy="5113337"/>
          </a:xfrm>
        </p:spPr>
        <p:txBody>
          <a:bodyPr wrap="square" anchor="t"/>
          <a:lstStyle/>
          <a:p>
            <a:pPr lvl="0" eaLnBrk="1" hangingPunct="1">
              <a:lnSpc>
                <a:spcPct val="90000"/>
              </a:lnSpc>
              <a:buFont typeface="Wingdings" panose="05000000000000000000" pitchFamily="2" charset="2"/>
              <a:buNone/>
            </a:pPr>
            <a:r>
              <a:rPr lang="en-US" altLang="x-none" sz="2800" b="1" dirty="0"/>
              <a:t>1.1  </a:t>
            </a:r>
            <a:r>
              <a:rPr lang="zh-CN" altLang="en-US" sz="2800" b="1" dirty="0"/>
              <a:t>需求工程发展历程</a:t>
            </a:r>
            <a:endParaRPr lang="zh-CN" altLang="en-US" sz="2800" b="1" dirty="0"/>
          </a:p>
          <a:p>
            <a:pPr lvl="0" eaLnBrk="1" hangingPunct="1">
              <a:lnSpc>
                <a:spcPct val="90000"/>
              </a:lnSpc>
              <a:buFont typeface="Wingdings" panose="05000000000000000000" pitchFamily="2" charset="2"/>
              <a:buChar char="l"/>
            </a:pPr>
            <a:r>
              <a:rPr lang="zh-CN" altLang="en-US" sz="2800" b="1" dirty="0"/>
              <a:t>需求工程是随着计算机的发展而发展的，在计算机发展的初期，软件规模不大，软件开发所关注的是代码编写，需求分析很少受到重视。后来软件开发引入了生命周期的概念，需求分析成为其第一阶段。随着软件系统规模的扩大，需求分析与定义在整个软件开发与维护过程中越来越重要，直接关系到软件的成功与否。人们逐渐认识到需求分析活动不再仅限于软件开发的最初阶段，它贯穿于系统开发的整个生命周期。</a:t>
            </a:r>
            <a:endParaRPr lang="zh-CN" altLang="en-US" sz="2800" b="1" dirty="0"/>
          </a:p>
          <a:p>
            <a:pPr lvl="0" eaLnBrk="1" hangingPunct="1">
              <a:lnSpc>
                <a:spcPct val="90000"/>
              </a:lnSpc>
              <a:buFont typeface="Wingdings" panose="05000000000000000000" pitchFamily="2" charset="2"/>
              <a:buChar char="l"/>
            </a:pPr>
            <a:r>
              <a:rPr lang="en-US" altLang="x-none" sz="2800" b="1" dirty="0"/>
              <a:t>80</a:t>
            </a:r>
            <a:r>
              <a:rPr lang="zh-CN" altLang="en-US" sz="2800" b="1" dirty="0"/>
              <a:t>年代中期，形成了软件工程的子领域</a:t>
            </a:r>
            <a:r>
              <a:rPr lang="en-US" altLang="x-none" sz="2800" b="1" dirty="0"/>
              <a:t>——</a:t>
            </a:r>
            <a:r>
              <a:rPr lang="zh-CN" altLang="en-US" sz="2800" b="1" dirty="0"/>
              <a:t>需求工程</a:t>
            </a:r>
            <a:r>
              <a:rPr lang="en-US" altLang="x-none" sz="2800" b="1" dirty="0"/>
              <a:t>(requirement engineering, RE)</a:t>
            </a:r>
            <a:r>
              <a:rPr lang="zh-CN" altLang="en-US" sz="2800" b="1" dirty="0"/>
              <a:t>。</a:t>
            </a:r>
            <a:endParaRPr lang="zh-CN" altLang="en-US" sz="2800" b="1" dirty="0"/>
          </a:p>
        </p:txBody>
      </p:sp>
      <p:sp>
        <p:nvSpPr>
          <p:cNvPr id="27652" name="Rectangle 5"/>
          <p:cNvSpPr/>
          <p:nvPr/>
        </p:nvSpPr>
        <p:spPr>
          <a:xfrm>
            <a:off x="685800" y="188913"/>
            <a:ext cx="7772400" cy="719137"/>
          </a:xfrm>
          <a:prstGeom prst="rect">
            <a:avLst/>
          </a:prstGeom>
          <a:noFill/>
          <a:ln w="9525">
            <a:noFill/>
          </a:ln>
        </p:spPr>
        <p:txBody>
          <a:bodyPr anchor="ctr"/>
          <a:lstStyle/>
          <a:p>
            <a:pPr lvl="0" algn="ctr"/>
            <a:r>
              <a:rPr lang="zh-CN" altLang="en-US" sz="3600" b="1" dirty="0">
                <a:solidFill>
                  <a:schemeClr val="tx2"/>
                </a:solidFill>
                <a:latin typeface="楷体_GB2312" pitchFamily="1" charset="-122"/>
                <a:ea typeface="楷体_GB2312" pitchFamily="1" charset="-122"/>
              </a:rPr>
              <a:t>绪论：需求工程与软件需求</a:t>
            </a:r>
            <a:endParaRPr lang="zh-CN" altLang="en-US" sz="3600" b="1" dirty="0">
              <a:solidFill>
                <a:schemeClr val="tx2"/>
              </a:solidFill>
              <a:latin typeface="楷体_GB2312" pitchFamily="1" charset="-122"/>
              <a:ea typeface="楷体_GB2312" pitchFamily="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5" name="Rectangle 3"/>
          <p:cNvSpPr>
            <a:spLocks noGrp="1"/>
          </p:cNvSpPr>
          <p:nvPr>
            <p:ph type="body"/>
          </p:nvPr>
        </p:nvSpPr>
        <p:spPr>
          <a:xfrm>
            <a:off x="611188" y="549275"/>
            <a:ext cx="8281987" cy="4248150"/>
          </a:xfrm>
        </p:spPr>
        <p:txBody>
          <a:bodyPr wrap="square" anchor="t"/>
          <a:lstStyle/>
          <a:p>
            <a:pPr lvl="0" eaLnBrk="1" hangingPunct="1">
              <a:buFont typeface="Wingdings" panose="05000000000000000000" pitchFamily="2" charset="2"/>
              <a:buChar char="l"/>
            </a:pPr>
            <a:r>
              <a:rPr lang="zh-CN" altLang="en-US" sz="2800" b="1" dirty="0"/>
              <a:t>进入</a:t>
            </a:r>
            <a:r>
              <a:rPr lang="en-US" altLang="x-none" sz="2800" b="1" dirty="0"/>
              <a:t>90</a:t>
            </a:r>
            <a:r>
              <a:rPr lang="zh-CN" altLang="en-US" sz="2800" b="1" dirty="0"/>
              <a:t>年代以来，需求工程成为研究的热点之一。从</a:t>
            </a:r>
            <a:r>
              <a:rPr lang="en-US" altLang="x-none" sz="2800" b="1" dirty="0"/>
              <a:t>1993</a:t>
            </a:r>
            <a:r>
              <a:rPr lang="zh-CN" altLang="en-US" sz="2800" b="1" dirty="0"/>
              <a:t>年起每两年举办一次需求工程国际研讨会</a:t>
            </a:r>
            <a:r>
              <a:rPr lang="en-US" altLang="x-none" sz="2800" b="1" dirty="0"/>
              <a:t>(ISRE)</a:t>
            </a:r>
            <a:r>
              <a:rPr lang="zh-CN" altLang="en-US" sz="2800" b="1" dirty="0"/>
              <a:t>，自</a:t>
            </a:r>
            <a:r>
              <a:rPr lang="en-US" altLang="x-none" sz="2800" b="1" dirty="0"/>
              <a:t>1994</a:t>
            </a:r>
            <a:r>
              <a:rPr lang="zh-CN" altLang="en-US" sz="2800" b="1" dirty="0"/>
              <a:t>年起每两年举办一次需求工程国际会议</a:t>
            </a:r>
            <a:r>
              <a:rPr lang="en-US" altLang="x-none" sz="2800" b="1" dirty="0"/>
              <a:t>(ICRE)</a:t>
            </a:r>
            <a:r>
              <a:rPr lang="zh-CN" altLang="en-US" sz="2800" b="1" dirty="0"/>
              <a:t>，在</a:t>
            </a:r>
            <a:r>
              <a:rPr lang="en-US" altLang="x-none" sz="2800" b="1" dirty="0"/>
              <a:t>1996</a:t>
            </a:r>
            <a:r>
              <a:rPr lang="zh-CN" altLang="en-US" sz="2800" b="1" dirty="0"/>
              <a:t>年</a:t>
            </a:r>
            <a:r>
              <a:rPr lang="en-US" altLang="x-none" sz="2800" b="1" dirty="0"/>
              <a:t>Springer-Verlag</a:t>
            </a:r>
            <a:r>
              <a:rPr lang="zh-CN" altLang="en-US" sz="2800" b="1" dirty="0"/>
              <a:t>发行了一新的刊物</a:t>
            </a:r>
            <a:r>
              <a:rPr lang="en-US" altLang="x-none" sz="2800" b="1" dirty="0"/>
              <a:t>——《Requirements Engineering》</a:t>
            </a:r>
            <a:r>
              <a:rPr lang="zh-CN" altLang="en-US" sz="2800" b="1" dirty="0"/>
              <a:t>。一些关于需求工程的工作小组也相继成立，如欧洲的</a:t>
            </a:r>
            <a:r>
              <a:rPr lang="en-US" altLang="x-none" sz="2800" b="1" dirty="0"/>
              <a:t>RENOIR(Requirements Engineering Network of International Cooperating Research Groups)</a:t>
            </a:r>
            <a:r>
              <a:rPr lang="zh-CN" altLang="en-US" sz="2800" b="1" dirty="0"/>
              <a:t>，并开始开展工作。 </a:t>
            </a:r>
            <a:endParaRPr lang="zh-CN" alt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969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9699" name="Rectangle 3"/>
          <p:cNvSpPr>
            <a:spLocks noGrp="1"/>
          </p:cNvSpPr>
          <p:nvPr>
            <p:ph type="body"/>
          </p:nvPr>
        </p:nvSpPr>
        <p:spPr>
          <a:xfrm>
            <a:off x="685800" y="765175"/>
            <a:ext cx="7772400" cy="5330825"/>
          </a:xfrm>
        </p:spPr>
        <p:txBody>
          <a:bodyPr wrap="square" anchor="t"/>
          <a:lstStyle/>
          <a:p>
            <a:pPr lvl="0" eaLnBrk="1" hangingPunct="1">
              <a:buNone/>
            </a:pPr>
            <a:r>
              <a:rPr lang="en-US" altLang="x-none" sz="2800" b="1" dirty="0"/>
              <a:t>1.2  </a:t>
            </a:r>
            <a:r>
              <a:rPr lang="zh-CN" altLang="en-US" sz="2800" b="1" dirty="0"/>
              <a:t>需求工程概念</a:t>
            </a:r>
            <a:endParaRPr lang="zh-CN" altLang="en-US" sz="2800" b="1" dirty="0"/>
          </a:p>
          <a:p>
            <a:pPr lvl="0" eaLnBrk="1" hangingPunct="1">
              <a:buFont typeface="Wingdings" panose="05000000000000000000" pitchFamily="2" charset="2"/>
              <a:buChar char="l"/>
            </a:pPr>
            <a:r>
              <a:rPr lang="zh-CN" altLang="en-US" sz="2800" b="1" dirty="0"/>
              <a:t>需求工程是指应用已证实有效的技术、方法进行需求分析，确定客户需求，帮助分析人员理解问题并定义目标系统的所有外部特征的一门学科。它通过合适的工具和记号系统地描述待开发系统及其行为特征和相关约束，形成需求文档，并对用户不断变化的需求演进给予支持。</a:t>
            </a:r>
            <a:r>
              <a:rPr lang="en-US" altLang="x-none" sz="2800" b="1" dirty="0"/>
              <a:t>RE</a:t>
            </a:r>
            <a:r>
              <a:rPr lang="zh-CN" altLang="en-US" sz="2800" b="1" dirty="0"/>
              <a:t>可分为系统需求工程（如果是针对由软硬件共同组成的整个系统）和软件需求工程（如果仅是专门针对纯软件部分）。</a:t>
            </a:r>
            <a:endParaRPr lang="zh-CN" altLang="en-US" sz="2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2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23" name="Rectangle 3"/>
          <p:cNvSpPr>
            <a:spLocks noGrp="1"/>
          </p:cNvSpPr>
          <p:nvPr>
            <p:ph type="body"/>
          </p:nvPr>
        </p:nvSpPr>
        <p:spPr>
          <a:xfrm>
            <a:off x="539750" y="549275"/>
            <a:ext cx="8280400" cy="5184775"/>
          </a:xfrm>
        </p:spPr>
        <p:txBody>
          <a:bodyPr wrap="square" anchor="t"/>
          <a:lstStyle/>
          <a:p>
            <a:pPr lvl="0" eaLnBrk="1" hangingPunct="1">
              <a:lnSpc>
                <a:spcPct val="80000"/>
              </a:lnSpc>
              <a:buFont typeface="Wingdings" panose="05000000000000000000" pitchFamily="2" charset="2"/>
              <a:buChar char="l"/>
            </a:pPr>
            <a:r>
              <a:rPr lang="zh-CN" altLang="en-US" sz="2800" b="1" dirty="0"/>
              <a:t>软件需求工程是一门分析并记录软件需求的学科，它把系统需求分解成一些主要的子系统和任务，把这些子系统或任务分配给软件，并通过一系列重复的分析、设计、比较研究、原型开发过程把这些系统需求转换成软件的需求描述和一些性能参数。 </a:t>
            </a:r>
            <a:endParaRPr lang="zh-CN" altLang="en-US" sz="2800" b="1" dirty="0"/>
          </a:p>
          <a:p>
            <a:pPr lvl="0" eaLnBrk="1" hangingPunct="1">
              <a:lnSpc>
                <a:spcPct val="80000"/>
              </a:lnSpc>
              <a:buFont typeface="Wingdings" panose="05000000000000000000" pitchFamily="2" charset="2"/>
              <a:buChar char="l"/>
            </a:pPr>
            <a:r>
              <a:rPr lang="zh-CN" altLang="en-US" sz="2800" b="1" dirty="0"/>
              <a:t>需求工程是一个不断反复的需求定义、文档记录、需求演进的过程，并最终在验证的基础上冻结需求。</a:t>
            </a:r>
            <a:endParaRPr lang="zh-CN" altLang="en-US" sz="2800" b="1" dirty="0"/>
          </a:p>
          <a:p>
            <a:pPr lvl="0" eaLnBrk="1" hangingPunct="1">
              <a:lnSpc>
                <a:spcPct val="80000"/>
              </a:lnSpc>
              <a:buFont typeface="Wingdings" panose="05000000000000000000" pitchFamily="2" charset="2"/>
              <a:buChar char="l"/>
            </a:pPr>
            <a:r>
              <a:rPr lang="en-US" altLang="x-none" sz="2800" b="1" dirty="0"/>
              <a:t>80</a:t>
            </a:r>
            <a:r>
              <a:rPr lang="zh-CN" altLang="en-US" sz="2800" b="1" dirty="0"/>
              <a:t>年代，</a:t>
            </a:r>
            <a:r>
              <a:rPr lang="en-US" altLang="x-none" sz="2800" b="1" dirty="0"/>
              <a:t>HerbKrasner</a:t>
            </a:r>
            <a:r>
              <a:rPr lang="zh-CN" altLang="en-US" sz="2800" b="1" dirty="0"/>
              <a:t>定义了需求工程的五阶段生命周期：需求定义和分析、需求决策、形成需求规格、需求实现与验证、需求演进管理。</a:t>
            </a:r>
            <a:endParaRPr lang="zh-CN" altLang="en-US" sz="2800" b="1" dirty="0"/>
          </a:p>
          <a:p>
            <a:pPr lvl="0" eaLnBrk="1" hangingPunct="1">
              <a:lnSpc>
                <a:spcPct val="80000"/>
              </a:lnSpc>
              <a:buFont typeface="Wingdings" panose="05000000000000000000" pitchFamily="2" charset="2"/>
              <a:buChar char="l"/>
            </a:pPr>
            <a:r>
              <a:rPr lang="zh-CN" altLang="en-US" sz="2800" b="1" dirty="0"/>
              <a:t>近来，</a:t>
            </a:r>
            <a:r>
              <a:rPr lang="en-US" altLang="x-none" sz="2800" b="1" dirty="0"/>
              <a:t>Matthias Jarke</a:t>
            </a:r>
            <a:r>
              <a:rPr lang="zh-CN" altLang="en-US" sz="2800" b="1" dirty="0"/>
              <a:t>和</a:t>
            </a:r>
            <a:r>
              <a:rPr lang="en-US" altLang="x-none" sz="2800" b="1" dirty="0"/>
              <a:t>Klaus Pohl</a:t>
            </a:r>
            <a:r>
              <a:rPr lang="zh-CN" altLang="en-US" sz="2800" b="1" dirty="0"/>
              <a:t>提出了三阶段周期的说法：获取、表示和验证。 </a:t>
            </a:r>
            <a:endParaRPr lang="zh-CN" altLang="en-US"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174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1747" name="Rectangle 3"/>
          <p:cNvSpPr>
            <a:spLocks noGrp="1"/>
          </p:cNvSpPr>
          <p:nvPr>
            <p:ph type="body"/>
          </p:nvPr>
        </p:nvSpPr>
        <p:spPr>
          <a:xfrm>
            <a:off x="395288" y="476250"/>
            <a:ext cx="8280400" cy="5040313"/>
          </a:xfrm>
        </p:spPr>
        <p:txBody>
          <a:bodyPr wrap="square" anchor="t"/>
          <a:lstStyle/>
          <a:p>
            <a:pPr lvl="0" eaLnBrk="1" hangingPunct="1">
              <a:lnSpc>
                <a:spcPct val="80000"/>
              </a:lnSpc>
              <a:buFont typeface="Wingdings" panose="05000000000000000000" pitchFamily="2" charset="2"/>
              <a:buChar char="l"/>
            </a:pPr>
            <a:r>
              <a:rPr lang="zh-CN" altLang="en-US" sz="2600" b="1" dirty="0"/>
              <a:t>综合了几种观点，可以把需求工程的活动划分为以下</a:t>
            </a:r>
            <a:r>
              <a:rPr lang="en-US" altLang="x-none" sz="2600" b="1" dirty="0"/>
              <a:t>5</a:t>
            </a:r>
            <a:r>
              <a:rPr lang="zh-CN" altLang="en-US" sz="2600" b="1" dirty="0"/>
              <a:t>个独立的阶段：</a:t>
            </a:r>
            <a:endParaRPr lang="zh-CN" altLang="en-US" sz="2600" b="1" dirty="0"/>
          </a:p>
          <a:p>
            <a:pPr lvl="0" eaLnBrk="1" hangingPunct="1">
              <a:lnSpc>
                <a:spcPct val="80000"/>
              </a:lnSpc>
              <a:buNone/>
            </a:pPr>
            <a:r>
              <a:rPr lang="zh-CN" altLang="en-US" sz="2600" b="1" dirty="0"/>
              <a:t>　　（</a:t>
            </a:r>
            <a:r>
              <a:rPr lang="en-US" altLang="x-none" sz="2600" b="1" dirty="0"/>
              <a:t>1</a:t>
            </a:r>
            <a:r>
              <a:rPr lang="zh-CN" altLang="en-US" sz="2600" b="1" dirty="0"/>
              <a:t>）需求获取：通过与用户的交流，对现有系统的观察及对任务进行分析，从而开发、捕获和修订用户的需求；</a:t>
            </a:r>
            <a:endParaRPr lang="zh-CN" altLang="en-US" sz="2600" b="1" dirty="0"/>
          </a:p>
          <a:p>
            <a:pPr lvl="0" eaLnBrk="1" hangingPunct="1">
              <a:lnSpc>
                <a:spcPct val="80000"/>
              </a:lnSpc>
              <a:buNone/>
            </a:pPr>
            <a:r>
              <a:rPr lang="zh-CN" altLang="en-US" sz="2600" b="1" dirty="0"/>
              <a:t>　　（</a:t>
            </a:r>
            <a:r>
              <a:rPr lang="en-US" altLang="x-none" sz="2600" b="1" dirty="0"/>
              <a:t>2</a:t>
            </a:r>
            <a:r>
              <a:rPr lang="zh-CN" altLang="en-US" sz="2600" b="1" dirty="0"/>
              <a:t>）需求建模：为最终用户所看到的系统建立一个概念模型，作为对需求的抽象描述，并尽可能多的捕获现实世界的语义；</a:t>
            </a:r>
            <a:endParaRPr lang="zh-CN" altLang="en-US" sz="2600" b="1" dirty="0"/>
          </a:p>
          <a:p>
            <a:pPr lvl="0" eaLnBrk="1" hangingPunct="1">
              <a:lnSpc>
                <a:spcPct val="80000"/>
              </a:lnSpc>
              <a:buNone/>
            </a:pPr>
            <a:r>
              <a:rPr lang="zh-CN" altLang="en-US" sz="2600" b="1" dirty="0"/>
              <a:t>　　（</a:t>
            </a:r>
            <a:r>
              <a:rPr lang="en-US" altLang="x-none" sz="2600" b="1" dirty="0"/>
              <a:t>3</a:t>
            </a:r>
            <a:r>
              <a:rPr lang="zh-CN" altLang="en-US" sz="2600" b="1" dirty="0"/>
              <a:t>）形成需求规格：生成需求模型构件的精确的形式化的描述，作为用户和开发者之间的一个协约；</a:t>
            </a:r>
            <a:endParaRPr lang="zh-CN" altLang="en-US" sz="2600" b="1" dirty="0"/>
          </a:p>
          <a:p>
            <a:pPr lvl="0" eaLnBrk="1" hangingPunct="1">
              <a:lnSpc>
                <a:spcPct val="80000"/>
              </a:lnSpc>
              <a:buNone/>
            </a:pPr>
            <a:r>
              <a:rPr lang="zh-CN" altLang="en-US" sz="2600" b="1" dirty="0"/>
              <a:t>　　（</a:t>
            </a:r>
            <a:r>
              <a:rPr lang="en-US" altLang="x-none" sz="2600" b="1" dirty="0"/>
              <a:t>4</a:t>
            </a:r>
            <a:r>
              <a:rPr lang="zh-CN" altLang="en-US" sz="2600" b="1" dirty="0"/>
              <a:t>）需求验证：以需求规格说明为输入，通过符号执行、模拟或快速原型等途径，分析需求规格的正确性和可行性；</a:t>
            </a:r>
            <a:endParaRPr lang="zh-CN" altLang="en-US" sz="2600" b="1" dirty="0"/>
          </a:p>
          <a:p>
            <a:pPr lvl="0" eaLnBrk="1" hangingPunct="1">
              <a:lnSpc>
                <a:spcPct val="80000"/>
              </a:lnSpc>
              <a:buNone/>
            </a:pPr>
            <a:r>
              <a:rPr lang="zh-CN" altLang="en-US" sz="2600" b="1" dirty="0"/>
              <a:t>　　（</a:t>
            </a:r>
            <a:r>
              <a:rPr lang="en-US" altLang="x-none" sz="2600" b="1" dirty="0"/>
              <a:t>5</a:t>
            </a:r>
            <a:r>
              <a:rPr lang="zh-CN" altLang="en-US" sz="2600" b="1" dirty="0"/>
              <a:t>）需求管理：支持系统的需求演进，如需求变化和可跟踪性问题。</a:t>
            </a:r>
            <a:endParaRPr lang="zh-CN" altLang="en-US" sz="2600" b="1" dirty="0"/>
          </a:p>
          <a:p>
            <a:pPr lvl="0" eaLnBrk="1" hangingPunct="1">
              <a:lnSpc>
                <a:spcPct val="80000"/>
              </a:lnSpc>
              <a:buNone/>
            </a:pPr>
            <a:endParaRPr lang="zh-CN" altLang="en-US" sz="2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747">
                                            <p:txEl>
                                              <p:pRg st="5" end="5"/>
                                            </p:txEl>
                                          </p:spTgt>
                                        </p:tgtEl>
                                        <p:attrNameLst>
                                          <p:attrName>style.visibility</p:attrName>
                                        </p:attrNameLst>
                                      </p:cBhvr>
                                      <p:to>
                                        <p:strVal val="visible"/>
                                      </p:to>
                                    </p:set>
                                    <p:anim calcmode="lin" valueType="num">
                                      <p:cBhvr additive="base">
                                        <p:cTn id="37"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27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2771" name="Rectangle 3"/>
          <p:cNvSpPr>
            <a:spLocks noGrp="1"/>
          </p:cNvSpPr>
          <p:nvPr>
            <p:ph type="body"/>
          </p:nvPr>
        </p:nvSpPr>
        <p:spPr>
          <a:xfrm>
            <a:off x="611188" y="908050"/>
            <a:ext cx="8061325" cy="4114800"/>
          </a:xfrm>
        </p:spPr>
        <p:txBody>
          <a:bodyPr wrap="square" anchor="t"/>
          <a:lstStyle/>
          <a:p>
            <a:pPr marL="0" lvl="0" indent="0" eaLnBrk="1" hangingPunct="1">
              <a:buFont typeface="Wingdings" panose="05000000000000000000" pitchFamily="2" charset="2"/>
              <a:buNone/>
            </a:pPr>
            <a:r>
              <a:rPr lang="en-US" altLang="x-none" sz="2800" b="1" dirty="0"/>
              <a:t>1.3 </a:t>
            </a:r>
            <a:r>
              <a:rPr lang="zh-CN" altLang="en-US" sz="2800" b="1" dirty="0"/>
              <a:t>软件需求的定义</a:t>
            </a:r>
            <a:endParaRPr lang="zh-CN" altLang="en-US" sz="2800" b="1" dirty="0"/>
          </a:p>
          <a:p>
            <a:pPr marL="0" lvl="0" indent="0" eaLnBrk="1" hangingPunct="1">
              <a:buNone/>
            </a:pPr>
            <a:r>
              <a:rPr lang="zh-CN" altLang="en-US" sz="2800" b="1" dirty="0"/>
              <a:t>目前缺乏统一定义的名词术语来描述需求的工作。</a:t>
            </a:r>
            <a:endParaRPr lang="zh-CN" altLang="en-US" sz="2800" b="1" dirty="0"/>
          </a:p>
          <a:p>
            <a:pPr marL="0" lvl="0" indent="0" eaLnBrk="1" hangingPunct="1">
              <a:buFont typeface="Wingdings" panose="05000000000000000000" pitchFamily="2" charset="2"/>
              <a:buChar char="Ø"/>
            </a:pPr>
            <a:r>
              <a:rPr lang="zh-CN" altLang="en-US" sz="2800" b="1" dirty="0"/>
              <a:t>    客户所定义的“需求”对开发者似乎是一个较高层次的产品概念。</a:t>
            </a:r>
            <a:endParaRPr lang="zh-CN" altLang="en-US" sz="2800" b="1" dirty="0"/>
          </a:p>
          <a:p>
            <a:pPr marL="0" lvl="0" indent="0" eaLnBrk="1" hangingPunct="1">
              <a:buFont typeface="Wingdings" panose="05000000000000000000" pitchFamily="2" charset="2"/>
              <a:buChar char="Ø"/>
            </a:pPr>
            <a:r>
              <a:rPr lang="zh-CN" altLang="en-US" sz="2800" b="1" dirty="0"/>
              <a:t>而开发人员所说的“需求”对用户来说又像是详细设计了。</a:t>
            </a:r>
            <a:endParaRPr lang="zh-CN" altLang="en-US" sz="2800" b="1" dirty="0"/>
          </a:p>
          <a:p>
            <a:pPr marL="0" lvl="0" indent="0" eaLnBrk="1" hangingPunct="1">
              <a:buFont typeface="Wingdings" panose="05000000000000000000" pitchFamily="2" charset="2"/>
              <a:buChar char="Ø"/>
            </a:pPr>
            <a:r>
              <a:rPr lang="zh-CN" altLang="en-US" sz="2800" b="1" dirty="0"/>
              <a:t>实际上，软件需求包含着多个层次，不同层次的需求从不同角度与不同程度反映着细节问题。</a:t>
            </a:r>
            <a:endParaRPr lang="zh-CN" altLang="en-US" sz="28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37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3795" name="Rectangle 3"/>
          <p:cNvSpPr>
            <a:spLocks noGrp="1"/>
          </p:cNvSpPr>
          <p:nvPr>
            <p:ph type="body"/>
          </p:nvPr>
        </p:nvSpPr>
        <p:spPr>
          <a:xfrm>
            <a:off x="468313" y="620713"/>
            <a:ext cx="8207375" cy="3392487"/>
          </a:xfrm>
        </p:spPr>
        <p:txBody>
          <a:bodyPr wrap="square" anchor="t"/>
          <a:lstStyle/>
          <a:p>
            <a:pPr lvl="0" eaLnBrk="1" hangingPunct="1">
              <a:buNone/>
            </a:pPr>
            <a:r>
              <a:rPr lang="en-US" altLang="x-none" sz="2800" b="1" dirty="0"/>
              <a:t>IEEE</a:t>
            </a:r>
            <a:r>
              <a:rPr lang="zh-CN" altLang="en-US" sz="2800" b="1" dirty="0"/>
              <a:t>软件工程标准词汇表</a:t>
            </a:r>
            <a:r>
              <a:rPr lang="en-US" altLang="x-none" sz="2800" b="1" dirty="0"/>
              <a:t>(1997</a:t>
            </a:r>
            <a:r>
              <a:rPr lang="zh-CN" altLang="en-US" sz="2800" b="1" dirty="0"/>
              <a:t>年</a:t>
            </a:r>
            <a:r>
              <a:rPr lang="en-US" altLang="x-none" sz="2800" b="1" dirty="0"/>
              <a:t>)</a:t>
            </a:r>
            <a:r>
              <a:rPr lang="zh-CN" altLang="en-US" sz="2800" b="1" dirty="0"/>
              <a:t>中定义需求为：</a:t>
            </a:r>
            <a:endParaRPr lang="zh-CN" altLang="en-US" sz="2800" b="1" dirty="0"/>
          </a:p>
          <a:p>
            <a:pPr lvl="0" eaLnBrk="1" hangingPunct="1">
              <a:buNone/>
            </a:pPr>
            <a:r>
              <a:rPr lang="en-US" altLang="x-none" sz="2800" b="1" dirty="0"/>
              <a:t>(1)</a:t>
            </a:r>
            <a:r>
              <a:rPr lang="zh-CN" altLang="en-US" sz="2800" b="1" dirty="0"/>
              <a:t>用户为解决某个问题或达到某种目标而需具备的条件或能力</a:t>
            </a:r>
            <a:r>
              <a:rPr lang="en-US" altLang="x-none" sz="2800" b="1" dirty="0"/>
              <a:t>(Capability)</a:t>
            </a:r>
            <a:r>
              <a:rPr lang="zh-CN" altLang="en-US" sz="2800" b="1" dirty="0"/>
              <a:t>。</a:t>
            </a:r>
            <a:endParaRPr lang="zh-CN" altLang="en-US" sz="2800" b="1" dirty="0"/>
          </a:p>
          <a:p>
            <a:pPr lvl="0" eaLnBrk="1" hangingPunct="1">
              <a:buNone/>
            </a:pPr>
            <a:r>
              <a:rPr lang="en-US" altLang="x-none" sz="2800" b="1" dirty="0"/>
              <a:t>(2)</a:t>
            </a:r>
            <a:r>
              <a:rPr lang="zh-CN" altLang="en-US" sz="2800" b="1" dirty="0"/>
              <a:t>系统或系统部件要满足合同、标准、规范或其它正式规定文档而必须满足的条件或必须具备的能力。</a:t>
            </a:r>
            <a:endParaRPr lang="zh-CN" altLang="en-US" sz="2800" b="1" dirty="0"/>
          </a:p>
          <a:p>
            <a:pPr lvl="0" eaLnBrk="1" hangingPunct="1">
              <a:buNone/>
            </a:pPr>
            <a:r>
              <a:rPr lang="en-US" altLang="x-none" sz="2800" b="1" dirty="0"/>
              <a:t>(3)</a:t>
            </a:r>
            <a:r>
              <a:rPr lang="zh-CN" altLang="en-US" sz="2800" b="1" dirty="0"/>
              <a:t>一种反映上面</a:t>
            </a:r>
            <a:r>
              <a:rPr lang="en-US" altLang="x-none" sz="2800" b="1" dirty="0"/>
              <a:t>(1)</a:t>
            </a:r>
            <a:r>
              <a:rPr lang="zh-CN" altLang="en-US" sz="2800" b="1" dirty="0"/>
              <a:t>或</a:t>
            </a:r>
            <a:r>
              <a:rPr lang="en-US" altLang="x-none" sz="2800" b="1" dirty="0"/>
              <a:t>(2)</a:t>
            </a:r>
            <a:r>
              <a:rPr lang="zh-CN" altLang="en-US" sz="2800" b="1" dirty="0"/>
              <a:t>所描述的条件或能力的文档说明。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48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4819" name="Rectangle 4"/>
          <p:cNvSpPr>
            <a:spLocks noGrp="1"/>
          </p:cNvSpPr>
          <p:nvPr>
            <p:ph type="title"/>
          </p:nvPr>
        </p:nvSpPr>
        <p:spPr>
          <a:xfrm>
            <a:off x="685800" y="188913"/>
            <a:ext cx="7772400" cy="863600"/>
          </a:xfrm>
        </p:spPr>
        <p:txBody>
          <a:bodyPr wrap="square" anchor="ctr"/>
          <a:lstStyle/>
          <a:p>
            <a:pPr lvl="0" algn="l" eaLnBrk="1" hangingPunct="1"/>
            <a:r>
              <a:rPr lang="en-US" altLang="x-none" sz="2800" b="1" dirty="0"/>
              <a:t>1.3.1  </a:t>
            </a:r>
            <a:r>
              <a:rPr lang="zh-CN" altLang="en-US" sz="2800" b="1" dirty="0"/>
              <a:t>一些关于“需求”的解释</a:t>
            </a:r>
            <a:endParaRPr lang="zh-CN" altLang="en-US" sz="2800" b="1" dirty="0"/>
          </a:p>
        </p:txBody>
      </p:sp>
      <p:sp>
        <p:nvSpPr>
          <p:cNvPr id="34820" name="Rectangle 5"/>
          <p:cNvSpPr>
            <a:spLocks noGrp="1"/>
          </p:cNvSpPr>
          <p:nvPr>
            <p:ph type="body"/>
          </p:nvPr>
        </p:nvSpPr>
        <p:spPr>
          <a:xfrm>
            <a:off x="684213" y="981075"/>
            <a:ext cx="7991475" cy="5114925"/>
          </a:xfrm>
        </p:spPr>
        <p:txBody>
          <a:bodyPr wrap="square" anchor="t"/>
          <a:lstStyle/>
          <a:p>
            <a:pPr lvl="0" eaLnBrk="1" hangingPunct="1">
              <a:lnSpc>
                <a:spcPct val="90000"/>
              </a:lnSpc>
              <a:buNone/>
            </a:pPr>
            <a:r>
              <a:rPr lang="zh-CN" altLang="en-US" sz="2400" b="1" dirty="0"/>
              <a:t>　上述定义包括从用户角度</a:t>
            </a:r>
            <a:r>
              <a:rPr lang="en-US" altLang="x-none" sz="2400" b="1" dirty="0"/>
              <a:t>(</a:t>
            </a:r>
            <a:r>
              <a:rPr lang="zh-CN" altLang="en-US" sz="2400" b="1" dirty="0"/>
              <a:t>系统的外部行为</a:t>
            </a:r>
            <a:r>
              <a:rPr lang="en-US" altLang="x-none" sz="2400" b="1" dirty="0"/>
              <a:t>)</a:t>
            </a:r>
            <a:r>
              <a:rPr lang="zh-CN" altLang="en-US" sz="2400" b="1" dirty="0"/>
              <a:t>，以及从开发者角度</a:t>
            </a:r>
            <a:r>
              <a:rPr lang="en-US" altLang="x-none" sz="2400" b="1" dirty="0"/>
              <a:t>(</a:t>
            </a:r>
            <a:r>
              <a:rPr lang="zh-CN" altLang="en-US" sz="2400" b="1" dirty="0"/>
              <a:t>一些内部特性</a:t>
            </a:r>
            <a:r>
              <a:rPr lang="en-US" altLang="x-none" sz="2400" b="1" dirty="0"/>
              <a:t>)</a:t>
            </a:r>
            <a:r>
              <a:rPr lang="zh-CN" altLang="en-US" sz="2400" b="1" dirty="0"/>
              <a:t>来阐述需求。</a:t>
            </a:r>
            <a:endParaRPr lang="zh-CN" altLang="en-US" sz="2400" b="1" dirty="0"/>
          </a:p>
          <a:p>
            <a:pPr lvl="0" eaLnBrk="1" hangingPunct="1">
              <a:lnSpc>
                <a:spcPct val="90000"/>
              </a:lnSpc>
              <a:buFont typeface="Wingdings" panose="05000000000000000000" pitchFamily="2" charset="2"/>
              <a:buChar char="Ø"/>
            </a:pPr>
            <a:r>
              <a:rPr lang="zh-CN" altLang="en-US" sz="2400" b="1" dirty="0"/>
              <a:t> 关键的问题是一定要编写需求文档。 另外一种定义认为需求是“用户所需要的并能触发一个程序或系统开发工作的说明” </a:t>
            </a:r>
            <a:r>
              <a:rPr lang="en-US" altLang="x-none" sz="2400" b="1" dirty="0"/>
              <a:t>(Jones 1994)</a:t>
            </a:r>
            <a:r>
              <a:rPr lang="zh-CN" altLang="en-US" sz="2400" b="1" dirty="0"/>
              <a:t>。</a:t>
            </a:r>
            <a:endParaRPr lang="zh-CN" altLang="en-US" sz="2400" b="1" dirty="0"/>
          </a:p>
          <a:p>
            <a:pPr lvl="0" eaLnBrk="1" hangingPunct="1">
              <a:lnSpc>
                <a:spcPct val="90000"/>
              </a:lnSpc>
              <a:buFont typeface="Wingdings" panose="05000000000000000000" pitchFamily="2" charset="2"/>
              <a:buChar char="Ø"/>
            </a:pPr>
            <a:r>
              <a:rPr lang="zh-CN" altLang="en-US" sz="2400" b="1" dirty="0"/>
              <a:t>需求分析专家</a:t>
            </a:r>
            <a:r>
              <a:rPr lang="en-US" altLang="x-none" sz="2400" b="1" dirty="0"/>
              <a:t>Alan Davis (1993)</a:t>
            </a:r>
            <a:r>
              <a:rPr lang="zh-CN" altLang="en-US" sz="2400" b="1" dirty="0"/>
              <a:t>拓展了这个概念：“从系统外部能发现系统所具有的满足于用户的特点、功能及属性等”。</a:t>
            </a:r>
            <a:endParaRPr lang="zh-CN" altLang="en-US" sz="2400" b="1" dirty="0"/>
          </a:p>
          <a:p>
            <a:pPr lvl="0" eaLnBrk="1" hangingPunct="1">
              <a:lnSpc>
                <a:spcPct val="90000"/>
              </a:lnSpc>
              <a:buFont typeface="Wingdings" panose="05000000000000000000" pitchFamily="2" charset="2"/>
              <a:buChar char="Ø"/>
            </a:pPr>
            <a:r>
              <a:rPr lang="zh-CN" altLang="en-US" sz="2400" b="1" dirty="0"/>
              <a:t>这些定义强调的是产品是什么样的，而并非产品是怎样设计、构造的。而下面的定义则从用户需要进一步转移到了系统特性：</a:t>
            </a:r>
            <a:endParaRPr lang="zh-CN" altLang="en-US" sz="2400" b="1" dirty="0"/>
          </a:p>
          <a:p>
            <a:pPr lvl="0" eaLnBrk="1" hangingPunct="1">
              <a:lnSpc>
                <a:spcPct val="90000"/>
              </a:lnSpc>
              <a:buFont typeface="Wingdings" panose="05000000000000000000" pitchFamily="2" charset="2"/>
              <a:buNone/>
            </a:pPr>
            <a:r>
              <a:rPr lang="zh-CN" altLang="en-US" sz="2400" b="1" dirty="0"/>
              <a:t>　需求是：</a:t>
            </a:r>
            <a:r>
              <a:rPr lang="en-US" altLang="x-none" sz="2400" b="1" dirty="0"/>
              <a:t>……</a:t>
            </a:r>
            <a:r>
              <a:rPr lang="zh-CN" altLang="en-US" sz="2400" b="1" dirty="0"/>
              <a:t>指明必须实现什么的规格说明。它描述了系统的行为、特性或属性，是在开发过程中对系统的约束。</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 calcmode="lin" valueType="num">
                                      <p:cBhvr additive="base">
                                        <p:cTn id="7" dur="500" fill="hold"/>
                                        <p:tgtEl>
                                          <p:spTgt spid="348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0">
                                            <p:txEl>
                                              <p:pRg st="1" end="1"/>
                                            </p:txEl>
                                          </p:spTgt>
                                        </p:tgtEl>
                                        <p:attrNameLst>
                                          <p:attrName>style.visibility</p:attrName>
                                        </p:attrNameLst>
                                      </p:cBhvr>
                                      <p:to>
                                        <p:strVal val="visible"/>
                                      </p:to>
                                    </p:set>
                                    <p:anim calcmode="lin" valueType="num">
                                      <p:cBhvr additive="base">
                                        <p:cTn id="13" dur="500" fill="hold"/>
                                        <p:tgtEl>
                                          <p:spTgt spid="348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20">
                                            <p:txEl>
                                              <p:pRg st="2" end="2"/>
                                            </p:txEl>
                                          </p:spTgt>
                                        </p:tgtEl>
                                        <p:attrNameLst>
                                          <p:attrName>style.visibility</p:attrName>
                                        </p:attrNameLst>
                                      </p:cBhvr>
                                      <p:to>
                                        <p:strVal val="visible"/>
                                      </p:to>
                                    </p:set>
                                    <p:anim calcmode="lin" valueType="num">
                                      <p:cBhvr additive="base">
                                        <p:cTn id="19" dur="500" fill="hold"/>
                                        <p:tgtEl>
                                          <p:spTgt spid="348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0">
                                            <p:txEl>
                                              <p:pRg st="3" end="3"/>
                                            </p:txEl>
                                          </p:spTgt>
                                        </p:tgtEl>
                                        <p:attrNameLst>
                                          <p:attrName>style.visibility</p:attrName>
                                        </p:attrNameLst>
                                      </p:cBhvr>
                                      <p:to>
                                        <p:strVal val="visible"/>
                                      </p:to>
                                    </p:set>
                                    <p:anim calcmode="lin" valueType="num">
                                      <p:cBhvr additive="base">
                                        <p:cTn id="25" dur="500" fill="hold"/>
                                        <p:tgtEl>
                                          <p:spTgt spid="348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20">
                                            <p:txEl>
                                              <p:pRg st="4" end="4"/>
                                            </p:txEl>
                                          </p:spTgt>
                                        </p:tgtEl>
                                        <p:attrNameLst>
                                          <p:attrName>style.visibility</p:attrName>
                                        </p:attrNameLst>
                                      </p:cBhvr>
                                      <p:to>
                                        <p:strVal val="visible"/>
                                      </p:to>
                                    </p:set>
                                    <p:anim calcmode="lin" valueType="num">
                                      <p:cBhvr additive="base">
                                        <p:cTn id="31" dur="500" fill="hold"/>
                                        <p:tgtEl>
                                          <p:spTgt spid="348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584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5843" name="Rectangle 2"/>
          <p:cNvSpPr>
            <a:spLocks noGrp="1"/>
          </p:cNvSpPr>
          <p:nvPr>
            <p:ph type="title"/>
          </p:nvPr>
        </p:nvSpPr>
        <p:spPr>
          <a:xfrm>
            <a:off x="685800" y="609600"/>
            <a:ext cx="7772400" cy="658813"/>
          </a:xfrm>
        </p:spPr>
        <p:txBody>
          <a:bodyPr wrap="square" anchor="ctr"/>
          <a:lstStyle/>
          <a:p>
            <a:pPr lvl="0" algn="l" eaLnBrk="1" hangingPunct="1"/>
            <a:r>
              <a:rPr lang="en-US" altLang="x-none" sz="3200" b="1" dirty="0"/>
              <a:t>1.3.2  </a:t>
            </a:r>
            <a:r>
              <a:rPr lang="zh-CN" altLang="en-US" sz="3200" b="1" dirty="0"/>
              <a:t>本课程的定义</a:t>
            </a:r>
            <a:endParaRPr lang="zh-CN" altLang="en-US" sz="3200" b="1" dirty="0"/>
          </a:p>
        </p:txBody>
      </p:sp>
      <p:sp>
        <p:nvSpPr>
          <p:cNvPr id="35844" name="Rectangle 3"/>
          <p:cNvSpPr>
            <a:spLocks noGrp="1"/>
          </p:cNvSpPr>
          <p:nvPr>
            <p:ph type="body"/>
          </p:nvPr>
        </p:nvSpPr>
        <p:spPr>
          <a:xfrm>
            <a:off x="685800" y="1341438"/>
            <a:ext cx="7772400" cy="4114800"/>
          </a:xfrm>
        </p:spPr>
        <p:txBody>
          <a:bodyPr wrap="square" anchor="t"/>
          <a:lstStyle/>
          <a:p>
            <a:pPr lvl="0" eaLnBrk="1" hangingPunct="1">
              <a:buNone/>
            </a:pPr>
            <a:r>
              <a:rPr lang="en-US" altLang="zh-CN" sz="2800" b="1"/>
              <a:t>   </a:t>
            </a:r>
            <a:r>
              <a:rPr lang="zh-CN" altLang="en-US" sz="2800" b="1"/>
              <a:t>软件需求是指用户对目标软件系统在功能、行为、性能、设计约束等方面的期望。通过对应问题及其环境的理解与分析，为问题涉及的信息、功能及系统行为建立模型，将用户需求精确化、完全化，最终形成需求规格说明，这一系列的活动即构成软件开发生命周期的需求分析阶段。 </a:t>
            </a:r>
            <a:endParaRPr lang="zh-CN" altLang="en-US" sz="2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71" name="Rectangle 2"/>
          <p:cNvSpPr>
            <a:spLocks noGrp="1"/>
          </p:cNvSpPr>
          <p:nvPr>
            <p:ph type="title"/>
          </p:nvPr>
        </p:nvSpPr>
        <p:spPr>
          <a:xfrm>
            <a:off x="685800" y="152400"/>
            <a:ext cx="7772400" cy="1143000"/>
          </a:xfrm>
        </p:spPr>
        <p:txBody>
          <a:bodyPr wrap="square" anchor="ctr"/>
          <a:lstStyle/>
          <a:p>
            <a:pPr lvl="0" eaLnBrk="1" hangingPunct="1"/>
            <a:r>
              <a:rPr lang="zh-CN" altLang="en-US" sz="5400">
                <a:solidFill>
                  <a:srgbClr val="333399"/>
                </a:solidFill>
                <a:ea typeface="隶书" pitchFamily="1" charset="-122"/>
              </a:rPr>
              <a:t>讲授与学习办法</a:t>
            </a:r>
            <a:endParaRPr lang="zh-CN" altLang="en-US" sz="5400">
              <a:solidFill>
                <a:srgbClr val="333399"/>
              </a:solidFill>
              <a:ea typeface="隶书" pitchFamily="1" charset="-122"/>
            </a:endParaRPr>
          </a:p>
        </p:txBody>
      </p:sp>
      <p:sp>
        <p:nvSpPr>
          <p:cNvPr id="7172" name="Rectangle 3"/>
          <p:cNvSpPr>
            <a:spLocks noGrp="1"/>
          </p:cNvSpPr>
          <p:nvPr>
            <p:ph type="body"/>
          </p:nvPr>
        </p:nvSpPr>
        <p:spPr>
          <a:xfrm>
            <a:off x="755650" y="1197293"/>
            <a:ext cx="7989888" cy="4114800"/>
          </a:xfrm>
        </p:spPr>
        <p:txBody>
          <a:bodyPr wrap="square" anchor="t"/>
          <a:lstStyle/>
          <a:p>
            <a:pPr lvl="0" eaLnBrk="1" hangingPunct="1">
              <a:buFont typeface="Wingdings" panose="05000000000000000000" charset="0"/>
              <a:buChar char="l"/>
            </a:pPr>
            <a:r>
              <a:rPr lang="zh-CN" altLang="en-US" sz="2800" b="1" dirty="0"/>
              <a:t>以课堂讲授</a:t>
            </a:r>
            <a:r>
              <a:rPr lang="en-US" altLang="x-none" sz="2800" b="1" dirty="0"/>
              <a:t>+</a:t>
            </a:r>
            <a:r>
              <a:rPr lang="zh-CN" altLang="en-US" sz="2800" b="1" dirty="0"/>
              <a:t>讨论</a:t>
            </a:r>
            <a:r>
              <a:rPr lang="en-US" altLang="x-none" sz="2800" b="1" dirty="0"/>
              <a:t>+</a:t>
            </a:r>
            <a:r>
              <a:rPr lang="zh-CN" altLang="en-US" sz="2800" b="1" dirty="0"/>
              <a:t>课程实验为主，应用和扩展学习为辅</a:t>
            </a:r>
            <a:endParaRPr lang="zh-CN" altLang="en-US" sz="2800" b="1" dirty="0"/>
          </a:p>
          <a:p>
            <a:pPr lvl="0" eaLnBrk="1" hangingPunct="1">
              <a:buFont typeface="Wingdings" panose="05000000000000000000" charset="0"/>
              <a:buChar char="l"/>
            </a:pPr>
            <a:r>
              <a:rPr lang="zh-CN" altLang="en-US" sz="2800" b="1" dirty="0"/>
              <a:t> 本课程讲授16次（32课时）</a:t>
            </a:r>
            <a:r>
              <a:rPr lang="en-US" altLang="x-none" sz="2800" b="1" dirty="0"/>
              <a:t>+</a:t>
            </a:r>
            <a:r>
              <a:rPr lang="zh-CN" altLang="en-US" sz="2800" b="1" dirty="0"/>
              <a:t>4次实验（16课时）</a:t>
            </a:r>
            <a:endParaRPr lang="zh-CN" altLang="en-US" sz="2800" b="1" dirty="0"/>
          </a:p>
          <a:p>
            <a:pPr lvl="0" eaLnBrk="1" hangingPunct="1">
              <a:buFont typeface="Wingdings" panose="05000000000000000000" charset="0"/>
              <a:buChar char="l"/>
            </a:pPr>
            <a:r>
              <a:rPr lang="zh-CN" altLang="en-US" sz="2800" b="1" dirty="0"/>
              <a:t>对同学们的要求：</a:t>
            </a:r>
            <a:endParaRPr lang="zh-CN" altLang="en-US" sz="2800" b="1" dirty="0"/>
          </a:p>
          <a:p>
            <a:pPr marL="0" lvl="0" indent="0" eaLnBrk="1" hangingPunct="1">
              <a:buFont typeface="Wingdings" panose="05000000000000000000" charset="0"/>
              <a:buNone/>
            </a:pPr>
            <a:r>
              <a:rPr lang="zh-CN" altLang="en-US" sz="2800" b="1" dirty="0"/>
              <a:t>      </a:t>
            </a:r>
            <a:r>
              <a:rPr lang="en-US" altLang="x-none" sz="2800" b="1" dirty="0"/>
              <a:t>1</a:t>
            </a:r>
            <a:r>
              <a:rPr lang="zh-CN" altLang="en-US" sz="2800" b="1" dirty="0"/>
              <a:t>）平时作业布置一些思考题，同学们需要在查阅资料的基础上书写报告或Papers；</a:t>
            </a:r>
            <a:endParaRPr lang="zh-CN" altLang="en-US" sz="2800" b="1" dirty="0"/>
          </a:p>
          <a:p>
            <a:pPr marL="0" lvl="0" indent="0" eaLnBrk="1" hangingPunct="1">
              <a:buFont typeface="Wingdings" panose="05000000000000000000" charset="0"/>
              <a:buNone/>
            </a:pPr>
            <a:r>
              <a:rPr lang="zh-CN" altLang="en-US" sz="2800" b="1" dirty="0"/>
              <a:t>     </a:t>
            </a:r>
            <a:r>
              <a:rPr lang="en-US" altLang="x-none" sz="2800" b="1" dirty="0"/>
              <a:t> </a:t>
            </a:r>
            <a:r>
              <a:rPr lang="zh-CN" altLang="en-US" sz="2800" b="1" dirty="0"/>
              <a:t>2）希望选定一个题目，结合实验课要求，分组进行项目的需求分析，完成</a:t>
            </a:r>
            <a:r>
              <a:rPr lang="en-US" altLang="x-none" sz="2800" b="1" dirty="0"/>
              <a:t>《</a:t>
            </a:r>
            <a:r>
              <a:rPr lang="zh-CN" altLang="en-US" sz="2800" b="1" dirty="0"/>
              <a:t>软件需求规格说明</a:t>
            </a:r>
            <a:r>
              <a:rPr lang="en-US" altLang="x-none" sz="2800" b="1" dirty="0"/>
              <a:t>》</a:t>
            </a:r>
            <a:r>
              <a:rPr lang="zh-CN" altLang="en-US" sz="2800" b="1" dirty="0"/>
              <a:t>文档，并通过评审和验证，形成有关文档并开发原型，实践本课程的需求分析与管理方法。</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7" name="Rectangle 3"/>
          <p:cNvSpPr>
            <a:spLocks noGrp="1"/>
          </p:cNvSpPr>
          <p:nvPr>
            <p:ph type="body"/>
          </p:nvPr>
        </p:nvSpPr>
        <p:spPr>
          <a:xfrm>
            <a:off x="687388" y="765175"/>
            <a:ext cx="7772400" cy="4114800"/>
          </a:xfrm>
        </p:spPr>
        <p:txBody>
          <a:bodyPr wrap="square" anchor="t"/>
          <a:lstStyle/>
          <a:p>
            <a:pPr lvl="0" eaLnBrk="1" hangingPunct="1">
              <a:lnSpc>
                <a:spcPct val="90000"/>
              </a:lnSpc>
            </a:pPr>
            <a:r>
              <a:rPr lang="zh-CN" altLang="en-US" sz="2800" b="1"/>
              <a:t>需求分析是介于系统分析和软件设计阶段之间的桥梁。</a:t>
            </a:r>
            <a:endParaRPr lang="zh-CN" altLang="en-US" sz="2800" b="1"/>
          </a:p>
          <a:p>
            <a:pPr lvl="0" eaLnBrk="1" hangingPunct="1">
              <a:lnSpc>
                <a:spcPct val="90000"/>
              </a:lnSpc>
            </a:pPr>
            <a:r>
              <a:rPr lang="zh-CN" altLang="en-US" sz="2800" b="1"/>
              <a:t>一方面，需求分析以系统规格说明和项目规划作为分析活动的基本出发点，并从软件角度对它们进行检查与调整；</a:t>
            </a:r>
            <a:endParaRPr lang="zh-CN" altLang="en-US" sz="2800" b="1"/>
          </a:p>
          <a:p>
            <a:pPr lvl="0" eaLnBrk="1" hangingPunct="1">
              <a:lnSpc>
                <a:spcPct val="90000"/>
              </a:lnSpc>
            </a:pPr>
            <a:r>
              <a:rPr lang="zh-CN" altLang="en-US" sz="2800" b="1"/>
              <a:t>另一方面，需求规格说明又是软件设计、实现、测试直至维护的主要基础。</a:t>
            </a:r>
            <a:endParaRPr lang="zh-CN" altLang="en-US" sz="2800" b="1"/>
          </a:p>
          <a:p>
            <a:pPr lvl="0" eaLnBrk="1" hangingPunct="1">
              <a:lnSpc>
                <a:spcPct val="90000"/>
              </a:lnSpc>
            </a:pPr>
            <a:r>
              <a:rPr lang="zh-CN" altLang="en-US" sz="2800" b="1"/>
              <a:t>良好的分析活动有助于避免或尽早剔除早期错误，从而提高软件生产率，降低开发成本，改进软件质量。 </a:t>
            </a:r>
            <a:endParaRPr lang="zh-CN" altLang="en-US" sz="28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5"/>
          <p:cNvSpPr>
            <a:spLocks noGrp="1"/>
          </p:cNvSpPr>
          <p:nvPr>
            <p:ph type="title"/>
          </p:nvPr>
        </p:nvSpPr>
        <p:spPr>
          <a:xfrm>
            <a:off x="684213" y="188913"/>
            <a:ext cx="7772400" cy="658812"/>
          </a:xfrm>
        </p:spPr>
        <p:txBody>
          <a:bodyPr wrap="square" anchor="ctr"/>
          <a:lstStyle/>
          <a:p>
            <a:pPr lvl="0" algn="l" eaLnBrk="1" hangingPunct="1"/>
            <a:r>
              <a:rPr lang="en-US" altLang="x-none" sz="3200" b="1" dirty="0"/>
              <a:t>1.3.3 </a:t>
            </a:r>
            <a:r>
              <a:rPr lang="zh-CN" altLang="x-none" sz="3200" b="1" dirty="0"/>
              <a:t>软件</a:t>
            </a:r>
            <a:r>
              <a:rPr lang="zh-CN" altLang="en-US" sz="3200" b="1" dirty="0"/>
              <a:t>需求的层次和分类</a:t>
            </a:r>
            <a:endParaRPr lang="zh-CN" altLang="en-US" sz="3200" b="1" dirty="0"/>
          </a:p>
        </p:txBody>
      </p:sp>
      <p:sp>
        <p:nvSpPr>
          <p:cNvPr id="37892" name="Text Box 11"/>
          <p:cNvSpPr txBox="1"/>
          <p:nvPr/>
        </p:nvSpPr>
        <p:spPr>
          <a:xfrm>
            <a:off x="879475" y="908050"/>
            <a:ext cx="7724775" cy="4114800"/>
          </a:xfrm>
          <a:prstGeom prst="rect">
            <a:avLst/>
          </a:prstGeom>
          <a:noFill/>
          <a:ln w="9525">
            <a:noFill/>
          </a:ln>
        </p:spPr>
        <p:txBody>
          <a:bodyPr anchor="t">
            <a:spAutoFit/>
          </a:bodyPr>
          <a:lstStyle/>
          <a:p>
            <a:pPr lvl="0"/>
            <a:r>
              <a:rPr lang="zh-CN" altLang="en-US" sz="2400" b="1" dirty="0">
                <a:latin typeface="Times New Roman" panose="02020603050405020304" pitchFamily="2" charset="0"/>
                <a:ea typeface="宋体" panose="02010600030101010101" pitchFamily="2" charset="-122"/>
              </a:rPr>
              <a:t>软件需求包括三个不同的层次</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lvl="0">
              <a:buFont typeface="Wingdings" panose="05000000000000000000" pitchFamily="2" charset="2"/>
              <a:buChar char="l"/>
            </a:pPr>
            <a:r>
              <a:rPr lang="zh-CN" altLang="en-US" sz="2400" b="1" dirty="0">
                <a:latin typeface="Times New Roman" panose="02020603050405020304" pitchFamily="2" charset="0"/>
                <a:ea typeface="宋体" panose="02010600030101010101" pitchFamily="2" charset="-122"/>
              </a:rPr>
              <a:t>    业务需求</a:t>
            </a:r>
            <a:r>
              <a:rPr lang="en-US" altLang="x-none" sz="2400" b="1" dirty="0">
                <a:latin typeface="Times New Roman" panose="02020603050405020304" pitchFamily="2" charset="0"/>
                <a:ea typeface="宋体" panose="02010600030101010101" pitchFamily="2" charset="-122"/>
              </a:rPr>
              <a:t> (business requirement)</a:t>
            </a:r>
            <a:r>
              <a:rPr lang="zh-CN" altLang="en-US" sz="2400" b="1" dirty="0">
                <a:latin typeface="Times New Roman" panose="02020603050405020304" pitchFamily="2" charset="0"/>
                <a:ea typeface="宋体" panose="02010600030101010101" pitchFamily="2" charset="-122"/>
              </a:rPr>
              <a:t>：反映了组织机构或客户对系统、产品高层次的目标要求，它们在项目视图与范围文档中予以说明。</a:t>
            </a:r>
            <a:endParaRPr lang="en-US" altLang="x-none" sz="2400" b="1" dirty="0">
              <a:latin typeface="Times New Roman" panose="02020603050405020304" pitchFamily="2" charset="0"/>
              <a:ea typeface="宋体" panose="02010600030101010101" pitchFamily="2" charset="-122"/>
            </a:endParaRPr>
          </a:p>
          <a:p>
            <a:pPr lvl="0">
              <a:buFont typeface="Wingdings" panose="05000000000000000000" pitchFamily="2" charset="2"/>
              <a:buChar char="l"/>
            </a:pPr>
            <a:r>
              <a:rPr lang="zh-CN" altLang="en-US" sz="2400" b="1" dirty="0">
                <a:latin typeface="Times New Roman" panose="02020603050405020304" pitchFamily="2" charset="0"/>
                <a:ea typeface="宋体" panose="02010600030101010101" pitchFamily="2" charset="-122"/>
              </a:rPr>
              <a:t>    用户需求</a:t>
            </a:r>
            <a:r>
              <a:rPr lang="en-US" altLang="x-none" sz="2400" b="1" dirty="0">
                <a:latin typeface="Times New Roman" panose="02020603050405020304" pitchFamily="2" charset="0"/>
                <a:ea typeface="宋体" panose="02010600030101010101" pitchFamily="2" charset="-122"/>
              </a:rPr>
              <a:t>(user requirement)</a:t>
            </a:r>
            <a:r>
              <a:rPr lang="zh-CN" altLang="en-US" sz="2400" b="1" dirty="0">
                <a:latin typeface="Times New Roman" panose="02020603050405020304" pitchFamily="2" charset="0"/>
                <a:ea typeface="宋体" panose="02010600030101010101" pitchFamily="2" charset="-122"/>
              </a:rPr>
              <a:t>：描述的是用户的目标，或用户要求系统必须要完成的任务。用例</a:t>
            </a:r>
            <a:r>
              <a:rPr lang="en-US" altLang="x-none" sz="2400" b="1" dirty="0">
                <a:latin typeface="Times New Roman" panose="02020603050405020304" pitchFamily="2" charset="0"/>
                <a:ea typeface="宋体" panose="02010600030101010101" pitchFamily="2" charset="-122"/>
              </a:rPr>
              <a:t>(use case)</a:t>
            </a:r>
            <a:r>
              <a:rPr lang="zh-CN" altLang="en-US" sz="2400" b="1" dirty="0">
                <a:latin typeface="Times New Roman" panose="02020603050405020304" pitchFamily="2" charset="0"/>
                <a:ea typeface="宋体" panose="02010600030101010101" pitchFamily="2" charset="-122"/>
              </a:rPr>
              <a:t>文档、场景描述</a:t>
            </a:r>
            <a:r>
              <a:rPr lang="en-US" altLang="x-none" sz="2400" b="1" dirty="0">
                <a:sym typeface="+mn-ea"/>
              </a:rPr>
              <a:t>(scenario)</a:t>
            </a:r>
            <a:r>
              <a:rPr lang="zh-CN" altLang="en-US" sz="2400" b="1" dirty="0">
                <a:latin typeface="Times New Roman" panose="02020603050405020304" pitchFamily="2" charset="0"/>
                <a:ea typeface="宋体" panose="02010600030101010101" pitchFamily="2" charset="-122"/>
              </a:rPr>
              <a:t>和事件</a:t>
            </a:r>
            <a:r>
              <a:rPr lang="en-US" altLang="zh-CN"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响应表均用于表达用户需求。</a:t>
            </a:r>
            <a:endParaRPr lang="zh-CN" altLang="en-US" sz="2400" b="1" dirty="0">
              <a:latin typeface="Times New Roman" panose="02020603050405020304" pitchFamily="2" charset="0"/>
              <a:ea typeface="宋体" panose="02010600030101010101" pitchFamily="2" charset="-122"/>
            </a:endParaRPr>
          </a:p>
          <a:p>
            <a:pPr lvl="0">
              <a:buFont typeface="Wingdings" panose="05000000000000000000" pitchFamily="2" charset="2"/>
              <a:buChar char="l"/>
            </a:pPr>
            <a:r>
              <a:rPr lang="zh-CN" altLang="en-US" sz="2400" b="1" dirty="0">
                <a:latin typeface="Times New Roman" panose="02020603050405020304" pitchFamily="2" charset="0"/>
                <a:ea typeface="宋体" panose="02010600030101010101" pitchFamily="2" charset="-122"/>
              </a:rPr>
              <a:t>    功能需求</a:t>
            </a:r>
            <a:r>
              <a:rPr lang="en-US" altLang="x-none" sz="2400" b="1" dirty="0">
                <a:latin typeface="Times New Roman" panose="02020603050405020304" pitchFamily="2" charset="0"/>
                <a:ea typeface="宋体" panose="02010600030101010101" pitchFamily="2" charset="-122"/>
              </a:rPr>
              <a:t>(functional requirement)</a:t>
            </a:r>
            <a:r>
              <a:rPr lang="zh-CN" altLang="en-US" sz="2400" b="1" dirty="0">
                <a:latin typeface="Times New Roman" panose="02020603050405020304" pitchFamily="2" charset="0"/>
                <a:ea typeface="宋体" panose="02010600030101010101" pitchFamily="2" charset="-122"/>
              </a:rPr>
              <a:t>：定义了开发人员必须实现的软件功能，使得用户能利用这些功能完成他们的任务，从而满足了业务需求。</a:t>
            </a:r>
            <a:endParaRPr lang="zh-CN" altLang="en-US" sz="2400" b="1" dirty="0">
              <a:latin typeface="Times New Roman" panose="02020603050405020304" pitchFamily="2" charset="0"/>
              <a:ea typeface="宋体" panose="02010600030101010101" pitchFamily="2" charset="-122"/>
            </a:endParaRPr>
          </a:p>
          <a:p>
            <a:pPr lvl="0"/>
            <a:r>
              <a:rPr lang="zh-CN" altLang="en-US" sz="2400" b="1" dirty="0">
                <a:latin typeface="Times New Roman" panose="02020603050405020304" pitchFamily="2" charset="0"/>
                <a:ea typeface="宋体" panose="02010600030101010101" pitchFamily="2" charset="-122"/>
              </a:rPr>
              <a:t>      也包括非功能需求。</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anim calcmode="lin" valueType="num">
                                      <p:cBhvr additive="base">
                                        <p:cTn id="7"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 calcmode="lin" valueType="num">
                                      <p:cBhvr additive="base">
                                        <p:cTn id="13"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2">
                                            <p:txEl>
                                              <p:pRg st="3" end="3"/>
                                            </p:txEl>
                                          </p:spTgt>
                                        </p:tgtEl>
                                        <p:attrNameLst>
                                          <p:attrName>style.visibility</p:attrName>
                                        </p:attrNameLst>
                                      </p:cBhvr>
                                      <p:to>
                                        <p:strVal val="visible"/>
                                      </p:to>
                                    </p:set>
                                    <p:anim calcmode="lin" valueType="num">
                                      <p:cBhvr additive="base">
                                        <p:cTn id="19"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2">
                                            <p:txEl>
                                              <p:pRg st="4" end="4"/>
                                            </p:txEl>
                                          </p:spTgt>
                                        </p:tgtEl>
                                        <p:attrNameLst>
                                          <p:attrName>style.visibility</p:attrName>
                                        </p:attrNameLst>
                                      </p:cBhvr>
                                      <p:to>
                                        <p:strVal val="visible"/>
                                      </p:to>
                                    </p:set>
                                    <p:anim calcmode="lin" valueType="num">
                                      <p:cBhvr additive="base">
                                        <p:cTn id="25"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891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8915" name="Rectangle 5"/>
          <p:cNvSpPr>
            <a:spLocks noGrp="1"/>
          </p:cNvSpPr>
          <p:nvPr>
            <p:ph type="title"/>
          </p:nvPr>
        </p:nvSpPr>
        <p:spPr>
          <a:xfrm>
            <a:off x="685800" y="331788"/>
            <a:ext cx="7772400" cy="433387"/>
          </a:xfrm>
        </p:spPr>
        <p:txBody>
          <a:bodyPr wrap="square" anchor="ctr"/>
          <a:lstStyle/>
          <a:p>
            <a:pPr lvl="0" eaLnBrk="1" hangingPunct="1"/>
            <a:r>
              <a:rPr lang="zh-CN" altLang="en-US" sz="2800" b="1"/>
              <a:t>软件需求各组成部分之间的关系如图所示。</a:t>
            </a:r>
            <a:r>
              <a:rPr lang="zh-CN" altLang="en-US" sz="4000" b="1"/>
              <a:t> </a:t>
            </a:r>
            <a:endParaRPr lang="zh-CN" altLang="en-US" sz="4000" b="1"/>
          </a:p>
        </p:txBody>
      </p:sp>
      <p:grpSp>
        <p:nvGrpSpPr>
          <p:cNvPr id="38916" name="Group 30"/>
          <p:cNvGrpSpPr/>
          <p:nvPr/>
        </p:nvGrpSpPr>
        <p:grpSpPr>
          <a:xfrm>
            <a:off x="1474788" y="908050"/>
            <a:ext cx="6697662" cy="4895850"/>
            <a:chOff x="0" y="0"/>
            <a:chExt cx="4219" cy="3084"/>
          </a:xfrm>
        </p:grpSpPr>
        <p:sp>
          <p:nvSpPr>
            <p:cNvPr id="38917" name="Oval 10"/>
            <p:cNvSpPr/>
            <p:nvPr/>
          </p:nvSpPr>
          <p:spPr>
            <a:xfrm>
              <a:off x="363" y="0"/>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业务需求</a:t>
              </a:r>
              <a:endParaRPr lang="zh-CN" altLang="en-US" b="1" dirty="0">
                <a:latin typeface="Times New Roman" panose="02020603050405020304" pitchFamily="2" charset="0"/>
                <a:ea typeface="宋体" panose="02010600030101010101" pitchFamily="2" charset="-122"/>
              </a:endParaRPr>
            </a:p>
          </p:txBody>
        </p:sp>
        <p:sp>
          <p:nvSpPr>
            <p:cNvPr id="38918" name="Rectangle 11"/>
            <p:cNvSpPr/>
            <p:nvPr/>
          </p:nvSpPr>
          <p:spPr>
            <a:xfrm>
              <a:off x="0" y="635"/>
              <a:ext cx="1633" cy="227"/>
            </a:xfrm>
            <a:prstGeom prst="rect">
              <a:avLst/>
            </a:prstGeom>
            <a:solidFill>
              <a:srgbClr val="FFCC00"/>
            </a:solidFill>
            <a:ln w="9525">
              <a:noFill/>
            </a:ln>
          </p:spPr>
          <p:txBody>
            <a:bodyPr wrap="none" anchor="ctr"/>
            <a:lstStyle/>
            <a:p>
              <a:pPr lvl="0" algn="ctr"/>
              <a:r>
                <a:rPr lang="zh-CN" altLang="en-US" sz="1800" b="1" dirty="0">
                  <a:latin typeface="Times New Roman" panose="02020603050405020304" pitchFamily="2" charset="0"/>
                  <a:ea typeface="宋体" panose="02010600030101010101" pitchFamily="2" charset="-122"/>
                </a:rPr>
                <a:t>项目视图与范围文档</a:t>
              </a:r>
              <a:endParaRPr lang="zh-CN" altLang="en-US" sz="1800" b="1" dirty="0">
                <a:latin typeface="Times New Roman" panose="02020603050405020304" pitchFamily="2" charset="0"/>
                <a:ea typeface="宋体" panose="02010600030101010101" pitchFamily="2" charset="-122"/>
              </a:endParaRPr>
            </a:p>
          </p:txBody>
        </p:sp>
        <p:sp>
          <p:nvSpPr>
            <p:cNvPr id="38919" name="Oval 12"/>
            <p:cNvSpPr/>
            <p:nvPr/>
          </p:nvSpPr>
          <p:spPr>
            <a:xfrm>
              <a:off x="862" y="1088"/>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用户需求</a:t>
              </a:r>
              <a:endParaRPr lang="zh-CN" altLang="en-US" b="1" dirty="0">
                <a:latin typeface="Times New Roman" panose="02020603050405020304" pitchFamily="2" charset="0"/>
                <a:ea typeface="宋体" panose="02010600030101010101" pitchFamily="2" charset="-122"/>
              </a:endParaRPr>
            </a:p>
          </p:txBody>
        </p:sp>
        <p:sp>
          <p:nvSpPr>
            <p:cNvPr id="38920" name="Oval 13"/>
            <p:cNvSpPr/>
            <p:nvPr/>
          </p:nvSpPr>
          <p:spPr>
            <a:xfrm>
              <a:off x="2314" y="1088"/>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质量属性</a:t>
              </a:r>
              <a:endParaRPr lang="zh-CN" altLang="en-US" b="1" dirty="0">
                <a:latin typeface="Times New Roman" panose="02020603050405020304" pitchFamily="2" charset="0"/>
                <a:ea typeface="宋体" panose="02010600030101010101" pitchFamily="2" charset="-122"/>
              </a:endParaRPr>
            </a:p>
          </p:txBody>
        </p:sp>
        <p:sp>
          <p:nvSpPr>
            <p:cNvPr id="38921" name="Oval 14"/>
            <p:cNvSpPr/>
            <p:nvPr/>
          </p:nvSpPr>
          <p:spPr>
            <a:xfrm>
              <a:off x="2904" y="1587"/>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sz="2000" b="1" dirty="0">
                  <a:latin typeface="Times New Roman" panose="02020603050405020304" pitchFamily="2" charset="0"/>
                  <a:ea typeface="宋体" panose="02010600030101010101" pitchFamily="2" charset="-122"/>
                </a:rPr>
                <a:t>其它非功</a:t>
              </a:r>
              <a:endParaRPr lang="zh-CN" altLang="en-US" sz="2000" b="1" dirty="0">
                <a:latin typeface="Times New Roman" panose="02020603050405020304" pitchFamily="2" charset="0"/>
                <a:ea typeface="宋体" panose="02010600030101010101" pitchFamily="2" charset="-122"/>
              </a:endParaRPr>
            </a:p>
            <a:p>
              <a:pPr lvl="0" algn="ctr"/>
              <a:r>
                <a:rPr lang="zh-CN" altLang="en-US" sz="2000" b="1" dirty="0">
                  <a:latin typeface="Times New Roman" panose="02020603050405020304" pitchFamily="2" charset="0"/>
                  <a:ea typeface="宋体" panose="02010600030101010101" pitchFamily="2" charset="-122"/>
                </a:rPr>
                <a:t>能需求</a:t>
              </a:r>
              <a:endParaRPr lang="zh-CN" altLang="en-US" sz="2000" b="1" dirty="0">
                <a:latin typeface="Times New Roman" panose="02020603050405020304" pitchFamily="2" charset="0"/>
                <a:ea typeface="宋体" panose="02010600030101010101" pitchFamily="2" charset="-122"/>
              </a:endParaRPr>
            </a:p>
          </p:txBody>
        </p:sp>
        <p:sp>
          <p:nvSpPr>
            <p:cNvPr id="38922" name="Oval 15"/>
            <p:cNvSpPr/>
            <p:nvPr/>
          </p:nvSpPr>
          <p:spPr>
            <a:xfrm>
              <a:off x="3312" y="2086"/>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约束条件</a:t>
              </a:r>
              <a:endParaRPr lang="zh-CN" altLang="en-US" b="1" dirty="0">
                <a:latin typeface="Times New Roman" panose="02020603050405020304" pitchFamily="2" charset="0"/>
                <a:ea typeface="宋体" panose="02010600030101010101" pitchFamily="2" charset="-122"/>
              </a:endParaRPr>
            </a:p>
          </p:txBody>
        </p:sp>
        <p:sp>
          <p:nvSpPr>
            <p:cNvPr id="38923" name="Oval 16"/>
            <p:cNvSpPr/>
            <p:nvPr/>
          </p:nvSpPr>
          <p:spPr>
            <a:xfrm>
              <a:off x="1679" y="2222"/>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功能需求</a:t>
              </a:r>
              <a:endParaRPr lang="en-US" altLang="x-none" b="1" dirty="0">
                <a:latin typeface="Times New Roman" panose="02020603050405020304" pitchFamily="2" charset="0"/>
                <a:ea typeface="宋体" panose="02010600030101010101" pitchFamily="2" charset="-122"/>
              </a:endParaRPr>
            </a:p>
          </p:txBody>
        </p:sp>
        <p:sp>
          <p:nvSpPr>
            <p:cNvPr id="38924" name="Oval 17"/>
            <p:cNvSpPr/>
            <p:nvPr/>
          </p:nvSpPr>
          <p:spPr>
            <a:xfrm>
              <a:off x="227" y="2222"/>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系统需求</a:t>
              </a:r>
              <a:endParaRPr lang="zh-CN" altLang="en-US" b="1" dirty="0">
                <a:latin typeface="Times New Roman" panose="02020603050405020304" pitchFamily="2" charset="0"/>
                <a:ea typeface="宋体" panose="02010600030101010101" pitchFamily="2" charset="-122"/>
              </a:endParaRPr>
            </a:p>
          </p:txBody>
        </p:sp>
        <p:sp>
          <p:nvSpPr>
            <p:cNvPr id="38925" name="Rectangle 18"/>
            <p:cNvSpPr/>
            <p:nvPr/>
          </p:nvSpPr>
          <p:spPr>
            <a:xfrm>
              <a:off x="1225" y="1724"/>
              <a:ext cx="1089" cy="272"/>
            </a:xfrm>
            <a:prstGeom prst="rect">
              <a:avLst/>
            </a:prstGeom>
            <a:solidFill>
              <a:srgbClr val="FFCC00"/>
            </a:solidFill>
            <a:ln w="9525">
              <a:noFill/>
            </a:ln>
          </p:spPr>
          <p:txBody>
            <a:bodyPr wrap="none" anchor="ctr"/>
            <a:lstStyle/>
            <a:p>
              <a:pPr lvl="0" algn="ctr"/>
              <a:r>
                <a:rPr lang="zh-CN" altLang="en-US" sz="1800" b="1" dirty="0">
                  <a:latin typeface="Times New Roman" panose="02020603050405020304" pitchFamily="2" charset="0"/>
                  <a:ea typeface="宋体" panose="02010600030101010101" pitchFamily="2" charset="-122"/>
                </a:rPr>
                <a:t>用例文档</a:t>
              </a:r>
              <a:endParaRPr lang="zh-CN" altLang="en-US" sz="1800" b="1" dirty="0">
                <a:latin typeface="Times New Roman" panose="02020603050405020304" pitchFamily="2" charset="0"/>
                <a:ea typeface="宋体" panose="02010600030101010101" pitchFamily="2" charset="-122"/>
              </a:endParaRPr>
            </a:p>
          </p:txBody>
        </p:sp>
        <p:sp>
          <p:nvSpPr>
            <p:cNvPr id="38926" name="Rectangle 19"/>
            <p:cNvSpPr/>
            <p:nvPr/>
          </p:nvSpPr>
          <p:spPr>
            <a:xfrm>
              <a:off x="1996" y="2812"/>
              <a:ext cx="1633" cy="272"/>
            </a:xfrm>
            <a:prstGeom prst="rect">
              <a:avLst/>
            </a:prstGeom>
            <a:solidFill>
              <a:srgbClr val="FFCC00"/>
            </a:solidFill>
            <a:ln w="9525">
              <a:noFill/>
            </a:ln>
          </p:spPr>
          <p:txBody>
            <a:bodyPr wrap="none" anchor="ctr"/>
            <a:lstStyle/>
            <a:p>
              <a:pPr lvl="0" algn="ctr"/>
              <a:r>
                <a:rPr lang="zh-CN" altLang="en-US" sz="1800" b="1" dirty="0">
                  <a:latin typeface="Times New Roman" panose="02020603050405020304" pitchFamily="2" charset="0"/>
                  <a:ea typeface="宋体" panose="02010600030101010101" pitchFamily="2" charset="-122"/>
                </a:rPr>
                <a:t>软件需求规格说明</a:t>
              </a:r>
              <a:endParaRPr lang="zh-CN" altLang="en-US" sz="1800" b="1" dirty="0">
                <a:latin typeface="Times New Roman" panose="02020603050405020304" pitchFamily="2" charset="0"/>
                <a:ea typeface="宋体" panose="02010600030101010101" pitchFamily="2" charset="-122"/>
              </a:endParaRPr>
            </a:p>
          </p:txBody>
        </p:sp>
        <p:sp>
          <p:nvSpPr>
            <p:cNvPr id="38927" name="Line 20"/>
            <p:cNvSpPr/>
            <p:nvPr/>
          </p:nvSpPr>
          <p:spPr>
            <a:xfrm>
              <a:off x="817" y="408"/>
              <a:ext cx="0" cy="227"/>
            </a:xfrm>
            <a:prstGeom prst="line">
              <a:avLst/>
            </a:prstGeom>
            <a:ln w="25400"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28" name="Line 21"/>
            <p:cNvSpPr/>
            <p:nvPr/>
          </p:nvSpPr>
          <p:spPr>
            <a:xfrm>
              <a:off x="908" y="862"/>
              <a:ext cx="227" cy="226"/>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29" name="Line 22"/>
            <p:cNvSpPr/>
            <p:nvPr/>
          </p:nvSpPr>
          <p:spPr>
            <a:xfrm>
              <a:off x="1452" y="1497"/>
              <a:ext cx="227" cy="227"/>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0" name="Line 23"/>
            <p:cNvSpPr/>
            <p:nvPr/>
          </p:nvSpPr>
          <p:spPr>
            <a:xfrm>
              <a:off x="1905" y="1996"/>
              <a:ext cx="227" cy="226"/>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1" name="Line 24"/>
            <p:cNvSpPr/>
            <p:nvPr/>
          </p:nvSpPr>
          <p:spPr>
            <a:xfrm>
              <a:off x="2450" y="2587"/>
              <a:ext cx="227" cy="225"/>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2" name="Line 25"/>
            <p:cNvSpPr/>
            <p:nvPr/>
          </p:nvSpPr>
          <p:spPr>
            <a:xfrm>
              <a:off x="1135" y="2449"/>
              <a:ext cx="544" cy="0"/>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3" name="Line 26"/>
            <p:cNvSpPr/>
            <p:nvPr/>
          </p:nvSpPr>
          <p:spPr>
            <a:xfrm>
              <a:off x="2767" y="1497"/>
              <a:ext cx="0" cy="1315"/>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4" name="Line 27"/>
            <p:cNvSpPr/>
            <p:nvPr/>
          </p:nvSpPr>
          <p:spPr>
            <a:xfrm flipH="1">
              <a:off x="2903" y="1996"/>
              <a:ext cx="363" cy="816"/>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5" name="Line 28"/>
            <p:cNvSpPr/>
            <p:nvPr/>
          </p:nvSpPr>
          <p:spPr>
            <a:xfrm flipH="1">
              <a:off x="3085" y="2495"/>
              <a:ext cx="680" cy="317"/>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993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9939" name="Rectangle 3"/>
          <p:cNvSpPr>
            <a:spLocks noGrp="1"/>
          </p:cNvSpPr>
          <p:nvPr>
            <p:ph type="body"/>
          </p:nvPr>
        </p:nvSpPr>
        <p:spPr>
          <a:xfrm>
            <a:off x="626110" y="908050"/>
            <a:ext cx="7832090" cy="5255895"/>
          </a:xfrm>
        </p:spPr>
        <p:txBody>
          <a:bodyPr wrap="square" anchor="t"/>
          <a:lstStyle/>
          <a:p>
            <a:pPr lvl="0" eaLnBrk="1" hangingPunct="1">
              <a:buNone/>
            </a:pPr>
            <a:r>
              <a:rPr lang="en-US" altLang="zh-CN" sz="2800" b="1"/>
              <a:t>    </a:t>
            </a:r>
            <a:r>
              <a:rPr lang="zh-CN" altLang="en-US" sz="2800" b="1"/>
              <a:t>作为功能需求的补充，软件需求规格说明还应包括</a:t>
            </a:r>
            <a:r>
              <a:rPr lang="zh-CN" altLang="en-US" sz="2800" b="1">
                <a:solidFill>
                  <a:srgbClr val="FF0000"/>
                </a:solidFill>
              </a:rPr>
              <a:t>非功能需求</a:t>
            </a:r>
            <a:r>
              <a:rPr lang="zh-CN" altLang="en-US" sz="2800" b="1"/>
              <a:t>，它描述了系统展现给用户的行为和执行的操作等。  </a:t>
            </a:r>
            <a:endParaRPr lang="zh-CN" altLang="en-US" sz="2800" b="1"/>
          </a:p>
          <a:p>
            <a:pPr lvl="0" eaLnBrk="1" hangingPunct="1">
              <a:buNone/>
            </a:pPr>
            <a:r>
              <a:rPr lang="zh-CN" altLang="en-US" sz="2800" b="1"/>
              <a:t>   包括：</a:t>
            </a:r>
            <a:endParaRPr lang="zh-CN" altLang="en-US" sz="2800" b="1"/>
          </a:p>
          <a:p>
            <a:pPr lvl="0" eaLnBrk="1" hangingPunct="1">
              <a:buNone/>
            </a:pPr>
            <a:r>
              <a:rPr lang="zh-CN" altLang="en-US" sz="2800" b="1"/>
              <a:t>   </a:t>
            </a:r>
            <a:r>
              <a:rPr lang="en-US" altLang="zh-CN" sz="2800" b="1"/>
              <a:t>1</a:t>
            </a:r>
            <a:r>
              <a:rPr lang="zh-CN" altLang="en-US" sz="2800" b="1"/>
              <a:t>）</a:t>
            </a:r>
            <a:r>
              <a:rPr lang="zh-CN" altLang="en-US" sz="2800" b="1"/>
              <a:t>产品必须遵从的标准、规范和合约；</a:t>
            </a:r>
            <a:endParaRPr lang="zh-CN" altLang="en-US" sz="2800" b="1"/>
          </a:p>
          <a:p>
            <a:pPr lvl="0" eaLnBrk="1" hangingPunct="1">
              <a:buNone/>
            </a:pPr>
            <a:r>
              <a:rPr lang="zh-CN" altLang="en-US" sz="2800" b="1"/>
              <a:t>   </a:t>
            </a:r>
            <a:r>
              <a:rPr lang="en-US" altLang="zh-CN" sz="2800" b="1"/>
              <a:t>2</a:t>
            </a:r>
            <a:r>
              <a:rPr lang="zh-CN" altLang="en-US" sz="2800" b="1"/>
              <a:t>）</a:t>
            </a:r>
            <a:r>
              <a:rPr lang="zh-CN" altLang="en-US" sz="2800" b="1"/>
              <a:t>外部界面的具体细节；性能要求；</a:t>
            </a:r>
            <a:endParaRPr lang="zh-CN" altLang="en-US" sz="2800" b="1"/>
          </a:p>
          <a:p>
            <a:pPr lvl="0" eaLnBrk="1" hangingPunct="1">
              <a:buNone/>
            </a:pPr>
            <a:r>
              <a:rPr lang="zh-CN" altLang="en-US" sz="2800" b="1"/>
              <a:t>   </a:t>
            </a:r>
            <a:r>
              <a:rPr lang="en-US" altLang="zh-CN" sz="2800" b="1"/>
              <a:t>3</a:t>
            </a:r>
            <a:r>
              <a:rPr lang="zh-CN" altLang="en-US" sz="2800" b="1"/>
              <a:t>）</a:t>
            </a:r>
            <a:r>
              <a:rPr lang="zh-CN" altLang="en-US" sz="2800" b="1"/>
              <a:t>设计或实现的约束条件及质量属性。所谓约束是指对开发人员在软件产品设计和构造上的限制。</a:t>
            </a:r>
            <a:endParaRPr lang="zh-CN" altLang="en-US" sz="2800" b="1"/>
          </a:p>
          <a:p>
            <a:pPr lvl="0" eaLnBrk="1" hangingPunct="1">
              <a:buNone/>
            </a:pPr>
            <a:r>
              <a:rPr lang="zh-CN" altLang="en-US" sz="2800" b="1"/>
              <a:t>   质量属性是通过多种角度对产品的特点进行描述，从而反映产品功能。</a:t>
            </a:r>
            <a:endParaRPr lang="zh-CN" altLang="en-US" sz="28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64" name="Rectangle 3"/>
          <p:cNvSpPr>
            <a:spLocks noGrp="1"/>
          </p:cNvSpPr>
          <p:nvPr>
            <p:ph type="body"/>
          </p:nvPr>
        </p:nvSpPr>
        <p:spPr>
          <a:xfrm>
            <a:off x="611188" y="692150"/>
            <a:ext cx="7772400" cy="4114800"/>
          </a:xfrm>
        </p:spPr>
        <p:txBody>
          <a:bodyPr vert="horz" wrap="square" anchor="t"/>
          <a:lstStyle/>
          <a:p>
            <a:pPr lvl="0" eaLnBrk="1" hangingPunct="1"/>
            <a:r>
              <a:rPr lang="zh-CN" altLang="en-US" b="1" dirty="0"/>
              <a:t> </a:t>
            </a:r>
            <a:r>
              <a:rPr lang="zh-CN" altLang="en-US" sz="2800" b="1" dirty="0"/>
              <a:t>在软件需求规格说明</a:t>
            </a:r>
            <a:r>
              <a:rPr lang="en-US" altLang="x-none" sz="2800" b="1" dirty="0"/>
              <a:t>(software requirements specification</a:t>
            </a:r>
            <a:r>
              <a:rPr lang="zh-CN" altLang="en-US" sz="2800" b="1" dirty="0"/>
              <a:t>，</a:t>
            </a:r>
            <a:r>
              <a:rPr lang="en-US" altLang="x-none" sz="2800" b="1" dirty="0"/>
              <a:t>SRS)</a:t>
            </a:r>
            <a:r>
              <a:rPr lang="zh-CN" altLang="en-US" sz="2800" b="1" dirty="0"/>
              <a:t>中说明的功能需求充分描述了软件系统所应具有的外部行为。软件需求规格说明在开发、测试、质量保证、项目管理以及相关项目功能中都起了重要的作用。对一个复杂产品来说，软件功能需求也许只是系统需求的一个子集，因为另外一些可能属于软件相关的部件。</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1987"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1988" name="Rectangle 2"/>
          <p:cNvSpPr>
            <a:spLocks noGrp="1"/>
          </p:cNvSpPr>
          <p:nvPr>
            <p:ph type="title"/>
          </p:nvPr>
        </p:nvSpPr>
        <p:spPr>
          <a:xfrm>
            <a:off x="685800" y="188913"/>
            <a:ext cx="7772400" cy="587375"/>
          </a:xfrm>
        </p:spPr>
        <p:txBody>
          <a:bodyPr vert="horz" wrap="square" anchor="ctr"/>
          <a:lstStyle/>
          <a:p>
            <a:pPr lvl="0" algn="l" eaLnBrk="1" hangingPunct="1"/>
            <a:r>
              <a:rPr lang="en-US" altLang="x-none" sz="3200" b="1" dirty="0"/>
              <a:t>1.</a:t>
            </a:r>
            <a:r>
              <a:rPr lang="zh-CN" altLang="en-US" sz="3200" b="1" dirty="0"/>
              <a:t>4</a:t>
            </a:r>
            <a:r>
              <a:rPr lang="en-US" altLang="x-none" sz="3200" b="1" dirty="0"/>
              <a:t>  </a:t>
            </a:r>
            <a:r>
              <a:rPr lang="zh-CN" altLang="en-US" sz="3200" b="1" dirty="0"/>
              <a:t>需求工程的内容</a:t>
            </a:r>
            <a:endParaRPr lang="zh-CN" altLang="en-US" sz="3200" b="1" dirty="0"/>
          </a:p>
        </p:txBody>
      </p:sp>
      <p:sp>
        <p:nvSpPr>
          <p:cNvPr id="41989" name="Rectangle 3"/>
          <p:cNvSpPr>
            <a:spLocks noGrp="1"/>
          </p:cNvSpPr>
          <p:nvPr>
            <p:ph type="body"/>
          </p:nvPr>
        </p:nvSpPr>
        <p:spPr>
          <a:xfrm>
            <a:off x="471488" y="836613"/>
            <a:ext cx="8207375" cy="1512887"/>
          </a:xfrm>
        </p:spPr>
        <p:txBody>
          <a:bodyPr vert="horz" wrap="square" anchor="t"/>
          <a:lstStyle/>
          <a:p>
            <a:pPr lvl="0" eaLnBrk="1" hangingPunct="1">
              <a:lnSpc>
                <a:spcPct val="100000"/>
              </a:lnSpc>
              <a:buNone/>
            </a:pPr>
            <a:r>
              <a:rPr lang="zh-CN" altLang="en-US" sz="2400" b="1" dirty="0"/>
              <a:t>    　综合各种需求工程的定义可以发现，需求工程是由一系列与软件需求有关的活动组成，包括软件需求开发活动和需求管理活动两部分，如图所示（书中图2.1）：</a:t>
            </a:r>
            <a:endParaRPr lang="zh-CN" altLang="en-US" sz="2400" b="1" dirty="0"/>
          </a:p>
        </p:txBody>
      </p:sp>
      <p:sp>
        <p:nvSpPr>
          <p:cNvPr id="41990" name="Rectangle 4"/>
          <p:cNvSpPr/>
          <p:nvPr/>
        </p:nvSpPr>
        <p:spPr>
          <a:xfrm>
            <a:off x="3924300" y="2419350"/>
            <a:ext cx="2087563" cy="4318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需求工程</a:t>
            </a:r>
            <a:endParaRPr lang="zh-CN" altLang="en-US" b="1" dirty="0">
              <a:latin typeface="Times New Roman" panose="02020603050405020304" pitchFamily="2" charset="0"/>
              <a:ea typeface="宋体" panose="02010600030101010101" pitchFamily="2" charset="-122"/>
            </a:endParaRPr>
          </a:p>
        </p:txBody>
      </p:sp>
      <p:sp>
        <p:nvSpPr>
          <p:cNvPr id="41991" name="Rectangle 5"/>
          <p:cNvSpPr/>
          <p:nvPr/>
        </p:nvSpPr>
        <p:spPr>
          <a:xfrm>
            <a:off x="2122488" y="3427413"/>
            <a:ext cx="2449512"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需求开发</a:t>
            </a:r>
            <a:endParaRPr lang="zh-CN" altLang="en-US" b="1" dirty="0">
              <a:latin typeface="Times New Roman" panose="02020603050405020304" pitchFamily="2" charset="0"/>
              <a:ea typeface="宋体" panose="02010600030101010101" pitchFamily="2" charset="-122"/>
            </a:endParaRPr>
          </a:p>
        </p:txBody>
      </p:sp>
      <p:sp>
        <p:nvSpPr>
          <p:cNvPr id="41992" name="Rectangle 6"/>
          <p:cNvSpPr/>
          <p:nvPr/>
        </p:nvSpPr>
        <p:spPr>
          <a:xfrm>
            <a:off x="5508625" y="3427413"/>
            <a:ext cx="2663825"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需求管理</a:t>
            </a:r>
            <a:endParaRPr lang="zh-CN" altLang="en-US" b="1" dirty="0">
              <a:latin typeface="Times New Roman" panose="02020603050405020304" pitchFamily="2" charset="0"/>
              <a:ea typeface="宋体" panose="02010600030101010101" pitchFamily="2" charset="-122"/>
            </a:endParaRPr>
          </a:p>
        </p:txBody>
      </p:sp>
      <p:sp>
        <p:nvSpPr>
          <p:cNvPr id="41993" name="Rectangle 7"/>
          <p:cNvSpPr/>
          <p:nvPr/>
        </p:nvSpPr>
        <p:spPr>
          <a:xfrm>
            <a:off x="682625" y="4508500"/>
            <a:ext cx="1152525" cy="36036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需求获取</a:t>
            </a:r>
            <a:endParaRPr lang="zh-CN" altLang="en-US" b="1" dirty="0">
              <a:latin typeface="Times New Roman" panose="02020603050405020304" pitchFamily="2" charset="0"/>
              <a:ea typeface="宋体" panose="02010600030101010101" pitchFamily="2" charset="-122"/>
            </a:endParaRPr>
          </a:p>
        </p:txBody>
      </p:sp>
      <p:sp>
        <p:nvSpPr>
          <p:cNvPr id="41994" name="Rectangle 8"/>
          <p:cNvSpPr/>
          <p:nvPr/>
        </p:nvSpPr>
        <p:spPr>
          <a:xfrm>
            <a:off x="2051050" y="4508500"/>
            <a:ext cx="1152525" cy="36036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需求分析</a:t>
            </a:r>
            <a:endParaRPr lang="zh-CN" altLang="en-US" b="1" dirty="0">
              <a:latin typeface="Times New Roman" panose="02020603050405020304" pitchFamily="2" charset="0"/>
              <a:ea typeface="宋体" panose="02010600030101010101" pitchFamily="2" charset="-122"/>
            </a:endParaRPr>
          </a:p>
        </p:txBody>
      </p:sp>
      <p:sp>
        <p:nvSpPr>
          <p:cNvPr id="41995" name="Rectangle 9"/>
          <p:cNvSpPr/>
          <p:nvPr/>
        </p:nvSpPr>
        <p:spPr>
          <a:xfrm>
            <a:off x="3419475" y="4508500"/>
            <a:ext cx="1584325" cy="36036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编写规格说明</a:t>
            </a:r>
            <a:endParaRPr lang="zh-CN" altLang="en-US" sz="2000" b="1" dirty="0">
              <a:latin typeface="Times New Roman" panose="02020603050405020304" pitchFamily="2" charset="0"/>
              <a:ea typeface="宋体" panose="02010600030101010101" pitchFamily="2" charset="-122"/>
            </a:endParaRPr>
          </a:p>
        </p:txBody>
      </p:sp>
      <p:sp>
        <p:nvSpPr>
          <p:cNvPr id="41996" name="Rectangle 10"/>
          <p:cNvSpPr/>
          <p:nvPr/>
        </p:nvSpPr>
        <p:spPr>
          <a:xfrm>
            <a:off x="5219700" y="4506913"/>
            <a:ext cx="1152525" cy="360362"/>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需求验证</a:t>
            </a:r>
            <a:endParaRPr lang="zh-CN" altLang="en-US" sz="2000" b="1" dirty="0">
              <a:latin typeface="Times New Roman" panose="02020603050405020304" pitchFamily="2" charset="0"/>
              <a:ea typeface="宋体" panose="02010600030101010101" pitchFamily="2" charset="-122"/>
            </a:endParaRPr>
          </a:p>
        </p:txBody>
      </p:sp>
      <p:sp>
        <p:nvSpPr>
          <p:cNvPr id="41997" name="Line 11"/>
          <p:cNvSpPr/>
          <p:nvPr/>
        </p:nvSpPr>
        <p:spPr>
          <a:xfrm flipH="1">
            <a:off x="3563938" y="2851150"/>
            <a:ext cx="1008062" cy="576263"/>
          </a:xfrm>
          <a:prstGeom prst="line">
            <a:avLst/>
          </a:prstGeom>
          <a:ln w="9525" cap="flat" cmpd="sng">
            <a:solidFill>
              <a:schemeClr val="tx1"/>
            </a:solidFill>
            <a:prstDash val="solid"/>
            <a:headEnd type="none" w="med" len="med"/>
            <a:tailEnd type="none" w="med" len="med"/>
          </a:ln>
        </p:spPr>
      </p:sp>
      <p:sp>
        <p:nvSpPr>
          <p:cNvPr id="41998" name="Line 12"/>
          <p:cNvSpPr/>
          <p:nvPr/>
        </p:nvSpPr>
        <p:spPr>
          <a:xfrm>
            <a:off x="5291138" y="2851150"/>
            <a:ext cx="1223962" cy="576263"/>
          </a:xfrm>
          <a:prstGeom prst="line">
            <a:avLst/>
          </a:prstGeom>
          <a:ln w="9525" cap="flat" cmpd="sng">
            <a:solidFill>
              <a:schemeClr val="tx1"/>
            </a:solidFill>
            <a:prstDash val="solid"/>
            <a:headEnd type="none" w="med" len="med"/>
            <a:tailEnd type="none" w="med" len="med"/>
          </a:ln>
        </p:spPr>
      </p:sp>
      <p:sp>
        <p:nvSpPr>
          <p:cNvPr id="41999" name="Line 13"/>
          <p:cNvSpPr/>
          <p:nvPr/>
        </p:nvSpPr>
        <p:spPr>
          <a:xfrm flipH="1">
            <a:off x="1330325" y="3787775"/>
            <a:ext cx="1728788" cy="720725"/>
          </a:xfrm>
          <a:prstGeom prst="line">
            <a:avLst/>
          </a:prstGeom>
          <a:ln w="9525" cap="flat" cmpd="sng">
            <a:solidFill>
              <a:schemeClr val="tx1"/>
            </a:solidFill>
            <a:prstDash val="solid"/>
            <a:headEnd type="none" w="med" len="med"/>
            <a:tailEnd type="none" w="med" len="med"/>
          </a:ln>
        </p:spPr>
      </p:sp>
      <p:sp>
        <p:nvSpPr>
          <p:cNvPr id="42000" name="Line 14"/>
          <p:cNvSpPr/>
          <p:nvPr/>
        </p:nvSpPr>
        <p:spPr>
          <a:xfrm flipH="1">
            <a:off x="2698750" y="3787775"/>
            <a:ext cx="576263" cy="720725"/>
          </a:xfrm>
          <a:prstGeom prst="line">
            <a:avLst/>
          </a:prstGeom>
          <a:ln w="9525" cap="flat" cmpd="sng">
            <a:solidFill>
              <a:schemeClr val="tx1"/>
            </a:solidFill>
            <a:prstDash val="solid"/>
            <a:headEnd type="none" w="med" len="med"/>
            <a:tailEnd type="none" w="med" len="med"/>
          </a:ln>
        </p:spPr>
      </p:sp>
      <p:sp>
        <p:nvSpPr>
          <p:cNvPr id="42001" name="Line 15"/>
          <p:cNvSpPr/>
          <p:nvPr/>
        </p:nvSpPr>
        <p:spPr>
          <a:xfrm>
            <a:off x="3490913" y="3787775"/>
            <a:ext cx="792162" cy="720725"/>
          </a:xfrm>
          <a:prstGeom prst="line">
            <a:avLst/>
          </a:prstGeom>
          <a:ln w="9525" cap="flat" cmpd="sng">
            <a:solidFill>
              <a:schemeClr val="tx1"/>
            </a:solidFill>
            <a:prstDash val="solid"/>
            <a:headEnd type="none" w="med" len="med"/>
            <a:tailEnd type="none" w="med" len="med"/>
          </a:ln>
        </p:spPr>
      </p:sp>
      <p:sp>
        <p:nvSpPr>
          <p:cNvPr id="42002" name="Line 16"/>
          <p:cNvSpPr/>
          <p:nvPr/>
        </p:nvSpPr>
        <p:spPr>
          <a:xfrm>
            <a:off x="3779838" y="3787775"/>
            <a:ext cx="1943100" cy="720725"/>
          </a:xfrm>
          <a:prstGeom prst="line">
            <a:avLst/>
          </a:prstGeom>
          <a:ln w="9525" cap="flat" cmpd="sng">
            <a:solidFill>
              <a:schemeClr val="tx1"/>
            </a:solidFill>
            <a:prstDash val="solid"/>
            <a:headEnd type="none" w="med" len="med"/>
            <a:tailEnd type="none" w="med" len="med"/>
          </a:ln>
        </p:spPr>
      </p:sp>
      <p:sp>
        <p:nvSpPr>
          <p:cNvPr id="42003" name="Text Box 17"/>
          <p:cNvSpPr txBox="1"/>
          <p:nvPr/>
        </p:nvSpPr>
        <p:spPr>
          <a:xfrm>
            <a:off x="2987675" y="5303838"/>
            <a:ext cx="32575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需求工程内容及层次分解</a:t>
            </a:r>
            <a:endParaRPr lang="zh-CN" altLang="en-US" b="1" dirty="0">
              <a:latin typeface="Times New Roman" panose="02020603050405020304" pitchFamily="2" charset="0"/>
              <a:ea typeface="宋体" panose="02010600030101010101" pitchFamily="2" charset="-122"/>
            </a:endParaRPr>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2" name="Rectangle 3"/>
          <p:cNvSpPr>
            <a:spLocks noGrp="1"/>
          </p:cNvSpPr>
          <p:nvPr>
            <p:ph type="body"/>
          </p:nvPr>
        </p:nvSpPr>
        <p:spPr>
          <a:xfrm>
            <a:off x="471488" y="836613"/>
            <a:ext cx="8207375" cy="1008062"/>
          </a:xfrm>
        </p:spPr>
        <p:txBody>
          <a:bodyPr vert="horz" wrap="square" anchor="t"/>
          <a:lstStyle/>
          <a:p>
            <a:pPr lvl="0" eaLnBrk="1" hangingPunct="1">
              <a:lnSpc>
                <a:spcPct val="100000"/>
              </a:lnSpc>
              <a:buNone/>
            </a:pPr>
            <a:r>
              <a:rPr lang="zh-CN" altLang="en-US" sz="2400" b="1" dirty="0"/>
              <a:t>    　需求工程中的这些活动一般是多次循环的形式，循环的过程如图所示（书中图2.2）。</a:t>
            </a:r>
            <a:endParaRPr lang="zh-CN" altLang="en-US" sz="2400" b="1" dirty="0"/>
          </a:p>
        </p:txBody>
      </p:sp>
      <p:sp>
        <p:nvSpPr>
          <p:cNvPr id="43013" name="Rectangle 7"/>
          <p:cNvSpPr/>
          <p:nvPr/>
        </p:nvSpPr>
        <p:spPr>
          <a:xfrm>
            <a:off x="1978025" y="2422525"/>
            <a:ext cx="1584325"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需求获取</a:t>
            </a:r>
            <a:endParaRPr lang="zh-CN" altLang="en-US" b="1" dirty="0">
              <a:latin typeface="Times New Roman" panose="02020603050405020304" pitchFamily="2" charset="0"/>
              <a:ea typeface="宋体" panose="02010600030101010101" pitchFamily="2" charset="-122"/>
            </a:endParaRPr>
          </a:p>
        </p:txBody>
      </p:sp>
      <p:sp>
        <p:nvSpPr>
          <p:cNvPr id="43014" name="Rectangle 8"/>
          <p:cNvSpPr/>
          <p:nvPr/>
        </p:nvSpPr>
        <p:spPr>
          <a:xfrm>
            <a:off x="6657975" y="2420938"/>
            <a:ext cx="1439863"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需求分析</a:t>
            </a:r>
            <a:endParaRPr lang="zh-CN" altLang="en-US" b="1" dirty="0">
              <a:latin typeface="Times New Roman" panose="02020603050405020304" pitchFamily="2" charset="0"/>
              <a:ea typeface="宋体" panose="02010600030101010101" pitchFamily="2" charset="-122"/>
            </a:endParaRPr>
          </a:p>
        </p:txBody>
      </p:sp>
      <p:sp>
        <p:nvSpPr>
          <p:cNvPr id="43015" name="矩形 43014"/>
          <p:cNvSpPr/>
          <p:nvPr/>
        </p:nvSpPr>
        <p:spPr>
          <a:xfrm>
            <a:off x="6442075" y="4294188"/>
            <a:ext cx="1800225"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编写规格说明</a:t>
            </a:r>
            <a:endParaRPr lang="zh-CN" altLang="en-US" sz="2000" b="1" dirty="0">
              <a:latin typeface="Times New Roman" panose="02020603050405020304" pitchFamily="2" charset="0"/>
              <a:ea typeface="宋体" panose="02010600030101010101" pitchFamily="2" charset="-122"/>
            </a:endParaRPr>
          </a:p>
        </p:txBody>
      </p:sp>
      <p:sp>
        <p:nvSpPr>
          <p:cNvPr id="43016" name="Rectangle 10"/>
          <p:cNvSpPr/>
          <p:nvPr/>
        </p:nvSpPr>
        <p:spPr>
          <a:xfrm>
            <a:off x="1978025" y="4292600"/>
            <a:ext cx="1581150"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需求验证</a:t>
            </a:r>
            <a:endParaRPr lang="zh-CN" altLang="en-US" sz="2000" b="1" dirty="0">
              <a:latin typeface="Times New Roman" panose="02020603050405020304" pitchFamily="2" charset="0"/>
              <a:ea typeface="宋体" panose="02010600030101010101" pitchFamily="2" charset="-122"/>
            </a:endParaRPr>
          </a:p>
        </p:txBody>
      </p:sp>
      <p:sp>
        <p:nvSpPr>
          <p:cNvPr id="43017" name="Text Box 17"/>
          <p:cNvSpPr txBox="1"/>
          <p:nvPr/>
        </p:nvSpPr>
        <p:spPr>
          <a:xfrm>
            <a:off x="3633788" y="5807075"/>
            <a:ext cx="3255962" cy="425450"/>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需求工程开发工作示意图</a:t>
            </a:r>
            <a:endParaRPr lang="zh-CN" altLang="en-US" b="1" dirty="0">
              <a:latin typeface="Times New Roman" panose="02020603050405020304" pitchFamily="2" charset="0"/>
              <a:ea typeface="宋体" panose="02010600030101010101" pitchFamily="2" charset="-122"/>
            </a:endParaRPr>
          </a:p>
        </p:txBody>
      </p:sp>
      <p:sp>
        <p:nvSpPr>
          <p:cNvPr id="43018" name="箭头 810"/>
          <p:cNvSpPr/>
          <p:nvPr/>
        </p:nvSpPr>
        <p:spPr>
          <a:xfrm>
            <a:off x="3562350" y="2709863"/>
            <a:ext cx="3095625" cy="0"/>
          </a:xfrm>
          <a:prstGeom prst="line">
            <a:avLst/>
          </a:prstGeom>
          <a:ln w="38100" cap="flat" cmpd="sng">
            <a:solidFill>
              <a:schemeClr val="tx1"/>
            </a:solidFill>
            <a:prstDash val="solid"/>
            <a:headEnd type="none" w="med" len="med"/>
            <a:tailEnd type="triangle" w="med" len="med"/>
          </a:ln>
        </p:spPr>
      </p:sp>
      <p:sp>
        <p:nvSpPr>
          <p:cNvPr id="43019" name="箭头 813"/>
          <p:cNvSpPr/>
          <p:nvPr/>
        </p:nvSpPr>
        <p:spPr>
          <a:xfrm flipV="1">
            <a:off x="3562350" y="2925763"/>
            <a:ext cx="3095625" cy="1584325"/>
          </a:xfrm>
          <a:prstGeom prst="line">
            <a:avLst/>
          </a:prstGeom>
          <a:ln w="38100" cap="flat" cmpd="sng">
            <a:solidFill>
              <a:schemeClr val="tx1"/>
            </a:solidFill>
            <a:prstDash val="solid"/>
            <a:headEnd type="none" w="med" len="med"/>
            <a:tailEnd type="triangle" w="med" len="med"/>
          </a:ln>
        </p:spPr>
      </p:sp>
      <p:sp>
        <p:nvSpPr>
          <p:cNvPr id="43020" name="箭头 815"/>
          <p:cNvSpPr/>
          <p:nvPr/>
        </p:nvSpPr>
        <p:spPr>
          <a:xfrm flipH="1">
            <a:off x="3562350" y="4581525"/>
            <a:ext cx="2879725" cy="73025"/>
          </a:xfrm>
          <a:prstGeom prst="line">
            <a:avLst/>
          </a:prstGeom>
          <a:ln w="38100" cap="flat" cmpd="sng">
            <a:solidFill>
              <a:schemeClr val="tx1"/>
            </a:solidFill>
            <a:prstDash val="solid"/>
            <a:headEnd type="none" w="med" len="med"/>
            <a:tailEnd type="triangle" w="med" len="med"/>
          </a:ln>
        </p:spPr>
      </p:sp>
      <p:sp>
        <p:nvSpPr>
          <p:cNvPr id="43021" name="箭头 816"/>
          <p:cNvSpPr/>
          <p:nvPr/>
        </p:nvSpPr>
        <p:spPr>
          <a:xfrm>
            <a:off x="7305675" y="2997200"/>
            <a:ext cx="1588" cy="1295400"/>
          </a:xfrm>
          <a:prstGeom prst="line">
            <a:avLst/>
          </a:prstGeom>
          <a:ln w="38100" cap="flat" cmpd="sng">
            <a:solidFill>
              <a:schemeClr val="tx1"/>
            </a:solidFill>
            <a:prstDash val="solid"/>
            <a:headEnd type="none" w="med" len="med"/>
            <a:tailEnd type="triangle" w="med" len="med"/>
          </a:ln>
        </p:spPr>
      </p:sp>
      <p:sp>
        <p:nvSpPr>
          <p:cNvPr id="43022" name="箭头 817"/>
          <p:cNvSpPr/>
          <p:nvPr/>
        </p:nvSpPr>
        <p:spPr>
          <a:xfrm flipV="1">
            <a:off x="2625725" y="2925763"/>
            <a:ext cx="0" cy="1366837"/>
          </a:xfrm>
          <a:prstGeom prst="line">
            <a:avLst/>
          </a:prstGeom>
          <a:ln w="38100" cap="flat" cmpd="sng">
            <a:solidFill>
              <a:schemeClr val="tx1"/>
            </a:solidFill>
            <a:prstDash val="solid"/>
            <a:headEnd type="none" w="med" len="med"/>
            <a:tailEnd type="triangle" w="med" len="med"/>
          </a:ln>
        </p:spPr>
      </p:sp>
      <p:sp>
        <p:nvSpPr>
          <p:cNvPr id="43023" name="直接连接符 43022"/>
          <p:cNvSpPr/>
          <p:nvPr/>
        </p:nvSpPr>
        <p:spPr>
          <a:xfrm flipH="1">
            <a:off x="2625725" y="2133600"/>
            <a:ext cx="4679950" cy="0"/>
          </a:xfrm>
          <a:prstGeom prst="line">
            <a:avLst/>
          </a:prstGeom>
          <a:ln w="38100" cap="flat" cmpd="sng">
            <a:solidFill>
              <a:schemeClr val="tx1"/>
            </a:solidFill>
            <a:prstDash val="solid"/>
            <a:headEnd type="none" w="med" len="med"/>
            <a:tailEnd type="none" w="med" len="med"/>
          </a:ln>
        </p:spPr>
      </p:sp>
      <p:sp>
        <p:nvSpPr>
          <p:cNvPr id="43024" name="箭头 821"/>
          <p:cNvSpPr/>
          <p:nvPr/>
        </p:nvSpPr>
        <p:spPr>
          <a:xfrm>
            <a:off x="2625725" y="2133600"/>
            <a:ext cx="0" cy="287338"/>
          </a:xfrm>
          <a:prstGeom prst="line">
            <a:avLst/>
          </a:prstGeom>
          <a:ln w="38100" cap="flat" cmpd="sng">
            <a:solidFill>
              <a:schemeClr val="tx1"/>
            </a:solidFill>
            <a:prstDash val="solid"/>
            <a:headEnd type="none" w="med" len="med"/>
            <a:tailEnd type="triangle" w="med" len="med"/>
          </a:ln>
        </p:spPr>
      </p:sp>
      <p:sp>
        <p:nvSpPr>
          <p:cNvPr id="43025" name="直接连接符 43024"/>
          <p:cNvSpPr/>
          <p:nvPr/>
        </p:nvSpPr>
        <p:spPr>
          <a:xfrm>
            <a:off x="7305675" y="2133600"/>
            <a:ext cx="1588" cy="287338"/>
          </a:xfrm>
          <a:prstGeom prst="line">
            <a:avLst/>
          </a:prstGeom>
          <a:ln w="38100" cap="flat" cmpd="sng">
            <a:solidFill>
              <a:schemeClr val="tx1"/>
            </a:solidFill>
            <a:prstDash val="solid"/>
            <a:headEnd type="none" w="med" len="med"/>
            <a:tailEnd type="none" w="med" len="med"/>
          </a:ln>
        </p:spPr>
      </p:sp>
      <p:sp>
        <p:nvSpPr>
          <p:cNvPr id="43026" name="正圆 829"/>
          <p:cNvSpPr/>
          <p:nvPr/>
        </p:nvSpPr>
        <p:spPr>
          <a:xfrm>
            <a:off x="971550" y="2498725"/>
            <a:ext cx="358775" cy="393700"/>
          </a:xfrm>
          <a:prstGeom prst="ellipse">
            <a:avLst/>
          </a:prstGeom>
          <a:solidFill>
            <a:schemeClr val="tx1">
              <a:alpha val="100000"/>
            </a:schemeClr>
          </a:solidFill>
          <a:ln w="9525" cap="flat" cmpd="sng">
            <a:solidFill>
              <a:schemeClr val="tx1"/>
            </a:solidFill>
            <a:prstDash val="solid"/>
            <a:headEnd type="none" w="med" len="med"/>
            <a:tailEnd type="none" w="med" len="med"/>
          </a:ln>
        </p:spPr>
        <p:txBody>
          <a:bodyPr lIns="90170" tIns="46990" rIns="90170" bIns="46990" anchor="ctr"/>
          <a:lstStyle/>
          <a:p>
            <a:pPr lvl="0" algn="l" eaLnBrk="1" latinLnBrk="0" hangingPunct="1"/>
            <a:endParaRPr>
              <a:latin typeface="Times New Roman" panose="02020603050405020304" pitchFamily="2" charset="0"/>
              <a:ea typeface="宋体" panose="02010600030101010101" pitchFamily="2" charset="-122"/>
            </a:endParaRPr>
          </a:p>
        </p:txBody>
      </p:sp>
      <p:sp>
        <p:nvSpPr>
          <p:cNvPr id="43027" name="箭头 831"/>
          <p:cNvSpPr/>
          <p:nvPr/>
        </p:nvSpPr>
        <p:spPr>
          <a:xfrm>
            <a:off x="1328738" y="2708275"/>
            <a:ext cx="649287" cy="1588"/>
          </a:xfrm>
          <a:prstGeom prst="line">
            <a:avLst/>
          </a:prstGeom>
          <a:ln w="76200" cap="flat" cmpd="sng">
            <a:solidFill>
              <a:schemeClr val="tx1"/>
            </a:solidFill>
            <a:prstDash val="solid"/>
            <a:headEnd type="none" w="med" len="med"/>
            <a:tailEnd type="triangle" w="med" len="med"/>
          </a:ln>
        </p:spPr>
      </p:sp>
      <p:sp>
        <p:nvSpPr>
          <p:cNvPr id="43028" name="任意多边形 43027"/>
          <p:cNvSpPr/>
          <p:nvPr/>
        </p:nvSpPr>
        <p:spPr>
          <a:xfrm>
            <a:off x="1979613" y="5302250"/>
            <a:ext cx="576262" cy="555625"/>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chemeClr val="tx2">
              <a:alpha val="100000"/>
            </a:schemeClr>
          </a:solidFill>
          <a:ln w="9525" cap="flat" cmpd="sng">
            <a:solidFill>
              <a:schemeClr val="tx1"/>
            </a:solidFill>
            <a:prstDash val="solid"/>
            <a:headEnd type="none" w="med" len="med"/>
            <a:tailEnd type="none" w="med" len="med"/>
          </a:ln>
        </p:spPr>
        <p:txBody>
          <a:bodyPr/>
          <a:lstStyle/>
          <a:p>
            <a:endParaRPr lang="zh-CN" altLang="en-US"/>
          </a:p>
        </p:txBody>
      </p:sp>
      <p:sp>
        <p:nvSpPr>
          <p:cNvPr id="43029" name="箭头 835"/>
          <p:cNvSpPr/>
          <p:nvPr/>
        </p:nvSpPr>
        <p:spPr>
          <a:xfrm>
            <a:off x="2268538" y="4797425"/>
            <a:ext cx="0" cy="576263"/>
          </a:xfrm>
          <a:prstGeom prst="line">
            <a:avLst/>
          </a:prstGeom>
          <a:ln w="76200" cap="flat" cmpd="sng">
            <a:solidFill>
              <a:schemeClr val="tx1"/>
            </a:solidFill>
            <a:prstDash val="solid"/>
            <a:headEnd type="none" w="med" len="med"/>
            <a:tailEnd type="triangle" w="med" len="med"/>
          </a:ln>
        </p:spPr>
      </p:sp>
      <p:sp>
        <p:nvSpPr>
          <p:cNvPr id="43030" name="文本框 43029"/>
          <p:cNvSpPr txBox="1"/>
          <p:nvPr/>
        </p:nvSpPr>
        <p:spPr>
          <a:xfrm>
            <a:off x="5046663" y="4103688"/>
            <a:ext cx="309562" cy="427037"/>
          </a:xfrm>
          <a:prstGeom prst="rect">
            <a:avLst/>
          </a:prstGeom>
          <a:noFill/>
          <a:ln w="9525">
            <a:noFill/>
          </a:ln>
        </p:spPr>
        <p:txBody>
          <a:bodyPr wrap="none">
            <a:spAutoFit/>
          </a:bodyPr>
          <a:lstStyle/>
          <a:p>
            <a:pPr lvl="0" algn="l" eaLnBrk="1" latinLnBrk="0" hangingPunct="1"/>
            <a:endParaRPr>
              <a:latin typeface="Times New Roman" panose="02020603050405020304" pitchFamily="2" charset="0"/>
              <a:ea typeface="宋体" panose="02010600030101010101" pitchFamily="2" charset="-122"/>
            </a:endParaRPr>
          </a:p>
        </p:txBody>
      </p:sp>
      <p:sp>
        <p:nvSpPr>
          <p:cNvPr id="43031" name="文本框 43030"/>
          <p:cNvSpPr txBox="1"/>
          <p:nvPr/>
        </p:nvSpPr>
        <p:spPr>
          <a:xfrm>
            <a:off x="4879975" y="4124325"/>
            <a:ext cx="741363" cy="425450"/>
          </a:xfrm>
          <a:prstGeom prst="rect">
            <a:avLst/>
          </a:prstGeom>
          <a:noFill/>
          <a:ln w="9525">
            <a:noFill/>
          </a:ln>
        </p:spPr>
        <p:txBody>
          <a:bodyPr wrap="none">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评估</a:t>
            </a:r>
            <a:endParaRPr lang="zh-CN" altLang="en-US" b="1" dirty="0">
              <a:latin typeface="Times New Roman" panose="02020603050405020304" pitchFamily="2" charset="0"/>
              <a:ea typeface="宋体" panose="02010600030101010101" pitchFamily="2" charset="-122"/>
            </a:endParaRPr>
          </a:p>
        </p:txBody>
      </p:sp>
      <p:sp>
        <p:nvSpPr>
          <p:cNvPr id="43032" name="文本框 43031"/>
          <p:cNvSpPr txBox="1"/>
          <p:nvPr/>
        </p:nvSpPr>
        <p:spPr>
          <a:xfrm>
            <a:off x="4289425" y="3389313"/>
            <a:ext cx="741363" cy="427037"/>
          </a:xfrm>
          <a:prstGeom prst="rect">
            <a:avLst/>
          </a:prstGeom>
          <a:noFill/>
          <a:ln w="9525">
            <a:noFill/>
          </a:ln>
        </p:spPr>
        <p:txBody>
          <a:bodyPr vert="horz" wrap="non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重新</a:t>
            </a:r>
            <a:endParaRPr lang="zh-CN" altLang="en-US" b="1" dirty="0">
              <a:latin typeface="Times New Roman" panose="02020603050405020304" pitchFamily="2" charset="0"/>
              <a:ea typeface="宋体" panose="02010600030101010101" pitchFamily="2" charset="-122"/>
            </a:endParaRPr>
          </a:p>
        </p:txBody>
      </p:sp>
      <p:sp>
        <p:nvSpPr>
          <p:cNvPr id="43033" name="直接连接符 43032"/>
          <p:cNvSpPr/>
          <p:nvPr/>
        </p:nvSpPr>
        <p:spPr>
          <a:xfrm flipH="1">
            <a:off x="3132138" y="5086350"/>
            <a:ext cx="4176712" cy="0"/>
          </a:xfrm>
          <a:prstGeom prst="line">
            <a:avLst/>
          </a:prstGeom>
          <a:ln w="38100" cap="flat" cmpd="sng">
            <a:solidFill>
              <a:schemeClr val="tx1"/>
            </a:solidFill>
            <a:prstDash val="solid"/>
            <a:miter/>
            <a:headEnd type="none" w="med" len="med"/>
            <a:tailEnd type="none" w="med" len="med"/>
          </a:ln>
        </p:spPr>
      </p:sp>
      <p:sp>
        <p:nvSpPr>
          <p:cNvPr id="43034" name="箭头 842"/>
          <p:cNvSpPr/>
          <p:nvPr/>
        </p:nvSpPr>
        <p:spPr>
          <a:xfrm flipV="1">
            <a:off x="3132138" y="4797425"/>
            <a:ext cx="0" cy="288925"/>
          </a:xfrm>
          <a:prstGeom prst="line">
            <a:avLst/>
          </a:prstGeom>
          <a:ln w="38100" cap="flat" cmpd="sng">
            <a:solidFill>
              <a:schemeClr val="tx1"/>
            </a:solidFill>
            <a:prstDash val="solid"/>
            <a:headEnd type="none" w="med" len="med"/>
            <a:tailEnd type="none" w="med" len="med"/>
          </a:ln>
        </p:spPr>
      </p:sp>
      <p:sp>
        <p:nvSpPr>
          <p:cNvPr id="43035" name="文本框 43034"/>
          <p:cNvSpPr txBox="1"/>
          <p:nvPr/>
        </p:nvSpPr>
        <p:spPr>
          <a:xfrm>
            <a:off x="4862513" y="5111750"/>
            <a:ext cx="741362" cy="427038"/>
          </a:xfrm>
          <a:prstGeom prst="rect">
            <a:avLst/>
          </a:prstGeom>
          <a:noFill/>
          <a:ln w="9525">
            <a:noFill/>
          </a:ln>
        </p:spPr>
        <p:txBody>
          <a:bodyPr vert="horz" wrap="non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重写</a:t>
            </a:r>
            <a:endParaRPr lang="zh-CN" altLang="en-US" b="1" dirty="0">
              <a:latin typeface="Times New Roman" panose="02020603050405020304" pitchFamily="2" charset="0"/>
              <a:ea typeface="宋体" panose="02010600030101010101" pitchFamily="2" charset="-122"/>
            </a:endParaRPr>
          </a:p>
        </p:txBody>
      </p:sp>
      <p:sp>
        <p:nvSpPr>
          <p:cNvPr id="43036" name="文本框 43035"/>
          <p:cNvSpPr txBox="1"/>
          <p:nvPr/>
        </p:nvSpPr>
        <p:spPr>
          <a:xfrm>
            <a:off x="4719638" y="1666875"/>
            <a:ext cx="788987" cy="427038"/>
          </a:xfrm>
          <a:prstGeom prst="rect">
            <a:avLst/>
          </a:prstGeom>
          <a:noFill/>
          <a:ln w="9525">
            <a:noFill/>
          </a:ln>
        </p:spPr>
        <p:txBody>
          <a:bodyPr vert="horz" wrap="squar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证实</a:t>
            </a:r>
            <a:endParaRPr lang="zh-CN" altLang="en-US" b="1" dirty="0">
              <a:latin typeface="Times New Roman" panose="02020603050405020304" pitchFamily="2" charset="0"/>
              <a:ea typeface="宋体" panose="02010600030101010101" pitchFamily="2" charset="-122"/>
            </a:endParaRPr>
          </a:p>
        </p:txBody>
      </p:sp>
      <p:sp>
        <p:nvSpPr>
          <p:cNvPr id="43037" name="文本框 43036"/>
          <p:cNvSpPr txBox="1"/>
          <p:nvPr/>
        </p:nvSpPr>
        <p:spPr>
          <a:xfrm>
            <a:off x="1778000" y="3460750"/>
            <a:ext cx="741363" cy="427038"/>
          </a:xfrm>
          <a:prstGeom prst="rect">
            <a:avLst/>
          </a:prstGeom>
          <a:noFill/>
          <a:ln w="9525">
            <a:noFill/>
          </a:ln>
        </p:spPr>
        <p:txBody>
          <a:bodyPr vert="horz" wrap="non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更正</a:t>
            </a:r>
            <a:endParaRPr lang="zh-CN" altLang="en-US" b="1" dirty="0">
              <a:latin typeface="Times New Roman" panose="02020603050405020304" pitchFamily="2" charset="0"/>
              <a:ea typeface="宋体" panose="02010600030101010101" pitchFamily="2" charset="-122"/>
            </a:endParaRPr>
          </a:p>
        </p:txBody>
      </p:sp>
      <p:sp>
        <p:nvSpPr>
          <p:cNvPr id="43038" name="箭头 852"/>
          <p:cNvSpPr/>
          <p:nvPr/>
        </p:nvSpPr>
        <p:spPr>
          <a:xfrm flipV="1">
            <a:off x="7308850" y="4797425"/>
            <a:ext cx="0" cy="288925"/>
          </a:xfrm>
          <a:prstGeom prst="line">
            <a:avLst/>
          </a:prstGeom>
          <a:ln w="38100" cap="flat" cmpd="sng">
            <a:solidFill>
              <a:schemeClr val="tx1"/>
            </a:solidFill>
            <a:prstDash val="solid"/>
            <a:headEnd type="none" w="med" len="med"/>
            <a:tailEnd type="triangle" w="med" len="med"/>
          </a:ln>
        </p:spPr>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6" name="Rectangle 3"/>
          <p:cNvSpPr>
            <a:spLocks noGrp="1"/>
          </p:cNvSpPr>
          <p:nvPr>
            <p:ph type="body"/>
          </p:nvPr>
        </p:nvSpPr>
        <p:spPr>
          <a:xfrm>
            <a:off x="685800" y="978853"/>
            <a:ext cx="8134350" cy="5691187"/>
          </a:xfrm>
        </p:spPr>
        <p:txBody>
          <a:bodyPr vert="horz" wrap="square" anchor="t"/>
          <a:lstStyle/>
          <a:p>
            <a:pPr lvl="0" eaLnBrk="1" hangingPunct="1">
              <a:lnSpc>
                <a:spcPct val="80000"/>
              </a:lnSpc>
              <a:buNone/>
            </a:pPr>
            <a:r>
              <a:rPr lang="zh-CN" altLang="en-US" sz="2200" b="1" dirty="0"/>
              <a:t>　</a:t>
            </a:r>
            <a:r>
              <a:rPr lang="zh-CN" altLang="en-US" sz="2800" b="1" dirty="0"/>
              <a:t>需求开发中的问题获取</a:t>
            </a:r>
            <a:r>
              <a:rPr lang="en-US" altLang="x-none" sz="2800" b="1" dirty="0"/>
              <a:t>(elicitation)</a:t>
            </a:r>
            <a:r>
              <a:rPr lang="zh-CN" altLang="en-US" sz="2800" b="1" dirty="0"/>
              <a:t>、需求分析</a:t>
            </a:r>
            <a:r>
              <a:rPr lang="en-US" altLang="x-none" sz="2800" b="1" dirty="0"/>
              <a:t>(analysis)</a:t>
            </a:r>
            <a:r>
              <a:rPr lang="zh-CN" altLang="en-US" sz="2800" b="1" dirty="0"/>
              <a:t>、编写规格说明 </a:t>
            </a:r>
            <a:r>
              <a:rPr lang="en-US" altLang="x-none" sz="2800" b="1" dirty="0"/>
              <a:t>(specification)</a:t>
            </a:r>
            <a:r>
              <a:rPr lang="zh-CN" altLang="en-US" sz="2800" b="1" dirty="0"/>
              <a:t>和需求验证</a:t>
            </a:r>
            <a:r>
              <a:rPr lang="en-US" altLang="x-none" sz="2800" b="1" dirty="0"/>
              <a:t>(verification)</a:t>
            </a:r>
            <a:r>
              <a:rPr lang="zh-CN" altLang="en-US" sz="2800" b="1" dirty="0"/>
              <a:t>四个阶段包括了软件产品中需求收集、评价、编写文档等所有活动。需求开发活动包括以下几个方面：</a:t>
            </a:r>
            <a:endParaRPr lang="zh-CN" altLang="en-US" sz="2800" b="1" dirty="0"/>
          </a:p>
          <a:p>
            <a:pPr lvl="0" eaLnBrk="1" hangingPunct="1">
              <a:lnSpc>
                <a:spcPct val="80000"/>
              </a:lnSpc>
              <a:buFont typeface="Wingdings" panose="05000000000000000000" pitchFamily="2" charset="2"/>
              <a:buChar char="l"/>
            </a:pPr>
            <a:r>
              <a:rPr lang="zh-CN" altLang="en-US" sz="2800" b="1" dirty="0"/>
              <a:t> 确定产品所期望的用户类。</a:t>
            </a:r>
            <a:endParaRPr lang="zh-CN" altLang="en-US" sz="2800" b="1" dirty="0"/>
          </a:p>
          <a:p>
            <a:pPr lvl="0" eaLnBrk="1" hangingPunct="1">
              <a:lnSpc>
                <a:spcPct val="80000"/>
              </a:lnSpc>
              <a:buFont typeface="Wingdings" panose="05000000000000000000" pitchFamily="2" charset="2"/>
              <a:buChar char="l"/>
            </a:pPr>
            <a:r>
              <a:rPr lang="zh-CN" altLang="en-US" sz="2800" b="1" dirty="0"/>
              <a:t> 获取每个用户类的需求。</a:t>
            </a:r>
            <a:endParaRPr lang="zh-CN" altLang="en-US" sz="2800" b="1" dirty="0"/>
          </a:p>
          <a:p>
            <a:pPr lvl="0" eaLnBrk="1" hangingPunct="1">
              <a:lnSpc>
                <a:spcPct val="80000"/>
              </a:lnSpc>
              <a:buFont typeface="Wingdings" panose="05000000000000000000" pitchFamily="2" charset="2"/>
              <a:buChar char="l"/>
            </a:pPr>
            <a:r>
              <a:rPr lang="zh-CN" altLang="en-US" sz="2800" b="1" dirty="0"/>
              <a:t> 了解实际用户任务和目标以及这些任务所支持的业务需求。</a:t>
            </a:r>
            <a:endParaRPr lang="zh-CN" altLang="en-US" sz="2800" b="1" dirty="0"/>
          </a:p>
          <a:p>
            <a:pPr lvl="0" eaLnBrk="1" hangingPunct="1">
              <a:lnSpc>
                <a:spcPct val="80000"/>
              </a:lnSpc>
              <a:buFont typeface="Wingdings" panose="05000000000000000000" pitchFamily="2" charset="2"/>
              <a:buChar char="l"/>
            </a:pPr>
            <a:r>
              <a:rPr lang="zh-CN" altLang="en-US" sz="2800" b="1" dirty="0"/>
              <a:t> 分析源于用户的信息以区别用户任务需求、功能需求、业</a:t>
            </a:r>
            <a:r>
              <a:rPr lang="zh-CN" altLang="en-US" sz="2800" b="1" dirty="0" smtClean="0"/>
              <a:t>务 </a:t>
            </a:r>
            <a:r>
              <a:rPr lang="zh-CN" altLang="en-US" sz="2800" b="1" dirty="0"/>
              <a:t>规则、质量属性、建议解决、方法和附加信息。</a:t>
            </a:r>
            <a:endParaRPr lang="zh-CN" altLang="en-US" sz="2800" b="1" dirty="0"/>
          </a:p>
          <a:p>
            <a:pPr marL="1371600" lvl="3" indent="0" eaLnBrk="1" hangingPunct="1">
              <a:lnSpc>
                <a:spcPct val="80000"/>
              </a:lnSpc>
              <a:buFont typeface="Wingdings" panose="05000000000000000000" pitchFamily="2" charset="2"/>
              <a:buNone/>
            </a:pPr>
            <a:endParaRPr lang="en-US" altLang="zh-CN" sz="1375"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6" name="Rectangle 3"/>
          <p:cNvSpPr>
            <a:spLocks noGrp="1"/>
          </p:cNvSpPr>
          <p:nvPr>
            <p:ph type="body"/>
          </p:nvPr>
        </p:nvSpPr>
        <p:spPr>
          <a:xfrm>
            <a:off x="685800" y="404813"/>
            <a:ext cx="8134350" cy="5691187"/>
          </a:xfrm>
        </p:spPr>
        <p:txBody>
          <a:bodyPr vert="horz" wrap="square" anchor="t"/>
          <a:lstStyle/>
          <a:p>
            <a:pPr lvl="0" eaLnBrk="1" hangingPunct="1">
              <a:lnSpc>
                <a:spcPct val="80000"/>
              </a:lnSpc>
              <a:buNone/>
            </a:pPr>
            <a:r>
              <a:rPr lang="zh-CN" altLang="en-US" sz="2800" b="1" dirty="0"/>
              <a:t> 将系统级的需求分为几个子系统，并将需求中的一部份分配给软件组件。</a:t>
            </a:r>
            <a:endParaRPr lang="zh-CN" altLang="en-US" sz="2800" b="1" dirty="0"/>
          </a:p>
          <a:p>
            <a:pPr lvl="0" eaLnBrk="1" hangingPunct="1">
              <a:lnSpc>
                <a:spcPct val="150000"/>
              </a:lnSpc>
              <a:buFont typeface="Wingdings" panose="05000000000000000000" pitchFamily="2" charset="2"/>
              <a:buChar char="l"/>
            </a:pPr>
            <a:r>
              <a:rPr lang="zh-CN" altLang="en-US" sz="2800" b="1" dirty="0"/>
              <a:t>了解相关质量属性的重要性。</a:t>
            </a:r>
            <a:endParaRPr lang="zh-CN" altLang="en-US" sz="2800" b="1" dirty="0"/>
          </a:p>
          <a:p>
            <a:pPr lvl="0" eaLnBrk="1" hangingPunct="1">
              <a:lnSpc>
                <a:spcPct val="150000"/>
              </a:lnSpc>
              <a:buFont typeface="Wingdings" panose="05000000000000000000" pitchFamily="2" charset="2"/>
              <a:buChar char="l"/>
            </a:pPr>
            <a:r>
              <a:rPr lang="zh-CN" altLang="en-US" sz="2800" b="1" dirty="0"/>
              <a:t> 商讨实施优先级的划分。</a:t>
            </a:r>
            <a:endParaRPr lang="zh-CN" altLang="en-US" sz="2800" b="1" dirty="0"/>
          </a:p>
          <a:p>
            <a:pPr lvl="0" eaLnBrk="1" hangingPunct="1">
              <a:lnSpc>
                <a:spcPct val="150000"/>
              </a:lnSpc>
              <a:buFont typeface="Wingdings" panose="05000000000000000000" pitchFamily="2" charset="2"/>
              <a:buChar char="l"/>
            </a:pPr>
            <a:r>
              <a:rPr lang="zh-CN" altLang="en-US" sz="2800" b="1" dirty="0"/>
              <a:t>将所收集的用户需求编写成规格说明和模型。</a:t>
            </a:r>
            <a:endParaRPr lang="zh-CN" altLang="en-US" sz="2800" b="1" dirty="0"/>
          </a:p>
          <a:p>
            <a:pPr lvl="0" eaLnBrk="1" hangingPunct="1">
              <a:lnSpc>
                <a:spcPct val="150000"/>
              </a:lnSpc>
              <a:buFont typeface="Wingdings" panose="05000000000000000000" pitchFamily="2" charset="2"/>
              <a:buChar char="l"/>
            </a:pPr>
            <a:r>
              <a:rPr lang="zh-CN" altLang="en-US" sz="2800" b="1" dirty="0"/>
              <a:t>评审需求规格说明，确保对用户需求达到共同的理解与认识，并在整个开发小组接受说明之前将问题都弄清楚。</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5059"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5060" name="Rectangle 3"/>
          <p:cNvSpPr>
            <a:spLocks noGrp="1"/>
          </p:cNvSpPr>
          <p:nvPr>
            <p:ph type="body"/>
          </p:nvPr>
        </p:nvSpPr>
        <p:spPr>
          <a:xfrm>
            <a:off x="1187768" y="554355"/>
            <a:ext cx="7772400" cy="5832475"/>
          </a:xfrm>
        </p:spPr>
        <p:txBody>
          <a:bodyPr vert="horz" wrap="square" anchor="t"/>
          <a:lstStyle/>
          <a:p>
            <a:pPr marL="1905" lvl="0" indent="-344805" eaLnBrk="1" hangingPunct="1">
              <a:lnSpc>
                <a:spcPct val="100000"/>
              </a:lnSpc>
              <a:buNone/>
            </a:pPr>
            <a:r>
              <a:rPr lang="zh-CN" altLang="en-US" sz="2800" b="1" dirty="0"/>
              <a:t>1）需求获取包括的主要活动：</a:t>
            </a:r>
            <a:endParaRPr lang="zh-CN" altLang="en-US" sz="2800" b="1" dirty="0"/>
          </a:p>
          <a:p>
            <a:pPr lvl="0" eaLnBrk="1" hangingPunct="1">
              <a:lnSpc>
                <a:spcPct val="100000"/>
              </a:lnSpc>
              <a:buFont typeface="Wingdings" panose="05000000000000000000" charset="0"/>
              <a:buChar char="l"/>
            </a:pPr>
            <a:r>
              <a:rPr lang="zh-CN" altLang="en-US" sz="2600" b="1" dirty="0"/>
              <a:t>确定需求开发过程</a:t>
            </a:r>
            <a:endParaRPr lang="zh-CN" altLang="en-US" sz="2600" b="1" dirty="0"/>
          </a:p>
          <a:p>
            <a:pPr lvl="0" eaLnBrk="1" hangingPunct="1">
              <a:lnSpc>
                <a:spcPct val="100000"/>
              </a:lnSpc>
              <a:buFont typeface="Wingdings" panose="05000000000000000000" charset="0"/>
              <a:buChar char="l"/>
            </a:pPr>
            <a:r>
              <a:rPr lang="zh-CN" altLang="en-US" sz="2600" b="1" dirty="0"/>
              <a:t>编写项目视图和范围（vision and scope)文档</a:t>
            </a:r>
            <a:endParaRPr lang="zh-CN" altLang="en-US" sz="2600" b="1" dirty="0"/>
          </a:p>
          <a:p>
            <a:pPr lvl="0" eaLnBrk="1" hangingPunct="1">
              <a:lnSpc>
                <a:spcPct val="100000"/>
              </a:lnSpc>
              <a:buFont typeface="Wingdings" panose="05000000000000000000" charset="0"/>
              <a:buChar char="l"/>
            </a:pPr>
            <a:r>
              <a:rPr lang="zh-CN" altLang="en-US" sz="2600" b="1" dirty="0"/>
              <a:t>用户群分类</a:t>
            </a:r>
            <a:endParaRPr lang="zh-CN" altLang="en-US" sz="2600" b="1" dirty="0"/>
          </a:p>
          <a:p>
            <a:pPr lvl="0" eaLnBrk="1" hangingPunct="1">
              <a:lnSpc>
                <a:spcPct val="100000"/>
              </a:lnSpc>
              <a:buFont typeface="Wingdings" panose="05000000000000000000" charset="0"/>
              <a:buChar char="l"/>
            </a:pPr>
            <a:r>
              <a:rPr lang="zh-CN" altLang="en-US" sz="2600" b="1" dirty="0"/>
              <a:t>选择产品代表</a:t>
            </a:r>
            <a:endParaRPr lang="zh-CN" altLang="en-US" sz="2600" b="1" dirty="0"/>
          </a:p>
          <a:p>
            <a:pPr lvl="0" eaLnBrk="1" hangingPunct="1">
              <a:lnSpc>
                <a:spcPct val="100000"/>
              </a:lnSpc>
              <a:buFont typeface="Wingdings" panose="05000000000000000000" charset="0"/>
              <a:buChar char="l"/>
            </a:pPr>
            <a:r>
              <a:rPr lang="zh-CN" altLang="en-US" sz="2600" b="1" dirty="0"/>
              <a:t>建立核心队伍</a:t>
            </a:r>
            <a:endParaRPr lang="zh-CN" altLang="en-US" sz="2600" b="1" dirty="0"/>
          </a:p>
          <a:p>
            <a:pPr lvl="0" eaLnBrk="1" hangingPunct="1">
              <a:lnSpc>
                <a:spcPct val="100000"/>
              </a:lnSpc>
              <a:buFont typeface="Wingdings" panose="05000000000000000000" charset="0"/>
              <a:buChar char="l"/>
            </a:pPr>
            <a:r>
              <a:rPr lang="zh-CN" altLang="en-US" sz="2600" b="1" dirty="0"/>
              <a:t>确定用例（Use Cases)</a:t>
            </a:r>
            <a:endParaRPr lang="zh-CN" altLang="en-US" sz="2600" b="1" dirty="0"/>
          </a:p>
          <a:p>
            <a:pPr lvl="0" eaLnBrk="1" hangingPunct="1">
              <a:lnSpc>
                <a:spcPct val="100000"/>
              </a:lnSpc>
              <a:buFont typeface="Wingdings" panose="05000000000000000000" charset="0"/>
              <a:buChar char="l"/>
            </a:pPr>
            <a:r>
              <a:rPr lang="zh-CN" altLang="en-US" sz="2600" b="1" dirty="0"/>
              <a:t>召开应用程序开发联系会议</a:t>
            </a:r>
            <a:endParaRPr lang="zh-CN" altLang="en-US" sz="2600" b="1" dirty="0"/>
          </a:p>
          <a:p>
            <a:pPr lvl="0" eaLnBrk="1" hangingPunct="1">
              <a:lnSpc>
                <a:spcPct val="100000"/>
              </a:lnSpc>
              <a:buFont typeface="Wingdings" panose="05000000000000000000" charset="0"/>
              <a:buChar char="l"/>
            </a:pPr>
            <a:r>
              <a:rPr lang="zh-CN" altLang="en-US" sz="2600" b="1" dirty="0"/>
              <a:t>分析用户工作流程</a:t>
            </a:r>
            <a:endParaRPr lang="zh-CN" altLang="en-US" sz="2600" b="1" dirty="0"/>
          </a:p>
          <a:p>
            <a:pPr lvl="0" eaLnBrk="1" hangingPunct="1">
              <a:lnSpc>
                <a:spcPct val="100000"/>
              </a:lnSpc>
              <a:buFont typeface="Wingdings" panose="05000000000000000000" charset="0"/>
              <a:buChar char="l"/>
            </a:pPr>
            <a:r>
              <a:rPr lang="zh-CN" altLang="en-US" sz="2600" b="1" dirty="0"/>
              <a:t>确定质量属性</a:t>
            </a:r>
            <a:endParaRPr lang="zh-CN" altLang="en-US" sz="2600" b="1" dirty="0"/>
          </a:p>
          <a:p>
            <a:pPr lvl="0" eaLnBrk="1" hangingPunct="1">
              <a:lnSpc>
                <a:spcPct val="100000"/>
              </a:lnSpc>
              <a:buFont typeface="Wingdings" panose="05000000000000000000" charset="0"/>
              <a:buChar char="l"/>
            </a:pPr>
            <a:r>
              <a:rPr lang="zh-CN" altLang="en-US" sz="2600" b="1" dirty="0"/>
              <a:t>检查问题报告</a:t>
            </a:r>
            <a:endParaRPr lang="zh-CN" altLang="en-US" sz="2600" b="1" dirty="0"/>
          </a:p>
          <a:p>
            <a:pPr lvl="0" eaLnBrk="1" hangingPunct="1">
              <a:lnSpc>
                <a:spcPct val="100000"/>
              </a:lnSpc>
              <a:buFont typeface="Wingdings" panose="05000000000000000000" charset="0"/>
              <a:buChar char="l"/>
            </a:pPr>
            <a:r>
              <a:rPr lang="zh-CN" altLang="en-US" sz="2600" b="1" dirty="0"/>
              <a:t>需求重用</a:t>
            </a:r>
            <a:endParaRPr lang="zh-CN" altLang="en-US" sz="2600" b="1" dirty="0"/>
          </a:p>
          <a:p>
            <a:pPr lvl="0" eaLnBrk="1" hangingPunct="1">
              <a:lnSpc>
                <a:spcPct val="100000"/>
              </a:lnSpc>
              <a:buFont typeface="Wingdings" panose="05000000000000000000" charset="0"/>
              <a:buChar char="l"/>
            </a:pPr>
            <a:r>
              <a:rPr lang="zh-CN" altLang="en-US" sz="2600" b="1" dirty="0"/>
              <a:t>.</a:t>
            </a:r>
            <a:r>
              <a:rPr lang="zh-CN" altLang="en-US" sz="2800" b="1" dirty="0"/>
              <a:t>.....</a:t>
            </a:r>
            <a:endParaRPr lang="zh-CN" altLang="en-US" sz="2800" b="1" dirty="0"/>
          </a:p>
          <a:p>
            <a:pPr marL="1905" lvl="0" indent="-344805" eaLnBrk="1" hangingPunct="1">
              <a:lnSpc>
                <a:spcPct val="100000"/>
              </a:lnSpc>
              <a:buNone/>
            </a:pPr>
            <a:endParaRPr lang="zh-CN" altLang="en-US" sz="24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 calcmode="lin" valueType="num">
                                      <p:cBhvr additive="base">
                                        <p:cTn id="7" dur="500" fill="hold"/>
                                        <p:tgtEl>
                                          <p:spTgt spid="45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xEl>
                                              <p:pRg st="1" end="1"/>
                                            </p:txEl>
                                          </p:spTgt>
                                        </p:tgtEl>
                                        <p:attrNameLst>
                                          <p:attrName>style.visibility</p:attrName>
                                        </p:attrNameLst>
                                      </p:cBhvr>
                                      <p:to>
                                        <p:strVal val="visible"/>
                                      </p:to>
                                    </p:set>
                                    <p:anim calcmode="lin" valueType="num">
                                      <p:cBhvr additive="base">
                                        <p:cTn id="13" dur="500" fill="hold"/>
                                        <p:tgtEl>
                                          <p:spTgt spid="450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60">
                                            <p:txEl>
                                              <p:pRg st="2" end="2"/>
                                            </p:txEl>
                                          </p:spTgt>
                                        </p:tgtEl>
                                        <p:attrNameLst>
                                          <p:attrName>style.visibility</p:attrName>
                                        </p:attrNameLst>
                                      </p:cBhvr>
                                      <p:to>
                                        <p:strVal val="visible"/>
                                      </p:to>
                                    </p:set>
                                    <p:anim calcmode="lin" valueType="num">
                                      <p:cBhvr additive="base">
                                        <p:cTn id="19" dur="500" fill="hold"/>
                                        <p:tgtEl>
                                          <p:spTgt spid="450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60">
                                            <p:txEl>
                                              <p:pRg st="3" end="3"/>
                                            </p:txEl>
                                          </p:spTgt>
                                        </p:tgtEl>
                                        <p:attrNameLst>
                                          <p:attrName>style.visibility</p:attrName>
                                        </p:attrNameLst>
                                      </p:cBhvr>
                                      <p:to>
                                        <p:strVal val="visible"/>
                                      </p:to>
                                    </p:set>
                                    <p:anim calcmode="lin" valueType="num">
                                      <p:cBhvr additive="base">
                                        <p:cTn id="25" dur="500" fill="hold"/>
                                        <p:tgtEl>
                                          <p:spTgt spid="450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60">
                                            <p:txEl>
                                              <p:pRg st="4" end="4"/>
                                            </p:txEl>
                                          </p:spTgt>
                                        </p:tgtEl>
                                        <p:attrNameLst>
                                          <p:attrName>style.visibility</p:attrName>
                                        </p:attrNameLst>
                                      </p:cBhvr>
                                      <p:to>
                                        <p:strVal val="visible"/>
                                      </p:to>
                                    </p:set>
                                    <p:anim calcmode="lin" valueType="num">
                                      <p:cBhvr additive="base">
                                        <p:cTn id="31" dur="500" fill="hold"/>
                                        <p:tgtEl>
                                          <p:spTgt spid="450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060">
                                            <p:txEl>
                                              <p:pRg st="5" end="5"/>
                                            </p:txEl>
                                          </p:spTgt>
                                        </p:tgtEl>
                                        <p:attrNameLst>
                                          <p:attrName>style.visibility</p:attrName>
                                        </p:attrNameLst>
                                      </p:cBhvr>
                                      <p:to>
                                        <p:strVal val="visible"/>
                                      </p:to>
                                    </p:set>
                                    <p:anim calcmode="lin" valueType="num">
                                      <p:cBhvr additive="base">
                                        <p:cTn id="37" dur="500" fill="hold"/>
                                        <p:tgtEl>
                                          <p:spTgt spid="4506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060">
                                            <p:txEl>
                                              <p:pRg st="6" end="6"/>
                                            </p:txEl>
                                          </p:spTgt>
                                        </p:tgtEl>
                                        <p:attrNameLst>
                                          <p:attrName>style.visibility</p:attrName>
                                        </p:attrNameLst>
                                      </p:cBhvr>
                                      <p:to>
                                        <p:strVal val="visible"/>
                                      </p:to>
                                    </p:set>
                                    <p:anim calcmode="lin" valueType="num">
                                      <p:cBhvr additive="base">
                                        <p:cTn id="43" dur="500" fill="hold"/>
                                        <p:tgtEl>
                                          <p:spTgt spid="4506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6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060">
                                            <p:txEl>
                                              <p:pRg st="7" end="7"/>
                                            </p:txEl>
                                          </p:spTgt>
                                        </p:tgtEl>
                                        <p:attrNameLst>
                                          <p:attrName>style.visibility</p:attrName>
                                        </p:attrNameLst>
                                      </p:cBhvr>
                                      <p:to>
                                        <p:strVal val="visible"/>
                                      </p:to>
                                    </p:set>
                                    <p:anim calcmode="lin" valueType="num">
                                      <p:cBhvr additive="base">
                                        <p:cTn id="49" dur="500" fill="hold"/>
                                        <p:tgtEl>
                                          <p:spTgt spid="4506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6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060">
                                            <p:txEl>
                                              <p:pRg st="8" end="8"/>
                                            </p:txEl>
                                          </p:spTgt>
                                        </p:tgtEl>
                                        <p:attrNameLst>
                                          <p:attrName>style.visibility</p:attrName>
                                        </p:attrNameLst>
                                      </p:cBhvr>
                                      <p:to>
                                        <p:strVal val="visible"/>
                                      </p:to>
                                    </p:set>
                                    <p:anim calcmode="lin" valueType="num">
                                      <p:cBhvr additive="base">
                                        <p:cTn id="55" dur="500" fill="hold"/>
                                        <p:tgtEl>
                                          <p:spTgt spid="4506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6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5060">
                                            <p:txEl>
                                              <p:pRg st="9" end="9"/>
                                            </p:txEl>
                                          </p:spTgt>
                                        </p:tgtEl>
                                        <p:attrNameLst>
                                          <p:attrName>style.visibility</p:attrName>
                                        </p:attrNameLst>
                                      </p:cBhvr>
                                      <p:to>
                                        <p:strVal val="visible"/>
                                      </p:to>
                                    </p:set>
                                    <p:anim calcmode="lin" valueType="num">
                                      <p:cBhvr additive="base">
                                        <p:cTn id="61" dur="500" fill="hold"/>
                                        <p:tgtEl>
                                          <p:spTgt spid="4506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506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5060">
                                            <p:txEl>
                                              <p:pRg st="10" end="10"/>
                                            </p:txEl>
                                          </p:spTgt>
                                        </p:tgtEl>
                                        <p:attrNameLst>
                                          <p:attrName>style.visibility</p:attrName>
                                        </p:attrNameLst>
                                      </p:cBhvr>
                                      <p:to>
                                        <p:strVal val="visible"/>
                                      </p:to>
                                    </p:set>
                                    <p:anim calcmode="lin" valueType="num">
                                      <p:cBhvr additive="base">
                                        <p:cTn id="67" dur="500" fill="hold"/>
                                        <p:tgtEl>
                                          <p:spTgt spid="45060">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06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5060">
                                            <p:txEl>
                                              <p:pRg st="11" end="11"/>
                                            </p:txEl>
                                          </p:spTgt>
                                        </p:tgtEl>
                                        <p:attrNameLst>
                                          <p:attrName>style.visibility</p:attrName>
                                        </p:attrNameLst>
                                      </p:cBhvr>
                                      <p:to>
                                        <p:strVal val="visible"/>
                                      </p:to>
                                    </p:set>
                                    <p:anim calcmode="lin" valueType="num">
                                      <p:cBhvr additive="base">
                                        <p:cTn id="73" dur="500" fill="hold"/>
                                        <p:tgtEl>
                                          <p:spTgt spid="45060">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506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5060">
                                            <p:txEl>
                                              <p:pRg st="12" end="12"/>
                                            </p:txEl>
                                          </p:spTgt>
                                        </p:tgtEl>
                                        <p:attrNameLst>
                                          <p:attrName>style.visibility</p:attrName>
                                        </p:attrNameLst>
                                      </p:cBhvr>
                                      <p:to>
                                        <p:strVal val="visible"/>
                                      </p:to>
                                    </p:set>
                                    <p:anim calcmode="lin" valueType="num">
                                      <p:cBhvr additive="base">
                                        <p:cTn id="79" dur="500" fill="hold"/>
                                        <p:tgtEl>
                                          <p:spTgt spid="45060">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506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5" name="Rectangle 2"/>
          <p:cNvSpPr>
            <a:spLocks noGrp="1"/>
          </p:cNvSpPr>
          <p:nvPr>
            <p:ph type="title"/>
          </p:nvPr>
        </p:nvSpPr>
        <p:spPr>
          <a:xfrm>
            <a:off x="685800" y="228600"/>
            <a:ext cx="7772400" cy="914400"/>
          </a:xfrm>
        </p:spPr>
        <p:txBody>
          <a:bodyPr wrap="square" anchor="ctr"/>
          <a:lstStyle/>
          <a:p>
            <a:pPr lvl="0" eaLnBrk="1" hangingPunct="1"/>
            <a:r>
              <a:rPr lang="zh-CN" altLang="en-US" sz="6000">
                <a:solidFill>
                  <a:srgbClr val="333399"/>
                </a:solidFill>
                <a:ea typeface="隶书" pitchFamily="1" charset="-122"/>
              </a:rPr>
              <a:t>教材及参考书</a:t>
            </a:r>
            <a:endParaRPr lang="zh-CN" altLang="en-US" sz="6000">
              <a:solidFill>
                <a:srgbClr val="333399"/>
              </a:solidFill>
              <a:ea typeface="隶书" pitchFamily="1" charset="-122"/>
            </a:endParaRPr>
          </a:p>
        </p:txBody>
      </p:sp>
      <p:sp>
        <p:nvSpPr>
          <p:cNvPr id="8197" name="Rectangle 3"/>
          <p:cNvSpPr>
            <a:spLocks noGrp="1"/>
          </p:cNvSpPr>
          <p:nvPr>
            <p:ph type="body"/>
          </p:nvPr>
        </p:nvSpPr>
        <p:spPr>
          <a:xfrm>
            <a:off x="395288" y="1577975"/>
            <a:ext cx="8496300" cy="2643188"/>
          </a:xfrm>
          <a:ln>
            <a:miter/>
          </a:ln>
        </p:spPr>
        <p:txBody>
          <a:bodyPr vert="horz" wrap="square" anchor="t"/>
          <a:lstStyle/>
          <a:p>
            <a:pPr lvl="0" eaLnBrk="1" fontAlgn="base" hangingPunct="1">
              <a:lnSpc>
                <a:spcPct val="125000"/>
              </a:lnSpc>
              <a:spcBef>
                <a:spcPts val="20"/>
              </a:spcBef>
              <a:spcAft>
                <a:spcPts val="0"/>
              </a:spcAft>
              <a:buFont typeface="Wingdings" panose="05000000000000000000" charset="0"/>
              <a:buChar char="l"/>
            </a:pPr>
            <a:r>
              <a:rPr lang="zh-CN" altLang="x-none" sz="2800" b="1" strike="noStrike" noProof="1"/>
              <a:t>软件需求，</a:t>
            </a:r>
            <a:r>
              <a:rPr lang="en-US" altLang="x-none" sz="2800" b="1" dirty="0">
                <a:sym typeface="+mn-ea"/>
              </a:rPr>
              <a:t>[</a:t>
            </a:r>
            <a:r>
              <a:rPr lang="zh-CN" altLang="en-US" sz="2800" b="1" dirty="0">
                <a:sym typeface="+mn-ea"/>
              </a:rPr>
              <a:t>美] </a:t>
            </a:r>
            <a:r>
              <a:rPr lang="en-US" altLang="x-none" sz="2800" b="1" dirty="0">
                <a:sym typeface="+mn-ea"/>
              </a:rPr>
              <a:t>Karl E. Wiegers </a:t>
            </a:r>
            <a:r>
              <a:rPr lang="zh-CN" altLang="en-US" sz="2800" b="1" dirty="0">
                <a:sym typeface="+mn-ea"/>
              </a:rPr>
              <a:t>著，南京：清华大学出版社，201</a:t>
            </a:r>
            <a:r>
              <a:rPr lang="en-US" altLang="zh-CN" sz="2800" b="1" dirty="0">
                <a:sym typeface="+mn-ea"/>
              </a:rPr>
              <a:t>5</a:t>
            </a:r>
            <a:r>
              <a:rPr lang="zh-CN" altLang="en-US" sz="2800" b="1" dirty="0">
                <a:sym typeface="+mn-ea"/>
              </a:rPr>
              <a:t>.</a:t>
            </a:r>
            <a:r>
              <a:rPr lang="en-US" altLang="zh-CN" sz="2800" b="1" dirty="0">
                <a:sym typeface="+mn-ea"/>
              </a:rPr>
              <a:t>8.</a:t>
            </a:r>
            <a:r>
              <a:rPr lang="zh-CN" altLang="en-US" sz="2800" b="1" dirty="0">
                <a:sym typeface="+mn-ea"/>
              </a:rPr>
              <a:t>第</a:t>
            </a:r>
            <a:r>
              <a:rPr lang="en-US" altLang="zh-CN" sz="2800" b="1" dirty="0">
                <a:sym typeface="+mn-ea"/>
              </a:rPr>
              <a:t>13</a:t>
            </a:r>
            <a:r>
              <a:rPr lang="zh-CN" altLang="en-US" sz="2800" b="1" dirty="0">
                <a:sym typeface="+mn-ea"/>
              </a:rPr>
              <a:t>次印刷。</a:t>
            </a:r>
            <a:endParaRPr lang="zh-CN" altLang="x-none" sz="2800" b="1" strike="noStrike" noProof="1"/>
          </a:p>
          <a:p>
            <a:pPr lvl="0" eaLnBrk="1" fontAlgn="base" hangingPunct="1">
              <a:lnSpc>
                <a:spcPct val="125000"/>
              </a:lnSpc>
              <a:spcBef>
                <a:spcPts val="20"/>
              </a:spcBef>
              <a:spcAft>
                <a:spcPts val="0"/>
              </a:spcAft>
              <a:buFont typeface="Wingdings" panose="05000000000000000000" charset="0"/>
              <a:buChar char="l"/>
            </a:pPr>
            <a:r>
              <a:rPr lang="en-US" altLang="x-none" sz="2800" b="1" strike="noStrike" noProof="1"/>
              <a:t>Software Requirements(</a:t>
            </a:r>
            <a:r>
              <a:rPr lang="zh-CN" altLang="en-US" sz="2800" b="1" strike="noStrike" noProof="1"/>
              <a:t>软件需求  第三版（影印版））</a:t>
            </a:r>
            <a:r>
              <a:rPr lang="en-US" altLang="x-none" sz="2800" b="1" strike="noStrike" noProof="1"/>
              <a:t>,[</a:t>
            </a:r>
            <a:r>
              <a:rPr lang="zh-CN" altLang="en-US" sz="2800" b="1" strike="noStrike" noProof="1"/>
              <a:t>美] </a:t>
            </a:r>
            <a:r>
              <a:rPr lang="en-US" altLang="x-none" sz="2800" b="1" strike="noStrike" noProof="1"/>
              <a:t>Karl E. Wiegers </a:t>
            </a:r>
            <a:r>
              <a:rPr lang="zh-CN" altLang="en-US" sz="2800" b="1" strike="noStrike" noProof="1"/>
              <a:t>Joy Beatty著，南京：东南大学出版社，2014.9.</a:t>
            </a:r>
            <a:endParaRPr lang="zh-CN" altLang="en-US" sz="2800" b="1" strike="noStrike" noProof="1"/>
          </a:p>
          <a:p>
            <a:pPr lvl="0" eaLnBrk="1" fontAlgn="base" hangingPunct="1">
              <a:lnSpc>
                <a:spcPct val="125000"/>
              </a:lnSpc>
              <a:spcBef>
                <a:spcPts val="20"/>
              </a:spcBef>
              <a:spcAft>
                <a:spcPts val="0"/>
              </a:spcAft>
              <a:buFont typeface="Wingdings" panose="05000000000000000000" charset="0"/>
              <a:buChar char="l"/>
            </a:pPr>
            <a:r>
              <a:rPr lang="zh-CN" altLang="en-US" sz="2800" b="1" dirty="0">
                <a:sym typeface="+mn-ea"/>
              </a:rPr>
              <a:t>康雁主编，何婧，林英，秦江龙编著.软件需求工程.</a:t>
            </a:r>
            <a:endParaRPr lang="zh-CN" altLang="en-US" sz="2800" b="1" strike="noStrike" noProof="1"/>
          </a:p>
          <a:p>
            <a:pPr marL="0" lvl="0" indent="0" eaLnBrk="1" fontAlgn="base" hangingPunct="1">
              <a:lnSpc>
                <a:spcPct val="125000"/>
              </a:lnSpc>
              <a:spcBef>
                <a:spcPts val="20"/>
              </a:spcBef>
              <a:spcAft>
                <a:spcPts val="0"/>
              </a:spcAft>
              <a:buFont typeface="Wingdings" panose="05000000000000000000" charset="0"/>
              <a:buNone/>
            </a:pPr>
            <a:r>
              <a:rPr lang="zh-CN" altLang="en-US" sz="2800" b="1" dirty="0">
                <a:sym typeface="+mn-ea"/>
              </a:rPr>
              <a:t>    北京:科学出版社,2012.</a:t>
            </a:r>
            <a:endParaRPr lang="en-US" altLang="x-none" sz="2800" b="1" strike="noStrike" noProof="1"/>
          </a:p>
          <a:p>
            <a:pPr lvl="0" eaLnBrk="1" fontAlgn="base" hangingPunct="1">
              <a:lnSpc>
                <a:spcPct val="125000"/>
              </a:lnSpc>
              <a:spcBef>
                <a:spcPts val="20"/>
              </a:spcBef>
              <a:spcAft>
                <a:spcPts val="0"/>
              </a:spcAft>
              <a:buFont typeface="Wingdings" panose="05000000000000000000" charset="0"/>
              <a:buChar char="l"/>
            </a:pPr>
            <a:endParaRPr lang="zh-CN" altLang="en-US" sz="2800" b="1" strike="noStrike" noProof="1"/>
          </a:p>
          <a:p>
            <a:pPr lvl="0" eaLnBrk="1" fontAlgn="base" hangingPunct="1">
              <a:lnSpc>
                <a:spcPct val="80000"/>
              </a:lnSpc>
            </a:pPr>
            <a:endParaRPr lang="zh-CN" altLang="en-US" sz="2800" b="1"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4" name="Rectangle 3"/>
          <p:cNvSpPr>
            <a:spLocks noGrp="1"/>
          </p:cNvSpPr>
          <p:nvPr>
            <p:ph type="body"/>
          </p:nvPr>
        </p:nvSpPr>
        <p:spPr>
          <a:xfrm>
            <a:off x="981075" y="438150"/>
            <a:ext cx="7379970" cy="4794885"/>
          </a:xfrm>
        </p:spPr>
        <p:txBody>
          <a:bodyPr vert="horz" wrap="square" anchor="t"/>
          <a:lstStyle/>
          <a:p>
            <a:pPr marL="1905" lvl="0" indent="-344805" eaLnBrk="1" hangingPunct="1">
              <a:lnSpc>
                <a:spcPct val="125000"/>
              </a:lnSpc>
              <a:spcBef>
                <a:spcPts val="20"/>
              </a:spcBef>
              <a:spcAft>
                <a:spcPts val="0"/>
              </a:spcAft>
              <a:buNone/>
            </a:pPr>
            <a:r>
              <a:rPr lang="zh-CN" altLang="en-US" sz="2800" b="1" dirty="0"/>
              <a:t>需求获取的方法和技能：</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项目范围确定</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用户确定</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用例确定</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系统事件和响应</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获取方法: 讨论会议、观察工作过程、问答式对话、启发式诱导等</a:t>
            </a:r>
            <a:endParaRPr lang="zh-CN" altLang="en-US" sz="2800" b="1" dirty="0"/>
          </a:p>
          <a:p>
            <a:pPr marL="1905" lvl="0" indent="-344805" eaLnBrk="1" hangingPunct="1">
              <a:lnSpc>
                <a:spcPct val="125000"/>
              </a:lnSpc>
              <a:spcBef>
                <a:spcPts val="20"/>
              </a:spcBef>
              <a:spcAft>
                <a:spcPts val="0"/>
              </a:spcAft>
              <a:buNone/>
            </a:pPr>
            <a:endParaRPr lang="zh-CN" altLang="en-US" sz="2800" b="1" dirty="0"/>
          </a:p>
          <a:p>
            <a:pPr marL="1905" lvl="0" indent="-1905" eaLnBrk="1" hangingPunct="1">
              <a:lnSpc>
                <a:spcPct val="90000"/>
              </a:lnSpc>
              <a:buFont typeface="Wingdings" panose="05000000000000000000" pitchFamily="2" charset="2"/>
              <a:buChar char="l"/>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 calcmode="lin" valueType="num">
                                      <p:cBhvr additive="base">
                                        <p:cTn id="7" dur="500" fill="hold"/>
                                        <p:tgtEl>
                                          <p:spTgt spid="460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4">
                                            <p:txEl>
                                              <p:pRg st="1" end="1"/>
                                            </p:txEl>
                                          </p:spTgt>
                                        </p:tgtEl>
                                        <p:attrNameLst>
                                          <p:attrName>style.visibility</p:attrName>
                                        </p:attrNameLst>
                                      </p:cBhvr>
                                      <p:to>
                                        <p:strVal val="visible"/>
                                      </p:to>
                                    </p:set>
                                    <p:anim calcmode="lin" valueType="num">
                                      <p:cBhvr additive="base">
                                        <p:cTn id="13" dur="500" fill="hold"/>
                                        <p:tgtEl>
                                          <p:spTgt spid="460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4">
                                            <p:txEl>
                                              <p:pRg st="2" end="2"/>
                                            </p:txEl>
                                          </p:spTgt>
                                        </p:tgtEl>
                                        <p:attrNameLst>
                                          <p:attrName>style.visibility</p:attrName>
                                        </p:attrNameLst>
                                      </p:cBhvr>
                                      <p:to>
                                        <p:strVal val="visible"/>
                                      </p:to>
                                    </p:set>
                                    <p:anim calcmode="lin" valueType="num">
                                      <p:cBhvr additive="base">
                                        <p:cTn id="19" dur="500" fill="hold"/>
                                        <p:tgtEl>
                                          <p:spTgt spid="460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84">
                                            <p:txEl>
                                              <p:pRg st="3" end="3"/>
                                            </p:txEl>
                                          </p:spTgt>
                                        </p:tgtEl>
                                        <p:attrNameLst>
                                          <p:attrName>style.visibility</p:attrName>
                                        </p:attrNameLst>
                                      </p:cBhvr>
                                      <p:to>
                                        <p:strVal val="visible"/>
                                      </p:to>
                                    </p:set>
                                    <p:anim calcmode="lin" valueType="num">
                                      <p:cBhvr additive="base">
                                        <p:cTn id="25" dur="500" fill="hold"/>
                                        <p:tgtEl>
                                          <p:spTgt spid="460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084">
                                            <p:txEl>
                                              <p:pRg st="4" end="4"/>
                                            </p:txEl>
                                          </p:spTgt>
                                        </p:tgtEl>
                                        <p:attrNameLst>
                                          <p:attrName>style.visibility</p:attrName>
                                        </p:attrNameLst>
                                      </p:cBhvr>
                                      <p:to>
                                        <p:strVal val="visible"/>
                                      </p:to>
                                    </p:set>
                                    <p:anim calcmode="lin" valueType="num">
                                      <p:cBhvr additive="base">
                                        <p:cTn id="31" dur="500" fill="hold"/>
                                        <p:tgtEl>
                                          <p:spTgt spid="4608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084">
                                            <p:txEl>
                                              <p:pRg st="5" end="5"/>
                                            </p:txEl>
                                          </p:spTgt>
                                        </p:tgtEl>
                                        <p:attrNameLst>
                                          <p:attrName>style.visibility</p:attrName>
                                        </p:attrNameLst>
                                      </p:cBhvr>
                                      <p:to>
                                        <p:strVal val="visible"/>
                                      </p:to>
                                    </p:set>
                                    <p:anim calcmode="lin" valueType="num">
                                      <p:cBhvr additive="base">
                                        <p:cTn id="37" dur="500" fill="hold"/>
                                        <p:tgtEl>
                                          <p:spTgt spid="4608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4" name="Rectangle 3"/>
          <p:cNvSpPr>
            <a:spLocks noGrp="1"/>
          </p:cNvSpPr>
          <p:nvPr>
            <p:ph type="body"/>
          </p:nvPr>
        </p:nvSpPr>
        <p:spPr>
          <a:xfrm>
            <a:off x="612775" y="261938"/>
            <a:ext cx="8353425" cy="5545137"/>
          </a:xfrm>
        </p:spPr>
        <p:txBody>
          <a:bodyPr vert="horz" wrap="square" anchor="t"/>
          <a:lstStyle/>
          <a:p>
            <a:pPr marL="1905" lvl="0" indent="-344805" eaLnBrk="1" hangingPunct="1">
              <a:lnSpc>
                <a:spcPct val="90000"/>
              </a:lnSpc>
              <a:buNone/>
            </a:pPr>
            <a:endParaRPr lang="zh-CN" altLang="en-US" sz="2400" b="1" dirty="0"/>
          </a:p>
          <a:p>
            <a:pPr marL="1905" lvl="0" indent="-344805" eaLnBrk="1" hangingPunct="1">
              <a:lnSpc>
                <a:spcPct val="125000"/>
              </a:lnSpc>
              <a:spcBef>
                <a:spcPts val="20"/>
              </a:spcBef>
              <a:spcAft>
                <a:spcPts val="0"/>
              </a:spcAft>
              <a:buNone/>
            </a:pPr>
            <a:r>
              <a:rPr lang="zh-CN" altLang="en-US" sz="2800" b="1" dirty="0"/>
              <a:t>主要任务: 收集材料、定义项目视图和范围、选择信息来源、选择获取方法并执行获取、记录获取结果。</a:t>
            </a:r>
            <a:endParaRPr lang="zh-CN" altLang="en-US" sz="2800" b="1" dirty="0"/>
          </a:p>
          <a:p>
            <a:pPr marL="1905" lvl="0" indent="-344805" eaLnBrk="1" hangingPunct="1">
              <a:lnSpc>
                <a:spcPct val="125000"/>
              </a:lnSpc>
              <a:spcBef>
                <a:spcPts val="20"/>
              </a:spcBef>
              <a:spcAft>
                <a:spcPts val="0"/>
              </a:spcAft>
              <a:buFont typeface="Wingdings" panose="05000000000000000000" pitchFamily="2" charset="2"/>
              <a:buNone/>
            </a:pPr>
            <a:r>
              <a:rPr lang="zh-CN" altLang="en-US" sz="2800" b="1" dirty="0"/>
              <a:t>可能出现的主要问题：</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捕获范围不足</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缺乏计划性</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缺乏科学性</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获取对象不明确</a:t>
            </a:r>
            <a:endParaRPr lang="zh-CN" altLang="en-US" sz="2800" b="1" dirty="0"/>
          </a:p>
          <a:p>
            <a:pPr marL="1905" lvl="0" indent="-1905" eaLnBrk="1" hangingPunct="1">
              <a:lnSpc>
                <a:spcPct val="90000"/>
              </a:lnSpc>
              <a:buFont typeface="Wingdings" panose="05000000000000000000" pitchFamily="2" charset="2"/>
              <a:buChar char="l"/>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8" name="Rectangle 3"/>
          <p:cNvSpPr>
            <a:spLocks noGrp="1"/>
          </p:cNvSpPr>
          <p:nvPr>
            <p:ph type="body"/>
          </p:nvPr>
        </p:nvSpPr>
        <p:spPr>
          <a:xfrm>
            <a:off x="388620" y="262255"/>
            <a:ext cx="8431530" cy="6192520"/>
          </a:xfrm>
        </p:spPr>
        <p:txBody>
          <a:bodyPr vert="horz" wrap="square" anchor="t"/>
          <a:lstStyle/>
          <a:p>
            <a:pPr marL="1905" lvl="0" indent="-344805" eaLnBrk="1" hangingPunct="1">
              <a:lnSpc>
                <a:spcPct val="100000"/>
              </a:lnSpc>
              <a:buNone/>
            </a:pPr>
            <a:r>
              <a:rPr lang="zh-CN" altLang="en-US" sz="2600" b="1" dirty="0"/>
              <a:t>2）需求分析</a:t>
            </a:r>
            <a:endParaRPr lang="zh-CN" altLang="en-US" sz="2600" b="1" dirty="0"/>
          </a:p>
          <a:p>
            <a:pPr marL="1905" lvl="0" indent="-344805" eaLnBrk="1" hangingPunct="1">
              <a:lnSpc>
                <a:spcPct val="100000"/>
              </a:lnSpc>
              <a:buNone/>
            </a:pPr>
            <a:r>
              <a:rPr lang="zh-CN" altLang="en-US" sz="2600" b="1" dirty="0"/>
              <a:t>是需求开发的核心任务，是获取用户需求后的一个粗加工过程，通过修正错误、补充遗漏，消除不一致等，以获得用户对软件系统的真正需求。需求分析具体可描述为：</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是对业务分析：对问题域进行研究，而非系统结构。</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是一种分解活动。按职责划分成不同的主题域、分解为组成该主题域的所有流程，在分解到业务活动（用例）、业务步骤。</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是一种提炼和整合活动：将用户的原始需求合并到业务活动中，将分业务流程合并得到全局业务流程图，将各业务事件的用例图片段合并成全局用例模型等。</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是一种规范化活动。发现矛盾和冲突，并予以协调解决。</a:t>
            </a:r>
            <a:endParaRPr lang="zh-CN" altLang="en-US" sz="2600" b="1" dirty="0"/>
          </a:p>
          <a:p>
            <a:pPr marL="1905" lvl="0" indent="-344805" eaLnBrk="1" hangingPunct="1">
              <a:lnSpc>
                <a:spcPct val="100000"/>
              </a:lnSpc>
              <a:buNone/>
            </a:pPr>
            <a:endParaRPr lang="zh-CN" altLang="en-US" sz="2600" b="1" dirty="0"/>
          </a:p>
          <a:p>
            <a:pPr marL="1905" lvl="0" indent="-344805" eaLnBrk="1" hangingPunct="1">
              <a:lnSpc>
                <a:spcPct val="100000"/>
              </a:lnSpc>
              <a:buNone/>
            </a:pPr>
            <a:endParaRPr lang="zh-CN" altLang="en-US" sz="26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 calcmode="lin" valueType="num">
                                      <p:cBhvr additive="base">
                                        <p:cTn id="7" dur="500" fill="hold"/>
                                        <p:tgtEl>
                                          <p:spTgt spid="47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8">
                                            <p:txEl>
                                              <p:pRg st="1" end="1"/>
                                            </p:txEl>
                                          </p:spTgt>
                                        </p:tgtEl>
                                        <p:attrNameLst>
                                          <p:attrName>style.visibility</p:attrName>
                                        </p:attrNameLst>
                                      </p:cBhvr>
                                      <p:to>
                                        <p:strVal val="visible"/>
                                      </p:to>
                                    </p:set>
                                    <p:anim calcmode="lin" valueType="num">
                                      <p:cBhvr additive="base">
                                        <p:cTn id="13"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8">
                                            <p:txEl>
                                              <p:pRg st="2" end="2"/>
                                            </p:txEl>
                                          </p:spTgt>
                                        </p:tgtEl>
                                        <p:attrNameLst>
                                          <p:attrName>style.visibility</p:attrName>
                                        </p:attrNameLst>
                                      </p:cBhvr>
                                      <p:to>
                                        <p:strVal val="visible"/>
                                      </p:to>
                                    </p:set>
                                    <p:anim calcmode="lin" valueType="num">
                                      <p:cBhvr additive="base">
                                        <p:cTn id="19"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8">
                                            <p:txEl>
                                              <p:pRg st="3" end="3"/>
                                            </p:txEl>
                                          </p:spTgt>
                                        </p:tgtEl>
                                        <p:attrNameLst>
                                          <p:attrName>style.visibility</p:attrName>
                                        </p:attrNameLst>
                                      </p:cBhvr>
                                      <p:to>
                                        <p:strVal val="visible"/>
                                      </p:to>
                                    </p:set>
                                    <p:anim calcmode="lin" valueType="num">
                                      <p:cBhvr additive="base">
                                        <p:cTn id="25"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8">
                                            <p:txEl>
                                              <p:pRg st="4" end="4"/>
                                            </p:txEl>
                                          </p:spTgt>
                                        </p:tgtEl>
                                        <p:attrNameLst>
                                          <p:attrName>style.visibility</p:attrName>
                                        </p:attrNameLst>
                                      </p:cBhvr>
                                      <p:to>
                                        <p:strVal val="visible"/>
                                      </p:to>
                                    </p:set>
                                    <p:anim calcmode="lin" valueType="num">
                                      <p:cBhvr additive="base">
                                        <p:cTn id="31" dur="500" fill="hold"/>
                                        <p:tgtEl>
                                          <p:spTgt spid="471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8">
                                            <p:txEl>
                                              <p:pRg st="5" end="5"/>
                                            </p:txEl>
                                          </p:spTgt>
                                        </p:tgtEl>
                                        <p:attrNameLst>
                                          <p:attrName>style.visibility</p:attrName>
                                        </p:attrNameLst>
                                      </p:cBhvr>
                                      <p:to>
                                        <p:strVal val="visible"/>
                                      </p:to>
                                    </p:set>
                                    <p:anim calcmode="lin" valueType="num">
                                      <p:cBhvr additive="base">
                                        <p:cTn id="37" dur="500" fill="hold"/>
                                        <p:tgtEl>
                                          <p:spTgt spid="4710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8" name="Rectangle 3"/>
          <p:cNvSpPr>
            <a:spLocks noGrp="1"/>
          </p:cNvSpPr>
          <p:nvPr>
            <p:ph type="body"/>
          </p:nvPr>
        </p:nvSpPr>
        <p:spPr>
          <a:xfrm>
            <a:off x="611188" y="261938"/>
            <a:ext cx="8208962" cy="6192837"/>
          </a:xfrm>
        </p:spPr>
        <p:txBody>
          <a:bodyPr vert="horz" wrap="square" anchor="t"/>
          <a:lstStyle/>
          <a:p>
            <a:pPr marL="1905" lvl="0" indent="-344805" eaLnBrk="1" hangingPunct="1">
              <a:lnSpc>
                <a:spcPct val="100000"/>
              </a:lnSpc>
              <a:buNone/>
            </a:pPr>
            <a:endParaRPr lang="zh-CN" altLang="en-US" sz="2000" b="1" dirty="0"/>
          </a:p>
          <a:p>
            <a:pPr marL="1905" lvl="0" indent="-344805" eaLnBrk="1" hangingPunct="1">
              <a:lnSpc>
                <a:spcPct val="100000"/>
              </a:lnSpc>
              <a:buNone/>
            </a:pPr>
            <a:r>
              <a:rPr lang="zh-CN" altLang="en-US" sz="2800" b="1" dirty="0"/>
              <a:t>主要任务:</a:t>
            </a:r>
            <a:endParaRPr lang="zh-CN" altLang="en-US" sz="2800" b="1" dirty="0"/>
          </a:p>
          <a:p>
            <a:pPr marL="1905" lvl="0" indent="-344805" eaLnBrk="1" hangingPunct="1">
              <a:lnSpc>
                <a:spcPct val="100000"/>
              </a:lnSpc>
              <a:buNone/>
            </a:pPr>
            <a:r>
              <a:rPr lang="zh-CN" altLang="en-US" sz="2800" b="1" dirty="0"/>
              <a:t>背景分析、确定系统边界、</a:t>
            </a:r>
            <a:endParaRPr lang="zh-CN" altLang="en-US" sz="2800" b="1" dirty="0"/>
          </a:p>
          <a:p>
            <a:pPr marL="1905" lvl="0" indent="-344805" eaLnBrk="1" hangingPunct="1">
              <a:lnSpc>
                <a:spcPct val="100000"/>
              </a:lnSpc>
              <a:buNone/>
            </a:pPr>
            <a:r>
              <a:rPr lang="zh-CN" altLang="en-US" sz="2800" b="1" dirty="0"/>
              <a:t>需求建模（数据流图、E-R图、状态转换图、类图等描述需求）、</a:t>
            </a:r>
            <a:endParaRPr lang="zh-CN" altLang="en-US" sz="2800" b="1" dirty="0"/>
          </a:p>
          <a:p>
            <a:pPr marL="1905" lvl="0" indent="-344805" eaLnBrk="1" hangingPunct="1">
              <a:lnSpc>
                <a:spcPct val="100000"/>
              </a:lnSpc>
              <a:buNone/>
            </a:pPr>
            <a:r>
              <a:rPr lang="zh-CN" altLang="en-US" sz="2800" b="1" dirty="0"/>
              <a:t>需求细化、确定优先级、需求协商、</a:t>
            </a:r>
            <a:endParaRPr lang="zh-CN" altLang="en-US" sz="2800" b="1" dirty="0"/>
          </a:p>
          <a:p>
            <a:pPr marL="1905" lvl="0" indent="-344805" eaLnBrk="1" hangingPunct="1">
              <a:lnSpc>
                <a:spcPct val="100000"/>
              </a:lnSpc>
              <a:buNone/>
            </a:pPr>
            <a:r>
              <a:rPr lang="zh-CN" altLang="en-US" sz="2800" b="1" dirty="0"/>
              <a:t>绘制关联图、原型开发、数据字典创建、</a:t>
            </a:r>
            <a:endParaRPr lang="zh-CN" altLang="en-US" sz="2800" b="1" dirty="0"/>
          </a:p>
          <a:p>
            <a:pPr marL="1905" lvl="0" indent="-344805" eaLnBrk="1" hangingPunct="1">
              <a:lnSpc>
                <a:spcPct val="100000"/>
              </a:lnSpc>
              <a:buNone/>
            </a:pPr>
            <a:r>
              <a:rPr lang="zh-CN" altLang="en-US" sz="2800" b="1" dirty="0"/>
              <a:t>子系统建立（建立系统结构，将需求分配到各个子系统和模块中）</a:t>
            </a:r>
            <a:endParaRPr lang="zh-CN" altLang="en-US" sz="2800" b="1" dirty="0"/>
          </a:p>
          <a:p>
            <a:pPr marL="1905" lvl="0" indent="-344805" eaLnBrk="1" hangingPunct="1">
              <a:lnSpc>
                <a:spcPct val="100000"/>
              </a:lnSpc>
              <a:buNone/>
            </a:pPr>
            <a:r>
              <a:rPr lang="zh-CN" altLang="en-US" sz="2800" b="1" dirty="0"/>
              <a:t>      需求分析和需求获取交替进行。</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 calcmode="lin" valueType="num">
                                      <p:cBhvr additive="base">
                                        <p:cTn id="7"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8">
                                            <p:txEl>
                                              <p:pRg st="2" end="2"/>
                                            </p:txEl>
                                          </p:spTgt>
                                        </p:tgtEl>
                                        <p:attrNameLst>
                                          <p:attrName>style.visibility</p:attrName>
                                        </p:attrNameLst>
                                      </p:cBhvr>
                                      <p:to>
                                        <p:strVal val="visible"/>
                                      </p:to>
                                    </p:set>
                                    <p:anim calcmode="lin" valueType="num">
                                      <p:cBhvr additive="base">
                                        <p:cTn id="13"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8">
                                            <p:txEl>
                                              <p:pRg st="3" end="3"/>
                                            </p:txEl>
                                          </p:spTgt>
                                        </p:tgtEl>
                                        <p:attrNameLst>
                                          <p:attrName>style.visibility</p:attrName>
                                        </p:attrNameLst>
                                      </p:cBhvr>
                                      <p:to>
                                        <p:strVal val="visible"/>
                                      </p:to>
                                    </p:set>
                                    <p:anim calcmode="lin" valueType="num">
                                      <p:cBhvr additive="base">
                                        <p:cTn id="19"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8">
                                            <p:txEl>
                                              <p:pRg st="4" end="4"/>
                                            </p:txEl>
                                          </p:spTgt>
                                        </p:tgtEl>
                                        <p:attrNameLst>
                                          <p:attrName>style.visibility</p:attrName>
                                        </p:attrNameLst>
                                      </p:cBhvr>
                                      <p:to>
                                        <p:strVal val="visible"/>
                                      </p:to>
                                    </p:set>
                                    <p:anim calcmode="lin" valueType="num">
                                      <p:cBhvr additive="base">
                                        <p:cTn id="25" dur="500" fill="hold"/>
                                        <p:tgtEl>
                                          <p:spTgt spid="4710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8">
                                            <p:txEl>
                                              <p:pRg st="5" end="5"/>
                                            </p:txEl>
                                          </p:spTgt>
                                        </p:tgtEl>
                                        <p:attrNameLst>
                                          <p:attrName>style.visibility</p:attrName>
                                        </p:attrNameLst>
                                      </p:cBhvr>
                                      <p:to>
                                        <p:strVal val="visible"/>
                                      </p:to>
                                    </p:set>
                                    <p:anim calcmode="lin" valueType="num">
                                      <p:cBhvr additive="base">
                                        <p:cTn id="31" dur="500" fill="hold"/>
                                        <p:tgtEl>
                                          <p:spTgt spid="4710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8">
                                            <p:txEl>
                                              <p:pRg st="6" end="6"/>
                                            </p:txEl>
                                          </p:spTgt>
                                        </p:tgtEl>
                                        <p:attrNameLst>
                                          <p:attrName>style.visibility</p:attrName>
                                        </p:attrNameLst>
                                      </p:cBhvr>
                                      <p:to>
                                        <p:strVal val="visible"/>
                                      </p:to>
                                    </p:set>
                                    <p:anim calcmode="lin" valueType="num">
                                      <p:cBhvr additive="base">
                                        <p:cTn id="37" dur="500" fill="hold"/>
                                        <p:tgtEl>
                                          <p:spTgt spid="4710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108">
                                            <p:txEl>
                                              <p:pRg st="7" end="7"/>
                                            </p:txEl>
                                          </p:spTgt>
                                        </p:tgtEl>
                                        <p:attrNameLst>
                                          <p:attrName>style.visibility</p:attrName>
                                        </p:attrNameLst>
                                      </p:cBhvr>
                                      <p:to>
                                        <p:strVal val="visible"/>
                                      </p:to>
                                    </p:set>
                                    <p:anim calcmode="lin" valueType="num">
                                      <p:cBhvr additive="base">
                                        <p:cTn id="43" dur="500" fill="hold"/>
                                        <p:tgtEl>
                                          <p:spTgt spid="4710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2" name="Rectangle 3"/>
          <p:cNvSpPr>
            <a:spLocks noGrp="1"/>
          </p:cNvSpPr>
          <p:nvPr>
            <p:ph type="body"/>
          </p:nvPr>
        </p:nvSpPr>
        <p:spPr>
          <a:xfrm>
            <a:off x="611188" y="406400"/>
            <a:ext cx="7993062" cy="5616575"/>
          </a:xfrm>
        </p:spPr>
        <p:txBody>
          <a:bodyPr vert="horz" wrap="square" anchor="t"/>
          <a:lstStyle/>
          <a:p>
            <a:pPr marL="1905" lvl="0" indent="-344805" eaLnBrk="1" hangingPunct="1">
              <a:lnSpc>
                <a:spcPct val="100000"/>
              </a:lnSpc>
              <a:buNone/>
            </a:pPr>
            <a:r>
              <a:rPr lang="zh-CN" altLang="en-US" sz="2800" b="1" dirty="0"/>
              <a:t>3）编写需求规格说明书</a:t>
            </a:r>
            <a:endParaRPr lang="zh-CN" altLang="en-US" sz="2800" b="1" dirty="0"/>
          </a:p>
          <a:p>
            <a:pPr marL="1905" lvl="0" indent="-344805" eaLnBrk="1" hangingPunct="1">
              <a:lnSpc>
                <a:spcPct val="125000"/>
              </a:lnSpc>
              <a:spcBef>
                <a:spcPts val="20"/>
              </a:spcBef>
              <a:spcAft>
                <a:spcPts val="0"/>
              </a:spcAft>
              <a:buNone/>
            </a:pPr>
            <a:r>
              <a:rPr lang="zh-CN" altLang="en-US" sz="2800" b="1" dirty="0"/>
              <a:t>就是将需求分析结果文档化的过程。它阐述所开发的软件系统必须提供的功能和性能，以及所要考虑的限制条件，是系统测试、用户文档、设计和编码的基础。</a:t>
            </a:r>
            <a:endParaRPr lang="zh-CN" altLang="en-US" sz="2800" b="1" dirty="0"/>
          </a:p>
          <a:p>
            <a:pPr marL="1905" lvl="0" indent="-344805" eaLnBrk="1" hangingPunct="1">
              <a:lnSpc>
                <a:spcPct val="125000"/>
              </a:lnSpc>
              <a:spcBef>
                <a:spcPts val="20"/>
              </a:spcBef>
              <a:spcAft>
                <a:spcPts val="0"/>
              </a:spcAft>
              <a:buNone/>
            </a:pPr>
            <a:r>
              <a:rPr lang="zh-CN" altLang="en-US" sz="2800" b="1" dirty="0"/>
              <a:t>主要任务是：</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定制文档模板</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编写文档</a:t>
            </a:r>
            <a:endParaRPr lang="zh-CN" altLang="en-US" sz="2800" b="1" dirty="0"/>
          </a:p>
          <a:p>
            <a:pPr marL="1905" lvl="0" indent="-344805" eaLnBrk="1" hangingPunct="1">
              <a:lnSpc>
                <a:spcPct val="125000"/>
              </a:lnSpc>
              <a:spcBef>
                <a:spcPts val="20"/>
              </a:spcBef>
              <a:spcAft>
                <a:spcPts val="0"/>
              </a:spcAft>
              <a:buFont typeface="Wingdings" panose="05000000000000000000" pitchFamily="2" charset="2"/>
              <a:buNone/>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2" name="Rectangle 3"/>
          <p:cNvSpPr>
            <a:spLocks noGrp="1"/>
          </p:cNvSpPr>
          <p:nvPr>
            <p:ph type="body"/>
          </p:nvPr>
        </p:nvSpPr>
        <p:spPr>
          <a:xfrm>
            <a:off x="611188" y="406400"/>
            <a:ext cx="7993062" cy="5616575"/>
          </a:xfrm>
        </p:spPr>
        <p:txBody>
          <a:bodyPr vert="horz" wrap="square" anchor="t"/>
          <a:lstStyle/>
          <a:p>
            <a:pPr marL="1905" lvl="0" indent="-344805" eaLnBrk="1" hangingPunct="1">
              <a:lnSpc>
                <a:spcPct val="110000"/>
              </a:lnSpc>
              <a:buNone/>
            </a:pPr>
            <a:endParaRPr lang="zh-CN" altLang="en-US" sz="2800" b="1" dirty="0"/>
          </a:p>
          <a:p>
            <a:pPr marL="1905" lvl="0" indent="-344805" eaLnBrk="1" hangingPunct="1">
              <a:lnSpc>
                <a:spcPct val="110000"/>
              </a:lnSpc>
              <a:buFont typeface="Wingdings" panose="05000000000000000000" pitchFamily="2" charset="2"/>
              <a:buNone/>
            </a:pPr>
            <a:r>
              <a:rPr lang="zh-CN" altLang="en-US" sz="2800" b="1" dirty="0"/>
              <a:t>主要方法包括：采用软件需求规格说明模板、为每项目标注标号、记录业务范围、创建需求能力跟踪能力矩阵、设计数据字典、数据流图、状态转化图、对话图和类图等。</a:t>
            </a:r>
            <a:endParaRPr lang="zh-CN" altLang="en-US" sz="2800" b="1" dirty="0"/>
          </a:p>
          <a:p>
            <a:pPr marL="1905" lvl="0" indent="-1905" eaLnBrk="1" hangingPunct="1">
              <a:lnSpc>
                <a:spcPct val="110000"/>
              </a:lnSpc>
              <a:buFont typeface="Wingdings" panose="05000000000000000000" pitchFamily="2" charset="2"/>
              <a:buChar char="l"/>
            </a:pPr>
            <a:endParaRPr lang="zh-CN" altLang="en-US" sz="2800" b="1" dirty="0"/>
          </a:p>
          <a:p>
            <a:pPr marL="1905" lvl="0" indent="-344805" eaLnBrk="1" hangingPunct="1">
              <a:lnSpc>
                <a:spcPct val="110000"/>
              </a:lnSpc>
              <a:buFont typeface="Wingdings" panose="05000000000000000000" pitchFamily="2" charset="2"/>
              <a:buNone/>
            </a:pPr>
            <a:r>
              <a:rPr lang="zh-CN" altLang="en-US" sz="2800" b="1" dirty="0"/>
              <a:t>需求规格说明书应该具有：</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共享性：可获得；可获知</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更新性</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6" name="Rectangle 3"/>
          <p:cNvSpPr>
            <a:spLocks noGrp="1"/>
          </p:cNvSpPr>
          <p:nvPr>
            <p:ph type="body"/>
          </p:nvPr>
        </p:nvSpPr>
        <p:spPr>
          <a:xfrm>
            <a:off x="685800" y="946785"/>
            <a:ext cx="7992745" cy="4037330"/>
          </a:xfrm>
        </p:spPr>
        <p:txBody>
          <a:bodyPr vert="horz" wrap="square" anchor="t"/>
          <a:lstStyle/>
          <a:p>
            <a:pPr marL="1905" lvl="0" indent="-344805" eaLnBrk="1" hangingPunct="1">
              <a:lnSpc>
                <a:spcPct val="120000"/>
              </a:lnSpc>
              <a:buNone/>
            </a:pPr>
            <a:r>
              <a:rPr lang="zh-CN" altLang="en-US" sz="2800" b="1" dirty="0"/>
              <a:t>4）需求验证</a:t>
            </a:r>
            <a:endParaRPr lang="zh-CN" altLang="en-US" sz="2800" b="1" dirty="0"/>
          </a:p>
          <a:p>
            <a:pPr marL="1905" lvl="0" indent="-344805" eaLnBrk="1" hangingPunct="1">
              <a:lnSpc>
                <a:spcPct val="120000"/>
              </a:lnSpc>
              <a:buNone/>
            </a:pPr>
            <a:r>
              <a:rPr lang="zh-CN" altLang="en-US" sz="2800" b="1" dirty="0"/>
              <a:t>就是审查需求规格说明是否正确和完整地表达了用户对软件系统的需求。验证具体包括：</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 审查需求文档（关键手段）</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依据需求编写测试用例</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编写用户手册</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确定合格标准</a:t>
            </a:r>
            <a:endParaRPr lang="zh-CN" altLang="en-US" sz="2800" b="1" dirty="0"/>
          </a:p>
          <a:p>
            <a:pPr marL="1905" lvl="0" indent="-344805" eaLnBrk="1" hangingPunct="1">
              <a:lnSpc>
                <a:spcPct val="100000"/>
              </a:lnSpc>
              <a:buNone/>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 calcmode="lin" valueType="num">
                                      <p:cBhvr additive="base">
                                        <p:cTn id="7" dur="500" fill="hold"/>
                                        <p:tgtEl>
                                          <p:spTgt spid="49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6">
                                            <p:txEl>
                                              <p:pRg st="1" end="1"/>
                                            </p:txEl>
                                          </p:spTgt>
                                        </p:tgtEl>
                                        <p:attrNameLst>
                                          <p:attrName>style.visibility</p:attrName>
                                        </p:attrNameLst>
                                      </p:cBhvr>
                                      <p:to>
                                        <p:strVal val="visible"/>
                                      </p:to>
                                    </p:set>
                                    <p:anim calcmode="lin" valueType="num">
                                      <p:cBhvr additive="base">
                                        <p:cTn id="13" dur="5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6">
                                            <p:txEl>
                                              <p:pRg st="2" end="2"/>
                                            </p:txEl>
                                          </p:spTgt>
                                        </p:tgtEl>
                                        <p:attrNameLst>
                                          <p:attrName>style.visibility</p:attrName>
                                        </p:attrNameLst>
                                      </p:cBhvr>
                                      <p:to>
                                        <p:strVal val="visible"/>
                                      </p:to>
                                    </p:set>
                                    <p:anim calcmode="lin" valueType="num">
                                      <p:cBhvr additive="base">
                                        <p:cTn id="19"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6">
                                            <p:txEl>
                                              <p:pRg st="3" end="3"/>
                                            </p:txEl>
                                          </p:spTgt>
                                        </p:tgtEl>
                                        <p:attrNameLst>
                                          <p:attrName>style.visibility</p:attrName>
                                        </p:attrNameLst>
                                      </p:cBhvr>
                                      <p:to>
                                        <p:strVal val="visible"/>
                                      </p:to>
                                    </p:set>
                                    <p:anim calcmode="lin" valueType="num">
                                      <p:cBhvr additive="base">
                                        <p:cTn id="25" dur="500" fill="hold"/>
                                        <p:tgtEl>
                                          <p:spTgt spid="491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56">
                                            <p:txEl>
                                              <p:pRg st="4" end="4"/>
                                            </p:txEl>
                                          </p:spTgt>
                                        </p:tgtEl>
                                        <p:attrNameLst>
                                          <p:attrName>style.visibility</p:attrName>
                                        </p:attrNameLst>
                                      </p:cBhvr>
                                      <p:to>
                                        <p:strVal val="visible"/>
                                      </p:to>
                                    </p:set>
                                    <p:anim calcmode="lin" valueType="num">
                                      <p:cBhvr additive="base">
                                        <p:cTn id="31" dur="500" fill="hold"/>
                                        <p:tgtEl>
                                          <p:spTgt spid="4915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6">
                                            <p:txEl>
                                              <p:pRg st="5" end="5"/>
                                            </p:txEl>
                                          </p:spTgt>
                                        </p:tgtEl>
                                        <p:attrNameLst>
                                          <p:attrName>style.visibility</p:attrName>
                                        </p:attrNameLst>
                                      </p:cBhvr>
                                      <p:to>
                                        <p:strVal val="visible"/>
                                      </p:to>
                                    </p:set>
                                    <p:anim calcmode="lin" valueType="num">
                                      <p:cBhvr additive="base">
                                        <p:cTn id="37" dur="500" fill="hold"/>
                                        <p:tgtEl>
                                          <p:spTgt spid="4915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6" name="Rectangle 3"/>
          <p:cNvSpPr>
            <a:spLocks noGrp="1"/>
          </p:cNvSpPr>
          <p:nvPr>
            <p:ph type="body"/>
          </p:nvPr>
        </p:nvSpPr>
        <p:spPr>
          <a:xfrm>
            <a:off x="611188" y="117475"/>
            <a:ext cx="7993062" cy="5905500"/>
          </a:xfrm>
        </p:spPr>
        <p:txBody>
          <a:bodyPr vert="horz" wrap="square" anchor="t"/>
          <a:lstStyle/>
          <a:p>
            <a:pPr marL="1905" lvl="0" indent="-344805" eaLnBrk="1" hangingPunct="1">
              <a:lnSpc>
                <a:spcPct val="110000"/>
              </a:lnSpc>
              <a:buNone/>
            </a:pPr>
            <a:endParaRPr lang="zh-CN" altLang="en-US" sz="2800" b="1" dirty="0"/>
          </a:p>
          <a:p>
            <a:pPr marL="1905" lvl="0" indent="-344805" eaLnBrk="1" hangingPunct="1">
              <a:lnSpc>
                <a:spcPct val="110000"/>
              </a:lnSpc>
              <a:buNone/>
            </a:pPr>
            <a:r>
              <a:rPr lang="zh-CN" altLang="en-US" sz="2800" b="1" dirty="0"/>
              <a:t>需要验证需求规格文档至少符合以下标准：</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文档内每条需求都准确地反映了用户的意图；</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文档记录的需求集在整体上具有完整性和一致性；</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文档的组织方式和需求的书写方式具有可读性和可修改性</a:t>
            </a:r>
            <a:endParaRPr lang="zh-CN" altLang="en-US" sz="2800" b="1" dirty="0"/>
          </a:p>
          <a:p>
            <a:pPr marL="1905" lvl="0" indent="-344805" eaLnBrk="1" hangingPunct="1">
              <a:lnSpc>
                <a:spcPct val="110000"/>
              </a:lnSpc>
              <a:buFont typeface="Wingdings" panose="05000000000000000000" pitchFamily="2" charset="2"/>
              <a:buNone/>
            </a:pPr>
            <a:endParaRPr lang="zh-CN" altLang="en-US" sz="2800" b="1" dirty="0"/>
          </a:p>
          <a:p>
            <a:pPr marL="1905" lvl="0" indent="-344805" eaLnBrk="1" hangingPunct="1">
              <a:lnSpc>
                <a:spcPct val="110000"/>
              </a:lnSpc>
              <a:buFont typeface="Wingdings" panose="05000000000000000000" pitchFamily="2" charset="2"/>
              <a:buNone/>
            </a:pPr>
            <a:r>
              <a:rPr lang="zh-CN" altLang="en-US" sz="2800" b="1" dirty="0"/>
              <a:t>需求验证阶段的任务：</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执行验证：同级评审</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问题修正：发现问题及时修正</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 calcmode="lin" valueType="num">
                                      <p:cBhvr additive="base">
                                        <p:cTn id="7" dur="5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6">
                                            <p:txEl>
                                              <p:pRg st="2" end="2"/>
                                            </p:txEl>
                                          </p:spTgt>
                                        </p:tgtEl>
                                        <p:attrNameLst>
                                          <p:attrName>style.visibility</p:attrName>
                                        </p:attrNameLst>
                                      </p:cBhvr>
                                      <p:to>
                                        <p:strVal val="visible"/>
                                      </p:to>
                                    </p:set>
                                    <p:anim calcmode="lin" valueType="num">
                                      <p:cBhvr additive="base">
                                        <p:cTn id="13"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6">
                                            <p:txEl>
                                              <p:pRg st="3" end="3"/>
                                            </p:txEl>
                                          </p:spTgt>
                                        </p:tgtEl>
                                        <p:attrNameLst>
                                          <p:attrName>style.visibility</p:attrName>
                                        </p:attrNameLst>
                                      </p:cBhvr>
                                      <p:to>
                                        <p:strVal val="visible"/>
                                      </p:to>
                                    </p:set>
                                    <p:anim calcmode="lin" valueType="num">
                                      <p:cBhvr additive="base">
                                        <p:cTn id="19" dur="500" fill="hold"/>
                                        <p:tgtEl>
                                          <p:spTgt spid="4915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6">
                                            <p:txEl>
                                              <p:pRg st="4" end="4"/>
                                            </p:txEl>
                                          </p:spTgt>
                                        </p:tgtEl>
                                        <p:attrNameLst>
                                          <p:attrName>style.visibility</p:attrName>
                                        </p:attrNameLst>
                                      </p:cBhvr>
                                      <p:to>
                                        <p:strVal val="visible"/>
                                      </p:to>
                                    </p:set>
                                    <p:anim calcmode="lin" valueType="num">
                                      <p:cBhvr additive="base">
                                        <p:cTn id="25" dur="500" fill="hold"/>
                                        <p:tgtEl>
                                          <p:spTgt spid="4915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56">
                                            <p:txEl>
                                              <p:pRg st="6" end="6"/>
                                            </p:txEl>
                                          </p:spTgt>
                                        </p:tgtEl>
                                        <p:attrNameLst>
                                          <p:attrName>style.visibility</p:attrName>
                                        </p:attrNameLst>
                                      </p:cBhvr>
                                      <p:to>
                                        <p:strVal val="visible"/>
                                      </p:to>
                                    </p:set>
                                    <p:anim calcmode="lin" valueType="num">
                                      <p:cBhvr additive="base">
                                        <p:cTn id="31" dur="500" fill="hold"/>
                                        <p:tgtEl>
                                          <p:spTgt spid="4915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6">
                                            <p:txEl>
                                              <p:pRg st="7" end="7"/>
                                            </p:txEl>
                                          </p:spTgt>
                                        </p:tgtEl>
                                        <p:attrNameLst>
                                          <p:attrName>style.visibility</p:attrName>
                                        </p:attrNameLst>
                                      </p:cBhvr>
                                      <p:to>
                                        <p:strVal val="visible"/>
                                      </p:to>
                                    </p:set>
                                    <p:anim calcmode="lin" valueType="num">
                                      <p:cBhvr additive="base">
                                        <p:cTn id="37" dur="500" fill="hold"/>
                                        <p:tgtEl>
                                          <p:spTgt spid="4915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156">
                                            <p:txEl>
                                              <p:pRg st="8" end="8"/>
                                            </p:txEl>
                                          </p:spTgt>
                                        </p:tgtEl>
                                        <p:attrNameLst>
                                          <p:attrName>style.visibility</p:attrName>
                                        </p:attrNameLst>
                                      </p:cBhvr>
                                      <p:to>
                                        <p:strVal val="visible"/>
                                      </p:to>
                                    </p:set>
                                    <p:anim calcmode="lin" valueType="num">
                                      <p:cBhvr additive="base">
                                        <p:cTn id="43" dur="500" fill="hold"/>
                                        <p:tgtEl>
                                          <p:spTgt spid="4915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80" name="Rectangle 3"/>
          <p:cNvSpPr>
            <a:spLocks noGrp="1"/>
          </p:cNvSpPr>
          <p:nvPr>
            <p:ph type="body"/>
          </p:nvPr>
        </p:nvSpPr>
        <p:spPr>
          <a:xfrm>
            <a:off x="684213" y="692150"/>
            <a:ext cx="8135937" cy="4897438"/>
          </a:xfrm>
        </p:spPr>
        <p:txBody>
          <a:bodyPr vert="horz" wrap="square" anchor="t"/>
          <a:lstStyle/>
          <a:p>
            <a:pPr lvl="0" eaLnBrk="1" hangingPunct="1">
              <a:lnSpc>
                <a:spcPct val="120000"/>
              </a:lnSpc>
              <a:buFont typeface="Wingdings" panose="05000000000000000000" pitchFamily="2" charset="2"/>
              <a:buNone/>
            </a:pPr>
            <a:r>
              <a:rPr lang="zh-CN" altLang="en-US" sz="2800" b="1" dirty="0"/>
              <a:t>5）需求管理</a:t>
            </a:r>
            <a:endParaRPr lang="zh-CN" altLang="en-US" sz="2800" b="1" dirty="0"/>
          </a:p>
          <a:p>
            <a:pPr lvl="0" eaLnBrk="1" hangingPunct="1">
              <a:lnSpc>
                <a:spcPct val="120000"/>
              </a:lnSpc>
              <a:buFont typeface="Wingdings" panose="05000000000000000000" pitchFamily="2" charset="2"/>
              <a:buNone/>
            </a:pPr>
            <a:r>
              <a:rPr lang="zh-CN" altLang="en-US" sz="2800" b="1" dirty="0"/>
              <a:t>需求管理包括需求跟踪、变更需求和基线管理。</a:t>
            </a:r>
            <a:endParaRPr lang="zh-CN" altLang="en-US" sz="2800" b="1" dirty="0"/>
          </a:p>
          <a:p>
            <a:pPr lvl="0" eaLnBrk="1" hangingPunct="1">
              <a:lnSpc>
                <a:spcPct val="120000"/>
              </a:lnSpc>
              <a:buFont typeface="Wingdings" panose="05000000000000000000" pitchFamily="2" charset="2"/>
              <a:buNone/>
            </a:pPr>
            <a:r>
              <a:rPr lang="zh-CN" altLang="en-US" sz="2800" b="1" dirty="0"/>
              <a:t>需求管理阶段任务和活动包括：</a:t>
            </a:r>
            <a:endParaRPr lang="zh-CN" altLang="en-US" sz="2800" b="1" dirty="0"/>
          </a:p>
          <a:p>
            <a:pPr lvl="0" eaLnBrk="1" hangingPunct="1">
              <a:lnSpc>
                <a:spcPct val="120000"/>
              </a:lnSpc>
              <a:buFont typeface="Wingdings" panose="05000000000000000000" pitchFamily="2" charset="2"/>
              <a:buChar char="l"/>
            </a:pPr>
            <a:r>
              <a:rPr lang="zh-CN" altLang="en-US" sz="2800" b="1" dirty="0"/>
              <a:t>建立和维护需求基线。</a:t>
            </a:r>
            <a:endParaRPr lang="zh-CN" altLang="en-US" sz="2800" b="1" dirty="0"/>
          </a:p>
          <a:p>
            <a:pPr lvl="0" eaLnBrk="1" hangingPunct="1">
              <a:lnSpc>
                <a:spcPct val="120000"/>
              </a:lnSpc>
              <a:buFont typeface="Wingdings" panose="05000000000000000000" pitchFamily="2" charset="2"/>
              <a:buChar char="l"/>
            </a:pPr>
            <a:r>
              <a:rPr lang="zh-CN" altLang="en-US" sz="2800" b="1" dirty="0"/>
              <a:t>建立需求跟踪信息。</a:t>
            </a:r>
            <a:endParaRPr lang="zh-CN" altLang="en-US" sz="2800" b="1" dirty="0"/>
          </a:p>
          <a:p>
            <a:pPr lvl="0" eaLnBrk="1" hangingPunct="1">
              <a:lnSpc>
                <a:spcPct val="120000"/>
              </a:lnSpc>
              <a:buFont typeface="Wingdings" panose="05000000000000000000" pitchFamily="2" charset="2"/>
              <a:buChar char="l"/>
            </a:pPr>
            <a:r>
              <a:rPr lang="zh-CN" altLang="en-US" sz="2800" b="1" dirty="0"/>
              <a:t>后向跟踪和前向跟踪：让每项需求都能与其源头、对应的设计、源代码和测试用例联系起来以实现跟踪。</a:t>
            </a:r>
            <a:endParaRPr lang="zh-CN" altLang="en-US" sz="2800" b="1" dirty="0"/>
          </a:p>
          <a:p>
            <a:pPr lvl="0" eaLnBrk="1" hangingPunct="1">
              <a:lnSpc>
                <a:spcPct val="90000"/>
              </a:lnSpc>
              <a:buFont typeface="Wingdings" panose="05000000000000000000" pitchFamily="2" charset="2"/>
              <a:buChar char="l"/>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 calcmode="lin" valueType="num">
                                      <p:cBhvr additive="base">
                                        <p:cTn id="7"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0">
                                            <p:txEl>
                                              <p:pRg st="1" end="1"/>
                                            </p:txEl>
                                          </p:spTgt>
                                        </p:tgtEl>
                                        <p:attrNameLst>
                                          <p:attrName>style.visibility</p:attrName>
                                        </p:attrNameLst>
                                      </p:cBhvr>
                                      <p:to>
                                        <p:strVal val="visible"/>
                                      </p:to>
                                    </p:set>
                                    <p:anim calcmode="lin" valueType="num">
                                      <p:cBhvr additive="base">
                                        <p:cTn id="13"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80">
                                            <p:txEl>
                                              <p:pRg st="2" end="2"/>
                                            </p:txEl>
                                          </p:spTgt>
                                        </p:tgtEl>
                                        <p:attrNameLst>
                                          <p:attrName>style.visibility</p:attrName>
                                        </p:attrNameLst>
                                      </p:cBhvr>
                                      <p:to>
                                        <p:strVal val="visible"/>
                                      </p:to>
                                    </p:set>
                                    <p:anim calcmode="lin" valueType="num">
                                      <p:cBhvr additive="base">
                                        <p:cTn id="19" dur="5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180">
                                            <p:txEl>
                                              <p:pRg st="3" end="3"/>
                                            </p:txEl>
                                          </p:spTgt>
                                        </p:tgtEl>
                                        <p:attrNameLst>
                                          <p:attrName>style.visibility</p:attrName>
                                        </p:attrNameLst>
                                      </p:cBhvr>
                                      <p:to>
                                        <p:strVal val="visible"/>
                                      </p:to>
                                    </p:set>
                                    <p:anim calcmode="lin" valueType="num">
                                      <p:cBhvr additive="base">
                                        <p:cTn id="25"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180">
                                            <p:txEl>
                                              <p:pRg st="4" end="4"/>
                                            </p:txEl>
                                          </p:spTgt>
                                        </p:tgtEl>
                                        <p:attrNameLst>
                                          <p:attrName>style.visibility</p:attrName>
                                        </p:attrNameLst>
                                      </p:cBhvr>
                                      <p:to>
                                        <p:strVal val="visible"/>
                                      </p:to>
                                    </p:set>
                                    <p:anim calcmode="lin" valueType="num">
                                      <p:cBhvr additive="base">
                                        <p:cTn id="31"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0">
                                            <p:txEl>
                                              <p:pRg st="5" end="5"/>
                                            </p:txEl>
                                          </p:spTgt>
                                        </p:tgtEl>
                                        <p:attrNameLst>
                                          <p:attrName>style.visibility</p:attrName>
                                        </p:attrNameLst>
                                      </p:cBhvr>
                                      <p:to>
                                        <p:strVal val="visible"/>
                                      </p:to>
                                    </p:set>
                                    <p:anim calcmode="lin" valueType="num">
                                      <p:cBhvr additive="base">
                                        <p:cTn id="37"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80" name="Rectangle 3"/>
          <p:cNvSpPr>
            <a:spLocks noGrp="1"/>
          </p:cNvSpPr>
          <p:nvPr>
            <p:ph type="body"/>
          </p:nvPr>
        </p:nvSpPr>
        <p:spPr>
          <a:xfrm>
            <a:off x="684213" y="692150"/>
            <a:ext cx="8135937" cy="4897438"/>
          </a:xfrm>
        </p:spPr>
        <p:txBody>
          <a:bodyPr vert="horz" wrap="square" anchor="t"/>
          <a:lstStyle/>
          <a:p>
            <a:pPr lvl="0" eaLnBrk="1" hangingPunct="1">
              <a:lnSpc>
                <a:spcPct val="130000"/>
              </a:lnSpc>
              <a:buFont typeface="Wingdings" panose="05000000000000000000" pitchFamily="2" charset="2"/>
              <a:buNone/>
            </a:pPr>
            <a:r>
              <a:rPr lang="zh-CN" altLang="en-US" sz="2800" b="1" dirty="0"/>
              <a:t>评审提出的需求变更、评估每项变更的可能影响，从而决定是否实施它。</a:t>
            </a:r>
            <a:endParaRPr lang="zh-CN" altLang="en-US" sz="2800" b="1" dirty="0"/>
          </a:p>
          <a:p>
            <a:pPr lvl="0" eaLnBrk="1" hangingPunct="1">
              <a:lnSpc>
                <a:spcPct val="130000"/>
              </a:lnSpc>
              <a:buFont typeface="Wingdings" panose="05000000000000000000" pitchFamily="2" charset="2"/>
              <a:buChar char="l"/>
            </a:pPr>
            <a:r>
              <a:rPr lang="zh-CN" altLang="en-US" sz="2800" b="1" dirty="0"/>
              <a:t>以一种可控制的方式将需求变更融入到项目中。</a:t>
            </a:r>
            <a:endParaRPr lang="zh-CN" altLang="en-US" sz="2800" b="1" dirty="0"/>
          </a:p>
          <a:p>
            <a:pPr lvl="0" eaLnBrk="1" hangingPunct="1">
              <a:lnSpc>
                <a:spcPct val="130000"/>
              </a:lnSpc>
              <a:buFont typeface="Wingdings" panose="05000000000000000000" pitchFamily="2" charset="2"/>
              <a:buChar char="l"/>
            </a:pPr>
            <a:r>
              <a:rPr lang="zh-CN" altLang="en-US" sz="2800" b="1" dirty="0"/>
              <a:t>使当前的项目计划与需求一致。</a:t>
            </a:r>
            <a:endParaRPr lang="zh-CN" altLang="en-US" sz="2800" b="1" dirty="0"/>
          </a:p>
          <a:p>
            <a:pPr lvl="0" eaLnBrk="1" hangingPunct="1">
              <a:lnSpc>
                <a:spcPct val="130000"/>
              </a:lnSpc>
              <a:buFont typeface="Wingdings" panose="05000000000000000000" pitchFamily="2" charset="2"/>
              <a:buChar char="l"/>
            </a:pPr>
            <a:r>
              <a:rPr lang="zh-CN" altLang="en-US" sz="2800" b="1" dirty="0"/>
              <a:t>估计变更需求所产生的影响并在此基础上协商新的承诺</a:t>
            </a:r>
            <a:r>
              <a:rPr lang="en-US" altLang="x-none" sz="2800" b="1" dirty="0"/>
              <a:t>(</a:t>
            </a:r>
            <a:r>
              <a:rPr lang="zh-CN" altLang="en-US" sz="2800" b="1" dirty="0"/>
              <a:t>约定</a:t>
            </a:r>
            <a:r>
              <a:rPr lang="en-US" altLang="x-none" sz="2800" b="1" dirty="0"/>
              <a:t>)</a:t>
            </a:r>
            <a:r>
              <a:rPr lang="zh-CN" altLang="en-US" sz="2800" b="1" dirty="0"/>
              <a:t>。</a:t>
            </a:r>
            <a:endParaRPr lang="zh-CN" altLang="en-US" sz="2800" b="1" dirty="0"/>
          </a:p>
          <a:p>
            <a:pPr lvl="0" eaLnBrk="1" hangingPunct="1">
              <a:lnSpc>
                <a:spcPct val="130000"/>
              </a:lnSpc>
              <a:buFont typeface="Wingdings" panose="05000000000000000000" pitchFamily="2" charset="2"/>
              <a:buChar char="l"/>
            </a:pPr>
            <a:r>
              <a:rPr lang="zh-CN" altLang="en-US" sz="2800" b="1" dirty="0"/>
              <a:t>在整个项目过程中跟踪需求状态及其变更情况。</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9" name="Rectangle 2"/>
          <p:cNvSpPr>
            <a:spLocks noGrp="1"/>
          </p:cNvSpPr>
          <p:nvPr>
            <p:ph type="title"/>
          </p:nvPr>
        </p:nvSpPr>
        <p:spPr>
          <a:xfrm>
            <a:off x="457200" y="319088"/>
            <a:ext cx="8162925" cy="823912"/>
          </a:xfrm>
        </p:spPr>
        <p:txBody>
          <a:bodyPr wrap="square" anchor="ctr"/>
          <a:lstStyle/>
          <a:p>
            <a:pPr lvl="0" eaLnBrk="1" hangingPunct="1"/>
            <a:r>
              <a:rPr lang="zh-CN" altLang="en-US" sz="6000" b="1">
                <a:solidFill>
                  <a:srgbClr val="333399"/>
                </a:solidFill>
                <a:ea typeface="隶书" pitchFamily="1" charset="-122"/>
              </a:rPr>
              <a:t>考核方法</a:t>
            </a:r>
            <a:endParaRPr lang="zh-CN" altLang="en-US" sz="6000" b="1">
              <a:solidFill>
                <a:srgbClr val="333399"/>
              </a:solidFill>
              <a:ea typeface="隶书" pitchFamily="1" charset="-122"/>
            </a:endParaRPr>
          </a:p>
        </p:txBody>
      </p:sp>
      <p:sp>
        <p:nvSpPr>
          <p:cNvPr id="9221" name="Rectangle 3"/>
          <p:cNvSpPr/>
          <p:nvPr/>
        </p:nvSpPr>
        <p:spPr>
          <a:xfrm>
            <a:off x="1260475" y="1270000"/>
            <a:ext cx="7343775" cy="4271010"/>
          </a:xfrm>
          <a:prstGeom prst="rect">
            <a:avLst/>
          </a:prstGeom>
          <a:noFill/>
          <a:ln w="9525">
            <a:noFill/>
          </a:ln>
        </p:spPr>
        <p:txBody>
          <a:bodyPr anchor="t"/>
          <a:lstStyle/>
          <a:p>
            <a:pPr marL="533400" lvl="0" indent="-533400" algn="just">
              <a:spcBef>
                <a:spcPct val="20000"/>
              </a:spcBef>
            </a:pPr>
            <a:r>
              <a:rPr lang="zh-CN" altLang="en-US" sz="2800" b="1" dirty="0">
                <a:solidFill>
                  <a:srgbClr val="0000CC"/>
                </a:solidFill>
                <a:latin typeface="Times New Roman" panose="02020603050405020304" pitchFamily="2" charset="0"/>
                <a:ea typeface="宋体" panose="02010600030101010101" pitchFamily="2" charset="-122"/>
              </a:rPr>
              <a:t> 理论课成绩确定</a:t>
            </a:r>
            <a:r>
              <a:rPr lang="zh-CN" altLang="en-US" sz="4000" b="1" dirty="0">
                <a:solidFill>
                  <a:schemeClr val="tx2"/>
                </a:solidFill>
                <a:latin typeface="Times New Roman" panose="02020603050405020304" pitchFamily="2" charset="0"/>
                <a:ea typeface="宋体" panose="02010600030101010101" pitchFamily="2" charset="-122"/>
              </a:rPr>
              <a:t>：</a:t>
            </a:r>
            <a:endParaRPr lang="zh-CN" altLang="en-US" sz="40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课程出勤情况</a:t>
            </a:r>
            <a:r>
              <a:rPr lang="en-US" altLang="x-none" sz="2800" b="1" dirty="0">
                <a:solidFill>
                  <a:schemeClr val="tx2"/>
                </a:solidFill>
                <a:latin typeface="Times New Roman" panose="02020603050405020304" pitchFamily="2" charset="0"/>
                <a:ea typeface="宋体" panose="02010600030101010101" pitchFamily="2" charset="-122"/>
              </a:rPr>
              <a:t>(15%)</a:t>
            </a:r>
            <a:r>
              <a:rPr lang="zh-CN" altLang="en-US" sz="2800" b="1" dirty="0">
                <a:solidFill>
                  <a:schemeClr val="tx2"/>
                </a:solidFill>
                <a:latin typeface="Times New Roman" panose="02020603050405020304" pitchFamily="2" charset="0"/>
                <a:ea typeface="宋体" panose="02010600030101010101" pitchFamily="2" charset="-122"/>
              </a:rPr>
              <a:t>、缺课4次及以上者取消考试资格</a:t>
            </a:r>
            <a:endParaRPr lang="en-US" altLang="x-none" sz="28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平时作业 </a:t>
            </a:r>
            <a:r>
              <a:rPr lang="en-US" altLang="x-none" sz="2800" b="1" dirty="0">
                <a:solidFill>
                  <a:schemeClr val="tx2"/>
                </a:solidFill>
                <a:latin typeface="Times New Roman" panose="02020603050405020304" pitchFamily="2" charset="0"/>
                <a:ea typeface="宋体" panose="02010600030101010101" pitchFamily="2" charset="-122"/>
              </a:rPr>
              <a:t>(</a:t>
            </a:r>
            <a:r>
              <a:rPr lang="zh-CN" altLang="en-US" sz="2800" b="1" dirty="0">
                <a:solidFill>
                  <a:schemeClr val="tx2"/>
                </a:solidFill>
                <a:latin typeface="Times New Roman" panose="02020603050405020304" pitchFamily="2" charset="0"/>
                <a:ea typeface="宋体" panose="02010600030101010101" pitchFamily="2" charset="-122"/>
              </a:rPr>
              <a:t>3</a:t>
            </a:r>
            <a:r>
              <a:rPr lang="en-US" altLang="zh-CN" sz="2800" b="1" dirty="0">
                <a:solidFill>
                  <a:schemeClr val="tx2"/>
                </a:solidFill>
                <a:latin typeface="Times New Roman" panose="02020603050405020304" pitchFamily="2" charset="0"/>
                <a:ea typeface="宋体" panose="02010600030101010101" pitchFamily="2" charset="-122"/>
              </a:rPr>
              <a:t>5</a:t>
            </a:r>
            <a:r>
              <a:rPr lang="en-US" altLang="x-none" sz="2800" b="1" dirty="0">
                <a:solidFill>
                  <a:schemeClr val="tx2"/>
                </a:solidFill>
                <a:latin typeface="Times New Roman" panose="02020603050405020304" pitchFamily="2" charset="0"/>
                <a:ea typeface="宋体" panose="02010600030101010101" pitchFamily="2" charset="-122"/>
              </a:rPr>
              <a:t>%)</a:t>
            </a:r>
            <a:endParaRPr lang="en-US" altLang="x-none" sz="28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结课考试（</a:t>
            </a:r>
            <a:r>
              <a:rPr lang="en-US" altLang="zh-CN" sz="2800" b="1" dirty="0">
                <a:solidFill>
                  <a:schemeClr val="tx2"/>
                </a:solidFill>
                <a:latin typeface="Times New Roman" panose="02020603050405020304" pitchFamily="2" charset="0"/>
                <a:ea typeface="宋体" panose="02010600030101010101" pitchFamily="2" charset="-122"/>
              </a:rPr>
              <a:t>5</a:t>
            </a:r>
            <a:r>
              <a:rPr lang="en-US" altLang="x-none" sz="2800" b="1" dirty="0">
                <a:solidFill>
                  <a:schemeClr val="tx2"/>
                </a:solidFill>
                <a:latin typeface="Times New Roman" panose="02020603050405020304" pitchFamily="2" charset="0"/>
                <a:ea typeface="宋体" panose="02010600030101010101" pitchFamily="2" charset="-122"/>
              </a:rPr>
              <a:t>0%</a:t>
            </a:r>
            <a:r>
              <a:rPr lang="zh-CN" altLang="en-US" sz="2800" b="1" dirty="0">
                <a:solidFill>
                  <a:schemeClr val="tx2"/>
                </a:solidFill>
                <a:latin typeface="Times New Roman" panose="02020603050405020304" pitchFamily="2" charset="0"/>
                <a:ea typeface="宋体" panose="02010600030101010101" pitchFamily="2" charset="-122"/>
              </a:rPr>
              <a:t>）</a:t>
            </a:r>
            <a:endParaRPr lang="zh-CN" altLang="en-US" sz="28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endParaRPr lang="zh-CN" altLang="en-US" sz="2800" b="1" dirty="0">
              <a:solidFill>
                <a:srgbClr val="FF0000"/>
              </a:solidFill>
              <a:latin typeface="Times New Roman" panose="02020603050405020304" pitchFamily="2" charset="0"/>
              <a:ea typeface="宋体" panose="02010600030101010101" pitchFamily="2" charset="-122"/>
            </a:endParaRPr>
          </a:p>
          <a:p>
            <a:pPr marL="533400" lvl="0" indent="-533400"/>
            <a:r>
              <a:rPr lang="zh-CN" altLang="en-US" sz="2800" b="1" dirty="0">
                <a:solidFill>
                  <a:srgbClr val="0000CC"/>
                </a:solidFill>
                <a:latin typeface="Times New Roman" panose="02020603050405020304" pitchFamily="2" charset="0"/>
                <a:ea typeface="宋体" panose="02010600030101010101" pitchFamily="2" charset="-122"/>
              </a:rPr>
              <a:t>实验课成绩确定</a:t>
            </a:r>
            <a:r>
              <a:rPr lang="zh-CN" altLang="en-US" sz="4000" b="1" dirty="0">
                <a:solidFill>
                  <a:schemeClr val="tx2"/>
                </a:solidFill>
                <a:latin typeface="Times New Roman" panose="02020603050405020304" pitchFamily="2" charset="0"/>
                <a:ea typeface="宋体" panose="02010600030101010101" pitchFamily="2" charset="-122"/>
              </a:rPr>
              <a:t>：</a:t>
            </a:r>
            <a:endParaRPr lang="zh-CN" altLang="en-US" sz="40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根据每次实验课完成情况通过答辩和综合评定确定</a:t>
            </a:r>
            <a:endParaRPr lang="zh-CN" altLang="en-US" sz="2800" b="1" dirty="0">
              <a:solidFill>
                <a:schemeClr val="tx2"/>
              </a:solidFill>
              <a:latin typeface="Times New Roman" panose="02020603050405020304" pitchFamily="2" charset="0"/>
              <a:ea typeface="宋体" panose="02010600030101010101" pitchFamily="2" charset="-122"/>
            </a:endParaRPr>
          </a:p>
        </p:txBody>
      </p: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0-#ppt_w/2"/>
                                          </p:val>
                                        </p:tav>
                                        <p:tav tm="100000">
                                          <p:val>
                                            <p:strVal val="#ppt_x"/>
                                          </p:val>
                                        </p:tav>
                                      </p:tavLst>
                                    </p:anim>
                                    <p:anim calcmode="lin" valueType="num">
                                      <p:cBhvr additive="base">
                                        <p:cTn id="8"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a:xfrm>
            <a:off x="685800" y="188913"/>
            <a:ext cx="7772400" cy="504825"/>
          </a:xfrm>
        </p:spPr>
        <p:txBody>
          <a:bodyPr vert="horz" wrap="square" anchor="ctr"/>
          <a:lstStyle/>
          <a:p>
            <a:pPr lvl="0" eaLnBrk="1" hangingPunct="1"/>
            <a:r>
              <a:rPr lang="zh-CN" altLang="en-US" sz="3200" b="1"/>
              <a:t>需求开发与需求管理之间的界限</a:t>
            </a:r>
            <a:endParaRPr lang="zh-CN" altLang="en-US" sz="3200" b="1"/>
          </a:p>
        </p:txBody>
      </p:sp>
      <p:sp>
        <p:nvSpPr>
          <p:cNvPr id="51205" name="Oval 4"/>
          <p:cNvSpPr/>
          <p:nvPr/>
        </p:nvSpPr>
        <p:spPr>
          <a:xfrm>
            <a:off x="3419475" y="1773238"/>
            <a:ext cx="2198688" cy="115411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分析</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编写文档</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评审</a:t>
            </a:r>
            <a:r>
              <a:rPr lang="en-US" altLang="x-none" b="1" dirty="0">
                <a:latin typeface="Times New Roman" panose="02020603050405020304" pitchFamily="2" charset="0"/>
                <a:ea typeface="宋体" panose="02010600030101010101" pitchFamily="2" charset="-122"/>
              </a:rPr>
              <a:t>,</a:t>
            </a:r>
            <a:r>
              <a:rPr lang="zh-CN" altLang="en-US" b="1" dirty="0">
                <a:latin typeface="Times New Roman" panose="02020603050405020304" pitchFamily="2" charset="0"/>
                <a:ea typeface="宋体" panose="02010600030101010101" pitchFamily="2" charset="-122"/>
              </a:rPr>
              <a:t>商议</a:t>
            </a:r>
            <a:endParaRPr lang="zh-CN" altLang="en-US" b="1" dirty="0">
              <a:latin typeface="Times New Roman" panose="02020603050405020304" pitchFamily="2" charset="0"/>
              <a:ea typeface="宋体" panose="02010600030101010101" pitchFamily="2" charset="-122"/>
            </a:endParaRPr>
          </a:p>
        </p:txBody>
      </p:sp>
      <p:sp>
        <p:nvSpPr>
          <p:cNvPr id="51206" name="Rectangle 5"/>
          <p:cNvSpPr/>
          <p:nvPr/>
        </p:nvSpPr>
        <p:spPr>
          <a:xfrm>
            <a:off x="2949575" y="3284538"/>
            <a:ext cx="3313113"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基准需求说明</a:t>
            </a:r>
            <a:endParaRPr lang="zh-CN" altLang="en-US" b="1" dirty="0">
              <a:latin typeface="Times New Roman" panose="02020603050405020304" pitchFamily="2" charset="0"/>
              <a:ea typeface="宋体" panose="02010600030101010101" pitchFamily="2" charset="-122"/>
            </a:endParaRPr>
          </a:p>
        </p:txBody>
      </p:sp>
      <p:sp>
        <p:nvSpPr>
          <p:cNvPr id="51207" name="Oval 6"/>
          <p:cNvSpPr/>
          <p:nvPr/>
        </p:nvSpPr>
        <p:spPr>
          <a:xfrm>
            <a:off x="3381375" y="4221163"/>
            <a:ext cx="2160588" cy="10810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需求变更过程</a:t>
            </a:r>
            <a:endParaRPr lang="zh-CN" altLang="en-US" b="1" dirty="0">
              <a:latin typeface="Times New Roman" panose="02020603050405020304" pitchFamily="2" charset="0"/>
              <a:ea typeface="宋体" panose="02010600030101010101" pitchFamily="2" charset="-122"/>
            </a:endParaRPr>
          </a:p>
        </p:txBody>
      </p:sp>
      <p:sp>
        <p:nvSpPr>
          <p:cNvPr id="51208" name="Line 7"/>
          <p:cNvSpPr/>
          <p:nvPr/>
        </p:nvSpPr>
        <p:spPr>
          <a:xfrm flipH="1">
            <a:off x="5614988" y="4724400"/>
            <a:ext cx="1655762" cy="0"/>
          </a:xfrm>
          <a:prstGeom prst="line">
            <a:avLst/>
          </a:prstGeom>
          <a:ln w="28575" cap="flat" cmpd="sng">
            <a:solidFill>
              <a:schemeClr val="tx1"/>
            </a:solidFill>
            <a:prstDash val="solid"/>
            <a:headEnd type="none" w="med" len="med"/>
            <a:tailEnd type="triangle" w="med" len="med"/>
          </a:ln>
        </p:spPr>
      </p:sp>
      <p:sp>
        <p:nvSpPr>
          <p:cNvPr id="51209" name="Text Box 8"/>
          <p:cNvSpPr txBox="1"/>
          <p:nvPr/>
        </p:nvSpPr>
        <p:spPr>
          <a:xfrm>
            <a:off x="7126288" y="4391025"/>
            <a:ext cx="13017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项目环境</a:t>
            </a:r>
            <a:endParaRPr lang="zh-CN" altLang="en-US" b="1" dirty="0">
              <a:latin typeface="Times New Roman" panose="02020603050405020304" pitchFamily="2" charset="0"/>
              <a:ea typeface="宋体" panose="02010600030101010101" pitchFamily="2" charset="-122"/>
            </a:endParaRPr>
          </a:p>
        </p:txBody>
      </p:sp>
      <p:sp>
        <p:nvSpPr>
          <p:cNvPr id="51210" name="Text Box 9"/>
          <p:cNvSpPr txBox="1"/>
          <p:nvPr/>
        </p:nvSpPr>
        <p:spPr>
          <a:xfrm>
            <a:off x="5665788" y="47513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项目变更</a:t>
            </a:r>
            <a:endParaRPr lang="zh-CN" altLang="en-US" b="1" dirty="0">
              <a:latin typeface="Times New Roman" panose="02020603050405020304" pitchFamily="2" charset="0"/>
              <a:ea typeface="宋体" panose="02010600030101010101" pitchFamily="2" charset="-122"/>
            </a:endParaRPr>
          </a:p>
        </p:txBody>
      </p:sp>
      <p:sp>
        <p:nvSpPr>
          <p:cNvPr id="51211" name="Line 10"/>
          <p:cNvSpPr/>
          <p:nvPr/>
        </p:nvSpPr>
        <p:spPr>
          <a:xfrm>
            <a:off x="1509713" y="4724400"/>
            <a:ext cx="1871662" cy="0"/>
          </a:xfrm>
          <a:prstGeom prst="line">
            <a:avLst/>
          </a:prstGeom>
          <a:ln w="28575" cap="flat" cmpd="sng">
            <a:solidFill>
              <a:schemeClr val="tx1"/>
            </a:solidFill>
            <a:prstDash val="solid"/>
            <a:headEnd type="none" w="med" len="med"/>
            <a:tailEnd type="triangle" w="med" len="med"/>
          </a:ln>
        </p:spPr>
      </p:sp>
      <p:sp>
        <p:nvSpPr>
          <p:cNvPr id="51212" name="Text Box 11"/>
          <p:cNvSpPr txBox="1"/>
          <p:nvPr/>
        </p:nvSpPr>
        <p:spPr>
          <a:xfrm>
            <a:off x="625475" y="4276725"/>
            <a:ext cx="812800" cy="1096963"/>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市场</a:t>
            </a:r>
            <a:r>
              <a:rPr lang="en-US" altLang="x-none" b="1" dirty="0">
                <a:latin typeface="Times New Roman" panose="02020603050405020304" pitchFamily="2" charset="0"/>
                <a:ea typeface="宋体" panose="02010600030101010101" pitchFamily="2" charset="-122"/>
              </a:rPr>
              <a:t>,</a:t>
            </a:r>
            <a:endParaRPr lang="en-US" altLang="x-none" b="1" dirty="0">
              <a:latin typeface="Times New Roman" panose="02020603050405020304" pitchFamily="2" charset="0"/>
              <a:ea typeface="宋体" panose="02010600030101010101" pitchFamily="2" charset="-122"/>
            </a:endParaRPr>
          </a:p>
          <a:p>
            <a:pPr lvl="0" eaLnBrk="1" hangingPunct="1"/>
            <a:r>
              <a:rPr lang="zh-CN" altLang="en-US" b="1" dirty="0">
                <a:latin typeface="Times New Roman" panose="02020603050405020304" pitchFamily="2" charset="0"/>
                <a:ea typeface="宋体" panose="02010600030101010101" pitchFamily="2" charset="-122"/>
              </a:rPr>
              <a:t>客户</a:t>
            </a:r>
            <a:r>
              <a:rPr lang="en-US" altLang="x-none" b="1" dirty="0">
                <a:latin typeface="Times New Roman" panose="02020603050405020304" pitchFamily="2" charset="0"/>
                <a:ea typeface="宋体" panose="02010600030101010101" pitchFamily="2" charset="-122"/>
              </a:rPr>
              <a:t>,</a:t>
            </a:r>
            <a:endParaRPr lang="en-US" altLang="x-none" b="1" dirty="0">
              <a:latin typeface="Times New Roman" panose="02020603050405020304" pitchFamily="2" charset="0"/>
              <a:ea typeface="宋体" panose="02010600030101010101" pitchFamily="2" charset="-122"/>
            </a:endParaRPr>
          </a:p>
          <a:p>
            <a:pPr lvl="0" eaLnBrk="1" hangingPunct="1"/>
            <a:r>
              <a:rPr lang="zh-CN" altLang="en-US" b="1" dirty="0">
                <a:latin typeface="Times New Roman" panose="02020603050405020304" pitchFamily="2" charset="0"/>
                <a:ea typeface="宋体" panose="02010600030101010101" pitchFamily="2" charset="-122"/>
              </a:rPr>
              <a:t>管理</a:t>
            </a:r>
            <a:endParaRPr lang="zh-CN" altLang="en-US" b="1" dirty="0">
              <a:latin typeface="Times New Roman" panose="02020603050405020304" pitchFamily="2" charset="0"/>
              <a:ea typeface="宋体" panose="02010600030101010101" pitchFamily="2" charset="-122"/>
            </a:endParaRPr>
          </a:p>
        </p:txBody>
      </p:sp>
      <p:sp>
        <p:nvSpPr>
          <p:cNvPr id="51213" name="Text Box 12"/>
          <p:cNvSpPr txBox="1"/>
          <p:nvPr/>
        </p:nvSpPr>
        <p:spPr>
          <a:xfrm>
            <a:off x="1922463" y="47513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需求变更</a:t>
            </a:r>
            <a:endParaRPr lang="zh-CN" altLang="en-US" b="1" dirty="0">
              <a:latin typeface="Times New Roman" panose="02020603050405020304" pitchFamily="2" charset="0"/>
              <a:ea typeface="宋体" panose="02010600030101010101" pitchFamily="2" charset="-122"/>
            </a:endParaRPr>
          </a:p>
        </p:txBody>
      </p:sp>
      <p:sp>
        <p:nvSpPr>
          <p:cNvPr id="51214" name="Line 13"/>
          <p:cNvSpPr/>
          <p:nvPr/>
        </p:nvSpPr>
        <p:spPr>
          <a:xfrm>
            <a:off x="539750" y="3467100"/>
            <a:ext cx="2376488" cy="0"/>
          </a:xfrm>
          <a:prstGeom prst="line">
            <a:avLst/>
          </a:prstGeom>
          <a:ln w="38100" cap="flat" cmpd="sng">
            <a:solidFill>
              <a:schemeClr val="tx1"/>
            </a:solidFill>
            <a:prstDash val="dash"/>
            <a:headEnd type="none" w="med" len="med"/>
            <a:tailEnd type="none" w="med" len="med"/>
          </a:ln>
        </p:spPr>
      </p:sp>
      <p:sp>
        <p:nvSpPr>
          <p:cNvPr id="51215" name="Line 14"/>
          <p:cNvSpPr/>
          <p:nvPr/>
        </p:nvSpPr>
        <p:spPr>
          <a:xfrm>
            <a:off x="6299200" y="3462338"/>
            <a:ext cx="2376488" cy="0"/>
          </a:xfrm>
          <a:prstGeom prst="line">
            <a:avLst/>
          </a:prstGeom>
          <a:ln w="38100" cap="flat" cmpd="sng">
            <a:solidFill>
              <a:schemeClr val="tx1"/>
            </a:solidFill>
            <a:prstDash val="dash"/>
            <a:headEnd type="none" w="med" len="med"/>
            <a:tailEnd type="none" w="med" len="med"/>
          </a:ln>
        </p:spPr>
      </p:sp>
      <p:sp>
        <p:nvSpPr>
          <p:cNvPr id="51216" name="Text Box 15"/>
          <p:cNvSpPr txBox="1"/>
          <p:nvPr/>
        </p:nvSpPr>
        <p:spPr>
          <a:xfrm>
            <a:off x="1311275" y="28082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需求开发</a:t>
            </a:r>
            <a:endParaRPr lang="zh-CN" altLang="en-US" b="1" dirty="0">
              <a:latin typeface="Times New Roman" panose="02020603050405020304" pitchFamily="2" charset="0"/>
              <a:ea typeface="宋体" panose="02010600030101010101" pitchFamily="2" charset="-122"/>
            </a:endParaRPr>
          </a:p>
        </p:txBody>
      </p:sp>
      <p:sp>
        <p:nvSpPr>
          <p:cNvPr id="51217" name="Text Box 16"/>
          <p:cNvSpPr txBox="1"/>
          <p:nvPr/>
        </p:nvSpPr>
        <p:spPr>
          <a:xfrm>
            <a:off x="1331913" y="3578225"/>
            <a:ext cx="13017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需求管理</a:t>
            </a:r>
            <a:endParaRPr lang="zh-CN" altLang="en-US" b="1" dirty="0">
              <a:latin typeface="Times New Roman" panose="02020603050405020304" pitchFamily="2" charset="0"/>
              <a:ea typeface="宋体" panose="02010600030101010101" pitchFamily="2" charset="-122"/>
            </a:endParaRPr>
          </a:p>
        </p:txBody>
      </p:sp>
      <p:sp>
        <p:nvSpPr>
          <p:cNvPr id="51218" name="Text Box 17"/>
          <p:cNvSpPr txBox="1"/>
          <p:nvPr/>
        </p:nvSpPr>
        <p:spPr>
          <a:xfrm>
            <a:off x="2771775" y="3649663"/>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当前基线</a:t>
            </a:r>
            <a:endParaRPr lang="zh-CN" altLang="en-US" b="1" dirty="0">
              <a:latin typeface="Times New Roman" panose="02020603050405020304" pitchFamily="2" charset="0"/>
              <a:ea typeface="宋体" panose="02010600030101010101" pitchFamily="2" charset="-122"/>
            </a:endParaRPr>
          </a:p>
        </p:txBody>
      </p:sp>
      <p:sp>
        <p:nvSpPr>
          <p:cNvPr id="51219" name="Text Box 18"/>
          <p:cNvSpPr txBox="1"/>
          <p:nvPr/>
        </p:nvSpPr>
        <p:spPr>
          <a:xfrm>
            <a:off x="5070475" y="3644900"/>
            <a:ext cx="15811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修正后基线</a:t>
            </a:r>
            <a:endParaRPr lang="zh-CN" altLang="en-US" b="1" dirty="0">
              <a:latin typeface="Times New Roman" panose="02020603050405020304" pitchFamily="2" charset="0"/>
              <a:ea typeface="宋体" panose="02010600030101010101" pitchFamily="2" charset="-122"/>
            </a:endParaRPr>
          </a:p>
        </p:txBody>
      </p:sp>
      <p:sp>
        <p:nvSpPr>
          <p:cNvPr id="51220" name="Line 20"/>
          <p:cNvSpPr/>
          <p:nvPr/>
        </p:nvSpPr>
        <p:spPr>
          <a:xfrm>
            <a:off x="2987675" y="981075"/>
            <a:ext cx="1296988" cy="431800"/>
          </a:xfrm>
          <a:prstGeom prst="line">
            <a:avLst/>
          </a:prstGeom>
          <a:ln w="28575" cap="flat" cmpd="sng">
            <a:solidFill>
              <a:schemeClr val="tx1"/>
            </a:solidFill>
            <a:prstDash val="solid"/>
            <a:headEnd type="none" w="med" len="med"/>
            <a:tailEnd type="triangle" w="med" len="med"/>
          </a:ln>
        </p:spPr>
      </p:sp>
      <p:sp>
        <p:nvSpPr>
          <p:cNvPr id="51221" name="Line 21"/>
          <p:cNvSpPr/>
          <p:nvPr/>
        </p:nvSpPr>
        <p:spPr>
          <a:xfrm>
            <a:off x="4500563" y="908050"/>
            <a:ext cx="0" cy="863600"/>
          </a:xfrm>
          <a:prstGeom prst="line">
            <a:avLst/>
          </a:prstGeom>
          <a:ln w="28575" cap="flat" cmpd="sng">
            <a:solidFill>
              <a:schemeClr val="tx1"/>
            </a:solidFill>
            <a:prstDash val="solid"/>
            <a:headEnd type="none" w="med" len="med"/>
            <a:tailEnd type="triangle" w="med" len="med"/>
          </a:ln>
        </p:spPr>
      </p:sp>
      <p:sp>
        <p:nvSpPr>
          <p:cNvPr id="51222" name="Line 22"/>
          <p:cNvSpPr/>
          <p:nvPr/>
        </p:nvSpPr>
        <p:spPr>
          <a:xfrm flipH="1">
            <a:off x="4859338" y="1052513"/>
            <a:ext cx="936625" cy="360362"/>
          </a:xfrm>
          <a:prstGeom prst="line">
            <a:avLst/>
          </a:prstGeom>
          <a:ln w="28575" cap="flat" cmpd="sng">
            <a:solidFill>
              <a:schemeClr val="tx1"/>
            </a:solidFill>
            <a:prstDash val="solid"/>
            <a:headEnd type="none" w="med" len="med"/>
            <a:tailEnd type="triangle" w="med" len="med"/>
          </a:ln>
        </p:spPr>
      </p:sp>
      <p:sp>
        <p:nvSpPr>
          <p:cNvPr id="51223" name="Text Box 23"/>
          <p:cNvSpPr txBox="1"/>
          <p:nvPr/>
        </p:nvSpPr>
        <p:spPr>
          <a:xfrm>
            <a:off x="2411413" y="1057275"/>
            <a:ext cx="7429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市场</a:t>
            </a:r>
            <a:endParaRPr lang="zh-CN" altLang="en-US" b="1" dirty="0">
              <a:latin typeface="Times New Roman" panose="02020603050405020304" pitchFamily="2" charset="0"/>
              <a:ea typeface="宋体" panose="02010600030101010101" pitchFamily="2" charset="-122"/>
            </a:endParaRPr>
          </a:p>
        </p:txBody>
      </p:sp>
      <p:sp>
        <p:nvSpPr>
          <p:cNvPr id="51224" name="Text Box 24"/>
          <p:cNvSpPr txBox="1"/>
          <p:nvPr/>
        </p:nvSpPr>
        <p:spPr>
          <a:xfrm>
            <a:off x="4140200" y="647700"/>
            <a:ext cx="7429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客户</a:t>
            </a:r>
            <a:endParaRPr lang="zh-CN" altLang="en-US" b="1" dirty="0">
              <a:latin typeface="Times New Roman" panose="02020603050405020304" pitchFamily="2" charset="0"/>
              <a:ea typeface="宋体" panose="02010600030101010101" pitchFamily="2" charset="-122"/>
            </a:endParaRPr>
          </a:p>
        </p:txBody>
      </p:sp>
      <p:sp>
        <p:nvSpPr>
          <p:cNvPr id="51225" name="Text Box 25"/>
          <p:cNvSpPr txBox="1"/>
          <p:nvPr/>
        </p:nvSpPr>
        <p:spPr>
          <a:xfrm>
            <a:off x="4140200" y="1201738"/>
            <a:ext cx="7429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a:t>
            </a:r>
            <a:endParaRPr lang="zh-CN" altLang="en-US" b="1" dirty="0">
              <a:latin typeface="Times New Roman" panose="02020603050405020304" pitchFamily="2" charset="0"/>
              <a:ea typeface="宋体" panose="02010600030101010101" pitchFamily="2" charset="-122"/>
            </a:endParaRPr>
          </a:p>
        </p:txBody>
      </p:sp>
      <p:sp>
        <p:nvSpPr>
          <p:cNvPr id="51226" name="Text Box 26"/>
          <p:cNvSpPr txBox="1"/>
          <p:nvPr/>
        </p:nvSpPr>
        <p:spPr>
          <a:xfrm>
            <a:off x="5775325" y="792163"/>
            <a:ext cx="7429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管理</a:t>
            </a:r>
            <a:endParaRPr lang="zh-CN" altLang="en-US" b="1" dirty="0">
              <a:latin typeface="Times New Roman" panose="02020603050405020304" pitchFamily="2" charset="0"/>
              <a:ea typeface="宋体" panose="02010600030101010101" pitchFamily="2" charset="-122"/>
            </a:endParaRPr>
          </a:p>
        </p:txBody>
      </p:sp>
      <p:sp>
        <p:nvSpPr>
          <p:cNvPr id="51227" name="Line 27"/>
          <p:cNvSpPr/>
          <p:nvPr/>
        </p:nvSpPr>
        <p:spPr>
          <a:xfrm>
            <a:off x="4500563" y="2924175"/>
            <a:ext cx="0" cy="360363"/>
          </a:xfrm>
          <a:prstGeom prst="line">
            <a:avLst/>
          </a:prstGeom>
          <a:ln w="28575" cap="flat" cmpd="sng">
            <a:solidFill>
              <a:schemeClr val="tx1"/>
            </a:solidFill>
            <a:prstDash val="solid"/>
            <a:headEnd type="none" w="med" len="med"/>
            <a:tailEnd type="triangle" w="med" len="med"/>
          </a:ln>
        </p:spPr>
      </p:sp>
      <p:sp>
        <p:nvSpPr>
          <p:cNvPr id="51228" name="Line 28"/>
          <p:cNvSpPr/>
          <p:nvPr/>
        </p:nvSpPr>
        <p:spPr>
          <a:xfrm>
            <a:off x="4211638" y="3644900"/>
            <a:ext cx="0" cy="576263"/>
          </a:xfrm>
          <a:prstGeom prst="line">
            <a:avLst/>
          </a:prstGeom>
          <a:ln w="28575" cap="flat" cmpd="sng">
            <a:solidFill>
              <a:schemeClr val="tx1"/>
            </a:solidFill>
            <a:prstDash val="solid"/>
            <a:headEnd type="none" w="med" len="med"/>
            <a:tailEnd type="triangle" w="med" len="med"/>
          </a:ln>
        </p:spPr>
      </p:sp>
      <p:sp>
        <p:nvSpPr>
          <p:cNvPr id="51229" name="Line 29"/>
          <p:cNvSpPr/>
          <p:nvPr/>
        </p:nvSpPr>
        <p:spPr>
          <a:xfrm flipV="1">
            <a:off x="4716463" y="3644900"/>
            <a:ext cx="0" cy="576263"/>
          </a:xfrm>
          <a:prstGeom prst="line">
            <a:avLst/>
          </a:prstGeom>
          <a:ln w="28575" cap="flat" cmpd="sng">
            <a:solidFill>
              <a:schemeClr val="tx1"/>
            </a:solidFill>
            <a:prstDash val="solid"/>
            <a:headEnd type="none" w="med" len="med"/>
            <a:tailEnd type="triangle" w="med" len="med"/>
          </a:ln>
        </p:spPr>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469900" y="190500"/>
            <a:ext cx="8207375" cy="790575"/>
          </a:xfrm>
        </p:spPr>
        <p:txBody>
          <a:bodyPr anchor="ctr"/>
          <a:lstStyle/>
          <a:p>
            <a:pPr algn="l" defTabSz="914400"/>
            <a:r>
              <a:rPr lang="en-US" altLang="x-none" sz="4000" b="1" kern="1200" baseline="0" dirty="0">
                <a:latin typeface="楷体_GB2312" pitchFamily="1" charset="-122"/>
                <a:ea typeface="楷体_GB2312" pitchFamily="1" charset="-122"/>
                <a:sym typeface="楷体_GB2312" pitchFamily="1" charset="-122"/>
              </a:rPr>
              <a:t>1.</a:t>
            </a:r>
            <a:r>
              <a:rPr lang="zh-CN" altLang="en-US" sz="4000" b="1" kern="1200" baseline="0" dirty="0">
                <a:latin typeface="楷体_GB2312" pitchFamily="1" charset="-122"/>
                <a:ea typeface="楷体_GB2312" pitchFamily="1" charset="-122"/>
                <a:sym typeface="楷体_GB2312" pitchFamily="1" charset="-122"/>
              </a:rPr>
              <a:t>5</a:t>
            </a:r>
            <a:r>
              <a:rPr lang="en-US" altLang="x-none" sz="4000" b="1" kern="1200" baseline="0" dirty="0">
                <a:latin typeface="楷体_GB2312" pitchFamily="1" charset="-122"/>
                <a:ea typeface="楷体_GB2312" pitchFamily="1" charset="-122"/>
                <a:sym typeface="楷体_GB2312" pitchFamily="1" charset="-122"/>
              </a:rPr>
              <a:t> </a:t>
            </a:r>
            <a:r>
              <a:rPr lang="zh-CN" altLang="en-US" sz="4000" b="1" kern="1200" baseline="0" dirty="0">
                <a:latin typeface="楷体_GB2312" pitchFamily="1" charset="-122"/>
                <a:ea typeface="楷体_GB2312" pitchFamily="1" charset="-122"/>
                <a:sym typeface="楷体_GB2312" pitchFamily="1" charset="-122"/>
              </a:rPr>
              <a:t>需求在总体方案中的位置</a:t>
            </a:r>
            <a:endParaRPr lang="zh-CN" altLang="en-US" sz="4000" b="1" kern="1200" baseline="0" dirty="0">
              <a:latin typeface="楷体_GB2312" pitchFamily="1" charset="-122"/>
              <a:ea typeface="楷体_GB2312" pitchFamily="1" charset="-122"/>
              <a:sym typeface="楷体_GB2312" pitchFamily="1" charset="-122"/>
            </a:endParaRPr>
          </a:p>
        </p:txBody>
      </p:sp>
      <p:sp>
        <p:nvSpPr>
          <p:cNvPr id="52227" name="Text Box 3"/>
          <p:cNvSpPr/>
          <p:nvPr/>
        </p:nvSpPr>
        <p:spPr>
          <a:xfrm>
            <a:off x="704850" y="1125538"/>
            <a:ext cx="3292475" cy="457200"/>
          </a:xfrm>
          <a:prstGeom prst="rect">
            <a:avLst/>
          </a:prstGeom>
          <a:noFill/>
          <a:ln w="9525">
            <a:noFill/>
          </a:ln>
        </p:spPr>
        <p:txBody>
          <a:bodyPr wrap="square">
            <a:spAutoFit/>
          </a:bodyPr>
          <a:lstStyle/>
          <a:p>
            <a:pPr lvl="0" eaLnBrk="0" hangingPunct="0">
              <a:lnSpc>
                <a:spcPct val="100000"/>
              </a:lnSpc>
            </a:pPr>
            <a:r>
              <a:rPr lang="en-US" altLang="x-none" sz="2400" dirty="0">
                <a:solidFill>
                  <a:srgbClr val="000000"/>
                </a:solidFill>
                <a:latin typeface="Times New Roman" panose="02020603050405020304" pitchFamily="2" charset="0"/>
                <a:ea typeface="楷体_GB2312" pitchFamily="1" charset="-122"/>
              </a:rPr>
              <a:t>1.</a:t>
            </a:r>
            <a:r>
              <a:rPr lang="zh-CN" altLang="en-US" sz="2400" dirty="0">
                <a:solidFill>
                  <a:srgbClr val="000000"/>
                </a:solidFill>
                <a:latin typeface="Times New Roman" panose="02020603050405020304" pitchFamily="2" charset="0"/>
                <a:ea typeface="楷体_GB2312" pitchFamily="1" charset="-122"/>
              </a:rPr>
              <a:t>5</a:t>
            </a:r>
            <a:r>
              <a:rPr lang="en-US" altLang="x-none" sz="2400" dirty="0">
                <a:solidFill>
                  <a:srgbClr val="000000"/>
                </a:solidFill>
                <a:latin typeface="Times New Roman" panose="02020603050405020304" pitchFamily="2" charset="0"/>
                <a:ea typeface="楷体_GB2312" pitchFamily="1" charset="-122"/>
              </a:rPr>
              <a:t>.1 </a:t>
            </a:r>
            <a:r>
              <a:rPr lang="zh-CN" altLang="en-US" sz="2400" dirty="0">
                <a:solidFill>
                  <a:srgbClr val="000000"/>
                </a:solidFill>
                <a:latin typeface="Times New Roman" panose="02020603050405020304" pitchFamily="2" charset="0"/>
                <a:ea typeface="楷体_GB2312" pitchFamily="1" charset="-122"/>
              </a:rPr>
              <a:t>软件的生存周期</a:t>
            </a:r>
            <a:endParaRPr lang="zh-CN" altLang="en-US" sz="2400" dirty="0">
              <a:solidFill>
                <a:srgbClr val="000000"/>
              </a:solidFill>
              <a:latin typeface="Times New Roman" panose="02020603050405020304" pitchFamily="2" charset="0"/>
              <a:ea typeface="楷体_GB2312" pitchFamily="1" charset="-122"/>
            </a:endParaRPr>
          </a:p>
        </p:txBody>
      </p:sp>
      <p:sp>
        <p:nvSpPr>
          <p:cNvPr id="52228" name="燕尾形箭头 52227"/>
          <p:cNvSpPr/>
          <p:nvPr/>
        </p:nvSpPr>
        <p:spPr>
          <a:xfrm>
            <a:off x="527050" y="2990850"/>
            <a:ext cx="8245475" cy="2101850"/>
          </a:xfrm>
          <a:prstGeom prst="notchedRightArrow">
            <a:avLst>
              <a:gd name="adj1" fmla="val 50000"/>
              <a:gd name="adj2" fmla="val 49581"/>
            </a:avLst>
          </a:prstGeom>
          <a:solidFill>
            <a:srgbClr val="FFECCB">
              <a:alpha val="100000"/>
            </a:srgbClr>
          </a:solidFill>
          <a:ln w="9525">
            <a:noFill/>
          </a:ln>
        </p:spPr>
        <p:txBody>
          <a:bodyPr/>
          <a:lstStyle/>
          <a:p>
            <a:endParaRPr lang="zh-CN" altLang="en-US"/>
          </a:p>
        </p:txBody>
      </p:sp>
      <p:sp>
        <p:nvSpPr>
          <p:cNvPr id="52229" name="矩形 52228"/>
          <p:cNvSpPr/>
          <p:nvPr/>
        </p:nvSpPr>
        <p:spPr>
          <a:xfrm>
            <a:off x="1333500" y="1412875"/>
            <a:ext cx="708025" cy="2103438"/>
          </a:xfrm>
          <a:prstGeom prst="rect">
            <a:avLst/>
          </a:prstGeom>
          <a:noFill/>
          <a:ln w="9525">
            <a:noFill/>
          </a:ln>
        </p:spPr>
        <p:txBody>
          <a:bodyPr/>
          <a:lstStyle/>
          <a:p>
            <a:endParaRPr lang="zh-CN" altLang="en-US"/>
          </a:p>
        </p:txBody>
      </p:sp>
      <p:sp>
        <p:nvSpPr>
          <p:cNvPr id="52230" name="矩形 52229"/>
          <p:cNvSpPr/>
          <p:nvPr/>
        </p:nvSpPr>
        <p:spPr>
          <a:xfrm>
            <a:off x="1116013" y="2206625"/>
            <a:ext cx="1150937" cy="1311275"/>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问题定义和可行性研究</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31" name="椭圆 52230"/>
          <p:cNvSpPr/>
          <p:nvPr/>
        </p:nvSpPr>
        <p:spPr>
          <a:xfrm>
            <a:off x="1436688"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32" name="矩形 52231"/>
          <p:cNvSpPr/>
          <p:nvPr/>
        </p:nvSpPr>
        <p:spPr>
          <a:xfrm>
            <a:off x="1998663" y="4567238"/>
            <a:ext cx="709612" cy="2103437"/>
          </a:xfrm>
          <a:prstGeom prst="rect">
            <a:avLst/>
          </a:prstGeom>
          <a:noFill/>
          <a:ln w="9525">
            <a:noFill/>
          </a:ln>
        </p:spPr>
        <p:txBody>
          <a:bodyPr/>
          <a:lstStyle/>
          <a:p>
            <a:endParaRPr lang="zh-CN" altLang="en-US"/>
          </a:p>
        </p:txBody>
      </p:sp>
      <p:sp>
        <p:nvSpPr>
          <p:cNvPr id="52233" name="矩形 52232"/>
          <p:cNvSpPr/>
          <p:nvPr/>
        </p:nvSpPr>
        <p:spPr>
          <a:xfrm>
            <a:off x="1835150" y="4570413"/>
            <a:ext cx="876300" cy="1092200"/>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制定开发计划</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34" name="椭圆 52233"/>
          <p:cNvSpPr/>
          <p:nvPr/>
        </p:nvSpPr>
        <p:spPr>
          <a:xfrm>
            <a:off x="2101850" y="3778250"/>
            <a:ext cx="522288"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35" name="矩形 52234"/>
          <p:cNvSpPr/>
          <p:nvPr/>
        </p:nvSpPr>
        <p:spPr>
          <a:xfrm>
            <a:off x="2663825" y="1412875"/>
            <a:ext cx="709613" cy="2103438"/>
          </a:xfrm>
          <a:prstGeom prst="rect">
            <a:avLst/>
          </a:prstGeom>
          <a:noFill/>
          <a:ln w="9525">
            <a:noFill/>
          </a:ln>
        </p:spPr>
        <p:txBody>
          <a:bodyPr/>
          <a:lstStyle/>
          <a:p>
            <a:endParaRPr lang="zh-CN" altLang="en-US"/>
          </a:p>
        </p:txBody>
      </p:sp>
      <p:sp>
        <p:nvSpPr>
          <p:cNvPr id="52236" name="矩形 52235"/>
          <p:cNvSpPr/>
          <p:nvPr/>
        </p:nvSpPr>
        <p:spPr>
          <a:xfrm>
            <a:off x="2700655" y="2104390"/>
            <a:ext cx="1066165" cy="1340485"/>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需求获取、分析</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37" name="椭圆 52236"/>
          <p:cNvSpPr/>
          <p:nvPr/>
        </p:nvSpPr>
        <p:spPr>
          <a:xfrm>
            <a:off x="2768600" y="3778250"/>
            <a:ext cx="520700" cy="527050"/>
          </a:xfrm>
          <a:prstGeom prst="ellipse">
            <a:avLst/>
          </a:prstGeom>
          <a:gradFill>
            <a:gsLst>
              <a:gs pos="0">
                <a:srgbClr val="FE4444"/>
              </a:gs>
              <a:gs pos="100000">
                <a:srgbClr val="832B2B"/>
              </a:gs>
            </a:gsLst>
            <a:lin ang="5400000" scaled="0"/>
          </a:gradFill>
          <a:ln w="25400" cap="flat" cmpd="sng">
            <a:solidFill>
              <a:srgbClr val="FFFFFF"/>
            </a:solidFill>
            <a:prstDash val="solid"/>
            <a:headEnd type="none" w="med" len="med"/>
            <a:tailEnd type="none" w="med" len="med"/>
          </a:ln>
        </p:spPr>
        <p:txBody>
          <a:bodyPr/>
          <a:lstStyle/>
          <a:p>
            <a:endParaRPr lang="zh-CN" altLang="en-US">
              <a:solidFill>
                <a:srgbClr val="FF0000"/>
              </a:solidFill>
            </a:endParaRPr>
          </a:p>
        </p:txBody>
      </p:sp>
      <p:sp>
        <p:nvSpPr>
          <p:cNvPr id="52238" name="矩形 52237"/>
          <p:cNvSpPr/>
          <p:nvPr/>
        </p:nvSpPr>
        <p:spPr>
          <a:xfrm>
            <a:off x="3328988" y="4567238"/>
            <a:ext cx="709612" cy="2103437"/>
          </a:xfrm>
          <a:prstGeom prst="rect">
            <a:avLst/>
          </a:prstGeom>
          <a:noFill/>
          <a:ln w="9525">
            <a:noFill/>
          </a:ln>
        </p:spPr>
        <p:txBody>
          <a:bodyPr/>
          <a:lstStyle/>
          <a:p>
            <a:endParaRPr lang="zh-CN" altLang="en-US"/>
          </a:p>
        </p:txBody>
      </p:sp>
      <p:sp>
        <p:nvSpPr>
          <p:cNvPr id="52239" name="矩形 52238"/>
          <p:cNvSpPr/>
          <p:nvPr/>
        </p:nvSpPr>
        <p:spPr>
          <a:xfrm>
            <a:off x="3043555" y="4570095"/>
            <a:ext cx="1167765" cy="1019810"/>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规格说明及验证</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0" name="椭圆 52239"/>
          <p:cNvSpPr/>
          <p:nvPr/>
        </p:nvSpPr>
        <p:spPr>
          <a:xfrm>
            <a:off x="3433763" y="3778250"/>
            <a:ext cx="520700" cy="527050"/>
          </a:xfrm>
          <a:prstGeom prst="ellipse">
            <a:avLst/>
          </a:prstGeom>
          <a:gradFill>
            <a:gsLst>
              <a:gs pos="0">
                <a:srgbClr val="FE4444"/>
              </a:gs>
              <a:gs pos="100000">
                <a:srgbClr val="832B2B"/>
              </a:gs>
            </a:gsLst>
            <a:lin ang="5400000" scaled="0"/>
          </a:gradFill>
          <a:ln w="25400" cap="flat" cmpd="sng">
            <a:solidFill>
              <a:srgbClr val="FFFFFF"/>
            </a:solidFill>
            <a:prstDash val="solid"/>
            <a:headEnd type="none" w="med" len="med"/>
            <a:tailEnd type="none" w="med" len="med"/>
          </a:ln>
        </p:spPr>
        <p:txBody>
          <a:bodyPr/>
          <a:lstStyle/>
          <a:p>
            <a:endParaRPr lang="zh-CN" altLang="en-US"/>
          </a:p>
        </p:txBody>
      </p:sp>
      <p:sp>
        <p:nvSpPr>
          <p:cNvPr id="52241" name="矩形 52240"/>
          <p:cNvSpPr/>
          <p:nvPr/>
        </p:nvSpPr>
        <p:spPr>
          <a:xfrm>
            <a:off x="3994150" y="1412875"/>
            <a:ext cx="709613" cy="2103438"/>
          </a:xfrm>
          <a:prstGeom prst="rect">
            <a:avLst/>
          </a:prstGeom>
          <a:noFill/>
          <a:ln w="9525">
            <a:noFill/>
          </a:ln>
        </p:spPr>
        <p:txBody>
          <a:bodyPr/>
          <a:lstStyle/>
          <a:p>
            <a:endParaRPr lang="zh-CN" altLang="en-US"/>
          </a:p>
        </p:txBody>
      </p:sp>
      <p:sp>
        <p:nvSpPr>
          <p:cNvPr id="52242" name="矩形 52241"/>
          <p:cNvSpPr/>
          <p:nvPr/>
        </p:nvSpPr>
        <p:spPr>
          <a:xfrm>
            <a:off x="3995738" y="2420938"/>
            <a:ext cx="709612" cy="1023937"/>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设计</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3" name="椭圆 52242"/>
          <p:cNvSpPr/>
          <p:nvPr/>
        </p:nvSpPr>
        <p:spPr>
          <a:xfrm>
            <a:off x="4098925"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44" name="矩形 52243"/>
          <p:cNvSpPr/>
          <p:nvPr/>
        </p:nvSpPr>
        <p:spPr>
          <a:xfrm>
            <a:off x="4660900" y="4567238"/>
            <a:ext cx="708025" cy="2103437"/>
          </a:xfrm>
          <a:prstGeom prst="rect">
            <a:avLst/>
          </a:prstGeom>
          <a:noFill/>
          <a:ln w="9525">
            <a:noFill/>
          </a:ln>
        </p:spPr>
        <p:txBody>
          <a:bodyPr/>
          <a:lstStyle/>
          <a:p>
            <a:endParaRPr lang="zh-CN" altLang="en-US"/>
          </a:p>
        </p:txBody>
      </p:sp>
      <p:sp>
        <p:nvSpPr>
          <p:cNvPr id="52245" name="矩形 52244"/>
          <p:cNvSpPr/>
          <p:nvPr/>
        </p:nvSpPr>
        <p:spPr>
          <a:xfrm>
            <a:off x="4660900" y="4568825"/>
            <a:ext cx="709613" cy="1093788"/>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规范</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6" name="椭圆 52245"/>
          <p:cNvSpPr/>
          <p:nvPr/>
        </p:nvSpPr>
        <p:spPr>
          <a:xfrm>
            <a:off x="4764088"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47" name="矩形 52246"/>
          <p:cNvSpPr/>
          <p:nvPr/>
        </p:nvSpPr>
        <p:spPr>
          <a:xfrm>
            <a:off x="5324475" y="1412875"/>
            <a:ext cx="711200" cy="2103438"/>
          </a:xfrm>
          <a:prstGeom prst="rect">
            <a:avLst/>
          </a:prstGeom>
          <a:noFill/>
          <a:ln w="9525">
            <a:noFill/>
          </a:ln>
        </p:spPr>
        <p:txBody>
          <a:bodyPr/>
          <a:lstStyle/>
          <a:p>
            <a:endParaRPr lang="zh-CN" altLang="en-US"/>
          </a:p>
        </p:txBody>
      </p:sp>
      <p:sp>
        <p:nvSpPr>
          <p:cNvPr id="52248" name="矩形 52247"/>
          <p:cNvSpPr/>
          <p:nvPr/>
        </p:nvSpPr>
        <p:spPr>
          <a:xfrm>
            <a:off x="5364163" y="2278063"/>
            <a:ext cx="709612" cy="1150937"/>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实现</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9" name="椭圆 52248"/>
          <p:cNvSpPr/>
          <p:nvPr/>
        </p:nvSpPr>
        <p:spPr>
          <a:xfrm>
            <a:off x="5429250"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50" name="矩形 52249"/>
          <p:cNvSpPr/>
          <p:nvPr/>
        </p:nvSpPr>
        <p:spPr>
          <a:xfrm>
            <a:off x="5991225" y="4567238"/>
            <a:ext cx="709613" cy="2103437"/>
          </a:xfrm>
          <a:prstGeom prst="rect">
            <a:avLst/>
          </a:prstGeom>
          <a:noFill/>
          <a:ln w="9525">
            <a:noFill/>
          </a:ln>
        </p:spPr>
        <p:txBody>
          <a:bodyPr/>
          <a:lstStyle/>
          <a:p>
            <a:endParaRPr lang="zh-CN" altLang="en-US"/>
          </a:p>
        </p:txBody>
      </p:sp>
      <p:sp>
        <p:nvSpPr>
          <p:cNvPr id="52251" name="矩形 52250"/>
          <p:cNvSpPr/>
          <p:nvPr/>
        </p:nvSpPr>
        <p:spPr>
          <a:xfrm>
            <a:off x="5991225" y="4568825"/>
            <a:ext cx="709613" cy="804863"/>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测试</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52" name="椭圆 52251"/>
          <p:cNvSpPr/>
          <p:nvPr/>
        </p:nvSpPr>
        <p:spPr>
          <a:xfrm>
            <a:off x="6096000"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53" name="矩形 52252"/>
          <p:cNvSpPr/>
          <p:nvPr/>
        </p:nvSpPr>
        <p:spPr>
          <a:xfrm>
            <a:off x="6657975" y="1412875"/>
            <a:ext cx="708025" cy="2103438"/>
          </a:xfrm>
          <a:prstGeom prst="rect">
            <a:avLst/>
          </a:prstGeom>
          <a:noFill/>
          <a:ln w="9525">
            <a:noFill/>
          </a:ln>
        </p:spPr>
        <p:txBody>
          <a:bodyPr/>
          <a:lstStyle/>
          <a:p>
            <a:endParaRPr lang="zh-CN" altLang="en-US"/>
          </a:p>
        </p:txBody>
      </p:sp>
      <p:sp>
        <p:nvSpPr>
          <p:cNvPr id="52254" name="矩形 52253"/>
          <p:cNvSpPr/>
          <p:nvPr/>
        </p:nvSpPr>
        <p:spPr>
          <a:xfrm>
            <a:off x="6659563" y="2493963"/>
            <a:ext cx="709612" cy="935037"/>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部署</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55" name="椭圆 52254"/>
          <p:cNvSpPr/>
          <p:nvPr/>
        </p:nvSpPr>
        <p:spPr>
          <a:xfrm>
            <a:off x="6761163"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56" name="矩形 52255"/>
          <p:cNvSpPr/>
          <p:nvPr/>
        </p:nvSpPr>
        <p:spPr>
          <a:xfrm>
            <a:off x="7323138" y="4567238"/>
            <a:ext cx="709612" cy="2103437"/>
          </a:xfrm>
          <a:prstGeom prst="rect">
            <a:avLst/>
          </a:prstGeom>
          <a:noFill/>
          <a:ln w="9525">
            <a:noFill/>
          </a:ln>
        </p:spPr>
        <p:txBody>
          <a:bodyPr/>
          <a:lstStyle/>
          <a:p>
            <a:endParaRPr lang="zh-CN" altLang="en-US"/>
          </a:p>
        </p:txBody>
      </p:sp>
      <p:sp>
        <p:nvSpPr>
          <p:cNvPr id="52257" name="矩形 52256"/>
          <p:cNvSpPr/>
          <p:nvPr/>
        </p:nvSpPr>
        <p:spPr>
          <a:xfrm>
            <a:off x="7323138" y="4568825"/>
            <a:ext cx="709612" cy="877888"/>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维护</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58" name="椭圆 52257"/>
          <p:cNvSpPr/>
          <p:nvPr/>
        </p:nvSpPr>
        <p:spPr>
          <a:xfrm>
            <a:off x="7426325" y="3778250"/>
            <a:ext cx="522288"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Rectangle 3"/>
          <p:cNvSpPr>
            <a:spLocks noGrp="1"/>
          </p:cNvSpPr>
          <p:nvPr>
            <p:ph type="body"/>
          </p:nvPr>
        </p:nvSpPr>
        <p:spPr>
          <a:xfrm>
            <a:off x="611188" y="1050925"/>
            <a:ext cx="7772400" cy="4114800"/>
          </a:xfrm>
        </p:spPr>
        <p:txBody>
          <a:bodyPr wrap="square" anchor="t"/>
          <a:lstStyle/>
          <a:p>
            <a:pPr lvl="0" eaLnBrk="1" hangingPunct="1">
              <a:buFont typeface="Wingdings" panose="05000000000000000000" charset="0"/>
              <a:buChar char="l"/>
            </a:pPr>
            <a:r>
              <a:rPr lang="zh-CN" altLang="en-US" b="1" dirty="0"/>
              <a:t> </a:t>
            </a:r>
            <a:r>
              <a:rPr lang="zh-CN" altLang="en-US" sz="2800" b="1" dirty="0"/>
              <a:t>软件需求规格说明（</a:t>
            </a:r>
            <a:r>
              <a:rPr lang="en-US" altLang="zh-CN" sz="2800" b="1" dirty="0"/>
              <a:t>SRS)</a:t>
            </a:r>
            <a:r>
              <a:rPr lang="zh-CN" altLang="en-US" sz="2800" b="1" dirty="0"/>
              <a:t>充分描述了软件系统所应具有的外部行为，</a:t>
            </a:r>
            <a:r>
              <a:rPr lang="zh-CN" altLang="zh-CN" sz="2800" b="1" dirty="0"/>
              <a:t>在</a:t>
            </a:r>
            <a:r>
              <a:rPr lang="zh-CN" altLang="en-US" sz="2800" b="1" dirty="0"/>
              <a:t>开发、测试、质量保证、项目管理以及相关项目过程中都起了重要的作用。</a:t>
            </a:r>
            <a:endParaRPr lang="zh-CN" altLang="en-US" sz="2800" b="1" dirty="0"/>
          </a:p>
          <a:p>
            <a:pPr marL="0" lvl="0" indent="0" eaLnBrk="1" hangingPunct="1">
              <a:buNone/>
            </a:pPr>
            <a:endParaRPr lang="zh-CN" altLang="en-US" sz="2800" b="1" dirty="0"/>
          </a:p>
        </p:txBody>
      </p:sp>
      <p:sp>
        <p:nvSpPr>
          <p:cNvPr id="54306" name="文本框 54305"/>
          <p:cNvSpPr txBox="1"/>
          <p:nvPr/>
        </p:nvSpPr>
        <p:spPr>
          <a:xfrm>
            <a:off x="897890" y="132080"/>
            <a:ext cx="7559675" cy="579120"/>
          </a:xfrm>
          <a:prstGeom prst="rect">
            <a:avLst/>
          </a:prstGeom>
          <a:noFill/>
          <a:ln w="9525">
            <a:noFill/>
          </a:ln>
        </p:spPr>
        <p:txBody>
          <a:bodyPr wrap="square" anchor="t">
            <a:spAutoFit/>
          </a:bodyPr>
          <a:lstStyle/>
          <a:p>
            <a:pPr lvl="0" eaLnBrk="1" latinLnBrk="0" hangingPunct="1"/>
            <a:r>
              <a:rPr lang="en-US" altLang="x-none" sz="3200" b="1" dirty="0">
                <a:latin typeface="楷体_GB2312" pitchFamily="1" charset="-122"/>
                <a:ea typeface="楷体_GB2312" pitchFamily="1" charset="-122"/>
                <a:sym typeface="楷体_GB2312" pitchFamily="1" charset="-122"/>
              </a:rPr>
              <a:t>1.</a:t>
            </a:r>
            <a:r>
              <a:rPr lang="zh-CN" altLang="en-US" sz="3200" b="1" dirty="0">
                <a:latin typeface="楷体_GB2312" pitchFamily="1" charset="-122"/>
                <a:ea typeface="楷体_GB2312" pitchFamily="1" charset="-122"/>
                <a:sym typeface="楷体_GB2312" pitchFamily="1" charset="-122"/>
              </a:rPr>
              <a:t>5</a:t>
            </a:r>
            <a:r>
              <a:rPr lang="en-US" altLang="x-none" sz="3200" b="1" dirty="0">
                <a:latin typeface="楷体_GB2312" pitchFamily="1" charset="-122"/>
                <a:ea typeface="楷体_GB2312" pitchFamily="1" charset="-122"/>
                <a:sym typeface="楷体_GB2312" pitchFamily="1" charset="-122"/>
              </a:rPr>
              <a:t>.2</a:t>
            </a:r>
            <a:r>
              <a:rPr lang="zh-CN" altLang="en-US" sz="3200" b="1" dirty="0">
                <a:latin typeface="楷体_GB2312" pitchFamily="1" charset="-122"/>
                <a:ea typeface="楷体_GB2312" pitchFamily="1" charset="-122"/>
                <a:sym typeface="楷体_GB2312" pitchFamily="1" charset="-122"/>
              </a:rPr>
              <a:t>  需求与其他软件项目过程的关系</a:t>
            </a:r>
            <a:endParaRPr lang="zh-CN" altLang="en-US" sz="3200" dirty="0">
              <a:latin typeface="Times New Roman" panose="02020603050405020304" pitchFamily="2"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nvSpPr>
        <p:spPr>
          <a:xfrm>
            <a:off x="6553200" y="6245225"/>
            <a:ext cx="2133600" cy="476250"/>
          </a:xfrm>
          <a:prstGeom prst="rect">
            <a:avLst/>
          </a:prstGeom>
          <a:noFill/>
          <a:ln w="9525">
            <a:noFill/>
          </a:ln>
        </p:spPr>
        <p:txBody>
          <a:bodyPr/>
          <a:lstStyle/>
          <a:p>
            <a:pPr lvl="0" algn="r" eaLnBrk="1" hangingPunct="1"/>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grpSp>
        <p:nvGrpSpPr>
          <p:cNvPr id="54275" name="Group 34"/>
          <p:cNvGrpSpPr/>
          <p:nvPr/>
        </p:nvGrpSpPr>
        <p:grpSpPr>
          <a:xfrm>
            <a:off x="684213" y="693738"/>
            <a:ext cx="8229600" cy="5907087"/>
            <a:chOff x="0" y="0"/>
            <a:chExt cx="5088" cy="3721"/>
          </a:xfrm>
        </p:grpSpPr>
        <p:sp>
          <p:nvSpPr>
            <p:cNvPr id="54276" name="Oval 4"/>
            <p:cNvSpPr/>
            <p:nvPr/>
          </p:nvSpPr>
          <p:spPr>
            <a:xfrm>
              <a:off x="1872" y="1248"/>
              <a:ext cx="1344" cy="76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软件需求</a:t>
              </a:r>
              <a:endParaRPr lang="zh-CN" altLang="en-US" b="1" dirty="0">
                <a:latin typeface="Times New Roman" panose="02020603050405020304" pitchFamily="2" charset="0"/>
                <a:ea typeface="宋体" panose="02010600030101010101" pitchFamily="2" charset="-122"/>
              </a:endParaRPr>
            </a:p>
          </p:txBody>
        </p:sp>
        <p:sp>
          <p:nvSpPr>
            <p:cNvPr id="54277" name="Rectangle 5"/>
            <p:cNvSpPr/>
            <p:nvPr/>
          </p:nvSpPr>
          <p:spPr>
            <a:xfrm>
              <a:off x="1872" y="0"/>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制定项目计划</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过程</a:t>
              </a:r>
              <a:endParaRPr lang="zh-CN" altLang="en-US" b="1" dirty="0">
                <a:latin typeface="Times New Roman" panose="02020603050405020304" pitchFamily="2" charset="0"/>
                <a:ea typeface="宋体" panose="02010600030101010101" pitchFamily="2" charset="-122"/>
              </a:endParaRPr>
            </a:p>
          </p:txBody>
        </p:sp>
        <p:sp>
          <p:nvSpPr>
            <p:cNvPr id="54278" name="Rectangle 6"/>
            <p:cNvSpPr/>
            <p:nvPr/>
          </p:nvSpPr>
          <p:spPr>
            <a:xfrm>
              <a:off x="1872" y="2736"/>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系统测试过程</a:t>
              </a:r>
              <a:endParaRPr lang="zh-CN" altLang="en-US" b="1" dirty="0">
                <a:latin typeface="Times New Roman" panose="02020603050405020304" pitchFamily="2" charset="0"/>
                <a:ea typeface="宋体" panose="02010600030101010101" pitchFamily="2" charset="-122"/>
              </a:endParaRPr>
            </a:p>
          </p:txBody>
        </p:sp>
        <p:sp>
          <p:nvSpPr>
            <p:cNvPr id="54279" name="Rectangle 7"/>
            <p:cNvSpPr/>
            <p:nvPr/>
          </p:nvSpPr>
          <p:spPr>
            <a:xfrm>
              <a:off x="3792" y="720"/>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项目跟踪和</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控制过程</a:t>
              </a:r>
              <a:endParaRPr lang="zh-CN" altLang="en-US" b="1" dirty="0">
                <a:latin typeface="Times New Roman" panose="02020603050405020304" pitchFamily="2" charset="0"/>
                <a:ea typeface="宋体" panose="02010600030101010101" pitchFamily="2" charset="-122"/>
              </a:endParaRPr>
            </a:p>
          </p:txBody>
        </p:sp>
        <p:sp>
          <p:nvSpPr>
            <p:cNvPr id="54280" name="Rectangle 8"/>
            <p:cNvSpPr/>
            <p:nvPr/>
          </p:nvSpPr>
          <p:spPr>
            <a:xfrm>
              <a:off x="3792" y="2112"/>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变更控制过程</a:t>
              </a:r>
              <a:endParaRPr lang="zh-CN" altLang="en-US" b="1" dirty="0">
                <a:latin typeface="Times New Roman" panose="02020603050405020304" pitchFamily="2" charset="0"/>
                <a:ea typeface="宋体" panose="02010600030101010101" pitchFamily="2" charset="-122"/>
              </a:endParaRPr>
            </a:p>
          </p:txBody>
        </p:sp>
        <p:sp>
          <p:nvSpPr>
            <p:cNvPr id="54281" name="Rectangle 9"/>
            <p:cNvSpPr/>
            <p:nvPr/>
          </p:nvSpPr>
          <p:spPr>
            <a:xfrm>
              <a:off x="0" y="720"/>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开发过程</a:t>
              </a:r>
              <a:endParaRPr lang="zh-CN" altLang="en-US" b="1" dirty="0">
                <a:latin typeface="Times New Roman" panose="02020603050405020304" pitchFamily="2" charset="0"/>
                <a:ea typeface="宋体" panose="02010600030101010101" pitchFamily="2" charset="-122"/>
              </a:endParaRPr>
            </a:p>
          </p:txBody>
        </p:sp>
        <p:sp>
          <p:nvSpPr>
            <p:cNvPr id="54282" name="Rectangle 10"/>
            <p:cNvSpPr/>
            <p:nvPr/>
          </p:nvSpPr>
          <p:spPr>
            <a:xfrm>
              <a:off x="0" y="2112"/>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用户编制文档</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过程</a:t>
              </a:r>
              <a:endParaRPr lang="zh-CN" altLang="en-US" b="1" dirty="0">
                <a:latin typeface="Times New Roman" panose="02020603050405020304" pitchFamily="2" charset="0"/>
                <a:ea typeface="宋体" panose="02010600030101010101" pitchFamily="2" charset="-122"/>
              </a:endParaRPr>
            </a:p>
          </p:txBody>
        </p:sp>
        <p:sp>
          <p:nvSpPr>
            <p:cNvPr id="54283" name="Line 11"/>
            <p:cNvSpPr/>
            <p:nvPr/>
          </p:nvSpPr>
          <p:spPr>
            <a:xfrm flipV="1">
              <a:off x="2208" y="576"/>
              <a:ext cx="0" cy="720"/>
            </a:xfrm>
            <a:prstGeom prst="line">
              <a:avLst/>
            </a:prstGeom>
            <a:ln w="38100" cap="flat" cmpd="sng">
              <a:solidFill>
                <a:schemeClr val="tx1"/>
              </a:solidFill>
              <a:prstDash val="solid"/>
              <a:headEnd type="none" w="med" len="med"/>
              <a:tailEnd type="stealth" w="med" len="med"/>
            </a:ln>
          </p:spPr>
        </p:sp>
        <p:sp>
          <p:nvSpPr>
            <p:cNvPr id="54284" name="Line 12"/>
            <p:cNvSpPr/>
            <p:nvPr/>
          </p:nvSpPr>
          <p:spPr>
            <a:xfrm flipV="1">
              <a:off x="2208" y="1968"/>
              <a:ext cx="0" cy="768"/>
            </a:xfrm>
            <a:prstGeom prst="line">
              <a:avLst/>
            </a:prstGeom>
            <a:ln w="38100" cap="flat" cmpd="sng">
              <a:solidFill>
                <a:schemeClr val="tx1"/>
              </a:solidFill>
              <a:prstDash val="solid"/>
              <a:headEnd type="none" w="med" len="med"/>
              <a:tailEnd type="stealth" w="med" len="med"/>
            </a:ln>
          </p:spPr>
        </p:sp>
        <p:sp>
          <p:nvSpPr>
            <p:cNvPr id="54285" name="Line 13"/>
            <p:cNvSpPr/>
            <p:nvPr/>
          </p:nvSpPr>
          <p:spPr>
            <a:xfrm flipH="1">
              <a:off x="1296" y="1824"/>
              <a:ext cx="672" cy="576"/>
            </a:xfrm>
            <a:prstGeom prst="line">
              <a:avLst/>
            </a:prstGeom>
            <a:ln w="38100" cap="flat" cmpd="sng">
              <a:solidFill>
                <a:schemeClr val="tx1"/>
              </a:solidFill>
              <a:prstDash val="solid"/>
              <a:headEnd type="none" w="med" len="med"/>
              <a:tailEnd type="triangle" w="med" len="med"/>
            </a:ln>
          </p:spPr>
        </p:sp>
        <p:sp>
          <p:nvSpPr>
            <p:cNvPr id="54286" name="Line 14"/>
            <p:cNvSpPr/>
            <p:nvPr/>
          </p:nvSpPr>
          <p:spPr>
            <a:xfrm>
              <a:off x="2832" y="1968"/>
              <a:ext cx="0" cy="768"/>
            </a:xfrm>
            <a:prstGeom prst="line">
              <a:avLst/>
            </a:prstGeom>
            <a:ln w="38100" cap="flat" cmpd="sng">
              <a:solidFill>
                <a:schemeClr val="tx1"/>
              </a:solidFill>
              <a:prstDash val="solid"/>
              <a:headEnd type="none" w="med" len="med"/>
              <a:tailEnd type="triangle" w="med" len="med"/>
            </a:ln>
          </p:spPr>
        </p:sp>
        <p:sp>
          <p:nvSpPr>
            <p:cNvPr id="54287" name="Line 15"/>
            <p:cNvSpPr/>
            <p:nvPr/>
          </p:nvSpPr>
          <p:spPr>
            <a:xfrm>
              <a:off x="2832" y="576"/>
              <a:ext cx="0" cy="720"/>
            </a:xfrm>
            <a:prstGeom prst="line">
              <a:avLst/>
            </a:prstGeom>
            <a:ln w="38100" cap="flat" cmpd="sng">
              <a:solidFill>
                <a:schemeClr val="tx1"/>
              </a:solidFill>
              <a:prstDash val="solid"/>
              <a:headEnd type="none" w="med" len="med"/>
              <a:tailEnd type="triangle" w="med" len="med"/>
            </a:ln>
          </p:spPr>
        </p:sp>
        <p:sp>
          <p:nvSpPr>
            <p:cNvPr id="54288" name="Line 16"/>
            <p:cNvSpPr/>
            <p:nvPr/>
          </p:nvSpPr>
          <p:spPr>
            <a:xfrm>
              <a:off x="4464" y="1296"/>
              <a:ext cx="0" cy="816"/>
            </a:xfrm>
            <a:prstGeom prst="line">
              <a:avLst/>
            </a:prstGeom>
            <a:ln w="38100" cap="flat" cmpd="sng">
              <a:solidFill>
                <a:schemeClr val="tx1"/>
              </a:solidFill>
              <a:prstDash val="solid"/>
              <a:headEnd type="none" w="med" len="med"/>
              <a:tailEnd type="triangle" w="med" len="med"/>
            </a:ln>
          </p:spPr>
        </p:sp>
        <p:sp>
          <p:nvSpPr>
            <p:cNvPr id="54289" name="Line 17"/>
            <p:cNvSpPr/>
            <p:nvPr/>
          </p:nvSpPr>
          <p:spPr>
            <a:xfrm flipV="1">
              <a:off x="3168" y="1008"/>
              <a:ext cx="624" cy="432"/>
            </a:xfrm>
            <a:prstGeom prst="line">
              <a:avLst/>
            </a:prstGeom>
            <a:ln w="38100" cap="flat" cmpd="sng">
              <a:solidFill>
                <a:schemeClr val="tx1"/>
              </a:solidFill>
              <a:prstDash val="solid"/>
              <a:headEnd type="none" w="med" len="med"/>
              <a:tailEnd type="triangle" w="med" len="med"/>
            </a:ln>
          </p:spPr>
        </p:sp>
        <p:sp>
          <p:nvSpPr>
            <p:cNvPr id="54290" name="Line 18"/>
            <p:cNvSpPr/>
            <p:nvPr/>
          </p:nvSpPr>
          <p:spPr>
            <a:xfrm>
              <a:off x="3024" y="1920"/>
              <a:ext cx="768" cy="480"/>
            </a:xfrm>
            <a:prstGeom prst="line">
              <a:avLst/>
            </a:prstGeom>
            <a:ln w="38100" cap="flat" cmpd="sng">
              <a:solidFill>
                <a:schemeClr val="tx1"/>
              </a:solidFill>
              <a:prstDash val="solid"/>
              <a:headEnd type="none" w="med" len="med"/>
              <a:tailEnd type="triangle" w="med" len="med"/>
            </a:ln>
          </p:spPr>
        </p:sp>
        <p:sp>
          <p:nvSpPr>
            <p:cNvPr id="54291" name="Line 19"/>
            <p:cNvSpPr/>
            <p:nvPr/>
          </p:nvSpPr>
          <p:spPr>
            <a:xfrm flipH="1" flipV="1">
              <a:off x="3216" y="1632"/>
              <a:ext cx="816" cy="480"/>
            </a:xfrm>
            <a:prstGeom prst="line">
              <a:avLst/>
            </a:prstGeom>
            <a:ln w="38100" cap="flat" cmpd="sng">
              <a:solidFill>
                <a:schemeClr val="tx1"/>
              </a:solidFill>
              <a:prstDash val="solid"/>
              <a:headEnd type="none" w="med" len="med"/>
              <a:tailEnd type="triangle" w="med" len="med"/>
            </a:ln>
          </p:spPr>
        </p:sp>
        <p:sp>
          <p:nvSpPr>
            <p:cNvPr id="54292" name="Line 20"/>
            <p:cNvSpPr/>
            <p:nvPr/>
          </p:nvSpPr>
          <p:spPr>
            <a:xfrm flipH="1" flipV="1">
              <a:off x="1296" y="1008"/>
              <a:ext cx="768" cy="336"/>
            </a:xfrm>
            <a:prstGeom prst="line">
              <a:avLst/>
            </a:prstGeom>
            <a:ln w="38100" cap="flat" cmpd="sng">
              <a:solidFill>
                <a:schemeClr val="tx1"/>
              </a:solidFill>
              <a:prstDash val="solid"/>
              <a:headEnd type="none" w="med" len="med"/>
              <a:tailEnd type="triangle" w="med" len="med"/>
            </a:ln>
          </p:spPr>
        </p:sp>
        <p:sp>
          <p:nvSpPr>
            <p:cNvPr id="54293" name="Line 21"/>
            <p:cNvSpPr/>
            <p:nvPr/>
          </p:nvSpPr>
          <p:spPr>
            <a:xfrm flipH="1" flipV="1">
              <a:off x="1104" y="1296"/>
              <a:ext cx="768" cy="336"/>
            </a:xfrm>
            <a:prstGeom prst="line">
              <a:avLst/>
            </a:prstGeom>
            <a:ln w="38100" cap="flat" cmpd="sng">
              <a:solidFill>
                <a:schemeClr val="tx1"/>
              </a:solidFill>
              <a:prstDash val="solid"/>
              <a:headEnd type="triangle" w="med" len="med"/>
              <a:tailEnd type="none" w="med" len="med"/>
            </a:ln>
          </p:spPr>
        </p:sp>
        <p:sp>
          <p:nvSpPr>
            <p:cNvPr id="54294" name="Text Box 22"/>
            <p:cNvSpPr txBox="1"/>
            <p:nvPr/>
          </p:nvSpPr>
          <p:spPr>
            <a:xfrm>
              <a:off x="1968" y="720"/>
              <a:ext cx="473"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作 为</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输 入</a:t>
              </a:r>
              <a:endParaRPr lang="zh-CN" altLang="en-US" sz="2000" b="1" dirty="0">
                <a:latin typeface="Times New Roman" panose="02020603050405020304" pitchFamily="2" charset="0"/>
                <a:ea typeface="宋体" panose="02010600030101010101" pitchFamily="2" charset="-122"/>
              </a:endParaRPr>
            </a:p>
          </p:txBody>
        </p:sp>
        <p:sp>
          <p:nvSpPr>
            <p:cNvPr id="54295" name="Text Box 23"/>
            <p:cNvSpPr txBox="1"/>
            <p:nvPr/>
          </p:nvSpPr>
          <p:spPr>
            <a:xfrm>
              <a:off x="2444" y="711"/>
              <a:ext cx="904"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基线确定前</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缩小范围</a:t>
              </a:r>
              <a:endParaRPr lang="zh-CN" altLang="en-US" sz="2000" b="1" dirty="0">
                <a:latin typeface="Times New Roman" panose="02020603050405020304" pitchFamily="2" charset="0"/>
                <a:ea typeface="宋体" panose="02010600030101010101" pitchFamily="2" charset="-122"/>
              </a:endParaRPr>
            </a:p>
          </p:txBody>
        </p:sp>
        <p:sp>
          <p:nvSpPr>
            <p:cNvPr id="54296" name="Text Box 24"/>
            <p:cNvSpPr txBox="1"/>
            <p:nvPr/>
          </p:nvSpPr>
          <p:spPr>
            <a:xfrm>
              <a:off x="2592" y="2150"/>
              <a:ext cx="473"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作 为</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参 考</a:t>
              </a:r>
              <a:endParaRPr lang="zh-CN" altLang="en-US" sz="2000" b="1" dirty="0">
                <a:latin typeface="Times New Roman" panose="02020603050405020304" pitchFamily="2" charset="0"/>
                <a:ea typeface="宋体" panose="02010600030101010101" pitchFamily="2" charset="-122"/>
              </a:endParaRPr>
            </a:p>
          </p:txBody>
        </p:sp>
        <p:sp>
          <p:nvSpPr>
            <p:cNvPr id="54297" name="Text Box 25"/>
            <p:cNvSpPr txBox="1"/>
            <p:nvPr/>
          </p:nvSpPr>
          <p:spPr>
            <a:xfrm>
              <a:off x="1836" y="2160"/>
              <a:ext cx="746"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验证实现</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的正确性</a:t>
              </a:r>
              <a:endParaRPr lang="zh-CN" altLang="en-US" sz="2000" b="1" dirty="0">
                <a:latin typeface="Times New Roman" panose="02020603050405020304" pitchFamily="2" charset="0"/>
                <a:ea typeface="宋体" panose="02010600030101010101" pitchFamily="2" charset="-122"/>
              </a:endParaRPr>
            </a:p>
          </p:txBody>
        </p:sp>
        <p:sp>
          <p:nvSpPr>
            <p:cNvPr id="54298" name="Text Box 26"/>
            <p:cNvSpPr txBox="1"/>
            <p:nvPr/>
          </p:nvSpPr>
          <p:spPr>
            <a:xfrm>
              <a:off x="4080" y="1382"/>
              <a:ext cx="746"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请求范围</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   缩减</a:t>
              </a:r>
              <a:endParaRPr lang="zh-CN" altLang="en-US" sz="2000" b="1" dirty="0">
                <a:latin typeface="Times New Roman" panose="02020603050405020304" pitchFamily="2" charset="0"/>
                <a:ea typeface="宋体" panose="02010600030101010101" pitchFamily="2" charset="-122"/>
              </a:endParaRPr>
            </a:p>
          </p:txBody>
        </p:sp>
        <p:sp>
          <p:nvSpPr>
            <p:cNvPr id="54299" name="Text Box 27"/>
            <p:cNvSpPr txBox="1"/>
            <p:nvPr/>
          </p:nvSpPr>
          <p:spPr>
            <a:xfrm>
              <a:off x="3072" y="1142"/>
              <a:ext cx="746"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跟踪状态</a:t>
              </a:r>
              <a:endParaRPr lang="zh-CN" altLang="en-US" sz="2000" b="1" dirty="0">
                <a:latin typeface="Times New Roman" panose="02020603050405020304" pitchFamily="2" charset="0"/>
                <a:ea typeface="宋体" panose="02010600030101010101" pitchFamily="2" charset="-122"/>
              </a:endParaRPr>
            </a:p>
          </p:txBody>
        </p:sp>
        <p:sp>
          <p:nvSpPr>
            <p:cNvPr id="54300" name="Text Box 28"/>
            <p:cNvSpPr txBox="1"/>
            <p:nvPr/>
          </p:nvSpPr>
          <p:spPr>
            <a:xfrm>
              <a:off x="3216" y="1680"/>
              <a:ext cx="746"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进行变更</a:t>
              </a:r>
              <a:endParaRPr lang="zh-CN" altLang="en-US" sz="2000" b="1" dirty="0">
                <a:latin typeface="Times New Roman" panose="02020603050405020304" pitchFamily="2" charset="0"/>
                <a:ea typeface="宋体" panose="02010600030101010101" pitchFamily="2" charset="-122"/>
              </a:endParaRPr>
            </a:p>
          </p:txBody>
        </p:sp>
        <p:sp>
          <p:nvSpPr>
            <p:cNvPr id="54301" name="Text Box 29"/>
            <p:cNvSpPr txBox="1"/>
            <p:nvPr/>
          </p:nvSpPr>
          <p:spPr>
            <a:xfrm>
              <a:off x="3036" y="2016"/>
              <a:ext cx="746"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作为基线</a:t>
              </a:r>
              <a:endParaRPr lang="zh-CN" altLang="en-US" sz="2000" b="1" dirty="0">
                <a:latin typeface="Times New Roman" panose="02020603050405020304" pitchFamily="2" charset="0"/>
                <a:ea typeface="宋体" panose="02010600030101010101" pitchFamily="2" charset="-122"/>
              </a:endParaRPr>
            </a:p>
          </p:txBody>
        </p:sp>
        <p:sp>
          <p:nvSpPr>
            <p:cNvPr id="54302" name="Text Box 30"/>
            <p:cNvSpPr txBox="1"/>
            <p:nvPr/>
          </p:nvSpPr>
          <p:spPr>
            <a:xfrm>
              <a:off x="1440" y="1929"/>
              <a:ext cx="473"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基 础</a:t>
              </a:r>
              <a:endParaRPr lang="zh-CN" altLang="en-US" sz="2000" b="1" dirty="0">
                <a:latin typeface="Times New Roman" panose="02020603050405020304" pitchFamily="2" charset="0"/>
                <a:ea typeface="宋体" panose="02010600030101010101" pitchFamily="2" charset="-122"/>
              </a:endParaRPr>
            </a:p>
          </p:txBody>
        </p:sp>
        <p:sp>
          <p:nvSpPr>
            <p:cNvPr id="54303" name="Text Box 31"/>
            <p:cNvSpPr txBox="1"/>
            <p:nvPr/>
          </p:nvSpPr>
          <p:spPr>
            <a:xfrm>
              <a:off x="1392" y="912"/>
              <a:ext cx="473"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基 础</a:t>
              </a:r>
              <a:endParaRPr lang="zh-CN" altLang="en-US" sz="2000" b="1" dirty="0">
                <a:latin typeface="Times New Roman" panose="02020603050405020304" pitchFamily="2" charset="0"/>
                <a:ea typeface="宋体" panose="02010600030101010101" pitchFamily="2" charset="-122"/>
              </a:endParaRPr>
            </a:p>
          </p:txBody>
        </p:sp>
        <p:sp>
          <p:nvSpPr>
            <p:cNvPr id="54304" name="Text Box 32"/>
            <p:cNvSpPr txBox="1"/>
            <p:nvPr/>
          </p:nvSpPr>
          <p:spPr>
            <a:xfrm>
              <a:off x="860" y="1392"/>
              <a:ext cx="904"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工作产品可</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追朔到</a:t>
              </a:r>
              <a:endParaRPr lang="zh-CN" altLang="en-US" sz="2000" b="1" dirty="0">
                <a:latin typeface="Times New Roman" panose="02020603050405020304" pitchFamily="2" charset="0"/>
                <a:ea typeface="宋体" panose="02010600030101010101" pitchFamily="2" charset="-122"/>
              </a:endParaRPr>
            </a:p>
          </p:txBody>
        </p:sp>
        <p:sp>
          <p:nvSpPr>
            <p:cNvPr id="54305" name="Text Box 33"/>
            <p:cNvSpPr txBox="1"/>
            <p:nvPr/>
          </p:nvSpPr>
          <p:spPr>
            <a:xfrm>
              <a:off x="1056" y="3433"/>
              <a:ext cx="2943" cy="288"/>
            </a:xfrm>
            <a:prstGeom prst="rect">
              <a:avLst/>
            </a:prstGeom>
            <a:noFill/>
            <a:ln w="9525">
              <a:noFill/>
            </a:ln>
          </p:spPr>
          <p:txBody>
            <a:bodyPr wrap="none">
              <a:spAutoFit/>
            </a:bodyPr>
            <a:lstStyle/>
            <a:p>
              <a:pPr lvl="0" eaLnBrk="1" hangingPunct="1"/>
              <a:r>
                <a:rPr lang="en-US" altLang="x-none" b="1" dirty="0">
                  <a:latin typeface="Times New Roman" panose="02020603050405020304" pitchFamily="2" charset="0"/>
                  <a:ea typeface="宋体" panose="02010600030101010101" pitchFamily="2" charset="-122"/>
                </a:rPr>
                <a:t> </a:t>
              </a:r>
              <a:r>
                <a:rPr lang="zh-CN" altLang="en-US" b="1" dirty="0">
                  <a:latin typeface="Times New Roman" panose="02020603050405020304" pitchFamily="2" charset="0"/>
                  <a:ea typeface="宋体" panose="02010600030101010101" pitchFamily="2" charset="-122"/>
                </a:rPr>
                <a:t>需求与其他项目过程的关系</a:t>
              </a:r>
              <a:endParaRPr lang="zh-CN" altLang="en-US" b="1" dirty="0">
                <a:latin typeface="Times New Roman" panose="02020603050405020304" pitchFamily="2" charset="0"/>
                <a:ea typeface="宋体" panose="02010600030101010101" pitchFamily="2" charset="-122"/>
              </a:endParaRPr>
            </a:p>
          </p:txBody>
        </p:sp>
      </p:gr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Rectangle 2"/>
          <p:cNvSpPr>
            <a:spLocks noGrp="1"/>
          </p:cNvSpPr>
          <p:nvPr>
            <p:ph type="title"/>
          </p:nvPr>
        </p:nvSpPr>
        <p:spPr>
          <a:xfrm>
            <a:off x="685800" y="609600"/>
            <a:ext cx="7772400" cy="587375"/>
          </a:xfrm>
        </p:spPr>
        <p:txBody>
          <a:bodyPr wrap="square" anchor="ctr"/>
          <a:lstStyle/>
          <a:p>
            <a:pPr lvl="0" algn="l" eaLnBrk="1" hangingPunct="1"/>
            <a:r>
              <a:rPr lang="en-US" altLang="x-none" sz="3200" b="1" dirty="0"/>
              <a:t>1.6  </a:t>
            </a:r>
            <a:r>
              <a:rPr lang="zh-CN" altLang="en-US" sz="3200" b="1" dirty="0"/>
              <a:t>导致发生不合格需求说明的情况</a:t>
            </a:r>
            <a:endParaRPr lang="zh-CN" altLang="en-US" sz="3200" b="1" dirty="0"/>
          </a:p>
        </p:txBody>
      </p:sp>
      <p:sp>
        <p:nvSpPr>
          <p:cNvPr id="47108" name="Rectangle 3"/>
          <p:cNvSpPr>
            <a:spLocks noGrp="1"/>
          </p:cNvSpPr>
          <p:nvPr>
            <p:ph type="body"/>
          </p:nvPr>
        </p:nvSpPr>
        <p:spPr>
          <a:xfrm>
            <a:off x="684213" y="1342073"/>
            <a:ext cx="8062912" cy="4114800"/>
          </a:xfrm>
        </p:spPr>
        <p:txBody>
          <a:bodyPr wrap="square" anchor="t"/>
          <a:lstStyle/>
          <a:p>
            <a:pPr lvl="0" eaLnBrk="1" hangingPunct="1">
              <a:lnSpc>
                <a:spcPct val="100000"/>
              </a:lnSpc>
              <a:buNone/>
            </a:pPr>
            <a:r>
              <a:rPr lang="zh-CN" altLang="en-US" sz="2800" b="1" dirty="0"/>
              <a:t>不适当的需求过程所引起的一些风险</a:t>
            </a:r>
            <a:r>
              <a:rPr lang="en-US" altLang="x-none" sz="2800" b="1" dirty="0"/>
              <a:t>:</a:t>
            </a:r>
            <a:endParaRPr lang="en-US" altLang="x-none" sz="2800" b="1" dirty="0"/>
          </a:p>
          <a:p>
            <a:pPr lvl="0" eaLnBrk="1" hangingPunct="1">
              <a:lnSpc>
                <a:spcPct val="100000"/>
              </a:lnSpc>
              <a:buFont typeface="Wingdings" panose="05000000000000000000" pitchFamily="2" charset="2"/>
              <a:buChar char="l"/>
            </a:pPr>
            <a:r>
              <a:rPr lang="zh-CN" altLang="en-US" sz="2800" b="1" dirty="0"/>
              <a:t>用户参与不多导致产品无法被接受。</a:t>
            </a:r>
            <a:endParaRPr lang="zh-CN" altLang="en-US" sz="2800" b="1" dirty="0"/>
          </a:p>
          <a:p>
            <a:pPr lvl="0" eaLnBrk="1" hangingPunct="1">
              <a:lnSpc>
                <a:spcPct val="100000"/>
              </a:lnSpc>
              <a:buFont typeface="Wingdings" panose="05000000000000000000" pitchFamily="2" charset="2"/>
              <a:buChar char="l"/>
            </a:pPr>
            <a:r>
              <a:rPr lang="zh-CN" altLang="en-US" sz="2800" b="1" dirty="0"/>
              <a:t>用户需求的增加带来过度的耗费和降低产品的质量。</a:t>
            </a:r>
            <a:endParaRPr lang="zh-CN" altLang="en-US" sz="2800" b="1" dirty="0"/>
          </a:p>
          <a:p>
            <a:pPr lvl="0" eaLnBrk="1" hangingPunct="1">
              <a:lnSpc>
                <a:spcPct val="100000"/>
              </a:lnSpc>
              <a:buFont typeface="Wingdings" panose="05000000000000000000" pitchFamily="2" charset="2"/>
              <a:buChar char="l"/>
            </a:pPr>
            <a:r>
              <a:rPr lang="zh-CN" altLang="en-US" sz="2800" b="1" dirty="0"/>
              <a:t>模棱两可的需求说明可能导致时间的浪费和返工。</a:t>
            </a:r>
            <a:endParaRPr lang="zh-CN" altLang="en-US" sz="2800" b="1" dirty="0"/>
          </a:p>
          <a:p>
            <a:pPr lvl="0" eaLnBrk="1" hangingPunct="1">
              <a:lnSpc>
                <a:spcPct val="100000"/>
              </a:lnSpc>
              <a:buFont typeface="Wingdings" panose="05000000000000000000" pitchFamily="2" charset="2"/>
              <a:buChar char="l"/>
            </a:pPr>
            <a:r>
              <a:rPr lang="zh-CN" altLang="en-US" sz="2800" b="1" dirty="0"/>
              <a:t>用户增加一些不必要的特性和开发人员画蛇添足。</a:t>
            </a:r>
            <a:endParaRPr lang="zh-CN" altLang="en-US" sz="2800" b="1" dirty="0"/>
          </a:p>
          <a:p>
            <a:pPr lvl="0" eaLnBrk="1" hangingPunct="1">
              <a:lnSpc>
                <a:spcPct val="100000"/>
              </a:lnSpc>
              <a:buFont typeface="Wingdings" panose="05000000000000000000" pitchFamily="2" charset="2"/>
              <a:buChar char="l"/>
            </a:pPr>
            <a:r>
              <a:rPr lang="zh-CN" altLang="en-US" sz="2800" b="1" dirty="0"/>
              <a:t>过分简略的需求说明以致遗漏某些关键需求。</a:t>
            </a:r>
            <a:endParaRPr lang="zh-CN" altLang="en-US" sz="2800" b="1" dirty="0"/>
          </a:p>
          <a:p>
            <a:pPr lvl="0" eaLnBrk="1" hangingPunct="1">
              <a:lnSpc>
                <a:spcPct val="100000"/>
              </a:lnSpc>
              <a:buFont typeface="Wingdings" panose="05000000000000000000" pitchFamily="2" charset="2"/>
              <a:buChar char="l"/>
            </a:pPr>
            <a:r>
              <a:rPr lang="zh-CN" altLang="en-US" sz="2800" b="1" dirty="0"/>
              <a:t>忽略某类用户的需求将导致众多客户的不满。</a:t>
            </a:r>
            <a:endParaRPr lang="zh-CN" altLang="en-US" sz="2800" b="1" dirty="0"/>
          </a:p>
          <a:p>
            <a:pPr lvl="0" eaLnBrk="1" hangingPunct="1">
              <a:lnSpc>
                <a:spcPct val="100000"/>
              </a:lnSpc>
              <a:buFont typeface="Wingdings" panose="05000000000000000000" pitchFamily="2" charset="2"/>
              <a:buChar char="l"/>
            </a:pPr>
            <a:r>
              <a:rPr lang="zh-CN" altLang="en-US" sz="2800" b="1" dirty="0"/>
              <a:t>不完善的需求说明使得项目计划和跟踪无法准确进行。</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 calcmode="lin" valueType="num">
                                      <p:cBhvr additive="base">
                                        <p:cTn id="7" dur="500" fill="hold"/>
                                        <p:tgtEl>
                                          <p:spTgt spid="47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8">
                                            <p:txEl>
                                              <p:pRg st="1" end="1"/>
                                            </p:txEl>
                                          </p:spTgt>
                                        </p:tgtEl>
                                        <p:attrNameLst>
                                          <p:attrName>style.visibility</p:attrName>
                                        </p:attrNameLst>
                                      </p:cBhvr>
                                      <p:to>
                                        <p:strVal val="visible"/>
                                      </p:to>
                                    </p:set>
                                    <p:anim calcmode="lin" valueType="num">
                                      <p:cBhvr additive="base">
                                        <p:cTn id="13"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8">
                                            <p:txEl>
                                              <p:pRg st="2" end="2"/>
                                            </p:txEl>
                                          </p:spTgt>
                                        </p:tgtEl>
                                        <p:attrNameLst>
                                          <p:attrName>style.visibility</p:attrName>
                                        </p:attrNameLst>
                                      </p:cBhvr>
                                      <p:to>
                                        <p:strVal val="visible"/>
                                      </p:to>
                                    </p:set>
                                    <p:anim calcmode="lin" valueType="num">
                                      <p:cBhvr additive="base">
                                        <p:cTn id="19"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8">
                                            <p:txEl>
                                              <p:pRg st="3" end="3"/>
                                            </p:txEl>
                                          </p:spTgt>
                                        </p:tgtEl>
                                        <p:attrNameLst>
                                          <p:attrName>style.visibility</p:attrName>
                                        </p:attrNameLst>
                                      </p:cBhvr>
                                      <p:to>
                                        <p:strVal val="visible"/>
                                      </p:to>
                                    </p:set>
                                    <p:anim calcmode="lin" valueType="num">
                                      <p:cBhvr additive="base">
                                        <p:cTn id="25"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8">
                                            <p:txEl>
                                              <p:pRg st="4" end="4"/>
                                            </p:txEl>
                                          </p:spTgt>
                                        </p:tgtEl>
                                        <p:attrNameLst>
                                          <p:attrName>style.visibility</p:attrName>
                                        </p:attrNameLst>
                                      </p:cBhvr>
                                      <p:to>
                                        <p:strVal val="visible"/>
                                      </p:to>
                                    </p:set>
                                    <p:anim calcmode="lin" valueType="num">
                                      <p:cBhvr additive="base">
                                        <p:cTn id="31" dur="500" fill="hold"/>
                                        <p:tgtEl>
                                          <p:spTgt spid="471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8">
                                            <p:txEl>
                                              <p:pRg st="5" end="5"/>
                                            </p:txEl>
                                          </p:spTgt>
                                        </p:tgtEl>
                                        <p:attrNameLst>
                                          <p:attrName>style.visibility</p:attrName>
                                        </p:attrNameLst>
                                      </p:cBhvr>
                                      <p:to>
                                        <p:strVal val="visible"/>
                                      </p:to>
                                    </p:set>
                                    <p:anim calcmode="lin" valueType="num">
                                      <p:cBhvr additive="base">
                                        <p:cTn id="37" dur="500" fill="hold"/>
                                        <p:tgtEl>
                                          <p:spTgt spid="4710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108">
                                            <p:txEl>
                                              <p:pRg st="6" end="6"/>
                                            </p:txEl>
                                          </p:spTgt>
                                        </p:tgtEl>
                                        <p:attrNameLst>
                                          <p:attrName>style.visibility</p:attrName>
                                        </p:attrNameLst>
                                      </p:cBhvr>
                                      <p:to>
                                        <p:strVal val="visible"/>
                                      </p:to>
                                    </p:set>
                                    <p:anim calcmode="lin" valueType="num">
                                      <p:cBhvr additive="base">
                                        <p:cTn id="43" dur="500" fill="hold"/>
                                        <p:tgtEl>
                                          <p:spTgt spid="4710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108">
                                            <p:txEl>
                                              <p:pRg st="7" end="7"/>
                                            </p:txEl>
                                          </p:spTgt>
                                        </p:tgtEl>
                                        <p:attrNameLst>
                                          <p:attrName>style.visibility</p:attrName>
                                        </p:attrNameLst>
                                      </p:cBhvr>
                                      <p:to>
                                        <p:strVal val="visible"/>
                                      </p:to>
                                    </p:set>
                                    <p:anim calcmode="lin" valueType="num">
                                      <p:cBhvr additive="base">
                                        <p:cTn id="49" dur="500" fill="hold"/>
                                        <p:tgtEl>
                                          <p:spTgt spid="4710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Rectangle 3"/>
          <p:cNvSpPr>
            <a:spLocks noGrp="1"/>
          </p:cNvSpPr>
          <p:nvPr>
            <p:ph type="body"/>
          </p:nvPr>
        </p:nvSpPr>
        <p:spPr>
          <a:xfrm>
            <a:off x="685800" y="836613"/>
            <a:ext cx="7772400" cy="3384550"/>
          </a:xfrm>
        </p:spPr>
        <p:txBody>
          <a:bodyPr wrap="square" anchor="t"/>
          <a:lstStyle/>
          <a:p>
            <a:pPr lvl="0" eaLnBrk="1" hangingPunct="1">
              <a:lnSpc>
                <a:spcPct val="100000"/>
              </a:lnSpc>
              <a:buNone/>
            </a:pPr>
            <a:r>
              <a:rPr lang="en-US" altLang="x-none" sz="2800" b="1" dirty="0"/>
              <a:t>1</a:t>
            </a:r>
            <a:r>
              <a:rPr lang="zh-CN" altLang="en-US" sz="2800" b="1" dirty="0"/>
              <a:t>．无足够用户参与</a:t>
            </a:r>
            <a:endParaRPr lang="zh-CN" altLang="en-US" sz="2800" b="1" dirty="0"/>
          </a:p>
          <a:p>
            <a:pPr lvl="0" eaLnBrk="1" hangingPunct="1">
              <a:lnSpc>
                <a:spcPct val="100000"/>
              </a:lnSpc>
              <a:buNone/>
            </a:pPr>
            <a:r>
              <a:rPr lang="zh-CN" altLang="en-US" sz="2800" b="1" dirty="0"/>
              <a:t>         客户经常不明白为什么收集需求和确保需求质量需花费那么多功夫，开发人员可能也不重视用户的参与。</a:t>
            </a:r>
            <a:endParaRPr lang="zh-CN" altLang="en-US" sz="2800" b="1" dirty="0"/>
          </a:p>
          <a:p>
            <a:pPr lvl="0" eaLnBrk="1" hangingPunct="1">
              <a:lnSpc>
                <a:spcPct val="100000"/>
              </a:lnSpc>
              <a:buNone/>
            </a:pPr>
            <a:r>
              <a:rPr lang="zh-CN" altLang="en-US" sz="2800" b="1" dirty="0"/>
              <a:t>    究其原因： </a:t>
            </a:r>
            <a:r>
              <a:rPr lang="zh-CN" altLang="en-US" sz="2800" b="1" dirty="0">
                <a:solidFill>
                  <a:srgbClr val="FF0000"/>
                </a:solidFill>
              </a:rPr>
              <a:t>一是因为与用户合作不如编写代码有意思；</a:t>
            </a:r>
            <a:endParaRPr lang="zh-CN" altLang="en-US" sz="2800" b="1" dirty="0">
              <a:solidFill>
                <a:srgbClr val="FF0000"/>
              </a:solidFill>
            </a:endParaRPr>
          </a:p>
          <a:p>
            <a:pPr lvl="0" eaLnBrk="1" hangingPunct="1">
              <a:lnSpc>
                <a:spcPct val="100000"/>
              </a:lnSpc>
              <a:buNone/>
            </a:pPr>
            <a:r>
              <a:rPr lang="zh-CN" altLang="en-US" sz="2800" b="1" dirty="0">
                <a:solidFill>
                  <a:srgbClr val="FF0000"/>
                </a:solidFill>
              </a:rPr>
              <a:t>    二是因为开发人员觉得已经明白用户的需求了。</a:t>
            </a:r>
            <a:r>
              <a:rPr lang="zh-CN" altLang="en-US" sz="2800" b="1" dirty="0"/>
              <a:t>在某些情况下，与实际使用产品的用户直接接触很困难，而客户也不太明白自己的真正需求。但还是应让具有代表性的用户在项目早期直接参与到开发队伍中，并一同经历整个开发过程。</a:t>
            </a:r>
            <a:endParaRPr lang="zh-CN" altLang="en-US" sz="28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Rectangle 3"/>
          <p:cNvSpPr>
            <a:spLocks noGrp="1"/>
          </p:cNvSpPr>
          <p:nvPr>
            <p:ph type="body"/>
          </p:nvPr>
        </p:nvSpPr>
        <p:spPr>
          <a:xfrm>
            <a:off x="379095" y="621030"/>
            <a:ext cx="8441055" cy="4400550"/>
          </a:xfrm>
        </p:spPr>
        <p:txBody>
          <a:bodyPr wrap="square" anchor="t"/>
          <a:lstStyle/>
          <a:p>
            <a:pPr lvl="0" eaLnBrk="1" hangingPunct="1">
              <a:lnSpc>
                <a:spcPct val="90000"/>
              </a:lnSpc>
              <a:buNone/>
            </a:pPr>
            <a:r>
              <a:rPr lang="zh-CN" altLang="en-US" sz="2800" b="1" dirty="0"/>
              <a:t> </a:t>
            </a:r>
            <a:r>
              <a:rPr lang="en-US" altLang="x-none" sz="2800" b="1" dirty="0"/>
              <a:t>2</a:t>
            </a:r>
            <a:r>
              <a:rPr lang="zh-CN" altLang="en-US" sz="2800" b="1" dirty="0"/>
              <a:t>．用户需求的不断增加</a:t>
            </a:r>
            <a:endParaRPr lang="zh-CN" altLang="en-US" sz="2800" b="1" dirty="0"/>
          </a:p>
          <a:p>
            <a:pPr lvl="0" eaLnBrk="1" hangingPunct="1">
              <a:lnSpc>
                <a:spcPct val="90000"/>
              </a:lnSpc>
              <a:buNone/>
            </a:pPr>
            <a:r>
              <a:rPr lang="zh-CN" altLang="en-US" sz="2800" b="1" dirty="0"/>
              <a:t>            在开发中若不断地补充需求，项目就越变越庞大以致超过其计划及预算范围。计划并不总是与项目需求规模与复杂性、风险、开发生产率及需求变更实际情况相一致，这使得问题更难解决。实际上，问题根源在于用户需求的改变和开发者对新需求所作的修改。</a:t>
            </a:r>
            <a:endParaRPr lang="zh-CN" altLang="en-US" sz="2800" b="1" dirty="0"/>
          </a:p>
          <a:p>
            <a:pPr lvl="0" eaLnBrk="1" hangingPunct="1">
              <a:lnSpc>
                <a:spcPct val="90000"/>
              </a:lnSpc>
              <a:buNone/>
            </a:pPr>
            <a:r>
              <a:rPr lang="zh-CN" altLang="en-US" sz="2800" b="1" dirty="0"/>
              <a:t>            </a:t>
            </a:r>
            <a:r>
              <a:rPr lang="zh-CN" altLang="en-US" sz="2800" b="1" dirty="0">
                <a:solidFill>
                  <a:srgbClr val="FF0000"/>
                </a:solidFill>
              </a:rPr>
              <a:t>要想把需求变更范围控制到最小，必须一开始就对项目视图、范围、目标、约束限制和成功标准给予明确说明，并将此说明作为评价需求变更和新特性的参照框架</a:t>
            </a:r>
            <a:r>
              <a:rPr lang="zh-CN" altLang="en-US" sz="2800" b="1" dirty="0"/>
              <a:t>。说明中包括了对每种变更进行变更影响因素分析的变更控制过程，有助于所有风险承担者明白业务决策的合理性，即为何进行某些变更，相应消耗的时间、资源或特性上的折中。</a:t>
            </a:r>
            <a:endParaRPr lang="zh-CN" altLang="en-US" sz="2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Rectangle 3"/>
          <p:cNvSpPr>
            <a:spLocks noGrp="1"/>
          </p:cNvSpPr>
          <p:nvPr>
            <p:ph type="body"/>
          </p:nvPr>
        </p:nvSpPr>
        <p:spPr>
          <a:xfrm>
            <a:off x="598170" y="765175"/>
            <a:ext cx="8074660" cy="3384550"/>
          </a:xfrm>
        </p:spPr>
        <p:txBody>
          <a:bodyPr wrap="square" anchor="t"/>
          <a:lstStyle/>
          <a:p>
            <a:pPr lvl="0" eaLnBrk="1" hangingPunct="1">
              <a:lnSpc>
                <a:spcPct val="90000"/>
              </a:lnSpc>
              <a:buNone/>
            </a:pPr>
            <a:r>
              <a:rPr lang="en-US" altLang="zh-CN" sz="2800" b="1"/>
              <a:t>           </a:t>
            </a:r>
            <a:r>
              <a:rPr lang="zh-CN" altLang="en-US" sz="2800" b="1">
                <a:solidFill>
                  <a:srgbClr val="FF0000"/>
                </a:solidFill>
              </a:rPr>
              <a:t>产品开发中不断延续的变更会使其整体结构日渐紊乱，补丁代码也使得整个程序难以理解和维护。</a:t>
            </a:r>
            <a:endParaRPr lang="zh-CN" altLang="en-US" sz="2800" b="1">
              <a:solidFill>
                <a:srgbClr val="FF0000"/>
              </a:solidFill>
            </a:endParaRPr>
          </a:p>
          <a:p>
            <a:pPr lvl="0" eaLnBrk="1" hangingPunct="1">
              <a:lnSpc>
                <a:spcPct val="90000"/>
              </a:lnSpc>
              <a:buNone/>
            </a:pPr>
            <a:r>
              <a:rPr lang="zh-CN" altLang="en-US" sz="2800" b="1">
                <a:solidFill>
                  <a:srgbClr val="FF0000"/>
                </a:solidFill>
              </a:rPr>
              <a:t>           </a:t>
            </a:r>
            <a:r>
              <a:rPr lang="zh-CN" altLang="en-US" sz="2800" b="1"/>
              <a:t>插入补丁代码使模块违背强内聚、松耦合的设计原则，特别是如果项目配置管理工作不完善的话，收回变更和删除特性会带来问题。</a:t>
            </a:r>
            <a:endParaRPr lang="zh-CN" altLang="en-US" sz="2800" b="1"/>
          </a:p>
          <a:p>
            <a:pPr lvl="0" eaLnBrk="1" hangingPunct="1">
              <a:lnSpc>
                <a:spcPct val="90000"/>
              </a:lnSpc>
              <a:buNone/>
            </a:pPr>
            <a:r>
              <a:rPr lang="zh-CN" altLang="en-US" sz="2800" b="1"/>
              <a:t>          如果能尽早地考虑这些可能带来变更的特性，就能开发一个更为健壮的结构，并能更好地适应它。这样设计阶段需求变更不会直接导致补丁代码，同时也有利于减少因变更导致质量的下降。</a:t>
            </a:r>
            <a:endParaRPr lang="zh-CN" altLang="en-US" sz="2800"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3" name="Rectangle 3"/>
          <p:cNvSpPr>
            <a:spLocks noGrp="1"/>
          </p:cNvSpPr>
          <p:nvPr>
            <p:ph type="body"/>
          </p:nvPr>
        </p:nvSpPr>
        <p:spPr>
          <a:xfrm>
            <a:off x="687388" y="836613"/>
            <a:ext cx="7772400" cy="4114800"/>
          </a:xfrm>
        </p:spPr>
        <p:txBody>
          <a:bodyPr wrap="square" anchor="t"/>
          <a:lstStyle/>
          <a:p>
            <a:pPr lvl="0" eaLnBrk="1" hangingPunct="1">
              <a:lnSpc>
                <a:spcPct val="90000"/>
              </a:lnSpc>
              <a:buNone/>
            </a:pPr>
            <a:r>
              <a:rPr lang="en-US" altLang="x-none" sz="2800" b="1" dirty="0"/>
              <a:t>3</a:t>
            </a:r>
            <a:r>
              <a:rPr lang="zh-CN" altLang="en-US" sz="2800" b="1" dirty="0"/>
              <a:t>．模棱两可的需求</a:t>
            </a:r>
            <a:endParaRPr lang="zh-CN" altLang="en-US" sz="2800" b="1" dirty="0"/>
          </a:p>
          <a:p>
            <a:pPr lvl="0" eaLnBrk="1" hangingPunct="1">
              <a:lnSpc>
                <a:spcPct val="90000"/>
              </a:lnSpc>
              <a:buNone/>
            </a:pPr>
            <a:r>
              <a:rPr lang="zh-CN" altLang="en-US" sz="2800" b="1" dirty="0"/>
              <a:t>           模棱两可是需求规格说明中最为可怕的问题</a:t>
            </a:r>
            <a:r>
              <a:rPr lang="en-US" altLang="x-none" sz="2800" b="1" dirty="0"/>
              <a:t>(Lawrence 1996)</a:t>
            </a:r>
            <a:r>
              <a:rPr lang="zh-CN" altLang="en-US" sz="2800" b="1" dirty="0"/>
              <a:t>。</a:t>
            </a:r>
            <a:r>
              <a:rPr lang="zh-CN" altLang="en-US" sz="2800" b="1" dirty="0">
                <a:solidFill>
                  <a:srgbClr val="FF0000"/>
                </a:solidFill>
              </a:rPr>
              <a:t>它的一层含义是指诸多读者对需求说明产生了不同的理解；另一层含义是指单个读者能用不止一个方式来解释某个需求说明。</a:t>
            </a:r>
            <a:endParaRPr lang="zh-CN" altLang="en-US" sz="2800" b="1" dirty="0">
              <a:solidFill>
                <a:srgbClr val="FF0000"/>
              </a:solidFill>
            </a:endParaRPr>
          </a:p>
          <a:p>
            <a:pPr lvl="0" eaLnBrk="1" hangingPunct="1">
              <a:lnSpc>
                <a:spcPct val="90000"/>
              </a:lnSpc>
              <a:buNone/>
            </a:pPr>
            <a:r>
              <a:rPr lang="zh-CN" altLang="en-US" sz="2800" b="1" dirty="0"/>
              <a:t>           模棱两可的需求会使不同的风险承担者产生不同的期望，它会使开发人员为错误问题而浪费时间，并且使测试者与开发者所期望的不一致。测试者经常会对需求理解有误，以致不得不重写许多测试用例并重做许多测试。</a:t>
            </a:r>
            <a:endParaRPr lang="zh-CN" altLang="en-US" sz="28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222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2227" name="Rectangle 3"/>
          <p:cNvSpPr>
            <a:spLocks noGrp="1"/>
          </p:cNvSpPr>
          <p:nvPr>
            <p:ph type="body"/>
          </p:nvPr>
        </p:nvSpPr>
        <p:spPr>
          <a:xfrm>
            <a:off x="683260" y="407988"/>
            <a:ext cx="7916863" cy="3959225"/>
          </a:xfrm>
        </p:spPr>
        <p:txBody>
          <a:bodyPr wrap="square" anchor="t"/>
          <a:lstStyle/>
          <a:p>
            <a:pPr lvl="0" eaLnBrk="1" hangingPunct="1">
              <a:lnSpc>
                <a:spcPct val="100000"/>
              </a:lnSpc>
              <a:buNone/>
            </a:pPr>
            <a:r>
              <a:rPr lang="zh-CN" altLang="en-US" sz="2800" b="1" dirty="0"/>
              <a:t>             模棱两可的需求带来不可避免的后果便是返工</a:t>
            </a:r>
            <a:r>
              <a:rPr lang="en-US" altLang="x-none" sz="2800" b="1" dirty="0"/>
              <a:t>——</a:t>
            </a:r>
            <a:r>
              <a:rPr lang="zh-CN" altLang="en-US" sz="2800" b="1" dirty="0"/>
              <a:t>重做一些你认为已做好的事情。返工会耗费开发总费用的</a:t>
            </a:r>
            <a:r>
              <a:rPr lang="en-US" altLang="x-none" sz="2800" b="1" dirty="0"/>
              <a:t>40</a:t>
            </a:r>
            <a:r>
              <a:rPr lang="zh-CN" altLang="en-US" sz="2800" b="1" dirty="0"/>
              <a:t>％，而</a:t>
            </a:r>
            <a:r>
              <a:rPr lang="en-US" altLang="x-none" sz="2800" b="1" dirty="0"/>
              <a:t>70</a:t>
            </a:r>
            <a:r>
              <a:rPr lang="zh-CN" altLang="en-US" sz="2800" b="1" dirty="0"/>
              <a:t>％～</a:t>
            </a:r>
            <a:r>
              <a:rPr lang="en-US" altLang="x-none" sz="2800" b="1" dirty="0"/>
              <a:t>85</a:t>
            </a:r>
            <a:r>
              <a:rPr lang="zh-CN" altLang="en-US" sz="2800" b="1" dirty="0"/>
              <a:t>％的重做是由于需求方面的错误所导致的</a:t>
            </a:r>
            <a:r>
              <a:rPr lang="en-US" altLang="x-none" sz="2800" b="1" dirty="0"/>
              <a:t>(leffingwell 1997)</a:t>
            </a:r>
            <a:r>
              <a:rPr lang="zh-CN" altLang="en-US" sz="2800" b="1" dirty="0"/>
              <a:t>。如果能减少一半的返工将能更快地开发出产品，在同样的时间内开发更多、更好的产品。</a:t>
            </a:r>
            <a:endParaRPr lang="zh-CN" altLang="en-US" sz="2800" b="1" dirty="0"/>
          </a:p>
          <a:p>
            <a:pPr lvl="0" eaLnBrk="1" hangingPunct="1">
              <a:lnSpc>
                <a:spcPct val="100000"/>
              </a:lnSpc>
              <a:buNone/>
            </a:pPr>
            <a:r>
              <a:rPr lang="zh-CN" altLang="en-US" sz="2800" b="1" dirty="0"/>
              <a:t>            处理模棱两可需求的一种方法是组织好负责从不同角度审查需求的队伍。仅仅简单浏览一下需求文档是不能解决模棱两可问题的。如果不同的评审者从不同的角度对需求说明给予解释， 每个评审人员都真正了解需求文档，这样二义性就不会直到项目后期才被发现，那时再发现的话会使得更正代价很大。</a:t>
            </a:r>
            <a:endParaRPr lang="zh-CN" alt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12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1267" name="Rectangle 2"/>
          <p:cNvSpPr>
            <a:spLocks noGrp="1"/>
          </p:cNvSpPr>
          <p:nvPr>
            <p:ph type="title"/>
          </p:nvPr>
        </p:nvSpPr>
        <p:spPr>
          <a:xfrm>
            <a:off x="685800" y="609600"/>
            <a:ext cx="7772400" cy="587375"/>
          </a:xfrm>
        </p:spPr>
        <p:txBody>
          <a:bodyPr wrap="square" anchor="ctr"/>
          <a:lstStyle/>
          <a:p>
            <a:pPr lvl="0" eaLnBrk="1" hangingPunct="1"/>
            <a:r>
              <a:rPr lang="zh-CN" altLang="en-US" sz="3600" b="1"/>
              <a:t>需求问题</a:t>
            </a:r>
            <a:endParaRPr lang="zh-CN" altLang="en-US" sz="3600"/>
          </a:p>
        </p:txBody>
      </p:sp>
      <p:sp>
        <p:nvSpPr>
          <p:cNvPr id="11268" name="Rectangle 3"/>
          <p:cNvSpPr>
            <a:spLocks noGrp="1"/>
          </p:cNvSpPr>
          <p:nvPr>
            <p:ph type="body"/>
          </p:nvPr>
        </p:nvSpPr>
        <p:spPr>
          <a:xfrm>
            <a:off x="827088" y="1341438"/>
            <a:ext cx="7772400" cy="4114800"/>
          </a:xfrm>
        </p:spPr>
        <p:txBody>
          <a:bodyPr wrap="square" anchor="t"/>
          <a:lstStyle/>
          <a:p>
            <a:pPr marL="0" lvl="0" indent="0" eaLnBrk="1" hangingPunct="1">
              <a:buNone/>
            </a:pPr>
            <a:r>
              <a:rPr lang="en-US" altLang="x-none" sz="2800" b="1" dirty="0"/>
              <a:t>1  </a:t>
            </a:r>
            <a:r>
              <a:rPr lang="zh-CN" altLang="en-US" sz="2800" b="1" dirty="0"/>
              <a:t>目标</a:t>
            </a:r>
            <a:endParaRPr lang="zh-CN" altLang="en-US" sz="2800" b="1" dirty="0"/>
          </a:p>
          <a:p>
            <a:pPr marL="0" lvl="0" indent="0" eaLnBrk="1" hangingPunct="1">
              <a:lnSpc>
                <a:spcPct val="150000"/>
              </a:lnSpc>
              <a:buNone/>
            </a:pPr>
            <a:r>
              <a:rPr lang="zh-CN" altLang="en-US" sz="2800" b="1" dirty="0"/>
              <a:t>      世界上成千上万的开发团队，都在为各行各业开发各种各样的应用软件系统。一个共同目标：</a:t>
            </a:r>
            <a:endParaRPr lang="zh-CN" altLang="en-US" sz="2800" b="1" dirty="0"/>
          </a:p>
          <a:p>
            <a:pPr marL="0" lvl="0" indent="0" eaLnBrk="1" hangingPunct="1">
              <a:lnSpc>
                <a:spcPct val="150000"/>
              </a:lnSpc>
              <a:buNone/>
            </a:pPr>
            <a:r>
              <a:rPr lang="zh-CN" altLang="en-US" sz="2800" b="1" dirty="0"/>
              <a:t>       </a:t>
            </a:r>
            <a:r>
              <a:rPr lang="zh-CN" altLang="en-US" sz="2800" b="1" dirty="0">
                <a:solidFill>
                  <a:srgbClr val="FF0000"/>
                </a:solidFill>
              </a:rPr>
              <a:t>在预算内按时开发出符合客户真正需要的高质量软件。</a:t>
            </a:r>
            <a:endParaRPr lang="zh-CN" altLang="en-US" sz="2800" b="1"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325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3251" name="Rectangle 3"/>
          <p:cNvSpPr>
            <a:spLocks noGrp="1"/>
          </p:cNvSpPr>
          <p:nvPr>
            <p:ph type="body"/>
          </p:nvPr>
        </p:nvSpPr>
        <p:spPr>
          <a:xfrm>
            <a:off x="369570" y="727075"/>
            <a:ext cx="8364855" cy="5403850"/>
          </a:xfrm>
        </p:spPr>
        <p:txBody>
          <a:bodyPr wrap="square" anchor="t"/>
          <a:lstStyle/>
          <a:p>
            <a:pPr lvl="0" eaLnBrk="1" hangingPunct="1">
              <a:lnSpc>
                <a:spcPct val="80000"/>
              </a:lnSpc>
              <a:buNone/>
            </a:pPr>
            <a:r>
              <a:rPr lang="zh-CN" altLang="en-US" sz="2600" dirty="0"/>
              <a:t> </a:t>
            </a:r>
            <a:r>
              <a:rPr lang="en-US" altLang="x-none" sz="2600" b="1" dirty="0"/>
              <a:t>4</a:t>
            </a:r>
            <a:r>
              <a:rPr lang="zh-CN" altLang="en-US" sz="2600" b="1" dirty="0"/>
              <a:t>．不必要的特性</a:t>
            </a:r>
            <a:endParaRPr lang="zh-CN" altLang="en-US" sz="2600" b="1" dirty="0"/>
          </a:p>
          <a:p>
            <a:pPr lvl="0" eaLnBrk="1" hangingPunct="1">
              <a:lnSpc>
                <a:spcPct val="80000"/>
              </a:lnSpc>
              <a:buNone/>
            </a:pPr>
            <a:r>
              <a:rPr lang="zh-CN" altLang="en-US" sz="2600" b="1" dirty="0"/>
              <a:t>            </a:t>
            </a:r>
            <a:r>
              <a:rPr lang="zh-CN" altLang="en-US" sz="2600" b="1" dirty="0">
                <a:solidFill>
                  <a:srgbClr val="FF0000"/>
                </a:solidFill>
              </a:rPr>
              <a:t>“画蛇添足”是指开发人员力图增加一些“用户欣赏”但需求规格说明中并未涉及的新功能。</a:t>
            </a:r>
            <a:r>
              <a:rPr lang="zh-CN" altLang="en-US" sz="2600" b="1" dirty="0"/>
              <a:t>经常发生的情况是用户并不认为这些功能性很有用，以致在其上耗费的努力“白搭”了。开发人员应当为客户构思方案并为他们提供一些具有创新意识的思路，具体提供哪些功能要在客户所需与开发人员在允许时限内的技术可行性之间求得平衡，开发人员应努力使功能简单易用，而不要未经客户同意，擅自脱离客户要求，自作主张。</a:t>
            </a:r>
            <a:endParaRPr lang="zh-CN" altLang="en-US" sz="2600" b="1" dirty="0"/>
          </a:p>
          <a:p>
            <a:pPr lvl="0" eaLnBrk="1" hangingPunct="1">
              <a:lnSpc>
                <a:spcPct val="80000"/>
              </a:lnSpc>
              <a:buNone/>
            </a:pPr>
            <a:r>
              <a:rPr lang="zh-CN" altLang="en-US" sz="2600" b="1" dirty="0"/>
              <a:t>           </a:t>
            </a:r>
            <a:r>
              <a:rPr lang="zh-CN" altLang="en-US" sz="2600" b="1" dirty="0">
                <a:solidFill>
                  <a:srgbClr val="FF0000"/>
                </a:solidFill>
              </a:rPr>
              <a:t>同样，客户有时也可能要求一些看上去很“酷”，但缺乏实用价值的功能，而实现这些功能只能徒耗时间和成本</a:t>
            </a:r>
            <a:r>
              <a:rPr lang="zh-CN" altLang="en-US" sz="2600" b="1" dirty="0"/>
              <a:t>。为了将“画蛇添足”的危害尽量减小，应确信：你明白为什么要包括这些功能，以及这些功能的“来龙去脉”，这样使得需求分析过程始终是注重那些能使用户完成他们业务任务的核心功能。</a:t>
            </a:r>
            <a:endParaRPr lang="zh-CN" altLang="en-US" sz="26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42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4275" name="Rectangle 3"/>
          <p:cNvSpPr>
            <a:spLocks noGrp="1"/>
          </p:cNvSpPr>
          <p:nvPr>
            <p:ph type="body"/>
          </p:nvPr>
        </p:nvSpPr>
        <p:spPr>
          <a:xfrm>
            <a:off x="755650" y="692150"/>
            <a:ext cx="7772400" cy="4114800"/>
          </a:xfrm>
        </p:spPr>
        <p:txBody>
          <a:bodyPr wrap="square" anchor="t"/>
          <a:lstStyle/>
          <a:p>
            <a:pPr lvl="0" eaLnBrk="1" hangingPunct="1">
              <a:lnSpc>
                <a:spcPct val="90000"/>
              </a:lnSpc>
              <a:buNone/>
            </a:pPr>
            <a:r>
              <a:rPr lang="zh-CN" altLang="en-US" sz="2800" b="1" dirty="0"/>
              <a:t> </a:t>
            </a:r>
            <a:r>
              <a:rPr lang="en-US" altLang="x-none" sz="2800" b="1" dirty="0"/>
              <a:t>5</a:t>
            </a:r>
            <a:r>
              <a:rPr lang="zh-CN" altLang="en-US" sz="2800" b="1" dirty="0"/>
              <a:t>．过于精简的规格说明</a:t>
            </a:r>
            <a:endParaRPr lang="zh-CN" altLang="en-US" sz="2800" b="1" dirty="0"/>
          </a:p>
          <a:p>
            <a:pPr lvl="0" eaLnBrk="1" hangingPunct="1">
              <a:lnSpc>
                <a:spcPct val="90000"/>
              </a:lnSpc>
              <a:buNone/>
            </a:pPr>
            <a:r>
              <a:rPr lang="zh-CN" altLang="en-US" sz="2800" b="1" dirty="0"/>
              <a:t>            有时，客户并不明白需求分析有如此重要，于是只作一份简略之至的规格说明，仅涉及了产品概念上的内容，然后让开发人员在项目进展中去完善，结果很可能出现的是开发人员先建立产品的结构之后再完成需求说明。这种方法可能适合于尖端研究性的产品或需求本身就十分灵活的情况。但在大多数情况下，这会给开发人员带来挫折</a:t>
            </a:r>
            <a:r>
              <a:rPr lang="en-US" altLang="x-none" sz="2800" b="1" dirty="0"/>
              <a:t>(</a:t>
            </a:r>
            <a:r>
              <a:rPr lang="zh-CN" altLang="en-US" sz="2800" b="1" dirty="0"/>
              <a:t>使他们在不正确的假设前提和极其有限的指导下工作</a:t>
            </a:r>
            <a:r>
              <a:rPr lang="en-US" altLang="x-none" sz="2800" b="1" dirty="0"/>
              <a:t>)</a:t>
            </a:r>
            <a:r>
              <a:rPr lang="zh-CN" altLang="en-US" sz="2800" b="1" dirty="0"/>
              <a:t>，也会给客户带来烦恼</a:t>
            </a:r>
            <a:r>
              <a:rPr lang="en-US" altLang="x-none" sz="2800" b="1" dirty="0"/>
              <a:t>(</a:t>
            </a:r>
            <a:r>
              <a:rPr lang="zh-CN" altLang="en-US" sz="2800" b="1" dirty="0"/>
              <a:t>他们无法得到他们所设想的产品</a:t>
            </a:r>
            <a:r>
              <a:rPr lang="en-US" altLang="x-none" sz="2800" b="1" dirty="0"/>
              <a:t>)</a:t>
            </a:r>
            <a:r>
              <a:rPr lang="zh-CN" altLang="en-US" sz="2800" b="1" dirty="0"/>
              <a:t>。</a:t>
            </a:r>
            <a:endParaRPr lang="zh-CN" altLang="en-US" sz="28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529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5299" name="Rectangle 3"/>
          <p:cNvSpPr>
            <a:spLocks noGrp="1"/>
          </p:cNvSpPr>
          <p:nvPr>
            <p:ph type="body"/>
          </p:nvPr>
        </p:nvSpPr>
        <p:spPr>
          <a:xfrm>
            <a:off x="540385" y="908050"/>
            <a:ext cx="7919720" cy="4114800"/>
          </a:xfrm>
        </p:spPr>
        <p:txBody>
          <a:bodyPr wrap="square" anchor="t"/>
          <a:lstStyle/>
          <a:p>
            <a:pPr lvl="0" eaLnBrk="1" hangingPunct="1">
              <a:lnSpc>
                <a:spcPct val="120000"/>
              </a:lnSpc>
              <a:buNone/>
            </a:pPr>
            <a:r>
              <a:rPr lang="en-US" altLang="x-none" sz="2800" b="1" dirty="0"/>
              <a:t>6</a:t>
            </a:r>
            <a:r>
              <a:rPr lang="zh-CN" altLang="en-US" sz="2800" b="1" dirty="0"/>
              <a:t>．忽略了用户分类</a:t>
            </a:r>
            <a:endParaRPr lang="zh-CN" altLang="en-US" sz="2800" b="1" dirty="0"/>
          </a:p>
          <a:p>
            <a:pPr lvl="0" eaLnBrk="1" hangingPunct="1">
              <a:lnSpc>
                <a:spcPct val="120000"/>
              </a:lnSpc>
              <a:buNone/>
            </a:pPr>
            <a:r>
              <a:rPr lang="zh-CN" altLang="en-US" sz="2800" b="1" dirty="0"/>
              <a:t>            大多数产品是由不同的人使用其不同的特性，使用频繁程度也有所差异，使用者受教育程度和经验水平也不尽相同。如果你不能在项目早期就针对所有这些主要用户进行分类的话，必然导致有的用户对产品感到失望。</a:t>
            </a:r>
            <a:endParaRPr lang="zh-CN" altLang="en-US" sz="2800" b="1" dirty="0"/>
          </a:p>
          <a:p>
            <a:pPr lvl="0" eaLnBrk="1" hangingPunct="1">
              <a:lnSpc>
                <a:spcPct val="120000"/>
              </a:lnSpc>
              <a:buNone/>
            </a:pPr>
            <a:r>
              <a:rPr lang="zh-CN" altLang="en-US" sz="2800" b="1" dirty="0"/>
              <a:t>    </a:t>
            </a:r>
            <a:r>
              <a:rPr lang="zh-CN" altLang="en-US" sz="2800" b="1" dirty="0">
                <a:solidFill>
                  <a:srgbClr val="FF0000"/>
                </a:solidFill>
              </a:rPr>
              <a:t>例如，菜单驱动操作对高级用户太低效了，但含义不清的命令和快捷键又会使不熟练的用户感到困难。</a:t>
            </a:r>
            <a:endParaRPr lang="zh-CN" altLang="en-US" sz="2800" b="1"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632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6323" name="Rectangle 3"/>
          <p:cNvSpPr>
            <a:spLocks noGrp="1"/>
          </p:cNvSpPr>
          <p:nvPr>
            <p:ph type="body"/>
          </p:nvPr>
        </p:nvSpPr>
        <p:spPr>
          <a:xfrm>
            <a:off x="685483" y="447040"/>
            <a:ext cx="7772400" cy="4826000"/>
          </a:xfrm>
        </p:spPr>
        <p:txBody>
          <a:bodyPr wrap="square" anchor="t"/>
          <a:lstStyle/>
          <a:p>
            <a:pPr lvl="0" eaLnBrk="1" hangingPunct="1">
              <a:lnSpc>
                <a:spcPct val="80000"/>
              </a:lnSpc>
              <a:buNone/>
            </a:pPr>
            <a:r>
              <a:rPr lang="en-US" altLang="x-none" sz="2600" b="1" dirty="0"/>
              <a:t>7</a:t>
            </a:r>
            <a:r>
              <a:rPr lang="zh-CN" altLang="en-US" sz="2600" b="1" dirty="0"/>
              <a:t>．不准确的计划</a:t>
            </a:r>
            <a:endParaRPr lang="zh-CN" altLang="en-US" sz="2600" b="1" dirty="0"/>
          </a:p>
          <a:p>
            <a:pPr lvl="0" eaLnBrk="1" hangingPunct="1">
              <a:lnSpc>
                <a:spcPct val="80000"/>
              </a:lnSpc>
              <a:buNone/>
            </a:pPr>
            <a:r>
              <a:rPr lang="zh-CN" altLang="en-US" sz="2600" b="1" dirty="0"/>
              <a:t>             对需求分析缺乏理解会导致过分乐观的估计，而当不可避免的超支发生时，会带来颇多麻烦。导致需求过程中软件成本估计极不准确的原因主要有以下五点：</a:t>
            </a:r>
            <a:endParaRPr lang="zh-CN" altLang="en-US" sz="2600" b="1" dirty="0"/>
          </a:p>
          <a:p>
            <a:pPr lvl="0" eaLnBrk="1" hangingPunct="1">
              <a:lnSpc>
                <a:spcPct val="80000"/>
              </a:lnSpc>
              <a:buFont typeface="Wingdings" panose="05000000000000000000" pitchFamily="2" charset="2"/>
              <a:buChar char="l"/>
            </a:pPr>
            <a:r>
              <a:rPr lang="zh-CN" altLang="en-US" sz="2600" b="1" dirty="0"/>
              <a:t>频繁的需求变更</a:t>
            </a:r>
            <a:endParaRPr lang="zh-CN" altLang="en-US" sz="2600" b="1" dirty="0"/>
          </a:p>
          <a:p>
            <a:pPr lvl="0" eaLnBrk="1" hangingPunct="1">
              <a:lnSpc>
                <a:spcPct val="80000"/>
              </a:lnSpc>
              <a:buFont typeface="Wingdings" panose="05000000000000000000" pitchFamily="2" charset="2"/>
              <a:buChar char="l"/>
            </a:pPr>
            <a:r>
              <a:rPr lang="zh-CN" altLang="en-US" sz="2600" b="1" dirty="0"/>
              <a:t>遗漏的需求</a:t>
            </a:r>
            <a:endParaRPr lang="zh-CN" altLang="en-US" sz="2600" b="1" dirty="0"/>
          </a:p>
          <a:p>
            <a:pPr lvl="0" eaLnBrk="1" hangingPunct="1">
              <a:lnSpc>
                <a:spcPct val="80000"/>
              </a:lnSpc>
              <a:buFont typeface="Wingdings" panose="05000000000000000000" pitchFamily="2" charset="2"/>
              <a:buChar char="l"/>
            </a:pPr>
            <a:r>
              <a:rPr lang="zh-CN" altLang="en-US" sz="2600" b="1" dirty="0"/>
              <a:t>与用户交流不够 </a:t>
            </a:r>
            <a:endParaRPr lang="zh-CN" altLang="en-US" sz="2600" b="1" dirty="0"/>
          </a:p>
          <a:p>
            <a:pPr lvl="0" eaLnBrk="1" hangingPunct="1">
              <a:lnSpc>
                <a:spcPct val="80000"/>
              </a:lnSpc>
              <a:buFont typeface="Wingdings" panose="05000000000000000000" pitchFamily="2" charset="2"/>
              <a:buChar char="l"/>
            </a:pPr>
            <a:r>
              <a:rPr lang="zh-CN" altLang="en-US" sz="2600" b="1" dirty="0"/>
              <a:t>质量低下的需求规格说明</a:t>
            </a:r>
            <a:endParaRPr lang="zh-CN" altLang="en-US" sz="2600" b="1" dirty="0"/>
          </a:p>
          <a:p>
            <a:pPr lvl="0" eaLnBrk="1" hangingPunct="1">
              <a:lnSpc>
                <a:spcPct val="80000"/>
              </a:lnSpc>
              <a:buFont typeface="Wingdings" panose="05000000000000000000" pitchFamily="2" charset="2"/>
              <a:buChar char="l"/>
            </a:pPr>
            <a:r>
              <a:rPr lang="zh-CN" altLang="en-US" sz="2600" b="1" dirty="0"/>
              <a:t>不完善的需求分析</a:t>
            </a:r>
            <a:endParaRPr lang="zh-CN" altLang="en-US" sz="2600" b="1" dirty="0"/>
          </a:p>
          <a:p>
            <a:pPr lvl="0" eaLnBrk="1" hangingPunct="1">
              <a:lnSpc>
                <a:spcPct val="80000"/>
              </a:lnSpc>
              <a:buFont typeface="Wingdings" panose="05000000000000000000" pitchFamily="2" charset="2"/>
              <a:buNone/>
            </a:pPr>
            <a:r>
              <a:rPr lang="en-US" altLang="x-none" sz="2600" b="1" dirty="0"/>
              <a:t>     </a:t>
            </a:r>
            <a:r>
              <a:rPr lang="zh-CN" altLang="en-US" sz="2600" b="1" dirty="0"/>
              <a:t>对不准确的要求正确的响应是等真正明白需求时再回答！</a:t>
            </a:r>
            <a:endParaRPr lang="zh-CN" altLang="en-US" sz="2600" b="1" dirty="0"/>
          </a:p>
          <a:p>
            <a:pPr lvl="0" eaLnBrk="1" hangingPunct="1">
              <a:lnSpc>
                <a:spcPct val="80000"/>
              </a:lnSpc>
              <a:buNone/>
            </a:pPr>
            <a:r>
              <a:rPr lang="zh-CN" altLang="en-US" sz="2600" b="1" dirty="0"/>
              <a:t>            基于不充分信息和未经深思的对需求不成熟的估计很容易为一些因素左右。要做出估计时，最好还是给出一个范围</a:t>
            </a:r>
            <a:r>
              <a:rPr lang="en-US" altLang="x-none" sz="2600" b="1" dirty="0"/>
              <a:t>(</a:t>
            </a:r>
            <a:r>
              <a:rPr lang="zh-CN" altLang="en-US" sz="2600" b="1" dirty="0"/>
              <a:t>如最好的情况下，很可能的，最坏情况下</a:t>
            </a:r>
            <a:r>
              <a:rPr lang="en-US" altLang="x-none" sz="2600" b="1" dirty="0"/>
              <a:t>)</a:t>
            </a:r>
            <a:r>
              <a:rPr lang="zh-CN" altLang="en-US" sz="2600" b="1" dirty="0"/>
              <a:t>或一个可信赖的程度。</a:t>
            </a:r>
            <a:endParaRPr lang="en-US" altLang="x-none" sz="26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734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7347" name="Rectangle 2"/>
          <p:cNvSpPr>
            <a:spLocks noGrp="1"/>
          </p:cNvSpPr>
          <p:nvPr>
            <p:ph type="title"/>
          </p:nvPr>
        </p:nvSpPr>
        <p:spPr>
          <a:xfrm>
            <a:off x="685800" y="322580"/>
            <a:ext cx="7772400" cy="515938"/>
          </a:xfrm>
        </p:spPr>
        <p:txBody>
          <a:bodyPr wrap="square" anchor="ctr"/>
          <a:lstStyle/>
          <a:p>
            <a:pPr lvl="0" algn="l" eaLnBrk="1" hangingPunct="1"/>
            <a:r>
              <a:rPr lang="en-US" altLang="x-none" sz="3200" b="1" dirty="0"/>
              <a:t>1.7</a:t>
            </a:r>
            <a:r>
              <a:rPr lang="zh-CN" altLang="en-US" sz="3200" b="1" dirty="0"/>
              <a:t>良好需求具有的特性</a:t>
            </a:r>
            <a:endParaRPr lang="zh-CN" altLang="en-US" sz="3200" b="1" dirty="0"/>
          </a:p>
        </p:txBody>
      </p:sp>
      <p:sp>
        <p:nvSpPr>
          <p:cNvPr id="57348" name="Rectangle 3"/>
          <p:cNvSpPr>
            <a:spLocks noGrp="1"/>
          </p:cNvSpPr>
          <p:nvPr>
            <p:ph type="body"/>
          </p:nvPr>
        </p:nvSpPr>
        <p:spPr>
          <a:xfrm>
            <a:off x="685800" y="981710"/>
            <a:ext cx="7918450" cy="4114800"/>
          </a:xfrm>
        </p:spPr>
        <p:txBody>
          <a:bodyPr wrap="square" anchor="t"/>
          <a:lstStyle/>
          <a:p>
            <a:pPr lvl="0" eaLnBrk="1" hangingPunct="1">
              <a:lnSpc>
                <a:spcPct val="80000"/>
              </a:lnSpc>
              <a:buNone/>
            </a:pPr>
            <a:r>
              <a:rPr lang="zh-CN" altLang="en-US" sz="2600" b="1" dirty="0"/>
              <a:t>每一项需求都应该具备下列特性：</a:t>
            </a:r>
            <a:endParaRPr lang="zh-CN" altLang="en-US" sz="2600" b="1" dirty="0"/>
          </a:p>
          <a:p>
            <a:pPr lvl="0" eaLnBrk="1" hangingPunct="1">
              <a:lnSpc>
                <a:spcPct val="80000"/>
              </a:lnSpc>
              <a:buNone/>
            </a:pPr>
            <a:r>
              <a:rPr lang="en-US" altLang="x-none" sz="2600" b="1" dirty="0">
                <a:solidFill>
                  <a:srgbClr val="FF0000"/>
                </a:solidFill>
              </a:rPr>
              <a:t>1</a:t>
            </a:r>
            <a:r>
              <a:rPr lang="zh-CN" altLang="en-US" sz="2600" b="1" dirty="0">
                <a:solidFill>
                  <a:srgbClr val="FF0000"/>
                </a:solidFill>
              </a:rPr>
              <a:t>．完整性</a:t>
            </a:r>
            <a:endParaRPr lang="zh-CN" altLang="en-US" sz="2600" b="1" dirty="0">
              <a:solidFill>
                <a:srgbClr val="FF0000"/>
              </a:solidFill>
            </a:endParaRPr>
          </a:p>
          <a:p>
            <a:pPr lvl="0" eaLnBrk="1" hangingPunct="1">
              <a:lnSpc>
                <a:spcPct val="80000"/>
              </a:lnSpc>
              <a:buNone/>
            </a:pPr>
            <a:r>
              <a:rPr lang="zh-CN" altLang="en-US" sz="2600" b="1" dirty="0"/>
              <a:t>    每一项需求都必须将所要实现的功能描述清楚，以使开发人员获得设计和实现这些功能所需的所有必要信息。不能遗漏任何必要的需求信息，在开始开发之前，必须解决需求中所有的待确定项 。</a:t>
            </a:r>
            <a:endParaRPr lang="zh-CN" altLang="en-US" sz="2600" b="1" dirty="0"/>
          </a:p>
          <a:p>
            <a:pPr lvl="0" eaLnBrk="1" hangingPunct="1">
              <a:lnSpc>
                <a:spcPct val="80000"/>
              </a:lnSpc>
              <a:buNone/>
            </a:pPr>
            <a:r>
              <a:rPr lang="en-US" altLang="x-none" sz="2600" b="1" dirty="0">
                <a:solidFill>
                  <a:srgbClr val="FF0000"/>
                </a:solidFill>
              </a:rPr>
              <a:t>2</a:t>
            </a:r>
            <a:r>
              <a:rPr lang="zh-CN" altLang="en-US" sz="2600" b="1" dirty="0">
                <a:solidFill>
                  <a:srgbClr val="FF0000"/>
                </a:solidFill>
              </a:rPr>
              <a:t>．正确性</a:t>
            </a:r>
            <a:endParaRPr lang="zh-CN" altLang="en-US" sz="2600" b="1" dirty="0">
              <a:solidFill>
                <a:srgbClr val="FF0000"/>
              </a:solidFill>
            </a:endParaRPr>
          </a:p>
          <a:p>
            <a:pPr lvl="0" eaLnBrk="1" hangingPunct="1">
              <a:lnSpc>
                <a:spcPct val="80000"/>
              </a:lnSpc>
              <a:buNone/>
            </a:pPr>
            <a:r>
              <a:rPr lang="zh-CN" altLang="en-US" sz="2600" b="1" dirty="0"/>
              <a:t>    每一项需求都必须准确地陈述其要开发的功能。做出正确判断的参考是需求的来源，如用户或高层的系统需求规格说明。若软件需求与对应的系统需求相抵触则是不正确的。</a:t>
            </a:r>
            <a:r>
              <a:rPr lang="zh-CN" altLang="en-US" sz="2600" b="1" dirty="0">
                <a:solidFill>
                  <a:srgbClr val="FF0000"/>
                </a:solidFill>
              </a:rPr>
              <a:t>只有用户代表才能确定用户需求的正确性，这就是一定要有用户的积极参与的原因</a:t>
            </a:r>
            <a:r>
              <a:rPr lang="zh-CN" altLang="en-US" sz="2600" b="1" dirty="0"/>
              <a:t>。没有用户参与的需求评审将导致评审者凭空猜测。 </a:t>
            </a:r>
            <a:endParaRPr lang="zh-CN" altLang="en-US" sz="2600" b="1" dirty="0"/>
          </a:p>
          <a:p>
            <a:pPr lvl="0" eaLnBrk="1" hangingPunct="1">
              <a:lnSpc>
                <a:spcPct val="80000"/>
              </a:lnSpc>
              <a:buNone/>
            </a:pPr>
            <a:endParaRPr lang="zh-CN" altLang="en-US" sz="2600"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83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8371" name="Rectangle 3"/>
          <p:cNvSpPr>
            <a:spLocks noGrp="1"/>
          </p:cNvSpPr>
          <p:nvPr>
            <p:ph type="body"/>
          </p:nvPr>
        </p:nvSpPr>
        <p:spPr>
          <a:xfrm>
            <a:off x="685800" y="620713"/>
            <a:ext cx="7989888" cy="4114800"/>
          </a:xfrm>
        </p:spPr>
        <p:txBody>
          <a:bodyPr wrap="square" anchor="t"/>
          <a:lstStyle/>
          <a:p>
            <a:pPr lvl="0" eaLnBrk="1" hangingPunct="1">
              <a:lnSpc>
                <a:spcPct val="90000"/>
              </a:lnSpc>
              <a:buNone/>
            </a:pPr>
            <a:r>
              <a:rPr lang="en-US" altLang="x-none" sz="2800" b="1" dirty="0">
                <a:solidFill>
                  <a:srgbClr val="FF0000"/>
                </a:solidFill>
              </a:rPr>
              <a:t>3</a:t>
            </a:r>
            <a:r>
              <a:rPr lang="zh-CN" altLang="en-US" sz="2800" b="1" dirty="0">
                <a:solidFill>
                  <a:srgbClr val="FF0000"/>
                </a:solidFill>
              </a:rPr>
              <a:t>．可行性</a:t>
            </a:r>
            <a:endParaRPr lang="zh-CN" altLang="en-US" sz="2800" b="1" dirty="0">
              <a:solidFill>
                <a:srgbClr val="FF0000"/>
              </a:solidFill>
            </a:endParaRPr>
          </a:p>
          <a:p>
            <a:pPr lvl="0" eaLnBrk="1" hangingPunct="1">
              <a:lnSpc>
                <a:spcPct val="90000"/>
              </a:lnSpc>
              <a:buNone/>
            </a:pPr>
            <a:r>
              <a:rPr lang="zh-CN" altLang="en-US" sz="2800" b="1" dirty="0"/>
              <a:t>    每一项需求都必须是在已知系统和环境的权能和限制范围内可以实施的。为避免不可行的需求，最好在获取</a:t>
            </a:r>
            <a:r>
              <a:rPr lang="en-US" altLang="x-none" sz="2800" b="1" dirty="0"/>
              <a:t>(elicitation)</a:t>
            </a:r>
            <a:r>
              <a:rPr lang="zh-CN" altLang="en-US" sz="2800" b="1" dirty="0"/>
              <a:t>需求</a:t>
            </a:r>
            <a:r>
              <a:rPr lang="en-US" altLang="x-none" sz="2800" b="1" dirty="0"/>
              <a:t>(</a:t>
            </a:r>
            <a:r>
              <a:rPr lang="zh-CN" altLang="en-US" sz="2800" b="1" dirty="0"/>
              <a:t>收集需求</a:t>
            </a:r>
            <a:r>
              <a:rPr lang="en-US" altLang="x-none" sz="2800" b="1" dirty="0"/>
              <a:t>)</a:t>
            </a:r>
            <a:r>
              <a:rPr lang="zh-CN" altLang="en-US" sz="2800" b="1" dirty="0"/>
              <a:t>过程中始终有</a:t>
            </a:r>
            <a:r>
              <a:rPr lang="zh-CN" altLang="en-US" sz="2800" b="1" dirty="0">
                <a:solidFill>
                  <a:srgbClr val="FF0000"/>
                </a:solidFill>
              </a:rPr>
              <a:t>一位软件工程小组的组员</a:t>
            </a:r>
            <a:r>
              <a:rPr lang="zh-CN" altLang="en-US" sz="2800" b="1" dirty="0"/>
              <a:t>与需求分析人员或考虑市场的人员在一起工作，由他负责检查技术可行性。</a:t>
            </a:r>
            <a:endParaRPr lang="zh-CN" altLang="en-US" sz="2800" b="1" dirty="0"/>
          </a:p>
          <a:p>
            <a:pPr lvl="0" eaLnBrk="1" hangingPunct="1">
              <a:lnSpc>
                <a:spcPct val="90000"/>
              </a:lnSpc>
              <a:buNone/>
            </a:pPr>
            <a:r>
              <a:rPr lang="en-US" altLang="x-none" sz="2800" b="1" dirty="0">
                <a:solidFill>
                  <a:srgbClr val="FF0000"/>
                </a:solidFill>
              </a:rPr>
              <a:t>4</a:t>
            </a:r>
            <a:r>
              <a:rPr lang="zh-CN" altLang="en-US" sz="2800" b="1" dirty="0">
                <a:solidFill>
                  <a:srgbClr val="FF0000"/>
                </a:solidFill>
              </a:rPr>
              <a:t>．必要性</a:t>
            </a:r>
            <a:endParaRPr lang="zh-CN" altLang="en-US" sz="2800" b="1" dirty="0">
              <a:solidFill>
                <a:srgbClr val="FF0000"/>
              </a:solidFill>
            </a:endParaRPr>
          </a:p>
          <a:p>
            <a:pPr lvl="0" eaLnBrk="1" hangingPunct="1">
              <a:lnSpc>
                <a:spcPct val="90000"/>
              </a:lnSpc>
              <a:buNone/>
            </a:pPr>
            <a:r>
              <a:rPr lang="zh-CN" altLang="en-US" sz="2800" b="1" dirty="0"/>
              <a:t>    每一项需求都应把客户真正所需要的和最终系统所需遵从的标准记录下来。“必要性”也可以理解为每项需求都是用来授权你编写文档的“根源”。要使每项需求都能回溯至某项客户的输入。</a:t>
            </a:r>
            <a:endParaRPr lang="zh-CN" altLang="en-US" sz="28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93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9395" name="Rectangle 3"/>
          <p:cNvSpPr>
            <a:spLocks noGrp="1"/>
          </p:cNvSpPr>
          <p:nvPr>
            <p:ph type="body"/>
          </p:nvPr>
        </p:nvSpPr>
        <p:spPr>
          <a:xfrm>
            <a:off x="760413" y="754063"/>
            <a:ext cx="7772400" cy="4114800"/>
          </a:xfrm>
        </p:spPr>
        <p:txBody>
          <a:bodyPr wrap="square" anchor="t"/>
          <a:lstStyle/>
          <a:p>
            <a:pPr lvl="0" eaLnBrk="1" hangingPunct="1">
              <a:lnSpc>
                <a:spcPct val="90000"/>
              </a:lnSpc>
              <a:buNone/>
            </a:pPr>
            <a:r>
              <a:rPr lang="en-US" altLang="x-none" sz="2800" b="1" dirty="0">
                <a:solidFill>
                  <a:srgbClr val="FF0000"/>
                </a:solidFill>
              </a:rPr>
              <a:t>5</a:t>
            </a:r>
            <a:r>
              <a:rPr lang="zh-CN" altLang="en-US" sz="2800" b="1" dirty="0">
                <a:solidFill>
                  <a:srgbClr val="FF0000"/>
                </a:solidFill>
              </a:rPr>
              <a:t>．划分优先级</a:t>
            </a:r>
            <a:endParaRPr lang="zh-CN" altLang="en-US" sz="2800" b="1" dirty="0">
              <a:solidFill>
                <a:srgbClr val="FF0000"/>
              </a:solidFill>
            </a:endParaRPr>
          </a:p>
          <a:p>
            <a:pPr lvl="0" eaLnBrk="1" hangingPunct="1">
              <a:lnSpc>
                <a:spcPct val="90000"/>
              </a:lnSpc>
              <a:buNone/>
            </a:pPr>
            <a:r>
              <a:rPr lang="zh-CN" altLang="en-US" sz="2800" b="1" dirty="0"/>
              <a:t>	给每项需求、特性或使用实例分配一个实施优先级以指明它在特定产品中所占的分量。如果把所有的需求都看作同样重要，那么项目管理者在开发或节省预算或调度中就丧失控制自由度。</a:t>
            </a:r>
            <a:endParaRPr lang="zh-CN" altLang="en-US" sz="2800" b="1" dirty="0"/>
          </a:p>
          <a:p>
            <a:pPr lvl="0" eaLnBrk="1" hangingPunct="1">
              <a:lnSpc>
                <a:spcPct val="90000"/>
              </a:lnSpc>
              <a:buNone/>
            </a:pPr>
            <a:r>
              <a:rPr lang="en-US" altLang="x-none" sz="2800" b="1" dirty="0">
                <a:solidFill>
                  <a:srgbClr val="FF0000"/>
                </a:solidFill>
              </a:rPr>
              <a:t>6</a:t>
            </a:r>
            <a:r>
              <a:rPr lang="zh-CN" altLang="en-US" sz="2800" b="1" dirty="0">
                <a:solidFill>
                  <a:srgbClr val="FF0000"/>
                </a:solidFill>
              </a:rPr>
              <a:t>．无二义性</a:t>
            </a:r>
            <a:endParaRPr lang="zh-CN" altLang="en-US" sz="2800" b="1" dirty="0">
              <a:solidFill>
                <a:srgbClr val="FF0000"/>
              </a:solidFill>
            </a:endParaRPr>
          </a:p>
          <a:p>
            <a:pPr lvl="0" eaLnBrk="1" hangingPunct="1">
              <a:lnSpc>
                <a:spcPct val="90000"/>
              </a:lnSpc>
              <a:buNone/>
            </a:pPr>
            <a:r>
              <a:rPr lang="zh-CN" altLang="en-US" sz="2800" b="1" dirty="0"/>
              <a:t>     对所有需求说明的读者都只能有一个明确统一的解释， 由于自然语言极易导致二义性，所以尽量把每项需求用简洁明了的用户性的语言表达出来。避免二义性的有效方法包括对需求文档的正规审查，编写测试用例，开发原型以及设计特定的方案脚本。</a:t>
            </a:r>
            <a:endParaRPr lang="zh-CN" altLang="en-US" sz="28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04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0419" name="Rectangle 3"/>
          <p:cNvSpPr>
            <a:spLocks noGrp="1"/>
          </p:cNvSpPr>
          <p:nvPr>
            <p:ph type="body"/>
          </p:nvPr>
        </p:nvSpPr>
        <p:spPr>
          <a:xfrm>
            <a:off x="685800" y="549275"/>
            <a:ext cx="7772400" cy="4392613"/>
          </a:xfrm>
        </p:spPr>
        <p:txBody>
          <a:bodyPr wrap="square" anchor="t"/>
          <a:lstStyle/>
          <a:p>
            <a:pPr lvl="0" eaLnBrk="1" hangingPunct="1">
              <a:lnSpc>
                <a:spcPct val="80000"/>
              </a:lnSpc>
              <a:buNone/>
            </a:pPr>
            <a:r>
              <a:rPr lang="en-US" altLang="x-none" sz="2800" b="1" dirty="0">
                <a:solidFill>
                  <a:srgbClr val="FF0000"/>
                </a:solidFill>
              </a:rPr>
              <a:t>7</a:t>
            </a:r>
            <a:r>
              <a:rPr lang="zh-CN" altLang="en-US" sz="2800" b="1" dirty="0">
                <a:solidFill>
                  <a:srgbClr val="FF0000"/>
                </a:solidFill>
              </a:rPr>
              <a:t>．可验证性</a:t>
            </a:r>
            <a:endParaRPr lang="zh-CN" altLang="en-US" sz="2800" b="1" dirty="0">
              <a:solidFill>
                <a:srgbClr val="FF0000"/>
              </a:solidFill>
            </a:endParaRPr>
          </a:p>
          <a:p>
            <a:pPr lvl="0" eaLnBrk="1" hangingPunct="1">
              <a:lnSpc>
                <a:spcPct val="80000"/>
              </a:lnSpc>
              <a:buNone/>
            </a:pPr>
            <a:r>
              <a:rPr lang="zh-CN" altLang="en-US" sz="2800" b="1" dirty="0"/>
              <a:t>   检查一下每项需求是否能通过设计测试用例或其它的验证方法，如用演示、检测等来确定产品是否确实按需求实现了，如果需求不可验证，则确定其实施是否正确就成为主观臆断，而非客观分析了。一份前后矛盾，不可行或有二义性的需求也是不可验证的。</a:t>
            </a:r>
            <a:endParaRPr lang="zh-CN" altLang="en-US" sz="2800" b="1" dirty="0"/>
          </a:p>
          <a:p>
            <a:pPr lvl="0" eaLnBrk="1" hangingPunct="1">
              <a:lnSpc>
                <a:spcPct val="80000"/>
              </a:lnSpc>
              <a:buNone/>
            </a:pPr>
            <a:endParaRPr lang="zh-CN" altLang="en-US" sz="2800" b="1" dirty="0"/>
          </a:p>
          <a:p>
            <a:pPr lvl="0" eaLnBrk="1" hangingPunct="1">
              <a:lnSpc>
                <a:spcPct val="80000"/>
              </a:lnSpc>
              <a:buNone/>
            </a:pPr>
            <a:r>
              <a:rPr lang="zh-CN" altLang="en-US" sz="2800" b="1" dirty="0"/>
              <a:t>其次，整个需求规格说明书必须具备的特性包括：</a:t>
            </a:r>
            <a:endParaRPr lang="zh-CN" altLang="en-US" sz="2800" b="1" dirty="0"/>
          </a:p>
          <a:p>
            <a:pPr lvl="0" eaLnBrk="1" hangingPunct="1">
              <a:lnSpc>
                <a:spcPct val="80000"/>
              </a:lnSpc>
              <a:buNone/>
            </a:pPr>
            <a:r>
              <a:rPr lang="en-US" altLang="x-none" sz="2800" b="1" dirty="0">
                <a:solidFill>
                  <a:srgbClr val="FF0000"/>
                </a:solidFill>
              </a:rPr>
              <a:t>8</a:t>
            </a:r>
            <a:r>
              <a:rPr lang="zh-CN" altLang="en-US" sz="2800" b="1" dirty="0">
                <a:solidFill>
                  <a:srgbClr val="FF0000"/>
                </a:solidFill>
              </a:rPr>
              <a:t>．一致性</a:t>
            </a:r>
            <a:endParaRPr lang="zh-CN" altLang="en-US" sz="2800" b="1" dirty="0">
              <a:solidFill>
                <a:srgbClr val="FF0000"/>
              </a:solidFill>
            </a:endParaRPr>
          </a:p>
          <a:p>
            <a:pPr lvl="0" eaLnBrk="1" hangingPunct="1">
              <a:lnSpc>
                <a:spcPct val="80000"/>
              </a:lnSpc>
              <a:buNone/>
            </a:pPr>
            <a:r>
              <a:rPr lang="zh-CN" altLang="en-US" sz="2800" b="1" dirty="0"/>
              <a:t>    一致性是指与其它软件需求或高层</a:t>
            </a:r>
            <a:r>
              <a:rPr lang="en-US" altLang="x-none" sz="2800" b="1" dirty="0"/>
              <a:t>(</a:t>
            </a:r>
            <a:r>
              <a:rPr lang="zh-CN" altLang="en-US" sz="2800" b="1" dirty="0"/>
              <a:t>系统，业务</a:t>
            </a:r>
            <a:r>
              <a:rPr lang="en-US" altLang="x-none" sz="2800" b="1" dirty="0"/>
              <a:t>)</a:t>
            </a:r>
            <a:r>
              <a:rPr lang="zh-CN" altLang="en-US" sz="2800" b="1" dirty="0"/>
              <a:t>）需求不相矛盾。在开发前必须解决所有需求间的不一致部分。只有进行一番调查研究，才能知道某一项需求是确实正确的，相互之间不存在矛盾。</a:t>
            </a:r>
            <a:endParaRPr lang="zh-CN" altLang="en-US" sz="2800" b="1" dirty="0"/>
          </a:p>
          <a:p>
            <a:pPr lvl="0" eaLnBrk="1" hangingPunct="1">
              <a:lnSpc>
                <a:spcPct val="80000"/>
              </a:lnSpc>
              <a:buNone/>
            </a:pPr>
            <a:endParaRPr lang="zh-CN" altLang="en-US" sz="28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4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43" name="Rectangle 3"/>
          <p:cNvSpPr>
            <a:spLocks noGrp="1"/>
          </p:cNvSpPr>
          <p:nvPr>
            <p:ph type="body"/>
          </p:nvPr>
        </p:nvSpPr>
        <p:spPr>
          <a:xfrm>
            <a:off x="684213" y="620713"/>
            <a:ext cx="7772400" cy="4114800"/>
          </a:xfrm>
        </p:spPr>
        <p:txBody>
          <a:bodyPr wrap="square" anchor="t"/>
          <a:lstStyle/>
          <a:p>
            <a:pPr lvl="0" eaLnBrk="1" hangingPunct="1">
              <a:lnSpc>
                <a:spcPct val="80000"/>
              </a:lnSpc>
              <a:buNone/>
            </a:pPr>
            <a:r>
              <a:rPr lang="en-US" altLang="x-none" sz="2800" b="1" dirty="0">
                <a:solidFill>
                  <a:srgbClr val="FF0000"/>
                </a:solidFill>
              </a:rPr>
              <a:t>9</a:t>
            </a:r>
            <a:r>
              <a:rPr lang="zh-CN" altLang="en-US" sz="2800" b="1" dirty="0">
                <a:solidFill>
                  <a:srgbClr val="FF0000"/>
                </a:solidFill>
              </a:rPr>
              <a:t>．可修改性</a:t>
            </a:r>
            <a:endParaRPr lang="zh-CN" altLang="en-US" sz="2800" b="1" dirty="0">
              <a:solidFill>
                <a:srgbClr val="FF0000"/>
              </a:solidFill>
            </a:endParaRPr>
          </a:p>
          <a:p>
            <a:pPr lvl="0" eaLnBrk="1" hangingPunct="1">
              <a:lnSpc>
                <a:spcPct val="80000"/>
              </a:lnSpc>
              <a:buNone/>
            </a:pPr>
            <a:r>
              <a:rPr lang="zh-CN" altLang="en-US" sz="2800" b="1" dirty="0"/>
              <a:t>   在必要时或为维护每一需求变更历史记录时，应该修订</a:t>
            </a:r>
            <a:r>
              <a:rPr lang="en-US" altLang="x-none" sz="2800" b="1" dirty="0"/>
              <a:t>SRS</a:t>
            </a:r>
            <a:r>
              <a:rPr lang="zh-CN" altLang="en-US" sz="2800" b="1" dirty="0"/>
              <a:t>。这就要求每项需求要独立标识，并与别的需求区别开来，从而无二义性。每项需求只应在</a:t>
            </a:r>
            <a:r>
              <a:rPr lang="en-US" altLang="x-none" sz="2800" b="1" dirty="0"/>
              <a:t>SRS</a:t>
            </a:r>
            <a:r>
              <a:rPr lang="zh-CN" altLang="en-US" sz="2800" b="1" dirty="0"/>
              <a:t>中出现一次。这样更改时易于保持一致性。另外，使用目录表、索引和相互参照列表方法将使软件需求规格说明更容易修改。</a:t>
            </a:r>
            <a:endParaRPr lang="zh-CN" altLang="en-US" sz="2800" b="1" dirty="0"/>
          </a:p>
          <a:p>
            <a:pPr lvl="0" eaLnBrk="1" hangingPunct="1">
              <a:lnSpc>
                <a:spcPct val="80000"/>
              </a:lnSpc>
              <a:buNone/>
            </a:pPr>
            <a:r>
              <a:rPr lang="en-US" altLang="x-none" sz="2800" b="1" dirty="0">
                <a:solidFill>
                  <a:srgbClr val="FF0000"/>
                </a:solidFill>
              </a:rPr>
              <a:t>10</a:t>
            </a:r>
            <a:r>
              <a:rPr lang="zh-CN" altLang="en-US" sz="2800" b="1" dirty="0">
                <a:solidFill>
                  <a:srgbClr val="FF0000"/>
                </a:solidFill>
              </a:rPr>
              <a:t>．可跟踪性</a:t>
            </a:r>
            <a:endParaRPr lang="zh-CN" altLang="en-US" sz="2800" b="1" dirty="0">
              <a:solidFill>
                <a:srgbClr val="FF0000"/>
              </a:solidFill>
            </a:endParaRPr>
          </a:p>
          <a:p>
            <a:pPr lvl="0" eaLnBrk="1" hangingPunct="1">
              <a:lnSpc>
                <a:spcPct val="80000"/>
              </a:lnSpc>
              <a:buNone/>
            </a:pPr>
            <a:r>
              <a:rPr lang="zh-CN" altLang="en-US" sz="2800" b="1" dirty="0"/>
              <a:t>    应能在每项软件需求与它的根源和设计元素、源代码、测试用例之间建立起链接链，这种可跟踪性要求每项需求以一种结构化的，粒度好</a:t>
            </a:r>
            <a:r>
              <a:rPr lang="en-US" altLang="x-none" sz="2800" b="1" dirty="0"/>
              <a:t>(fine—grained)</a:t>
            </a:r>
            <a:r>
              <a:rPr lang="zh-CN" altLang="en-US" sz="2800" b="1" dirty="0"/>
              <a:t>的方式编写并单独标明，而不是大段大段的叙述。</a:t>
            </a:r>
            <a:endParaRPr lang="zh-CN" altLang="en-US" sz="28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24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2467" name="Rectangle 2"/>
          <p:cNvSpPr>
            <a:spLocks noGrp="1"/>
          </p:cNvSpPr>
          <p:nvPr>
            <p:ph type="title"/>
          </p:nvPr>
        </p:nvSpPr>
        <p:spPr>
          <a:xfrm>
            <a:off x="685800" y="188913"/>
            <a:ext cx="7772400" cy="658812"/>
          </a:xfrm>
        </p:spPr>
        <p:txBody>
          <a:bodyPr wrap="square" anchor="ctr"/>
          <a:lstStyle/>
          <a:p>
            <a:pPr lvl="0" algn="l" eaLnBrk="1" hangingPunct="1"/>
            <a:r>
              <a:rPr lang="en-US" altLang="x-none" sz="3200" b="1" dirty="0"/>
              <a:t>1.8  </a:t>
            </a:r>
            <a:r>
              <a:rPr lang="zh-CN" altLang="en-US" sz="3200" b="1" dirty="0"/>
              <a:t>高质量的需求过程带来的好处</a:t>
            </a:r>
            <a:endParaRPr lang="zh-CN" altLang="en-US" sz="3200" b="1" dirty="0"/>
          </a:p>
        </p:txBody>
      </p:sp>
      <p:sp>
        <p:nvSpPr>
          <p:cNvPr id="62468" name="Rectangle 3"/>
          <p:cNvSpPr>
            <a:spLocks noGrp="1"/>
          </p:cNvSpPr>
          <p:nvPr>
            <p:ph type="body"/>
          </p:nvPr>
        </p:nvSpPr>
        <p:spPr>
          <a:xfrm>
            <a:off x="685800" y="908050"/>
            <a:ext cx="7772400" cy="4968875"/>
          </a:xfrm>
        </p:spPr>
        <p:txBody>
          <a:bodyPr wrap="square" anchor="t"/>
          <a:lstStyle/>
          <a:p>
            <a:pPr lvl="0" eaLnBrk="1" hangingPunct="1">
              <a:lnSpc>
                <a:spcPct val="80000"/>
              </a:lnSpc>
              <a:buNone/>
            </a:pPr>
            <a:r>
              <a:rPr lang="zh-CN" altLang="en-US" sz="2400" b="1" dirty="0"/>
              <a:t>实行有效的需求工程管理的组织能获得多方面的好处：</a:t>
            </a:r>
            <a:endParaRPr lang="zh-CN" altLang="en-US" sz="2400" b="1" dirty="0"/>
          </a:p>
          <a:p>
            <a:pPr lvl="0" eaLnBrk="1" hangingPunct="1">
              <a:lnSpc>
                <a:spcPct val="80000"/>
              </a:lnSpc>
              <a:buFont typeface="Wingdings" panose="05000000000000000000" pitchFamily="2" charset="2"/>
              <a:buChar char="l"/>
            </a:pPr>
            <a:r>
              <a:rPr lang="zh-CN" altLang="en-US" sz="2400" b="1" dirty="0"/>
              <a:t>最大的好处是在开发后期和整个维护阶段重做的工作大大减少</a:t>
            </a:r>
            <a:r>
              <a:rPr lang="en-US" altLang="x-none" sz="2400" b="1" dirty="0"/>
              <a:t>:</a:t>
            </a:r>
            <a:endParaRPr lang="en-US" altLang="x-none" sz="2400" b="1" dirty="0"/>
          </a:p>
          <a:p>
            <a:pPr lvl="0" eaLnBrk="1" hangingPunct="1">
              <a:lnSpc>
                <a:spcPct val="80000"/>
              </a:lnSpc>
              <a:buFont typeface="Wingdings" panose="05000000000000000000" pitchFamily="2" charset="2"/>
              <a:buNone/>
            </a:pPr>
            <a:r>
              <a:rPr lang="zh-CN" altLang="en-US" sz="2400" b="1" dirty="0"/>
              <a:t>           要改正在产品付诸应用后所发现的一个需求方面的缺陷比在需求阶段改正这个错误要多付出</a:t>
            </a:r>
            <a:r>
              <a:rPr lang="en-US" altLang="x-none" sz="2400" b="1" dirty="0"/>
              <a:t>50-60</a:t>
            </a:r>
            <a:r>
              <a:rPr lang="zh-CN" altLang="en-US" sz="2400" b="1" dirty="0"/>
              <a:t>倍以上的成本。近来很多研究表明这种错误导致成本放大因子可以高达</a:t>
            </a:r>
            <a:r>
              <a:rPr lang="en-US" altLang="x-none" sz="2400" b="1" dirty="0"/>
              <a:t>200</a:t>
            </a:r>
            <a:r>
              <a:rPr lang="zh-CN" altLang="en-US" sz="2400" b="1" dirty="0"/>
              <a:t>倍。而绝不是某些人错误地认为在需求上消耗多少时间就会导致产品开发推迟多少时间。传统的质量成本角度分析揭示了需求及其它早期质量工作的重要性。</a:t>
            </a:r>
            <a:endParaRPr lang="zh-CN" altLang="en-US" sz="2400" b="1" dirty="0"/>
          </a:p>
          <a:p>
            <a:pPr lvl="0" eaLnBrk="1" hangingPunct="1">
              <a:lnSpc>
                <a:spcPct val="80000"/>
              </a:lnSpc>
              <a:buFont typeface="Wingdings" panose="05000000000000000000" pitchFamily="2" charset="2"/>
              <a:buChar char="l"/>
            </a:pPr>
            <a:r>
              <a:rPr lang="zh-CN" altLang="en-US" sz="2400" b="1" dirty="0"/>
              <a:t> 正确的需求过程强调产品开发中的通力合作，包括在整个项目过程中</a:t>
            </a:r>
            <a:r>
              <a:rPr lang="zh-CN" altLang="en-US" sz="2400" b="1" dirty="0">
                <a:solidFill>
                  <a:srgbClr val="FF0000"/>
                </a:solidFill>
              </a:rPr>
              <a:t>多方风险承担者</a:t>
            </a:r>
            <a:r>
              <a:rPr lang="zh-CN" altLang="en-US" sz="2400" b="1" dirty="0"/>
              <a:t>的积极努力。</a:t>
            </a:r>
            <a:endParaRPr lang="zh-CN" altLang="en-US" sz="2400" b="1" dirty="0"/>
          </a:p>
          <a:p>
            <a:pPr lvl="0" eaLnBrk="1" hangingPunct="1">
              <a:lnSpc>
                <a:spcPct val="80000"/>
              </a:lnSpc>
              <a:buFont typeface="Wingdings" panose="05000000000000000000" pitchFamily="2" charset="2"/>
              <a:buChar char="l"/>
            </a:pPr>
            <a:r>
              <a:rPr lang="zh-CN" altLang="en-US" sz="2400" b="1" dirty="0"/>
              <a:t> 收集需求能使开发小组更好地了解市场，而市场因素是任何项目成功的一个关键因素。在产品开发前了解这些比在遭到客户批评后才意识到要节约很多成本。</a:t>
            </a:r>
            <a:endParaRPr lang="zh-CN" alt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1" name="Rectangle 3"/>
          <p:cNvSpPr>
            <a:spLocks noGrp="1"/>
          </p:cNvSpPr>
          <p:nvPr>
            <p:ph type="body"/>
          </p:nvPr>
        </p:nvSpPr>
        <p:spPr>
          <a:xfrm>
            <a:off x="685483" y="399415"/>
            <a:ext cx="8064500" cy="5765889"/>
          </a:xfrm>
        </p:spPr>
        <p:txBody>
          <a:bodyPr wrap="square" anchor="t"/>
          <a:lstStyle/>
          <a:p>
            <a:pPr lvl="0" eaLnBrk="1" hangingPunct="1">
              <a:lnSpc>
                <a:spcPct val="90000"/>
              </a:lnSpc>
              <a:buNone/>
            </a:pPr>
            <a:r>
              <a:rPr lang="zh-CN" altLang="en-US" sz="2600" b="1" dirty="0" smtClean="0"/>
              <a:t>    尽</a:t>
            </a:r>
            <a:r>
              <a:rPr lang="zh-CN" altLang="en-US" sz="2600" b="1" dirty="0"/>
              <a:t>管每个团队的客户可能完全不同，但最终目标却一致。</a:t>
            </a:r>
            <a:endParaRPr lang="zh-CN" altLang="en-US" sz="2600" b="1" dirty="0"/>
          </a:p>
          <a:p>
            <a:pPr lvl="0" eaLnBrk="1" hangingPunct="1">
              <a:lnSpc>
                <a:spcPct val="90000"/>
              </a:lnSpc>
              <a:buFont typeface="Wingdings" panose="05000000000000000000" pitchFamily="2" charset="2"/>
              <a:buChar char="l"/>
            </a:pPr>
            <a:r>
              <a:rPr lang="zh-CN" altLang="en-US" sz="2600" b="1" dirty="0"/>
              <a:t>部分客户可能是一个购买软件的外部实体。对此，必须使他们不理睬公司竞争对手的承诺，并购买其产品，理由是：该公司产品比竞争对手的产品更容易使用、有更强大的功能、性价比高等，即该产品更好。</a:t>
            </a:r>
            <a:endParaRPr lang="zh-CN" altLang="en-US" sz="2600" b="1" dirty="0"/>
          </a:p>
          <a:p>
            <a:pPr lvl="0" eaLnBrk="1" hangingPunct="1">
              <a:lnSpc>
                <a:spcPct val="90000"/>
              </a:lnSpc>
              <a:buFont typeface="Wingdings" panose="05000000000000000000" pitchFamily="2" charset="2"/>
              <a:buChar char="l"/>
            </a:pPr>
            <a:r>
              <a:rPr lang="zh-CN" altLang="en-US" sz="2600" b="1" dirty="0"/>
              <a:t>部分客户可能是一个委托为其开发软件的公司，他们认为合作方有技术优势，能开发出具有技术水平、质量高的产品，能使其在市场上更有竞争力、利润更高。</a:t>
            </a:r>
            <a:endParaRPr lang="zh-CN" altLang="en-US" sz="2600" b="1" dirty="0"/>
          </a:p>
          <a:p>
            <a:pPr lvl="0" eaLnBrk="1" hangingPunct="1">
              <a:lnSpc>
                <a:spcPct val="90000"/>
              </a:lnSpc>
              <a:buFont typeface="Wingdings" panose="05000000000000000000" pitchFamily="2" charset="2"/>
              <a:buChar char="l"/>
            </a:pPr>
            <a:r>
              <a:rPr lang="zh-CN" altLang="en-US" sz="2600" b="1" dirty="0"/>
              <a:t>对于大多数团队，更多的客户可能是世界各地、跨越国界、焦急地等待着新的应用程序，以便于有效地处理订单或使用电子商务来销售公司商品和服务，最终提高公司利润，而开发公司可获得丰富的回报。</a:t>
            </a:r>
            <a:endParaRPr lang="zh-CN" altLang="en-US" sz="2600" b="1" dirty="0"/>
          </a:p>
          <a:p>
            <a:pPr lvl="0" eaLnBrk="1" hangingPunct="1">
              <a:lnSpc>
                <a:spcPct val="90000"/>
              </a:lnSpc>
              <a:buNone/>
            </a:pPr>
            <a:endParaRPr lang="zh-CN" altLang="en-US" sz="26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34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3491" name="Rectangle 2"/>
          <p:cNvSpPr>
            <a:spLocks noGrp="1"/>
          </p:cNvSpPr>
          <p:nvPr>
            <p:ph type="body"/>
          </p:nvPr>
        </p:nvSpPr>
        <p:spPr>
          <a:xfrm>
            <a:off x="831850" y="620713"/>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b="1"/>
              <a:t>让用户积极参与需求收集过程能使产品更富有吸引力，而且有利于建立良好的客户关系。在用户参与下熟悉用户的任务需求，能有效缩小用户期望和开发者实际开发之间的期望差异，可节约更多成本，拥有更多的用户和占有市场分额。</a:t>
            </a:r>
            <a:endParaRPr lang="zh-CN" altLang="en-US" sz="2800" b="1"/>
          </a:p>
          <a:p>
            <a:pPr lvl="0" eaLnBrk="1" hangingPunct="1">
              <a:lnSpc>
                <a:spcPct val="80000"/>
              </a:lnSpc>
              <a:buFont typeface="Wingdings" panose="05000000000000000000" pitchFamily="2" charset="2"/>
              <a:buChar char="l"/>
            </a:pPr>
            <a:r>
              <a:rPr lang="zh-CN" altLang="en-US" sz="2800" b="1"/>
              <a:t>将选定系统的需求明确地分配到各软件子系统，强调采用产品工程的系统方法，能简化软硬件的集成，确保软硬件系统功能的恰当匹配。</a:t>
            </a:r>
            <a:endParaRPr lang="zh-CN" altLang="en-US" sz="2800" b="1"/>
          </a:p>
          <a:p>
            <a:pPr lvl="0" eaLnBrk="1" hangingPunct="1">
              <a:lnSpc>
                <a:spcPct val="80000"/>
              </a:lnSpc>
              <a:buFont typeface="Wingdings" panose="05000000000000000000" pitchFamily="2" charset="2"/>
              <a:buChar char="l"/>
            </a:pPr>
            <a:r>
              <a:rPr lang="zh-CN" altLang="en-US" sz="2800" b="1"/>
              <a:t>有效的变更控制和影响分析过程也能降低需求变更带采的负面影响。</a:t>
            </a:r>
            <a:endParaRPr lang="zh-CN" altLang="en-US" sz="2800" b="1"/>
          </a:p>
          <a:p>
            <a:pPr lvl="0" eaLnBrk="1" hangingPunct="1">
              <a:lnSpc>
                <a:spcPct val="80000"/>
              </a:lnSpc>
              <a:buFont typeface="Wingdings" panose="05000000000000000000" pitchFamily="2" charset="2"/>
              <a:buChar char="l"/>
            </a:pPr>
            <a:r>
              <a:rPr lang="zh-CN" altLang="en-US" sz="2800" b="1"/>
              <a:t>编写清晰、无二义性的需求文档将会有利于系统测试，确保产品质量，使所有风险承担者感到满意。</a:t>
            </a:r>
            <a:endParaRPr lang="zh-CN" altLang="en-US" sz="2800"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86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8611" name="Rectangle 2"/>
          <p:cNvSpPr>
            <a:spLocks noGrp="1"/>
          </p:cNvSpPr>
          <p:nvPr>
            <p:ph type="title"/>
          </p:nvPr>
        </p:nvSpPr>
        <p:spPr>
          <a:xfrm>
            <a:off x="435610" y="697865"/>
            <a:ext cx="8496300" cy="515938"/>
          </a:xfrm>
        </p:spPr>
        <p:txBody>
          <a:bodyPr wrap="square" anchor="ctr"/>
          <a:lstStyle/>
          <a:p>
            <a:pPr lvl="0" algn="l" eaLnBrk="1" hangingPunct="1"/>
            <a:r>
              <a:rPr lang="en-US" altLang="x-none" sz="3200" b="1" dirty="0"/>
              <a:t>1.</a:t>
            </a:r>
            <a:r>
              <a:rPr lang="zh-CN" altLang="en-US" sz="3200" b="1" dirty="0"/>
              <a:t>9</a:t>
            </a:r>
            <a:r>
              <a:rPr lang="en-US" altLang="x-none" sz="3200" b="1" dirty="0"/>
              <a:t> </a:t>
            </a:r>
            <a:r>
              <a:rPr lang="zh-CN" altLang="en-US" sz="3200" b="1" dirty="0"/>
              <a:t>客户的需求观</a:t>
            </a:r>
            <a:br>
              <a:rPr lang="zh-CN" altLang="en-US" sz="3200" b="1" dirty="0"/>
            </a:br>
            <a:r>
              <a:rPr lang="en-US" altLang="x-none" sz="3200" b="1" dirty="0"/>
              <a:t>(</a:t>
            </a:r>
            <a:r>
              <a:rPr lang="zh-CN" altLang="en-US" sz="3200" b="1" dirty="0"/>
              <a:t>客户与开发人员之间的合作关系</a:t>
            </a:r>
            <a:r>
              <a:rPr lang="en-US" altLang="x-none" sz="3200" b="1" dirty="0"/>
              <a:t>)</a:t>
            </a:r>
            <a:r>
              <a:rPr lang="en-US" altLang="x-none" sz="3200" dirty="0"/>
              <a:t> </a:t>
            </a:r>
            <a:endParaRPr lang="en-US" altLang="x-none" sz="3200" dirty="0"/>
          </a:p>
        </p:txBody>
      </p:sp>
      <p:sp>
        <p:nvSpPr>
          <p:cNvPr id="68612" name="Rectangle 3"/>
          <p:cNvSpPr>
            <a:spLocks noGrp="1"/>
          </p:cNvSpPr>
          <p:nvPr>
            <p:ph type="body"/>
          </p:nvPr>
        </p:nvSpPr>
        <p:spPr>
          <a:xfrm>
            <a:off x="435610" y="1914525"/>
            <a:ext cx="8022590" cy="4114800"/>
          </a:xfrm>
        </p:spPr>
        <p:txBody>
          <a:bodyPr wrap="square" anchor="t"/>
          <a:lstStyle/>
          <a:p>
            <a:pPr lvl="0" eaLnBrk="1" hangingPunct="1">
              <a:lnSpc>
                <a:spcPct val="80000"/>
              </a:lnSpc>
              <a:buFont typeface="Wingdings" panose="05000000000000000000" charset="0"/>
              <a:buChar char="l"/>
            </a:pPr>
            <a:r>
              <a:rPr lang="zh-CN" altLang="en-US" sz="2400" dirty="0"/>
              <a:t> </a:t>
            </a:r>
            <a:r>
              <a:rPr lang="zh-CN" altLang="en-US" sz="2800" b="1" dirty="0"/>
              <a:t>优秀的软件产品是建立在优秀的需求基础之上的。而高质量的需求来源于客户与开发人员之间有效的交流与合作。</a:t>
            </a:r>
            <a:endParaRPr lang="zh-CN" altLang="en-US" sz="2800" b="1" dirty="0"/>
          </a:p>
          <a:p>
            <a:pPr lvl="0" eaLnBrk="1" hangingPunct="1">
              <a:lnSpc>
                <a:spcPct val="80000"/>
              </a:lnSpc>
              <a:buFont typeface="Wingdings" panose="05000000000000000000" charset="0"/>
              <a:buChar char="l"/>
            </a:pPr>
            <a:r>
              <a:rPr lang="zh-CN" altLang="en-US" sz="2800" b="1" dirty="0"/>
              <a:t>只有当双方参与者都明白要成功</a:t>
            </a:r>
            <a:r>
              <a:rPr lang="en-US" altLang="x-none" sz="2800" b="1" dirty="0"/>
              <a:t>,</a:t>
            </a:r>
            <a:r>
              <a:rPr lang="zh-CN" altLang="en-US" sz="2800" b="1" dirty="0"/>
              <a:t>自己需要什么，同时也应知道要成功</a:t>
            </a:r>
            <a:r>
              <a:rPr lang="en-US" altLang="x-none" sz="2800" b="1" dirty="0"/>
              <a:t>,</a:t>
            </a:r>
            <a:r>
              <a:rPr lang="zh-CN" altLang="en-US" sz="2800" b="1" dirty="0"/>
              <a:t>合作方需要什么时，才能建立起一种合作关系。</a:t>
            </a:r>
            <a:endParaRPr lang="zh-CN" altLang="en-US" sz="2800" b="1" dirty="0"/>
          </a:p>
          <a:p>
            <a:pPr lvl="0" eaLnBrk="1" hangingPunct="1">
              <a:lnSpc>
                <a:spcPct val="80000"/>
              </a:lnSpc>
              <a:buFont typeface="Wingdings" panose="05000000000000000000" charset="0"/>
              <a:buChar char="l"/>
            </a:pPr>
            <a:r>
              <a:rPr lang="zh-CN" altLang="en-US" sz="2800" b="1" dirty="0"/>
              <a:t>其实大家都想开发出一个既能实现商业价值，又能满足用户需要，还能使开发者感到满足的优秀软件产品。</a:t>
            </a:r>
            <a:endParaRPr lang="zh-CN" altLang="en-US" sz="28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963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9635" name="Rectangle 3"/>
          <p:cNvSpPr>
            <a:spLocks noGrp="1"/>
          </p:cNvSpPr>
          <p:nvPr>
            <p:ph type="body"/>
          </p:nvPr>
        </p:nvSpPr>
        <p:spPr>
          <a:xfrm>
            <a:off x="755650" y="908050"/>
            <a:ext cx="7772400" cy="4114800"/>
          </a:xfrm>
        </p:spPr>
        <p:txBody>
          <a:bodyPr wrap="square" anchor="t"/>
          <a:lstStyle/>
          <a:p>
            <a:pPr lvl="0" eaLnBrk="1" hangingPunct="1">
              <a:buFont typeface="Wingdings" panose="05000000000000000000" charset="0"/>
              <a:buChar char="l"/>
            </a:pPr>
            <a:r>
              <a:rPr lang="zh-CN" altLang="en-US" sz="2800" b="1" dirty="0"/>
              <a:t>软件客户需求权利书列出了十条关于客户在项目需求工程实施中与分析人员、开发人员交流时的合法要求。每一项权利都对应着软件开发人员、分析人员的义务。</a:t>
            </a:r>
            <a:endParaRPr lang="zh-CN" altLang="en-US" sz="2800" b="1" dirty="0"/>
          </a:p>
          <a:p>
            <a:pPr lvl="0" eaLnBrk="1" hangingPunct="1">
              <a:buFont typeface="Wingdings" panose="05000000000000000000" charset="0"/>
              <a:buChar char="l"/>
            </a:pPr>
            <a:r>
              <a:rPr lang="zh-CN" altLang="en-US" sz="2800" b="1" dirty="0"/>
              <a:t>同时，软件客户需求义务书也列出了十条关于客户在需求过程中应承担的义务。这也可作为开发人员的权利书。</a:t>
            </a:r>
            <a:endParaRPr lang="zh-CN" altLang="en-US" sz="2800" b="1" dirty="0"/>
          </a:p>
          <a:p>
            <a:pPr marL="0" lvl="0" indent="0" eaLnBrk="1" hangingPunct="1">
              <a:buNone/>
            </a:pPr>
            <a:r>
              <a:rPr lang="zh-CN" altLang="en-US" sz="2800" b="1" dirty="0"/>
              <a:t>   </a:t>
            </a:r>
            <a:endParaRPr lang="zh-CN" altLang="en-US" sz="2800" b="1" dirty="0"/>
          </a:p>
          <a:p>
            <a:pPr marL="0" lvl="0" indent="0" eaLnBrk="1" hangingPunct="1">
              <a:buNone/>
            </a:pPr>
            <a:r>
              <a:rPr lang="zh-CN" altLang="en-US" sz="2800" b="1" dirty="0"/>
              <a:t>以下着重予以讨论</a:t>
            </a:r>
            <a:r>
              <a:rPr lang="en-US" altLang="x-none" sz="2800" b="1" dirty="0"/>
              <a:t>:</a:t>
            </a:r>
            <a:endParaRPr lang="en-US" altLang="x-none" sz="28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065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0659" name="Rectangle 4"/>
          <p:cNvSpPr/>
          <p:nvPr/>
        </p:nvSpPr>
        <p:spPr>
          <a:xfrm>
            <a:off x="468313" y="260350"/>
            <a:ext cx="3675062" cy="519113"/>
          </a:xfrm>
          <a:prstGeom prst="rect">
            <a:avLst/>
          </a:prstGeom>
          <a:noFill/>
          <a:ln w="9525">
            <a:noFill/>
          </a:ln>
        </p:spPr>
        <p:txBody>
          <a:bodyPr wrap="none" anchor="ctr">
            <a:spAutoFit/>
          </a:bodyPr>
          <a:lstStyle/>
          <a:p>
            <a:pPr lvl="0" algn="ctr"/>
            <a:r>
              <a:rPr lang="zh-CN" altLang="en-US" sz="2800" b="1" dirty="0">
                <a:latin typeface="Times New Roman" panose="02020603050405020304" pitchFamily="2" charset="0"/>
                <a:ea typeface="宋体" panose="02010600030101010101" pitchFamily="2" charset="-122"/>
              </a:rPr>
              <a:t>软件客户需求权利书</a:t>
            </a:r>
            <a:endParaRPr lang="zh-CN" altLang="en-US" sz="2800" dirty="0">
              <a:latin typeface="Times New Roman" panose="02020603050405020304" pitchFamily="2" charset="0"/>
              <a:ea typeface="宋体" panose="02010600030101010101" pitchFamily="2" charset="-122"/>
            </a:endParaRPr>
          </a:p>
        </p:txBody>
      </p:sp>
      <p:graphicFrame>
        <p:nvGraphicFramePr>
          <p:cNvPr id="70661" name="表格 70660"/>
          <p:cNvGraphicFramePr/>
          <p:nvPr/>
        </p:nvGraphicFramePr>
        <p:xfrm>
          <a:off x="539750" y="908050"/>
          <a:ext cx="8208963" cy="5094288"/>
        </p:xfrm>
        <a:graphic>
          <a:graphicData uri="http://schemas.openxmlformats.org/drawingml/2006/table">
            <a:tbl>
              <a:tblPr/>
              <a:tblGrid>
                <a:gridCol w="8208963"/>
              </a:tblGrid>
              <a:tr h="73501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endParaRPr lang="en-US" altLang="zh-CN" sz="1000" b="1">
                        <a:ea typeface="Times New Roman" panose="02020603050405020304" pitchFamily="2" charset="0"/>
                      </a:endParaRPr>
                    </a:p>
                    <a:p>
                      <a:pPr marL="0" lvl="0" indent="0">
                        <a:spcBef>
                          <a:spcPct val="0"/>
                        </a:spcBef>
                        <a:buNone/>
                      </a:pPr>
                      <a:r>
                        <a:rPr lang="zh-CN" altLang="en-US" sz="2800" b="1">
                          <a:ea typeface="Times New Roman" panose="02020603050405020304" pitchFamily="2" charset="0"/>
                        </a:rPr>
                        <a:t>客户有如下十大权利：</a:t>
                      </a:r>
                      <a:endParaRPr lang="zh-CN" altLang="en-US" sz="28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592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276225" eaLnBrk="1" hangingPunct="1">
                        <a:spcBef>
                          <a:spcPct val="0"/>
                        </a:spcBef>
                        <a:buNone/>
                      </a:pPr>
                      <a:r>
                        <a:rPr lang="en-US" altLang="zh-CN" sz="1000" b="1" dirty="0">
                          <a:ea typeface="Times New Roman" panose="02020603050405020304" pitchFamily="2" charset="0"/>
                        </a:rPr>
                        <a:t> </a:t>
                      </a:r>
                      <a:r>
                        <a:rPr lang="zh-CN" altLang="en-US" sz="1000" b="1" dirty="0">
                          <a:ea typeface="Times New Roman" panose="02020603050405020304" pitchFamily="2" charset="0"/>
                        </a:rPr>
                        <a:t>      </a:t>
                      </a:r>
                      <a:r>
                        <a:rPr lang="en-US" altLang="x-none" sz="2000" b="1" dirty="0">
                          <a:ea typeface="Times New Roman" panose="02020603050405020304" pitchFamily="2" charset="0"/>
                        </a:rPr>
                        <a:t>1</a:t>
                      </a:r>
                      <a:r>
                        <a:rPr lang="zh-CN" altLang="en-US" sz="2000" b="1" dirty="0">
                          <a:ea typeface="Times New Roman" panose="02020603050405020304" pitchFamily="2" charset="0"/>
                        </a:rPr>
                        <a:t>．要求分析人员使用符合客户语言习惯的表达。</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2</a:t>
                      </a:r>
                      <a:r>
                        <a:rPr lang="zh-CN" altLang="en-US" sz="2000" b="1" dirty="0">
                          <a:ea typeface="Times New Roman" panose="02020603050405020304" pitchFamily="2" charset="0"/>
                        </a:rPr>
                        <a:t>．要求分析人员了解客户系统的业务及目标。</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3</a:t>
                      </a:r>
                      <a:r>
                        <a:rPr lang="zh-CN" altLang="en-US" sz="2000" b="1" dirty="0">
                          <a:ea typeface="Times New Roman" panose="02020603050405020304" pitchFamily="2" charset="0"/>
                        </a:rPr>
                        <a:t>．要求分析人员组织需求获取期间所介绍的信息，并编写软件需求规格说明。</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4</a:t>
                      </a:r>
                      <a:r>
                        <a:rPr lang="zh-CN" altLang="en-US" sz="2000" b="1" dirty="0">
                          <a:ea typeface="Times New Roman" panose="02020603050405020304" pitchFamily="2" charset="0"/>
                        </a:rPr>
                        <a:t>．要求开发人员对需求过程中所产生的工作结果进行解释说明。</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5</a:t>
                      </a:r>
                      <a:r>
                        <a:rPr lang="zh-CN" altLang="en-US" sz="2000" b="1" dirty="0">
                          <a:ea typeface="Times New Roman" panose="02020603050405020304" pitchFamily="2" charset="0"/>
                        </a:rPr>
                        <a:t>．要求开发人员在整个交流过程中保持和维护一种合作的职业态度。 </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6</a:t>
                      </a:r>
                      <a:r>
                        <a:rPr lang="zh-CN" altLang="en-US" sz="2000" b="1" dirty="0">
                          <a:ea typeface="Times New Roman" panose="02020603050405020304" pitchFamily="2" charset="0"/>
                        </a:rPr>
                        <a:t>．要求开发人员对产品的实现及需求都要提供建议，拿出主意。</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7</a:t>
                      </a:r>
                      <a:r>
                        <a:rPr lang="zh-CN" altLang="en-US" sz="2000" b="1" dirty="0">
                          <a:ea typeface="Times New Roman" panose="02020603050405020304" pitchFamily="2" charset="0"/>
                        </a:rPr>
                        <a:t>．描述产品使其具有易用、好用的特性。</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8</a:t>
                      </a:r>
                      <a:r>
                        <a:rPr lang="zh-CN" altLang="en-US" sz="2000" b="1" dirty="0">
                          <a:ea typeface="Times New Roman" panose="02020603050405020304" pitchFamily="2" charset="0"/>
                        </a:rPr>
                        <a:t>．可以调整需求，允许重用已有的软件组件。</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9</a:t>
                      </a:r>
                      <a:r>
                        <a:rPr lang="zh-CN" altLang="en-US" sz="2000" b="1" dirty="0">
                          <a:ea typeface="Times New Roman" panose="02020603050405020304" pitchFamily="2" charset="0"/>
                        </a:rPr>
                        <a:t>．当需要对需求进行变更时，对成本、影响、得失</a:t>
                      </a:r>
                      <a:r>
                        <a:rPr lang="en-US" altLang="x-none" sz="2000" b="1" dirty="0">
                          <a:ea typeface="Times New Roman" panose="02020603050405020304" pitchFamily="2" charset="0"/>
                        </a:rPr>
                        <a:t>(trade—off)</a:t>
                      </a:r>
                      <a:r>
                        <a:rPr lang="zh-CN" altLang="en-US" sz="2000" b="1" dirty="0">
                          <a:ea typeface="Times New Roman" panose="02020603050405020304" pitchFamily="2" charset="0"/>
                        </a:rPr>
                        <a:t>有个真实可信的评估。</a:t>
                      </a:r>
                      <a:endParaRPr lang="zh-CN" altLang="en-US" sz="2000" b="1" dirty="0">
                        <a:ea typeface="Times New Roman" panose="02020603050405020304" pitchFamily="2" charset="0"/>
                      </a:endParaRPr>
                    </a:p>
                    <a:p>
                      <a:pPr marL="0" lvl="0" indent="276225">
                        <a:spcBef>
                          <a:spcPct val="0"/>
                        </a:spcBef>
                        <a:buNone/>
                      </a:pPr>
                      <a:r>
                        <a:rPr lang="en-US" altLang="x-none" sz="2000" b="1" dirty="0">
                          <a:ea typeface="Times New Roman" panose="02020603050405020304" pitchFamily="2" charset="0"/>
                        </a:rPr>
                        <a:t>   10</a:t>
                      </a:r>
                      <a:r>
                        <a:rPr lang="zh-CN" altLang="en-US" sz="2000" b="1" dirty="0">
                          <a:ea typeface="Times New Roman" panose="02020603050405020304" pitchFamily="2" charset="0"/>
                        </a:rPr>
                        <a:t>．获得满足客户功能和质量要求的系统，并且这些要求是开发人员同意的。</a:t>
                      </a:r>
                      <a:endParaRPr lang="zh-CN" altLang="en-US" sz="2000" b="1" dirty="0"/>
                    </a:p>
                  </a:txBody>
                  <a:tcPr>
                    <a:lnL>
                      <a:noFill/>
                    </a:lnL>
                    <a:lnR>
                      <a:noFill/>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2160" y="1105535"/>
            <a:ext cx="7999730" cy="5507990"/>
          </a:xfrm>
          <a:prstGeom prst="rect">
            <a:avLst/>
          </a:prstGeom>
          <a:noFill/>
        </p:spPr>
        <p:txBody>
          <a:bodyPr wrap="square" rtlCol="0" anchor="t">
            <a:spAutoFit/>
          </a:bodyPr>
          <a:p>
            <a:pPr marL="0" lvl="0" indent="276225" eaLnBrk="1" hangingPunct="1">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1</a:t>
            </a:r>
            <a:r>
              <a:rPr lang="zh-CN" altLang="en-US" b="1" dirty="0">
                <a:ea typeface="Times New Roman" panose="02020603050405020304" pitchFamily="2" charset="0"/>
                <a:sym typeface="+mn-ea"/>
              </a:rPr>
              <a:t>．要求分析人员使用符合客户语言习惯的表达。</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2</a:t>
            </a:r>
            <a:r>
              <a:rPr lang="zh-CN" altLang="en-US" b="1" dirty="0">
                <a:ea typeface="Times New Roman" panose="02020603050405020304" pitchFamily="2" charset="0"/>
                <a:sym typeface="+mn-ea"/>
              </a:rPr>
              <a:t>．要求分析人员了解客户系统的业务及目标。</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3</a:t>
            </a:r>
            <a:r>
              <a:rPr lang="zh-CN" altLang="en-US" b="1" dirty="0">
                <a:ea typeface="Times New Roman" panose="02020603050405020304" pitchFamily="2" charset="0"/>
                <a:sym typeface="+mn-ea"/>
              </a:rPr>
              <a:t>．要求分析人员组织需求获取期间所介绍的信息，并编写软件需求规格说明。</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4</a:t>
            </a:r>
            <a:r>
              <a:rPr lang="zh-CN" altLang="en-US" b="1" dirty="0">
                <a:ea typeface="Times New Roman" panose="02020603050405020304" pitchFamily="2" charset="0"/>
                <a:sym typeface="+mn-ea"/>
              </a:rPr>
              <a:t>．要求开发人员对需求过程中所产生的工作结果进行解释说明。</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5</a:t>
            </a:r>
            <a:r>
              <a:rPr lang="zh-CN" altLang="en-US" b="1" dirty="0">
                <a:ea typeface="Times New Roman" panose="02020603050405020304" pitchFamily="2" charset="0"/>
                <a:sym typeface="+mn-ea"/>
              </a:rPr>
              <a:t>．要求开发人员在整个交流过程中保持和维护一种合作的职业态度。 </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6</a:t>
            </a:r>
            <a:r>
              <a:rPr lang="zh-CN" altLang="en-US" b="1" dirty="0">
                <a:ea typeface="Times New Roman" panose="02020603050405020304" pitchFamily="2" charset="0"/>
                <a:sym typeface="+mn-ea"/>
              </a:rPr>
              <a:t>．要求开发人员对产品的实现及需求都要提供建议，拿出主意。</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7</a:t>
            </a:r>
            <a:r>
              <a:rPr lang="zh-CN" altLang="en-US" b="1" dirty="0">
                <a:ea typeface="Times New Roman" panose="02020603050405020304" pitchFamily="2" charset="0"/>
                <a:sym typeface="+mn-ea"/>
              </a:rPr>
              <a:t>．描述产品使其具有易用、好用的特性。</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8</a:t>
            </a:r>
            <a:r>
              <a:rPr lang="zh-CN" altLang="en-US" b="1" dirty="0">
                <a:ea typeface="Times New Roman" panose="02020603050405020304" pitchFamily="2" charset="0"/>
                <a:sym typeface="+mn-ea"/>
              </a:rPr>
              <a:t>．可以调整需求，允许重用已有的软件组件。</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9</a:t>
            </a:r>
            <a:r>
              <a:rPr lang="zh-CN" altLang="en-US" b="1" dirty="0">
                <a:ea typeface="Times New Roman" panose="02020603050405020304" pitchFamily="2" charset="0"/>
                <a:sym typeface="+mn-ea"/>
              </a:rPr>
              <a:t>．当需要对需求进行变更时，对成本、影响、得失</a:t>
            </a:r>
            <a:r>
              <a:rPr lang="en-US" altLang="x-none" b="1" dirty="0">
                <a:ea typeface="Times New Roman" panose="02020603050405020304" pitchFamily="2" charset="0"/>
                <a:sym typeface="+mn-ea"/>
              </a:rPr>
              <a:t>(trade-off)</a:t>
            </a:r>
            <a:r>
              <a:rPr lang="zh-CN" altLang="en-US" b="1" dirty="0">
                <a:ea typeface="Times New Roman" panose="02020603050405020304" pitchFamily="2" charset="0"/>
                <a:sym typeface="+mn-ea"/>
              </a:rPr>
              <a:t>有个真实可信的评估。</a:t>
            </a:r>
            <a:endParaRPr lang="zh-CN" altLang="en-US" b="1" dirty="0">
              <a:ea typeface="Times New Roman" panose="02020603050405020304" pitchFamily="2" charset="0"/>
            </a:endParaRPr>
          </a:p>
          <a:p>
            <a:pPr marL="0" lvl="0" indent="276225">
              <a:spcBef>
                <a:spcPct val="0"/>
              </a:spcBef>
              <a:buNone/>
            </a:pPr>
            <a:r>
              <a:rPr lang="en-US" altLang="x-none" b="1" dirty="0">
                <a:ea typeface="Times New Roman" panose="02020603050405020304" pitchFamily="2" charset="0"/>
                <a:sym typeface="+mn-ea"/>
              </a:rPr>
              <a:t>   10</a:t>
            </a:r>
            <a:r>
              <a:rPr lang="zh-CN" altLang="en-US" b="1" dirty="0">
                <a:ea typeface="Times New Roman" panose="02020603050405020304" pitchFamily="2" charset="0"/>
                <a:sym typeface="+mn-ea"/>
              </a:rPr>
              <a:t>．获得满足客户功能和质量要求的系统，并且这些要求是开发人员同意的。</a:t>
            </a:r>
            <a:endParaRPr lang="zh-CN" altLang="en-US"/>
          </a:p>
        </p:txBody>
      </p:sp>
      <p:sp>
        <p:nvSpPr>
          <p:cNvPr id="3" name="文本框 2"/>
          <p:cNvSpPr txBox="1"/>
          <p:nvPr/>
        </p:nvSpPr>
        <p:spPr>
          <a:xfrm>
            <a:off x="350520" y="630555"/>
            <a:ext cx="3757930" cy="521970"/>
          </a:xfrm>
          <a:prstGeom prst="rect">
            <a:avLst/>
          </a:prstGeom>
          <a:noFill/>
        </p:spPr>
        <p:txBody>
          <a:bodyPr wrap="none" rtlCol="0" anchor="t">
            <a:spAutoFit/>
          </a:bodyPr>
          <a:p>
            <a:pPr marL="0" lvl="0" indent="0">
              <a:spcBef>
                <a:spcPct val="0"/>
              </a:spcBef>
              <a:buNone/>
            </a:pPr>
            <a:r>
              <a:rPr lang="zh-CN" altLang="en-US" sz="2800" b="1">
                <a:solidFill>
                  <a:srgbClr val="FF0000"/>
                </a:solidFill>
                <a:ea typeface="Times New Roman" panose="02020603050405020304" pitchFamily="2" charset="0"/>
                <a:sym typeface="+mn-ea"/>
              </a:rPr>
              <a:t>客户有如下十大权利：</a:t>
            </a:r>
            <a:endParaRPr lang="zh-CN" altLang="en-US" sz="2800" b="1">
              <a:solidFill>
                <a:srgbClr val="FF0000"/>
              </a:solidFill>
              <a:ea typeface="Times New Roman" panose="02020603050405020304" pitchFamily="2" charset="0"/>
              <a:sym typeface="+mn-ea"/>
            </a:endParaRPr>
          </a:p>
        </p:txBody>
      </p:sp>
      <p:sp>
        <p:nvSpPr>
          <p:cNvPr id="70659" name="Rectangle 4"/>
          <p:cNvSpPr/>
          <p:nvPr/>
        </p:nvSpPr>
        <p:spPr>
          <a:xfrm>
            <a:off x="2764473" y="116840"/>
            <a:ext cx="3675062" cy="519113"/>
          </a:xfrm>
          <a:prstGeom prst="rect">
            <a:avLst/>
          </a:prstGeom>
          <a:noFill/>
          <a:ln w="9525">
            <a:noFill/>
          </a:ln>
        </p:spPr>
        <p:txBody>
          <a:bodyPr wrap="none" anchor="ctr">
            <a:spAutoFit/>
          </a:bodyPr>
          <a:p>
            <a:pPr lvl="0" algn="ctr"/>
            <a:r>
              <a:rPr lang="zh-CN" altLang="en-US" sz="2800" b="1" dirty="0">
                <a:latin typeface="Times New Roman" panose="02020603050405020304" pitchFamily="2" charset="0"/>
                <a:ea typeface="宋体" panose="02010600030101010101" pitchFamily="2" charset="-122"/>
              </a:rPr>
              <a:t>软件客户需求权利书</a:t>
            </a:r>
            <a:endParaRPr lang="zh-CN" altLang="en-US" sz="2800"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68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683" name="Rectangle 3"/>
          <p:cNvSpPr>
            <a:spLocks noGrp="1"/>
          </p:cNvSpPr>
          <p:nvPr>
            <p:ph type="body"/>
          </p:nvPr>
        </p:nvSpPr>
        <p:spPr>
          <a:xfrm>
            <a:off x="685800" y="692150"/>
            <a:ext cx="7772400" cy="4114800"/>
          </a:xfrm>
        </p:spPr>
        <p:txBody>
          <a:bodyPr wrap="square" anchor="t"/>
          <a:lstStyle/>
          <a:p>
            <a:pPr lvl="0" eaLnBrk="1" hangingPunct="1">
              <a:buFont typeface="Wingdings" panose="05000000000000000000" pitchFamily="2" charset="2"/>
              <a:buChar char="l"/>
            </a:pPr>
            <a:r>
              <a:rPr lang="zh-CN" altLang="en-US" sz="2800" b="1" dirty="0"/>
              <a:t>权利</a:t>
            </a:r>
            <a:r>
              <a:rPr lang="en-US" altLang="x-none" sz="2800" b="1" dirty="0"/>
              <a:t>#1</a:t>
            </a:r>
            <a:r>
              <a:rPr lang="zh-CN" altLang="en-US" sz="2800" b="1" dirty="0"/>
              <a:t>：要求分析人员使用符合客户语言习惯的表达</a:t>
            </a:r>
            <a:endParaRPr lang="zh-CN" altLang="en-US" sz="2800" b="1" dirty="0"/>
          </a:p>
          <a:p>
            <a:pPr lvl="0" eaLnBrk="1" hangingPunct="1">
              <a:buNone/>
            </a:pPr>
            <a:r>
              <a:rPr lang="zh-CN" altLang="en-US" sz="2800" b="1" dirty="0"/>
              <a:t>	      需求讨论应集中于业务需要和任务，故要使用业务术语，客户应将其教给分析人员，而不一定要懂得计算机的行业术语。</a:t>
            </a:r>
            <a:endParaRPr lang="zh-CN" altLang="en-US" sz="2800"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270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2707" name="Rectangle 3"/>
          <p:cNvSpPr>
            <a:spLocks noGrp="1"/>
          </p:cNvSpPr>
          <p:nvPr>
            <p:ph type="body"/>
          </p:nvPr>
        </p:nvSpPr>
        <p:spPr>
          <a:xfrm>
            <a:off x="685800" y="836613"/>
            <a:ext cx="7772400" cy="4824412"/>
          </a:xfrm>
        </p:spPr>
        <p:txBody>
          <a:bodyPr wrap="square" anchor="t"/>
          <a:lstStyle/>
          <a:p>
            <a:pPr lvl="0" eaLnBrk="1" hangingPunct="1">
              <a:lnSpc>
                <a:spcPct val="90000"/>
              </a:lnSpc>
              <a:buFont typeface="Wingdings" panose="05000000000000000000" pitchFamily="2" charset="2"/>
              <a:buChar char="l"/>
            </a:pPr>
            <a:r>
              <a:rPr lang="zh-CN" altLang="en-US" sz="2800" b="1" dirty="0"/>
              <a:t>权利</a:t>
            </a:r>
            <a:r>
              <a:rPr lang="en-US" altLang="x-none" sz="2800" b="1" dirty="0"/>
              <a:t>#2</a:t>
            </a:r>
            <a:r>
              <a:rPr lang="zh-CN" altLang="en-US" sz="2800" b="1" dirty="0"/>
              <a:t>：要求分析人员了解客户的业务及目标</a:t>
            </a:r>
            <a:endParaRPr lang="zh-CN" altLang="en-US" sz="2800" b="1" dirty="0"/>
          </a:p>
          <a:p>
            <a:pPr lvl="0" eaLnBrk="1" hangingPunct="1">
              <a:lnSpc>
                <a:spcPct val="90000"/>
              </a:lnSpc>
              <a:buNone/>
            </a:pPr>
            <a:r>
              <a:rPr lang="zh-CN" altLang="en-US" sz="2400" b="1" dirty="0"/>
              <a:t>    </a:t>
            </a:r>
            <a:endParaRPr lang="zh-CN" altLang="en-US" sz="2400" b="1" dirty="0"/>
          </a:p>
          <a:p>
            <a:pPr lvl="0" eaLnBrk="1" hangingPunct="1">
              <a:lnSpc>
                <a:spcPct val="90000"/>
              </a:lnSpc>
              <a:buNone/>
            </a:pPr>
            <a:r>
              <a:rPr lang="zh-CN" altLang="en-US" sz="2400" b="1" dirty="0"/>
              <a:t>            </a:t>
            </a:r>
            <a:r>
              <a:rPr lang="zh-CN" altLang="en-US" sz="2800" b="1" dirty="0"/>
              <a:t>通过与用户交流来获取用户需求、分析人员才能更好地了解客户的业务任务和怎样才能使产品更好地满足你的需要。这将有助于开发人员设计出真正满足你的需要并达到你期望的优秀软件。为帮助开发人员和分析人员，可以考虑邀请他们观察客户或其同事是怎样工作的。如果新开发系统是用来替代已有的系统，那么开发人员应使用一下目前的系统，这将有利于他们明白目前系统是怎样工作的，其工作流程的情况，以及可供改进之处。</a:t>
            </a:r>
            <a:endParaRPr lang="zh-CN" altLang="en-US" sz="28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37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3731" name="Rectangle 3"/>
          <p:cNvSpPr>
            <a:spLocks noGrp="1"/>
          </p:cNvSpPr>
          <p:nvPr>
            <p:ph type="body"/>
          </p:nvPr>
        </p:nvSpPr>
        <p:spPr>
          <a:xfrm>
            <a:off x="468313" y="476250"/>
            <a:ext cx="8280400" cy="5256213"/>
          </a:xfrm>
        </p:spPr>
        <p:txBody>
          <a:bodyPr wrap="square" anchor="t"/>
          <a:lstStyle/>
          <a:p>
            <a:pPr lvl="0" eaLnBrk="1" hangingPunct="1">
              <a:lnSpc>
                <a:spcPct val="90000"/>
              </a:lnSpc>
              <a:buFont typeface="Wingdings" panose="05000000000000000000" pitchFamily="2" charset="2"/>
              <a:buChar char="l"/>
            </a:pPr>
            <a:r>
              <a:rPr lang="zh-CN" altLang="en-US" sz="2800" b="1" dirty="0"/>
              <a:t>权利</a:t>
            </a:r>
            <a:r>
              <a:rPr lang="en-US" altLang="x-none" sz="2800" b="1" dirty="0"/>
              <a:t>#3</a:t>
            </a:r>
            <a:r>
              <a:rPr lang="zh-CN" altLang="en-US" sz="2800" b="1" dirty="0"/>
              <a:t>：要求分析人员编写软件需求规格说明</a:t>
            </a:r>
            <a:endParaRPr lang="zh-CN" altLang="en-US" sz="2800" b="1" dirty="0"/>
          </a:p>
          <a:p>
            <a:pPr lvl="0" eaLnBrk="1" hangingPunct="1">
              <a:lnSpc>
                <a:spcPct val="90000"/>
              </a:lnSpc>
              <a:buFont typeface="Wingdings" panose="05000000000000000000" pitchFamily="2" charset="2"/>
              <a:buNone/>
            </a:pPr>
            <a:endParaRPr lang="zh-CN" altLang="en-US" sz="2800" b="1" dirty="0"/>
          </a:p>
          <a:p>
            <a:pPr lvl="0" eaLnBrk="1" hangingPunct="1">
              <a:lnSpc>
                <a:spcPct val="90000"/>
              </a:lnSpc>
              <a:buNone/>
            </a:pPr>
            <a:r>
              <a:rPr lang="zh-CN" altLang="en-US" sz="2800" b="1" dirty="0"/>
              <a:t>           分析人员要把从客户那里获得的所有信息进行整理，以区分开业务需求及规范、功能需求、质量目标、解决方法和其它信息。通过这些分析就能得到一份软件需求规格说明。而这份软件需求规格说明</a:t>
            </a:r>
            <a:r>
              <a:rPr lang="en-US" altLang="x-none" sz="2800" b="1" dirty="0"/>
              <a:t>(software requirements specification</a:t>
            </a:r>
            <a:r>
              <a:rPr lang="zh-CN" altLang="en-US" sz="2800" b="1" dirty="0"/>
              <a:t>，</a:t>
            </a:r>
            <a:r>
              <a:rPr lang="en-US" altLang="x-none" sz="2800" b="1" dirty="0"/>
              <a:t>SRS)</a:t>
            </a:r>
            <a:r>
              <a:rPr lang="zh-CN" altLang="en-US" sz="2800" b="1" dirty="0"/>
              <a:t>便在开发人员和客户之间针对要开发的产品内容达成了协议。</a:t>
            </a:r>
            <a:r>
              <a:rPr lang="en-US" altLang="x-none" sz="2800" b="1" dirty="0"/>
              <a:t> SRS</a:t>
            </a:r>
            <a:r>
              <a:rPr lang="zh-CN" altLang="en-US" sz="2800" b="1" dirty="0"/>
              <a:t>可以用一种客户认为易于翻阅和理解的方式组织编写。要评审编写出的规格说明以确保它们准确而完整地表达了其需求。一份高质量的软件需求规格说明能有助于开发人员开发出真正需要的产品。</a:t>
            </a:r>
            <a:endParaRPr lang="zh-CN" altLang="en-US" sz="2800"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47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4755" name="Rectangle 3"/>
          <p:cNvSpPr>
            <a:spLocks noGrp="1"/>
          </p:cNvSpPr>
          <p:nvPr>
            <p:ph type="body"/>
          </p:nvPr>
        </p:nvSpPr>
        <p:spPr>
          <a:xfrm>
            <a:off x="685800" y="765175"/>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b="1" dirty="0"/>
              <a:t> 权利</a:t>
            </a:r>
            <a:r>
              <a:rPr lang="en-US" altLang="x-none" sz="2800" b="1" dirty="0"/>
              <a:t>#4</a:t>
            </a:r>
            <a:r>
              <a:rPr lang="zh-CN" altLang="en-US" sz="2800" b="1" dirty="0"/>
              <a:t>：要求得到需求工作结果的解释说明</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分析人员可能采用了多种图表作为文字性软件需求规格说明的补充。因为如工作流程图那样的图表能很清楚地描述出系统行为的某些方面。所以需求说明中的各种图表有着极高的价值。</a:t>
            </a:r>
            <a:endParaRPr lang="zh-CN" altLang="en-US" sz="2800" b="1" dirty="0"/>
          </a:p>
          <a:p>
            <a:pPr lvl="0" eaLnBrk="1" hangingPunct="1">
              <a:lnSpc>
                <a:spcPct val="80000"/>
              </a:lnSpc>
              <a:buNone/>
            </a:pPr>
            <a:r>
              <a:rPr lang="zh-CN" altLang="en-US" sz="2800" b="1" dirty="0"/>
              <a:t>           虽然它们不太难于理解，但是客户很可能对此并不熟悉。因此可以要求分析人员解释说明每张图表的作用或其它的需求开发工作结果和符号的意义，及怎样检查图表有无错误及不一致等。</a:t>
            </a:r>
            <a:endParaRPr lang="zh-CN" altLang="en-US" sz="2800"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577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5779" name="Rectangle 3"/>
          <p:cNvSpPr>
            <a:spLocks noGrp="1"/>
          </p:cNvSpPr>
          <p:nvPr>
            <p:ph type="body"/>
          </p:nvPr>
        </p:nvSpPr>
        <p:spPr>
          <a:xfrm>
            <a:off x="685800" y="765175"/>
            <a:ext cx="7772400" cy="4114800"/>
          </a:xfrm>
        </p:spPr>
        <p:txBody>
          <a:bodyPr wrap="square" anchor="t"/>
          <a:lstStyle/>
          <a:p>
            <a:pPr lvl="0" eaLnBrk="1" hangingPunct="1">
              <a:buFont typeface="Wingdings" panose="05000000000000000000" pitchFamily="2" charset="2"/>
              <a:buChar char="l"/>
            </a:pPr>
            <a:r>
              <a:rPr lang="zh-CN" altLang="en-US" sz="2800" b="1" dirty="0"/>
              <a:t> 权利</a:t>
            </a:r>
            <a:r>
              <a:rPr lang="en-US" altLang="x-none" sz="2800" b="1" dirty="0"/>
              <a:t>#5</a:t>
            </a:r>
            <a:r>
              <a:rPr lang="zh-CN" altLang="en-US" sz="2800" b="1" dirty="0"/>
              <a:t>：要求开发人员尊重你的意见</a:t>
            </a:r>
            <a:endParaRPr lang="zh-CN" altLang="en-US" sz="2800" b="1" dirty="0"/>
          </a:p>
          <a:p>
            <a:pPr lvl="0" eaLnBrk="1" hangingPunct="1">
              <a:buFont typeface="Wingdings" panose="05000000000000000000" pitchFamily="2" charset="2"/>
              <a:buNone/>
            </a:pPr>
            <a:endParaRPr lang="zh-CN" altLang="en-US" sz="2800" b="1" dirty="0"/>
          </a:p>
          <a:p>
            <a:pPr lvl="0" eaLnBrk="1" hangingPunct="1">
              <a:buNone/>
            </a:pPr>
            <a:r>
              <a:rPr lang="zh-CN" altLang="en-US" sz="2800" b="1" dirty="0"/>
              <a:t>           如果用户与开发人员之间不能相互理解，那关于需求的讨论将会有障碍，共同合作能使大家“兼听则明”。参与需求开发过程的客户有权要求开发人员尊重他们并珍惜他们为项目成功所付出的时间。同样，客户也应对开发人员为项目成功这一共同目标所作出的努力表示尊重与感激。</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331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3315" name="Rectangle 3"/>
          <p:cNvSpPr>
            <a:spLocks noGrp="1"/>
          </p:cNvSpPr>
          <p:nvPr>
            <p:ph type="body"/>
          </p:nvPr>
        </p:nvSpPr>
        <p:spPr>
          <a:xfrm>
            <a:off x="755650" y="620713"/>
            <a:ext cx="7772400" cy="3455987"/>
          </a:xfrm>
        </p:spPr>
        <p:txBody>
          <a:bodyPr wrap="square" anchor="t"/>
          <a:lstStyle/>
          <a:p>
            <a:pPr lvl="0" eaLnBrk="1" hangingPunct="1">
              <a:lnSpc>
                <a:spcPct val="80000"/>
              </a:lnSpc>
              <a:buNone/>
            </a:pPr>
            <a:r>
              <a:rPr lang="en-US" altLang="x-none" sz="2800" b="1" dirty="0"/>
              <a:t>2 </a:t>
            </a:r>
            <a:r>
              <a:rPr lang="zh-CN" altLang="en-US" sz="2800" b="1" dirty="0"/>
              <a:t>一些数据</a:t>
            </a:r>
            <a:endParaRPr lang="zh-CN" altLang="en-US" sz="2800" b="1" dirty="0"/>
          </a:p>
          <a:p>
            <a:pPr lvl="0" eaLnBrk="1" hangingPunct="1">
              <a:lnSpc>
                <a:spcPct val="150000"/>
              </a:lnSpc>
              <a:buNone/>
            </a:pPr>
            <a:r>
              <a:rPr lang="zh-CN" altLang="en-US" sz="2800" b="1" dirty="0"/>
              <a:t>    在开发复杂系统时，各开发商的业绩并不总是那么令人满意：</a:t>
            </a:r>
            <a:endParaRPr lang="zh-CN" altLang="en-US" sz="2800" b="1" dirty="0"/>
          </a:p>
          <a:p>
            <a:pPr lvl="0" eaLnBrk="1" hangingPunct="1">
              <a:lnSpc>
                <a:spcPct val="150000"/>
              </a:lnSpc>
              <a:buFont typeface="Wingdings" panose="05000000000000000000" pitchFamily="2" charset="2"/>
              <a:buChar char="l"/>
            </a:pPr>
            <a:r>
              <a:rPr lang="zh-CN" altLang="en-US" sz="2800" b="1" dirty="0"/>
              <a:t>有的系统运转良好，大家皆大欢喜！</a:t>
            </a:r>
            <a:endParaRPr lang="zh-CN" altLang="en-US" sz="2800" b="1" dirty="0"/>
          </a:p>
          <a:p>
            <a:pPr lvl="0" eaLnBrk="1" hangingPunct="1">
              <a:lnSpc>
                <a:spcPct val="150000"/>
              </a:lnSpc>
              <a:buFont typeface="Wingdings" panose="05000000000000000000" pitchFamily="2" charset="2"/>
              <a:buChar char="l"/>
            </a:pPr>
            <a:r>
              <a:rPr lang="zh-CN" altLang="en-US" sz="2800" b="1" dirty="0"/>
              <a:t>有的系统或多或少存在一些缺陷，但不会造成严重后果。</a:t>
            </a:r>
            <a:endParaRPr lang="zh-CN" altLang="en-US" sz="2800" b="1" dirty="0"/>
          </a:p>
          <a:p>
            <a:pPr lvl="0" eaLnBrk="1" hangingPunct="1">
              <a:lnSpc>
                <a:spcPct val="150000"/>
              </a:lnSpc>
              <a:buFont typeface="Wingdings" panose="05000000000000000000" pitchFamily="2" charset="2"/>
              <a:buChar char="l"/>
            </a:pPr>
            <a:r>
              <a:rPr lang="zh-CN" altLang="en-US" sz="2800" b="1" dirty="0"/>
              <a:t>但有的系统存在未测试到的严重缺陷，存在严重隐患，或造成无法弥补的后果。</a:t>
            </a:r>
            <a:endParaRPr lang="zh-CN" altLang="en-US" sz="2800"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680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6803" name="Rectangle 2"/>
          <p:cNvSpPr>
            <a:spLocks noGrp="1"/>
          </p:cNvSpPr>
          <p:nvPr>
            <p:ph type="body"/>
          </p:nvPr>
        </p:nvSpPr>
        <p:spPr>
          <a:xfrm>
            <a:off x="685800" y="765175"/>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b="1" dirty="0"/>
              <a:t>权利</a:t>
            </a:r>
            <a:r>
              <a:rPr lang="en-US" altLang="x-none" sz="2800" b="1" dirty="0"/>
              <a:t>#6</a:t>
            </a:r>
            <a:r>
              <a:rPr lang="zh-CN" altLang="en-US" sz="2800" b="1" dirty="0"/>
              <a:t>：要求开发人员对需求及产品实施提供建议，拿出主意</a:t>
            </a:r>
            <a:endParaRPr lang="zh-CN" altLang="en-US" sz="2800" b="1" dirty="0"/>
          </a:p>
          <a:p>
            <a:pPr lvl="0" eaLnBrk="1" hangingPunct="1">
              <a:lnSpc>
                <a:spcPct val="80000"/>
              </a:lnSpc>
              <a:buNone/>
            </a:pPr>
            <a:r>
              <a:rPr lang="zh-CN" altLang="en-US" sz="2800" b="1" dirty="0"/>
              <a:t>           通常，客户所说的“需求”已是一种实际可能的实施解决方案，分析人员将尽力从这些解决方法中了解真正的业务及其需求，同时还应找出已有系统不适合当前业务之处，以确保产品不会无效或低效。</a:t>
            </a:r>
            <a:endParaRPr lang="zh-CN" altLang="en-US" sz="2800" b="1" dirty="0"/>
          </a:p>
          <a:p>
            <a:pPr lvl="0" eaLnBrk="1" hangingPunct="1">
              <a:lnSpc>
                <a:spcPct val="80000"/>
              </a:lnSpc>
              <a:buNone/>
            </a:pPr>
            <a:r>
              <a:rPr lang="zh-CN" altLang="en-US" sz="2800" b="1" dirty="0"/>
              <a:t>           在彻底弄清业务领域内的事情后，分析人员有时就能提出相当好的改进方法。有经验且富有创造力的分析人员还能提出增加一些用户并未发现的很有价值的系统特性。</a:t>
            </a:r>
            <a:endParaRPr lang="zh-CN" altLang="en-US" sz="28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782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7827" name="Rectangle 2"/>
          <p:cNvSpPr>
            <a:spLocks noGrp="1"/>
          </p:cNvSpPr>
          <p:nvPr>
            <p:ph type="body"/>
          </p:nvPr>
        </p:nvSpPr>
        <p:spPr>
          <a:xfrm>
            <a:off x="685800" y="765175"/>
            <a:ext cx="7772400" cy="4114800"/>
          </a:xfrm>
        </p:spPr>
        <p:txBody>
          <a:bodyPr wrap="square" anchor="t"/>
          <a:lstStyle/>
          <a:p>
            <a:pPr lvl="0" eaLnBrk="1" hangingPunct="1">
              <a:lnSpc>
                <a:spcPct val="90000"/>
              </a:lnSpc>
              <a:buFont typeface="Wingdings" panose="05000000000000000000" pitchFamily="2" charset="2"/>
              <a:buChar char="l"/>
            </a:pPr>
            <a:r>
              <a:rPr lang="zh-CN" altLang="en-US" sz="2800" b="1" dirty="0"/>
              <a:t>权利</a:t>
            </a:r>
            <a:r>
              <a:rPr lang="en-US" altLang="x-none" sz="2800" b="1" dirty="0"/>
              <a:t>#7</a:t>
            </a:r>
            <a:r>
              <a:rPr lang="zh-CN" altLang="en-US" sz="2800" b="1" dirty="0"/>
              <a:t>：描述产品易使用的特性</a:t>
            </a:r>
            <a:endParaRPr lang="zh-CN" altLang="en-US" sz="2800" b="1" dirty="0"/>
          </a:p>
          <a:p>
            <a:pPr lvl="0" eaLnBrk="1" hangingPunct="1">
              <a:lnSpc>
                <a:spcPct val="90000"/>
              </a:lnSpc>
              <a:buFont typeface="Wingdings" panose="05000000000000000000" pitchFamily="2" charset="2"/>
              <a:buNone/>
            </a:pPr>
            <a:endParaRPr lang="zh-CN" altLang="en-US" sz="2800" b="1" dirty="0"/>
          </a:p>
          <a:p>
            <a:pPr lvl="0" eaLnBrk="1" hangingPunct="1">
              <a:lnSpc>
                <a:spcPct val="90000"/>
              </a:lnSpc>
              <a:buNone/>
            </a:pPr>
            <a:r>
              <a:rPr lang="zh-CN" altLang="en-US" sz="2800" b="1" dirty="0"/>
              <a:t>         客户可以要求分析人员在实现功能需求的同时还要注重软件的易用性。因为这些易用特性或质量属性能使客户更准确、高效地完成任务。例如，客户有时要求产品要“用户友好”或 “健壮”或“高效率”，但这对于开发人员来说，太主观了并无实用价值。正确的应是：分析人员通过询问和调查了解客户所要的友好、健壮、高效所包含的具体特性。 </a:t>
            </a:r>
            <a:endParaRPr lang="zh-CN" altLang="en-US" sz="28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885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8851" name="Rectangle 2"/>
          <p:cNvSpPr>
            <a:spLocks noGrp="1"/>
          </p:cNvSpPr>
          <p:nvPr>
            <p:ph type="body"/>
          </p:nvPr>
        </p:nvSpPr>
        <p:spPr>
          <a:xfrm>
            <a:off x="409575" y="765175"/>
            <a:ext cx="8048625" cy="4968875"/>
          </a:xfrm>
        </p:spPr>
        <p:txBody>
          <a:bodyPr wrap="square" anchor="t"/>
          <a:lstStyle/>
          <a:p>
            <a:pPr lvl="0" eaLnBrk="1" hangingPunct="1">
              <a:lnSpc>
                <a:spcPct val="80000"/>
              </a:lnSpc>
              <a:buFont typeface="Wingdings" panose="05000000000000000000" pitchFamily="2" charset="2"/>
              <a:buChar char="l"/>
            </a:pPr>
            <a:r>
              <a:rPr lang="zh-CN" altLang="en-US" sz="2800" b="1" dirty="0"/>
              <a:t> 权利</a:t>
            </a:r>
            <a:r>
              <a:rPr lang="en-US" altLang="x-none" sz="2800" b="1" dirty="0"/>
              <a:t>#8</a:t>
            </a:r>
            <a:r>
              <a:rPr lang="zh-CN" altLang="en-US" sz="2800" b="1" dirty="0"/>
              <a:t>：调整需求，允许重用已有的软件组件</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需求通常要有一定的灵活性。分析人员可能发现已有的某个软件组件与所描述的需求很相符。在这种情况下，分析人员应提供一些修改需求的选择以便开发人员能够在新系统开发中重用一些已有的软件。</a:t>
            </a:r>
            <a:endParaRPr lang="zh-CN" altLang="en-US" sz="2800" b="1" dirty="0"/>
          </a:p>
          <a:p>
            <a:pPr lvl="0" eaLnBrk="1" hangingPunct="1">
              <a:lnSpc>
                <a:spcPct val="80000"/>
              </a:lnSpc>
              <a:buNone/>
            </a:pPr>
            <a:r>
              <a:rPr lang="zh-CN" altLang="en-US" sz="2800" b="1" dirty="0"/>
              <a:t>          如果有可重用的机会出现，同时客户又能调整其需求说明，那就能降低成本和节省时间，而不必严格按原有的需求说明开发。所以说，如果想在产品中使用一些已有的商业常用组件，而它们并不完全适合所需的特性，这时一定程度上的需求灵活性就显得极为重要了。</a:t>
            </a:r>
            <a:endParaRPr lang="zh-CN" altLang="en-US" sz="28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98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9875" name="Rectangle 2"/>
          <p:cNvSpPr>
            <a:spLocks noGrp="1"/>
          </p:cNvSpPr>
          <p:nvPr>
            <p:ph type="body"/>
          </p:nvPr>
        </p:nvSpPr>
        <p:spPr>
          <a:xfrm>
            <a:off x="685800" y="765175"/>
            <a:ext cx="8298180" cy="4114800"/>
          </a:xfrm>
        </p:spPr>
        <p:txBody>
          <a:bodyPr wrap="square" anchor="t"/>
          <a:lstStyle/>
          <a:p>
            <a:pPr lvl="0" eaLnBrk="1" hangingPunct="1">
              <a:buFont typeface="Wingdings" panose="05000000000000000000" pitchFamily="2" charset="2"/>
              <a:buChar char="l"/>
            </a:pPr>
            <a:r>
              <a:rPr lang="zh-CN" altLang="en-US" sz="2800" b="1" dirty="0"/>
              <a:t>权利</a:t>
            </a:r>
            <a:r>
              <a:rPr lang="en-US" altLang="x-none" sz="2800" b="1" dirty="0"/>
              <a:t>#9</a:t>
            </a:r>
            <a:r>
              <a:rPr lang="zh-CN" altLang="en-US" sz="2800" b="1" dirty="0"/>
              <a:t>：要求对变更的代价提供真实可信的评估</a:t>
            </a:r>
            <a:endParaRPr lang="zh-CN" altLang="en-US" sz="2800" b="1" dirty="0"/>
          </a:p>
          <a:p>
            <a:pPr lvl="0" eaLnBrk="1" hangingPunct="1">
              <a:buNone/>
            </a:pPr>
            <a:r>
              <a:rPr lang="zh-CN" altLang="en-US" sz="2800" b="1" dirty="0"/>
              <a:t>          有时人们面临更好、也更昂贵的方案时，会做出不同的选择。而这时，对需求变更的影响进行评估从而对业务决策提供帮助，是十分必要的，所以，客户有权利要求开发人员通过分析给出一个的确真实可信的评估，包括影响、成本和得失等评估。开发人员不能由于不想实施变更而随意夸大评估成本。</a:t>
            </a:r>
            <a:endParaRPr lang="zh-CN" altLang="en-US" sz="28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089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0899" name="Rectangle 2"/>
          <p:cNvSpPr>
            <a:spLocks noGrp="1"/>
          </p:cNvSpPr>
          <p:nvPr>
            <p:ph type="body"/>
          </p:nvPr>
        </p:nvSpPr>
        <p:spPr>
          <a:xfrm>
            <a:off x="422275" y="765175"/>
            <a:ext cx="8246745" cy="4114800"/>
          </a:xfrm>
        </p:spPr>
        <p:txBody>
          <a:bodyPr wrap="square" anchor="t"/>
          <a:lstStyle/>
          <a:p>
            <a:pPr lvl="0" eaLnBrk="1" hangingPunct="1">
              <a:buFont typeface="Wingdings" panose="05000000000000000000" pitchFamily="2" charset="2"/>
              <a:buChar char="l"/>
            </a:pPr>
            <a:r>
              <a:rPr lang="zh-CN" altLang="en-US" sz="2800" b="1" dirty="0"/>
              <a:t> 权利</a:t>
            </a:r>
            <a:r>
              <a:rPr lang="en-US" altLang="x-none" sz="2800" b="1" dirty="0"/>
              <a:t>#10</a:t>
            </a:r>
            <a:r>
              <a:rPr lang="zh-CN" altLang="en-US" sz="2800" b="1" dirty="0"/>
              <a:t>：获得满足客户功能和质量要求的系统</a:t>
            </a:r>
            <a:endParaRPr lang="zh-CN" altLang="en-US" sz="2800" b="1" dirty="0"/>
          </a:p>
          <a:p>
            <a:pPr lvl="0" eaLnBrk="1" hangingPunct="1">
              <a:buNone/>
            </a:pPr>
            <a:r>
              <a:rPr lang="zh-CN" altLang="en-US" sz="2800" b="1" dirty="0"/>
              <a:t>          每个人都希望项目获得成功。但这不仅要求客户要清晰地告知开发人员关于系统“做什么”  所需的所有信息，而且还要求开发人员能通过交流了解清楚取舍与限制。一定要明确说明你的假设和潜在的期望。否则，开发人员开发出的产品很可能无法让你满意。</a:t>
            </a:r>
            <a:endParaRPr lang="zh-CN" altLang="en-US" sz="28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日期占位符 2"/>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22" name="灯片编号占位符 4"/>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23" name="Rectangle 4"/>
          <p:cNvSpPr/>
          <p:nvPr/>
        </p:nvSpPr>
        <p:spPr>
          <a:xfrm>
            <a:off x="2717800" y="363538"/>
            <a:ext cx="3384550" cy="519112"/>
          </a:xfrm>
          <a:prstGeom prst="rect">
            <a:avLst/>
          </a:prstGeom>
          <a:noFill/>
          <a:ln w="9525">
            <a:noFill/>
          </a:ln>
        </p:spPr>
        <p:txBody>
          <a:bodyPr wrap="none" anchor="ctr">
            <a:spAutoFit/>
          </a:bodyPr>
          <a:lstStyle/>
          <a:p>
            <a:pPr lvl="0" algn="ctr"/>
            <a:r>
              <a:rPr lang="zh-CN" altLang="en-US" sz="2800" b="1" dirty="0">
                <a:latin typeface="Times New Roman" panose="02020603050405020304" pitchFamily="2" charset="0"/>
                <a:ea typeface="宋体" panose="02010600030101010101" pitchFamily="2" charset="-122"/>
              </a:rPr>
              <a:t>软件客户需求义务书</a:t>
            </a:r>
            <a:endParaRPr lang="zh-CN" altLang="en-US" sz="2800" b="1" dirty="0">
              <a:latin typeface="Times New Roman" panose="02020603050405020304" pitchFamily="2" charset="0"/>
              <a:ea typeface="宋体" panose="02010600030101010101" pitchFamily="2" charset="-122"/>
            </a:endParaRPr>
          </a:p>
        </p:txBody>
      </p:sp>
      <p:graphicFrame>
        <p:nvGraphicFramePr>
          <p:cNvPr id="81925" name="内容占位符 81924"/>
          <p:cNvGraphicFramePr>
            <a:graphicFrameLocks noGrp="1"/>
          </p:cNvGraphicFramePr>
          <p:nvPr>
            <p:ph idx="1"/>
          </p:nvPr>
        </p:nvGraphicFramePr>
        <p:xfrm>
          <a:off x="316865" y="1061720"/>
          <a:ext cx="9076690" cy="4766945"/>
        </p:xfrm>
        <a:graphic>
          <a:graphicData uri="http://schemas.openxmlformats.org/drawingml/2006/table">
            <a:tbl>
              <a:tblPr/>
              <a:tblGrid>
                <a:gridCol w="9076690"/>
              </a:tblGrid>
              <a:tr h="52641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eaLnBrk="1" hangingPunct="1">
                        <a:spcBef>
                          <a:spcPct val="0"/>
                        </a:spcBef>
                        <a:buNone/>
                      </a:pPr>
                      <a:r>
                        <a:rPr lang="zh-CN" altLang="en-US" sz="2400" b="1" dirty="0">
                          <a:solidFill>
                            <a:srgbClr val="FF0000"/>
                          </a:solidFill>
                          <a:ea typeface="Times New Roman" panose="02020603050405020304" pitchFamily="2" charset="0"/>
                        </a:rPr>
                        <a:t>客户有下列义务：</a:t>
                      </a:r>
                      <a:r>
                        <a:rPr lang="en-US" altLang="x-none" sz="2400" b="1" dirty="0">
                          <a:ea typeface="Times New Roman" panose="02020603050405020304" pitchFamily="2" charset="0"/>
                        </a:rPr>
                        <a:t> </a:t>
                      </a:r>
                      <a:endParaRPr lang="en-US" altLang="x-none" sz="2400" b="1" dirty="0">
                        <a:ea typeface="Times New Roman" panose="02020603050405020304" pitchFamily="2"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4053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eaLnBrk="1" hangingPunct="1">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1</a:t>
                      </a:r>
                      <a:r>
                        <a:rPr lang="zh-CN" altLang="en-US" sz="2400" b="1" dirty="0">
                          <a:ea typeface="Times New Roman" panose="02020603050405020304" pitchFamily="2" charset="0"/>
                        </a:rPr>
                        <a:t>．给分析人员讲解业务及说明业务方面的术语等专业问题。</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2</a:t>
                      </a:r>
                      <a:r>
                        <a:rPr lang="zh-CN" altLang="en-US" sz="2400" b="1" dirty="0">
                          <a:ea typeface="Times New Roman" panose="02020603050405020304" pitchFamily="2" charset="0"/>
                        </a:rPr>
                        <a:t>．抽出时间清楚地说明需求并不断完善。</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3</a:t>
                      </a:r>
                      <a:r>
                        <a:rPr lang="zh-CN" altLang="en-US" sz="2400" b="1" dirty="0">
                          <a:ea typeface="Times New Roman" panose="02020603050405020304" pitchFamily="2" charset="0"/>
                        </a:rPr>
                        <a:t>．当说明系统需求时，力求准确详细。</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4</a:t>
                      </a:r>
                      <a:r>
                        <a:rPr lang="zh-CN" altLang="en-US" sz="2400" b="1" dirty="0">
                          <a:ea typeface="Times New Roman" panose="02020603050405020304" pitchFamily="2" charset="0"/>
                        </a:rPr>
                        <a:t>．需要时要及时对需求做出决策。</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5</a:t>
                      </a:r>
                      <a:r>
                        <a:rPr lang="zh-CN" altLang="en-US" sz="2400" b="1" dirty="0">
                          <a:ea typeface="Times New Roman" panose="02020603050405020304" pitchFamily="2" charset="0"/>
                        </a:rPr>
                        <a:t>．要尊重开发人员的成本估算和对需求的可行性分析。</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6</a:t>
                      </a:r>
                      <a:r>
                        <a:rPr lang="zh-CN" altLang="en-US" sz="2400" b="1" dirty="0">
                          <a:ea typeface="Times New Roman" panose="02020603050405020304" pitchFamily="2" charset="0"/>
                        </a:rPr>
                        <a:t>．对单项需求、系统特性或使用实例划分优先级。</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7</a:t>
                      </a:r>
                      <a:r>
                        <a:rPr lang="zh-CN" altLang="en-US" sz="2400" b="1" dirty="0">
                          <a:ea typeface="Times New Roman" panose="02020603050405020304" pitchFamily="2" charset="0"/>
                        </a:rPr>
                        <a:t>．评审需求文档和原型。</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8</a:t>
                      </a:r>
                      <a:r>
                        <a:rPr lang="zh-CN" altLang="en-US" sz="2400" b="1" dirty="0">
                          <a:ea typeface="Times New Roman" panose="02020603050405020304" pitchFamily="2" charset="0"/>
                        </a:rPr>
                        <a:t>．一旦知道要对项目需求进行变更，要马上与开发人员联系。</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9</a:t>
                      </a:r>
                      <a:r>
                        <a:rPr lang="zh-CN" altLang="en-US" sz="2400" b="1" dirty="0">
                          <a:ea typeface="Times New Roman" panose="02020603050405020304" pitchFamily="2" charset="0"/>
                        </a:rPr>
                        <a:t>．在要求需求变更时，应遵照开发组织确定的工作过程来处理。</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10</a:t>
                      </a:r>
                      <a:r>
                        <a:rPr lang="zh-CN" altLang="en-US" sz="2400" b="1" dirty="0">
                          <a:ea typeface="Times New Roman" panose="02020603050405020304" pitchFamily="2" charset="0"/>
                        </a:rPr>
                        <a:t>．尊重需求工程中开发人员采用的流程</a:t>
                      </a:r>
                      <a:r>
                        <a:rPr lang="en-US" altLang="x-none" sz="2400" b="1" dirty="0">
                          <a:ea typeface="Times New Roman" panose="02020603050405020304" pitchFamily="2" charset="0"/>
                        </a:rPr>
                        <a:t>(</a:t>
                      </a:r>
                      <a:r>
                        <a:rPr lang="zh-CN" altLang="en-US" sz="2400" b="1" dirty="0">
                          <a:ea typeface="Times New Roman" panose="02020603050405020304" pitchFamily="2" charset="0"/>
                        </a:rPr>
                        <a:t>过程</a:t>
                      </a:r>
                      <a:r>
                        <a:rPr lang="en-US" altLang="x-none" sz="2400" b="1" dirty="0">
                          <a:ea typeface="Times New Roman" panose="02020603050405020304" pitchFamily="2" charset="0"/>
                        </a:rPr>
                        <a:t>)</a:t>
                      </a:r>
                      <a:r>
                        <a:rPr lang="zh-CN" altLang="en-US" sz="2400" b="1" dirty="0">
                          <a:ea typeface="Times New Roman" panose="02020603050405020304" pitchFamily="2" charset="0"/>
                        </a:rPr>
                        <a:t>。</a:t>
                      </a:r>
                      <a:endParaRPr lang="zh-CN" altLang="en-US" sz="2400" b="1" dirty="0">
                        <a:ea typeface="Times New Roman" panose="02020603050405020304" pitchFamily="2"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ppt_x"/>
                                          </p:val>
                                        </p:tav>
                                        <p:tav tm="100000">
                                          <p:val>
                                            <p:strVal val="#ppt_x"/>
                                          </p:val>
                                        </p:tav>
                                      </p:tavLst>
                                    </p:anim>
                                    <p:anim calcmode="lin" valueType="num">
                                      <p:cBhvr additive="base">
                                        <p:cTn id="8"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294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2947" name="Rectangle 3"/>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sz="2800" b="1" dirty="0"/>
              <a:t>义务</a:t>
            </a:r>
            <a:r>
              <a:rPr lang="en-US" altLang="x-none" sz="2800" b="1" dirty="0"/>
              <a:t>#1</a:t>
            </a:r>
            <a:r>
              <a:rPr lang="zh-CN" altLang="en-US" sz="2800" b="1" dirty="0"/>
              <a:t>：给分析人员讲解你的业务</a:t>
            </a:r>
            <a:endParaRPr lang="zh-CN" altLang="en-US" sz="2800" b="1" dirty="0"/>
          </a:p>
          <a:p>
            <a:pPr lvl="0" eaLnBrk="1" hangingPunct="1">
              <a:buFont typeface="Wingdings" panose="05000000000000000000" pitchFamily="2" charset="2"/>
              <a:buNone/>
            </a:pPr>
            <a:endParaRPr lang="zh-CN" altLang="en-US" sz="2800" b="1" dirty="0"/>
          </a:p>
          <a:p>
            <a:pPr lvl="0" eaLnBrk="1" hangingPunct="1">
              <a:buNone/>
            </a:pPr>
            <a:r>
              <a:rPr lang="zh-CN" altLang="en-US" sz="2800" b="1" dirty="0"/>
              <a:t>         分析人员要依靠用户给他们讲解的业务概念及术语。但不能指望分析人员会成为该领域的专家，而只能让他们真正明白用户的问题和目标。不要期望分析人员能把握业务的细微与潜在之处，他们很可能并不知道那些对于用户和其同事来说理所当然的“常识”。</a:t>
            </a:r>
            <a:endParaRPr lang="zh-CN" altLang="en-US" sz="28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39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3971" name="Rectangle 2"/>
          <p:cNvSpPr>
            <a:spLocks noGrp="1"/>
          </p:cNvSpPr>
          <p:nvPr>
            <p:ph type="body"/>
          </p:nvPr>
        </p:nvSpPr>
        <p:spPr>
          <a:xfrm>
            <a:off x="685800" y="620713"/>
            <a:ext cx="7772400" cy="4114800"/>
          </a:xfrm>
        </p:spPr>
        <p:txBody>
          <a:bodyPr wrap="square" anchor="t"/>
          <a:lstStyle/>
          <a:p>
            <a:pPr lvl="0" eaLnBrk="1" hangingPunct="1">
              <a:lnSpc>
                <a:spcPct val="90000"/>
              </a:lnSpc>
              <a:buFont typeface="Wingdings" panose="05000000000000000000" pitchFamily="2" charset="2"/>
              <a:buChar char="l"/>
            </a:pPr>
            <a:r>
              <a:rPr lang="zh-CN" altLang="en-US" sz="2800" b="1" dirty="0"/>
              <a:t>义务</a:t>
            </a:r>
            <a:r>
              <a:rPr lang="en-US" altLang="x-none" sz="2800" b="1" dirty="0"/>
              <a:t>#2</a:t>
            </a:r>
            <a:r>
              <a:rPr lang="zh-CN" altLang="en-US" sz="2800" b="1" dirty="0"/>
              <a:t>：抽出时间清楚地说明并完善需求</a:t>
            </a:r>
            <a:endParaRPr lang="zh-CN" altLang="en-US" sz="2800" b="1" dirty="0"/>
          </a:p>
          <a:p>
            <a:pPr lvl="0" eaLnBrk="1" hangingPunct="1">
              <a:lnSpc>
                <a:spcPct val="90000"/>
              </a:lnSpc>
              <a:buFont typeface="Wingdings" panose="05000000000000000000" pitchFamily="2" charset="2"/>
              <a:buNone/>
            </a:pPr>
            <a:endParaRPr lang="zh-CN" altLang="en-US" sz="2800" b="1" dirty="0"/>
          </a:p>
          <a:p>
            <a:pPr lvl="0" eaLnBrk="1" hangingPunct="1">
              <a:lnSpc>
                <a:spcPct val="90000"/>
              </a:lnSpc>
              <a:buNone/>
            </a:pPr>
            <a:r>
              <a:rPr lang="zh-CN" altLang="en-US" sz="2800" b="1" dirty="0"/>
              <a:t>          客户很忙，经常在最忙的时候还得参与需求开发。但无论如何，客户有义务抽出时间参与  需求的讨论，接受采访或其它获取需求的活动。有时分析人员可能先以为明白了其观点，而过后发现还需要再次讲解。这时，应耐心一些对待需求和需求的精化工作过程中的反复，因为它是人们交流中很自然的现象，何况这对软件产品的成功极为重要。</a:t>
            </a:r>
            <a:endParaRPr lang="zh-CN" altLang="en-US" sz="28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49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4995" name="Rectangle 2"/>
          <p:cNvSpPr>
            <a:spLocks noGrp="1"/>
          </p:cNvSpPr>
          <p:nvPr>
            <p:ph type="body"/>
          </p:nvPr>
        </p:nvSpPr>
        <p:spPr>
          <a:xfrm>
            <a:off x="468313" y="404813"/>
            <a:ext cx="8458200" cy="5113337"/>
          </a:xfrm>
        </p:spPr>
        <p:txBody>
          <a:bodyPr wrap="square" anchor="t"/>
          <a:lstStyle/>
          <a:p>
            <a:pPr lvl="0" eaLnBrk="1" hangingPunct="1">
              <a:lnSpc>
                <a:spcPct val="80000"/>
              </a:lnSpc>
              <a:buFont typeface="Wingdings" panose="05000000000000000000" pitchFamily="2" charset="2"/>
              <a:buChar char="l"/>
            </a:pPr>
            <a:r>
              <a:rPr lang="zh-CN" altLang="en-US" sz="2800" b="1" dirty="0"/>
              <a:t>义务</a:t>
            </a:r>
            <a:r>
              <a:rPr lang="en-US" altLang="x-none" sz="2800" b="1" dirty="0"/>
              <a:t>#3</a:t>
            </a:r>
            <a:r>
              <a:rPr lang="zh-CN" altLang="en-US" sz="2800" b="1" dirty="0"/>
              <a:t>：准确而详细地说明需求</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编写一份清晰、准确的需求文档是很困难的。由于处理细节问题不但烦人而且又耗时，  故很容易留下模糊不清的需求。但是，在开发过程中，必须得解决这种模糊性和不准确性。  而用户恰是为解决这些问题作出决定的最佳人选。不然的话，只好靠开发人员去正确猜测了。</a:t>
            </a:r>
            <a:endParaRPr lang="zh-CN" altLang="en-US" sz="2800" b="1" dirty="0"/>
          </a:p>
          <a:p>
            <a:pPr lvl="0" eaLnBrk="1" hangingPunct="1">
              <a:lnSpc>
                <a:spcPct val="80000"/>
              </a:lnSpc>
              <a:buNone/>
            </a:pPr>
            <a:r>
              <a:rPr lang="zh-CN" altLang="en-US" sz="2800" b="1" dirty="0"/>
              <a:t>           尽量将每项需求的内容都阐述清楚，以便分析人员能准确的将其写进软件需求规格说明中。如果客户一时不能准确表述，那就得允许获取必要的准确信息这样一个过程。通常使用所谓的原型技术。通过开发的原型，客户可以同开发人员一起反复修改，不断完善需求定义。</a:t>
            </a:r>
            <a:endParaRPr lang="zh-CN" altLang="en-US" sz="28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60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6019" name="Rectangle 2"/>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sz="2800" b="1" dirty="0"/>
              <a:t>义务</a:t>
            </a:r>
            <a:r>
              <a:rPr lang="en-US" altLang="x-none" sz="2800" b="1" dirty="0"/>
              <a:t>#4</a:t>
            </a:r>
            <a:r>
              <a:rPr lang="zh-CN" altLang="en-US" sz="2800" b="1" dirty="0"/>
              <a:t>：及时地作出决定</a:t>
            </a:r>
            <a:endParaRPr lang="zh-CN" altLang="en-US" sz="2800" b="1" dirty="0"/>
          </a:p>
          <a:p>
            <a:pPr lvl="0" eaLnBrk="1" hangingPunct="1">
              <a:buFont typeface="Wingdings" panose="05000000000000000000" pitchFamily="2" charset="2"/>
              <a:buNone/>
            </a:pPr>
            <a:endParaRPr lang="zh-CN" altLang="en-US" sz="2800" b="1" dirty="0"/>
          </a:p>
          <a:p>
            <a:pPr lvl="0" eaLnBrk="1" hangingPunct="1">
              <a:buNone/>
            </a:pPr>
            <a:r>
              <a:rPr lang="zh-CN" altLang="en-US" sz="2800" b="1" dirty="0"/>
              <a:t>           正如一位建筑师为你修建房屋，分析人员将要求你做出一些选择和决定。这些决定包括来自多个用户提出的处理方法或在质量特性冲突和信息准确度中选择折衷方案等。有权做出决定的客户必须积极地对待这一切，尽快做处理、做决定。因为开发人员通常只有等你做出决定才能行动，而这种等待会延误项目的进展。</a:t>
            </a:r>
            <a:r>
              <a:rPr lang="zh-CN" altLang="en-US" sz="2800" dirty="0"/>
              <a:t> </a:t>
            </a:r>
            <a:endParaRPr lang="zh-CN" altLang="en-US" sz="2800" dirty="0"/>
          </a:p>
        </p:txBody>
      </p:sp>
    </p:spTree>
  </p:cSld>
  <p:clrMapOvr>
    <a:masterClrMapping/>
  </p:clrMapOvr>
</p:sld>
</file>

<file path=ppt/tags/tag1.xml><?xml version="1.0" encoding="utf-8"?>
<p:tagLst xmlns:p="http://schemas.openxmlformats.org/presentationml/2006/main">
  <p:tag name="KSO_WM_SLIDE_MODEL_TYPE" val="numdg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20552</Words>
  <Application>WPS 演示</Application>
  <PresentationFormat>全屏显示(4:3)</PresentationFormat>
  <Paragraphs>1494</Paragraphs>
  <Slides>110</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110</vt:i4>
      </vt:variant>
    </vt:vector>
  </HeadingPairs>
  <TitlesOfParts>
    <vt:vector size="123" baseType="lpstr">
      <vt:lpstr>Arial</vt:lpstr>
      <vt:lpstr>宋体</vt:lpstr>
      <vt:lpstr>Wingdings</vt:lpstr>
      <vt:lpstr>Times New Roman</vt:lpstr>
      <vt:lpstr>隶书</vt:lpstr>
      <vt:lpstr>微软雅黑</vt:lpstr>
      <vt:lpstr>Wingdings</vt:lpstr>
      <vt:lpstr>Arial Unicode MS</vt:lpstr>
      <vt:lpstr>Calibri</vt:lpstr>
      <vt:lpstr>楷体_GB2312</vt:lpstr>
      <vt:lpstr>新宋体</vt:lpstr>
      <vt:lpstr>黑体</vt:lpstr>
      <vt:lpstr>默认设计模板</vt:lpstr>
      <vt:lpstr>软件需求工程     </vt:lpstr>
      <vt:lpstr>PowerPoint 演示文稿</vt:lpstr>
      <vt:lpstr>开场白</vt:lpstr>
      <vt:lpstr>讲授与学习办法</vt:lpstr>
      <vt:lpstr>教材及参考书</vt:lpstr>
      <vt:lpstr>考核方法</vt:lpstr>
      <vt:lpstr>需求问题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需求错误的高昂代价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1.3.1  一些关于“需求”的解释</vt:lpstr>
      <vt:lpstr>1.3.2  本课程的定义</vt:lpstr>
      <vt:lpstr>PowerPoint 演示文稿</vt:lpstr>
      <vt:lpstr>1.3.3 需求的层次和分类</vt:lpstr>
      <vt:lpstr>软件需求各组成部分之间的关系如图所示。 </vt:lpstr>
      <vt:lpstr>PowerPoint 演示文稿</vt:lpstr>
      <vt:lpstr>PowerPoint 演示文稿</vt:lpstr>
      <vt:lpstr>1.4  需求工程的内容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需求开发与需求管理之间的界限</vt:lpstr>
      <vt:lpstr>1.5 需求在总体方案中的位置</vt:lpstr>
      <vt:lpstr>PowerPoint 演示文稿</vt:lpstr>
      <vt:lpstr>PowerPoint 演示文稿</vt:lpstr>
      <vt:lpstr>1.6  导致发生不合格需求说明的情况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1.7良好需求具有的特性</vt:lpstr>
      <vt:lpstr>PowerPoint 演示文稿</vt:lpstr>
      <vt:lpstr>PowerPoint 演示文稿</vt:lpstr>
      <vt:lpstr>PowerPoint 演示文稿</vt:lpstr>
      <vt:lpstr>PowerPoint 演示文稿</vt:lpstr>
      <vt:lpstr>1.8  高质量的需求过程带来的好处</vt:lpstr>
      <vt:lpstr>PowerPoint 演示文稿</vt:lpstr>
      <vt:lpstr>1.9 客户的需求观 (客户与开发人员之间的合作关系)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1.10  需求工程的推荐方法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72</cp:revision>
  <dcterms:created xsi:type="dcterms:W3CDTF">2015-09-14T02:52:00Z</dcterms:created>
  <dcterms:modified xsi:type="dcterms:W3CDTF">2019-05-08T05:34:32Z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