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674770-1206-41A8-9843-B9EDBACEBCB5}">
  <a:tblStyle styleId="{EC674770-1206-41A8-9843-B9EDBACEBC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BA56C9-238D-4170-ADA9-36DA8558545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itibikenyc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itibikenyc.com/system-data" TargetMode="External"/><Relationship Id="rId4" Type="http://schemas.openxmlformats.org/officeDocument/2006/relationships/hyperlink" Target="https://www.ncdc.noaa.gov/cdo-web/" TargetMode="External"/><Relationship Id="rId5" Type="http://schemas.openxmlformats.org/officeDocument/2006/relationships/hyperlink" Target="https://opendata.cityofnewyork.u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Citibike Service	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detailed look at how New Yorkers use their bike sharing 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87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Yorkers v.s. Visitors : Trip Durations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22197"/>
            <a:ext cx="5640584" cy="316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383" y="1047950"/>
            <a:ext cx="2875592" cy="3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293599" y="4575050"/>
            <a:ext cx="6556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Non-subscribers (likely visitors) has significantly higher trip durations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Yorkers v.s. Visitors : Peak Hours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000"/>
            <a:ext cx="5782361" cy="28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479" y="1475000"/>
            <a:ext cx="2811871" cy="278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802650" y="4430375"/>
            <a:ext cx="753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Subscribers (likely NYers) use the service for commuting, non-subscribers for exploring (?)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Yorkers v.s. Visitors : Popular Stations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983550" y="10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{EC674770-1206-41A8-9843-B9EDBACEBCB5}</a:tableStyleId>
              </a:tblPr>
              <a:tblGrid>
                <a:gridCol w="400050"/>
                <a:gridCol w="2066925"/>
                <a:gridCol w="857250"/>
              </a:tblGrid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Station Name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Ave. Daily Pickups</a:t>
                      </a:r>
                      <a:endParaRPr b="1"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Pershing Square N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292.7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Ave &amp; W 31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247.2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Cooper Square &amp; E 7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238.6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 17 St &amp; Broadway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222.7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 21 St &amp; 6 Ave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222.2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Lafayette St &amp; E 8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220.0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Penn Station Valet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214.7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Broadway &amp; E 22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189.06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Broadway &amp; E 14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187.2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Ave &amp; W 31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184.2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4636175" y="100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{EC674770-1206-41A8-9843-B9EDBACEBCB5}</a:tableStyleId>
              </a:tblPr>
              <a:tblGrid>
                <a:gridCol w="390525"/>
                <a:gridCol w="2085975"/>
                <a:gridCol w="8477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Station Name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Ave. Daily Pickups</a:t>
                      </a:r>
                      <a:endParaRPr b="1"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Central Park S &amp; 6 Ave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90.0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Centre St &amp; Chambers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Ave &amp; E 78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60.1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Grand Army Plaza &amp; Central Park S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59.5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Ave &amp; E 73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56.4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Ave &amp; E 88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Central Park West &amp; W 72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West St &amp; Chambers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51.8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 Ave &amp; W 40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49.7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Central Park West &amp; W 85 St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44.2</a:t>
                      </a:r>
                      <a:endParaRPr sz="1000"/>
                    </a:p>
                  </a:txBody>
                  <a:tcPr marT="0" marB="0" marR="0" marL="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5" name="Shape 165"/>
          <p:cNvSpPr txBox="1"/>
          <p:nvPr/>
        </p:nvSpPr>
        <p:spPr>
          <a:xfrm>
            <a:off x="1293599" y="4530750"/>
            <a:ext cx="6556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Apparent Pattern: Commuting v.s. Exploring the City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Difference is more obvious on a map!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Green: Popular stations among non-subscribers (visitors) are touristic locations, especially around Central Park.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Blue: Popular stations among subscribers (New Yorkers) are transportation hubs and main locations in the city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35291" l="0" r="0" t="0"/>
          <a:stretch/>
        </p:blipFill>
        <p:spPr>
          <a:xfrm>
            <a:off x="4531500" y="152400"/>
            <a:ext cx="3474925" cy="47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Factors that Affect the Ridership</a:t>
            </a:r>
            <a:endParaRPr sz="3600"/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265500" y="3153235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seems to affect the service usage?</a:t>
            </a:r>
            <a:endParaRPr/>
          </a:p>
        </p:txBody>
      </p:sp>
      <p:grpSp>
        <p:nvGrpSpPr>
          <p:cNvPr id="179" name="Shape 179"/>
          <p:cNvGrpSpPr/>
          <p:nvPr/>
        </p:nvGrpSpPr>
        <p:grpSpPr>
          <a:xfrm>
            <a:off x="5856410" y="288431"/>
            <a:ext cx="2168829" cy="4566653"/>
            <a:chOff x="5160950" y="112425"/>
            <a:chExt cx="2497500" cy="4942800"/>
          </a:xfrm>
        </p:grpSpPr>
        <p:sp>
          <p:nvSpPr>
            <p:cNvPr id="180" name="Shape 180"/>
            <p:cNvSpPr/>
            <p:nvPr/>
          </p:nvSpPr>
          <p:spPr>
            <a:xfrm>
              <a:off x="5160950" y="112425"/>
              <a:ext cx="2497500" cy="4942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" name="Shape 1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11280" y="164475"/>
              <a:ext cx="2196840" cy="483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Location, location, location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heatmap on the right shows ridership by location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ridership is concentrated in the central Manhattan.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Ridership is lower in uptown, in Queens, and in Brooklyn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374" y="98526"/>
            <a:ext cx="2134375" cy="50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7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Matters, even for New Yorkers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600"/>
            <a:ext cx="8841375" cy="28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371025" y="4017000"/>
            <a:ext cx="73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Rain</a:t>
            </a:r>
            <a:endParaRPr b="1"/>
          </a:p>
        </p:txBody>
      </p:sp>
      <p:sp>
        <p:nvSpPr>
          <p:cNvPr id="196" name="Shape 196"/>
          <p:cNvSpPr txBox="1"/>
          <p:nvPr/>
        </p:nvSpPr>
        <p:spPr>
          <a:xfrm>
            <a:off x="4475025" y="4017000"/>
            <a:ext cx="73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Snow</a:t>
            </a:r>
            <a:endParaRPr b="1"/>
          </a:p>
        </p:txBody>
      </p:sp>
      <p:sp>
        <p:nvSpPr>
          <p:cNvPr id="197" name="Shape 197"/>
          <p:cNvSpPr txBox="1"/>
          <p:nvPr/>
        </p:nvSpPr>
        <p:spPr>
          <a:xfrm>
            <a:off x="7526650" y="4017000"/>
            <a:ext cx="733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</a:t>
            </a:r>
            <a:endParaRPr b="1"/>
          </a:p>
        </p:txBody>
      </p:sp>
      <p:sp>
        <p:nvSpPr>
          <p:cNvPr id="198" name="Shape 198"/>
          <p:cNvSpPr txBox="1"/>
          <p:nvPr/>
        </p:nvSpPr>
        <p:spPr>
          <a:xfrm>
            <a:off x="1293599" y="4498850"/>
            <a:ext cx="6556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better the weather, the higher the ridership (more or less)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8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Temperatures Matter Even More</a:t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25" y="730950"/>
            <a:ext cx="6573951" cy="32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752875" y="3968993"/>
            <a:ext cx="2663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Highest Temp. of the Day (˚C)</a:t>
            </a:r>
            <a:endParaRPr b="1"/>
          </a:p>
        </p:txBody>
      </p:sp>
      <p:sp>
        <p:nvSpPr>
          <p:cNvPr id="206" name="Shape 206"/>
          <p:cNvSpPr txBox="1"/>
          <p:nvPr/>
        </p:nvSpPr>
        <p:spPr>
          <a:xfrm>
            <a:off x="5415800" y="3968993"/>
            <a:ext cx="2663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Lowest </a:t>
            </a:r>
            <a:r>
              <a:rPr b="1" lang="en"/>
              <a:t>Temp. of the Day (˚C)</a:t>
            </a:r>
            <a:endParaRPr b="1"/>
          </a:p>
        </p:txBody>
      </p:sp>
      <p:sp>
        <p:nvSpPr>
          <p:cNvPr id="207" name="Shape 207"/>
          <p:cNvSpPr txBox="1"/>
          <p:nvPr/>
        </p:nvSpPr>
        <p:spPr>
          <a:xfrm>
            <a:off x="1293599" y="4498850"/>
            <a:ext cx="6556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higher the temperature, the higher the ridership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user types</a:t>
            </a:r>
            <a:endParaRPr/>
          </a:p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265500" y="292140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machine </a:t>
            </a:r>
            <a:r>
              <a:rPr lang="en"/>
              <a:t>distinguish</a:t>
            </a:r>
            <a:r>
              <a:rPr lang="en"/>
              <a:t> subscribers from non-subscribers based on the data?</a:t>
            </a: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5173822" y="824394"/>
            <a:ext cx="3565283" cy="3661502"/>
            <a:chOff x="5269700" y="1151100"/>
            <a:chExt cx="2781900" cy="2857200"/>
          </a:xfrm>
        </p:grpSpPr>
        <p:sp>
          <p:nvSpPr>
            <p:cNvPr id="215" name="Shape 215"/>
            <p:cNvSpPr/>
            <p:nvPr/>
          </p:nvSpPr>
          <p:spPr>
            <a:xfrm>
              <a:off x="5269700" y="1151100"/>
              <a:ext cx="2781900" cy="2857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" name="Shape 216"/>
            <p:cNvPicPr preferRelativeResize="0"/>
            <p:nvPr/>
          </p:nvPicPr>
          <p:blipFill rotWithShape="1">
            <a:blip r:embed="rId3">
              <a:alphaModFix/>
            </a:blip>
            <a:srcRect b="0" l="0" r="49977" t="0"/>
            <a:stretch/>
          </p:blipFill>
          <p:spPr>
            <a:xfrm>
              <a:off x="5300337" y="1198575"/>
              <a:ext cx="2720625" cy="276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 Classification by Machine Learning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classify type of a rider based on the ride data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classifiers tested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Multinomial Naive Bayes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Classifier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Classifier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performance scored with various metrics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149900" y="1077475"/>
            <a:ext cx="60717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project in NYC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Green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street traffic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Healthier lifestyle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May of 2013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~10,000 bikes, ~600 bike stations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million trips in 2015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expanded over the years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https://www.citibikenyc.com/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93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task was not easy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204075" y="10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{10BA56C9-238D-4170-ADA9-36DA85585453}</a:tableStyleId>
              </a:tblPr>
              <a:tblGrid>
                <a:gridCol w="1492200"/>
                <a:gridCol w="1207275"/>
                <a:gridCol w="1207275"/>
                <a:gridCol w="1207275"/>
                <a:gridCol w="1207275"/>
                <a:gridCol w="1207275"/>
                <a:gridCol w="1207275"/>
              </a:tblGrid>
              <a:tr h="89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Classifier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Accuracy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Precision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Recall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F-score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Precision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Score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Brier Loss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27BA0"/>
                    </a:solidFill>
                  </a:tcPr>
                </a:tc>
              </a:tr>
              <a:tr h="621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Multinomial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0.819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0.307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0.497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0.380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0.426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0.181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Tree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0.880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0.469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0.527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0.496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0.524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0.120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0.923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0.770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0.448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0.567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0.645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0.063</a:t>
                      </a:r>
                      <a:endParaRPr sz="1000"/>
                    </a:p>
                  </a:txBody>
                  <a:tcPr marT="22850" marB="22850" marR="22850" marL="228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239400" y="3946450"/>
            <a:ext cx="8796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were calling back only ~50% of all the non-subscribers (Recall)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Out of riders classified as non-subscribers, ~23~70% of them were actually not (Precision)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could possibly improved if more extra information were added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the Daily Ridership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Daily Ridership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predict daily ridership helps the operation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where the demand is on a given day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which stations require attention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redistribution of bikes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plan ahead for maintenance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was split into “past” and “future”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model was trained on “past” and tested on “future”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and short term forecasting attempted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details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074100"/>
            <a:ext cx="85206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analysis to determine the cutoff day for “past” and “future”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subscriber data used (they are ~90% of the ridership)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Forecasting: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 made for all the days following the cutoff day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more difficult (higher uncertainty)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Term Forecasting: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Predictions made for 10 and 30 days following the cutoff day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easier than the long term forecasting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stations were closely examined as examples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</a:t>
            </a:r>
            <a:r>
              <a:rPr lang="en"/>
              <a:t> more details on the two stations</a:t>
            </a:r>
            <a:endParaRPr/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074100"/>
            <a:ext cx="85206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Pershing Square North: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next to the Grand Central Station, one of the biggest transportation hubs in the Northeast.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Ranked 1st in terms of usage by the subscribers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Union Square (17th St)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the major subway hubs with many lines crossing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popular place in NYC for its proximity to various venues, such as restaurants and schools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events often held in the square.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Forecasting @ Pershing Sq.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Big fluctuation between weekdays and weekends were well reproduced</a:t>
            </a:r>
            <a:endParaRPr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Reproduces the seasonal pattern reasonably well</a:t>
            </a:r>
            <a:endParaRPr/>
          </a:p>
          <a:p>
            <a:pPr indent="-3048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Could not predict jump in ridership in the later half of 2016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00" y="100425"/>
            <a:ext cx="4942650" cy="4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Forecasting @ Union Sq.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Smaller</a:t>
            </a:r>
            <a:r>
              <a:rPr lang="en"/>
              <a:t> fluctuations between weekdays and weekends compared to Pershing Sq. were well reproduced</a:t>
            </a:r>
            <a:endParaRPr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Reproduces the seasonal pattern reasonably well</a:t>
            </a:r>
            <a:endParaRPr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Forecasting seems better than that at Pershing Sq.</a:t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25" y="103475"/>
            <a:ext cx="4936550" cy="49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10-day </a:t>
            </a:r>
            <a:r>
              <a:rPr lang="en"/>
              <a:t>Forecasting 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Ridership forecasting at Pershing Sq. was near perfect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at Union Sq. was slightly off, but still reproducing the basic pattern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Overall deviation from the actual was smaller than that of long term (as expected)</a:t>
            </a:r>
            <a:endParaRPr sz="1400"/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48365"/>
          <a:stretch/>
        </p:blipFill>
        <p:spPr>
          <a:xfrm>
            <a:off x="3949632" y="131000"/>
            <a:ext cx="4765467" cy="2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48733"/>
          <a:stretch/>
        </p:blipFill>
        <p:spPr>
          <a:xfrm>
            <a:off x="3915625" y="2591561"/>
            <a:ext cx="4799475" cy="246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0-day Forecasting </a:t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Ridership forecasting at both stations appear very good.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Again, nearly perfect prediction at Pershing Sq. and very close forecasting at Union Sq.</a:t>
            </a:r>
            <a:endParaRPr sz="1400"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48736"/>
          <a:stretch/>
        </p:blipFill>
        <p:spPr>
          <a:xfrm>
            <a:off x="4049381" y="96700"/>
            <a:ext cx="4780888" cy="245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 b="0" l="0" r="0" t="48165"/>
          <a:stretch/>
        </p:blipFill>
        <p:spPr>
          <a:xfrm>
            <a:off x="4031975" y="2553479"/>
            <a:ext cx="4815700" cy="250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23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Ridership Prediction Summary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599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term prediction could be done reasonably well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not predict the jump in ridership in 2016, but predictive capability is expected to go up as more data is accumulated for training the model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Seasonal and weekly patterns were well recapitulated.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term predictions were even better than long term one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ridership can be predicted for 10 and 30 days into the future very well (&gt;90% of varaince could be accounted for!)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also reproduced location specific patterns (e.g. difference between Pershing Sq. and Union Sq.)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issues as the service expands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41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 more complex with larger service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Allocation of resources (e.g bikes, stations)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Redistribution of bikes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of bikes and its timings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Maintaining bike availability at every station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cost associated with expansion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cost for customers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increase from increased inefficiency in operation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155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of This Report</a:t>
            </a:r>
            <a:endParaRPr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951850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 ridership patterns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Seasonal pattern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Gender differences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type differences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that affect ridership were explored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Bike station locations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user type from ride data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future daily ridership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term and short term predictions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16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use of this report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834075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how riders use the Citibike Service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Government and Police Department have better idea about the biker traffic in the city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Example1: u</a:t>
            </a:r>
            <a:r>
              <a:rPr lang="en"/>
              <a:t>ser type difference can be key to make a plan for different locations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Example2: </a:t>
            </a:r>
            <a:r>
              <a:rPr lang="en"/>
              <a:t>analyses conducted here</a:t>
            </a:r>
            <a:r>
              <a:rPr lang="en"/>
              <a:t> can be used to reassess the location of stations or plan for a new one.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forecasting model to predict daily usage, especially for short term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redistribution of bikes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planning bike removal for maintenance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seasonal planning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user type classification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daily ridership prediction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operation based on the ridership predictions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036500" y="1466400"/>
            <a:ext cx="5652600" cy="22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Andrew Vaughan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Springboard</a:t>
            </a:r>
            <a:endParaRPr sz="2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2069400"/>
            <a:ext cx="8520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279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Info: User Type Classification</a:t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5" y="1152750"/>
            <a:ext cx="7340149" cy="37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ridership to improve operation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403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Goals of my analysis</a:t>
            </a:r>
            <a:endParaRPr sz="2400"/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basic trends in Citibike usage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factors that affect the usage at specific locations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differential patterns of usage among riders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bike usage at specific locations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data used here were publicly available from the following sites: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Ridership data available from Citibike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https://www.citibikenyc.com/system-data</a:t>
            </a:r>
            <a:r>
              <a:rPr lang="en"/>
              <a:t>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Data obtained from National Center for Environmental Information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https://www.ncdc.noaa.gov/cdo-web/</a:t>
            </a:r>
            <a:r>
              <a:rPr lang="en"/>
              <a:t>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Geolocation data for subway stations, museums, schools, and theaters were obtained from NYC Open Data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https://opendata.cityofnewyork.us/</a:t>
            </a:r>
            <a:r>
              <a:rPr lang="en"/>
              <a:t>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65500" y="3153235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Findings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Ridership Patterns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00" y="1185925"/>
            <a:ext cx="3767461" cy="338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65400" y="50400"/>
            <a:ext cx="7213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ridership expansion and seasonal variations</a:t>
            </a:r>
            <a:endParaRPr sz="2400"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63" y="636775"/>
            <a:ext cx="7073074" cy="36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293599" y="4346450"/>
            <a:ext cx="6556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Higher ridership in summer, much less in the winter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Average age of 36</a:t>
            </a:r>
            <a:endParaRPr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Biggest usage among people in 30s and 40s</a:t>
            </a:r>
            <a:endParaRPr/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74% males,  23% females (rest is unknown)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500" y="1042775"/>
            <a:ext cx="2464427" cy="3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150" y="1042775"/>
            <a:ext cx="3408350" cy="31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Ladies v.s. Gentlemen: Trip Duration Differences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25" y="1205125"/>
            <a:ext cx="3767461" cy="33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35" y="1052725"/>
            <a:ext cx="3079341" cy="34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344350" y="1017775"/>
            <a:ext cx="2375400" cy="2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409052" y="4604450"/>
            <a:ext cx="4448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Female rides tend to be male rides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