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05d9f88f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05d9f88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05d9f88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05d9f88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05d9f88f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05d9f88f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05d9f88f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05d9f88f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05d9f88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05d9f88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ypi.org/project/scikit-surpri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Sistemas de Recomendación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Sistemas de recomendación</a:t>
            </a:r>
            <a:endParaRPr/>
          </a:p>
        </p:txBody>
      </p:sp>
      <p:sp>
        <p:nvSpPr>
          <p:cNvPr id="60" name="Google Shape;60;p14"/>
          <p:cNvSpPr txBox="1"/>
          <p:nvPr>
            <p:ph idx="1" type="body"/>
          </p:nvPr>
        </p:nvSpPr>
        <p:spPr>
          <a:xfrm>
            <a:off x="311700" y="1152475"/>
            <a:ext cx="4006500" cy="37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Los </a:t>
            </a:r>
            <a:r>
              <a:rPr b="1" lang="en" sz="1100"/>
              <a:t>motores de recomendación</a:t>
            </a:r>
            <a:r>
              <a:rPr lang="en" sz="1100"/>
              <a:t> son un tipo de algoritmos de aprendizaje automático que generalmente se ocupan de la calificación de productos. </a:t>
            </a:r>
            <a:endParaRPr sz="1100"/>
          </a:p>
          <a:p>
            <a:pPr indent="0" lvl="0" marL="0" rtl="0" algn="l">
              <a:spcBef>
                <a:spcPts val="1200"/>
              </a:spcBef>
              <a:spcAft>
                <a:spcPts val="0"/>
              </a:spcAft>
              <a:buNone/>
            </a:pPr>
            <a:r>
              <a:rPr lang="en" sz="1100"/>
              <a:t>Un sistema de recomendación puede emplear algoritmos supervisados y no supervisados. Por ejemplo, es supervisado cuando trata de </a:t>
            </a:r>
            <a:r>
              <a:rPr lang="en" sz="1100"/>
              <a:t>predecir</a:t>
            </a:r>
            <a:r>
              <a:rPr lang="en" sz="1100"/>
              <a:t> las </a:t>
            </a:r>
            <a:r>
              <a:rPr b="1" lang="en" sz="1100"/>
              <a:t>valoraciones </a:t>
            </a:r>
            <a:r>
              <a:rPr lang="en" sz="1100"/>
              <a:t>(</a:t>
            </a:r>
            <a:r>
              <a:rPr i="1" lang="en" sz="1100"/>
              <a:t>ratings</a:t>
            </a:r>
            <a:r>
              <a:rPr lang="en" sz="1100"/>
              <a:t>) que un usuario podría dar a un elemento específico. Y no es supervisado cuando se basa en similud entre items o usuarios</a:t>
            </a:r>
            <a:endParaRPr sz="1100"/>
          </a:p>
          <a:p>
            <a:pPr indent="0" lvl="0" marL="0" rtl="0" algn="l">
              <a:spcBef>
                <a:spcPts val="1200"/>
              </a:spcBef>
              <a:spcAft>
                <a:spcPts val="0"/>
              </a:spcAft>
              <a:buNone/>
            </a:pPr>
            <a:r>
              <a:rPr lang="en" sz="1100"/>
              <a:t>Son muy utilizados por varias empresas como </a:t>
            </a:r>
            <a:r>
              <a:rPr b="1" lang="en" sz="1100"/>
              <a:t>Google, Instagram, Spotify, Amazon, Reddit, Netflix,</a:t>
            </a:r>
            <a:r>
              <a:rPr lang="en" sz="1100"/>
              <a:t> entre otras, con el objetivo de aumentar la interacción de los usuarios con la plataforma. </a:t>
            </a:r>
            <a:endParaRPr sz="1100"/>
          </a:p>
          <a:p>
            <a:pPr indent="0" lvl="0" marL="0" rtl="0" algn="l">
              <a:spcBef>
                <a:spcPts val="1200"/>
              </a:spcBef>
              <a:spcAft>
                <a:spcPts val="1200"/>
              </a:spcAft>
              <a:buNone/>
            </a:pPr>
            <a:r>
              <a:rPr lang="en" sz="1100"/>
              <a:t>Por ejemplo, Spotify recomendaría canciones similares a las que has escuchado repetidamente o que te han gustado, para que sigas utilizando su plataforma para escuchar música.</a:t>
            </a:r>
            <a:endParaRPr sz="1100"/>
          </a:p>
        </p:txBody>
      </p:sp>
      <p:pic>
        <p:nvPicPr>
          <p:cNvPr id="61" name="Google Shape;61;p14"/>
          <p:cNvPicPr preferRelativeResize="0"/>
          <p:nvPr/>
        </p:nvPicPr>
        <p:blipFill rotWithShape="1">
          <a:blip r:embed="rId3">
            <a:alphaModFix/>
          </a:blip>
          <a:srcRect b="0" l="0" r="0" t="0"/>
          <a:stretch/>
        </p:blipFill>
        <p:spPr>
          <a:xfrm>
            <a:off x="4479852" y="1411322"/>
            <a:ext cx="1465781" cy="3214300"/>
          </a:xfrm>
          <a:prstGeom prst="rect">
            <a:avLst/>
          </a:prstGeom>
          <a:noFill/>
          <a:ln>
            <a:noFill/>
          </a:ln>
        </p:spPr>
      </p:pic>
      <p:pic>
        <p:nvPicPr>
          <p:cNvPr id="62" name="Google Shape;62;p14"/>
          <p:cNvPicPr preferRelativeResize="0"/>
          <p:nvPr/>
        </p:nvPicPr>
        <p:blipFill rotWithShape="1">
          <a:blip r:embed="rId4">
            <a:alphaModFix/>
          </a:blip>
          <a:srcRect b="0" l="0" r="0" t="0"/>
          <a:stretch/>
        </p:blipFill>
        <p:spPr>
          <a:xfrm>
            <a:off x="6057423" y="2012650"/>
            <a:ext cx="2998576" cy="223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Sistemas de recomendación</a:t>
            </a:r>
            <a:endParaRPr/>
          </a:p>
          <a:p>
            <a:pPr indent="0" lvl="0" marL="0" rtl="0" algn="l">
              <a:spcBef>
                <a:spcPts val="0"/>
              </a:spcBef>
              <a:spcAft>
                <a:spcPts val="0"/>
              </a:spcAft>
              <a:buNone/>
            </a:pPr>
            <a:r>
              <a:t/>
            </a:r>
            <a:endParaRPr/>
          </a:p>
        </p:txBody>
      </p:sp>
      <p:sp>
        <p:nvSpPr>
          <p:cNvPr id="68" name="Google Shape;68;p15"/>
          <p:cNvSpPr txBox="1"/>
          <p:nvPr/>
        </p:nvSpPr>
        <p:spPr>
          <a:xfrm>
            <a:off x="280500" y="1023475"/>
            <a:ext cx="8683500" cy="70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018"/>
              <a:buNone/>
            </a:pPr>
            <a:r>
              <a:rPr lang="en" sz="1456"/>
              <a:t>Un sistema de recomendación es una subclase de sistemas de filtrado de información que busca predecir la "calificación" o "preferencia" que un usuario otorgaría a un elemento.</a:t>
            </a:r>
            <a:endParaRPr sz="1456">
              <a:solidFill>
                <a:srgbClr val="000000"/>
              </a:solidFill>
            </a:endParaRPr>
          </a:p>
        </p:txBody>
      </p:sp>
      <p:grpSp>
        <p:nvGrpSpPr>
          <p:cNvPr id="69" name="Google Shape;69;p15"/>
          <p:cNvGrpSpPr/>
          <p:nvPr/>
        </p:nvGrpSpPr>
        <p:grpSpPr>
          <a:xfrm>
            <a:off x="1435654" y="1988709"/>
            <a:ext cx="5905970" cy="2410427"/>
            <a:chOff x="587037" y="1675309"/>
            <a:chExt cx="6197240" cy="2408741"/>
          </a:xfrm>
        </p:grpSpPr>
        <p:sp>
          <p:nvSpPr>
            <p:cNvPr id="70" name="Google Shape;70;p15"/>
            <p:cNvSpPr/>
            <p:nvPr/>
          </p:nvSpPr>
          <p:spPr>
            <a:xfrm>
              <a:off x="3215276" y="1675309"/>
              <a:ext cx="17349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Recommender System</a:t>
              </a:r>
              <a:endParaRPr sz="1000"/>
            </a:p>
          </p:txBody>
        </p:sp>
        <p:sp>
          <p:nvSpPr>
            <p:cNvPr id="71" name="Google Shape;71;p15"/>
            <p:cNvSpPr/>
            <p:nvPr/>
          </p:nvSpPr>
          <p:spPr>
            <a:xfrm>
              <a:off x="1582067" y="2367499"/>
              <a:ext cx="11319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Personalized</a:t>
              </a:r>
              <a:endParaRPr sz="1000"/>
            </a:p>
          </p:txBody>
        </p:sp>
        <p:sp>
          <p:nvSpPr>
            <p:cNvPr id="72" name="Google Shape;72;p15"/>
            <p:cNvSpPr/>
            <p:nvPr/>
          </p:nvSpPr>
          <p:spPr>
            <a:xfrm>
              <a:off x="5388677" y="2367497"/>
              <a:ext cx="13956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Non-Personalized</a:t>
              </a:r>
              <a:endParaRPr sz="1000"/>
            </a:p>
          </p:txBody>
        </p:sp>
        <p:sp>
          <p:nvSpPr>
            <p:cNvPr id="73" name="Google Shape;73;p15"/>
            <p:cNvSpPr/>
            <p:nvPr/>
          </p:nvSpPr>
          <p:spPr>
            <a:xfrm>
              <a:off x="5405620" y="2923723"/>
              <a:ext cx="13617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Popularity based</a:t>
              </a:r>
              <a:endParaRPr sz="1000"/>
            </a:p>
          </p:txBody>
        </p:sp>
        <p:sp>
          <p:nvSpPr>
            <p:cNvPr id="74" name="Google Shape;74;p15"/>
            <p:cNvSpPr/>
            <p:nvPr/>
          </p:nvSpPr>
          <p:spPr>
            <a:xfrm>
              <a:off x="587037" y="2923723"/>
              <a:ext cx="12816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Content based</a:t>
              </a:r>
              <a:endParaRPr sz="1000"/>
            </a:p>
          </p:txBody>
        </p:sp>
        <p:sp>
          <p:nvSpPr>
            <p:cNvPr id="75" name="Google Shape;75;p15"/>
            <p:cNvSpPr/>
            <p:nvPr/>
          </p:nvSpPr>
          <p:spPr>
            <a:xfrm>
              <a:off x="2414377" y="2927693"/>
              <a:ext cx="11028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Collaborative</a:t>
              </a:r>
              <a:endParaRPr sz="1000"/>
            </a:p>
          </p:txBody>
        </p:sp>
        <p:sp>
          <p:nvSpPr>
            <p:cNvPr id="76" name="Google Shape;76;p15"/>
            <p:cNvSpPr/>
            <p:nvPr/>
          </p:nvSpPr>
          <p:spPr>
            <a:xfrm>
              <a:off x="4281423" y="2927693"/>
              <a:ext cx="7974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Hybrid</a:t>
              </a:r>
              <a:endParaRPr sz="1000"/>
            </a:p>
          </p:txBody>
        </p:sp>
        <p:sp>
          <p:nvSpPr>
            <p:cNvPr id="77" name="Google Shape;77;p15"/>
            <p:cNvSpPr/>
            <p:nvPr/>
          </p:nvSpPr>
          <p:spPr>
            <a:xfrm>
              <a:off x="1210790" y="3384508"/>
              <a:ext cx="12300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Memory-based</a:t>
              </a:r>
              <a:endParaRPr sz="1000"/>
            </a:p>
          </p:txBody>
        </p:sp>
        <p:sp>
          <p:nvSpPr>
            <p:cNvPr id="78" name="Google Shape;78;p15"/>
            <p:cNvSpPr/>
            <p:nvPr/>
          </p:nvSpPr>
          <p:spPr>
            <a:xfrm>
              <a:off x="3463914" y="3381691"/>
              <a:ext cx="11082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Model-based</a:t>
              </a:r>
              <a:endParaRPr sz="1000"/>
            </a:p>
          </p:txBody>
        </p:sp>
        <p:sp>
          <p:nvSpPr>
            <p:cNvPr id="79" name="Google Shape;79;p15"/>
            <p:cNvSpPr/>
            <p:nvPr/>
          </p:nvSpPr>
          <p:spPr>
            <a:xfrm>
              <a:off x="607086" y="3855450"/>
              <a:ext cx="10242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User-based</a:t>
              </a:r>
              <a:endParaRPr sz="1000"/>
            </a:p>
          </p:txBody>
        </p:sp>
        <p:sp>
          <p:nvSpPr>
            <p:cNvPr id="80" name="Google Shape;80;p15"/>
            <p:cNvSpPr/>
            <p:nvPr/>
          </p:nvSpPr>
          <p:spPr>
            <a:xfrm>
              <a:off x="1974340" y="3855450"/>
              <a:ext cx="10242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Item-based</a:t>
              </a:r>
              <a:endParaRPr sz="1000"/>
            </a:p>
          </p:txBody>
        </p:sp>
        <p:sp>
          <p:nvSpPr>
            <p:cNvPr id="81" name="Google Shape;81;p15"/>
            <p:cNvSpPr/>
            <p:nvPr/>
          </p:nvSpPr>
          <p:spPr>
            <a:xfrm>
              <a:off x="3176072" y="3855450"/>
              <a:ext cx="14559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Matrix factorization</a:t>
              </a:r>
              <a:endParaRPr sz="1000"/>
            </a:p>
          </p:txBody>
        </p:sp>
        <p:sp>
          <p:nvSpPr>
            <p:cNvPr id="82" name="Google Shape;82;p15"/>
            <p:cNvSpPr/>
            <p:nvPr/>
          </p:nvSpPr>
          <p:spPr>
            <a:xfrm>
              <a:off x="4848412" y="3855450"/>
              <a:ext cx="1228500" cy="228600"/>
            </a:xfrm>
            <a:prstGeom prst="rect">
              <a:avLst/>
            </a:prstGeom>
            <a:solidFill>
              <a:srgbClr val="156082"/>
            </a:solidFill>
            <a:ln cap="flat" cmpd="sng" w="19050">
              <a:solidFill>
                <a:srgbClr val="0F465E"/>
              </a:solidFill>
              <a:prstDash val="solid"/>
              <a:miter lim="800000"/>
              <a:headEnd len="sm" w="sm" type="none"/>
              <a:tailEnd len="sm" w="sm" type="none"/>
            </a:ln>
          </p:spPr>
          <p:txBody>
            <a:bodyPr anchorCtr="0" anchor="ctr" bIns="67275" lIns="134550" spcFirstLastPara="1" rIns="134550" wrap="square" tIns="67275">
              <a:noAutofit/>
            </a:bodyPr>
            <a:lstStyle/>
            <a:p>
              <a:pPr indent="0" lvl="0" marL="0" marR="0" rtl="0" algn="ctr">
                <a:spcBef>
                  <a:spcPts val="0"/>
                </a:spcBef>
                <a:spcAft>
                  <a:spcPts val="0"/>
                </a:spcAft>
                <a:buNone/>
              </a:pPr>
              <a:r>
                <a:rPr b="0" i="0" lang="en" sz="1000" u="none" cap="none" strike="noStrike">
                  <a:solidFill>
                    <a:srgbClr val="FFFFFF"/>
                  </a:solidFill>
                  <a:latin typeface="Arial"/>
                  <a:ea typeface="Arial"/>
                  <a:cs typeface="Arial"/>
                  <a:sym typeface="Arial"/>
                </a:rPr>
                <a:t>Deep learning</a:t>
              </a:r>
              <a:endParaRPr sz="1000"/>
            </a:p>
          </p:txBody>
        </p:sp>
        <p:cxnSp>
          <p:nvCxnSpPr>
            <p:cNvPr id="83" name="Google Shape;83;p15"/>
            <p:cNvCxnSpPr>
              <a:stCxn id="70" idx="2"/>
              <a:endCxn id="71" idx="0"/>
            </p:cNvCxnSpPr>
            <p:nvPr/>
          </p:nvCxnSpPr>
          <p:spPr>
            <a:xfrm rot="5400000">
              <a:off x="2883626" y="1168309"/>
              <a:ext cx="463500" cy="1934700"/>
            </a:xfrm>
            <a:prstGeom prst="bentConnector3">
              <a:avLst>
                <a:gd fmla="val 50010" name="adj1"/>
              </a:avLst>
            </a:prstGeom>
            <a:noFill/>
            <a:ln cap="flat" cmpd="sng" w="19050">
              <a:solidFill>
                <a:srgbClr val="0F465E">
                  <a:alpha val="74900"/>
                </a:srgbClr>
              </a:solidFill>
              <a:prstDash val="solid"/>
              <a:miter lim="8000"/>
              <a:headEnd len="sm" w="sm" type="none"/>
              <a:tailEnd len="sm" w="sm" type="none"/>
            </a:ln>
          </p:spPr>
        </p:cxnSp>
        <p:cxnSp>
          <p:nvCxnSpPr>
            <p:cNvPr id="84" name="Google Shape;84;p15"/>
            <p:cNvCxnSpPr>
              <a:stCxn id="70" idx="2"/>
              <a:endCxn id="72" idx="0"/>
            </p:cNvCxnSpPr>
            <p:nvPr/>
          </p:nvCxnSpPr>
          <p:spPr>
            <a:xfrm flipH="1" rot="-5400000">
              <a:off x="4852826" y="1133809"/>
              <a:ext cx="463500" cy="2003700"/>
            </a:xfrm>
            <a:prstGeom prst="bentConnector3">
              <a:avLst>
                <a:gd fmla="val 50009" name="adj1"/>
              </a:avLst>
            </a:prstGeom>
            <a:noFill/>
            <a:ln cap="flat" cmpd="sng" w="19050">
              <a:solidFill>
                <a:srgbClr val="0F465E">
                  <a:alpha val="74900"/>
                </a:srgbClr>
              </a:solidFill>
              <a:prstDash val="solid"/>
              <a:miter lim="8000"/>
              <a:headEnd len="sm" w="sm" type="none"/>
              <a:tailEnd len="sm" w="sm" type="none"/>
            </a:ln>
          </p:spPr>
        </p:cxnSp>
        <p:cxnSp>
          <p:nvCxnSpPr>
            <p:cNvPr id="85" name="Google Shape;85;p15"/>
            <p:cNvCxnSpPr>
              <a:stCxn id="71" idx="2"/>
              <a:endCxn id="74" idx="0"/>
            </p:cNvCxnSpPr>
            <p:nvPr/>
          </p:nvCxnSpPr>
          <p:spPr>
            <a:xfrm rot="5400000">
              <a:off x="1524167" y="2299849"/>
              <a:ext cx="327600" cy="920100"/>
            </a:xfrm>
            <a:prstGeom prst="bentConnector3">
              <a:avLst>
                <a:gd fmla="val 50004" name="adj1"/>
              </a:avLst>
            </a:prstGeom>
            <a:noFill/>
            <a:ln cap="flat" cmpd="sng" w="19050">
              <a:solidFill>
                <a:srgbClr val="0F465E">
                  <a:alpha val="74900"/>
                </a:srgbClr>
              </a:solidFill>
              <a:prstDash val="solid"/>
              <a:miter lim="8000"/>
              <a:headEnd len="sm" w="sm" type="none"/>
              <a:tailEnd len="sm" w="sm" type="none"/>
            </a:ln>
          </p:spPr>
        </p:cxnSp>
        <p:cxnSp>
          <p:nvCxnSpPr>
            <p:cNvPr id="86" name="Google Shape;86;p15"/>
            <p:cNvCxnSpPr>
              <a:stCxn id="71" idx="2"/>
              <a:endCxn id="76" idx="0"/>
            </p:cNvCxnSpPr>
            <p:nvPr/>
          </p:nvCxnSpPr>
          <p:spPr>
            <a:xfrm flipH="1" rot="-5400000">
              <a:off x="3248267" y="1495849"/>
              <a:ext cx="331500" cy="2532000"/>
            </a:xfrm>
            <a:prstGeom prst="bentConnector3">
              <a:avLst>
                <a:gd fmla="val 50014" name="adj1"/>
              </a:avLst>
            </a:prstGeom>
            <a:noFill/>
            <a:ln cap="flat" cmpd="sng" w="19050">
              <a:solidFill>
                <a:srgbClr val="0F465E">
                  <a:alpha val="74900"/>
                </a:srgbClr>
              </a:solidFill>
              <a:prstDash val="solid"/>
              <a:miter lim="8000"/>
              <a:headEnd len="sm" w="sm" type="none"/>
              <a:tailEnd len="sm" w="sm" type="none"/>
            </a:ln>
          </p:spPr>
        </p:cxnSp>
        <p:cxnSp>
          <p:nvCxnSpPr>
            <p:cNvPr id="87" name="Google Shape;87;p15"/>
            <p:cNvCxnSpPr>
              <a:stCxn id="71" idx="2"/>
              <a:endCxn id="75" idx="0"/>
            </p:cNvCxnSpPr>
            <p:nvPr/>
          </p:nvCxnSpPr>
          <p:spPr>
            <a:xfrm flipH="1" rot="-5400000">
              <a:off x="2391167" y="2352949"/>
              <a:ext cx="331500" cy="817800"/>
            </a:xfrm>
            <a:prstGeom prst="bentConnector3">
              <a:avLst>
                <a:gd fmla="val 50014" name="adj1"/>
              </a:avLst>
            </a:prstGeom>
            <a:noFill/>
            <a:ln cap="flat" cmpd="sng" w="19050">
              <a:solidFill>
                <a:srgbClr val="0F465E">
                  <a:alpha val="74900"/>
                </a:srgbClr>
              </a:solidFill>
              <a:prstDash val="solid"/>
              <a:miter lim="8000"/>
              <a:headEnd len="sm" w="sm" type="none"/>
              <a:tailEnd len="sm" w="sm" type="none"/>
            </a:ln>
          </p:spPr>
        </p:cxnSp>
        <p:cxnSp>
          <p:nvCxnSpPr>
            <p:cNvPr id="88" name="Google Shape;88;p15"/>
            <p:cNvCxnSpPr>
              <a:stCxn id="75" idx="2"/>
              <a:endCxn id="77" idx="0"/>
            </p:cNvCxnSpPr>
            <p:nvPr/>
          </p:nvCxnSpPr>
          <p:spPr>
            <a:xfrm rot="5400000">
              <a:off x="2281627" y="2700443"/>
              <a:ext cx="228300" cy="1140000"/>
            </a:xfrm>
            <a:prstGeom prst="bentConnector3">
              <a:avLst>
                <a:gd fmla="val 49981" name="adj1"/>
              </a:avLst>
            </a:prstGeom>
            <a:noFill/>
            <a:ln cap="flat" cmpd="sng" w="19050">
              <a:solidFill>
                <a:srgbClr val="0F465E">
                  <a:alpha val="74900"/>
                </a:srgbClr>
              </a:solidFill>
              <a:prstDash val="solid"/>
              <a:miter lim="8000"/>
              <a:headEnd len="sm" w="sm" type="none"/>
              <a:tailEnd len="sm" w="sm" type="none"/>
            </a:ln>
          </p:spPr>
        </p:cxnSp>
        <p:cxnSp>
          <p:nvCxnSpPr>
            <p:cNvPr id="89" name="Google Shape;89;p15"/>
            <p:cNvCxnSpPr>
              <a:stCxn id="75" idx="2"/>
              <a:endCxn id="78" idx="0"/>
            </p:cNvCxnSpPr>
            <p:nvPr/>
          </p:nvCxnSpPr>
          <p:spPr>
            <a:xfrm flipH="1" rot="-5400000">
              <a:off x="3379177" y="2742893"/>
              <a:ext cx="225300" cy="1052100"/>
            </a:xfrm>
            <a:prstGeom prst="bentConnector3">
              <a:avLst>
                <a:gd fmla="val 50022" name="adj1"/>
              </a:avLst>
            </a:prstGeom>
            <a:noFill/>
            <a:ln cap="flat" cmpd="sng" w="19050">
              <a:solidFill>
                <a:srgbClr val="0F465E">
                  <a:alpha val="74900"/>
                </a:srgbClr>
              </a:solidFill>
              <a:prstDash val="solid"/>
              <a:miter lim="8000"/>
              <a:headEnd len="sm" w="sm" type="none"/>
              <a:tailEnd len="sm" w="sm" type="none"/>
            </a:ln>
          </p:spPr>
        </p:cxnSp>
        <p:cxnSp>
          <p:nvCxnSpPr>
            <p:cNvPr id="90" name="Google Shape;90;p15"/>
            <p:cNvCxnSpPr>
              <a:stCxn id="77" idx="2"/>
              <a:endCxn id="79" idx="0"/>
            </p:cNvCxnSpPr>
            <p:nvPr/>
          </p:nvCxnSpPr>
          <p:spPr>
            <a:xfrm rot="5400000">
              <a:off x="1351340" y="3381058"/>
              <a:ext cx="242400" cy="706500"/>
            </a:xfrm>
            <a:prstGeom prst="bentConnector3">
              <a:avLst>
                <a:gd fmla="val 49988" name="adj1"/>
              </a:avLst>
            </a:prstGeom>
            <a:noFill/>
            <a:ln cap="flat" cmpd="sng" w="19050">
              <a:solidFill>
                <a:srgbClr val="0F465E">
                  <a:alpha val="74900"/>
                </a:srgbClr>
              </a:solidFill>
              <a:prstDash val="solid"/>
              <a:miter lim="8000"/>
              <a:headEnd len="sm" w="sm" type="none"/>
              <a:tailEnd len="sm" w="sm" type="none"/>
            </a:ln>
          </p:spPr>
        </p:cxnSp>
        <p:cxnSp>
          <p:nvCxnSpPr>
            <p:cNvPr id="91" name="Google Shape;91;p15"/>
            <p:cNvCxnSpPr>
              <a:stCxn id="77" idx="2"/>
              <a:endCxn id="80" idx="0"/>
            </p:cNvCxnSpPr>
            <p:nvPr/>
          </p:nvCxnSpPr>
          <p:spPr>
            <a:xfrm flipH="1" rot="-5400000">
              <a:off x="2034890" y="3404008"/>
              <a:ext cx="242400" cy="660600"/>
            </a:xfrm>
            <a:prstGeom prst="bentConnector3">
              <a:avLst>
                <a:gd fmla="val 49988" name="adj1"/>
              </a:avLst>
            </a:prstGeom>
            <a:noFill/>
            <a:ln cap="flat" cmpd="sng" w="19050">
              <a:solidFill>
                <a:srgbClr val="0F465E">
                  <a:alpha val="74900"/>
                </a:srgbClr>
              </a:solidFill>
              <a:prstDash val="solid"/>
              <a:miter lim="8000"/>
              <a:headEnd len="sm" w="sm" type="none"/>
              <a:tailEnd len="sm" w="sm" type="none"/>
            </a:ln>
          </p:spPr>
        </p:cxnSp>
        <p:cxnSp>
          <p:nvCxnSpPr>
            <p:cNvPr id="92" name="Google Shape;92;p15"/>
            <p:cNvCxnSpPr>
              <a:stCxn id="78" idx="2"/>
              <a:endCxn id="81" idx="0"/>
            </p:cNvCxnSpPr>
            <p:nvPr/>
          </p:nvCxnSpPr>
          <p:spPr>
            <a:xfrm rot="5400000">
              <a:off x="3838464" y="3675841"/>
              <a:ext cx="245100" cy="114000"/>
            </a:xfrm>
            <a:prstGeom prst="bentConnector3">
              <a:avLst>
                <a:gd fmla="val 50012" name="adj1"/>
              </a:avLst>
            </a:prstGeom>
            <a:noFill/>
            <a:ln cap="flat" cmpd="sng" w="19050">
              <a:solidFill>
                <a:srgbClr val="0F465E">
                  <a:alpha val="74900"/>
                </a:srgbClr>
              </a:solidFill>
              <a:prstDash val="solid"/>
              <a:miter lim="8000"/>
              <a:headEnd len="sm" w="sm" type="none"/>
              <a:tailEnd len="sm" w="sm" type="none"/>
            </a:ln>
          </p:spPr>
        </p:cxnSp>
        <p:cxnSp>
          <p:nvCxnSpPr>
            <p:cNvPr id="93" name="Google Shape;93;p15"/>
            <p:cNvCxnSpPr>
              <a:stCxn id="78" idx="2"/>
              <a:endCxn id="82" idx="0"/>
            </p:cNvCxnSpPr>
            <p:nvPr/>
          </p:nvCxnSpPr>
          <p:spPr>
            <a:xfrm flipH="1" rot="-5400000">
              <a:off x="4617714" y="3010591"/>
              <a:ext cx="245100" cy="1444500"/>
            </a:xfrm>
            <a:prstGeom prst="bentConnector3">
              <a:avLst>
                <a:gd fmla="val 50012" name="adj1"/>
              </a:avLst>
            </a:prstGeom>
            <a:noFill/>
            <a:ln cap="flat" cmpd="sng" w="19050">
              <a:solidFill>
                <a:srgbClr val="0F465E">
                  <a:alpha val="74900"/>
                </a:srgbClr>
              </a:solidFill>
              <a:prstDash val="solid"/>
              <a:miter lim="8000"/>
              <a:headEnd len="sm" w="sm" type="none"/>
              <a:tailEnd len="sm" w="sm" type="none"/>
            </a:ln>
          </p:spPr>
        </p:cxnSp>
        <p:cxnSp>
          <p:nvCxnSpPr>
            <p:cNvPr id="94" name="Google Shape;94;p15"/>
            <p:cNvCxnSpPr>
              <a:stCxn id="72" idx="2"/>
              <a:endCxn id="73" idx="0"/>
            </p:cNvCxnSpPr>
            <p:nvPr/>
          </p:nvCxnSpPr>
          <p:spPr>
            <a:xfrm>
              <a:off x="6086477" y="2596097"/>
              <a:ext cx="0" cy="327600"/>
            </a:xfrm>
            <a:prstGeom prst="straightConnector1">
              <a:avLst/>
            </a:prstGeom>
            <a:noFill/>
            <a:ln cap="flat" cmpd="sng" w="19050">
              <a:solidFill>
                <a:srgbClr val="0F465E">
                  <a:alpha val="74900"/>
                </a:srgbClr>
              </a:solidFill>
              <a:prstDash val="solid"/>
              <a:miter lim="8000"/>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Sistemas de recomendación</a:t>
            </a:r>
            <a:endParaRPr/>
          </a:p>
        </p:txBody>
      </p:sp>
      <p:pic>
        <p:nvPicPr>
          <p:cNvPr id="100" name="Google Shape;100;p16"/>
          <p:cNvPicPr preferRelativeResize="0"/>
          <p:nvPr/>
        </p:nvPicPr>
        <p:blipFill>
          <a:blip r:embed="rId3">
            <a:alphaModFix/>
          </a:blip>
          <a:stretch>
            <a:fillRect/>
          </a:stretch>
        </p:blipFill>
        <p:spPr>
          <a:xfrm>
            <a:off x="370248" y="1346850"/>
            <a:ext cx="4289349" cy="3076750"/>
          </a:xfrm>
          <a:prstGeom prst="rect">
            <a:avLst/>
          </a:prstGeom>
          <a:noFill/>
          <a:ln>
            <a:noFill/>
          </a:ln>
        </p:spPr>
      </p:pic>
      <p:sp>
        <p:nvSpPr>
          <p:cNvPr id="101" name="Google Shape;101;p16"/>
          <p:cNvSpPr txBox="1"/>
          <p:nvPr/>
        </p:nvSpPr>
        <p:spPr>
          <a:xfrm>
            <a:off x="4855250" y="560525"/>
            <a:ext cx="4018500" cy="42099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Popular Based</a:t>
            </a:r>
            <a:r>
              <a:rPr lang="en" sz="1000">
                <a:solidFill>
                  <a:schemeClr val="dk1"/>
                </a:solidFill>
              </a:rPr>
              <a:t>: esta es la recomendación más intuitiva que podemos encontrar en cualquier lugar. Ejemplos de esto son las películas mejor valoradas en IMDB, el "Top 10 en tu país hoy" en Netflix, etc. Estas recomendaciones suelen aparecer cuando eres un nuevo usuario y el proveedor no tiene suficiente información sobre ti. Por lo tanto, es una apuesta segura sugerirte lo que a otros les gusta. </a:t>
            </a:r>
            <a:r>
              <a:rPr b="1" lang="en" sz="1000">
                <a:solidFill>
                  <a:schemeClr val="dk1"/>
                </a:solidFill>
              </a:rPr>
              <a:t>Limitación:</a:t>
            </a:r>
            <a:r>
              <a:rPr lang="en" sz="1000">
                <a:solidFill>
                  <a:schemeClr val="dk1"/>
                </a:solidFill>
              </a:rPr>
              <a:t> Todos los usuarios reciben el mismo conjunto de recomendaciones. No es personalizado.</a:t>
            </a:r>
            <a:endParaRPr sz="1000">
              <a:solidFill>
                <a:schemeClr val="dk1"/>
              </a:solidFill>
            </a:endParaRPr>
          </a:p>
          <a:p>
            <a:pPr indent="-292100" lvl="0" marL="457200" rtl="0" algn="l">
              <a:lnSpc>
                <a:spcPct val="115000"/>
              </a:lnSpc>
              <a:spcBef>
                <a:spcPts val="1200"/>
              </a:spcBef>
              <a:spcAft>
                <a:spcPts val="1000"/>
              </a:spcAft>
              <a:buClr>
                <a:schemeClr val="dk1"/>
              </a:buClr>
              <a:buSzPts val="1000"/>
              <a:buChar char="●"/>
            </a:pPr>
            <a:r>
              <a:rPr b="1" lang="en" sz="1000">
                <a:solidFill>
                  <a:schemeClr val="dk1"/>
                </a:solidFill>
              </a:rPr>
              <a:t>Content Based</a:t>
            </a:r>
            <a:r>
              <a:rPr lang="en" sz="1000">
                <a:solidFill>
                  <a:schemeClr val="dk1"/>
                </a:solidFill>
              </a:rPr>
              <a:t> Incorpora las características de cada elemento (ej. Genero, autor, palabra clave, …) para hacer recomendaciones más relevantes según los gustos del usuario. Por ejemplo, en Netflix puedes ver una lista de contenidos recomendados porque te ha gustado una película específica. La película será relevante o similar a lo que otros usuarios disfrutan en aspectos como géneros, subgéneros, canal, país, etc.  </a:t>
            </a:r>
            <a:r>
              <a:rPr b="1" lang="en" sz="1000">
                <a:solidFill>
                  <a:schemeClr val="dk1"/>
                </a:solidFill>
              </a:rPr>
              <a:t>Limitación</a:t>
            </a:r>
            <a:r>
              <a:rPr lang="en" sz="1000">
                <a:solidFill>
                  <a:schemeClr val="dk1"/>
                </a:solidFill>
              </a:rPr>
              <a:t>: La recomendación se basará únicamente en lo que los usuarios han visto, les ha gustado o con lo que han interactuado antes.Todos los usuarios que disfruten del elemento X recibirán el mismo conjunto de recomendaciones.</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Sistemas de recomendación: filtro colaborativo</a:t>
            </a:r>
            <a:endParaRPr/>
          </a:p>
        </p:txBody>
      </p:sp>
      <p:sp>
        <p:nvSpPr>
          <p:cNvPr id="107" name="Google Shape;107;p17"/>
          <p:cNvSpPr txBox="1"/>
          <p:nvPr>
            <p:ph idx="1" type="body"/>
          </p:nvPr>
        </p:nvSpPr>
        <p:spPr>
          <a:xfrm>
            <a:off x="311700" y="1000075"/>
            <a:ext cx="8520600" cy="888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100"/>
              <a:t>El filtrado colaborativo recomienda un conjunto de elementos basado en lo que se conoce como la matriz de interacción usuario-elemento. Podemos hablar de rating </a:t>
            </a:r>
            <a:r>
              <a:rPr i="1" lang="en" sz="1100"/>
              <a:t>explícito</a:t>
            </a:r>
            <a:r>
              <a:rPr lang="en" sz="1100"/>
              <a:t>, cuando preguntamos al usuario directamente que califique el elemento o </a:t>
            </a:r>
            <a:r>
              <a:rPr i="1" lang="en" sz="1100"/>
              <a:t>implícito</a:t>
            </a:r>
            <a:r>
              <a:rPr lang="en" sz="1100"/>
              <a:t>, cuando inferimos esta calificación o rating (ejemplo min. Viendo la película)  </a:t>
            </a:r>
            <a:endParaRPr sz="1100"/>
          </a:p>
        </p:txBody>
      </p:sp>
      <p:pic>
        <p:nvPicPr>
          <p:cNvPr id="108" name="Google Shape;108;p17"/>
          <p:cNvPicPr preferRelativeResize="0"/>
          <p:nvPr/>
        </p:nvPicPr>
        <p:blipFill>
          <a:blip r:embed="rId3">
            <a:alphaModFix/>
          </a:blip>
          <a:stretch>
            <a:fillRect/>
          </a:stretch>
        </p:blipFill>
        <p:spPr>
          <a:xfrm>
            <a:off x="398300" y="1831775"/>
            <a:ext cx="3170800" cy="1735150"/>
          </a:xfrm>
          <a:prstGeom prst="rect">
            <a:avLst/>
          </a:prstGeom>
          <a:noFill/>
          <a:ln>
            <a:noFill/>
          </a:ln>
        </p:spPr>
      </p:pic>
      <p:sp>
        <p:nvSpPr>
          <p:cNvPr id="109" name="Google Shape;109;p17"/>
          <p:cNvSpPr txBox="1"/>
          <p:nvPr/>
        </p:nvSpPr>
        <p:spPr>
          <a:xfrm>
            <a:off x="3756275" y="1771150"/>
            <a:ext cx="4977000" cy="15222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200"/>
              </a:spcAft>
              <a:buNone/>
            </a:pPr>
            <a:r>
              <a:rPr b="1" lang="en" sz="1100">
                <a:solidFill>
                  <a:schemeClr val="dk2"/>
                </a:solidFill>
              </a:rPr>
              <a:t>User-based</a:t>
            </a:r>
            <a:r>
              <a:rPr lang="en" sz="1100">
                <a:solidFill>
                  <a:schemeClr val="dk2"/>
                </a:solidFill>
              </a:rPr>
              <a:t>: La recomendación se basa en un grupo de usuarios similares que se derivan de la matriz de interacción usuario-elemento. La recomendación cambiará en función del grupo de usuarios similares y este grupo a su vez cambiará a medida que el usuario vaya añadiendo nuevas calificaciones. </a:t>
            </a:r>
            <a:r>
              <a:rPr b="1" lang="en" sz="1100">
                <a:solidFill>
                  <a:schemeClr val="dk2"/>
                </a:solidFill>
              </a:rPr>
              <a:t>Limitacion</a:t>
            </a:r>
            <a:r>
              <a:rPr lang="en" sz="1100">
                <a:solidFill>
                  <a:schemeClr val="dk2"/>
                </a:solidFill>
              </a:rPr>
              <a:t>: se basa en la información de la matriz, por lo que si el usuario es nuevo y no hay calificaciones previas entonces no genera recomendaciones→ cold-start. </a:t>
            </a:r>
            <a:endParaRPr b="1" sz="1100">
              <a:solidFill>
                <a:schemeClr val="dk2"/>
              </a:solidFill>
            </a:endParaRPr>
          </a:p>
        </p:txBody>
      </p:sp>
      <p:sp>
        <p:nvSpPr>
          <p:cNvPr id="110" name="Google Shape;110;p17"/>
          <p:cNvSpPr txBox="1"/>
          <p:nvPr/>
        </p:nvSpPr>
        <p:spPr>
          <a:xfrm>
            <a:off x="311700" y="3589250"/>
            <a:ext cx="6107400" cy="15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100">
                <a:solidFill>
                  <a:schemeClr val="dk2"/>
                </a:solidFill>
              </a:rPr>
              <a:t>Item-based:</a:t>
            </a:r>
            <a:r>
              <a:rPr lang="en" sz="1100">
                <a:solidFill>
                  <a:schemeClr val="dk2"/>
                </a:solidFill>
              </a:rPr>
              <a:t> Buscamos grupos de elementos similares al que el usuario #1 acaba de indicar que le gusta y se lo recomendaremos. Este método es parecido a la recomendación basada en popularidad o contenido. La diferencia radica en cómo se determina el conjunto de elementos similares. Aquí usamos la matriz de interacción usuario-elemento en lugar de las valoraciones o géneros. </a:t>
            </a:r>
            <a:r>
              <a:rPr b="1" lang="en" sz="1100">
                <a:solidFill>
                  <a:schemeClr val="dk2"/>
                </a:solidFill>
              </a:rPr>
              <a:t>Limitación: </a:t>
            </a:r>
            <a:r>
              <a:rPr lang="en" sz="1100">
                <a:solidFill>
                  <a:schemeClr val="dk2"/>
                </a:solidFill>
              </a:rPr>
              <a:t>Se requiere información previa. Se puede solucionar este problema proporcionando primero la recomendación basada en contenido para el nuevo elemento hasta que haya suficiente información disponible.</a:t>
            </a:r>
            <a:endParaRPr sz="1100">
              <a:solidFill>
                <a:schemeClr val="dk2"/>
              </a:solidFill>
            </a:endParaRPr>
          </a:p>
        </p:txBody>
      </p:sp>
      <p:pic>
        <p:nvPicPr>
          <p:cNvPr descr="YouTube Recommendation System - Machine Learning Project with Source Code -  DataFlair" id="111" name="Google Shape;111;p17"/>
          <p:cNvPicPr preferRelativeResize="0"/>
          <p:nvPr/>
        </p:nvPicPr>
        <p:blipFill rotWithShape="1">
          <a:blip r:embed="rId4">
            <a:alphaModFix/>
          </a:blip>
          <a:srcRect b="0" l="0" r="0" t="0"/>
          <a:stretch/>
        </p:blipFill>
        <p:spPr>
          <a:xfrm>
            <a:off x="6504097" y="3414774"/>
            <a:ext cx="2557400" cy="1588276"/>
          </a:xfrm>
          <a:prstGeom prst="rect">
            <a:avLst/>
          </a:prstGeom>
          <a:noFill/>
          <a:ln>
            <a:noFill/>
          </a:ln>
        </p:spPr>
      </p:pic>
      <p:sp>
        <p:nvSpPr>
          <p:cNvPr id="112" name="Google Shape;112;p17"/>
          <p:cNvSpPr/>
          <p:nvPr/>
        </p:nvSpPr>
        <p:spPr>
          <a:xfrm>
            <a:off x="6345199" y="3151675"/>
            <a:ext cx="2875200" cy="339300"/>
          </a:xfrm>
          <a:prstGeom prst="rect">
            <a:avLst/>
          </a:prstGeom>
          <a:solidFill>
            <a:schemeClr val="lt1"/>
          </a:solidFill>
          <a:ln>
            <a:noFill/>
          </a:ln>
        </p:spPr>
        <p:txBody>
          <a:bodyPr anchorCtr="0" anchor="ctr" bIns="67275" lIns="134550" spcFirstLastPara="1" rIns="134550" wrap="square" tIns="67275">
            <a:noAutofit/>
          </a:bodyPr>
          <a:lstStyle/>
          <a:p>
            <a:pPr indent="0" lvl="0" marL="0" marR="0" rtl="0" algn="ctr">
              <a:spcBef>
                <a:spcPts val="0"/>
              </a:spcBef>
              <a:spcAft>
                <a:spcPts val="0"/>
              </a:spcAft>
              <a:buNone/>
            </a:pPr>
            <a:r>
              <a:rPr b="1" i="0" lang="en" sz="900" u="none" cap="none" strike="noStrike">
                <a:solidFill>
                  <a:schemeClr val="dk2"/>
                </a:solidFill>
              </a:rPr>
              <a:t>Collaborative Filtering vs Content Based</a:t>
            </a:r>
            <a:endParaRPr b="1"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Sistemas de recomendación: filtro colaborativo</a:t>
            </a:r>
            <a:endParaRPr/>
          </a:p>
        </p:txBody>
      </p:sp>
      <p:sp>
        <p:nvSpPr>
          <p:cNvPr id="118" name="Google Shape;118;p18"/>
          <p:cNvSpPr txBox="1"/>
          <p:nvPr>
            <p:ph idx="1" type="body"/>
          </p:nvPr>
        </p:nvSpPr>
        <p:spPr>
          <a:xfrm>
            <a:off x="374025" y="1067375"/>
            <a:ext cx="8520600" cy="367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b="1" lang="en" sz="1300"/>
              <a:t>Memory based</a:t>
            </a:r>
            <a:r>
              <a:rPr lang="en" sz="1300"/>
              <a:t>. Calcula la similitud entre usuarios o elemento aplicando las métricas de similaridad directamente sobre la matriz user-item. Métricas de similaridad: Correlación de Pearson, Similaridad del Coseno. Limitacion: el desequilibrio entre la cantidad de usuarios y elementos hace que la matriz de interacción usuario-elemento sea muy dispersa, lo que provoca una mala generalización de los resultados predichos. También cada vez que entran elementos o usuarios nuevos hay que recalcular todo. Para simplificar este proceso se emplean técnicas de descomposición de matrices: SVD→ model based.</a:t>
            </a:r>
            <a:endParaRPr sz="1300"/>
          </a:p>
          <a:p>
            <a:pPr indent="-311150" lvl="0" marL="457200" rtl="0" algn="l">
              <a:spcBef>
                <a:spcPts val="1200"/>
              </a:spcBef>
              <a:spcAft>
                <a:spcPts val="0"/>
              </a:spcAft>
              <a:buSzPts val="1300"/>
              <a:buChar char="●"/>
            </a:pPr>
            <a:r>
              <a:rPr b="1" lang="en" sz="1300"/>
              <a:t>Model based</a:t>
            </a:r>
            <a:r>
              <a:rPr lang="en" sz="1300"/>
              <a:t>. La diferencia clave entre los métodos model-based  y los métodos memory-based es que model-based implica la construcción de un modelo a partir del conjunto de datos de valoraciones; se extraen los datos de la matriz de interacción usuario-elemento y se utilizan como modelo para hacer recomendaciones. Esto resuelve el problema de escalabilidad del enfoque model-based y, por lo tanto, facilita la implementación en aplicaciones reales.Técnicas más comunes: </a:t>
            </a:r>
            <a:r>
              <a:rPr i="1" lang="en" sz="1300"/>
              <a:t>TruncatedSVD, Funk Matrix Factorization, Generalized Matrix Factorization (GMF); Neural Collaborative filtering.</a:t>
            </a:r>
            <a:endParaRPr i="1" sz="1300"/>
          </a:p>
          <a:p>
            <a:pPr indent="0" lvl="0" marL="0" rtl="0" algn="l">
              <a:spcBef>
                <a:spcPts val="1200"/>
              </a:spcBef>
              <a:spcAft>
                <a:spcPts val="0"/>
              </a:spcAft>
              <a:buNone/>
            </a:pPr>
            <a:r>
              <a:rPr b="1" lang="en" sz="1300"/>
              <a:t>Python Libraries</a:t>
            </a:r>
            <a:r>
              <a:rPr lang="en" sz="1300"/>
              <a:t>: </a:t>
            </a:r>
            <a:r>
              <a:rPr i="1" lang="en" sz="1300"/>
              <a:t>Surprise, LightFM, SKlearn, TensorFlow, implicit</a:t>
            </a:r>
            <a:endParaRPr i="1" sz="1300"/>
          </a:p>
          <a:p>
            <a:pPr indent="0" lvl="0" marL="0" rtl="0" algn="l">
              <a:spcBef>
                <a:spcPts val="1200"/>
              </a:spcBef>
              <a:spcAft>
                <a:spcPts val="0"/>
              </a:spcAft>
              <a:buNone/>
            </a:pPr>
            <a:r>
              <a:rPr i="1" lang="en" sz="1300" u="sng">
                <a:solidFill>
                  <a:schemeClr val="hlink"/>
                </a:solidFill>
                <a:hlinkClick r:id="rId3"/>
              </a:rPr>
              <a:t>https://pypi.org/project/scikit-surprise/</a:t>
            </a:r>
            <a:endParaRPr i="1" sz="1300"/>
          </a:p>
          <a:p>
            <a:pPr indent="0" lvl="0" marL="0" rtl="0" algn="l">
              <a:spcBef>
                <a:spcPts val="1200"/>
              </a:spcBef>
              <a:spcAft>
                <a:spcPts val="1200"/>
              </a:spcAft>
              <a:buNone/>
            </a:pPr>
            <a:r>
              <a:t/>
            </a:r>
            <a:endParaRPr i="1"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