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5124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124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E71A880-0364-41E3-8251-D5AE43DCC6B4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5116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B7FB0-7A62-48E4-B2BC-C2712749658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6842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F0108-16BE-42D3-A40A-3381AE8DDA1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638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3152D-1B0A-4182-B3DA-7109B971744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18032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72099-2E15-49B8-A9CC-9CFA9A73624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9609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BD247-93AA-4F43-8B75-EDF3F00423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0576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A9D4E-CFB7-40CE-ACF6-7818769312D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1818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55D7-0119-475B-BDB5-31DA53B799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709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C95CB-CDFD-4861-AA0C-D94097498DF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5597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93877-923C-4BDC-8AAB-B4F6D95481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1598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FC1A2-1C38-4029-AE14-2501B3163F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2384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89100-C559-4B06-B89B-E97DE26DDC8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87324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7F8FE-D8FA-4E39-8E5F-B3D1C1E4113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1613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5114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5114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5114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5114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5114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5114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114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114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114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EFBED3-F722-4551-8C9B-12013D4CA42A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11438" name="Text Box 14"/>
          <p:cNvSpPr txBox="1">
            <a:spLocks noChangeArrowheads="1"/>
          </p:cNvSpPr>
          <p:nvPr userDrawn="1"/>
        </p:nvSpPr>
        <p:spPr bwMode="auto">
          <a:xfrm>
            <a:off x="10416117" y="6165851"/>
            <a:ext cx="132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180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第</a:t>
            </a:r>
            <a:fld id="{D6E45BF5-31ED-4A07-8781-D0D42CC5C92C}" type="slidenum">
              <a:rPr kumimoji="1" lang="zh-CN" altLang="en-US" sz="18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zh-CN" altLang="en-US" sz="18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13716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rgbClr val="0A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rgbClr val="0A0A0E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rgbClr val="0A0A0E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rgbClr val="0A0A0E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rgbClr val="0A0A0E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rgbClr val="0A0A0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rgbClr val="0A0A0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rgbClr val="0A0A0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rgbClr val="0A0A0E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9650" y="1916113"/>
            <a:ext cx="7772400" cy="4267200"/>
          </a:xfrm>
        </p:spPr>
        <p:txBody>
          <a:bodyPr/>
          <a:lstStyle/>
          <a:p>
            <a:pPr marL="0" indent="0" defTabSz="284163">
              <a:lnSpc>
                <a:spcPct val="110000"/>
              </a:lnSpc>
              <a:buClr>
                <a:schemeClr val="accent2"/>
              </a:buClr>
              <a:buNone/>
              <a:tabLst>
                <a:tab pos="0" algn="l"/>
              </a:tabLst>
            </a:pPr>
            <a:r>
              <a:rPr lang="en-US" altLang="zh-CN" smtClean="0"/>
              <a:t>1.</a:t>
            </a:r>
            <a:r>
              <a:rPr lang="zh-CN" altLang="en-US" b="1" smtClean="0"/>
              <a:t>概念设计</a:t>
            </a:r>
          </a:p>
          <a:p>
            <a:pPr marL="531813" lvl="1" indent="-338138" defTabSz="284163" eaLnBrk="1" hangingPunct="1">
              <a:lnSpc>
                <a:spcPct val="105000"/>
              </a:lnSpc>
              <a:tabLst>
                <a:tab pos="0" algn="l"/>
              </a:tabLst>
            </a:pPr>
            <a:r>
              <a:rPr lang="zh-CN" altLang="en-US" b="1" smtClean="0">
                <a:latin typeface="Times New Roman" pitchFamily="18" charset="0"/>
              </a:rPr>
              <a:t>实体</a:t>
            </a:r>
            <a:r>
              <a:rPr lang="en-US" altLang="zh-CN" b="1" smtClean="0">
                <a:latin typeface="Times New Roman" pitchFamily="18" charset="0"/>
              </a:rPr>
              <a:t>: </a:t>
            </a:r>
            <a:r>
              <a:rPr lang="zh-CN" altLang="en-US" b="1" smtClean="0">
                <a:latin typeface="Times New Roman" pitchFamily="18" charset="0"/>
              </a:rPr>
              <a:t>指客观存在并相互区别的事物，实体可以是具体的，也可以是抽象的</a:t>
            </a:r>
          </a:p>
          <a:p>
            <a:pPr marL="531813" lvl="1" indent="-338138" defTabSz="284163" eaLnBrk="1" hangingPunct="1">
              <a:lnSpc>
                <a:spcPct val="105000"/>
              </a:lnSpc>
              <a:tabLst>
                <a:tab pos="0" algn="l"/>
              </a:tabLst>
            </a:pPr>
            <a:r>
              <a:rPr lang="zh-CN" altLang="en-US" b="1" smtClean="0">
                <a:latin typeface="Times New Roman" pitchFamily="18" charset="0"/>
              </a:rPr>
              <a:t>联系</a:t>
            </a:r>
            <a:r>
              <a:rPr lang="en-US" altLang="zh-CN" b="1" smtClean="0">
                <a:latin typeface="Times New Roman" pitchFamily="18" charset="0"/>
              </a:rPr>
              <a:t>:</a:t>
            </a:r>
            <a:r>
              <a:rPr lang="zh-CN" altLang="en-US" b="1" smtClean="0">
                <a:latin typeface="Times New Roman" pitchFamily="18" charset="0"/>
              </a:rPr>
              <a:t>实体和实体之间的关系被抽象为联系</a:t>
            </a:r>
            <a:r>
              <a:rPr lang="zh-CN" altLang="en-US" b="1" smtClean="0"/>
              <a:t>。</a:t>
            </a:r>
            <a:r>
              <a:rPr lang="zh-CN" altLang="en-US" b="1" smtClean="0">
                <a:latin typeface="Times New Roman" pitchFamily="18" charset="0"/>
              </a:rPr>
              <a:t>联系分为一对一，一对多或多对多</a:t>
            </a:r>
            <a:r>
              <a:rPr lang="zh-CN" altLang="en-US" b="1" smtClean="0"/>
              <a:t>三种</a:t>
            </a:r>
          </a:p>
          <a:p>
            <a:pPr marL="531813" lvl="1" indent="-338138" defTabSz="284163" eaLnBrk="1" hangingPunct="1">
              <a:lnSpc>
                <a:spcPct val="105000"/>
              </a:lnSpc>
              <a:tabLst>
                <a:tab pos="0" algn="l"/>
              </a:tabLst>
            </a:pPr>
            <a:r>
              <a:rPr lang="zh-CN" altLang="en-US" b="1" smtClean="0">
                <a:latin typeface="Times New Roman" pitchFamily="18" charset="0"/>
              </a:rPr>
              <a:t>属性</a:t>
            </a:r>
            <a:r>
              <a:rPr lang="en-US" altLang="zh-CN" b="1" smtClean="0">
                <a:latin typeface="Times New Roman" pitchFamily="18" charset="0"/>
              </a:rPr>
              <a:t>:</a:t>
            </a:r>
            <a:r>
              <a:rPr lang="zh-CN" altLang="en-US" b="1" smtClean="0">
                <a:latin typeface="Times New Roman" pitchFamily="18" charset="0"/>
              </a:rPr>
              <a:t>指实体的特征</a:t>
            </a:r>
          </a:p>
          <a:p>
            <a:pPr marL="531813" lvl="1" indent="-338138" defTabSz="284163" eaLnBrk="1" hangingPunct="1">
              <a:lnSpc>
                <a:spcPct val="105000"/>
              </a:lnSpc>
              <a:tabLst>
                <a:tab pos="0" algn="l"/>
              </a:tabLst>
            </a:pPr>
            <a:r>
              <a:rPr lang="zh-CN" altLang="en-US" b="1" smtClean="0">
                <a:latin typeface="Times New Roman" pitchFamily="18" charset="0"/>
              </a:rPr>
              <a:t>主键</a:t>
            </a:r>
            <a:r>
              <a:rPr lang="en-US" altLang="zh-CN" b="1" smtClean="0">
                <a:latin typeface="Times New Roman" pitchFamily="18" charset="0"/>
              </a:rPr>
              <a:t>: </a:t>
            </a:r>
            <a:r>
              <a:rPr lang="zh-CN" altLang="en-US" b="1" smtClean="0">
                <a:latin typeface="Times New Roman" pitchFamily="18" charset="0"/>
              </a:rPr>
              <a:t>能唯一地标识该实体的属性或属性组</a:t>
            </a:r>
          </a:p>
        </p:txBody>
      </p:sp>
      <p:sp>
        <p:nvSpPr>
          <p:cNvPr id="111619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287713" y="765175"/>
            <a:ext cx="3530600" cy="914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A0A0E"/>
                </a:solidFill>
              </a:rPr>
              <a:t> </a:t>
            </a:r>
            <a:r>
              <a:rPr lang="zh-CN" altLang="en-US" sz="3200" b="1" dirty="0">
                <a:solidFill>
                  <a:srgbClr val="0A0A0E"/>
                </a:solidFill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42519173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267200"/>
          </a:xfrm>
        </p:spPr>
        <p:txBody>
          <a:bodyPr/>
          <a:lstStyle/>
          <a:p>
            <a:pPr marL="177800" indent="-177800" defTabSz="284163">
              <a:lnSpc>
                <a:spcPct val="110000"/>
              </a:lnSpc>
              <a:buClr>
                <a:schemeClr val="accent2"/>
              </a:buClr>
              <a:tabLst>
                <a:tab pos="355600" algn="l"/>
              </a:tabLst>
            </a:pPr>
            <a:endParaRPr lang="zh-CN" altLang="zh-CN" sz="2800">
              <a:solidFill>
                <a:srgbClr val="FFFFFF"/>
              </a:solidFill>
            </a:endParaRPr>
          </a:p>
        </p:txBody>
      </p:sp>
      <p:sp>
        <p:nvSpPr>
          <p:cNvPr id="112643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711450" y="765175"/>
            <a:ext cx="3530600" cy="914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A0A0E"/>
                </a:solidFill>
              </a:rPr>
              <a:t> </a:t>
            </a:r>
            <a:r>
              <a:rPr lang="zh-CN" altLang="en-US" sz="3200" b="1" dirty="0">
                <a:solidFill>
                  <a:srgbClr val="0A0A0E"/>
                </a:solidFill>
              </a:rPr>
              <a:t>数据库设计</a:t>
            </a:r>
          </a:p>
        </p:txBody>
      </p:sp>
      <p:pic>
        <p:nvPicPr>
          <p:cNvPr id="112644" name="Picture 5" descr="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8213" y="1989139"/>
            <a:ext cx="6119812" cy="1800225"/>
          </a:xfrm>
          <a:prstGeom prst="rect">
            <a:avLst/>
          </a:prstGeom>
          <a:noFill/>
          <a:ln w="76200">
            <a:pattFill prst="smGrid">
              <a:fgClr>
                <a:srgbClr val="CC0000"/>
              </a:fgClr>
              <a:bgClr>
                <a:srgbClr val="FFFFFF"/>
              </a:bgClr>
            </a:pattFill>
            <a:miter lim="800000"/>
            <a:headEnd/>
            <a:tailEnd/>
          </a:ln>
        </p:spPr>
      </p:pic>
      <p:pic>
        <p:nvPicPr>
          <p:cNvPr id="112645" name="Picture 6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8214" y="3860801"/>
            <a:ext cx="6048375" cy="1693863"/>
          </a:xfrm>
          <a:prstGeom prst="rect">
            <a:avLst/>
          </a:prstGeom>
          <a:noFill/>
          <a:ln w="76200">
            <a:pattFill prst="sphere">
              <a:fgClr>
                <a:srgbClr val="CC0000"/>
              </a:fgClr>
              <a:bgClr>
                <a:srgbClr val="FFFFFF"/>
              </a:bgClr>
            </a:patt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60117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916114"/>
            <a:ext cx="8820150" cy="4556125"/>
          </a:xfrm>
        </p:spPr>
        <p:txBody>
          <a:bodyPr/>
          <a:lstStyle/>
          <a:p>
            <a:pPr marL="0" indent="0" defTabSz="284163">
              <a:lnSpc>
                <a:spcPct val="110000"/>
              </a:lnSpc>
              <a:buClr>
                <a:schemeClr val="accent2"/>
              </a:buClr>
              <a:buNone/>
              <a:tabLst>
                <a:tab pos="0" algn="l"/>
              </a:tabLst>
            </a:pPr>
            <a:r>
              <a:rPr lang="en-US" altLang="zh-CN" sz="2800" b="1"/>
              <a:t>2.</a:t>
            </a:r>
            <a:r>
              <a:rPr lang="zh-CN" altLang="en-US" sz="2800" b="1"/>
              <a:t>逻辑设计</a:t>
            </a:r>
          </a:p>
          <a:p>
            <a:pPr marL="517525" lvl="1" indent="-338138" defTabSz="284163" eaLnBrk="1" hangingPunct="1">
              <a:tabLst>
                <a:tab pos="0" algn="l"/>
              </a:tabLst>
            </a:pPr>
            <a:r>
              <a:rPr lang="zh-CN" altLang="en-US" sz="2400" b="1">
                <a:latin typeface="Times New Roman" pitchFamily="18" charset="0"/>
              </a:rPr>
              <a:t>逻辑结构设计是在概念设计的基础上完成的</a:t>
            </a:r>
          </a:p>
          <a:p>
            <a:pPr marL="517525" lvl="1" indent="-338138" defTabSz="284163" eaLnBrk="1" hangingPunct="1">
              <a:tabLst>
                <a:tab pos="0" algn="l"/>
              </a:tabLst>
            </a:pPr>
            <a:r>
              <a:rPr lang="zh-CN" altLang="en-US" sz="2400" b="1">
                <a:latin typeface="Times New Roman" pitchFamily="18" charset="0"/>
              </a:rPr>
              <a:t>设计数据表</a:t>
            </a:r>
            <a:r>
              <a:rPr lang="en-US" altLang="zh-CN" sz="2400" b="1">
                <a:latin typeface="Times New Roman" pitchFamily="18" charset="0"/>
              </a:rPr>
              <a:t>: </a:t>
            </a:r>
            <a:r>
              <a:rPr lang="zh-CN" altLang="en-US" sz="2400" b="1">
                <a:latin typeface="Times New Roman" pitchFamily="18" charset="0"/>
              </a:rPr>
              <a:t>按以下规则从数据关系模型中映射出数据库中的数据表</a:t>
            </a:r>
          </a:p>
          <a:p>
            <a:pPr marL="900113" lvl="2" indent="-203200" defTabSz="284163" eaLnBrk="1" hangingPunct="1"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0" algn="l"/>
              </a:tabLst>
            </a:pPr>
            <a:r>
              <a:rPr lang="zh-CN" altLang="en-US" b="1" smtClean="0">
                <a:latin typeface="Times New Roman" pitchFamily="18" charset="0"/>
              </a:rPr>
              <a:t>每一个实体应该映射为数据库逻辑结构中的一个数据表</a:t>
            </a:r>
          </a:p>
          <a:p>
            <a:pPr marL="900113" lvl="2" indent="-203200" defTabSz="284163" eaLnBrk="1" hangingPunct="1"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0" algn="l"/>
              </a:tabLst>
            </a:pPr>
            <a:r>
              <a:rPr lang="zh-CN" altLang="en-US" b="1" smtClean="0">
                <a:latin typeface="Times New Roman" pitchFamily="18" charset="0"/>
              </a:rPr>
              <a:t>每一个</a:t>
            </a:r>
            <a:r>
              <a:rPr lang="en-US" altLang="zh-CN" b="1" smtClean="0">
                <a:latin typeface="Times New Roman" pitchFamily="18" charset="0"/>
              </a:rPr>
              <a:t>n:m</a:t>
            </a:r>
            <a:r>
              <a:rPr lang="zh-CN" altLang="en-US" b="1" smtClean="0">
                <a:latin typeface="Times New Roman" pitchFamily="18" charset="0"/>
              </a:rPr>
              <a:t>关系也应映射为数据库逻辑结构中的一个数据表</a:t>
            </a:r>
          </a:p>
          <a:p>
            <a:pPr marL="900113" lvl="2" indent="-203200" defTabSz="284163" eaLnBrk="1" hangingPunct="1"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0" algn="l"/>
              </a:tabLst>
            </a:pPr>
            <a:r>
              <a:rPr lang="zh-CN" altLang="en-US" b="1" smtClean="0">
                <a:latin typeface="Times New Roman" pitchFamily="18" charset="0"/>
              </a:rPr>
              <a:t>每一个</a:t>
            </a:r>
            <a:r>
              <a:rPr lang="en-US" altLang="zh-CN" b="1" smtClean="0">
                <a:latin typeface="Times New Roman" pitchFamily="18" charset="0"/>
              </a:rPr>
              <a:t>1:n</a:t>
            </a:r>
            <a:r>
              <a:rPr lang="zh-CN" altLang="en-US" b="1" smtClean="0">
                <a:latin typeface="Times New Roman" pitchFamily="18" charset="0"/>
              </a:rPr>
              <a:t>关系也可映射为一个独立的数据表</a:t>
            </a:r>
          </a:p>
          <a:p>
            <a:pPr marL="900113" lvl="2" indent="-203200" defTabSz="284163" eaLnBrk="1" hangingPunct="1"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0" algn="l"/>
              </a:tabLst>
            </a:pPr>
            <a:r>
              <a:rPr lang="zh-CN" altLang="en-US" b="1" smtClean="0">
                <a:latin typeface="Times New Roman" pitchFamily="18" charset="0"/>
              </a:rPr>
              <a:t>每一个</a:t>
            </a:r>
            <a:r>
              <a:rPr lang="en-US" altLang="zh-CN" b="1" smtClean="0">
                <a:latin typeface="Times New Roman" pitchFamily="18" charset="0"/>
              </a:rPr>
              <a:t>1:1</a:t>
            </a:r>
            <a:r>
              <a:rPr lang="zh-CN" altLang="en-US" b="1" smtClean="0">
                <a:latin typeface="Times New Roman" pitchFamily="18" charset="0"/>
              </a:rPr>
              <a:t>关系可映射为一个独立的数据表，也可以与跟它相连的任意一端或两端的实体合并组成数据表</a:t>
            </a:r>
          </a:p>
        </p:txBody>
      </p:sp>
      <p:sp>
        <p:nvSpPr>
          <p:cNvPr id="113667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27350" y="908050"/>
            <a:ext cx="3602038" cy="903288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A0A0E"/>
                </a:solidFill>
              </a:rPr>
              <a:t> </a:t>
            </a:r>
            <a:r>
              <a:rPr lang="zh-CN" altLang="en-US" sz="3200" b="1" dirty="0">
                <a:solidFill>
                  <a:srgbClr val="0A0A0E"/>
                </a:solidFill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6557567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981200"/>
            <a:ext cx="7989887" cy="4267200"/>
          </a:xfrm>
        </p:spPr>
        <p:txBody>
          <a:bodyPr/>
          <a:lstStyle/>
          <a:p>
            <a:pPr marL="0" indent="0" defTabSz="284163" eaLnBrk="1" hangingPunct="1">
              <a:buClr>
                <a:srgbClr val="FFFFFF"/>
              </a:buClr>
              <a:buFont typeface="Wingdings" pitchFamily="2" charset="2"/>
              <a:buChar char="F"/>
              <a:tabLst>
                <a:tab pos="0" algn="l"/>
              </a:tabLst>
            </a:pPr>
            <a:r>
              <a:rPr lang="zh-CN" altLang="en-US" b="1" smtClean="0"/>
              <a:t>规范数据表</a:t>
            </a:r>
          </a:p>
          <a:p>
            <a:pPr marL="355600" lvl="1" indent="-176213" defTabSz="284163" eaLnBrk="1" hangingPunct="1"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0" algn="l"/>
              </a:tabLst>
            </a:pPr>
            <a:r>
              <a:rPr lang="zh-CN" altLang="en-US" sz="2400" b="1">
                <a:latin typeface="Times New Roman" pitchFamily="18" charset="0"/>
              </a:rPr>
              <a:t>第一范式：每个属性值都必须是原子值，即仅仅是一个简单值而不含内部结构</a:t>
            </a:r>
            <a:endParaRPr lang="zh-CN" altLang="en-US" sz="2000" b="1">
              <a:latin typeface="Times New Roman" pitchFamily="18" charset="0"/>
            </a:endParaRPr>
          </a:p>
          <a:p>
            <a:pPr marL="355600" lvl="1" indent="-176213" defTabSz="284163" eaLnBrk="1" hangingPunct="1"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0" algn="l"/>
              </a:tabLst>
            </a:pPr>
            <a:r>
              <a:rPr lang="zh-CN" altLang="en-US" sz="2400" b="1">
                <a:latin typeface="Times New Roman" pitchFamily="18" charset="0"/>
              </a:rPr>
              <a:t>第二范式：满足第一范式条件，而且每个非主键属性都由整个主键决定</a:t>
            </a:r>
          </a:p>
          <a:p>
            <a:pPr marL="355600" lvl="1" indent="-176213" defTabSz="284163" eaLnBrk="1" hangingPunct="1"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0" algn="l"/>
              </a:tabLst>
            </a:pPr>
            <a:r>
              <a:rPr lang="zh-CN" altLang="en-US" sz="2400" b="1">
                <a:latin typeface="Times New Roman" pitchFamily="18" charset="0"/>
              </a:rPr>
              <a:t>第三范式：符合第二范式的条件，每个非主键属性的进一步描述，即一个非主键属性值不依赖于另一个非主键属性值</a:t>
            </a:r>
            <a:endParaRPr lang="zh-CN" altLang="en-US" sz="2400" b="1"/>
          </a:p>
        </p:txBody>
      </p:sp>
      <p:sp>
        <p:nvSpPr>
          <p:cNvPr id="114691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27350" y="836613"/>
            <a:ext cx="3530600" cy="914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A0A0E"/>
                </a:solidFill>
              </a:rPr>
              <a:t> </a:t>
            </a:r>
            <a:r>
              <a:rPr lang="zh-CN" altLang="en-US" sz="3200" b="1" dirty="0">
                <a:solidFill>
                  <a:srgbClr val="0A0A0E"/>
                </a:solidFill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3765656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1773238"/>
            <a:ext cx="9144000" cy="4267200"/>
          </a:xfrm>
        </p:spPr>
        <p:txBody>
          <a:bodyPr/>
          <a:lstStyle/>
          <a:p>
            <a:pPr marL="0" indent="0" defTabSz="284163" eaLnBrk="1" hangingPunct="1">
              <a:buNone/>
              <a:tabLst>
                <a:tab pos="0" algn="l"/>
              </a:tabLst>
            </a:pPr>
            <a:r>
              <a:rPr lang="en-US" altLang="zh-CN" sz="2800" b="1"/>
              <a:t>  </a:t>
            </a:r>
            <a:r>
              <a:rPr lang="zh-CN" altLang="en-US" sz="2800" b="1"/>
              <a:t>例</a:t>
            </a:r>
            <a:r>
              <a:rPr lang="en-US" altLang="zh-CN" sz="2800" b="1"/>
              <a:t>:</a:t>
            </a:r>
            <a:r>
              <a:rPr lang="zh-CN" altLang="en-US" sz="2800" b="1"/>
              <a:t>教学管理系统中，学生与教师管理模型</a:t>
            </a:r>
            <a:r>
              <a:rPr lang="zh-CN" altLang="en-US" smtClean="0"/>
              <a:t>：</a:t>
            </a:r>
          </a:p>
          <a:p>
            <a:pPr marL="1077913" lvl="2" indent="-203200" defTabSz="284163" eaLnBrk="1" hangingPunct="1">
              <a:tabLst>
                <a:tab pos="0" algn="l"/>
              </a:tabLst>
            </a:pPr>
            <a:r>
              <a:rPr lang="zh-CN" altLang="en-US" b="1" smtClean="0"/>
              <a:t>学校有若干学生，属性包括：学号、姓名、性别、年龄；</a:t>
            </a:r>
          </a:p>
          <a:p>
            <a:pPr marL="1077913" lvl="2" indent="-203200" defTabSz="284163" eaLnBrk="1" hangingPunct="1">
              <a:tabLst>
                <a:tab pos="0" algn="l"/>
              </a:tabLst>
            </a:pPr>
            <a:r>
              <a:rPr lang="zh-CN" altLang="en-US" b="1" smtClean="0"/>
              <a:t>学校有若干教师，属性包括：编号、姓名、性别、年龄、职称；</a:t>
            </a:r>
          </a:p>
          <a:p>
            <a:pPr marL="1077913" lvl="2" indent="-203200" defTabSz="284163" eaLnBrk="1" hangingPunct="1">
              <a:tabLst>
                <a:tab pos="0" algn="l"/>
              </a:tabLst>
            </a:pPr>
            <a:r>
              <a:rPr lang="zh-CN" altLang="en-US" b="1" smtClean="0"/>
              <a:t>学校开设若干课程，课程属性包括：课程号、课程名、课时、学分；</a:t>
            </a:r>
          </a:p>
          <a:p>
            <a:pPr marL="1077913" lvl="2" indent="-203200" defTabSz="284163" eaLnBrk="1" hangingPunct="1">
              <a:tabLst>
                <a:tab pos="0" algn="l"/>
              </a:tabLst>
            </a:pPr>
            <a:r>
              <a:rPr lang="zh-CN" altLang="en-US" b="1" smtClean="0"/>
              <a:t>在教学中，一门课程只安排一名教师任教，一名教师可任多门课程。</a:t>
            </a:r>
          </a:p>
          <a:p>
            <a:pPr marL="1077913" lvl="2" indent="-203200" defTabSz="284163" eaLnBrk="1" hangingPunct="1">
              <a:tabLst>
                <a:tab pos="0" algn="l"/>
              </a:tabLst>
            </a:pPr>
            <a:r>
              <a:rPr lang="zh-CN" altLang="en-US" b="1" smtClean="0"/>
              <a:t>教师任课包括：任课时间和使用教材；</a:t>
            </a:r>
          </a:p>
          <a:p>
            <a:pPr marL="1077913" lvl="2" indent="-203200" defTabSz="284163" eaLnBrk="1" hangingPunct="1">
              <a:tabLst>
                <a:tab pos="0" algn="l"/>
              </a:tabLst>
            </a:pPr>
            <a:r>
              <a:rPr lang="zh-CN" altLang="en-US" b="1" smtClean="0"/>
              <a:t>一门课程有多名学生选修，每名学生可选多门课。学生选课包括所选课程和考核成绩。</a:t>
            </a:r>
          </a:p>
        </p:txBody>
      </p:sp>
      <p:sp>
        <p:nvSpPr>
          <p:cNvPr id="11571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27350" y="836613"/>
            <a:ext cx="3530600" cy="914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A0A0E"/>
                </a:solidFill>
              </a:rPr>
              <a:t> </a:t>
            </a:r>
            <a:r>
              <a:rPr lang="zh-CN" altLang="en-US" sz="3200" b="1" dirty="0">
                <a:solidFill>
                  <a:srgbClr val="0A0A0E"/>
                </a:solidFill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8913339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3388" y="1981200"/>
            <a:ext cx="8964612" cy="4267200"/>
          </a:xfrm>
        </p:spPr>
        <p:txBody>
          <a:bodyPr/>
          <a:lstStyle/>
          <a:p>
            <a:pPr marL="609600" indent="-609600" defTabSz="284163" eaLnBrk="1" hangingPunct="1">
              <a:buNone/>
              <a:tabLst>
                <a:tab pos="0" algn="l"/>
              </a:tabLst>
            </a:pPr>
            <a:r>
              <a:rPr lang="zh-CN" altLang="en-US" b="1" smtClean="0"/>
              <a:t>根据上述描述，进行数据库概念设计、逻辑设计：</a:t>
            </a:r>
          </a:p>
          <a:p>
            <a:pPr marL="609600" indent="-609600" defTabSz="284163" eaLnBrk="1" hangingPunct="1">
              <a:buFont typeface="Wingdings" pitchFamily="2" charset="2"/>
              <a:buAutoNum type="arabicParenBoth"/>
              <a:tabLst>
                <a:tab pos="0" algn="l"/>
              </a:tabLst>
            </a:pPr>
            <a:r>
              <a:rPr lang="zh-CN" altLang="en-US" sz="2800" b="1"/>
              <a:t>识别实体： 学生、教师、课程</a:t>
            </a:r>
          </a:p>
          <a:p>
            <a:pPr marL="609600" indent="-609600" defTabSz="284163" eaLnBrk="1" hangingPunct="1">
              <a:buFont typeface="Wingdings" pitchFamily="2" charset="2"/>
              <a:buAutoNum type="arabicParenBoth" startAt="2"/>
              <a:tabLst>
                <a:tab pos="0" algn="l"/>
              </a:tabLst>
            </a:pPr>
            <a:r>
              <a:rPr lang="zh-CN" altLang="en-US" sz="2800" b="1"/>
              <a:t>系统中实体之间的关系有哪些？</a:t>
            </a:r>
          </a:p>
          <a:p>
            <a:pPr marL="609600" indent="-609600" defTabSz="284163" eaLnBrk="1" hangingPunct="1">
              <a:tabLst>
                <a:tab pos="0" algn="l"/>
              </a:tabLst>
            </a:pPr>
            <a:r>
              <a:rPr lang="zh-CN" altLang="en-US" sz="2800" b="1"/>
              <a:t>教师任课关系</a:t>
            </a:r>
          </a:p>
          <a:p>
            <a:pPr marL="609600" indent="-609600" defTabSz="284163" eaLnBrk="1" hangingPunct="1">
              <a:tabLst>
                <a:tab pos="0" algn="l"/>
              </a:tabLst>
            </a:pPr>
            <a:r>
              <a:rPr lang="zh-CN" altLang="en-US" sz="2800" b="1"/>
              <a:t>学生选课关系</a:t>
            </a:r>
          </a:p>
        </p:txBody>
      </p:sp>
      <p:sp>
        <p:nvSpPr>
          <p:cNvPr id="116739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27350" y="836613"/>
            <a:ext cx="3530600" cy="914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A0A0E"/>
                </a:solidFill>
              </a:rPr>
              <a:t> </a:t>
            </a:r>
            <a:r>
              <a:rPr lang="zh-CN" altLang="en-US" sz="3200" b="1" dirty="0">
                <a:solidFill>
                  <a:srgbClr val="0A0A0E"/>
                </a:solidFill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737540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92313" y="1844675"/>
            <a:ext cx="8424862" cy="4267200"/>
          </a:xfrm>
        </p:spPr>
        <p:txBody>
          <a:bodyPr/>
          <a:lstStyle/>
          <a:p>
            <a:pPr marL="0" indent="0" defTabSz="284163" eaLnBrk="1" hangingPunct="1">
              <a:buNone/>
              <a:tabLst>
                <a:tab pos="0" algn="l"/>
              </a:tabLst>
            </a:pPr>
            <a:r>
              <a:rPr lang="en-US" altLang="zh-CN" sz="2800" b="1"/>
              <a:t>(3) </a:t>
            </a:r>
            <a:r>
              <a:rPr lang="zh-CN" altLang="en-US" sz="2800" b="1"/>
              <a:t>画出系统的总</a:t>
            </a:r>
            <a:r>
              <a:rPr lang="en-US" altLang="zh-CN" sz="2800" b="1"/>
              <a:t>E-R</a:t>
            </a:r>
            <a:r>
              <a:rPr lang="zh-CN" altLang="en-US" sz="2800" b="1"/>
              <a:t>图：</a:t>
            </a:r>
          </a:p>
        </p:txBody>
      </p:sp>
      <p:sp>
        <p:nvSpPr>
          <p:cNvPr id="117763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27350" y="836613"/>
            <a:ext cx="3530600" cy="914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A0A0E"/>
                </a:solidFill>
              </a:rPr>
              <a:t> </a:t>
            </a:r>
            <a:r>
              <a:rPr lang="zh-CN" altLang="en-US" sz="3200" b="1" dirty="0">
                <a:solidFill>
                  <a:srgbClr val="0A0A0E"/>
                </a:solidFill>
              </a:rPr>
              <a:t>数据库设计</a:t>
            </a:r>
          </a:p>
        </p:txBody>
      </p:sp>
      <p:pic>
        <p:nvPicPr>
          <p:cNvPr id="117764" name="Picture 4" descr="捕捉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388" y="2420938"/>
            <a:ext cx="8640762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93937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92313" y="1981200"/>
            <a:ext cx="8424862" cy="4267200"/>
          </a:xfrm>
        </p:spPr>
        <p:txBody>
          <a:bodyPr/>
          <a:lstStyle/>
          <a:p>
            <a:pPr marL="0" indent="0" defTabSz="284163" eaLnBrk="1" hangingPunct="1">
              <a:buNone/>
              <a:tabLst>
                <a:tab pos="0" algn="l"/>
              </a:tabLst>
            </a:pPr>
            <a:r>
              <a:rPr lang="en-US" altLang="zh-CN" sz="2800" b="1"/>
              <a:t>(4) </a:t>
            </a:r>
            <a:r>
              <a:rPr lang="zh-CN" altLang="en-US" sz="2800" b="1"/>
              <a:t>将</a:t>
            </a:r>
            <a:r>
              <a:rPr lang="en-US" altLang="zh-CN" sz="2800" b="1"/>
              <a:t>E-R</a:t>
            </a:r>
            <a:r>
              <a:rPr lang="zh-CN" altLang="en-US" sz="2800" b="1"/>
              <a:t>图转换为关系模型，主码用下划线标记 </a:t>
            </a:r>
          </a:p>
          <a:p>
            <a:pPr marL="0" indent="0" defTabSz="284163" eaLnBrk="1" hangingPunct="1">
              <a:tabLst>
                <a:tab pos="0" algn="l"/>
              </a:tabLst>
            </a:pPr>
            <a:r>
              <a:rPr lang="zh-CN" altLang="en-US" sz="2800" b="1"/>
              <a:t>学生</a:t>
            </a:r>
            <a:r>
              <a:rPr lang="en-US" altLang="zh-CN" sz="2800" b="1"/>
              <a:t>(</a:t>
            </a:r>
            <a:r>
              <a:rPr lang="zh-CN" altLang="en-US" sz="2800" b="1" u="sng"/>
              <a:t>学号</a:t>
            </a:r>
            <a:r>
              <a:rPr lang="zh-CN" altLang="en-US" sz="2800" b="1"/>
              <a:t>   姓名    性别   年龄</a:t>
            </a:r>
            <a:r>
              <a:rPr lang="en-US" altLang="zh-CN" sz="2800" b="1"/>
              <a:t>)    </a:t>
            </a:r>
          </a:p>
          <a:p>
            <a:pPr marL="0" indent="0" defTabSz="284163" eaLnBrk="1" hangingPunct="1">
              <a:tabLst>
                <a:tab pos="0" algn="l"/>
              </a:tabLst>
            </a:pPr>
            <a:r>
              <a:rPr lang="zh-CN" altLang="en-US" sz="2800" b="1"/>
              <a:t>教师</a:t>
            </a:r>
            <a:r>
              <a:rPr lang="en-US" altLang="zh-CN" sz="2800" b="1"/>
              <a:t>(</a:t>
            </a:r>
            <a:r>
              <a:rPr lang="zh-CN" altLang="en-US" sz="2800" b="1" u="sng"/>
              <a:t>编号</a:t>
            </a:r>
            <a:r>
              <a:rPr lang="zh-CN" altLang="en-US" sz="2800" b="1"/>
              <a:t>   姓名    性别    年龄   职称</a:t>
            </a:r>
            <a:r>
              <a:rPr lang="en-US" altLang="zh-CN" sz="2800" b="1"/>
              <a:t>)   </a:t>
            </a:r>
          </a:p>
          <a:p>
            <a:pPr marL="0" indent="0" defTabSz="284163" eaLnBrk="1" hangingPunct="1">
              <a:tabLst>
                <a:tab pos="0" algn="l"/>
              </a:tabLst>
            </a:pPr>
            <a:r>
              <a:rPr lang="zh-CN" altLang="en-US" sz="2800" b="1"/>
              <a:t>课程</a:t>
            </a:r>
            <a:r>
              <a:rPr lang="en-US" altLang="zh-CN" sz="2800" b="1"/>
              <a:t>(</a:t>
            </a:r>
            <a:r>
              <a:rPr lang="zh-CN" altLang="en-US" sz="2800" b="1" u="sng"/>
              <a:t>课程号 </a:t>
            </a:r>
            <a:r>
              <a:rPr lang="zh-CN" altLang="en-US" sz="2800" b="1"/>
              <a:t> 课程名   课时    学分  编号  任课时间  使用教材</a:t>
            </a:r>
            <a:r>
              <a:rPr lang="en-US" altLang="zh-CN" sz="2800" b="1"/>
              <a:t>)  </a:t>
            </a:r>
          </a:p>
          <a:p>
            <a:pPr marL="0" indent="0" defTabSz="284163" eaLnBrk="1" hangingPunct="1">
              <a:tabLst>
                <a:tab pos="0" algn="l"/>
              </a:tabLst>
            </a:pPr>
            <a:r>
              <a:rPr lang="zh-CN" altLang="en-US" sz="2800" b="1"/>
              <a:t>选修</a:t>
            </a:r>
            <a:r>
              <a:rPr lang="en-US" altLang="zh-CN" sz="2800" b="1"/>
              <a:t>(</a:t>
            </a:r>
            <a:r>
              <a:rPr lang="zh-CN" altLang="en-US" sz="2800" b="1" u="sng"/>
              <a:t>学号     课程号</a:t>
            </a:r>
            <a:r>
              <a:rPr lang="zh-CN" altLang="en-US" sz="2800" b="1"/>
              <a:t>    所选课程   考核成绩</a:t>
            </a:r>
            <a:r>
              <a:rPr lang="en-US" altLang="zh-CN" sz="2800" b="1"/>
              <a:t>)</a:t>
            </a:r>
            <a:r>
              <a:rPr lang="en-US" altLang="zh-CN" sz="2800"/>
              <a:t> </a:t>
            </a:r>
            <a:r>
              <a:rPr lang="en-US" altLang="zh-CN" sz="2800" b="1"/>
              <a:t> </a:t>
            </a:r>
          </a:p>
        </p:txBody>
      </p:sp>
      <p:sp>
        <p:nvSpPr>
          <p:cNvPr id="118787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27350" y="836613"/>
            <a:ext cx="3530600" cy="914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A0A0E"/>
                </a:solidFill>
              </a:rPr>
              <a:t> </a:t>
            </a:r>
            <a:r>
              <a:rPr lang="zh-CN" altLang="en-US" sz="3200" b="1" dirty="0">
                <a:solidFill>
                  <a:srgbClr val="0A0A0E"/>
                </a:solidFill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0169477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隶书</vt:lpstr>
      <vt:lpstr>宋体</vt:lpstr>
      <vt:lpstr>Tahoma</vt:lpstr>
      <vt:lpstr>Times New Roman</vt:lpstr>
      <vt:lpstr>Wingdings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sys</dc:creator>
  <cp:lastModifiedBy>sys</cp:lastModifiedBy>
  <cp:revision>2</cp:revision>
  <dcterms:created xsi:type="dcterms:W3CDTF">2019-07-12T23:59:19Z</dcterms:created>
  <dcterms:modified xsi:type="dcterms:W3CDTF">2019-07-13T00:01:18Z</dcterms:modified>
</cp:coreProperties>
</file>