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340" r:id="rId3"/>
    <p:sldId id="341" r:id="rId4"/>
    <p:sldId id="342" r:id="rId5"/>
    <p:sldId id="343" r:id="rId6"/>
    <p:sldId id="344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8" r:id="rId23"/>
    <p:sldId id="369" r:id="rId24"/>
    <p:sldId id="370" r:id="rId25"/>
    <p:sldId id="3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82.wmf"/><Relationship Id="rId7" Type="http://schemas.openxmlformats.org/officeDocument/2006/relationships/image" Target="../media/image87.wmf"/><Relationship Id="rId12" Type="http://schemas.openxmlformats.org/officeDocument/2006/relationships/image" Target="../media/image108.wmf"/><Relationship Id="rId2" Type="http://schemas.openxmlformats.org/officeDocument/2006/relationships/image" Target="../media/image79.wmf"/><Relationship Id="rId1" Type="http://schemas.openxmlformats.org/officeDocument/2006/relationships/image" Target="../media/image102.wmf"/><Relationship Id="rId6" Type="http://schemas.openxmlformats.org/officeDocument/2006/relationships/image" Target="../media/image86.wmf"/><Relationship Id="rId11" Type="http://schemas.openxmlformats.org/officeDocument/2006/relationships/image" Target="../media/image107.wmf"/><Relationship Id="rId5" Type="http://schemas.openxmlformats.org/officeDocument/2006/relationships/image" Target="../media/image103.wmf"/><Relationship Id="rId10" Type="http://schemas.openxmlformats.org/officeDocument/2006/relationships/image" Target="../media/image106.wmf"/><Relationship Id="rId4" Type="http://schemas.openxmlformats.org/officeDocument/2006/relationships/image" Target="../media/image83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17" Type="http://schemas.openxmlformats.org/officeDocument/2006/relationships/image" Target="../media/image144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Relationship Id="rId14" Type="http://schemas.openxmlformats.org/officeDocument/2006/relationships/image" Target="../media/image1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8.wmf"/><Relationship Id="rId16" Type="http://schemas.openxmlformats.org/officeDocument/2006/relationships/image" Target="../media/image192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5" Type="http://schemas.openxmlformats.org/officeDocument/2006/relationships/image" Target="../media/image19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5.wmf"/><Relationship Id="rId18" Type="http://schemas.openxmlformats.org/officeDocument/2006/relationships/image" Target="../media/image21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12" Type="http://schemas.openxmlformats.org/officeDocument/2006/relationships/image" Target="../media/image204.wmf"/><Relationship Id="rId17" Type="http://schemas.openxmlformats.org/officeDocument/2006/relationships/image" Target="../media/image209.wmf"/><Relationship Id="rId2" Type="http://schemas.openxmlformats.org/officeDocument/2006/relationships/image" Target="../media/image194.wmf"/><Relationship Id="rId16" Type="http://schemas.openxmlformats.org/officeDocument/2006/relationships/image" Target="../media/image208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5" Type="http://schemas.openxmlformats.org/officeDocument/2006/relationships/image" Target="../media/image197.wmf"/><Relationship Id="rId15" Type="http://schemas.openxmlformats.org/officeDocument/2006/relationships/image" Target="../media/image207.wmf"/><Relationship Id="rId10" Type="http://schemas.openxmlformats.org/officeDocument/2006/relationships/image" Target="../media/image202.wmf"/><Relationship Id="rId19" Type="http://schemas.openxmlformats.org/officeDocument/2006/relationships/image" Target="../media/image211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Relationship Id="rId14" Type="http://schemas.openxmlformats.org/officeDocument/2006/relationships/image" Target="../media/image2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9" Type="http://schemas.openxmlformats.org/officeDocument/2006/relationships/image" Target="../media/image22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6AA1-6A92-48C4-A49F-CBCB5CD83349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2F1F8-01FA-49B1-9F46-9019205D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AD6-6512-46DC-8940-DC1FF3E0BDF6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E36E-82CC-4647-9489-FF1C39C9DA32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F40C-D061-4A00-86DB-D5FC2F767E0B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386A-EE48-4216-A716-29C337CD882A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7569-AC9A-4E31-A2A6-8AA7BA0DF4F7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F46B-E618-4BF8-B864-320D5D339201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B82-7366-4201-A8C0-DEA5A90E1829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51B9-1747-4472-81DB-9E032D502179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9104-C619-41D7-B57F-A9AF5BC06FC2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571C-D083-4595-8DAB-65A79902BC81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CFF2-D1B3-49E2-9ABE-15341BBB1332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FF4-914F-4870-877A-7F3B045FA2B7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6.wmf"/><Relationship Id="rId32" Type="http://schemas.openxmlformats.org/officeDocument/2006/relationships/image" Target="../media/image90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8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105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09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6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8.wmf"/><Relationship Id="rId26" Type="http://schemas.openxmlformats.org/officeDocument/2006/relationships/oleObject" Target="../embeddings/oleObject127.bin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34" Type="http://schemas.openxmlformats.org/officeDocument/2006/relationships/image" Target="../media/image143.w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40.wmf"/><Relationship Id="rId36" Type="http://schemas.openxmlformats.org/officeDocument/2006/relationships/image" Target="../media/image144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1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2.wmf"/><Relationship Id="rId26" Type="http://schemas.openxmlformats.org/officeDocument/2006/relationships/image" Target="../media/image156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55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57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Relationship Id="rId27" Type="http://schemas.openxmlformats.org/officeDocument/2006/relationships/oleObject" Target="../embeddings/oleObject163.bin"/><Relationship Id="rId30" Type="http://schemas.openxmlformats.org/officeDocument/2006/relationships/image" Target="../media/image15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75.w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7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4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34" Type="http://schemas.openxmlformats.org/officeDocument/2006/relationships/image" Target="../media/image192.w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87.wmf"/><Relationship Id="rId32" Type="http://schemas.openxmlformats.org/officeDocument/2006/relationships/image" Target="../media/image191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89.wmf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9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0.wmf"/><Relationship Id="rId26" Type="http://schemas.openxmlformats.org/officeDocument/2006/relationships/image" Target="../media/image204.wmf"/><Relationship Id="rId39" Type="http://schemas.openxmlformats.org/officeDocument/2006/relationships/oleObject" Target="../embeddings/oleObject213.bin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34" Type="http://schemas.openxmlformats.org/officeDocument/2006/relationships/image" Target="../media/image208.wmf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33" Type="http://schemas.openxmlformats.org/officeDocument/2006/relationships/oleObject" Target="../embeddings/oleObject210.bin"/><Relationship Id="rId38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3.wmf"/><Relationship Id="rId32" Type="http://schemas.openxmlformats.org/officeDocument/2006/relationships/image" Target="../media/image207.wmf"/><Relationship Id="rId37" Type="http://schemas.openxmlformats.org/officeDocument/2006/relationships/oleObject" Target="../embeddings/oleObject212.bin"/><Relationship Id="rId40" Type="http://schemas.openxmlformats.org/officeDocument/2006/relationships/image" Target="../media/image211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205.wmf"/><Relationship Id="rId36" Type="http://schemas.openxmlformats.org/officeDocument/2006/relationships/image" Target="../media/image209.wmf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03.bin"/><Relationship Id="rId31" Type="http://schemas.openxmlformats.org/officeDocument/2006/relationships/oleObject" Target="../embeddings/oleObject209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206.wmf"/><Relationship Id="rId35" Type="http://schemas.openxmlformats.org/officeDocument/2006/relationships/oleObject" Target="../embeddings/oleObject21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19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6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20" Type="http://schemas.openxmlformats.org/officeDocument/2006/relationships/image" Target="../media/image22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15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2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2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7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0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4744"/>
            <a:ext cx="8435280" cy="114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 smtClean="0">
                <a:latin typeface="+mj-ea"/>
              </a:rPr>
              <a:t>第五章 </a:t>
            </a:r>
            <a:r>
              <a:rPr lang="zh-CN" altLang="en-US" b="1" dirty="0">
                <a:latin typeface="+mj-ea"/>
              </a:rPr>
              <a:t>大数定律及中心极限定理</a:t>
            </a:r>
            <a:endParaRPr lang="zh-CN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852936"/>
            <a:ext cx="4752528" cy="3319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5</a:t>
            </a:r>
            <a:r>
              <a:rPr lang="en-US" altLang="zh-CN" sz="2800" b="1" dirty="0" smtClean="0">
                <a:latin typeface="+mn-ea"/>
              </a:rPr>
              <a:t>.1 </a:t>
            </a:r>
            <a:r>
              <a:rPr lang="zh-CN" altLang="en-US" sz="2800" b="1" dirty="0" smtClean="0">
                <a:latin typeface="+mn-ea"/>
              </a:rPr>
              <a:t>大数定律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5</a:t>
            </a:r>
            <a:r>
              <a:rPr lang="en-US" altLang="zh-CN" sz="2800" b="1" dirty="0" smtClean="0">
                <a:latin typeface="+mn-ea"/>
              </a:rPr>
              <a:t>.2 </a:t>
            </a:r>
            <a:r>
              <a:rPr lang="zh-CN" altLang="en-US" sz="2800" b="1" dirty="0" smtClean="0">
                <a:latin typeface="+mn-ea"/>
              </a:rPr>
              <a:t>中心极限定理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557123"/>
      </p:ext>
    </p:extLst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03101" y="260648"/>
            <a:ext cx="734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en-US" altLang="zh-CN" sz="4000" dirty="0" smtClean="0">
                <a:solidFill>
                  <a:srgbClr val="000000"/>
                </a:solidFill>
                <a:ea typeface="黑体" pitchFamily="2" charset="-122"/>
              </a:rPr>
              <a:t>5.2  </a:t>
            </a:r>
            <a:r>
              <a:rPr kumimoji="1" lang="zh-CN" altLang="en-US" sz="4000" dirty="0" smtClean="0">
                <a:solidFill>
                  <a:srgbClr val="000000"/>
                </a:solidFill>
                <a:ea typeface="黑体" pitchFamily="2" charset="-122"/>
              </a:rPr>
              <a:t>中心极限定理</a:t>
            </a:r>
            <a:endParaRPr kumimoji="1" lang="zh-CN" altLang="en-US" sz="4000" dirty="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65386" y="1340768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ea typeface="黑体" pitchFamily="2" charset="-122"/>
              </a:rPr>
              <a:t>引</a:t>
            </a:r>
            <a:r>
              <a:rPr kumimoji="1" lang="zh-CN" altLang="en-US" sz="2800" b="1" dirty="0" smtClean="0">
                <a:ea typeface="黑体" pitchFamily="2" charset="-122"/>
              </a:rPr>
              <a:t>例</a:t>
            </a:r>
            <a:r>
              <a:rPr kumimoji="1" lang="en-US" altLang="zh-CN" sz="2800" b="1" dirty="0">
                <a:ea typeface="黑体" pitchFamily="2" charset="-122"/>
              </a:rPr>
              <a:t>: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551236" y="1355056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a typeface="黑体" pitchFamily="2" charset="-122"/>
              </a:rPr>
              <a:t>考察射击命中点与靶心距离的偏差</a:t>
            </a:r>
            <a:r>
              <a:rPr kumimoji="1" lang="en-US" altLang="zh-CN" sz="2800" b="1">
                <a:ea typeface="宋体" charset="-122"/>
              </a:rPr>
              <a:t>.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1084511" y="1988468"/>
            <a:ext cx="766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 </a:t>
            </a:r>
            <a:r>
              <a:rPr kumimoji="1" lang="zh-CN" altLang="en-US" sz="2800" b="1"/>
              <a:t>这种偏差是大量微小的偶然因素造成的微小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435224" y="2564731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误差的总和</a:t>
            </a:r>
            <a:r>
              <a:rPr kumimoji="1" lang="en-US" altLang="zh-CN" sz="2800" b="1"/>
              <a:t>,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2451349" y="2564731"/>
            <a:ext cx="403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这些因素包括</a:t>
            </a:r>
            <a:r>
              <a:rPr kumimoji="1" lang="en-US" altLang="zh-CN" sz="2800" b="1"/>
              <a:t>: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4816724" y="2550443"/>
            <a:ext cx="3935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瞄准误差、测量误差、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397124" y="3140993"/>
            <a:ext cx="8355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子弹制造过程方面 </a:t>
            </a:r>
            <a:r>
              <a:rPr kumimoji="1" lang="en-US" altLang="zh-CN" sz="2800" b="1"/>
              <a:t>(</a:t>
            </a:r>
            <a:r>
              <a:rPr kumimoji="1" lang="zh-CN" altLang="en-US" sz="2800" b="1"/>
              <a:t>如外形、重量等</a:t>
            </a:r>
            <a:r>
              <a:rPr kumimoji="1" lang="en-US" altLang="zh-CN" sz="2800" b="1"/>
              <a:t>) </a:t>
            </a:r>
            <a:r>
              <a:rPr kumimoji="1" lang="zh-CN" altLang="en-US" sz="2800" b="1"/>
              <a:t>的误差以及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35224" y="3717256"/>
            <a:ext cx="831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射击时武器的振动、气象因素</a:t>
            </a:r>
            <a:r>
              <a:rPr kumimoji="1" lang="en-US" altLang="zh-CN" sz="2800" b="1"/>
              <a:t>(</a:t>
            </a:r>
            <a:r>
              <a:rPr kumimoji="1" lang="zh-CN" altLang="en-US" sz="2800" b="1"/>
              <a:t>如风速、风向、能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95536" y="4293518"/>
            <a:ext cx="5513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见度、温度等</a:t>
            </a:r>
            <a:r>
              <a:rPr kumimoji="1" lang="en-US" altLang="zh-CN" sz="2800" b="1"/>
              <a:t>) </a:t>
            </a:r>
            <a:r>
              <a:rPr kumimoji="1" lang="zh-CN" altLang="en-US" sz="2800" b="1"/>
              <a:t>的作用</a:t>
            </a:r>
            <a:r>
              <a:rPr kumimoji="1" lang="en-US" altLang="zh-CN" sz="2800" b="1"/>
              <a:t>, 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4108699" y="4277643"/>
            <a:ext cx="4643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所有这些不同因素所引起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409824" y="4853906"/>
            <a:ext cx="557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的微小误差是相互独立的</a:t>
            </a:r>
            <a:r>
              <a:rPr kumimoji="1" lang="en-US" altLang="zh-CN" sz="2800" b="1"/>
              <a:t>,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4540499" y="4853906"/>
            <a:ext cx="421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并且它们中每一个对总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35224" y="5444456"/>
            <a:ext cx="3960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和产生的影响不大</a:t>
            </a:r>
            <a:r>
              <a:rPr kumimoji="1"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4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38" grpId="0" autoUpdateAnimBg="0"/>
      <p:bldP spid="44044" grpId="0"/>
      <p:bldP spid="44045" grpId="0"/>
      <p:bldP spid="44046" grpId="0"/>
      <p:bldP spid="44047" grpId="0"/>
      <p:bldP spid="44048" grpId="0"/>
      <p:bldP spid="44049" grpId="0"/>
      <p:bldP spid="44050" grpId="0"/>
      <p:bldP spid="44051" grpId="0"/>
      <p:bldP spid="44052" grpId="0"/>
      <p:bldP spid="44053" grpId="0"/>
      <p:bldP spid="440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997127" y="2749996"/>
            <a:ext cx="4224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其概率分布情况如何呢？  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84002" y="134029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黑体" pitchFamily="2" charset="-122"/>
              </a:rPr>
              <a:t>问题</a:t>
            </a:r>
            <a:r>
              <a:rPr kumimoji="1" lang="en-US" altLang="zh-CN" sz="2800" b="1">
                <a:solidFill>
                  <a:srgbClr val="0000FF"/>
                </a:solidFill>
                <a:ea typeface="黑体" pitchFamily="2" charset="-122"/>
              </a:rPr>
              <a:t>: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184077" y="2189609"/>
            <a:ext cx="767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 </a:t>
            </a:r>
            <a:r>
              <a:rPr kumimoji="1" lang="zh-CN" altLang="en-US" sz="2800" b="1"/>
              <a:t>某个随机变量是由大量相互独立且均匀小的  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39552" y="2765871"/>
            <a:ext cx="400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/>
              <a:t>随机变量相加而成的</a:t>
            </a:r>
            <a:r>
              <a:rPr kumimoji="1" lang="en-US" altLang="zh-CN" sz="2800" b="1"/>
              <a:t>,      </a:t>
            </a:r>
          </a:p>
        </p:txBody>
      </p:sp>
    </p:spTree>
    <p:extLst>
      <p:ext uri="{BB962C8B-B14F-4D97-AF65-F5344CB8AC3E}">
        <p14:creationId xmlns:p14="http://schemas.microsoft.com/office/powerpoint/2010/main" val="4959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3" grpId="0"/>
      <p:bldP spid="450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955717"/>
              </p:ext>
            </p:extLst>
          </p:nvPr>
        </p:nvGraphicFramePr>
        <p:xfrm>
          <a:off x="501898" y="4218012"/>
          <a:ext cx="53975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0" name="公式" r:id="rId3" imgW="5397480" imgH="2019240" progId="Equation.3">
                  <p:embed/>
                </p:oleObj>
              </mc:Choice>
              <mc:Fallback>
                <p:oleObj name="公式" r:id="rId3" imgW="539748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98" y="4218012"/>
                        <a:ext cx="53975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491978"/>
              </p:ext>
            </p:extLst>
          </p:nvPr>
        </p:nvGraphicFramePr>
        <p:xfrm>
          <a:off x="6242298" y="4229125"/>
          <a:ext cx="1714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" name="公式" r:id="rId5" imgW="1714320" imgH="1434960" progId="Equation.3">
                  <p:embed/>
                </p:oleObj>
              </mc:Choice>
              <mc:Fallback>
                <p:oleObj name="公式" r:id="rId5" imgW="171432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298" y="4229125"/>
                        <a:ext cx="17145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84029"/>
              </p:ext>
            </p:extLst>
          </p:nvPr>
        </p:nvGraphicFramePr>
        <p:xfrm>
          <a:off x="5912098" y="512606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" name="公式" r:id="rId7" imgW="241200" imgH="152280" progId="Equation.3">
                  <p:embed/>
                </p:oleObj>
              </mc:Choice>
              <mc:Fallback>
                <p:oleObj name="公式" r:id="rId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098" y="512606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400298" y="954112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4000" dirty="0" smtClean="0">
                <a:solidFill>
                  <a:srgbClr val="000000"/>
                </a:solidFill>
                <a:ea typeface="黑体" pitchFamily="2" charset="-122"/>
              </a:rPr>
              <a:t>基本</a:t>
            </a:r>
            <a:r>
              <a:rPr kumimoji="1" lang="zh-CN" altLang="en-US" sz="4000" dirty="0">
                <a:solidFill>
                  <a:srgbClr val="000000"/>
                </a:solidFill>
                <a:ea typeface="黑体" pitchFamily="2" charset="-122"/>
              </a:rPr>
              <a:t>定理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95536" y="1698650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B0F0"/>
                </a:solidFill>
                <a:ea typeface="黑体" pitchFamily="2" charset="-122"/>
              </a:rPr>
              <a:t>定理一（独立同分布的中心极限定理）</a:t>
            </a:r>
          </a:p>
        </p:txBody>
      </p:sp>
      <p:graphicFrame>
        <p:nvGraphicFramePr>
          <p:cNvPr id="61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395969"/>
              </p:ext>
            </p:extLst>
          </p:nvPr>
        </p:nvGraphicFramePr>
        <p:xfrm>
          <a:off x="611436" y="2452712"/>
          <a:ext cx="299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公式" r:id="rId9" imgW="2997000" imgH="444240" progId="Equation.3">
                  <p:embed/>
                </p:oleObj>
              </mc:Choice>
              <mc:Fallback>
                <p:oleObj name="公式" r:id="rId9" imgW="299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36" y="2452712"/>
                        <a:ext cx="299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47201"/>
              </p:ext>
            </p:extLst>
          </p:nvPr>
        </p:nvGraphicFramePr>
        <p:xfrm>
          <a:off x="497136" y="3590950"/>
          <a:ext cx="429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公式" r:id="rId11" imgW="4292280" imgH="482400" progId="Equation.3">
                  <p:embed/>
                </p:oleObj>
              </mc:Choice>
              <mc:Fallback>
                <p:oleObj name="公式" r:id="rId11" imgW="4292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36" y="3590950"/>
                        <a:ext cx="429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62979"/>
              </p:ext>
            </p:extLst>
          </p:nvPr>
        </p:nvGraphicFramePr>
        <p:xfrm>
          <a:off x="511423" y="3054375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5" name="公式" r:id="rId13" imgW="1625400" imgH="431640" progId="Equation.3">
                  <p:embed/>
                </p:oleObj>
              </mc:Choice>
              <mc:Fallback>
                <p:oleObj name="公式" r:id="rId13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23" y="3054375"/>
                        <a:ext cx="162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00918"/>
              </p:ext>
            </p:extLst>
          </p:nvPr>
        </p:nvGraphicFramePr>
        <p:xfrm>
          <a:off x="3621336" y="2489225"/>
          <a:ext cx="92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6" name="公式" r:id="rId15" imgW="927000" imgH="419040" progId="Equation.3">
                  <p:embed/>
                </p:oleObj>
              </mc:Choice>
              <mc:Fallback>
                <p:oleObj name="公式" r:id="rId15" imgW="92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336" y="2489225"/>
                        <a:ext cx="92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0871"/>
              </p:ext>
            </p:extLst>
          </p:nvPr>
        </p:nvGraphicFramePr>
        <p:xfrm>
          <a:off x="5435848" y="2633687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7" name="公式" r:id="rId17" imgW="330120" imgH="101520" progId="Equation.3">
                  <p:embed/>
                </p:oleObj>
              </mc:Choice>
              <mc:Fallback>
                <p:oleObj name="公式" r:id="rId17" imgW="33012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848" y="2633687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39964"/>
              </p:ext>
            </p:extLst>
          </p:nvPr>
        </p:nvGraphicFramePr>
        <p:xfrm>
          <a:off x="7482136" y="2506687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8" name="公式" r:id="rId19" imgW="761760" imgH="342720" progId="Equation.3">
                  <p:embed/>
                </p:oleObj>
              </mc:Choice>
              <mc:Fallback>
                <p:oleObj name="公式" r:id="rId19" imgW="76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136" y="2506687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49234"/>
              </p:ext>
            </p:extLst>
          </p:nvPr>
        </p:nvGraphicFramePr>
        <p:xfrm>
          <a:off x="4284911" y="2620987"/>
          <a:ext cx="457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9" name="公式" r:id="rId21" imgW="457200" imgH="228600" progId="Equation.3">
                  <p:embed/>
                </p:oleObj>
              </mc:Choice>
              <mc:Fallback>
                <p:oleObj name="公式" r:id="rId2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911" y="2620987"/>
                        <a:ext cx="457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93442"/>
              </p:ext>
            </p:extLst>
          </p:nvPr>
        </p:nvGraphicFramePr>
        <p:xfrm>
          <a:off x="4748461" y="2476525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0" name="公式" r:id="rId23" imgW="583920" imgH="431640" progId="Equation.3">
                  <p:embed/>
                </p:oleObj>
              </mc:Choice>
              <mc:Fallback>
                <p:oleObj name="公式" r:id="rId23" imgW="583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461" y="2476525"/>
                        <a:ext cx="58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46262"/>
              </p:ext>
            </p:extLst>
          </p:nvPr>
        </p:nvGraphicFramePr>
        <p:xfrm>
          <a:off x="5796211" y="2478112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1" name="公式" r:id="rId25" imgW="1726920" imgH="444240" progId="Equation.3">
                  <p:embed/>
                </p:oleObj>
              </mc:Choice>
              <mc:Fallback>
                <p:oleObj name="公式" r:id="rId25" imgW="1726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211" y="2478112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06570"/>
              </p:ext>
            </p:extLst>
          </p:nvPr>
        </p:nvGraphicFramePr>
        <p:xfrm>
          <a:off x="2052886" y="3054375"/>
          <a:ext cx="397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2" name="公式" r:id="rId27" imgW="3974760" imgH="444240" progId="Equation.3">
                  <p:embed/>
                </p:oleObj>
              </mc:Choice>
              <mc:Fallback>
                <p:oleObj name="公式" r:id="rId27" imgW="3974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886" y="3054375"/>
                        <a:ext cx="397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16709"/>
              </p:ext>
            </p:extLst>
          </p:nvPr>
        </p:nvGraphicFramePr>
        <p:xfrm>
          <a:off x="6085136" y="3067075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3" name="公式" r:id="rId29" imgW="1803240" imgH="431640" progId="Equation.3">
                  <p:embed/>
                </p:oleObj>
              </mc:Choice>
              <mc:Fallback>
                <p:oleObj name="公式" r:id="rId29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136" y="3067075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19421"/>
              </p:ext>
            </p:extLst>
          </p:nvPr>
        </p:nvGraphicFramePr>
        <p:xfrm>
          <a:off x="4684961" y="3629050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4" name="公式" r:id="rId31" imgW="2984400" imgH="444240" progId="Equation.3">
                  <p:embed/>
                </p:oleObj>
              </mc:Choice>
              <mc:Fallback>
                <p:oleObj name="公式" r:id="rId31" imgW="298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61" y="3629050"/>
                        <a:ext cx="298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7907"/>
              </p:ext>
            </p:extLst>
          </p:nvPr>
        </p:nvGraphicFramePr>
        <p:xfrm>
          <a:off x="641152" y="1124744"/>
          <a:ext cx="527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2" name="公式" r:id="rId3" imgW="5270400" imgH="457200" progId="Equation.3">
                  <p:embed/>
                </p:oleObj>
              </mc:Choice>
              <mc:Fallback>
                <p:oleObj name="公式" r:id="rId3" imgW="527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52" y="1124744"/>
                        <a:ext cx="527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74662"/>
              </p:ext>
            </p:extLst>
          </p:nvPr>
        </p:nvGraphicFramePr>
        <p:xfrm>
          <a:off x="6439842" y="2163068"/>
          <a:ext cx="201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3" name="公式" r:id="rId5" imgW="2019240" imgH="977760" progId="Equation.3">
                  <p:embed/>
                </p:oleObj>
              </mc:Choice>
              <mc:Fallback>
                <p:oleObj name="公式" r:id="rId5" imgW="2019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842" y="2163068"/>
                        <a:ext cx="201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34633"/>
              </p:ext>
            </p:extLst>
          </p:nvPr>
        </p:nvGraphicFramePr>
        <p:xfrm>
          <a:off x="2493765" y="1772444"/>
          <a:ext cx="350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4" name="公式" r:id="rId7" imgW="3504960" imgH="1942920" progId="Equation.3">
                  <p:embed/>
                </p:oleObj>
              </mc:Choice>
              <mc:Fallback>
                <p:oleObj name="公式" r:id="rId7" imgW="350496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765" y="1772444"/>
                        <a:ext cx="35052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3467"/>
              </p:ext>
            </p:extLst>
          </p:nvPr>
        </p:nvGraphicFramePr>
        <p:xfrm>
          <a:off x="645915" y="2523332"/>
          <a:ext cx="1435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5" name="公式" r:id="rId9" imgW="1434960" imgH="558720" progId="Equation.3">
                  <p:embed/>
                </p:oleObj>
              </mc:Choice>
              <mc:Fallback>
                <p:oleObj name="公式" r:id="rId9" imgW="14349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15" y="2523332"/>
                        <a:ext cx="1435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40888"/>
              </p:ext>
            </p:extLst>
          </p:nvPr>
        </p:nvGraphicFramePr>
        <p:xfrm>
          <a:off x="6516712" y="3717032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6" name="公式" r:id="rId11" imgW="863280" imgH="393480" progId="Equation.3">
                  <p:embed/>
                </p:oleObj>
              </mc:Choice>
              <mc:Fallback>
                <p:oleObj name="公式" r:id="rId11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712" y="3717032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44363"/>
              </p:ext>
            </p:extLst>
          </p:nvPr>
        </p:nvGraphicFramePr>
        <p:xfrm>
          <a:off x="2157215" y="270906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7" name="公式" r:id="rId13" imgW="241200" imgH="152280" progId="Equation.3">
                  <p:embed/>
                </p:oleObj>
              </mc:Choice>
              <mc:Fallback>
                <p:oleObj name="公式" r:id="rId1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215" y="270906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50658"/>
              </p:ext>
            </p:extLst>
          </p:nvPr>
        </p:nvGraphicFramePr>
        <p:xfrm>
          <a:off x="6084242" y="2637731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8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242" y="2637731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0249"/>
              </p:ext>
            </p:extLst>
          </p:nvPr>
        </p:nvGraphicFramePr>
        <p:xfrm>
          <a:off x="6156349" y="381387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9" name="公式" r:id="rId17" imgW="241200" imgH="152280" progId="Equation.3">
                  <p:embed/>
                </p:oleObj>
              </mc:Choice>
              <mc:Fallback>
                <p:oleObj name="公式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49" y="381387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39552" y="4221088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定理一表明</a:t>
            </a:r>
            <a:r>
              <a:rPr kumimoji="1" lang="en-US" altLang="zh-CN" sz="2800" b="1">
                <a:solidFill>
                  <a:srgbClr val="CC0000"/>
                </a:solidFill>
                <a:ea typeface="黑体" pitchFamily="2" charset="-122"/>
              </a:rPr>
              <a:t>:</a:t>
            </a:r>
            <a:endParaRPr kumimoji="1" lang="en-US" altLang="zh-CN" sz="2800" b="1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74500"/>
              </p:ext>
            </p:extLst>
          </p:nvPr>
        </p:nvGraphicFramePr>
        <p:xfrm>
          <a:off x="626865" y="5446638"/>
          <a:ext cx="443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公式" r:id="rId19" imgW="4431960" imgH="406080" progId="Equation.3">
                  <p:embed/>
                </p:oleObj>
              </mc:Choice>
              <mc:Fallback>
                <p:oleObj name="公式" r:id="rId19" imgW="4431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65" y="5446638"/>
                        <a:ext cx="443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08364"/>
              </p:ext>
            </p:extLst>
          </p:nvPr>
        </p:nvGraphicFramePr>
        <p:xfrm>
          <a:off x="1352352" y="4870376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公式" r:id="rId21" imgW="1549080" imgH="431640" progId="Equation.3">
                  <p:embed/>
                </p:oleObj>
              </mc:Choice>
              <mc:Fallback>
                <p:oleObj name="公式" r:id="rId21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352" y="4870376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705863"/>
              </p:ext>
            </p:extLst>
          </p:nvPr>
        </p:nvGraphicFramePr>
        <p:xfrm>
          <a:off x="2947790" y="4870376"/>
          <a:ext cx="549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公式" r:id="rId23" imgW="5499000" imgH="457200" progId="Equation.3">
                  <p:embed/>
                </p:oleObj>
              </mc:Choice>
              <mc:Fallback>
                <p:oleObj name="公式" r:id="rId23" imgW="5499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790" y="4870376"/>
                        <a:ext cx="549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9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016139"/>
              </p:ext>
            </p:extLst>
          </p:nvPr>
        </p:nvGraphicFramePr>
        <p:xfrm>
          <a:off x="2168327" y="5200104"/>
          <a:ext cx="4406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公式" r:id="rId3" imgW="4406760" imgH="965160" progId="Equation.3">
                  <p:embed/>
                </p:oleObj>
              </mc:Choice>
              <mc:Fallback>
                <p:oleObj name="公式" r:id="rId3" imgW="44067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327" y="5200104"/>
                        <a:ext cx="4406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9552" y="1023391"/>
            <a:ext cx="46701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 dirty="0">
                <a:solidFill>
                  <a:srgbClr val="00B0F0"/>
                </a:solidFill>
                <a:ea typeface="黑体" pitchFamily="2" charset="-122"/>
              </a:rPr>
              <a:t>定理二</a:t>
            </a:r>
            <a:r>
              <a:rPr kumimoji="1" lang="en-US" altLang="zh-CN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李雅普诺夫定理</a:t>
            </a:r>
            <a:r>
              <a:rPr kumimoji="1" lang="en-US" altLang="zh-CN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)   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285197"/>
              </p:ext>
            </p:extLst>
          </p:nvPr>
        </p:nvGraphicFramePr>
        <p:xfrm>
          <a:off x="726877" y="1744116"/>
          <a:ext cx="299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1" name="公式" r:id="rId5" imgW="2997000" imgH="444240" progId="Equation.3">
                  <p:embed/>
                </p:oleObj>
              </mc:Choice>
              <mc:Fallback>
                <p:oleObj name="公式" r:id="rId5" imgW="299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77" y="1744116"/>
                        <a:ext cx="299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3107"/>
              </p:ext>
            </p:extLst>
          </p:nvPr>
        </p:nvGraphicFramePr>
        <p:xfrm>
          <a:off x="3751064" y="1772691"/>
          <a:ext cx="92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2" name="公式" r:id="rId7" imgW="927000" imgH="419040" progId="Equation.3">
                  <p:embed/>
                </p:oleObj>
              </mc:Choice>
              <mc:Fallback>
                <p:oleObj name="公式" r:id="rId7" imgW="92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064" y="1772691"/>
                        <a:ext cx="92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38451"/>
              </p:ext>
            </p:extLst>
          </p:nvPr>
        </p:nvGraphicFramePr>
        <p:xfrm>
          <a:off x="5551289" y="1972716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" name="公式" r:id="rId9" imgW="330120" imgH="101520" progId="Equation.3">
                  <p:embed/>
                </p:oleObj>
              </mc:Choice>
              <mc:Fallback>
                <p:oleObj name="公式" r:id="rId9" imgW="33012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289" y="1972716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34626"/>
              </p:ext>
            </p:extLst>
          </p:nvPr>
        </p:nvGraphicFramePr>
        <p:xfrm>
          <a:off x="4400352" y="1960016"/>
          <a:ext cx="457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4" name="公式" r:id="rId11" imgW="457200" imgH="228600" progId="Equation.3">
                  <p:embed/>
                </p:oleObj>
              </mc:Choice>
              <mc:Fallback>
                <p:oleObj name="公式" r:id="rId1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352" y="1960016"/>
                        <a:ext cx="457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10877"/>
              </p:ext>
            </p:extLst>
          </p:nvPr>
        </p:nvGraphicFramePr>
        <p:xfrm>
          <a:off x="4849614" y="1774279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5" name="公式" r:id="rId13" imgW="583920" imgH="431640" progId="Equation.3">
                  <p:embed/>
                </p:oleObj>
              </mc:Choice>
              <mc:Fallback>
                <p:oleObj name="公式" r:id="rId13" imgW="583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614" y="1774279"/>
                        <a:ext cx="58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28320"/>
              </p:ext>
            </p:extLst>
          </p:nvPr>
        </p:nvGraphicFramePr>
        <p:xfrm>
          <a:off x="5911652" y="1744116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6" name="公式" r:id="rId15" imgW="1726920" imgH="444240" progId="Equation.3">
                  <p:embed/>
                </p:oleObj>
              </mc:Choice>
              <mc:Fallback>
                <p:oleObj name="公式" r:id="rId15" imgW="1726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652" y="1744116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07457117"/>
              </p:ext>
            </p:extLst>
          </p:nvPr>
        </p:nvGraphicFramePr>
        <p:xfrm>
          <a:off x="626864" y="2318791"/>
          <a:ext cx="377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7" name="公式" r:id="rId17" imgW="3771720" imgH="444240" progId="Equation.3">
                  <p:embed/>
                </p:oleObj>
              </mc:Choice>
              <mc:Fallback>
                <p:oleObj name="公式" r:id="rId17" imgW="377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64" y="2318791"/>
                        <a:ext cx="377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10657"/>
              </p:ext>
            </p:extLst>
          </p:nvPr>
        </p:nvGraphicFramePr>
        <p:xfrm>
          <a:off x="1368227" y="2895054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8" name="公式" r:id="rId19" imgW="2311200" imgH="431640" progId="Equation.3">
                  <p:embed/>
                </p:oleObj>
              </mc:Choice>
              <mc:Fallback>
                <p:oleObj name="公式" r:id="rId19" imgW="231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227" y="2895054"/>
                        <a:ext cx="231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24307"/>
              </p:ext>
            </p:extLst>
          </p:nvPr>
        </p:nvGraphicFramePr>
        <p:xfrm>
          <a:off x="1342827" y="4623841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9" name="公式" r:id="rId21" imgW="2336760" imgH="444240" progId="Equation.3">
                  <p:embed/>
                </p:oleObj>
              </mc:Choice>
              <mc:Fallback>
                <p:oleObj name="公式" r:id="rId21" imgW="2336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827" y="4623841"/>
                        <a:ext cx="233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70303"/>
              </p:ext>
            </p:extLst>
          </p:nvPr>
        </p:nvGraphicFramePr>
        <p:xfrm>
          <a:off x="626864" y="3471316"/>
          <a:ext cx="251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公式" r:id="rId23" imgW="2514600" imgH="952200" progId="Equation.3">
                  <p:embed/>
                </p:oleObj>
              </mc:Choice>
              <mc:Fallback>
                <p:oleObj name="公式" r:id="rId23" imgW="25146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64" y="3471316"/>
                        <a:ext cx="251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902426"/>
              </p:ext>
            </p:extLst>
          </p:nvPr>
        </p:nvGraphicFramePr>
        <p:xfrm>
          <a:off x="3695502" y="2823616"/>
          <a:ext cx="452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公式" r:id="rId25" imgW="4520880" imgH="507960" progId="Equation.3">
                  <p:embed/>
                </p:oleObj>
              </mc:Choice>
              <mc:Fallback>
                <p:oleObj name="公式" r:id="rId25" imgW="4520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502" y="2823616"/>
                        <a:ext cx="4521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62596"/>
              </p:ext>
            </p:extLst>
          </p:nvPr>
        </p:nvGraphicFramePr>
        <p:xfrm>
          <a:off x="3655814" y="4623841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2" name="公式" r:id="rId27" imgW="2616120" imgH="431640" progId="Equation.3">
                  <p:embed/>
                </p:oleObj>
              </mc:Choice>
              <mc:Fallback>
                <p:oleObj name="公式" r:id="rId27" imgW="2616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814" y="4623841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8410"/>
              </p:ext>
            </p:extLst>
          </p:nvPr>
        </p:nvGraphicFramePr>
        <p:xfrm>
          <a:off x="7742039" y="1744116"/>
          <a:ext cx="33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3" name="公式" r:id="rId29" imgW="330120" imgH="355320" progId="Equation.3">
                  <p:embed/>
                </p:oleObj>
              </mc:Choice>
              <mc:Fallback>
                <p:oleObj name="公式" r:id="rId29" imgW="3301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039" y="1744116"/>
                        <a:ext cx="33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7544" y="946299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则随机变量之和的标准化变量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177422"/>
              </p:ext>
            </p:extLst>
          </p:nvPr>
        </p:nvGraphicFramePr>
        <p:xfrm>
          <a:off x="607244" y="2313136"/>
          <a:ext cx="41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6" name="公式" r:id="rId3" imgW="419040" imgH="431640" progId="Equation.3">
                  <p:embed/>
                </p:oleObj>
              </mc:Choice>
              <mc:Fallback>
                <p:oleObj name="公式" r:id="rId3" imgW="41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44" y="2313136"/>
                        <a:ext cx="41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92410"/>
              </p:ext>
            </p:extLst>
          </p:nvPr>
        </p:nvGraphicFramePr>
        <p:xfrm>
          <a:off x="4717282" y="1586061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" name="公式" r:id="rId5" imgW="2082600" imgH="1447560" progId="Equation.3">
                  <p:embed/>
                </p:oleObj>
              </mc:Choice>
              <mc:Fallback>
                <p:oleObj name="公式" r:id="rId5" imgW="20826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282" y="1586061"/>
                        <a:ext cx="208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063325"/>
              </p:ext>
            </p:extLst>
          </p:nvPr>
        </p:nvGraphicFramePr>
        <p:xfrm>
          <a:off x="592957" y="3657749"/>
          <a:ext cx="527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name="公式" r:id="rId7" imgW="5270400" imgH="457200" progId="Equation.3">
                  <p:embed/>
                </p:oleObj>
              </mc:Choice>
              <mc:Fallback>
                <p:oleObj name="公式" r:id="rId7" imgW="527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57" y="3657749"/>
                        <a:ext cx="527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07504"/>
              </p:ext>
            </p:extLst>
          </p:nvPr>
        </p:nvGraphicFramePr>
        <p:xfrm>
          <a:off x="592957" y="4880124"/>
          <a:ext cx="1435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name="公式" r:id="rId9" imgW="1434960" imgH="558720" progId="Equation.3">
                  <p:embed/>
                </p:oleObj>
              </mc:Choice>
              <mc:Fallback>
                <p:oleObj name="公式" r:id="rId9" imgW="14349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57" y="4880124"/>
                        <a:ext cx="1435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51188"/>
              </p:ext>
            </p:extLst>
          </p:nvPr>
        </p:nvGraphicFramePr>
        <p:xfrm>
          <a:off x="6365107" y="4546749"/>
          <a:ext cx="201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公式" r:id="rId11" imgW="2019240" imgH="977760" progId="Equation.3">
                  <p:embed/>
                </p:oleObj>
              </mc:Choice>
              <mc:Fallback>
                <p:oleObj name="公式" r:id="rId11" imgW="2019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107" y="4546749"/>
                        <a:ext cx="201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3230"/>
              </p:ext>
            </p:extLst>
          </p:nvPr>
        </p:nvGraphicFramePr>
        <p:xfrm>
          <a:off x="6470501" y="6131644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公式" r:id="rId13" imgW="863280" imgH="393480" progId="Equation.3">
                  <p:embed/>
                </p:oleObj>
              </mc:Choice>
              <mc:Fallback>
                <p:oleObj name="公式" r:id="rId13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501" y="6131644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626635"/>
              </p:ext>
            </p:extLst>
          </p:nvPr>
        </p:nvGraphicFramePr>
        <p:xfrm>
          <a:off x="2278882" y="4116536"/>
          <a:ext cx="3873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公式" r:id="rId15" imgW="3873240" imgH="1942920" progId="Equation.3">
                  <p:embed/>
                </p:oleObj>
              </mc:Choice>
              <mc:Fallback>
                <p:oleObj name="公式" r:id="rId15" imgW="387324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882" y="4116536"/>
                        <a:ext cx="3873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83691"/>
              </p:ext>
            </p:extLst>
          </p:nvPr>
        </p:nvGraphicFramePr>
        <p:xfrm>
          <a:off x="4352157" y="245918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公式" r:id="rId17" imgW="241200" imgH="152280" progId="Equation.3">
                  <p:embed/>
                </p:oleObj>
              </mc:Choice>
              <mc:Fallback>
                <p:oleObj name="公式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157" y="245918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7080"/>
              </p:ext>
            </p:extLst>
          </p:nvPr>
        </p:nvGraphicFramePr>
        <p:xfrm>
          <a:off x="1086669" y="245918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669" y="245918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65245"/>
              </p:ext>
            </p:extLst>
          </p:nvPr>
        </p:nvGraphicFramePr>
        <p:xfrm>
          <a:off x="1470844" y="1522561"/>
          <a:ext cx="28067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5" name="公式" r:id="rId21" imgW="2806560" imgH="2019240" progId="Equation.3">
                  <p:embed/>
                </p:oleObj>
              </mc:Choice>
              <mc:Fallback>
                <p:oleObj name="公式" r:id="rId21" imgW="280656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844" y="1522561"/>
                        <a:ext cx="28067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23464"/>
              </p:ext>
            </p:extLst>
          </p:nvPr>
        </p:nvGraphicFramePr>
        <p:xfrm>
          <a:off x="6126982" y="504998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6" name="公式" r:id="rId23" imgW="241200" imgH="152280" progId="Equation.3">
                  <p:embed/>
                </p:oleObj>
              </mc:Choice>
              <mc:Fallback>
                <p:oleObj name="公式" r:id="rId2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982" y="504998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014057"/>
              </p:ext>
            </p:extLst>
          </p:nvPr>
        </p:nvGraphicFramePr>
        <p:xfrm>
          <a:off x="2021707" y="504998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7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707" y="504998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45165"/>
              </p:ext>
            </p:extLst>
          </p:nvPr>
        </p:nvGraphicFramePr>
        <p:xfrm>
          <a:off x="6156176" y="626658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8" name="公式" r:id="rId26" imgW="241200" imgH="152280" progId="Equation.3">
                  <p:embed/>
                </p:oleObj>
              </mc:Choice>
              <mc:Fallback>
                <p:oleObj name="公式" r:id="rId26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626658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9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73894" y="1053257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定理二表明</a:t>
            </a:r>
            <a:r>
              <a:rPr kumimoji="1" lang="en-US" altLang="zh-CN" sz="2800" b="1">
                <a:solidFill>
                  <a:srgbClr val="CC0000"/>
                </a:solidFill>
                <a:ea typeface="黑体" pitchFamily="2" charset="-122"/>
              </a:rPr>
              <a:t>:</a:t>
            </a:r>
            <a:endParaRPr kumimoji="1" lang="en-US" altLang="zh-CN" sz="2800" b="1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67544" y="3644057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</a:rPr>
              <a:t>(</a:t>
            </a:r>
            <a:r>
              <a:rPr kumimoji="1" lang="zh-CN" altLang="en-US" sz="2800" b="1">
                <a:solidFill>
                  <a:srgbClr val="CC0000"/>
                </a:solidFill>
                <a:latin typeface="楷体_GB2312" pitchFamily="49" charset="-122"/>
              </a:rPr>
              <a:t>如实例中射击偏差服从正态分布</a:t>
            </a:r>
            <a:r>
              <a:rPr kumimoji="1" lang="en-US" altLang="zh-CN" sz="2800" b="1">
                <a:solidFill>
                  <a:srgbClr val="CC0000"/>
                </a:solidFill>
              </a:rPr>
              <a:t>)       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70719" y="4206032"/>
            <a:ext cx="7434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下面介绍的定理三是定理一的特殊情况</a:t>
            </a:r>
            <a:r>
              <a:rPr kumimoji="1" lang="en-US" altLang="zh-CN" sz="2800" b="1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10480"/>
              </p:ext>
            </p:extLst>
          </p:nvPr>
        </p:nvGraphicFramePr>
        <p:xfrm>
          <a:off x="518344" y="1820019"/>
          <a:ext cx="795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公式" r:id="rId3" imgW="7949880" imgH="457200" progId="Equation.3">
                  <p:embed/>
                </p:oleObj>
              </mc:Choice>
              <mc:Fallback>
                <p:oleObj name="公式" r:id="rId3" imgW="794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44" y="1820019"/>
                        <a:ext cx="795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67188"/>
              </p:ext>
            </p:extLst>
          </p:nvPr>
        </p:nvGraphicFramePr>
        <p:xfrm>
          <a:off x="532631" y="2420094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公式" r:id="rId5" imgW="939600" imgH="431640" progId="Equation.3">
                  <p:embed/>
                </p:oleObj>
              </mc:Choice>
              <mc:Fallback>
                <p:oleObj name="公式" r:id="rId5" imgW="93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31" y="2420094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9376"/>
              </p:ext>
            </p:extLst>
          </p:nvPr>
        </p:nvGraphicFramePr>
        <p:xfrm>
          <a:off x="1456556" y="2420094"/>
          <a:ext cx="345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公式" r:id="rId7" imgW="3454200" imgH="444240" progId="Equation.3">
                  <p:embed/>
                </p:oleObj>
              </mc:Choice>
              <mc:Fallback>
                <p:oleObj name="公式" r:id="rId7" imgW="3454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56" y="2420094"/>
                        <a:ext cx="345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21128"/>
              </p:ext>
            </p:extLst>
          </p:nvPr>
        </p:nvGraphicFramePr>
        <p:xfrm>
          <a:off x="4982394" y="2188319"/>
          <a:ext cx="314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公式" r:id="rId9" imgW="3149280" imgH="952200" progId="Equation.3">
                  <p:embed/>
                </p:oleObj>
              </mc:Choice>
              <mc:Fallback>
                <p:oleObj name="公式" r:id="rId9" imgW="31492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394" y="2188319"/>
                        <a:ext cx="314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831619"/>
              </p:ext>
            </p:extLst>
          </p:nvPr>
        </p:nvGraphicFramePr>
        <p:xfrm>
          <a:off x="546919" y="3069382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公式" r:id="rId11" imgW="1815840" imgH="431640" progId="Equation.3">
                  <p:embed/>
                </p:oleObj>
              </mc:Choice>
              <mc:Fallback>
                <p:oleObj name="公式" r:id="rId11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19" y="3069382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41285"/>
              </p:ext>
            </p:extLst>
          </p:nvPr>
        </p:nvGraphicFramePr>
        <p:xfrm>
          <a:off x="2426519" y="3069382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9" name="公式" r:id="rId13" imgW="3708360" imgH="431640" progId="Equation.3">
                  <p:embed/>
                </p:oleObj>
              </mc:Choice>
              <mc:Fallback>
                <p:oleObj name="公式" r:id="rId13" imgW="370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519" y="3069382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7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666937"/>
              </p:ext>
            </p:extLst>
          </p:nvPr>
        </p:nvGraphicFramePr>
        <p:xfrm>
          <a:off x="530474" y="1701453"/>
          <a:ext cx="706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6" name="公式" r:id="rId3" imgW="7061040" imgH="469800" progId="Equation.3">
                  <p:embed/>
                </p:oleObj>
              </mc:Choice>
              <mc:Fallback>
                <p:oleObj name="公式" r:id="rId3" imgW="7061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74" y="1701453"/>
                        <a:ext cx="706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536" y="418747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ea typeface="黑体" pitchFamily="2" charset="-122"/>
              </a:rPr>
              <a:t>证明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6131"/>
              </p:ext>
            </p:extLst>
          </p:nvPr>
        </p:nvGraphicFramePr>
        <p:xfrm>
          <a:off x="1614736" y="4044603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7" name="Equation" r:id="rId5" imgW="1726920" imgH="952200" progId="Equation.3">
                  <p:embed/>
                </p:oleObj>
              </mc:Choice>
              <mc:Fallback>
                <p:oleObj name="Equation" r:id="rId5" imgW="17269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736" y="4044603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976562"/>
              </p:ext>
            </p:extLst>
          </p:nvPr>
        </p:nvGraphicFramePr>
        <p:xfrm>
          <a:off x="3397499" y="4331940"/>
          <a:ext cx="513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8" name="公式" r:id="rId7" imgW="5130720" imgH="457200" progId="Equation.3">
                  <p:embed/>
                </p:oleObj>
              </mc:Choice>
              <mc:Fallback>
                <p:oleObj name="公式" r:id="rId7" imgW="5130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499" y="4331940"/>
                        <a:ext cx="513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33349"/>
              </p:ext>
            </p:extLst>
          </p:nvPr>
        </p:nvGraphicFramePr>
        <p:xfrm>
          <a:off x="1543299" y="598929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9" name="公式" r:id="rId9" imgW="1612800" imgH="431640" progId="Equation.3">
                  <p:embed/>
                </p:oleObj>
              </mc:Choice>
              <mc:Fallback>
                <p:oleObj name="公式" r:id="rId9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299" y="5989290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16174" y="980728"/>
            <a:ext cx="71040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solidFill>
                  <a:srgbClr val="00B0F0"/>
                </a:solidFill>
                <a:ea typeface="黑体" pitchFamily="2" charset="-122"/>
              </a:rPr>
              <a:t>定理三</a:t>
            </a:r>
            <a:r>
              <a:rPr kumimoji="1" lang="en-US" altLang="zh-CN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棣莫弗－拉普拉斯定理</a:t>
            </a:r>
            <a:r>
              <a:rPr kumimoji="1" lang="en-US" altLang="zh-CN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)   </a:t>
            </a: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062635"/>
              </p:ext>
            </p:extLst>
          </p:nvPr>
        </p:nvGraphicFramePr>
        <p:xfrm>
          <a:off x="895599" y="2892078"/>
          <a:ext cx="345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0" name="公式" r:id="rId11" imgW="3454200" imgH="990360" progId="Equation.3">
                  <p:embed/>
                </p:oleObj>
              </mc:Choice>
              <mc:Fallback>
                <p:oleObj name="公式" r:id="rId11" imgW="34542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99" y="2892078"/>
                        <a:ext cx="345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34678"/>
              </p:ext>
            </p:extLst>
          </p:nvPr>
        </p:nvGraphicFramePr>
        <p:xfrm>
          <a:off x="492374" y="2315815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1" name="公式" r:id="rId13" imgW="3644640" imgH="431640" progId="Equation.3">
                  <p:embed/>
                </p:oleObj>
              </mc:Choice>
              <mc:Fallback>
                <p:oleObj name="公式" r:id="rId13" imgW="3644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74" y="2315815"/>
                        <a:ext cx="364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08522"/>
              </p:ext>
            </p:extLst>
          </p:nvPr>
        </p:nvGraphicFramePr>
        <p:xfrm>
          <a:off x="7583736" y="1812578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2" name="公式" r:id="rId15" imgW="368280" imgH="317160" progId="Equation.3">
                  <p:embed/>
                </p:oleObj>
              </mc:Choice>
              <mc:Fallback>
                <p:oleObj name="公式" r:id="rId15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736" y="1812578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76153"/>
              </p:ext>
            </p:extLst>
          </p:nvPr>
        </p:nvGraphicFramePr>
        <p:xfrm>
          <a:off x="6418511" y="2303115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3" name="公式" r:id="rId17" imgW="812520" imgH="444240" progId="Equation.3">
                  <p:embed/>
                </p:oleObj>
              </mc:Choice>
              <mc:Fallback>
                <p:oleObj name="公式" r:id="rId17" imgW="812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511" y="2303115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5629"/>
              </p:ext>
            </p:extLst>
          </p:nvPr>
        </p:nvGraphicFramePr>
        <p:xfrm>
          <a:off x="4708774" y="2850803"/>
          <a:ext cx="201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" name="公式" r:id="rId19" imgW="2019240" imgH="977760" progId="Equation.3">
                  <p:embed/>
                </p:oleObj>
              </mc:Choice>
              <mc:Fallback>
                <p:oleObj name="公式" r:id="rId19" imgW="2019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774" y="2850803"/>
                        <a:ext cx="201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96430"/>
              </p:ext>
            </p:extLst>
          </p:nvPr>
        </p:nvGraphicFramePr>
        <p:xfrm>
          <a:off x="7088436" y="3219103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5" name="公式" r:id="rId21" imgW="863280" imgH="393480" progId="Equation.3">
                  <p:embed/>
                </p:oleObj>
              </mc:Choice>
              <mc:Fallback>
                <p:oleObj name="公式" r:id="rId21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436" y="3219103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903384"/>
              </p:ext>
            </p:extLst>
          </p:nvPr>
        </p:nvGraphicFramePr>
        <p:xfrm>
          <a:off x="4157911" y="2303115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name="公式" r:id="rId23" imgW="2425680" imgH="444240" progId="Equation.3">
                  <p:embed/>
                </p:oleObj>
              </mc:Choice>
              <mc:Fallback>
                <p:oleObj name="公式" r:id="rId23" imgW="2425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911" y="2303115"/>
                        <a:ext cx="242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214193"/>
              </p:ext>
            </p:extLst>
          </p:nvPr>
        </p:nvGraphicFramePr>
        <p:xfrm>
          <a:off x="3502274" y="5916265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7" name="公式" r:id="rId25" imgW="2145960" imgH="469800" progId="Equation.3">
                  <p:embed/>
                </p:oleObj>
              </mc:Choice>
              <mc:Fallback>
                <p:oleObj name="公式" r:id="rId25" imgW="2145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274" y="5916265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26589"/>
              </p:ext>
            </p:extLst>
          </p:nvPr>
        </p:nvGraphicFramePr>
        <p:xfrm>
          <a:off x="5359649" y="598929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name="公式" r:id="rId27" imgW="1117440" imgH="393480" progId="Equation.3">
                  <p:embed/>
                </p:oleObj>
              </mc:Choice>
              <mc:Fallback>
                <p:oleObj name="公式" r:id="rId27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649" y="598929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75302"/>
              </p:ext>
            </p:extLst>
          </p:nvPr>
        </p:nvGraphicFramePr>
        <p:xfrm>
          <a:off x="4423024" y="332387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9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024" y="332387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34232"/>
              </p:ext>
            </p:extLst>
          </p:nvPr>
        </p:nvGraphicFramePr>
        <p:xfrm>
          <a:off x="6774111" y="332387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0" name="公式" r:id="rId31" imgW="241200" imgH="152280" progId="Equation.3">
                  <p:embed/>
                </p:oleObj>
              </mc:Choice>
              <mc:Fallback>
                <p:oleObj name="公式" r:id="rId3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111" y="332387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11107"/>
              </p:ext>
            </p:extLst>
          </p:nvPr>
        </p:nvGraphicFramePr>
        <p:xfrm>
          <a:off x="3246686" y="612422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1" name="公式" r:id="rId33" imgW="241200" imgH="152280" progId="Equation.3">
                  <p:embed/>
                </p:oleObj>
              </mc:Choice>
              <mc:Fallback>
                <p:oleObj name="公式" r:id="rId3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686" y="612422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72658"/>
              </p:ext>
            </p:extLst>
          </p:nvPr>
        </p:nvGraphicFramePr>
        <p:xfrm>
          <a:off x="503486" y="5268565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2" name="公式" r:id="rId35" imgW="3416040" imgH="431640" progId="Equation.3">
                  <p:embed/>
                </p:oleObj>
              </mc:Choice>
              <mc:Fallback>
                <p:oleObj name="公式" r:id="rId35" imgW="341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86" y="5268565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6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79019"/>
              </p:ext>
            </p:extLst>
          </p:nvPr>
        </p:nvGraphicFramePr>
        <p:xfrm>
          <a:off x="596528" y="1037232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6" name="公式" r:id="rId3" imgW="1676160" imgH="444240" progId="Equation.3">
                  <p:embed/>
                </p:oleObj>
              </mc:Choice>
              <mc:Fallback>
                <p:oleObj name="公式" r:id="rId3" imgW="1676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28" y="1037232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313351"/>
              </p:ext>
            </p:extLst>
          </p:nvPr>
        </p:nvGraphicFramePr>
        <p:xfrm>
          <a:off x="3271465" y="1070570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7" name="公式" r:id="rId5" imgW="1028520" imgH="431640" progId="Equation.3">
                  <p:embed/>
                </p:oleObj>
              </mc:Choice>
              <mc:Fallback>
                <p:oleObj name="公式" r:id="rId5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465" y="1070570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09215" y="1684932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根据定理一得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11213"/>
              </p:ext>
            </p:extLst>
          </p:nvPr>
        </p:nvGraphicFramePr>
        <p:xfrm>
          <a:off x="898153" y="2346920"/>
          <a:ext cx="345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" name="公式" r:id="rId7" imgW="3454200" imgH="990360" progId="Equation.3">
                  <p:embed/>
                </p:oleObj>
              </mc:Choice>
              <mc:Fallback>
                <p:oleObj name="公式" r:id="rId7" imgW="34542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153" y="2346920"/>
                        <a:ext cx="345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12633"/>
              </p:ext>
            </p:extLst>
          </p:nvPr>
        </p:nvGraphicFramePr>
        <p:xfrm>
          <a:off x="4717678" y="1843682"/>
          <a:ext cx="345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9" name="公式" r:id="rId9" imgW="3454200" imgH="1942920" progId="Equation.3">
                  <p:embed/>
                </p:oleObj>
              </mc:Choice>
              <mc:Fallback>
                <p:oleObj name="公式" r:id="rId9" imgW="345420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678" y="1843682"/>
                        <a:ext cx="345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351386"/>
              </p:ext>
            </p:extLst>
          </p:nvPr>
        </p:nvGraphicFramePr>
        <p:xfrm>
          <a:off x="898153" y="3485157"/>
          <a:ext cx="201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0" name="公式" r:id="rId11" imgW="2019240" imgH="977760" progId="Equation.3">
                  <p:embed/>
                </p:oleObj>
              </mc:Choice>
              <mc:Fallback>
                <p:oleObj name="公式" r:id="rId11" imgW="20192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153" y="3485157"/>
                        <a:ext cx="201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864235"/>
              </p:ext>
            </p:extLst>
          </p:nvPr>
        </p:nvGraphicFramePr>
        <p:xfrm>
          <a:off x="3276228" y="3886795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1" name="公式" r:id="rId13" imgW="863280" imgH="393480" progId="Equation.3">
                  <p:embed/>
                </p:oleObj>
              </mc:Choice>
              <mc:Fallback>
                <p:oleObj name="公式" r:id="rId13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228" y="3886795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12462"/>
              </p:ext>
            </p:extLst>
          </p:nvPr>
        </p:nvGraphicFramePr>
        <p:xfrm>
          <a:off x="2339603" y="117375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2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603" y="117375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225988"/>
              </p:ext>
            </p:extLst>
          </p:nvPr>
        </p:nvGraphicFramePr>
        <p:xfrm>
          <a:off x="4716090" y="1037232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3" name="公式" r:id="rId17" imgW="1600200" imgH="393480" progId="Equation.3">
                  <p:embed/>
                </p:oleObj>
              </mc:Choice>
              <mc:Fallback>
                <p:oleObj name="公式" r:id="rId17" imgW="1600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90" y="1037232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7766"/>
              </p:ext>
            </p:extLst>
          </p:nvPr>
        </p:nvGraphicFramePr>
        <p:xfrm>
          <a:off x="6041653" y="1070570"/>
          <a:ext cx="214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4" name="公式" r:id="rId19" imgW="2145960" imgH="393480" progId="Equation.3">
                  <p:embed/>
                </p:oleObj>
              </mc:Choice>
              <mc:Fallback>
                <p:oleObj name="公式" r:id="rId19" imgW="2145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653" y="1070570"/>
                        <a:ext cx="214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66998"/>
              </p:ext>
            </p:extLst>
          </p:nvPr>
        </p:nvGraphicFramePr>
        <p:xfrm>
          <a:off x="2626940" y="1092795"/>
          <a:ext cx="35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5" name="公式" r:id="rId21" imgW="355320" imgH="317160" progId="Equation.3">
                  <p:embed/>
                </p:oleObj>
              </mc:Choice>
              <mc:Fallback>
                <p:oleObj name="公式" r:id="rId21" imgW="355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940" y="1092795"/>
                        <a:ext cx="35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577551"/>
              </p:ext>
            </p:extLst>
          </p:nvPr>
        </p:nvGraphicFramePr>
        <p:xfrm>
          <a:off x="4371603" y="120709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6" name="公式" r:id="rId23" imgW="241200" imgH="152280" progId="Equation.3">
                  <p:embed/>
                </p:oleObj>
              </mc:Choice>
              <mc:Fallback>
                <p:oleObj name="公式" r:id="rId2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603" y="120709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37253"/>
              </p:ext>
            </p:extLst>
          </p:nvPr>
        </p:nvGraphicFramePr>
        <p:xfrm>
          <a:off x="4401765" y="277554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7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765" y="277554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86330"/>
              </p:ext>
            </p:extLst>
          </p:nvPr>
        </p:nvGraphicFramePr>
        <p:xfrm>
          <a:off x="610815" y="395823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8" name="公式" r:id="rId27" imgW="241200" imgH="152280" progId="Equation.3">
                  <p:embed/>
                </p:oleObj>
              </mc:Choice>
              <mc:Fallback>
                <p:oleObj name="公式" r:id="rId2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15" y="395823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25950"/>
              </p:ext>
            </p:extLst>
          </p:nvPr>
        </p:nvGraphicFramePr>
        <p:xfrm>
          <a:off x="2987303" y="395823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9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303" y="395823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94928" y="4637682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定理三表明</a:t>
            </a:r>
            <a:r>
              <a:rPr kumimoji="1" lang="en-US" altLang="zh-CN" sz="2800" b="1">
                <a:solidFill>
                  <a:srgbClr val="CC0000"/>
                </a:solidFill>
                <a:ea typeface="黑体" pitchFamily="2" charset="-122"/>
              </a:rPr>
              <a:t>:</a:t>
            </a:r>
            <a:endParaRPr kumimoji="1" lang="en-US" altLang="zh-CN" sz="2800" b="1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77465" y="5790207"/>
            <a:ext cx="773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可以利用该定理来计算二项分布的概率</a:t>
            </a:r>
            <a:r>
              <a:rPr kumimoji="1" lang="en-US" altLang="zh-CN" sz="2800" b="1">
                <a:latin typeface="楷体_GB2312" pitchFamily="49" charset="-122"/>
              </a:rPr>
              <a:t>.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1115640" y="5285382"/>
            <a:ext cx="596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正态分布是二项分布的极限分布</a:t>
            </a:r>
            <a:r>
              <a:rPr kumimoji="1" lang="en-US" altLang="zh-CN" sz="2800" b="1"/>
              <a:t>,        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951165" y="5285382"/>
            <a:ext cx="258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/>
              <a:t>当</a:t>
            </a:r>
            <a:r>
              <a:rPr kumimoji="1" lang="en-US" altLang="zh-CN" sz="2800" b="1" i="1"/>
              <a:t>n</a:t>
            </a:r>
            <a:r>
              <a:rPr kumimoji="1" lang="zh-CN" altLang="en-US" sz="2800" b="1"/>
              <a:t>充分大时</a:t>
            </a:r>
            <a:r>
              <a:rPr kumimoji="1" lang="en-US" altLang="zh-CN" sz="2800" b="1"/>
              <a:t>,     </a:t>
            </a:r>
          </a:p>
        </p:txBody>
      </p:sp>
    </p:spTree>
    <p:extLst>
      <p:ext uri="{BB962C8B-B14F-4D97-AF65-F5344CB8AC3E}">
        <p14:creationId xmlns:p14="http://schemas.microsoft.com/office/powerpoint/2010/main" val="4246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8" grpId="0" autoUpdateAnimBg="0"/>
      <p:bldP spid="12309" grpId="0"/>
      <p:bldP spid="12310" grpId="0"/>
      <p:bldP spid="123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38485" y="922933"/>
            <a:ext cx="82819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下面的图形表明</a:t>
            </a:r>
            <a:r>
              <a:rPr kumimoji="1" lang="en-US" altLang="zh-CN" sz="2800" b="1">
                <a:latin typeface="楷体_GB2312" pitchFamily="49" charset="-122"/>
              </a:rPr>
              <a:t>:</a:t>
            </a:r>
            <a:r>
              <a:rPr kumimoji="1" lang="zh-CN" altLang="en-US" sz="2800" b="1">
                <a:latin typeface="楷体_GB2312" pitchFamily="49" charset="-122"/>
              </a:rPr>
              <a:t>正态分布是二项分布的逼近</a:t>
            </a:r>
            <a:r>
              <a:rPr kumimoji="1" lang="en-US" altLang="zh-CN" sz="2800" b="1">
                <a:latin typeface="楷体_GB2312" pitchFamily="49" charset="-122"/>
              </a:rPr>
              <a:t>.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72" y="394235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" y="394235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72" y="158015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" y="1580158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0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7088" y="188640"/>
            <a:ext cx="7772400" cy="7694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en-US" altLang="zh-CN" dirty="0" smtClean="0">
                <a:solidFill>
                  <a:srgbClr val="000000"/>
                </a:solidFill>
                <a:ea typeface="黑体" pitchFamily="2" charset="-122"/>
              </a:rPr>
              <a:t>5.1  </a:t>
            </a:r>
            <a:r>
              <a:rPr kumimoji="1" lang="zh-CN" altLang="en-US" dirty="0" smtClean="0">
                <a:solidFill>
                  <a:srgbClr val="000000"/>
                </a:solidFill>
                <a:ea typeface="黑体" pitchFamily="2" charset="-122"/>
              </a:rPr>
              <a:t>大数定律</a:t>
            </a:r>
            <a:endParaRPr kumimoji="1" lang="zh-CN" altLang="en-US" dirty="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33053" y="1327766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引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2800" b="1" dirty="0"/>
              <a:t>频率的稳定性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3528" y="1994516"/>
            <a:ext cx="5257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 dirty="0">
                <a:latin typeface="Arial" charset="0"/>
                <a:ea typeface="宋体" charset="-122"/>
              </a:rPr>
              <a:t>　　</a:t>
            </a:r>
            <a:r>
              <a:rPr kumimoji="1" lang="zh-CN" altLang="en-US" sz="2800" b="1" dirty="0">
                <a:latin typeface="楷体_GB2312" pitchFamily="49" charset="-122"/>
              </a:rPr>
              <a:t>随着试验次数的增加</a:t>
            </a:r>
            <a:r>
              <a:rPr kumimoji="1" lang="en-US" altLang="zh-CN" sz="2800" b="1" dirty="0">
                <a:latin typeface="楷体_GB2312" pitchFamily="49" charset="-122"/>
              </a:rPr>
              <a:t>, 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95536" y="3339129"/>
            <a:ext cx="748883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启示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</a:rPr>
              <a:t>从</a:t>
            </a:r>
            <a:r>
              <a:rPr kumimoji="1" lang="zh-CN" altLang="en-US" sz="2800" b="1" dirty="0" smtClean="0">
                <a:latin typeface="楷体_GB2312" pitchFamily="49" charset="-122"/>
              </a:rPr>
              <a:t>实践</a:t>
            </a:r>
            <a:r>
              <a:rPr kumimoji="1" lang="zh-CN" altLang="en-US" sz="2800" b="1" dirty="0" smtClean="0"/>
              <a:t>中，人们发现</a:t>
            </a:r>
            <a:r>
              <a:rPr kumimoji="1" lang="zh-CN" altLang="en-US" sz="2800" b="1" dirty="0"/>
              <a:t>大量测量</a:t>
            </a:r>
            <a:r>
              <a:rPr kumimoji="1" lang="zh-CN" altLang="en-US" sz="2800" b="1" dirty="0" smtClean="0"/>
              <a:t>值</a:t>
            </a:r>
            <a:r>
              <a:rPr kumimoji="1" lang="zh-CN" altLang="en-US" sz="2800" b="1" dirty="0"/>
              <a:t>的</a:t>
            </a:r>
            <a:r>
              <a:rPr kumimoji="1" lang="zh-CN" altLang="en-US" sz="2800" b="1" dirty="0" smtClean="0"/>
              <a:t>算术平均</a:t>
            </a:r>
            <a:r>
              <a:rPr kumimoji="1" lang="zh-CN" altLang="en-US" sz="2800" b="1" dirty="0"/>
              <a:t>值有稳定性</a:t>
            </a:r>
            <a:r>
              <a:rPr kumimoji="1" lang="en-US" altLang="zh-CN" sz="2800" b="1" dirty="0"/>
              <a:t>.  </a:t>
            </a:r>
            <a:endParaRPr kumimoji="1" lang="zh-CN" altLang="en-US" sz="2800" b="1" dirty="0"/>
          </a:p>
          <a:p>
            <a:r>
              <a:rPr kumimoji="1" lang="zh-CN" altLang="en-US" sz="2800" b="1" dirty="0" smtClean="0"/>
              <a:t>  </a:t>
            </a:r>
            <a:endParaRPr kumimoji="1" lang="zh-CN" altLang="en-US" sz="2800" b="1" dirty="0"/>
          </a:p>
          <a:p>
            <a:r>
              <a:rPr kumimoji="1" lang="zh-CN" altLang="en-US" sz="2800" b="1" dirty="0" smtClean="0"/>
              <a:t>  </a:t>
            </a:r>
            <a:endParaRPr kumimoji="1" lang="zh-CN" altLang="en-US" sz="2800" b="1" dirty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3528" y="2619991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定于某个常数</a:t>
            </a:r>
            <a:r>
              <a:rPr kumimoji="1" lang="en-US" altLang="zh-CN" sz="2800" b="1"/>
              <a:t>.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428803" y="1986579"/>
            <a:ext cx="431966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/>
              <a:t>事件发生的频率逐渐稳    </a:t>
            </a:r>
          </a:p>
        </p:txBody>
      </p:sp>
    </p:spTree>
    <p:extLst>
      <p:ext uri="{BB962C8B-B14F-4D97-AF65-F5344CB8AC3E}">
        <p14:creationId xmlns:p14="http://schemas.microsoft.com/office/powerpoint/2010/main" val="9520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20" grpId="0"/>
      <p:bldP spid="133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544" y="916682"/>
            <a:ext cx="7772400" cy="7694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dirty="0" smtClean="0">
                <a:solidFill>
                  <a:srgbClr val="000000"/>
                </a:solidFill>
                <a:ea typeface="黑体" pitchFamily="2" charset="-122"/>
              </a:rPr>
              <a:t>典型</a:t>
            </a:r>
            <a:r>
              <a:rPr kumimoji="1" lang="zh-CN" altLang="en-US" dirty="0">
                <a:solidFill>
                  <a:srgbClr val="000000"/>
                </a:solidFill>
                <a:ea typeface="黑体" pitchFamily="2" charset="-122"/>
              </a:rPr>
              <a:t>例题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3352"/>
              </p:ext>
            </p:extLst>
          </p:nvPr>
        </p:nvGraphicFramePr>
        <p:xfrm>
          <a:off x="585019" y="3717578"/>
          <a:ext cx="388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0" name="公式" r:id="rId3" imgW="3886200" imgH="444240" progId="Equation.3">
                  <p:embed/>
                </p:oleObj>
              </mc:Choice>
              <mc:Fallback>
                <p:oleObj name="公式" r:id="rId3" imgW="3886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19" y="3717578"/>
                        <a:ext cx="388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10406" y="434940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7861"/>
              </p:ext>
            </p:extLst>
          </p:nvPr>
        </p:nvGraphicFramePr>
        <p:xfrm>
          <a:off x="1116831" y="4422428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1" name="公式" r:id="rId5" imgW="1676160" imgH="457200" progId="Equation.3">
                  <p:embed/>
                </p:oleObj>
              </mc:Choice>
              <mc:Fallback>
                <p:oleObj name="公式" r:id="rId5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31" y="4422428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30952"/>
              </p:ext>
            </p:extLst>
          </p:nvPr>
        </p:nvGraphicFramePr>
        <p:xfrm>
          <a:off x="3707631" y="4436715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2" name="公式" r:id="rId7" imgW="927000" imgH="431640" progId="Equation.3">
                  <p:embed/>
                </p:oleObj>
              </mc:Choice>
              <mc:Fallback>
                <p:oleObj name="公式" r:id="rId7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31" y="4436715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75481" y="5055840"/>
            <a:ext cx="247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由定理一</a:t>
            </a:r>
            <a:r>
              <a:rPr kumimoji="1" lang="en-US" altLang="zh-CN" sz="2800" b="1">
                <a:latin typeface="楷体_GB2312" pitchFamily="49" charset="-122"/>
              </a:rPr>
              <a:t>, </a:t>
            </a:r>
            <a:endParaRPr kumimoji="1" lang="en-US" altLang="zh-CN" sz="2800" b="1">
              <a:ea typeface="宋体" charset="-122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67544" y="183004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96331" y="5070128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随机变量</a:t>
            </a:r>
          </a:p>
        </p:txBody>
      </p:sp>
      <p:graphicFrame>
        <p:nvGraphicFramePr>
          <p:cNvPr id="14347" name="Object 11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5614374"/>
              </p:ext>
            </p:extLst>
          </p:nvPr>
        </p:nvGraphicFramePr>
        <p:xfrm>
          <a:off x="1516880" y="1925290"/>
          <a:ext cx="571941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3" name="公式" r:id="rId9" imgW="5803560" imgH="457200" progId="Equation.3">
                  <p:embed/>
                </p:oleObj>
              </mc:Choice>
              <mc:Fallback>
                <p:oleObj name="公式" r:id="rId9" imgW="5803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880" y="1925290"/>
                        <a:ext cx="571941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93507"/>
              </p:ext>
            </p:extLst>
          </p:nvPr>
        </p:nvGraphicFramePr>
        <p:xfrm>
          <a:off x="569144" y="2531715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4" name="公式" r:id="rId11" imgW="2489040" imgH="393480" progId="Equation.3">
                  <p:embed/>
                </p:oleObj>
              </mc:Choice>
              <mc:Fallback>
                <p:oleObj name="公式" r:id="rId11" imgW="248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44" y="2531715"/>
                        <a:ext cx="248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75384"/>
              </p:ext>
            </p:extLst>
          </p:nvPr>
        </p:nvGraphicFramePr>
        <p:xfrm>
          <a:off x="475481" y="3128615"/>
          <a:ext cx="546467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5" name="公式" r:id="rId13" imgW="5257800" imgH="444240" progId="Equation.3">
                  <p:embed/>
                </p:oleObj>
              </mc:Choice>
              <mc:Fallback>
                <p:oleObj name="公式" r:id="rId13" imgW="5257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81" y="3128615"/>
                        <a:ext cx="5464671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54104"/>
              </p:ext>
            </p:extLst>
          </p:nvPr>
        </p:nvGraphicFramePr>
        <p:xfrm>
          <a:off x="5831706" y="2909540"/>
          <a:ext cx="198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6" name="公式" r:id="rId15" imgW="1981080" imgH="952200" progId="Equation.3">
                  <p:embed/>
                </p:oleObj>
              </mc:Choice>
              <mc:Fallback>
                <p:oleObj name="公式" r:id="rId15" imgW="19810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706" y="2909540"/>
                        <a:ext cx="198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11516"/>
              </p:ext>
            </p:extLst>
          </p:nvPr>
        </p:nvGraphicFramePr>
        <p:xfrm>
          <a:off x="2917056" y="2493615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7" name="公式" r:id="rId17" imgW="4838400" imgH="444240" progId="Equation.3">
                  <p:embed/>
                </p:oleObj>
              </mc:Choice>
              <mc:Fallback>
                <p:oleObj name="公式" r:id="rId17" imgW="4838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056" y="2493615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70582"/>
              </p:ext>
            </p:extLst>
          </p:nvPr>
        </p:nvGraphicFramePr>
        <p:xfrm>
          <a:off x="7851006" y="2536478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8" name="公式" r:id="rId19" imgW="393480" imgH="317160" progId="Equation.3">
                  <p:embed/>
                </p:oleObj>
              </mc:Choice>
              <mc:Fallback>
                <p:oleObj name="公式" r:id="rId19" imgW="393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006" y="2536478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33179"/>
              </p:ext>
            </p:extLst>
          </p:nvPr>
        </p:nvGraphicFramePr>
        <p:xfrm>
          <a:off x="3128194" y="4512915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9" name="公式" r:id="rId21" imgW="291960" imgH="355320" progId="Equation.3">
                  <p:embed/>
                </p:oleObj>
              </mc:Choice>
              <mc:Fallback>
                <p:oleObj name="公式" r:id="rId21" imgW="291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194" y="4512915"/>
                        <a:ext cx="292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22196"/>
              </p:ext>
            </p:extLst>
          </p:nvPr>
        </p:nvGraphicFramePr>
        <p:xfrm>
          <a:off x="4933181" y="4187478"/>
          <a:ext cx="67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0" name="公式" r:id="rId23" imgW="672840" imgH="825480" progId="Equation.3">
                  <p:embed/>
                </p:oleObj>
              </mc:Choice>
              <mc:Fallback>
                <p:oleObj name="公式" r:id="rId23" imgW="672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181" y="4187478"/>
                        <a:ext cx="673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10980"/>
              </p:ext>
            </p:extLst>
          </p:nvPr>
        </p:nvGraphicFramePr>
        <p:xfrm>
          <a:off x="5652319" y="4460528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1" name="公式" r:id="rId25" imgW="2260440" imgH="393480" progId="Equation.3">
                  <p:embed/>
                </p:oleObj>
              </mc:Choice>
              <mc:Fallback>
                <p:oleObj name="公式" r:id="rId25" imgW="226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319" y="4460528"/>
                        <a:ext cx="226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33297"/>
              </p:ext>
            </p:extLst>
          </p:nvPr>
        </p:nvGraphicFramePr>
        <p:xfrm>
          <a:off x="2844031" y="458117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2" name="公式" r:id="rId27" imgW="241200" imgH="152280" progId="Equation.3">
                  <p:embed/>
                </p:oleObj>
              </mc:Choice>
              <mc:Fallback>
                <p:oleObj name="公式" r:id="rId2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31" y="458117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48450"/>
              </p:ext>
            </p:extLst>
          </p:nvPr>
        </p:nvGraphicFramePr>
        <p:xfrm>
          <a:off x="4644256" y="457324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3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256" y="457324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3" grpId="0"/>
      <p:bldP spid="14344" grpId="0"/>
      <p:bldP spid="143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630916"/>
              </p:ext>
            </p:extLst>
          </p:nvPr>
        </p:nvGraphicFramePr>
        <p:xfrm>
          <a:off x="1442269" y="1070892"/>
          <a:ext cx="2654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6" name="公式" r:id="rId3" imgW="2654280" imgH="1371600" progId="Equation.3">
                  <p:embed/>
                </p:oleObj>
              </mc:Choice>
              <mc:Fallback>
                <p:oleObj name="公式" r:id="rId3" imgW="26542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269" y="1070892"/>
                        <a:ext cx="26543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70827"/>
              </p:ext>
            </p:extLst>
          </p:nvPr>
        </p:nvGraphicFramePr>
        <p:xfrm>
          <a:off x="4514082" y="1591592"/>
          <a:ext cx="196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7" name="公式" r:id="rId5" imgW="1968480" imgH="850680" progId="Equation.3">
                  <p:embed/>
                </p:oleObj>
              </mc:Choice>
              <mc:Fallback>
                <p:oleObj name="公式" r:id="rId5" imgW="1968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082" y="1591592"/>
                        <a:ext cx="196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17980"/>
              </p:ext>
            </p:extLst>
          </p:nvPr>
        </p:nvGraphicFramePr>
        <p:xfrm>
          <a:off x="539552" y="3480048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8" name="公式" r:id="rId7" imgW="1701720" imgH="380880" progId="Equation.3">
                  <p:embed/>
                </p:oleObj>
              </mc:Choice>
              <mc:Fallback>
                <p:oleObj name="公式" r:id="rId7" imgW="17017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80048"/>
                        <a:ext cx="170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99598"/>
              </p:ext>
            </p:extLst>
          </p:nvPr>
        </p:nvGraphicFramePr>
        <p:xfrm>
          <a:off x="2609627" y="3234680"/>
          <a:ext cx="494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9" name="公式" r:id="rId9" imgW="4940280" imgH="914400" progId="Equation.3">
                  <p:embed/>
                </p:oleObj>
              </mc:Choice>
              <mc:Fallback>
                <p:oleObj name="公式" r:id="rId9" imgW="4940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627" y="3234680"/>
                        <a:ext cx="494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64575"/>
              </p:ext>
            </p:extLst>
          </p:nvPr>
        </p:nvGraphicFramePr>
        <p:xfrm>
          <a:off x="467544" y="2658392"/>
          <a:ext cx="433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0" name="公式" r:id="rId11" imgW="4330440" imgH="431640" progId="Equation.3">
                  <p:embed/>
                </p:oleObj>
              </mc:Choice>
              <mc:Fallback>
                <p:oleObj name="公式" r:id="rId11" imgW="4330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58392"/>
                        <a:ext cx="433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27930"/>
              </p:ext>
            </p:extLst>
          </p:nvPr>
        </p:nvGraphicFramePr>
        <p:xfrm>
          <a:off x="4826819" y="2658392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1" name="公式" r:id="rId13" imgW="736560" imgH="393480" progId="Equation.3">
                  <p:embed/>
                </p:oleObj>
              </mc:Choice>
              <mc:Fallback>
                <p:oleObj name="公式" r:id="rId13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819" y="2658392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8376"/>
              </p:ext>
            </p:extLst>
          </p:nvPr>
        </p:nvGraphicFramePr>
        <p:xfrm>
          <a:off x="4225157" y="193925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2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157" y="193925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412179"/>
              </p:ext>
            </p:extLst>
          </p:nvPr>
        </p:nvGraphicFramePr>
        <p:xfrm>
          <a:off x="2339752" y="359504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" name="公式" r:id="rId17" imgW="241200" imgH="152280" progId="Equation.3">
                  <p:embed/>
                </p:oleObj>
              </mc:Choice>
              <mc:Fallback>
                <p:oleObj name="公式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59504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370447"/>
              </p:ext>
            </p:extLst>
          </p:nvPr>
        </p:nvGraphicFramePr>
        <p:xfrm>
          <a:off x="2627784" y="4403452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4" name="公式" r:id="rId19" imgW="1841500" imgH="393700" progId="Equation.3">
                  <p:embed/>
                </p:oleObj>
              </mc:Choice>
              <mc:Fallback>
                <p:oleObj name="公式" r:id="rId19" imgW="1841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403452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478916"/>
              </p:ext>
            </p:extLst>
          </p:nvPr>
        </p:nvGraphicFramePr>
        <p:xfrm>
          <a:off x="2505299" y="4941168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5" name="公式" r:id="rId21" imgW="914003" imgH="317362" progId="Equation.3">
                  <p:embed/>
                </p:oleObj>
              </mc:Choice>
              <mc:Fallback>
                <p:oleObj name="公式" r:id="rId21" imgW="914003" imgH="3173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299" y="4941168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799614"/>
              </p:ext>
            </p:extLst>
          </p:nvPr>
        </p:nvGraphicFramePr>
        <p:xfrm>
          <a:off x="2210742" y="4480520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6" name="公式" r:id="rId23" imgW="241195" imgH="190417" progId="Equation.3">
                  <p:embed/>
                </p:oleObj>
              </mc:Choice>
              <mc:Fallback>
                <p:oleObj name="公式" r:id="rId23" imgW="241195" imgH="1904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742" y="4480520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904925"/>
              </p:ext>
            </p:extLst>
          </p:nvPr>
        </p:nvGraphicFramePr>
        <p:xfrm>
          <a:off x="2195736" y="501419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7" name="公式" r:id="rId25" imgW="241195" imgH="152334" progId="Equation.3">
                  <p:embed/>
                </p:oleObj>
              </mc:Choice>
              <mc:Fallback>
                <p:oleObj name="公式" r:id="rId25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1419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15937"/>
              </p:ext>
            </p:extLst>
          </p:nvPr>
        </p:nvGraphicFramePr>
        <p:xfrm>
          <a:off x="539552" y="52292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8" name="公式" r:id="rId27" imgW="710891" imgH="406224" progId="Equation.3">
                  <p:embed/>
                </p:oleObj>
              </mc:Choice>
              <mc:Fallback>
                <p:oleObj name="公式" r:id="rId27" imgW="710891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2292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22332"/>
              </p:ext>
            </p:extLst>
          </p:nvPr>
        </p:nvGraphicFramePr>
        <p:xfrm>
          <a:off x="1647627" y="5857850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9" name="公式" r:id="rId29" imgW="1701800" imgH="381000" progId="Equation.3">
                  <p:embed/>
                </p:oleObj>
              </mc:Choice>
              <mc:Fallback>
                <p:oleObj name="公式" r:id="rId29" imgW="1701800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627" y="5857850"/>
                        <a:ext cx="170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42858"/>
              </p:ext>
            </p:extLst>
          </p:nvPr>
        </p:nvGraphicFramePr>
        <p:xfrm>
          <a:off x="3376415" y="5924525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0" name="公式" r:id="rId31" imgW="241195" imgH="190417" progId="Equation.3">
                  <p:embed/>
                </p:oleObj>
              </mc:Choice>
              <mc:Fallback>
                <p:oleObj name="公式" r:id="rId31" imgW="241195" imgH="19041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415" y="5924525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60244"/>
              </p:ext>
            </p:extLst>
          </p:nvPr>
        </p:nvGraphicFramePr>
        <p:xfrm>
          <a:off x="3663752" y="585150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1" name="公式" r:id="rId33" imgW="1091726" imgH="393529" progId="Equation.3">
                  <p:embed/>
                </p:oleObj>
              </mc:Choice>
              <mc:Fallback>
                <p:oleObj name="公式" r:id="rId33" imgW="1091726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752" y="5851500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83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536" y="5200427"/>
            <a:ext cx="76327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/>
              <a:t>340</a:t>
            </a:r>
            <a:r>
              <a:rPr kumimoji="1" lang="zh-CN" altLang="en-US" sz="2800" b="1">
                <a:latin typeface="楷体_GB2312" pitchFamily="49" charset="-122"/>
              </a:rPr>
              <a:t>的概率</a:t>
            </a:r>
            <a:r>
              <a:rPr kumimoji="1" lang="en-US" altLang="zh-CN" sz="2800" b="1">
                <a:latin typeface="楷体_GB2312" pitchFamily="49" charset="-122"/>
              </a:rPr>
              <a:t>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95536" y="1038002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116636" y="1052289"/>
            <a:ext cx="4595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Arial" charset="0"/>
              </a:rPr>
              <a:t>来参加家长会的家长人数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116261" y="1052289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对于一个学生而言</a:t>
            </a:r>
            <a:r>
              <a:rPr kumimoji="1" lang="en-US" altLang="zh-CN" sz="2800" b="1">
                <a:latin typeface="楷体_GB2312" pitchFamily="49" charset="-122"/>
              </a:rPr>
              <a:t>,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95536" y="1628552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是一个随机变量</a:t>
            </a:r>
            <a:r>
              <a:rPr kumimoji="1" lang="en-US" altLang="zh-CN" sz="2800" b="1">
                <a:latin typeface="楷体_GB2312" pitchFamily="49" charset="-122"/>
              </a:rPr>
              <a:t>.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132386" y="1650777"/>
            <a:ext cx="5580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设一个学生无家长、</a:t>
            </a:r>
            <a:r>
              <a:rPr kumimoji="1" lang="en-US" altLang="zh-CN" sz="2800" b="1"/>
              <a:t>1</a:t>
            </a:r>
            <a:r>
              <a:rPr kumimoji="1" lang="zh-CN" altLang="en-US" sz="2800" b="1">
                <a:latin typeface="楷体_GB2312" pitchFamily="49" charset="-122"/>
              </a:rPr>
              <a:t>名家长、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95536" y="2204814"/>
            <a:ext cx="7199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2</a:t>
            </a:r>
            <a:r>
              <a:rPr kumimoji="1" lang="zh-CN" altLang="en-US" sz="2800" b="1">
                <a:latin typeface="楷体_GB2312" pitchFamily="49" charset="-122"/>
              </a:rPr>
              <a:t>名家长来参加会议的概率分别为</a:t>
            </a:r>
            <a:r>
              <a:rPr kumimoji="1" lang="en-US" altLang="zh-CN" sz="2800" b="1"/>
              <a:t>0.05</a:t>
            </a:r>
            <a:r>
              <a:rPr kumimoji="1" lang="zh-CN" altLang="en-US" sz="2800" b="1">
                <a:latin typeface="楷体_GB2312" pitchFamily="49" charset="-122"/>
              </a:rPr>
              <a:t>，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505823" y="2204814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a typeface="宋体" charset="-122"/>
              </a:rPr>
              <a:t>0.8</a:t>
            </a:r>
            <a:r>
              <a:rPr kumimoji="1" lang="zh-CN" altLang="en-US" sz="2800" b="1"/>
              <a:t>，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236073" y="2190527"/>
            <a:ext cx="147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a typeface="宋体" charset="-122"/>
              </a:rPr>
              <a:t>0.15.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95536" y="2781077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若学校共有</a:t>
            </a:r>
            <a:r>
              <a:rPr kumimoji="1" lang="en-US" altLang="zh-CN" sz="2800" b="1"/>
              <a:t>400</a:t>
            </a:r>
            <a:r>
              <a:rPr kumimoji="1" lang="zh-CN" altLang="en-US" sz="2800" b="1">
                <a:latin typeface="楷体_GB2312" pitchFamily="49" charset="-122"/>
              </a:rPr>
              <a:t>名学生</a:t>
            </a:r>
            <a:r>
              <a:rPr kumimoji="1" lang="en-US" altLang="zh-CN" sz="2800" b="1">
                <a:latin typeface="楷体_GB2312" pitchFamily="49" charset="-122"/>
              </a:rPr>
              <a:t>,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140448" y="2765202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Arial" charset="0"/>
              </a:rPr>
              <a:t>设各学生参加会议的家长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95536" y="3284314"/>
            <a:ext cx="309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数相互独立</a:t>
            </a:r>
            <a:r>
              <a:rPr kumimoji="1" lang="en-US" altLang="zh-CN" sz="2800" b="1">
                <a:latin typeface="楷体_GB2312" pitchFamily="49" charset="-122"/>
              </a:rPr>
              <a:t>,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2484686" y="3284314"/>
            <a:ext cx="431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且服从同一分布</a:t>
            </a:r>
            <a:r>
              <a:rPr kumimoji="1" lang="en-US" altLang="zh-CN" sz="2800" b="1">
                <a:latin typeface="楷体_GB2312" pitchFamily="49" charset="-122"/>
              </a:rPr>
              <a:t>.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138486" y="3974877"/>
            <a:ext cx="717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(1)</a:t>
            </a:r>
            <a:r>
              <a:rPr kumimoji="1" lang="en-US" altLang="zh-CN" sz="2800" b="1">
                <a:latin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</a:rPr>
              <a:t>求参加会议的家长数</a:t>
            </a:r>
            <a:r>
              <a:rPr kumimoji="1" lang="en-US" altLang="zh-CN" sz="2800" b="1" i="1"/>
              <a:t>X </a:t>
            </a:r>
            <a:r>
              <a:rPr kumimoji="1" lang="zh-CN" altLang="en-US" sz="2800" b="1">
                <a:latin typeface="楷体_GB2312" pitchFamily="49" charset="-122"/>
              </a:rPr>
              <a:t>超过</a:t>
            </a:r>
            <a:r>
              <a:rPr kumimoji="1" lang="en-US" altLang="zh-CN" sz="2800" b="1"/>
              <a:t>450</a:t>
            </a:r>
            <a:r>
              <a:rPr kumimoji="1" lang="zh-CN" altLang="en-US" sz="2800" b="1">
                <a:latin typeface="楷体_GB2312" pitchFamily="49" charset="-122"/>
              </a:rPr>
              <a:t>的概率</a:t>
            </a:r>
            <a:r>
              <a:rPr kumimoji="1" lang="en-US" altLang="zh-CN" sz="2800" b="1">
                <a:latin typeface="楷体_GB2312" pitchFamily="49" charset="-122"/>
              </a:rPr>
              <a:t>;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1141661" y="4638452"/>
            <a:ext cx="7570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(2)</a:t>
            </a:r>
            <a:r>
              <a:rPr kumimoji="1" lang="en-US" altLang="zh-CN" sz="2800" b="1">
                <a:latin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</a:rPr>
              <a:t>求有</a:t>
            </a:r>
            <a:r>
              <a:rPr kumimoji="1" lang="en-US" altLang="zh-CN" sz="2800" b="1"/>
              <a:t>1</a:t>
            </a:r>
            <a:r>
              <a:rPr kumimoji="1" lang="zh-CN" altLang="en-US" sz="2800" b="1">
                <a:latin typeface="楷体_GB2312" pitchFamily="49" charset="-122"/>
              </a:rPr>
              <a:t>名家长来参加会议的学生数不多于</a:t>
            </a:r>
          </a:p>
        </p:txBody>
      </p:sp>
    </p:spTree>
    <p:extLst>
      <p:ext uri="{BB962C8B-B14F-4D97-AF65-F5344CB8AC3E}">
        <p14:creationId xmlns:p14="http://schemas.microsoft.com/office/powerpoint/2010/main" val="5271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3" grpId="0"/>
      <p:bldP spid="21514" grpId="0"/>
      <p:bldP spid="21515" grpId="0"/>
      <p:bldP spid="21516" grpId="0"/>
      <p:bldP spid="21517" grpId="0"/>
      <p:bldP spid="21518" grpId="0"/>
      <p:bldP spid="21519" grpId="0"/>
      <p:bldP spid="21520" grpId="0"/>
      <p:bldP spid="21521" grpId="0"/>
      <p:bldP spid="21522" grpId="0"/>
      <p:bldP spid="21523" grpId="0"/>
      <p:bldP spid="21524" grpId="0"/>
      <p:bldP spid="215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33060"/>
              </p:ext>
            </p:extLst>
          </p:nvPr>
        </p:nvGraphicFramePr>
        <p:xfrm>
          <a:off x="540569" y="2349153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9" name="公式" r:id="rId3" imgW="3022560" imgH="457200" progId="Equation.3">
                  <p:embed/>
                </p:oleObj>
              </mc:Choice>
              <mc:Fallback>
                <p:oleObj name="公式" r:id="rId3" imgW="3022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69" y="2349153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1967"/>
              </p:ext>
            </p:extLst>
          </p:nvPr>
        </p:nvGraphicFramePr>
        <p:xfrm>
          <a:off x="3488557" y="2060228"/>
          <a:ext cx="316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" name="Equation" r:id="rId5" imgW="3162240" imgH="965160" progId="Equation.3">
                  <p:embed/>
                </p:oleObj>
              </mc:Choice>
              <mc:Fallback>
                <p:oleObj name="Equation" r:id="rId5" imgW="31622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557" y="2060228"/>
                        <a:ext cx="316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11639"/>
              </p:ext>
            </p:extLst>
          </p:nvPr>
        </p:nvGraphicFramePr>
        <p:xfrm>
          <a:off x="558032" y="325879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1" name="公式" r:id="rId7" imgW="1854000" imgH="457200" progId="Equation.3">
                  <p:embed/>
                </p:oleObj>
              </mc:Choice>
              <mc:Fallback>
                <p:oleObj name="公式" r:id="rId7" imgW="185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32" y="3258790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33574"/>
              </p:ext>
            </p:extLst>
          </p:nvPr>
        </p:nvGraphicFramePr>
        <p:xfrm>
          <a:off x="3564757" y="3284190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2" name="公式" r:id="rId9" imgW="1028520" imgH="431640" progId="Equation.3">
                  <p:embed/>
                </p:oleObj>
              </mc:Choice>
              <mc:Fallback>
                <p:oleObj name="公式" r:id="rId9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757" y="3284190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01759"/>
              </p:ext>
            </p:extLst>
          </p:nvPr>
        </p:nvGraphicFramePr>
        <p:xfrm>
          <a:off x="540569" y="4076353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" name="公式" r:id="rId11" imgW="812520" imgH="317160" progId="Equation.3">
                  <p:embed/>
                </p:oleObj>
              </mc:Choice>
              <mc:Fallback>
                <p:oleObj name="公式" r:id="rId11" imgW="8125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69" y="4076353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91710"/>
              </p:ext>
            </p:extLst>
          </p:nvPr>
        </p:nvGraphicFramePr>
        <p:xfrm>
          <a:off x="1608957" y="4938365"/>
          <a:ext cx="2781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" name="公式" r:id="rId13" imgW="2781000" imgH="1371600" progId="Equation.3">
                  <p:embed/>
                </p:oleObj>
              </mc:Choice>
              <mc:Fallback>
                <p:oleObj name="公式" r:id="rId13" imgW="27810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957" y="4938365"/>
                        <a:ext cx="27813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21334"/>
              </p:ext>
            </p:extLst>
          </p:nvPr>
        </p:nvGraphicFramePr>
        <p:xfrm>
          <a:off x="4599807" y="5459065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5" name="公式" r:id="rId15" imgW="2133360" imgH="850680" progId="Equation.3">
                  <p:embed/>
                </p:oleObj>
              </mc:Choice>
              <mc:Fallback>
                <p:oleObj name="公式" r:id="rId15" imgW="21333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807" y="5459065"/>
                        <a:ext cx="213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67544" y="98072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71879"/>
              </p:ext>
            </p:extLst>
          </p:nvPr>
        </p:nvGraphicFramePr>
        <p:xfrm>
          <a:off x="1259707" y="1052165"/>
          <a:ext cx="679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6" name="公式" r:id="rId17" imgW="6794280" imgH="469800" progId="Equation.3">
                  <p:embed/>
                </p:oleObj>
              </mc:Choice>
              <mc:Fallback>
                <p:oleObj name="公式" r:id="rId17" imgW="6794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707" y="1052165"/>
                        <a:ext cx="679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85924"/>
              </p:ext>
            </p:extLst>
          </p:nvPr>
        </p:nvGraphicFramePr>
        <p:xfrm>
          <a:off x="540569" y="1688753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7" name="公式" r:id="rId19" imgW="2730240" imgH="444240" progId="Equation.3">
                  <p:embed/>
                </p:oleObj>
              </mc:Choice>
              <mc:Fallback>
                <p:oleObj name="公式" r:id="rId19" imgW="2730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69" y="1688753"/>
                        <a:ext cx="273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25146"/>
              </p:ext>
            </p:extLst>
          </p:nvPr>
        </p:nvGraphicFramePr>
        <p:xfrm>
          <a:off x="5823769" y="3284190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8" name="公式" r:id="rId21" imgW="2349360" imgH="393480" progId="Equation.3">
                  <p:embed/>
                </p:oleObj>
              </mc:Choice>
              <mc:Fallback>
                <p:oleObj name="公式" r:id="rId21" imgW="234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769" y="3284190"/>
                        <a:ext cx="234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54150"/>
              </p:ext>
            </p:extLst>
          </p:nvPr>
        </p:nvGraphicFramePr>
        <p:xfrm>
          <a:off x="4717282" y="4043015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9" name="公式" r:id="rId23" imgW="1536480" imgH="393480" progId="Equation.3">
                  <p:embed/>
                </p:oleObj>
              </mc:Choice>
              <mc:Fallback>
                <p:oleObj name="公式" r:id="rId23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282" y="4043015"/>
                        <a:ext cx="153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46578"/>
              </p:ext>
            </p:extLst>
          </p:nvPr>
        </p:nvGraphicFramePr>
        <p:xfrm>
          <a:off x="2917057" y="4076353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0" name="公式" r:id="rId25" imgW="1701720" imgH="419040" progId="Equation.3">
                  <p:embed/>
                </p:oleObj>
              </mc:Choice>
              <mc:Fallback>
                <p:oleObj name="公式" r:id="rId25" imgW="1701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057" y="4076353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55861"/>
              </p:ext>
            </p:extLst>
          </p:nvPr>
        </p:nvGraphicFramePr>
        <p:xfrm>
          <a:off x="4283894" y="580514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1" name="公式" r:id="rId27" imgW="241200" imgH="152280" progId="Equation.3">
                  <p:embed/>
                </p:oleObj>
              </mc:Choice>
              <mc:Fallback>
                <p:oleObj name="公式" r:id="rId2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894" y="580514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57553"/>
              </p:ext>
            </p:extLst>
          </p:nvPr>
        </p:nvGraphicFramePr>
        <p:xfrm>
          <a:off x="2412232" y="342865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2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32" y="342865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223908"/>
              </p:ext>
            </p:extLst>
          </p:nvPr>
        </p:nvGraphicFramePr>
        <p:xfrm>
          <a:off x="2742432" y="3349278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3" name="公式" r:id="rId31" imgW="533160" imgH="368280" progId="Equation.3">
                  <p:embed/>
                </p:oleObj>
              </mc:Choice>
              <mc:Fallback>
                <p:oleObj name="公式" r:id="rId31" imgW="533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432" y="3349278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76055"/>
              </p:ext>
            </p:extLst>
          </p:nvPr>
        </p:nvGraphicFramePr>
        <p:xfrm>
          <a:off x="4644257" y="342865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公式" r:id="rId33" imgW="241200" imgH="152280" progId="Equation.3">
                  <p:embed/>
                </p:oleObj>
              </mc:Choice>
              <mc:Fallback>
                <p:oleObj name="公式" r:id="rId3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257" y="342865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25139"/>
              </p:ext>
            </p:extLst>
          </p:nvPr>
        </p:nvGraphicFramePr>
        <p:xfrm>
          <a:off x="4979219" y="3323878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5" name="公式" r:id="rId35" imgW="1104840" imgH="393480" progId="Equation.3">
                  <p:embed/>
                </p:oleObj>
              </mc:Choice>
              <mc:Fallback>
                <p:oleObj name="公式" r:id="rId35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219" y="3323878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616289"/>
              </p:ext>
            </p:extLst>
          </p:nvPr>
        </p:nvGraphicFramePr>
        <p:xfrm>
          <a:off x="1378769" y="421287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6" name="公式" r:id="rId37" imgW="241200" imgH="152280" progId="Equation.3">
                  <p:embed/>
                </p:oleObj>
              </mc:Choice>
              <mc:Fallback>
                <p:oleObj name="公式" r:id="rId3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69" y="421287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50208"/>
              </p:ext>
            </p:extLst>
          </p:nvPr>
        </p:nvGraphicFramePr>
        <p:xfrm>
          <a:off x="1662932" y="3789015"/>
          <a:ext cx="118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7" name="公式" r:id="rId39" imgW="1180800" imgH="952200" progId="Equation.3">
                  <p:embed/>
                </p:oleObj>
              </mc:Choice>
              <mc:Fallback>
                <p:oleObj name="公式" r:id="rId39" imgW="1180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32" y="3789015"/>
                        <a:ext cx="1181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1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71698"/>
              </p:ext>
            </p:extLst>
          </p:nvPr>
        </p:nvGraphicFramePr>
        <p:xfrm>
          <a:off x="2482056" y="1642740"/>
          <a:ext cx="528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公式" r:id="rId3" imgW="5283000" imgH="901440" progId="Equation.3">
                  <p:embed/>
                </p:oleObj>
              </mc:Choice>
              <mc:Fallback>
                <p:oleObj name="公式" r:id="rId3" imgW="5283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056" y="1642740"/>
                        <a:ext cx="5283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34575"/>
              </p:ext>
            </p:extLst>
          </p:nvPr>
        </p:nvGraphicFramePr>
        <p:xfrm>
          <a:off x="251520" y="1895673"/>
          <a:ext cx="195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公式" r:id="rId5" imgW="1955520" imgH="380880" progId="Equation.3">
                  <p:embed/>
                </p:oleObj>
              </mc:Choice>
              <mc:Fallback>
                <p:oleObj name="公式" r:id="rId5" imgW="19555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95673"/>
                        <a:ext cx="1955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56756"/>
              </p:ext>
            </p:extLst>
          </p:nvPr>
        </p:nvGraphicFramePr>
        <p:xfrm>
          <a:off x="2627089" y="2904480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3" name="公式" r:id="rId7" imgW="1828800" imgH="393480" progId="Equation.3">
                  <p:embed/>
                </p:oleObj>
              </mc:Choice>
              <mc:Fallback>
                <p:oleObj name="公式" r:id="rId7" imgW="1828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089" y="2904480"/>
                        <a:ext cx="182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99936"/>
              </p:ext>
            </p:extLst>
          </p:nvPr>
        </p:nvGraphicFramePr>
        <p:xfrm>
          <a:off x="467544" y="1176535"/>
          <a:ext cx="46805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4" name="公式" r:id="rId9" imgW="4495680" imgH="431640" progId="Equation.3">
                  <p:embed/>
                </p:oleObj>
              </mc:Choice>
              <mc:Fallback>
                <p:oleObj name="公式" r:id="rId9" imgW="4495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76535"/>
                        <a:ext cx="468052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014334"/>
              </p:ext>
            </p:extLst>
          </p:nvPr>
        </p:nvGraphicFramePr>
        <p:xfrm>
          <a:off x="4843512" y="120034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公式" r:id="rId11" imgW="736560" imgH="393480" progId="Equation.3">
                  <p:embed/>
                </p:oleObj>
              </mc:Choice>
              <mc:Fallback>
                <p:oleObj name="公式" r:id="rId11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512" y="1200348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701138"/>
              </p:ext>
            </p:extLst>
          </p:nvPr>
        </p:nvGraphicFramePr>
        <p:xfrm>
          <a:off x="2623914" y="3755380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6" name="公式" r:id="rId13" imgW="1155600" imgH="393480" progId="Equation.3">
                  <p:embed/>
                </p:oleObj>
              </mc:Choice>
              <mc:Fallback>
                <p:oleObj name="公式" r:id="rId13" imgW="115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914" y="3755380"/>
                        <a:ext cx="115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746057"/>
              </p:ext>
            </p:extLst>
          </p:nvPr>
        </p:nvGraphicFramePr>
        <p:xfrm>
          <a:off x="2267744" y="199516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7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9516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93945"/>
              </p:ext>
            </p:extLst>
          </p:nvPr>
        </p:nvGraphicFramePr>
        <p:xfrm>
          <a:off x="2339752" y="2931467"/>
          <a:ext cx="2651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8" name="公式" r:id="rId17" imgW="241200" imgH="190440" progId="Equation.3">
                  <p:embed/>
                </p:oleObj>
              </mc:Choice>
              <mc:Fallback>
                <p:oleObj name="公式" r:id="rId1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31467"/>
                        <a:ext cx="26511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77107"/>
              </p:ext>
            </p:extLst>
          </p:nvPr>
        </p:nvGraphicFramePr>
        <p:xfrm>
          <a:off x="2339752" y="385221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9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5221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3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96417"/>
              </p:ext>
            </p:extLst>
          </p:nvPr>
        </p:nvGraphicFramePr>
        <p:xfrm>
          <a:off x="405061" y="1110183"/>
          <a:ext cx="706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公式" r:id="rId3" imgW="7061040" imgH="457200" progId="Equation.3">
                  <p:embed/>
                </p:oleObj>
              </mc:Choice>
              <mc:Fallback>
                <p:oleObj name="公式" r:id="rId3" imgW="7061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61" y="1110183"/>
                        <a:ext cx="706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14987"/>
              </p:ext>
            </p:extLst>
          </p:nvPr>
        </p:nvGraphicFramePr>
        <p:xfrm>
          <a:off x="395536" y="1702321"/>
          <a:ext cx="303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公式" r:id="rId5" imgW="3035160" imgH="419040" progId="Equation.3">
                  <p:embed/>
                </p:oleObj>
              </mc:Choice>
              <mc:Fallback>
                <p:oleObj name="公式" r:id="rId5" imgW="3035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02321"/>
                        <a:ext cx="303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70486" y="1616596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由定理三得</a:t>
            </a:r>
            <a:r>
              <a:rPr kumimoji="1" lang="en-US" altLang="zh-CN" sz="2800" b="1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994056"/>
              </p:ext>
            </p:extLst>
          </p:nvPr>
        </p:nvGraphicFramePr>
        <p:xfrm>
          <a:off x="218604" y="2348880"/>
          <a:ext cx="168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7" name="公式" r:id="rId7" imgW="1688760" imgH="380880" progId="Equation.3">
                  <p:embed/>
                </p:oleObj>
              </mc:Choice>
              <mc:Fallback>
                <p:oleObj name="公式" r:id="rId7" imgW="1688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04" y="2348880"/>
                        <a:ext cx="168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258595"/>
              </p:ext>
            </p:extLst>
          </p:nvPr>
        </p:nvGraphicFramePr>
        <p:xfrm>
          <a:off x="2236887" y="2132856"/>
          <a:ext cx="579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8" name="公式" r:id="rId9" imgW="5790960" imgH="901440" progId="Equation.3">
                  <p:embed/>
                </p:oleObj>
              </mc:Choice>
              <mc:Fallback>
                <p:oleObj name="公式" r:id="rId9" imgW="5790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887" y="2132856"/>
                        <a:ext cx="5791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74337"/>
              </p:ext>
            </p:extLst>
          </p:nvPr>
        </p:nvGraphicFramePr>
        <p:xfrm>
          <a:off x="2345705" y="3251696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" name="公式" r:id="rId11" imgW="1002960" imgH="393480" progId="Equation.3">
                  <p:embed/>
                </p:oleObj>
              </mc:Choice>
              <mc:Fallback>
                <p:oleObj name="公式" r:id="rId11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705" y="3251696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05098"/>
              </p:ext>
            </p:extLst>
          </p:nvPr>
        </p:nvGraphicFramePr>
        <p:xfrm>
          <a:off x="2323480" y="3899396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" name="公式" r:id="rId13" imgW="1168200" imgH="393480" progId="Equation.3">
                  <p:embed/>
                </p:oleObj>
              </mc:Choice>
              <mc:Fallback>
                <p:oleObj name="公式" r:id="rId13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480" y="3899396"/>
                        <a:ext cx="116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11293"/>
              </p:ext>
            </p:extLst>
          </p:nvPr>
        </p:nvGraphicFramePr>
        <p:xfrm>
          <a:off x="1979712" y="2447181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447181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40691"/>
              </p:ext>
            </p:extLst>
          </p:nvPr>
        </p:nvGraphicFramePr>
        <p:xfrm>
          <a:off x="2052017" y="3310433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2" name="公式" r:id="rId17" imgW="241200" imgH="190440" progId="Equation.3">
                  <p:embed/>
                </p:oleObj>
              </mc:Choice>
              <mc:Fallback>
                <p:oleObj name="公式" r:id="rId1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017" y="3310433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906451"/>
              </p:ext>
            </p:extLst>
          </p:nvPr>
        </p:nvGraphicFramePr>
        <p:xfrm>
          <a:off x="2052017" y="399623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3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017" y="399623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3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786061" y="5043140"/>
            <a:ext cx="7315200" cy="990600"/>
          </a:xfrm>
          <a:prstGeom prst="rect">
            <a:avLst/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95536" y="980728"/>
            <a:ext cx="525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zh-CN" altLang="en-US" sz="4000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基本</a:t>
            </a:r>
            <a:r>
              <a:rPr kumimoji="1" lang="zh-CN" altLang="en-US" sz="4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定理   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97123" y="1803053"/>
            <a:ext cx="817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弱大数定理（辛钦大数定理 ）     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371477"/>
              </p:ext>
            </p:extLst>
          </p:nvPr>
        </p:nvGraphicFramePr>
        <p:xfrm>
          <a:off x="497136" y="4395440"/>
          <a:ext cx="284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公式" r:id="rId3" imgW="2844720" imgH="444240" progId="Equation.3">
                  <p:embed/>
                </p:oleObj>
              </mc:Choice>
              <mc:Fallback>
                <p:oleObj name="公式" r:id="rId3" imgW="2844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36" y="4395440"/>
                        <a:ext cx="284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31304"/>
              </p:ext>
            </p:extLst>
          </p:nvPr>
        </p:nvGraphicFramePr>
        <p:xfrm>
          <a:off x="1187698" y="2452340"/>
          <a:ext cx="396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公式" r:id="rId5" imgW="3962160" imgH="444240" progId="Equation.3">
                  <p:embed/>
                </p:oleObj>
              </mc:Choice>
              <mc:Fallback>
                <p:oleObj name="公式" r:id="rId5" imgW="396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98" y="2452340"/>
                        <a:ext cx="396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72186"/>
              </p:ext>
            </p:extLst>
          </p:nvPr>
        </p:nvGraphicFramePr>
        <p:xfrm>
          <a:off x="5148511" y="2452340"/>
          <a:ext cx="293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公式" r:id="rId7" imgW="2933640" imgH="406080" progId="Equation.3">
                  <p:embed/>
                </p:oleObj>
              </mc:Choice>
              <mc:Fallback>
                <p:oleObj name="公式" r:id="rId7" imgW="2933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511" y="2452340"/>
                        <a:ext cx="293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70630"/>
              </p:ext>
            </p:extLst>
          </p:nvPr>
        </p:nvGraphicFramePr>
        <p:xfrm>
          <a:off x="525711" y="3100040"/>
          <a:ext cx="207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公式" r:id="rId9" imgW="2070000" imgH="444240" progId="Equation.3">
                  <p:embed/>
                </p:oleObj>
              </mc:Choice>
              <mc:Fallback>
                <p:oleObj name="公式" r:id="rId9" imgW="2070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11" y="3100040"/>
                        <a:ext cx="207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79268"/>
              </p:ext>
            </p:extLst>
          </p:nvPr>
        </p:nvGraphicFramePr>
        <p:xfrm>
          <a:off x="2484686" y="3100040"/>
          <a:ext cx="469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公式" r:id="rId11" imgW="4698720" imgH="457200" progId="Equation.3">
                  <p:embed/>
                </p:oleObj>
              </mc:Choice>
              <mc:Fallback>
                <p:oleObj name="公式" r:id="rId11" imgW="4698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686" y="3100040"/>
                        <a:ext cx="469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03374"/>
              </p:ext>
            </p:extLst>
          </p:nvPr>
        </p:nvGraphicFramePr>
        <p:xfrm>
          <a:off x="497136" y="3785840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公式" r:id="rId13" imgW="1968480" imgH="393480" progId="Equation.3">
                  <p:embed/>
                </p:oleObj>
              </mc:Choice>
              <mc:Fallback>
                <p:oleObj name="公式" r:id="rId13" imgW="1968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36" y="3785840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71783"/>
              </p:ext>
            </p:extLst>
          </p:nvPr>
        </p:nvGraphicFramePr>
        <p:xfrm>
          <a:off x="2484686" y="3531840"/>
          <a:ext cx="547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公式" r:id="rId15" imgW="5473440" imgH="952200" progId="Equation.3">
                  <p:embed/>
                </p:oleObj>
              </mc:Choice>
              <mc:Fallback>
                <p:oleObj name="公式" r:id="rId15" imgW="54734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686" y="3531840"/>
                        <a:ext cx="5473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79068"/>
              </p:ext>
            </p:extLst>
          </p:nvPr>
        </p:nvGraphicFramePr>
        <p:xfrm>
          <a:off x="3327648" y="4395440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公式" r:id="rId17" imgW="380880" imgH="406080" progId="Equation.3">
                  <p:embed/>
                </p:oleObj>
              </mc:Choice>
              <mc:Fallback>
                <p:oleObj name="公式" r:id="rId17" imgW="38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648" y="4395440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83073"/>
              </p:ext>
            </p:extLst>
          </p:nvPr>
        </p:nvGraphicFramePr>
        <p:xfrm>
          <a:off x="2148136" y="5043140"/>
          <a:ext cx="5600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公式" r:id="rId19" imgW="5600520" imgH="1002960" progId="Equation.3">
                  <p:embed/>
                </p:oleObj>
              </mc:Choice>
              <mc:Fallback>
                <p:oleObj name="公式" r:id="rId19" imgW="56005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136" y="5043140"/>
                        <a:ext cx="5600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1" name="Group 25"/>
          <p:cNvGrpSpPr>
            <a:grpSpLocks/>
          </p:cNvGrpSpPr>
          <p:nvPr/>
        </p:nvGrpSpPr>
        <p:grpSpPr bwMode="auto">
          <a:xfrm>
            <a:off x="539998" y="2379315"/>
            <a:ext cx="7777163" cy="2592388"/>
            <a:chOff x="612" y="1207"/>
            <a:chExt cx="4899" cy="1633"/>
          </a:xfrm>
        </p:grpSpPr>
        <p:sp>
          <p:nvSpPr>
            <p:cNvPr id="4120" name="Rectangle 24"/>
            <p:cNvSpPr>
              <a:spLocks noChangeArrowheads="1"/>
            </p:cNvSpPr>
            <p:nvPr/>
          </p:nvSpPr>
          <p:spPr bwMode="auto">
            <a:xfrm>
              <a:off x="612" y="1207"/>
              <a:ext cx="4899" cy="16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5" name="Object 19"/>
            <p:cNvGraphicFramePr>
              <a:graphicFrameLocks noChangeAspect="1"/>
            </p:cNvGraphicFramePr>
            <p:nvPr/>
          </p:nvGraphicFramePr>
          <p:xfrm>
            <a:off x="1103" y="1345"/>
            <a:ext cx="3826" cy="1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9" name="公式" r:id="rId21" imgW="6057720" imgH="2095200" progId="Equation.3">
                    <p:embed/>
                  </p:oleObj>
                </mc:Choice>
                <mc:Fallback>
                  <p:oleObj name="公式" r:id="rId21" imgW="6057720" imgH="209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1345"/>
                          <a:ext cx="3826" cy="132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77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" grpId="0" animBg="1"/>
      <p:bldP spid="4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40135" y="1051644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71905"/>
              </p:ext>
            </p:extLst>
          </p:nvPr>
        </p:nvGraphicFramePr>
        <p:xfrm>
          <a:off x="1762497" y="1081807"/>
          <a:ext cx="181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0" name="公式" r:id="rId3" imgW="1815840" imgH="977760" progId="Equation.3">
                  <p:embed/>
                </p:oleObj>
              </mc:Choice>
              <mc:Fallback>
                <p:oleObj name="公式" r:id="rId3" imgW="18158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497" y="1081807"/>
                        <a:ext cx="181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077"/>
              </p:ext>
            </p:extLst>
          </p:nvPr>
        </p:nvGraphicFramePr>
        <p:xfrm>
          <a:off x="6020172" y="1184994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1" name="公式" r:id="rId5" imgW="1143000" imgH="838080" progId="Equation.3">
                  <p:embed/>
                </p:oleObj>
              </mc:Choice>
              <mc:Fallback>
                <p:oleObj name="公式" r:id="rId5" imgW="1143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172" y="1184994"/>
                        <a:ext cx="114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858707"/>
              </p:ext>
            </p:extLst>
          </p:nvPr>
        </p:nvGraphicFramePr>
        <p:xfrm>
          <a:off x="1762497" y="2235919"/>
          <a:ext cx="181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2" name="公式" r:id="rId7" imgW="1815840" imgH="977760" progId="Equation.3">
                  <p:embed/>
                </p:oleObj>
              </mc:Choice>
              <mc:Fallback>
                <p:oleObj name="公式" r:id="rId7" imgW="18158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497" y="2235919"/>
                        <a:ext cx="181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898616"/>
              </p:ext>
            </p:extLst>
          </p:nvPr>
        </p:nvGraphicFramePr>
        <p:xfrm>
          <a:off x="3937372" y="1088157"/>
          <a:ext cx="171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3" name="公式" r:id="rId9" imgW="1714320" imgH="952200" progId="Equation.3">
                  <p:embed/>
                </p:oleObj>
              </mc:Choice>
              <mc:Fallback>
                <p:oleObj name="公式" r:id="rId9" imgW="17143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372" y="1088157"/>
                        <a:ext cx="171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66062"/>
              </p:ext>
            </p:extLst>
          </p:nvPr>
        </p:nvGraphicFramePr>
        <p:xfrm>
          <a:off x="7523535" y="1502494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4" name="公式" r:id="rId11" imgW="545760" imgH="304560" progId="Equation.3">
                  <p:embed/>
                </p:oleObj>
              </mc:Choice>
              <mc:Fallback>
                <p:oleObj name="公式" r:id="rId11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535" y="1502494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295720"/>
              </p:ext>
            </p:extLst>
          </p:nvPr>
        </p:nvGraphicFramePr>
        <p:xfrm>
          <a:off x="6082085" y="2304182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5" name="公式" r:id="rId13" imgW="1485720" imgH="838080" progId="Equation.3">
                  <p:embed/>
                </p:oleObj>
              </mc:Choice>
              <mc:Fallback>
                <p:oleObj name="公式" r:id="rId13" imgW="14857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085" y="2304182"/>
                        <a:ext cx="148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784925"/>
              </p:ext>
            </p:extLst>
          </p:nvPr>
        </p:nvGraphicFramePr>
        <p:xfrm>
          <a:off x="3856410" y="2261319"/>
          <a:ext cx="1866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6" name="公式" r:id="rId15" imgW="1866600" imgH="952200" progId="Equation.3">
                  <p:embed/>
                </p:oleObj>
              </mc:Choice>
              <mc:Fallback>
                <p:oleObj name="公式" r:id="rId15" imgW="18666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10" y="2261319"/>
                        <a:ext cx="1866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27648"/>
              </p:ext>
            </p:extLst>
          </p:nvPr>
        </p:nvGraphicFramePr>
        <p:xfrm>
          <a:off x="7875960" y="2205757"/>
          <a:ext cx="58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7" name="公式" r:id="rId17" imgW="583920" imgH="888840" progId="Equation.3">
                  <p:embed/>
                </p:oleObj>
              </mc:Choice>
              <mc:Fallback>
                <p:oleObj name="公式" r:id="rId17" imgW="583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960" y="2205757"/>
                        <a:ext cx="58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611560" y="3228107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由切比雪夫不等式得</a:t>
            </a:r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38893"/>
              </p:ext>
            </p:extLst>
          </p:nvPr>
        </p:nvGraphicFramePr>
        <p:xfrm>
          <a:off x="3635747" y="151995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8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747" y="151995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105962"/>
              </p:ext>
            </p:extLst>
          </p:nvPr>
        </p:nvGraphicFramePr>
        <p:xfrm>
          <a:off x="5723310" y="151201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9" name="公式" r:id="rId21" imgW="241200" imgH="152280" progId="Equation.3">
                  <p:embed/>
                </p:oleObj>
              </mc:Choice>
              <mc:Fallback>
                <p:oleObj name="公式" r:id="rId2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310" y="151201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63420"/>
              </p:ext>
            </p:extLst>
          </p:nvPr>
        </p:nvGraphicFramePr>
        <p:xfrm>
          <a:off x="7210797" y="151201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0" name="公式" r:id="rId23" imgW="241200" imgH="152280" progId="Equation.3">
                  <p:embed/>
                </p:oleObj>
              </mc:Choice>
              <mc:Fallback>
                <p:oleObj name="公式" r:id="rId2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97" y="151201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16615"/>
              </p:ext>
            </p:extLst>
          </p:nvPr>
        </p:nvGraphicFramePr>
        <p:xfrm>
          <a:off x="3610347" y="263755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347" y="263755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82826"/>
              </p:ext>
            </p:extLst>
          </p:nvPr>
        </p:nvGraphicFramePr>
        <p:xfrm>
          <a:off x="5794747" y="263755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" name="公式" r:id="rId27" imgW="241200" imgH="152280" progId="Equation.3">
                  <p:embed/>
                </p:oleObj>
              </mc:Choice>
              <mc:Fallback>
                <p:oleObj name="公式" r:id="rId2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747" y="263755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28270"/>
              </p:ext>
            </p:extLst>
          </p:nvPr>
        </p:nvGraphicFramePr>
        <p:xfrm>
          <a:off x="7569572" y="263755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3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572" y="263755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59254"/>
              </p:ext>
            </p:extLst>
          </p:nvPr>
        </p:nvGraphicFramePr>
        <p:xfrm>
          <a:off x="1787897" y="3809132"/>
          <a:ext cx="523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4" name="公式" r:id="rId31" imgW="5232240" imgH="1002960" progId="Equation.3">
                  <p:embed/>
                </p:oleObj>
              </mc:Choice>
              <mc:Fallback>
                <p:oleObj name="公式" r:id="rId31" imgW="523224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897" y="3809132"/>
                        <a:ext cx="5232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068121"/>
              </p:ext>
            </p:extLst>
          </p:nvPr>
        </p:nvGraphicFramePr>
        <p:xfrm>
          <a:off x="2206997" y="5522044"/>
          <a:ext cx="438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5" name="公式" r:id="rId33" imgW="4381200" imgH="1002960" progId="Equation.3">
                  <p:embed/>
                </p:oleObj>
              </mc:Choice>
              <mc:Fallback>
                <p:oleObj name="公式" r:id="rId33" imgW="4381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997" y="5522044"/>
                        <a:ext cx="4381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74111"/>
              </p:ext>
            </p:extLst>
          </p:nvPr>
        </p:nvGraphicFramePr>
        <p:xfrm>
          <a:off x="721097" y="4874344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6" name="公式" r:id="rId35" imgW="2984400" imgH="444240" progId="Equation.3">
                  <p:embed/>
                </p:oleObj>
              </mc:Choice>
              <mc:Fallback>
                <p:oleObj name="公式" r:id="rId35" imgW="298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97" y="4874344"/>
                        <a:ext cx="298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3902447" y="4801319"/>
            <a:ext cx="2541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即得   </a:t>
            </a:r>
          </a:p>
        </p:txBody>
      </p:sp>
      <p:graphicFrame>
        <p:nvGraphicFramePr>
          <p:cNvPr id="5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94693"/>
              </p:ext>
            </p:extLst>
          </p:nvPr>
        </p:nvGraphicFramePr>
        <p:xfrm>
          <a:off x="6804397" y="5804619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7" name="公式" r:id="rId37" imgW="1015920" imgH="444240" progId="Equation.3">
                  <p:embed/>
                </p:oleObj>
              </mc:Choice>
              <mc:Fallback>
                <p:oleObj name="公式" r:id="rId37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397" y="5804619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6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5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6119" y="1109439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说明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17533"/>
              </p:ext>
            </p:extLst>
          </p:nvPr>
        </p:nvGraphicFramePr>
        <p:xfrm>
          <a:off x="3640956" y="4628926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公式" r:id="rId3" imgW="774360" imgH="952200" progId="Equation.3">
                  <p:embed/>
                </p:oleObj>
              </mc:Choice>
              <mc:Fallback>
                <p:oleObj name="公式" r:id="rId3" imgW="774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956" y="4628926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867844" y="5186139"/>
            <a:ext cx="4513262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几乎变成一个常数</a:t>
            </a:r>
            <a:r>
              <a:rPr kumimoji="1" lang="en-US" altLang="zh-CN" sz="2800" b="1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29248"/>
              </p:ext>
            </p:extLst>
          </p:nvPr>
        </p:nvGraphicFramePr>
        <p:xfrm>
          <a:off x="1291456" y="1844451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公式" r:id="rId5" imgW="1841400" imgH="431640" progId="Equation.3">
                  <p:embed/>
                </p:oleObj>
              </mc:Choice>
              <mc:Fallback>
                <p:oleObj name="公式" r:id="rId5" imgW="1841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456" y="1844451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91686"/>
              </p:ext>
            </p:extLst>
          </p:nvPr>
        </p:nvGraphicFramePr>
        <p:xfrm>
          <a:off x="3132956" y="1844451"/>
          <a:ext cx="544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公式" r:id="rId7" imgW="5448240" imgH="457200" progId="Equation.3">
                  <p:embed/>
                </p:oleObj>
              </mc:Choice>
              <mc:Fallback>
                <p:oleObj name="公式" r:id="rId7" imgW="5448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956" y="1844451"/>
                        <a:ext cx="544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81104"/>
              </p:ext>
            </p:extLst>
          </p:nvPr>
        </p:nvGraphicFramePr>
        <p:xfrm>
          <a:off x="597719" y="2347689"/>
          <a:ext cx="419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公式" r:id="rId9" imgW="4190760" imgH="952200" progId="Equation.3">
                  <p:embed/>
                </p:oleObj>
              </mc:Choice>
              <mc:Fallback>
                <p:oleObj name="公式" r:id="rId9" imgW="41907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19" y="2347689"/>
                        <a:ext cx="4191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478781" y="4062189"/>
            <a:ext cx="691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（这个接近是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概率意义</a:t>
            </a:r>
            <a:r>
              <a:rPr kumimoji="1" lang="zh-CN" altLang="en-US" sz="2800" b="1" dirty="0"/>
              <a:t>下的接近）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31742"/>
              </p:ext>
            </p:extLst>
          </p:nvPr>
        </p:nvGraphicFramePr>
        <p:xfrm>
          <a:off x="1681981" y="3501801"/>
          <a:ext cx="519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公式" r:id="rId11" imgW="5194080" imgH="431640" progId="Equation.3">
                  <p:embed/>
                </p:oleObj>
              </mc:Choice>
              <mc:Fallback>
                <p:oleObj name="公式" r:id="rId11" imgW="519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981" y="3501801"/>
                        <a:ext cx="519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1139056" y="4711476"/>
            <a:ext cx="408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即在定理条件下</a:t>
            </a:r>
            <a:r>
              <a:rPr kumimoji="1" lang="en-US" altLang="zh-CN" sz="2800" b="1"/>
              <a:t>,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947344" y="4711476"/>
            <a:ext cx="4837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i="1"/>
              <a:t>n</a:t>
            </a:r>
            <a:r>
              <a:rPr kumimoji="1" lang="zh-CN" altLang="en-US" sz="2800" b="1"/>
              <a:t>个随机变量的算术平均</a:t>
            </a:r>
            <a:r>
              <a:rPr kumimoji="1" lang="en-US" altLang="zh-CN" sz="2800" b="1"/>
              <a:t>,  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67544" y="5286151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当</a:t>
            </a:r>
            <a:r>
              <a:rPr kumimoji="1" lang="en-US" altLang="zh-CN" sz="2800" b="1" i="1"/>
              <a:t>n</a:t>
            </a:r>
            <a:r>
              <a:rPr kumimoji="1" lang="zh-CN" altLang="en-US" sz="2800" b="1"/>
              <a:t>无限增加时</a:t>
            </a:r>
            <a:r>
              <a:rPr kumimoji="1" lang="en-US" altLang="zh-CN" sz="2800" b="1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5370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300" grpId="0"/>
      <p:bldP spid="12302" grpId="0"/>
      <p:bldP spid="12303" grpId="0"/>
      <p:bldP spid="12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362574" y="2924448"/>
            <a:ext cx="1871662" cy="504825"/>
          </a:xfrm>
          <a:prstGeom prst="rect">
            <a:avLst/>
          </a:prstGeom>
          <a:solidFill>
            <a:srgbClr val="FFE1FF">
              <a:alpha val="5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17537"/>
              </p:ext>
            </p:extLst>
          </p:nvPr>
        </p:nvGraphicFramePr>
        <p:xfrm>
          <a:off x="6099424" y="2924448"/>
          <a:ext cx="218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公式" r:id="rId3" imgW="2184120" imgH="482400" progId="Equation.3">
                  <p:embed/>
                </p:oleObj>
              </mc:Choice>
              <mc:Fallback>
                <p:oleObj name="公式" r:id="rId3" imgW="2184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424" y="2924448"/>
                        <a:ext cx="218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80318"/>
              </p:ext>
            </p:extLst>
          </p:nvPr>
        </p:nvGraphicFramePr>
        <p:xfrm>
          <a:off x="1222624" y="1614760"/>
          <a:ext cx="617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公式" r:id="rId5" imgW="6172200" imgH="457200" progId="Equation.3">
                  <p:embed/>
                </p:oleObj>
              </mc:Choice>
              <mc:Fallback>
                <p:oleObj name="公式" r:id="rId5" imgW="617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624" y="1614760"/>
                        <a:ext cx="617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960789"/>
              </p:ext>
            </p:extLst>
          </p:nvPr>
        </p:nvGraphicFramePr>
        <p:xfrm>
          <a:off x="539999" y="2237060"/>
          <a:ext cx="773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" name="公式" r:id="rId7" imgW="7734240" imgH="457200" progId="Equation.3">
                  <p:embed/>
                </p:oleObj>
              </mc:Choice>
              <mc:Fallback>
                <p:oleObj name="公式" r:id="rId7" imgW="7734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9" y="2237060"/>
                        <a:ext cx="773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66282"/>
              </p:ext>
            </p:extLst>
          </p:nvPr>
        </p:nvGraphicFramePr>
        <p:xfrm>
          <a:off x="7394824" y="1641748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name="公式" r:id="rId9" imgW="761760" imgH="342720" progId="Equation.3">
                  <p:embed/>
                </p:oleObj>
              </mc:Choice>
              <mc:Fallback>
                <p:oleObj name="公式" r:id="rId9" imgW="76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824" y="1641748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04923"/>
              </p:ext>
            </p:extLst>
          </p:nvPr>
        </p:nvGraphicFramePr>
        <p:xfrm>
          <a:off x="395536" y="2708548"/>
          <a:ext cx="568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" name="公式" r:id="rId11" imgW="5689440" imgH="952200" progId="Equation.3">
                  <p:embed/>
                </p:oleObj>
              </mc:Choice>
              <mc:Fallback>
                <p:oleObj name="公式" r:id="rId11" imgW="56894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548"/>
                        <a:ext cx="568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AutoShape 18"/>
          <p:cNvSpPr>
            <a:spLocks noChangeArrowheads="1"/>
          </p:cNvSpPr>
          <p:nvPr/>
        </p:nvSpPr>
        <p:spPr bwMode="auto">
          <a:xfrm flipV="1">
            <a:off x="511424" y="3645173"/>
            <a:ext cx="7632700" cy="3024187"/>
          </a:xfrm>
          <a:prstGeom prst="wedgeRectCallout">
            <a:avLst>
              <a:gd name="adj1" fmla="val -5931"/>
              <a:gd name="adj2" fmla="val 37713"/>
            </a:avLst>
          </a:prstGeom>
          <a:solidFill>
            <a:srgbClr val="FFFF99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endParaRPr lang="zh-CN" altLang="zh-CN" sz="2800" b="1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34375"/>
              </p:ext>
            </p:extLst>
          </p:nvPr>
        </p:nvGraphicFramePr>
        <p:xfrm>
          <a:off x="2940299" y="6101035"/>
          <a:ext cx="1790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5" name="公式" r:id="rId13" imgW="1790640" imgH="495000" progId="Equation.3">
                  <p:embed/>
                </p:oleObj>
              </mc:Choice>
              <mc:Fallback>
                <p:oleObj name="公式" r:id="rId13" imgW="1790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299" y="6101035"/>
                        <a:ext cx="1790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891766"/>
              </p:ext>
            </p:extLst>
          </p:nvPr>
        </p:nvGraphicFramePr>
        <p:xfrm>
          <a:off x="1286124" y="3716610"/>
          <a:ext cx="610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6" name="公式" r:id="rId15" imgW="6108480" imgH="457200" progId="Equation.3">
                  <p:embed/>
                </p:oleObj>
              </mc:Choice>
              <mc:Fallback>
                <p:oleObj name="公式" r:id="rId15" imgW="610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124" y="3716610"/>
                        <a:ext cx="6108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927140"/>
              </p:ext>
            </p:extLst>
          </p:nvPr>
        </p:nvGraphicFramePr>
        <p:xfrm>
          <a:off x="527299" y="4292873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7" name="公式" r:id="rId17" imgW="1892160" imgH="444240" progId="Equation.3">
                  <p:embed/>
                </p:oleObj>
              </mc:Choice>
              <mc:Fallback>
                <p:oleObj name="公式" r:id="rId17" imgW="189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99" y="4292873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33789"/>
              </p:ext>
            </p:extLst>
          </p:nvPr>
        </p:nvGraphicFramePr>
        <p:xfrm>
          <a:off x="7394824" y="3716610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" name="公式" r:id="rId19" imgW="672840" imgH="431640" progId="Equation.3">
                  <p:embed/>
                </p:oleObj>
              </mc:Choice>
              <mc:Fallback>
                <p:oleObj name="公式" r:id="rId19" imgW="672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824" y="3716610"/>
                        <a:ext cx="67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877904"/>
              </p:ext>
            </p:extLst>
          </p:nvPr>
        </p:nvGraphicFramePr>
        <p:xfrm>
          <a:off x="2292599" y="4292873"/>
          <a:ext cx="308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" name="公式" r:id="rId21" imgW="3085920" imgH="444240" progId="Equation.3">
                  <p:embed/>
                </p:oleObj>
              </mc:Choice>
              <mc:Fallback>
                <p:oleObj name="公式" r:id="rId21" imgW="308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599" y="4292873"/>
                        <a:ext cx="308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795548"/>
              </p:ext>
            </p:extLst>
          </p:nvPr>
        </p:nvGraphicFramePr>
        <p:xfrm>
          <a:off x="5450136" y="4292873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公式" r:id="rId23" imgW="380880" imgH="406080" progId="Equation.3">
                  <p:embed/>
                </p:oleObj>
              </mc:Choice>
              <mc:Fallback>
                <p:oleObj name="公式" r:id="rId23" imgW="38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136" y="4292873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742521"/>
              </p:ext>
            </p:extLst>
          </p:nvPr>
        </p:nvGraphicFramePr>
        <p:xfrm>
          <a:off x="2119561" y="4867548"/>
          <a:ext cx="3619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" name="公式" r:id="rId25" imgW="3619440" imgH="558720" progId="Equation.3">
                  <p:embed/>
                </p:oleObj>
              </mc:Choice>
              <mc:Fallback>
                <p:oleObj name="公式" r:id="rId25" imgW="36194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561" y="4867548"/>
                        <a:ext cx="3619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640149"/>
              </p:ext>
            </p:extLst>
          </p:nvPr>
        </p:nvGraphicFramePr>
        <p:xfrm>
          <a:off x="482849" y="5491435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" name="公式" r:id="rId27" imgW="6438600" imgH="457200" progId="Equation.3">
                  <p:embed/>
                </p:oleObj>
              </mc:Choice>
              <mc:Fallback>
                <p:oleObj name="公式" r:id="rId27" imgW="643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49" y="5491435"/>
                        <a:ext cx="643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327741"/>
              </p:ext>
            </p:extLst>
          </p:nvPr>
        </p:nvGraphicFramePr>
        <p:xfrm>
          <a:off x="6818561" y="549461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公式" r:id="rId29" imgW="711000" imgH="380880" progId="Equation.3">
                  <p:embed/>
                </p:oleObj>
              </mc:Choice>
              <mc:Fallback>
                <p:oleObj name="公式" r:id="rId29" imgW="711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561" y="5494610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409824" y="894035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弱大数定理（辛钦大数定理）还可表述为： 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38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96820"/>
              </p:ext>
            </p:extLst>
          </p:nvPr>
        </p:nvGraphicFramePr>
        <p:xfrm>
          <a:off x="2179439" y="5166196"/>
          <a:ext cx="5461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公式" r:id="rId3" imgW="5460840" imgH="927000" progId="Equation.3">
                  <p:embed/>
                </p:oleObj>
              </mc:Choice>
              <mc:Fallback>
                <p:oleObj name="公式" r:id="rId3" imgW="5460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439" y="5166196"/>
                        <a:ext cx="5461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39552" y="1048221"/>
            <a:ext cx="4967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伯努利大数定理    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68973"/>
              </p:ext>
            </p:extLst>
          </p:nvPr>
        </p:nvGraphicFramePr>
        <p:xfrm>
          <a:off x="1350764" y="1999133"/>
          <a:ext cx="670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公式" r:id="rId5" imgW="6705360" imgH="444240" progId="Equation.3">
                  <p:embed/>
                </p:oleObj>
              </mc:Choice>
              <mc:Fallback>
                <p:oleObj name="公式" r:id="rId5" imgW="6705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764" y="1999133"/>
                        <a:ext cx="670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671777"/>
              </p:ext>
            </p:extLst>
          </p:nvPr>
        </p:nvGraphicFramePr>
        <p:xfrm>
          <a:off x="610989" y="2588096"/>
          <a:ext cx="101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公式" r:id="rId7" imgW="1015920" imgH="419040" progId="Equation.3">
                  <p:embed/>
                </p:oleObj>
              </mc:Choice>
              <mc:Fallback>
                <p:oleObj name="公式" r:id="rId7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89" y="2588096"/>
                        <a:ext cx="101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45054"/>
              </p:ext>
            </p:extLst>
          </p:nvPr>
        </p:nvGraphicFramePr>
        <p:xfrm>
          <a:off x="1576189" y="2573808"/>
          <a:ext cx="596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公式" r:id="rId9" imgW="5968800" imgH="444240" progId="Equation.3">
                  <p:embed/>
                </p:oleObj>
              </mc:Choice>
              <mc:Fallback>
                <p:oleObj name="公式" r:id="rId9" imgW="5968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189" y="2573808"/>
                        <a:ext cx="596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67806"/>
              </p:ext>
            </p:extLst>
          </p:nvPr>
        </p:nvGraphicFramePr>
        <p:xfrm>
          <a:off x="610989" y="3150071"/>
          <a:ext cx="299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公式" r:id="rId11" imgW="2997000" imgH="444240" progId="Equation.3">
                  <p:embed/>
                </p:oleObj>
              </mc:Choice>
              <mc:Fallback>
                <p:oleObj name="公式" r:id="rId11" imgW="299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89" y="3150071"/>
                        <a:ext cx="299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39872"/>
              </p:ext>
            </p:extLst>
          </p:nvPr>
        </p:nvGraphicFramePr>
        <p:xfrm>
          <a:off x="7535664" y="2573808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公式" r:id="rId13" imgW="736560" imgH="380880" progId="Equation.3">
                  <p:embed/>
                </p:oleObj>
              </mc:Choice>
              <mc:Fallback>
                <p:oleObj name="公式" r:id="rId13" imgW="736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664" y="2573808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22560"/>
              </p:ext>
            </p:extLst>
          </p:nvPr>
        </p:nvGraphicFramePr>
        <p:xfrm>
          <a:off x="3519289" y="3150071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公式" r:id="rId15" imgW="380880" imgH="406080" progId="Equation.3">
                  <p:embed/>
                </p:oleObj>
              </mc:Choice>
              <mc:Fallback>
                <p:oleObj name="公式" r:id="rId15" imgW="38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289" y="3150071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43541"/>
              </p:ext>
            </p:extLst>
          </p:nvPr>
        </p:nvGraphicFramePr>
        <p:xfrm>
          <a:off x="2344539" y="3807296"/>
          <a:ext cx="532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公式" r:id="rId17" imgW="5321160" imgH="927000" progId="Equation.3">
                  <p:embed/>
                </p:oleObj>
              </mc:Choice>
              <mc:Fallback>
                <p:oleObj name="公式" r:id="rId17" imgW="53211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39" y="3807296"/>
                        <a:ext cx="532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03472"/>
              </p:ext>
            </p:extLst>
          </p:nvPr>
        </p:nvGraphicFramePr>
        <p:xfrm>
          <a:off x="582414" y="4870921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公式" r:id="rId19" imgW="368280" imgH="368280" progId="Equation.3">
                  <p:embed/>
                </p:oleObj>
              </mc:Choice>
              <mc:Fallback>
                <p:oleObj name="公式" r:id="rId19" imgW="368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14" y="4870921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30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72965" y="1049362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45091"/>
              </p:ext>
            </p:extLst>
          </p:nvPr>
        </p:nvGraphicFramePr>
        <p:xfrm>
          <a:off x="1992115" y="1136674"/>
          <a:ext cx="278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公式" r:id="rId3" imgW="2781000" imgH="431640" progId="Equation.3">
                  <p:embed/>
                </p:oleObj>
              </mc:Choice>
              <mc:Fallback>
                <p:oleObj name="公式" r:id="rId3" imgW="278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115" y="1136674"/>
                        <a:ext cx="278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90067"/>
              </p:ext>
            </p:extLst>
          </p:nvPr>
        </p:nvGraphicFramePr>
        <p:xfrm>
          <a:off x="568127" y="1738337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5" name="公式" r:id="rId5" imgW="380880" imgH="406080" progId="Equation.3">
                  <p:embed/>
                </p:oleObj>
              </mc:Choice>
              <mc:Fallback>
                <p:oleObj name="公式" r:id="rId5" imgW="38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27" y="1738337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39021"/>
              </p:ext>
            </p:extLst>
          </p:nvPr>
        </p:nvGraphicFramePr>
        <p:xfrm>
          <a:off x="4844852" y="1136674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" name="公式" r:id="rId7" imgW="3365280" imgH="457200" progId="Equation.3">
                  <p:embed/>
                </p:oleObj>
              </mc:Choice>
              <mc:Fallback>
                <p:oleObj name="公式" r:id="rId7" imgW="336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852" y="1136674"/>
                        <a:ext cx="336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630478"/>
              </p:ext>
            </p:extLst>
          </p:nvPr>
        </p:nvGraphicFramePr>
        <p:xfrm>
          <a:off x="2252465" y="2157437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7" name="公式" r:id="rId9" imgW="406080" imgH="419040" progId="Equation.3">
                  <p:embed/>
                </p:oleObj>
              </mc:Choice>
              <mc:Fallback>
                <p:oleObj name="公式" r:id="rId9" imgW="406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465" y="2157437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98193"/>
              </p:ext>
            </p:extLst>
          </p:nvPr>
        </p:nvGraphicFramePr>
        <p:xfrm>
          <a:off x="539552" y="2781324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公式" r:id="rId11" imgW="977760" imgH="444240" progId="Equation.3">
                  <p:embed/>
                </p:oleObj>
              </mc:Choice>
              <mc:Fallback>
                <p:oleObj name="公式" r:id="rId11" imgW="97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1324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132718"/>
              </p:ext>
            </p:extLst>
          </p:nvPr>
        </p:nvGraphicFramePr>
        <p:xfrm>
          <a:off x="1533327" y="2768624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公式" r:id="rId13" imgW="3924000" imgH="457200" progId="Equation.3">
                  <p:embed/>
                </p:oleObj>
              </mc:Choice>
              <mc:Fallback>
                <p:oleObj name="公式" r:id="rId13" imgW="392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327" y="2768624"/>
                        <a:ext cx="392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0224"/>
              </p:ext>
            </p:extLst>
          </p:nvPr>
        </p:nvGraphicFramePr>
        <p:xfrm>
          <a:off x="5349677" y="2768624"/>
          <a:ext cx="290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0" name="公式" r:id="rId15" imgW="2908080" imgH="457200" progId="Equation.3">
                  <p:embed/>
                </p:oleObj>
              </mc:Choice>
              <mc:Fallback>
                <p:oleObj name="公式" r:id="rId15" imgW="290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677" y="2768624"/>
                        <a:ext cx="290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14627"/>
              </p:ext>
            </p:extLst>
          </p:nvPr>
        </p:nvGraphicFramePr>
        <p:xfrm>
          <a:off x="553840" y="3441724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1" name="公式" r:id="rId17" imgW="2616120" imgH="431640" progId="Equation.3">
                  <p:embed/>
                </p:oleObj>
              </mc:Choice>
              <mc:Fallback>
                <p:oleObj name="公式" r:id="rId17" imgW="2616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40" y="3441724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411117"/>
              </p:ext>
            </p:extLst>
          </p:nvPr>
        </p:nvGraphicFramePr>
        <p:xfrm>
          <a:off x="3333552" y="3441724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2" name="公式" r:id="rId19" imgW="4749480" imgH="431640" progId="Equation.3">
                  <p:embed/>
                </p:oleObj>
              </mc:Choice>
              <mc:Fallback>
                <p:oleObj name="公式" r:id="rId19" imgW="474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552" y="3441724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93096"/>
              </p:ext>
            </p:extLst>
          </p:nvPr>
        </p:nvGraphicFramePr>
        <p:xfrm>
          <a:off x="2479477" y="4087837"/>
          <a:ext cx="438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3" name="公式" r:id="rId21" imgW="4381200" imgH="1002960" progId="Equation.3">
                  <p:embed/>
                </p:oleObj>
              </mc:Choice>
              <mc:Fallback>
                <p:oleObj name="公式" r:id="rId21" imgW="4381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77" y="4087837"/>
                        <a:ext cx="4381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57159"/>
              </p:ext>
            </p:extLst>
          </p:nvPr>
        </p:nvGraphicFramePr>
        <p:xfrm>
          <a:off x="568127" y="5599137"/>
          <a:ext cx="34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4" name="公式" r:id="rId23" imgW="342720" imgH="355320" progId="Equation.3">
                  <p:embed/>
                </p:oleObj>
              </mc:Choice>
              <mc:Fallback>
                <p:oleObj name="公式" r:id="rId23" imgW="342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27" y="5599137"/>
                        <a:ext cx="342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18442"/>
              </p:ext>
            </p:extLst>
          </p:nvPr>
        </p:nvGraphicFramePr>
        <p:xfrm>
          <a:off x="2281040" y="5310212"/>
          <a:ext cx="450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5" name="公式" r:id="rId25" imgW="4508280" imgH="927000" progId="Equation.3">
                  <p:embed/>
                </p:oleObj>
              </mc:Choice>
              <mc:Fallback>
                <p:oleObj name="公式" r:id="rId25" imgW="45082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040" y="5310212"/>
                        <a:ext cx="450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56509"/>
              </p:ext>
            </p:extLst>
          </p:nvPr>
        </p:nvGraphicFramePr>
        <p:xfrm>
          <a:off x="2731890" y="228761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公式" r:id="rId27" imgW="241200" imgH="152280" progId="Equation.3">
                  <p:embed/>
                </p:oleObj>
              </mc:Choice>
              <mc:Fallback>
                <p:oleObj name="公式" r:id="rId2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890" y="228761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98581"/>
              </p:ext>
            </p:extLst>
          </p:nvPr>
        </p:nvGraphicFramePr>
        <p:xfrm>
          <a:off x="3044627" y="2216174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7" name="公式" r:id="rId29" imgW="2971800" imgH="431640" progId="Equation.3">
                  <p:embed/>
                </p:oleObj>
              </mc:Choice>
              <mc:Fallback>
                <p:oleObj name="公式" r:id="rId29" imgW="2971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627" y="2216174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5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97707" y="979958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说明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59702"/>
              </p:ext>
            </p:extLst>
          </p:nvPr>
        </p:nvGraphicFramePr>
        <p:xfrm>
          <a:off x="570732" y="3050058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公式" r:id="rId3" imgW="2082600" imgH="444240" progId="Equation.3">
                  <p:embed/>
                </p:oleObj>
              </mc:Choice>
              <mc:Fallback>
                <p:oleObj name="公式" r:id="rId3" imgW="2082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32" y="3050058"/>
                        <a:ext cx="208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8280"/>
              </p:ext>
            </p:extLst>
          </p:nvPr>
        </p:nvGraphicFramePr>
        <p:xfrm>
          <a:off x="1248594" y="1556221"/>
          <a:ext cx="721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公式" r:id="rId5" imgW="7213320" imgH="838080" progId="Equation.3">
                  <p:embed/>
                </p:oleObj>
              </mc:Choice>
              <mc:Fallback>
                <p:oleObj name="公式" r:id="rId5" imgW="7213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94" y="1556221"/>
                        <a:ext cx="721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5542"/>
              </p:ext>
            </p:extLst>
          </p:nvPr>
        </p:nvGraphicFramePr>
        <p:xfrm>
          <a:off x="570732" y="2408708"/>
          <a:ext cx="308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公式" r:id="rId7" imgW="3085920" imgH="444240" progId="Equation.3">
                  <p:embed/>
                </p:oleObj>
              </mc:Choice>
              <mc:Fallback>
                <p:oleObj name="公式" r:id="rId7" imgW="308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32" y="2408708"/>
                        <a:ext cx="308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00526"/>
              </p:ext>
            </p:extLst>
          </p:nvPr>
        </p:nvGraphicFramePr>
        <p:xfrm>
          <a:off x="3566344" y="2421408"/>
          <a:ext cx="505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公式" r:id="rId9" imgW="5054400" imgH="444240" progId="Equation.3">
                  <p:embed/>
                </p:oleObj>
              </mc:Choice>
              <mc:Fallback>
                <p:oleObj name="公式" r:id="rId9" imgW="505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344" y="2421408"/>
                        <a:ext cx="505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05732" y="3788246"/>
            <a:ext cx="4087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因而当 </a:t>
            </a:r>
            <a:r>
              <a:rPr kumimoji="1" lang="en-US" altLang="zh-CN" sz="2800" i="1"/>
              <a:t>n </a:t>
            </a:r>
            <a:r>
              <a:rPr kumimoji="1" lang="zh-CN" altLang="en-US" sz="2800"/>
              <a:t>很大时</a:t>
            </a:r>
            <a:r>
              <a:rPr kumimoji="1" lang="en-US" altLang="zh-CN" sz="2800"/>
              <a:t>,   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853682" y="3766021"/>
            <a:ext cx="493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事件发生的频率与概率有较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67544" y="4364508"/>
            <a:ext cx="471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大偏差的可能性很小</a:t>
            </a:r>
            <a:r>
              <a:rPr kumimoji="1" lang="en-US" altLang="zh-CN" sz="2800"/>
              <a:t>.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926707" y="4364508"/>
            <a:ext cx="295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在实际应用中</a:t>
            </a:r>
            <a:r>
              <a:rPr kumimoji="1" lang="en-US" altLang="zh-CN" sz="2800"/>
              <a:t>,   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339707" y="4342283"/>
            <a:ext cx="2446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当试验次数  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97707" y="4940771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很大时</a:t>
            </a:r>
            <a:r>
              <a:rPr kumimoji="1" lang="en-US" altLang="zh-CN" sz="2800"/>
              <a:t>,  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693094" y="4842346"/>
            <a:ext cx="7092950" cy="56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便可以用事件发生的频率来代替事件的概   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97707" y="5488458"/>
            <a:ext cx="172878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率</a:t>
            </a:r>
            <a:r>
              <a:rPr kumimoji="1" lang="en-US" altLang="zh-CN" sz="280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59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7" grpId="0"/>
      <p:bldP spid="11278" grpId="0"/>
      <p:bldP spid="11279" grpId="0"/>
      <p:bldP spid="11280" grpId="0"/>
      <p:bldP spid="11281" grpId="0"/>
      <p:bldP spid="11282" grpId="0"/>
      <p:bldP spid="11283" grpId="0"/>
    </p:bldLst>
  </p:timing>
</p:sld>
</file>

<file path=ppt/theme/theme1.xml><?xml version="1.0" encoding="utf-8"?>
<a:theme xmlns:a="http://schemas.openxmlformats.org/drawingml/2006/main" name="Office 主题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521</Words>
  <Application>Microsoft Office PowerPoint</Application>
  <PresentationFormat>全屏显示(4:3)</PresentationFormat>
  <Paragraphs>91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Office 主题</vt:lpstr>
      <vt:lpstr>公式</vt:lpstr>
      <vt:lpstr>Equation</vt:lpstr>
      <vt:lpstr>第五章 大数定律及中心极限定理</vt:lpstr>
      <vt:lpstr>5.1  大数定律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典型例题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校级“质量工程”建设项目 答   辩</dc:title>
  <dc:creator>Gwx</dc:creator>
  <cp:lastModifiedBy>Gwx</cp:lastModifiedBy>
  <cp:revision>68</cp:revision>
  <dcterms:created xsi:type="dcterms:W3CDTF">2011-11-12T06:15:57Z</dcterms:created>
  <dcterms:modified xsi:type="dcterms:W3CDTF">2014-10-31T15:46:07Z</dcterms:modified>
</cp:coreProperties>
</file>