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1" r:id="rId78"/>
    <p:sldId id="340" r:id="rId79"/>
    <p:sldId id="342" r:id="rId80"/>
    <p:sldId id="343" r:id="rId81"/>
    <p:sldId id="344" r:id="rId82"/>
    <p:sldId id="345" r:id="rId83"/>
    <p:sldId id="346" r:id="rId84"/>
    <p:sldId id="347" r:id="rId85"/>
    <p:sldId id="348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FF0000"/>
    <a:srgbClr val="CCECFF"/>
    <a:srgbClr val="FFFFCC"/>
    <a:srgbClr val="F4DAD4"/>
    <a:srgbClr val="99CCFF"/>
    <a:srgbClr val="003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96FE2-3D94-4BCF-BE03-21EC7BA6C215}" type="datetimeFigureOut">
              <a:rPr lang="zh-CN" altLang="en-US"/>
            </a:fld>
            <a:endParaRPr lang="zh-CN" altLang="en-US"/>
          </a:p>
        </p:txBody>
      </p:sp>
      <p:sp>
        <p:nvSpPr>
          <p:cNvPr id="1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01FBD22-97F3-488C-9D64-A573B5A237FD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C1D1C-044D-41E8-A1FE-31E96C7A53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D3096-12B3-4DC3-80FD-D6EC20C830FA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65AAB56-312B-4D3A-AE13-B1997488129C}" type="slidenum">
              <a:rPr lang="zh-CN" altLang="en-US"/>
            </a:fld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B742-3674-4123-9438-4E46EB412ADE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3462E-D98F-47C1-850D-2BECDECCE4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1A72D0C-8294-4DE6-89AF-B5177A50C21F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7E4D-05A3-44A9-9710-F9EF7B7E5B6C}" type="datetimeFigureOut">
              <a:rPr lang="zh-CN" altLang="en-US"/>
            </a:fld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5D7C6C5-3264-4F45-914B-A09E32C3B2E2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820A-48AE-4E00-A666-6CAD64A46A5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22C2B-EC8C-43D7-B980-0FCD9D299D33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5B6CD-49EF-46B9-8AF3-EACC739FB6BD}" type="datetimeFigureOut">
              <a:rPr lang="zh-CN" altLang="en-US"/>
            </a:fld>
            <a:endParaRPr lang="zh-CN" altLang="en-US"/>
          </a:p>
        </p:txBody>
      </p:sp>
      <p:sp>
        <p:nvSpPr>
          <p:cNvPr id="1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B7B8D3E-AE69-461C-8342-18D91CC03B19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0844-EECB-4387-B945-98B4513C45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A7CA1D6-97D8-47B8-A364-B0C3232056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AutoShape 13"/>
          <p:cNvSpPr>
            <a:spLocks noChangeArrowheads="1"/>
          </p:cNvSpPr>
          <p:nvPr userDrawn="1"/>
        </p:nvSpPr>
        <p:spPr bwMode="auto">
          <a:xfrm flipV="1">
            <a:off x="179388" y="909638"/>
            <a:ext cx="8680450" cy="714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 rot="10800000"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 flipV="1">
            <a:off x="144463" y="6381750"/>
            <a:ext cx="8820150" cy="0"/>
          </a:xfrm>
          <a:prstGeom prst="line">
            <a:avLst/>
          </a:prstGeom>
          <a:noFill/>
          <a:ln w="6350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323850" y="6375400"/>
            <a:ext cx="842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《Web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程序设计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》(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，电子工业出版社，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2019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ISBN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9787121364433</a:t>
            </a:r>
            <a:endParaRPr lang="zh-CN" altLang="en-US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BE66E1-8335-4707-9E5B-C01BDA718C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A13B5CF-4315-473A-9711-61D97F3EF5C0}" type="slidenum">
              <a:rPr lang="zh-CN" altLang="en-US"/>
            </a:fld>
            <a:endParaRPr lang="zh-CN" altLang="en-US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1FE4-5BA6-43CE-BB05-E798CAA983D8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778976FA-127C-4110-A315-336145E19760}" type="slidenum">
              <a:rPr lang="zh-CN" altLang="en-US"/>
            </a:fld>
            <a:endParaRPr lang="zh-CN" altLang="en-US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0391-28A0-4D30-B785-D6B689F812FC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105D30-AB4B-496D-B33B-E25DD112B28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panose="02040502050405020303" pitchFamily="18" charset="0"/>
                <a:ea typeface="方正舒体" panose="02010601030101010101" pitchFamily="2" charset="-122"/>
              </a:defRPr>
            </a:lvl1pPr>
          </a:lstStyle>
          <a:p>
            <a:fld id="{CF3C7A45-B9FA-4DA0-BBD8-0D61EE3E1384}" type="slidenum">
              <a:rPr lang="zh-CN" altLang="en-US"/>
            </a:fld>
            <a:endParaRPr lang="zh-CN" altLang="en-US"/>
          </a:p>
        </p:txBody>
      </p:sp>
      <p:sp>
        <p:nvSpPr>
          <p:cNvPr id="1038" name="标题占位符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  <a:ea typeface="方正舒体" panose="0201060103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60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隶书" pitchFamily="49" charset="-122"/>
              </a:rPr>
              <a:t>目  录</a:t>
            </a:r>
            <a:endParaRPr lang="zh-CN" altLang="en-US" sz="6000" b="1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eorgia" panose="02040502050405020303" pitchFamily="18" charset="0"/>
              <a:ea typeface="隶书" pitchFamily="49" charset="-122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1187450" y="981075"/>
            <a:ext cx="752633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1  </a:t>
            </a:r>
            <a:r>
              <a:rPr lang="zh-CN" altLang="en-US" sz="3000" b="1">
                <a:ea typeface="黑体" panose="02010609060101010101" pitchFamily="49" charset="-122"/>
              </a:rPr>
              <a:t>章</a:t>
            </a:r>
            <a:r>
              <a:rPr lang="zh-CN" altLang="en-US" sz="3000">
                <a:ea typeface="黑体" panose="02010609060101010101" pitchFamily="49" charset="-122"/>
              </a:rPr>
              <a:t>    </a:t>
            </a:r>
            <a:r>
              <a:rPr lang="en-US" altLang="zh-CN" sz="3000" b="1">
                <a:ea typeface="黑体" panose="02010609060101010101" pitchFamily="49" charset="-122"/>
              </a:rPr>
              <a:t>Web</a:t>
            </a:r>
            <a:r>
              <a:rPr lang="zh-CN" altLang="en-US" sz="3000" b="1">
                <a:ea typeface="黑体" panose="02010609060101010101" pitchFamily="49" charset="-122"/>
              </a:rPr>
              <a:t>基础知识与开发运行环境</a:t>
            </a:r>
            <a:endParaRPr lang="en-US" altLang="zh-CN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2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HTML</a:t>
            </a:r>
            <a:r>
              <a:rPr lang="zh-CN" altLang="en-US" sz="3000" b="1">
                <a:ea typeface="黑体" panose="02010609060101010101" pitchFamily="49" charset="-122"/>
              </a:rPr>
              <a:t>、</a:t>
            </a:r>
            <a:r>
              <a:rPr lang="en-US" altLang="zh-CN" sz="3000" b="1">
                <a:ea typeface="黑体" panose="02010609060101010101" pitchFamily="49" charset="-122"/>
              </a:rPr>
              <a:t>XML</a:t>
            </a:r>
            <a:r>
              <a:rPr lang="zh-CN" altLang="en-US" sz="3000" b="1">
                <a:ea typeface="黑体" panose="02010609060101010101" pitchFamily="49" charset="-122"/>
              </a:rPr>
              <a:t>和</a:t>
            </a:r>
            <a:r>
              <a:rPr lang="en-US" altLang="zh-CN" sz="3000" b="1">
                <a:ea typeface="黑体" panose="02010609060101010101" pitchFamily="49" charset="-122"/>
              </a:rPr>
              <a:t>CSS</a:t>
            </a:r>
            <a:endParaRPr lang="zh-CN" altLang="en-US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3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JavaScript</a:t>
            </a:r>
            <a:r>
              <a:rPr lang="zh-CN" altLang="en-US" sz="3000" b="1">
                <a:ea typeface="黑体" panose="02010609060101010101" pitchFamily="49" charset="-122"/>
              </a:rPr>
              <a:t>程序设计</a:t>
            </a:r>
            <a:endParaRPr lang="en-US" altLang="zh-CN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FF0000"/>
                </a:solidFill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solidFill>
                  <a:srgbClr val="FF0000"/>
                </a:solidFill>
                <a:ea typeface="黑体" panose="02010609060101010101" pitchFamily="49" charset="-122"/>
              </a:rPr>
              <a:t>4  </a:t>
            </a:r>
            <a:r>
              <a:rPr lang="zh-CN" altLang="en-US" sz="3000" b="1">
                <a:solidFill>
                  <a:srgbClr val="FF0000"/>
                </a:solidFill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solidFill>
                  <a:srgbClr val="FF0000"/>
                </a:solidFill>
                <a:ea typeface="黑体" panose="02010609060101010101" pitchFamily="49" charset="-122"/>
              </a:rPr>
              <a:t>JSP</a:t>
            </a:r>
            <a:r>
              <a:rPr lang="zh-CN" altLang="en-US" sz="3000" b="1">
                <a:solidFill>
                  <a:srgbClr val="FF0000"/>
                </a:solidFill>
                <a:ea typeface="黑体" panose="02010609060101010101" pitchFamily="49" charset="-122"/>
              </a:rPr>
              <a:t>基本语法与内置对象</a:t>
            </a:r>
            <a:endParaRPr lang="en-US" altLang="zh-CN" sz="30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5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Servlet</a:t>
            </a:r>
            <a:r>
              <a:rPr lang="zh-CN" altLang="en-US" sz="3000" b="1">
                <a:ea typeface="黑体" panose="02010609060101010101" pitchFamily="49" charset="-122"/>
              </a:rPr>
              <a:t>与</a:t>
            </a:r>
            <a:r>
              <a:rPr lang="en-US" altLang="zh-CN" sz="3000" b="1">
                <a:ea typeface="黑体" panose="02010609060101010101" pitchFamily="49" charset="-122"/>
              </a:rPr>
              <a:t>JavaBean</a:t>
            </a:r>
            <a:endParaRPr lang="zh-CN" altLang="en-US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6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JSP</a:t>
            </a:r>
            <a:r>
              <a:rPr lang="zh-CN" altLang="en-US" sz="3000" b="1">
                <a:ea typeface="黑体" panose="02010609060101010101" pitchFamily="49" charset="-122"/>
              </a:rPr>
              <a:t>数据库应用</a:t>
            </a:r>
            <a:endParaRPr lang="zh-CN" altLang="en-US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7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JSP</a:t>
            </a:r>
            <a:r>
              <a:rPr lang="zh-CN" altLang="en-US" sz="3000" b="1">
                <a:ea typeface="黑体" panose="02010609060101010101" pitchFamily="49" charset="-122"/>
              </a:rPr>
              <a:t>实用组件</a:t>
            </a:r>
            <a:endParaRPr lang="zh-CN" altLang="en-US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8  </a:t>
            </a:r>
            <a:r>
              <a:rPr lang="zh-CN" altLang="en-US" sz="3000" b="1">
                <a:ea typeface="黑体" panose="02010609060101010101" pitchFamily="49" charset="-122"/>
              </a:rPr>
              <a:t>章    表达式语言和标签</a:t>
            </a:r>
            <a:endParaRPr lang="en-US" altLang="zh-CN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</a:pPr>
            <a:r>
              <a:rPr lang="zh-CN" altLang="en-US" sz="3000" b="1">
                <a:ea typeface="黑体" panose="02010609060101010101" pitchFamily="49" charset="-122"/>
              </a:rPr>
              <a:t>第  </a:t>
            </a:r>
            <a:r>
              <a:rPr lang="en-US" altLang="zh-CN" sz="3000" b="1">
                <a:ea typeface="黑体" panose="02010609060101010101" pitchFamily="49" charset="-122"/>
              </a:rPr>
              <a:t>9 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Java EE</a:t>
            </a:r>
            <a:r>
              <a:rPr lang="zh-CN" altLang="en-US" sz="3000" b="1">
                <a:ea typeface="黑体" panose="02010609060101010101" pitchFamily="49" charset="-122"/>
              </a:rPr>
              <a:t>框架技术基础</a:t>
            </a:r>
            <a:endParaRPr lang="en-US" altLang="zh-CN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</a:pPr>
            <a:r>
              <a:rPr lang="zh-CN" altLang="en-US" sz="3000" b="1">
                <a:ea typeface="黑体" panose="02010609060101010101" pitchFamily="49" charset="-122"/>
              </a:rPr>
              <a:t>第 </a:t>
            </a:r>
            <a:r>
              <a:rPr lang="en-US" altLang="zh-CN" sz="3000" b="1">
                <a:ea typeface="黑体" panose="02010609060101010101" pitchFamily="49" charset="-122"/>
              </a:rPr>
              <a:t>10 </a:t>
            </a:r>
            <a:r>
              <a:rPr lang="zh-CN" altLang="en-US" sz="3000" b="1">
                <a:ea typeface="黑体" panose="02010609060101010101" pitchFamily="49" charset="-122"/>
              </a:rPr>
              <a:t>章    </a:t>
            </a:r>
            <a:r>
              <a:rPr lang="en-US" altLang="zh-CN" sz="3000" b="1">
                <a:ea typeface="黑体" panose="02010609060101010101" pitchFamily="49" charset="-122"/>
              </a:rPr>
              <a:t>JSP</a:t>
            </a:r>
            <a:r>
              <a:rPr lang="zh-CN" altLang="en-US" sz="3000" b="1">
                <a:ea typeface="黑体" panose="02010609060101010101" pitchFamily="49" charset="-122"/>
              </a:rPr>
              <a:t>综合应用实例</a:t>
            </a:r>
            <a:endParaRPr lang="en-US" altLang="zh-CN" sz="3000" b="1"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39750" y="2708275"/>
            <a:ext cx="336550" cy="282575"/>
          </a:xfrm>
          <a:prstGeom prst="rightArrow">
            <a:avLst>
              <a:gd name="adj1" fmla="val 50000"/>
              <a:gd name="adj2" fmla="val 297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/>
          <p:cNvSpPr txBox="1">
            <a:spLocks noChangeArrowheads="1"/>
          </p:cNvSpPr>
          <p:nvPr/>
        </p:nvSpPr>
        <p:spPr bwMode="auto">
          <a:xfrm>
            <a:off x="631825" y="1773238"/>
            <a:ext cx="8026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0015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/>
              <a:t>JSP</a:t>
            </a:r>
            <a:r>
              <a:rPr lang="zh-CN" altLang="zh-CN" sz="2800"/>
              <a:t>脚本标识可以方便灵活地生成页面的动态内容。</a:t>
            </a:r>
            <a:endParaRPr lang="en-US" altLang="zh-CN" sz="28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/>
              <a:t>JSP</a:t>
            </a:r>
            <a:r>
              <a:rPr lang="zh-CN" altLang="zh-CN" sz="2800"/>
              <a:t>脚本标识包括</a:t>
            </a:r>
            <a:r>
              <a:rPr lang="zh-CN" altLang="en-US" sz="2800"/>
              <a:t>：</a:t>
            </a:r>
            <a:endParaRPr lang="en-US" altLang="zh-CN" sz="280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altLang="zh-CN" sz="2800"/>
              <a:t>JSP</a:t>
            </a:r>
            <a:r>
              <a:rPr lang="zh-CN" altLang="zh-CN" sz="2800"/>
              <a:t>声明</a:t>
            </a:r>
            <a:endParaRPr lang="en-US" altLang="zh-CN" sz="280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altLang="zh-CN" sz="2800"/>
              <a:t>JSP</a:t>
            </a:r>
            <a:r>
              <a:rPr lang="zh-CN" altLang="zh-CN" sz="2800"/>
              <a:t>表达式</a:t>
            </a:r>
            <a:endParaRPr lang="en-US" altLang="zh-CN" sz="280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zh-CN" altLang="zh-CN" sz="2800"/>
              <a:t>程序段（即</a:t>
            </a:r>
            <a:r>
              <a:rPr lang="en-US" altLang="zh-CN" sz="2800"/>
              <a:t>Scriptlet</a:t>
            </a:r>
            <a:r>
              <a:rPr lang="zh-CN" altLang="zh-CN" sz="2800"/>
              <a:t>）</a:t>
            </a:r>
            <a:endParaRPr lang="en-US" altLang="zh-CN" sz="2800"/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3556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7848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JSP</a:t>
            </a:r>
            <a:r>
              <a:rPr lang="zh-CN" altLang="zh-CN" sz="2400" dirty="0" smtClean="0"/>
              <a:t>声明在页面中使用的变量和方法。语法格式如下：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400" dirty="0" smtClean="0">
                <a:solidFill>
                  <a:srgbClr val="6600CC"/>
                </a:solidFill>
              </a:rPr>
              <a:t>&lt;%</a:t>
            </a:r>
            <a:r>
              <a:rPr lang="zh-CN" altLang="zh-CN" sz="2400" dirty="0" smtClean="0">
                <a:solidFill>
                  <a:srgbClr val="6600CC"/>
                </a:solidFill>
              </a:rPr>
              <a:t>！</a:t>
            </a:r>
            <a:r>
              <a:rPr lang="en-US" altLang="zh-CN" sz="2400" dirty="0" smtClean="0">
                <a:solidFill>
                  <a:srgbClr val="6600CC"/>
                </a:solidFill>
              </a:rPr>
              <a:t>Java</a:t>
            </a:r>
            <a:r>
              <a:rPr lang="zh-CN" altLang="zh-CN" sz="2400" dirty="0" smtClean="0">
                <a:solidFill>
                  <a:srgbClr val="6600CC"/>
                </a:solidFill>
              </a:rPr>
              <a:t>声明</a:t>
            </a:r>
            <a:r>
              <a:rPr lang="en-US" altLang="zh-CN" sz="2400" dirty="0" smtClean="0">
                <a:solidFill>
                  <a:srgbClr val="6600CC"/>
                </a:solidFill>
              </a:rPr>
              <a:t> %&gt;</a:t>
            </a:r>
            <a:endParaRPr lang="zh-CN" altLang="zh-CN" sz="2400" dirty="0" smtClean="0">
              <a:solidFill>
                <a:srgbClr val="6600CC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例如：</a:t>
            </a:r>
            <a:endParaRPr lang="zh-CN" altLang="zh-CN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 smtClean="0"/>
              <a:t>&lt;%</a:t>
            </a:r>
            <a:r>
              <a:rPr lang="zh-CN" altLang="zh-CN" sz="2000" dirty="0" smtClean="0"/>
              <a:t>！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i=0;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s=0;      //</a:t>
            </a:r>
            <a:r>
              <a:rPr lang="zh-CN" altLang="zh-CN" sz="2000" dirty="0" smtClean="0"/>
              <a:t>声明变量</a:t>
            </a:r>
            <a:r>
              <a:rPr lang="en-US" altLang="zh-CN" sz="2000" dirty="0" smtClean="0"/>
              <a:t>i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s</a:t>
            </a:r>
            <a:r>
              <a:rPr lang="zh-CN" altLang="zh-CN" sz="2000" dirty="0" smtClean="0"/>
              <a:t>并赋初值</a:t>
            </a:r>
            <a:r>
              <a:rPr lang="en-US" altLang="zh-CN" sz="2000" dirty="0" smtClean="0"/>
              <a:t>  %&gt;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 smtClean="0"/>
              <a:t>&lt;%!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sum(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         //</a:t>
            </a:r>
            <a:r>
              <a:rPr lang="zh-CN" altLang="zh-CN" sz="2000" dirty="0" smtClean="0"/>
              <a:t>声明方法</a:t>
            </a:r>
            <a:r>
              <a:rPr lang="en-US" altLang="zh-CN" sz="2000" dirty="0" smtClean="0"/>
              <a:t>sum()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 smtClean="0"/>
              <a:t>     { while (i&lt;=n) { s=</a:t>
            </a:r>
            <a:r>
              <a:rPr lang="en-US" altLang="zh-CN" sz="2000" dirty="0" err="1" smtClean="0"/>
              <a:t>s+i</a:t>
            </a:r>
            <a:r>
              <a:rPr lang="en-US" altLang="zh-CN" sz="2000" dirty="0" smtClean="0"/>
              <a:t>; i++; } return s; }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 smtClean="0"/>
              <a:t>%&gt;</a:t>
            </a:r>
            <a:endParaRPr lang="zh-CN" altLang="zh-CN" sz="2000" dirty="0" smtClean="0"/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以上代码声明了全局变量</a:t>
            </a:r>
            <a:r>
              <a:rPr lang="en-US" altLang="zh-CN" sz="2400" dirty="0" smtClean="0"/>
              <a:t>i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s</a:t>
            </a:r>
            <a:r>
              <a:rPr lang="zh-CN" altLang="zh-CN" sz="2400" dirty="0" smtClean="0"/>
              <a:t>，全局方法</a:t>
            </a:r>
            <a:r>
              <a:rPr lang="en-US" altLang="zh-CN" sz="2400" dirty="0" smtClean="0"/>
              <a:t>sum()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/>
              <a:t>可</a:t>
            </a:r>
            <a:r>
              <a:rPr lang="zh-CN" altLang="zh-CN" sz="2400" dirty="0" smtClean="0"/>
              <a:t>以调用</a:t>
            </a:r>
            <a:r>
              <a:rPr lang="en-US" altLang="zh-CN" sz="2400" dirty="0" smtClean="0"/>
              <a:t>sum</a:t>
            </a:r>
            <a:r>
              <a:rPr lang="zh-CN" altLang="zh-CN" sz="2400" dirty="0" smtClean="0"/>
              <a:t>方法，获得累加和值。</a:t>
            </a:r>
            <a:endParaRPr lang="en-US" altLang="zh-CN" sz="2400" dirty="0" smtClean="0"/>
          </a:p>
        </p:txBody>
      </p:sp>
      <p:sp>
        <p:nvSpPr>
          <p:cNvPr id="24579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4581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JSP</a:t>
            </a:r>
            <a:r>
              <a:rPr lang="zh-CN" altLang="en-US" sz="2800" b="1"/>
              <a:t>声明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82089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400"/>
              <a:t>JSP</a:t>
            </a:r>
            <a:r>
              <a:rPr lang="zh-CN" altLang="zh-CN" sz="2400"/>
              <a:t>的注释有以下几种形式：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）单行注释，以“</a:t>
            </a:r>
            <a:r>
              <a:rPr lang="en-US" altLang="zh-CN" sz="2400"/>
              <a:t>//</a:t>
            </a:r>
            <a:r>
              <a:rPr lang="zh-CN" altLang="zh-CN" sz="2400"/>
              <a:t>”开头，后接注释内容。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）多行注释，以“</a:t>
            </a:r>
            <a:r>
              <a:rPr lang="en-US" altLang="zh-CN" sz="2400"/>
              <a:t>/*</a:t>
            </a:r>
            <a:r>
              <a:rPr lang="zh-CN" altLang="zh-CN" sz="2400"/>
              <a:t>”开始、“</a:t>
            </a:r>
            <a:r>
              <a:rPr lang="en-US" altLang="zh-CN" sz="2400"/>
              <a:t>*/</a:t>
            </a:r>
            <a:r>
              <a:rPr lang="zh-CN" altLang="zh-CN" sz="2400"/>
              <a:t>”结束，之间的内容为注释。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</a:t>
            </a:r>
            <a:r>
              <a:rPr lang="en-US" altLang="zh-CN" sz="2400"/>
              <a:t>JSP</a:t>
            </a:r>
            <a:r>
              <a:rPr lang="zh-CN" altLang="zh-CN" sz="2400"/>
              <a:t>页面中的</a:t>
            </a:r>
            <a:r>
              <a:rPr lang="en-US" altLang="zh-CN" sz="2400"/>
              <a:t>HTML</a:t>
            </a:r>
            <a:r>
              <a:rPr lang="zh-CN" altLang="zh-CN" sz="2400"/>
              <a:t>注释，格式为</a:t>
            </a:r>
            <a:r>
              <a:rPr lang="en-US" altLang="zh-CN" sz="2400"/>
              <a:t>&lt;!-- </a:t>
            </a:r>
            <a:r>
              <a:rPr lang="zh-CN" altLang="zh-CN" sz="2400"/>
              <a:t>注释内容</a:t>
            </a:r>
            <a:r>
              <a:rPr lang="en-US" altLang="zh-CN" sz="2400"/>
              <a:t> --&gt;</a:t>
            </a:r>
            <a:r>
              <a:rPr lang="zh-CN" altLang="zh-CN" sz="2400"/>
              <a:t>；注释内容在浏览器中不显示。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</a:t>
            </a:r>
            <a:r>
              <a:rPr lang="en-US" altLang="zh-CN" sz="2400"/>
              <a:t>JSP</a:t>
            </a:r>
            <a:r>
              <a:rPr lang="zh-CN" altLang="zh-CN" sz="2400"/>
              <a:t>页面中的隐藏注释，格式为</a:t>
            </a:r>
            <a:r>
              <a:rPr lang="en-US" altLang="zh-CN" sz="2400"/>
              <a:t>&lt;%-- </a:t>
            </a:r>
            <a:r>
              <a:rPr lang="zh-CN" altLang="zh-CN" sz="2400"/>
              <a:t>注释内容</a:t>
            </a:r>
            <a:r>
              <a:rPr lang="en-US" altLang="zh-CN" sz="2400"/>
              <a:t> --%&gt;</a:t>
            </a:r>
            <a:r>
              <a:rPr lang="zh-CN" altLang="zh-CN" sz="2400"/>
              <a:t>；注释内容在浏览器中不显示，并且查看</a:t>
            </a:r>
            <a:r>
              <a:rPr lang="en-US" altLang="zh-CN" sz="2400"/>
              <a:t>HTML</a:t>
            </a:r>
            <a:r>
              <a:rPr lang="zh-CN" altLang="zh-CN" sz="2400"/>
              <a:t>源代码也不显示。</a:t>
            </a:r>
            <a:endParaRPr lang="en-US" altLang="zh-CN" sz="2400"/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5604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5605" name="Text Box 84"/>
          <p:cNvSpPr txBox="1">
            <a:spLocks noChangeArrowheads="1"/>
          </p:cNvSpPr>
          <p:nvPr/>
        </p:nvSpPr>
        <p:spPr bwMode="auto">
          <a:xfrm>
            <a:off x="611188" y="159702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关于注释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7848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JSP</a:t>
            </a:r>
            <a:r>
              <a:rPr lang="zh-CN" altLang="zh-CN" sz="2400" dirty="0" smtClean="0"/>
              <a:t>表达式的值被转换为字符串直接输出到页面。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其语法格式为：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400" dirty="0" smtClean="0">
                <a:solidFill>
                  <a:srgbClr val="6600CC"/>
                </a:solidFill>
              </a:rPr>
              <a:t>&lt;% = </a:t>
            </a:r>
            <a:r>
              <a:rPr lang="zh-CN" altLang="zh-CN" sz="2400" dirty="0" smtClean="0">
                <a:solidFill>
                  <a:srgbClr val="6600CC"/>
                </a:solidFill>
              </a:rPr>
              <a:t>表达式</a:t>
            </a:r>
            <a:r>
              <a:rPr lang="en-US" altLang="zh-CN" sz="2400" dirty="0" smtClean="0">
                <a:solidFill>
                  <a:srgbClr val="6600CC"/>
                </a:solidFill>
              </a:rPr>
              <a:t> %&gt;</a:t>
            </a:r>
            <a:endParaRPr lang="zh-CN" altLang="zh-CN" sz="2400" dirty="0" smtClean="0">
              <a:solidFill>
                <a:srgbClr val="6600CC"/>
              </a:solidFill>
            </a:endParaRPr>
          </a:p>
          <a:p>
            <a:pPr lvl="2" indent="0">
              <a:spcBef>
                <a:spcPts val="1200"/>
              </a:spcBef>
              <a:defRPr/>
            </a:pPr>
            <a:r>
              <a:rPr lang="zh-CN" altLang="zh-CN" sz="2400" dirty="0" smtClean="0"/>
              <a:t>其中，表达式须为合法的</a:t>
            </a:r>
            <a:r>
              <a:rPr lang="en-US" altLang="zh-CN" sz="2400" dirty="0" smtClean="0"/>
              <a:t>Java</a:t>
            </a:r>
            <a:r>
              <a:rPr lang="zh-CN" altLang="zh-CN" sz="2400" dirty="0" smtClean="0"/>
              <a:t>表达式。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例如：</a:t>
            </a:r>
            <a:endParaRPr lang="zh-CN" altLang="zh-CN" sz="2400" dirty="0" smtClean="0"/>
          </a:p>
          <a:p>
            <a:pPr lvl="1" indent="0">
              <a:spcBef>
                <a:spcPts val="600"/>
              </a:spcBef>
              <a:defRPr/>
            </a:pPr>
            <a:r>
              <a:rPr lang="en-US" altLang="zh-CN" sz="2400" dirty="0" smtClean="0"/>
              <a:t>&lt;% = sum(100) %&gt;  //</a:t>
            </a:r>
            <a:r>
              <a:rPr lang="zh-CN" altLang="zh-CN" sz="2400" dirty="0" smtClean="0"/>
              <a:t>调用</a:t>
            </a:r>
            <a:r>
              <a:rPr lang="en-US" altLang="zh-CN" sz="2400" dirty="0" smtClean="0"/>
              <a:t>sum</a:t>
            </a:r>
            <a:r>
              <a:rPr lang="zh-CN" altLang="zh-CN" sz="2400" dirty="0" smtClean="0"/>
              <a:t>方法</a:t>
            </a:r>
            <a:endParaRPr lang="zh-CN" altLang="zh-CN" sz="2400" dirty="0" smtClean="0"/>
          </a:p>
          <a:p>
            <a:pPr lvl="1" indent="0">
              <a:spcBef>
                <a:spcPts val="600"/>
              </a:spcBef>
              <a:defRPr/>
            </a:pPr>
            <a:r>
              <a:rPr lang="en-US" altLang="zh-CN" sz="2400" dirty="0" smtClean="0"/>
              <a:t>&lt;% = 100*2+10  %&gt;</a:t>
            </a:r>
            <a:endParaRPr lang="zh-CN" altLang="zh-CN" sz="2400" dirty="0" smtClean="0"/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6629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JSP</a:t>
            </a:r>
            <a:r>
              <a:rPr lang="zh-CN" altLang="en-US" sz="2800" b="1"/>
              <a:t>表达式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78486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JSP</a:t>
            </a:r>
            <a:r>
              <a:rPr lang="zh-CN" altLang="zh-CN" sz="2400"/>
              <a:t>程序段是</a:t>
            </a:r>
            <a:r>
              <a:rPr lang="en-US" altLang="zh-CN" sz="2400"/>
              <a:t>JSP</a:t>
            </a:r>
            <a:r>
              <a:rPr lang="zh-CN" altLang="zh-CN" sz="2400"/>
              <a:t>页面中嵌入的</a:t>
            </a:r>
            <a:r>
              <a:rPr lang="en-US" altLang="zh-CN" sz="2400"/>
              <a:t>Java</a:t>
            </a:r>
            <a:r>
              <a:rPr lang="zh-CN" altLang="zh-CN" sz="2400"/>
              <a:t>代码或脚本代码，可包含变量、表达式和流程控制语句等。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通过程序段可处理请求与响应、向页面输出内容、访问</a:t>
            </a:r>
            <a:r>
              <a:rPr lang="en-US" altLang="zh-CN" sz="2400"/>
              <a:t>session</a:t>
            </a:r>
            <a:r>
              <a:rPr lang="zh-CN" altLang="zh-CN" sz="2400"/>
              <a:t>会话等。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语法格式为：</a:t>
            </a:r>
            <a:r>
              <a:rPr lang="en-US" altLang="zh-CN" sz="2400">
                <a:solidFill>
                  <a:srgbClr val="6600CC"/>
                </a:solidFill>
              </a:rPr>
              <a:t>&lt;% </a:t>
            </a:r>
            <a:r>
              <a:rPr lang="zh-CN" altLang="zh-CN" sz="2400">
                <a:solidFill>
                  <a:srgbClr val="6600CC"/>
                </a:solidFill>
              </a:rPr>
              <a:t>程序段</a:t>
            </a:r>
            <a:r>
              <a:rPr lang="en-US" altLang="zh-CN" sz="2400">
                <a:solidFill>
                  <a:srgbClr val="6600CC"/>
                </a:solidFill>
              </a:rPr>
              <a:t> %&gt;</a:t>
            </a:r>
            <a:endParaRPr lang="zh-CN" altLang="zh-CN" sz="2400">
              <a:solidFill>
                <a:srgbClr val="6600CC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程序段的使用比较灵活，主要包括：声明变量、显示表达式、使用</a:t>
            </a:r>
            <a:r>
              <a:rPr lang="en-US" altLang="zh-CN" sz="2400"/>
              <a:t>JSP</a:t>
            </a:r>
            <a:r>
              <a:rPr lang="zh-CN" altLang="zh-CN" sz="2400"/>
              <a:t>内置对象或</a:t>
            </a:r>
            <a:r>
              <a:rPr lang="en-US" altLang="zh-CN" sz="2400"/>
              <a:t>JavaBean</a:t>
            </a:r>
            <a:r>
              <a:rPr lang="zh-CN" altLang="zh-CN" sz="2400"/>
              <a:t>对象实现应用逻辑等。</a:t>
            </a:r>
            <a:endParaRPr lang="en-US" altLang="zh-CN" sz="24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JSP</a:t>
            </a:r>
            <a:r>
              <a:rPr lang="zh-CN" altLang="zh-CN" sz="2400"/>
              <a:t>页面可以包含多个程序段，这些程序段将被</a:t>
            </a:r>
            <a:r>
              <a:rPr lang="en-US" altLang="zh-CN" sz="2400"/>
              <a:t>JSP</a:t>
            </a:r>
            <a:r>
              <a:rPr lang="zh-CN" altLang="zh-CN" sz="2400"/>
              <a:t>引擎按顺序执行。</a:t>
            </a:r>
            <a:endParaRPr lang="zh-CN" altLang="zh-CN" sz="2400"/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7652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7653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JSP</a:t>
            </a:r>
            <a:r>
              <a:rPr lang="zh-CN" altLang="zh-CN" sz="2800" b="1"/>
              <a:t>程序段（</a:t>
            </a:r>
            <a:r>
              <a:rPr lang="en-US" altLang="zh-CN" sz="2800" b="1"/>
              <a:t>Scriptlet</a:t>
            </a:r>
            <a:r>
              <a:rPr lang="zh-CN" altLang="zh-CN" sz="2800" b="1"/>
              <a:t>）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8047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/>
              <a:t>【例</a:t>
            </a:r>
            <a:r>
              <a:rPr lang="en-US" altLang="zh-CN" sz="2400"/>
              <a:t>4-2</a:t>
            </a:r>
            <a:r>
              <a:rPr lang="zh-CN" altLang="zh-CN" sz="2400"/>
              <a:t>】编写一个</a:t>
            </a:r>
            <a:r>
              <a:rPr lang="en-US" altLang="zh-CN" sz="2400"/>
              <a:t>JSP</a:t>
            </a:r>
            <a:r>
              <a:rPr lang="zh-CN" altLang="zh-CN" sz="2400"/>
              <a:t>页面，定义访问累加计数方法</a:t>
            </a:r>
            <a:r>
              <a:rPr lang="en-US" altLang="zh-CN" sz="2400"/>
              <a:t>count()</a:t>
            </a:r>
            <a:r>
              <a:rPr lang="zh-CN" altLang="zh-CN" sz="2400"/>
              <a:t>，显示访问的窗口数；同时显示当天日期；如图</a:t>
            </a:r>
            <a:r>
              <a:rPr lang="en-US" altLang="zh-CN" sz="2400"/>
              <a:t>(a)</a:t>
            </a:r>
            <a:r>
              <a:rPr lang="zh-CN" altLang="zh-CN" sz="2400"/>
              <a:t>和</a:t>
            </a:r>
            <a:r>
              <a:rPr lang="en-US" altLang="zh-CN" sz="2400"/>
              <a:t>(b)</a:t>
            </a:r>
            <a:r>
              <a:rPr lang="zh-CN" altLang="zh-CN" sz="2400"/>
              <a:t>所示。</a:t>
            </a:r>
            <a:endParaRPr lang="zh-CN" altLang="zh-CN" sz="2400"/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8677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JSP</a:t>
            </a:r>
            <a:r>
              <a:rPr lang="zh-CN" altLang="zh-CN" sz="2800" b="1"/>
              <a:t>程序段（</a:t>
            </a:r>
            <a:r>
              <a:rPr lang="en-US" altLang="zh-CN" sz="2800" b="1"/>
              <a:t>Scriptlet</a:t>
            </a:r>
            <a:r>
              <a:rPr lang="zh-CN" altLang="zh-CN" sz="2800" b="1"/>
              <a:t>）</a:t>
            </a:r>
            <a:endParaRPr lang="zh-CN" altLang="en-US" sz="2800" b="1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73463"/>
            <a:ext cx="383063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573463"/>
            <a:ext cx="38401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矩形 5"/>
          <p:cNvSpPr>
            <a:spLocks noChangeArrowheads="1"/>
          </p:cNvSpPr>
          <p:nvPr/>
        </p:nvSpPr>
        <p:spPr bwMode="auto">
          <a:xfrm>
            <a:off x="1331913" y="5589588"/>
            <a:ext cx="626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(a) </a:t>
            </a:r>
            <a:r>
              <a:rPr lang="zh-CN" altLang="zh-CN"/>
              <a:t>程序第一次运行</a:t>
            </a:r>
            <a:r>
              <a:rPr lang="en-US" altLang="zh-CN"/>
              <a:t>                                 (b) </a:t>
            </a:r>
            <a:r>
              <a:rPr lang="zh-CN" altLang="zh-CN"/>
              <a:t>程序第二次运行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9"/>
          <p:cNvSpPr txBox="1">
            <a:spLocks noChangeArrowheads="1"/>
          </p:cNvSpPr>
          <p:nvPr/>
        </p:nvSpPr>
        <p:spPr bwMode="auto">
          <a:xfrm>
            <a:off x="520700" y="1574800"/>
            <a:ext cx="275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/>
              <a:t>【例</a:t>
            </a:r>
            <a:r>
              <a:rPr lang="en-US" altLang="zh-CN" sz="2400"/>
              <a:t>4-2</a:t>
            </a:r>
            <a:r>
              <a:rPr lang="zh-CN" altLang="zh-CN" sz="2400"/>
              <a:t>】</a:t>
            </a:r>
            <a:endParaRPr lang="zh-CN" altLang="zh-CN" sz="2400"/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9700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4.1.3 JSP</a:t>
            </a:r>
            <a:r>
              <a:rPr lang="zh-CN" altLang="en-US" sz="2800" b="1"/>
              <a:t>脚本标识</a:t>
            </a:r>
            <a:endParaRPr lang="zh-CN" altLang="en-US" sz="2800"/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592138" y="1916113"/>
            <a:ext cx="830103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pPr eaLnBrk="1" hangingPunct="1"/>
            <a:r>
              <a:rPr lang="en-US" altLang="zh-CN"/>
              <a:t>     pageEncoding="GB18030" import="java.util.*,java.text.*"%&gt;</a:t>
            </a:r>
            <a:endParaRPr lang="zh-CN" altLang="zh-CN"/>
          </a:p>
          <a:p>
            <a:pPr eaLnBrk="1" hangingPunct="1"/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pPr eaLnBrk="1" hangingPunct="1"/>
            <a:r>
              <a:rPr lang="en-US" altLang="zh-CN"/>
              <a:t>"http://www.w3.org/TR/html4/loose.dtd"&gt;</a:t>
            </a:r>
            <a:endParaRPr lang="zh-CN" altLang="zh-CN"/>
          </a:p>
          <a:p>
            <a:pPr eaLnBrk="1" hangingPunct="1"/>
            <a:r>
              <a:rPr lang="en-US" altLang="zh-CN"/>
              <a:t>&lt;html&gt;&lt;head&gt;&lt;meta http-equiv="Content-Type" content="text/html; charset= GB18030"&gt;</a:t>
            </a:r>
            <a:endParaRPr lang="zh-CN" altLang="zh-CN"/>
          </a:p>
          <a:p>
            <a:pPr eaLnBrk="1" hangingPunct="1"/>
            <a:r>
              <a:rPr lang="en-US" altLang="zh-CN"/>
              <a:t>&lt;title&gt;JSP</a:t>
            </a:r>
            <a:r>
              <a:rPr lang="zh-CN" altLang="zh-CN"/>
              <a:t>程序段示例</a:t>
            </a:r>
            <a:r>
              <a:rPr lang="en-US" altLang="zh-CN"/>
              <a:t>&lt;/title&gt;&lt;/head&gt;</a:t>
            </a:r>
            <a:endParaRPr lang="zh-CN" altLang="zh-CN"/>
          </a:p>
          <a:p>
            <a:pPr eaLnBrk="1" hangingPunct="1"/>
            <a:r>
              <a:rPr lang="en-US" altLang="zh-CN"/>
              <a:t>&lt;body&gt;</a:t>
            </a:r>
            <a:endParaRPr lang="zh-CN" altLang="zh-CN"/>
          </a:p>
          <a:p>
            <a:pPr eaLnBrk="1" hangingPunct="1"/>
            <a:r>
              <a:rPr lang="en-US" altLang="zh-CN"/>
              <a:t>&lt;%! int num=0;      //</a:t>
            </a:r>
            <a:r>
              <a:rPr lang="zh-CN" altLang="zh-CN"/>
              <a:t>声明变量</a:t>
            </a:r>
            <a:r>
              <a:rPr lang="en-US" altLang="zh-CN"/>
              <a:t>num</a:t>
            </a:r>
            <a:r>
              <a:rPr lang="zh-CN" altLang="zh-CN"/>
              <a:t>并赋初值</a:t>
            </a:r>
            <a:r>
              <a:rPr lang="en-US" altLang="zh-CN"/>
              <a:t>  %&gt;</a:t>
            </a:r>
            <a:endParaRPr lang="zh-CN" altLang="zh-CN"/>
          </a:p>
          <a:p>
            <a:pPr eaLnBrk="1" hangingPunct="1"/>
            <a:r>
              <a:rPr lang="en-US" altLang="zh-CN"/>
              <a:t>&lt;%! int count()       //</a:t>
            </a:r>
            <a:r>
              <a:rPr lang="zh-CN" altLang="zh-CN"/>
              <a:t>声明方法</a:t>
            </a:r>
            <a:r>
              <a:rPr lang="en-US" altLang="zh-CN"/>
              <a:t>count()    </a:t>
            </a:r>
            <a:endParaRPr lang="zh-CN" altLang="zh-CN"/>
          </a:p>
          <a:p>
            <a:pPr eaLnBrk="1" hangingPunct="1"/>
            <a:r>
              <a:rPr lang="en-US" altLang="zh-CN"/>
              <a:t>    {  num++;  return num;  }</a:t>
            </a:r>
            <a:endParaRPr lang="zh-CN" altLang="zh-CN"/>
          </a:p>
          <a:p>
            <a:pPr eaLnBrk="1" hangingPunct="1"/>
            <a:r>
              <a:rPr lang="en-US" altLang="zh-CN"/>
              <a:t>%&gt;</a:t>
            </a:r>
            <a:endParaRPr lang="zh-CN" altLang="zh-CN"/>
          </a:p>
          <a:p>
            <a:pPr eaLnBrk="1" hangingPunct="1"/>
            <a:r>
              <a:rPr lang="en-US" altLang="zh-CN"/>
              <a:t>&lt;b&gt;</a:t>
            </a:r>
            <a:r>
              <a:rPr lang="zh-CN" altLang="zh-CN"/>
              <a:t>变量</a:t>
            </a:r>
            <a:r>
              <a:rPr lang="en-US" altLang="zh-CN"/>
              <a:t>num</a:t>
            </a:r>
            <a:r>
              <a:rPr lang="zh-CN" altLang="zh-CN"/>
              <a:t>值为：</a:t>
            </a:r>
            <a:r>
              <a:rPr lang="en-US" altLang="zh-CN"/>
              <a:t>&lt;%=count()%&gt;&lt;/b&gt; &lt;br&gt;&lt;br&gt;</a:t>
            </a:r>
            <a:endParaRPr lang="zh-CN" altLang="zh-CN"/>
          </a:p>
          <a:p>
            <a:pPr eaLnBrk="1" hangingPunct="1"/>
            <a:r>
              <a:rPr lang="en-US" altLang="zh-CN"/>
              <a:t>&lt;b&gt;</a:t>
            </a:r>
            <a:r>
              <a:rPr lang="zh-CN" altLang="zh-CN"/>
              <a:t>今天的日期是：</a:t>
            </a:r>
            <a:r>
              <a:rPr lang="en-US" altLang="zh-CN"/>
              <a:t>&lt;%=DateFormat.getDateInstance().format(new Date()) %&gt;&lt;/b&gt;</a:t>
            </a:r>
            <a:endParaRPr lang="zh-CN" altLang="zh-CN"/>
          </a:p>
          <a:p>
            <a:pPr eaLnBrk="1" hangingPunct="1"/>
            <a:r>
              <a:rPr lang="en-US" altLang="zh-CN"/>
              <a:t>&lt;/body&gt;&lt;/html&gt;</a:t>
            </a:r>
            <a:endParaRPr lang="zh-CN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611188" y="1700213"/>
            <a:ext cx="78486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Web</a:t>
            </a:r>
            <a:r>
              <a:rPr lang="zh-CN" altLang="zh-CN" sz="2400"/>
              <a:t>采用</a:t>
            </a:r>
            <a:r>
              <a:rPr lang="en-US" altLang="zh-CN" sz="2400"/>
              <a:t>HTTP</a:t>
            </a:r>
            <a:r>
              <a:rPr lang="zh-CN" altLang="zh-CN" sz="2400"/>
              <a:t>协议在服务器与客户端之间进行通信控制，</a:t>
            </a:r>
            <a:r>
              <a:rPr lang="en-US" altLang="zh-CN" sz="2400"/>
              <a:t>request</a:t>
            </a:r>
            <a:r>
              <a:rPr lang="zh-CN" altLang="zh-CN" sz="2400"/>
              <a:t>和</a:t>
            </a:r>
            <a:r>
              <a:rPr lang="en-US" altLang="zh-CN" sz="2400"/>
              <a:t>response</a:t>
            </a:r>
            <a:r>
              <a:rPr lang="zh-CN" altLang="zh-CN" sz="2400"/>
              <a:t>对象提供了</a:t>
            </a:r>
            <a:r>
              <a:rPr lang="en-US" altLang="zh-CN" sz="2400"/>
              <a:t>HTTP</a:t>
            </a:r>
            <a:r>
              <a:rPr lang="zh-CN" altLang="zh-CN" sz="2400"/>
              <a:t>协议请求和响应的信息。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HTTP</a:t>
            </a:r>
            <a:r>
              <a:rPr lang="zh-CN" altLang="zh-CN" sz="2400"/>
              <a:t>请求报文</a:t>
            </a:r>
            <a:r>
              <a:rPr lang="zh-CN" altLang="en-US" sz="2400"/>
              <a:t>格式：</a:t>
            </a:r>
            <a:endParaRPr lang="zh-CN" altLang="zh-CN" sz="2400"/>
          </a:p>
        </p:txBody>
      </p:sp>
      <p:sp>
        <p:nvSpPr>
          <p:cNvPr id="30723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0724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4.2.1 request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6" name="对象 6"/>
          <p:cNvGraphicFramePr>
            <a:graphicFrameLocks noChangeAspect="1"/>
          </p:cNvGraphicFramePr>
          <p:nvPr/>
        </p:nvGraphicFramePr>
        <p:xfrm>
          <a:off x="1619250" y="3644900"/>
          <a:ext cx="64420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" r:id="rId1" imgW="5156200" imgH="1790700" progId="Visio.Drawing.11">
                  <p:embed/>
                </p:oleObj>
              </mc:Choice>
              <mc:Fallback>
                <p:oleObj name="" r:id="rId1" imgW="5156200" imgH="179070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644207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request</a:t>
            </a:r>
            <a:r>
              <a:rPr lang="zh-CN" altLang="zh-CN" sz="2400"/>
              <a:t>对象封装了客户端的请求信息，包括头信息、系统信息、请求方式及请求参数等。</a:t>
            </a:r>
            <a:endParaRPr lang="zh-CN" altLang="zh-CN" sz="2400"/>
          </a:p>
        </p:txBody>
      </p:sp>
      <p:sp>
        <p:nvSpPr>
          <p:cNvPr id="31747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1748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4.2.1 request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1963" y="2565400"/>
          <a:ext cx="8196262" cy="3671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4502"/>
                <a:gridCol w="5211760"/>
              </a:tblGrid>
              <a:tr h="23875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getParameter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name)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获取表单提交的名为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的参数值；若参数不存在，则返回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51287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String[] getParameterValues(String name)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获取表单提交的所有名为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的参数值，常用于复选框值的获取。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Enumeration getParameterNames()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获取客户端提交的全部参数名。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getProtocol()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获取使用的协议（如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HTTP/1.1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HTTP/1.0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getRermoteAddr()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获取客户端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getRemoteHost()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获取客户机的主机名称。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getRemotePort()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获取客户机的主机端口。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getMethod()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获取客户提交信息的方式（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get/post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51287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setCharacterEncoding (String code)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request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的字符编码方式。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getHeader()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头文件中的</a:t>
                      </a:r>
                      <a:r>
                        <a:rPr lang="en-US" sz="1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accept,accept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-encoding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Host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getServerName()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获取接收请求的服务器主机名。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24073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 getServerPort()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获取服务器接收请求的端口号。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9"/>
          <p:cNvSpPr txBox="1">
            <a:spLocks noChangeArrowheads="1"/>
          </p:cNvSpPr>
          <p:nvPr/>
        </p:nvSpPr>
        <p:spPr bwMode="auto">
          <a:xfrm>
            <a:off x="611188" y="17002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zh-CN" sz="2400"/>
              <a:t>【例</a:t>
            </a:r>
            <a:r>
              <a:rPr lang="en-US" altLang="zh-CN" sz="2400"/>
              <a:t>4-4</a:t>
            </a:r>
            <a:r>
              <a:rPr lang="zh-CN" altLang="zh-CN" sz="2400"/>
              <a:t>】编写一个</a:t>
            </a:r>
            <a:r>
              <a:rPr lang="en-US" altLang="zh-CN" sz="2400"/>
              <a:t>JSP</a:t>
            </a:r>
            <a:r>
              <a:rPr lang="zh-CN" altLang="zh-CN" sz="2400"/>
              <a:t>页面，获取表单的输入参数值。</a:t>
            </a:r>
            <a:endParaRPr lang="zh-CN" altLang="zh-CN" sz="2400"/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4.2.1 request</a:t>
            </a:r>
            <a:r>
              <a:rPr lang="zh-CN" altLang="en-US" sz="2800" b="1"/>
              <a:t>对象</a:t>
            </a:r>
            <a:endParaRPr lang="zh-CN" altLang="en-US" sz="280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46350"/>
            <a:ext cx="3394075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2514600"/>
            <a:ext cx="45370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5"/>
          <p:cNvSpPr txBox="1">
            <a:spLocks noChangeArrowheads="1"/>
          </p:cNvSpPr>
          <p:nvPr/>
        </p:nvSpPr>
        <p:spPr bwMode="auto">
          <a:xfrm>
            <a:off x="900113" y="5084763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(a) </a:t>
            </a:r>
            <a:r>
              <a:rPr lang="zh-CN" altLang="zh-CN" sz="2000"/>
              <a:t>表单输入页面</a:t>
            </a:r>
            <a:r>
              <a:rPr lang="en-US" altLang="zh-CN" sz="2000"/>
              <a:t>                        (b) </a:t>
            </a:r>
            <a:r>
              <a:rPr lang="zh-CN" altLang="zh-CN" sz="2000"/>
              <a:t>获取并显示表单输入参数值</a:t>
            </a:r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en-US" altLang="zh-CN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 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</a:t>
            </a:r>
            <a:r>
              <a:rPr lang="zh-CN" altLang="en-US" sz="40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40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JSP</a:t>
            </a:r>
            <a:r>
              <a:rPr lang="zh-CN" altLang="en-US" sz="40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基本语法与内置对象</a:t>
            </a:r>
            <a:endParaRPr lang="zh-CN" altLang="en-US" sz="40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2195513" y="1484313"/>
            <a:ext cx="6119812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ea typeface="黑体" panose="02010609060101010101" pitchFamily="49" charset="-122"/>
              </a:rPr>
              <a:t>4.1  JSP</a:t>
            </a:r>
            <a:r>
              <a:rPr lang="zh-CN" altLang="en-US" sz="3200" b="1">
                <a:ea typeface="黑体" panose="02010609060101010101" pitchFamily="49" charset="-122"/>
              </a:rPr>
              <a:t>基本语法</a:t>
            </a:r>
            <a:endParaRPr lang="zh-CN" altLang="en-US" sz="3200" b="1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ea typeface="黑体" panose="02010609060101010101" pitchFamily="49" charset="-122"/>
              </a:rPr>
              <a:t>4.2  JSP</a:t>
            </a:r>
            <a:r>
              <a:rPr lang="zh-CN" altLang="en-US" sz="3200" b="1">
                <a:ea typeface="黑体" panose="02010609060101010101" pitchFamily="49" charset="-122"/>
              </a:rPr>
              <a:t>内置对象</a:t>
            </a:r>
            <a:endParaRPr lang="zh-CN" altLang="en-US" sz="3200" b="1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ea typeface="黑体" panose="02010609060101010101" pitchFamily="49" charset="-122"/>
              </a:rPr>
              <a:t>4.3  JSP</a:t>
            </a:r>
            <a:r>
              <a:rPr lang="zh-CN" altLang="en-US" sz="3200" b="1">
                <a:ea typeface="黑体" panose="02010609060101010101" pitchFamily="49" charset="-122"/>
              </a:rPr>
              <a:t>动作标识</a:t>
            </a:r>
            <a:endParaRPr lang="zh-CN" altLang="en-US" sz="3200" b="1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ea typeface="黑体" panose="02010609060101010101" pitchFamily="49" charset="-122"/>
              </a:rPr>
              <a:t>4.4  Cookie</a:t>
            </a:r>
            <a:r>
              <a:rPr lang="zh-CN" altLang="en-US" sz="3200" b="1">
                <a:ea typeface="黑体" panose="02010609060101010101" pitchFamily="49" charset="-122"/>
              </a:rPr>
              <a:t>及其应用</a:t>
            </a:r>
            <a:endParaRPr lang="zh-CN" altLang="en-US" sz="3200" b="1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ea typeface="黑体" panose="02010609060101010101" pitchFamily="49" charset="-122"/>
              </a:rPr>
              <a:t>4.5  </a:t>
            </a:r>
            <a:r>
              <a:rPr lang="zh-CN" altLang="en-US" sz="3200" b="1">
                <a:ea typeface="黑体" panose="02010609060101010101" pitchFamily="49" charset="-122"/>
              </a:rPr>
              <a:t>应用示例：</a:t>
            </a:r>
            <a:r>
              <a:rPr lang="en-US" altLang="zh-CN" sz="3200" b="1">
                <a:ea typeface="黑体" panose="02010609060101010101" pitchFamily="49" charset="-122"/>
              </a:rPr>
              <a:t>Web</a:t>
            </a:r>
            <a:r>
              <a:rPr lang="zh-CN" altLang="en-US" sz="3200" b="1">
                <a:ea typeface="黑体" panose="02010609060101010101" pitchFamily="49" charset="-122"/>
              </a:rPr>
              <a:t>聊天程序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323850" y="1500188"/>
            <a:ext cx="86407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zh-CN" sz="2400"/>
              <a:t>【例</a:t>
            </a:r>
            <a:r>
              <a:rPr lang="en-US" altLang="zh-CN" sz="2400"/>
              <a:t>4-4</a:t>
            </a:r>
            <a:r>
              <a:rPr lang="zh-CN" altLang="zh-CN" sz="2400"/>
              <a:t>】设计</a:t>
            </a:r>
            <a:r>
              <a:rPr lang="en-US" altLang="zh-CN" sz="2400"/>
              <a:t>HTML</a:t>
            </a:r>
            <a:r>
              <a:rPr lang="zh-CN" altLang="zh-CN" sz="2400"/>
              <a:t>文件</a:t>
            </a:r>
            <a:r>
              <a:rPr lang="en-US" altLang="zh-CN" sz="2400"/>
              <a:t>ex4-4.html</a:t>
            </a:r>
            <a:r>
              <a:rPr lang="zh-CN" altLang="zh-CN" sz="2400"/>
              <a:t>：</a:t>
            </a:r>
            <a:endParaRPr lang="en-US" altLang="zh-CN" sz="2400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charset=UTF-8"&gt;</a:t>
            </a:r>
            <a:endParaRPr lang="zh-CN" altLang="zh-CN"/>
          </a:p>
          <a:p>
            <a:r>
              <a:rPr lang="en-US" altLang="zh-CN"/>
              <a:t>&lt;title&gt;JSP</a:t>
            </a:r>
            <a:r>
              <a:rPr lang="zh-CN" altLang="zh-CN"/>
              <a:t>内置对象示例</a:t>
            </a:r>
            <a:r>
              <a:rPr lang="en-US" altLang="zh-CN"/>
              <a:t>&lt;/title&gt;&lt;/head&gt;&lt;body&gt;</a:t>
            </a:r>
            <a:endParaRPr lang="zh-CN" altLang="zh-CN"/>
          </a:p>
          <a:p>
            <a:r>
              <a:rPr lang="en-US" altLang="zh-CN"/>
              <a:t>&lt;form action="ex4-4.jsp" method=post name=form&gt;</a:t>
            </a:r>
            <a:endParaRPr lang="zh-CN" altLang="zh-CN"/>
          </a:p>
          <a:p>
            <a:r>
              <a:rPr lang="zh-CN" altLang="zh-CN"/>
              <a:t>用户名：</a:t>
            </a:r>
            <a:r>
              <a:rPr lang="en-US" altLang="zh-CN"/>
              <a:t>&lt;input type="text" name="userName" size=20&gt;&lt;br&gt;&lt;br&gt;</a:t>
            </a:r>
            <a:endParaRPr lang="zh-CN" altLang="zh-CN"/>
          </a:p>
          <a:p>
            <a:r>
              <a:rPr lang="zh-CN" altLang="zh-CN"/>
              <a:t>密码：</a:t>
            </a:r>
            <a:r>
              <a:rPr lang="en-US" altLang="zh-CN"/>
              <a:t>&lt;input type="password" name="passwd1" size=10&gt;&lt;br&gt;&lt;br&gt;</a:t>
            </a:r>
            <a:endParaRPr lang="zh-CN" altLang="zh-CN"/>
          </a:p>
          <a:p>
            <a:r>
              <a:rPr lang="zh-CN" altLang="zh-CN"/>
              <a:t>确认密码：</a:t>
            </a:r>
            <a:r>
              <a:rPr lang="en-US" altLang="zh-CN"/>
              <a:t>&lt;input type="password" name="passwd2" size=10&gt;&lt;br&gt;&lt;br&gt;</a:t>
            </a:r>
            <a:endParaRPr lang="zh-CN" altLang="zh-CN"/>
          </a:p>
          <a:p>
            <a:r>
              <a:rPr lang="zh-CN" altLang="zh-CN"/>
              <a:t>验证方式：</a:t>
            </a:r>
            <a:r>
              <a:rPr lang="en-US" altLang="zh-CN"/>
              <a:t>&lt;input type="checkbox" name="validate" value="</a:t>
            </a:r>
            <a:r>
              <a:rPr lang="zh-CN" altLang="zh-CN"/>
              <a:t>手机</a:t>
            </a:r>
            <a:r>
              <a:rPr lang="en-US" altLang="zh-CN"/>
              <a:t>"&gt;</a:t>
            </a:r>
            <a:r>
              <a:rPr lang="zh-CN" altLang="zh-CN"/>
              <a:t>手机</a:t>
            </a:r>
            <a:endParaRPr lang="zh-CN" altLang="zh-CN"/>
          </a:p>
          <a:p>
            <a:r>
              <a:rPr lang="en-US" altLang="zh-CN"/>
              <a:t>&lt;input type="checkbox" name="validate" value="</a:t>
            </a:r>
            <a:r>
              <a:rPr lang="zh-CN" altLang="zh-CN"/>
              <a:t>邮箱</a:t>
            </a:r>
            <a:r>
              <a:rPr lang="en-US" altLang="zh-CN"/>
              <a:t>"&gt;</a:t>
            </a:r>
            <a:r>
              <a:rPr lang="zh-CN" altLang="zh-CN"/>
              <a:t>邮箱</a:t>
            </a:r>
            <a:endParaRPr lang="zh-CN" altLang="zh-CN"/>
          </a:p>
          <a:p>
            <a:r>
              <a:rPr lang="en-US" altLang="zh-CN"/>
              <a:t>&lt;input type="checkbox" name="validate" value="QQ"&gt;QQ</a:t>
            </a:r>
            <a:endParaRPr lang="zh-CN" altLang="zh-CN"/>
          </a:p>
          <a:p>
            <a:r>
              <a:rPr lang="en-US" altLang="zh-CN"/>
              <a:t>&lt;input type="checkbox" name="validate" value="</a:t>
            </a:r>
            <a:r>
              <a:rPr lang="zh-CN" altLang="zh-CN"/>
              <a:t>微信</a:t>
            </a:r>
            <a:r>
              <a:rPr lang="en-US" altLang="zh-CN"/>
              <a:t>"&gt;</a:t>
            </a:r>
            <a:r>
              <a:rPr lang="zh-CN" altLang="zh-CN"/>
              <a:t>微信</a:t>
            </a:r>
            <a:r>
              <a:rPr lang="en-US" altLang="zh-CN"/>
              <a:t>&lt;br&gt;&lt;br&gt;</a:t>
            </a:r>
            <a:endParaRPr lang="zh-CN" altLang="zh-CN"/>
          </a:p>
          <a:p>
            <a:r>
              <a:rPr lang="en-US" altLang="zh-CN"/>
              <a:t>&lt;input type="submit" value="</a:t>
            </a:r>
            <a:r>
              <a:rPr lang="zh-CN" altLang="zh-CN"/>
              <a:t>注册</a:t>
            </a:r>
            <a:r>
              <a:rPr lang="en-US" altLang="zh-CN"/>
              <a:t>" </a:t>
            </a:r>
            <a:endParaRPr lang="zh-CN" altLang="zh-CN"/>
          </a:p>
          <a:p>
            <a:r>
              <a:rPr lang="en-US" altLang="zh-CN"/>
              <a:t>name=submit&gt;&amp;nbsp;&amp;nbsp;&amp;nbsp;&amp;nbsp;&amp;nbsp;&amp;nbsp;</a:t>
            </a:r>
            <a:endParaRPr lang="zh-CN" altLang="zh-CN"/>
          </a:p>
          <a:p>
            <a:r>
              <a:rPr lang="en-US" altLang="zh-CN"/>
              <a:t>&lt;input type="reset" value="</a:t>
            </a:r>
            <a:r>
              <a:rPr lang="zh-CN" altLang="zh-CN"/>
              <a:t>重填</a:t>
            </a:r>
            <a:r>
              <a:rPr lang="en-US" altLang="zh-CN"/>
              <a:t>" name=reset&gt;&lt;br&gt;&lt;br&gt;</a:t>
            </a:r>
            <a:endParaRPr lang="zh-CN" altLang="zh-CN"/>
          </a:p>
          <a:p>
            <a:r>
              <a:rPr lang="en-US" altLang="zh-CN"/>
              <a:t>&lt;/form&gt;&lt;/body&gt;&lt;/html&gt;</a:t>
            </a:r>
            <a:endParaRPr lang="zh-CN" altLang="zh-CN"/>
          </a:p>
        </p:txBody>
      </p:sp>
      <p:sp>
        <p:nvSpPr>
          <p:cNvPr id="3379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Text Box 84"/>
          <p:cNvSpPr txBox="1">
            <a:spLocks noChangeArrowheads="1"/>
          </p:cNvSpPr>
          <p:nvPr/>
        </p:nvSpPr>
        <p:spPr bwMode="auto">
          <a:xfrm>
            <a:off x="461963" y="98107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4.2.1 request</a:t>
            </a:r>
            <a:r>
              <a:rPr lang="zh-CN" altLang="en-US" sz="2800" b="1"/>
              <a:t>对象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9"/>
          <p:cNvSpPr txBox="1">
            <a:spLocks noChangeArrowheads="1"/>
          </p:cNvSpPr>
          <p:nvPr/>
        </p:nvSpPr>
        <p:spPr bwMode="auto">
          <a:xfrm>
            <a:off x="323850" y="1500188"/>
            <a:ext cx="86407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zh-CN" sz="2400"/>
              <a:t>【例</a:t>
            </a:r>
            <a:r>
              <a:rPr lang="en-US" altLang="zh-CN" sz="2400"/>
              <a:t>4-4</a:t>
            </a:r>
            <a:r>
              <a:rPr lang="zh-CN" altLang="zh-CN" sz="2400"/>
              <a:t>】处理表单输入的程序为“</a:t>
            </a:r>
            <a:r>
              <a:rPr lang="en-US" altLang="zh-CN" sz="2400"/>
              <a:t>ex4-4.jsp</a:t>
            </a:r>
            <a:r>
              <a:rPr lang="zh-CN" altLang="zh-CN" sz="2400"/>
              <a:t>” ：</a:t>
            </a:r>
            <a:endParaRPr lang="en-US" altLang="zh-CN" sz="2400"/>
          </a:p>
          <a:p>
            <a:r>
              <a:rPr lang="en-US" altLang="zh-CN" sz="1600"/>
              <a:t>&lt;%@ page language="java" contentType="text/html; charset=GB18030"</a:t>
            </a:r>
            <a:endParaRPr lang="zh-CN" altLang="zh-CN" sz="1600"/>
          </a:p>
          <a:p>
            <a:r>
              <a:rPr lang="en-US" altLang="zh-CN" sz="1600"/>
              <a:t>     pageEncoding="GB18030"%&gt;</a:t>
            </a:r>
            <a:endParaRPr lang="zh-CN" altLang="zh-CN" sz="1600"/>
          </a:p>
          <a:p>
            <a:r>
              <a:rPr lang="en-US" altLang="zh-CN" sz="1600"/>
              <a:t>&lt;!DOCTYPE html PUBLIC "-//W3C//DTD HTML 4.01 Transitional//EN" </a:t>
            </a:r>
            <a:endParaRPr lang="zh-CN" altLang="zh-CN" sz="1600"/>
          </a:p>
          <a:p>
            <a:r>
              <a:rPr lang="en-US" altLang="zh-CN" sz="1600"/>
              <a:t>"http://www.w3.org/TR/html4/loose.dtd"&gt;&lt;html&gt;&lt;head&gt;</a:t>
            </a:r>
            <a:endParaRPr lang="zh-CN" altLang="zh-CN" sz="1600"/>
          </a:p>
          <a:p>
            <a:r>
              <a:rPr lang="en-US" altLang="zh-CN" sz="1600"/>
              <a:t>&lt;meta http-equiv="Content-Type" content="text/html; charset=GB18030"&gt;</a:t>
            </a:r>
            <a:endParaRPr lang="zh-CN" altLang="zh-CN" sz="1600"/>
          </a:p>
          <a:p>
            <a:r>
              <a:rPr lang="en-US" altLang="zh-CN" sz="1600"/>
              <a:t>&lt;title&gt;request</a:t>
            </a:r>
            <a:r>
              <a:rPr lang="zh-CN" altLang="zh-CN" sz="1600"/>
              <a:t>内置对象示例</a:t>
            </a:r>
            <a:r>
              <a:rPr lang="en-US" altLang="zh-CN" sz="1600"/>
              <a:t>&lt;/title&gt;&lt;/head&gt;&lt;body&gt;</a:t>
            </a:r>
            <a:endParaRPr lang="zh-CN" altLang="zh-CN" sz="1600"/>
          </a:p>
          <a:p>
            <a:r>
              <a:rPr lang="en-US" altLang="zh-CN" sz="1600"/>
              <a:t>&lt;% request.setCharacterEncoding("UTF-8"); //</a:t>
            </a:r>
            <a:r>
              <a:rPr lang="zh-CN" altLang="zh-CN" sz="1600"/>
              <a:t>设置取得值的编码方式 </a:t>
            </a:r>
            <a:r>
              <a:rPr lang="en-US" altLang="zh-CN" sz="1600"/>
              <a:t>%&gt;</a:t>
            </a:r>
            <a:endParaRPr lang="zh-CN" altLang="zh-CN" sz="1600"/>
          </a:p>
          <a:p>
            <a:r>
              <a:rPr lang="zh-CN" altLang="zh-CN" sz="1600"/>
              <a:t>输入的用户名：</a:t>
            </a:r>
            <a:r>
              <a:rPr lang="en-US" altLang="zh-CN" sz="1600"/>
              <a:t>&lt;%= request.getParameter("userName")%&gt;&lt;br&gt;</a:t>
            </a:r>
            <a:endParaRPr lang="zh-CN" altLang="zh-CN" sz="1600"/>
          </a:p>
          <a:p>
            <a:r>
              <a:rPr lang="zh-CN" altLang="zh-CN" sz="1600"/>
              <a:t>输入的密码：</a:t>
            </a:r>
            <a:r>
              <a:rPr lang="en-US" altLang="zh-CN" sz="1600"/>
              <a:t>&lt;%= request.getParameter("passwd1") %&gt;&lt;br&gt;</a:t>
            </a:r>
            <a:endParaRPr lang="zh-CN" altLang="zh-CN" sz="1600"/>
          </a:p>
          <a:p>
            <a:r>
              <a:rPr lang="zh-CN" altLang="zh-CN" sz="1600"/>
              <a:t>输入的确认密码：</a:t>
            </a:r>
            <a:r>
              <a:rPr lang="en-US" altLang="zh-CN" sz="1600"/>
              <a:t>&lt;%= request.getParameter("passwd2") %&gt;&lt;br&gt;</a:t>
            </a:r>
            <a:endParaRPr lang="zh-CN" altLang="zh-CN" sz="1600"/>
          </a:p>
          <a:p>
            <a:r>
              <a:rPr lang="zh-CN" altLang="zh-CN" sz="1600"/>
              <a:t>输入的验证方式：</a:t>
            </a:r>
            <a:r>
              <a:rPr lang="en-US" altLang="zh-CN" sz="1600"/>
              <a:t>&lt;%</a:t>
            </a:r>
            <a:endParaRPr lang="zh-CN" altLang="zh-CN" sz="1600"/>
          </a:p>
          <a:p>
            <a:r>
              <a:rPr lang="en-US" altLang="zh-CN" sz="1600"/>
              <a:t>String[] valis = request.getParameterValues("validate");</a:t>
            </a:r>
            <a:endParaRPr lang="zh-CN" altLang="zh-CN" sz="1600"/>
          </a:p>
          <a:p>
            <a:r>
              <a:rPr lang="en-US" altLang="zh-CN" sz="1600"/>
              <a:t>String instr="";</a:t>
            </a:r>
            <a:endParaRPr lang="zh-CN" altLang="zh-CN" sz="1600"/>
          </a:p>
          <a:p>
            <a:r>
              <a:rPr lang="en-US" altLang="zh-CN" sz="1600"/>
              <a:t>for (int i=0;valis!=null &amp;&amp;i &lt;valis.length;i++){ if (i == valis.length-1) {  instr+=valis[i];  }</a:t>
            </a:r>
            <a:endParaRPr lang="zh-CN" altLang="zh-CN" sz="1600"/>
          </a:p>
          <a:p>
            <a:r>
              <a:rPr lang="en-US" altLang="zh-CN" sz="1600"/>
              <a:t>else  {  instr+=valis[i]+"," ;  }  }</a:t>
            </a:r>
            <a:endParaRPr lang="zh-CN" altLang="zh-CN" sz="1600"/>
          </a:p>
          <a:p>
            <a:r>
              <a:rPr lang="en-US" altLang="zh-CN" sz="1600"/>
              <a:t>out.println(instr);</a:t>
            </a:r>
            <a:endParaRPr lang="zh-CN" altLang="zh-CN" sz="1600"/>
          </a:p>
          <a:p>
            <a:r>
              <a:rPr lang="en-US" altLang="zh-CN" sz="1600"/>
              <a:t>%&gt;</a:t>
            </a:r>
            <a:endParaRPr lang="zh-CN" altLang="zh-CN" sz="1600"/>
          </a:p>
          <a:p>
            <a:r>
              <a:rPr lang="en-US" altLang="zh-CN" sz="1600"/>
              <a:t>&lt;/body&gt;&lt;/html&gt;</a:t>
            </a:r>
            <a:endParaRPr lang="zh-CN" altLang="zh-CN" sz="1600"/>
          </a:p>
        </p:txBody>
      </p:sp>
      <p:sp>
        <p:nvSpPr>
          <p:cNvPr id="34819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Text Box 84"/>
          <p:cNvSpPr txBox="1">
            <a:spLocks noChangeArrowheads="1"/>
          </p:cNvSpPr>
          <p:nvPr/>
        </p:nvSpPr>
        <p:spPr bwMode="auto">
          <a:xfrm>
            <a:off x="461963" y="98107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4.2.1 request</a:t>
            </a:r>
            <a:r>
              <a:rPr lang="zh-CN" altLang="en-US" sz="2800" b="1"/>
              <a:t>对象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900113" y="1628775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response</a:t>
            </a:r>
            <a:r>
              <a:rPr lang="zh-CN" altLang="zh-CN" sz="2400"/>
              <a:t>对象封装了</a:t>
            </a:r>
            <a:r>
              <a:rPr lang="en-US" altLang="zh-CN" sz="2400"/>
              <a:t>HTTP</a:t>
            </a:r>
            <a:r>
              <a:rPr lang="zh-CN" altLang="zh-CN" sz="2400"/>
              <a:t>服务器的响应</a:t>
            </a:r>
            <a:r>
              <a:rPr lang="zh-CN" altLang="en-US" sz="2400"/>
              <a:t>。</a:t>
            </a:r>
            <a:endParaRPr lang="zh-CN" altLang="zh-CN" sz="2400"/>
          </a:p>
        </p:txBody>
      </p:sp>
      <p:sp>
        <p:nvSpPr>
          <p:cNvPr id="35843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5844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625" y="2205038"/>
          <a:ext cx="8464550" cy="3906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465"/>
                <a:gridCol w="5617085"/>
              </a:tblGrid>
              <a:tr h="28283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33022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sendRedirect(String URL)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将网页定位到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指向的页面。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60758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setHeader(String head, String value)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用新的值覆盖原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头部属性值。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例如</a:t>
                      </a:r>
                      <a:endParaRPr lang="en-US" altLang="zh-CN" sz="16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response.setHeader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("Refresh","5");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60758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addHeader(String head, String value)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添加一个新的响应头及其值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。例如</a:t>
                      </a:r>
                      <a:endParaRPr lang="en-US" altLang="zh-CN" sz="16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response.addHeader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("Content-</a:t>
                      </a:r>
                      <a:r>
                        <a:rPr lang="en-US" sz="1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type","text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html;charset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=uft-8");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33022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setContentType(String type)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28519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setStatus(int sc)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设置状态码。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28519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sendError(int sc) 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向客户端发送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状态码。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28519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addCookie(Cookie c)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Cookie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写入客户端。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60758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ServletOutputStream getOutputStream()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向客户端返回一个二进制输出字节流。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28519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PrintWriter getWriter()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向客户端返回一个输出字符流。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9"/>
          <p:cNvSpPr txBox="1">
            <a:spLocks noChangeArrowheads="1"/>
          </p:cNvSpPr>
          <p:nvPr/>
        </p:nvSpPr>
        <p:spPr bwMode="auto">
          <a:xfrm>
            <a:off x="428625" y="1552575"/>
            <a:ext cx="853598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/>
              <a:t>【例</a:t>
            </a:r>
            <a:r>
              <a:rPr lang="en-US" altLang="zh-CN" sz="2400"/>
              <a:t>4-5</a:t>
            </a:r>
            <a:r>
              <a:rPr lang="zh-CN" altLang="zh-CN" sz="2400"/>
              <a:t>】本例按照当天是星期几，决定显示哪个</a:t>
            </a:r>
            <a:r>
              <a:rPr lang="en-US" altLang="zh-CN" sz="2400"/>
              <a:t>HTML</a:t>
            </a:r>
            <a:r>
              <a:rPr lang="zh-CN" altLang="zh-CN" sz="2400"/>
              <a:t>页面。</a:t>
            </a:r>
            <a:endParaRPr lang="zh-CN" altLang="zh-CN" sz="24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/>
              <a:t>例如运行程序当天是星期三，则页面跳转到</a:t>
            </a:r>
            <a:r>
              <a:rPr lang="en-US" altLang="zh-CN"/>
              <a:t>page4.html</a:t>
            </a:r>
            <a:r>
              <a:rPr lang="zh-CN" altLang="zh-CN"/>
              <a:t>，显示页面如图所示。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Eclipse</a:t>
            </a:r>
            <a:r>
              <a:rPr lang="zh-CN" altLang="zh-CN"/>
              <a:t>中创建对应一周的</a:t>
            </a:r>
            <a:r>
              <a:rPr lang="en-US" altLang="zh-CN"/>
              <a:t>7</a:t>
            </a:r>
            <a:r>
              <a:rPr lang="zh-CN" altLang="zh-CN"/>
              <a:t>个</a:t>
            </a:r>
            <a:r>
              <a:rPr lang="en-US" altLang="zh-CN"/>
              <a:t>HTML</a:t>
            </a:r>
            <a:r>
              <a:rPr lang="zh-CN" altLang="zh-CN"/>
              <a:t>文件：</a:t>
            </a:r>
            <a:r>
              <a:rPr lang="en-US" altLang="zh-CN"/>
              <a:t>Page1.html~Page7.html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页面文件格式如下：</a:t>
            </a:r>
            <a:endParaRPr lang="en-US" altLang="zh-CN"/>
          </a:p>
          <a:p>
            <a:r>
              <a:rPr lang="en-US" altLang="zh-CN" sz="2000"/>
              <a:t>&lt;!DOCTYPE html PUBLIC "-//W3C//DTD HTML 4.01 Transitional//EN" </a:t>
            </a:r>
            <a:endParaRPr lang="zh-CN" altLang="zh-CN" sz="2000"/>
          </a:p>
          <a:p>
            <a:r>
              <a:rPr lang="en-US" altLang="zh-CN" sz="2000"/>
              <a:t>"http://www.w3.org/TR/html4/loose.dtd"&gt;&lt;html&gt;&lt;head&gt;</a:t>
            </a:r>
            <a:endParaRPr lang="zh-CN" altLang="zh-CN" sz="2000"/>
          </a:p>
          <a:p>
            <a:r>
              <a:rPr lang="en-US" altLang="zh-CN" sz="2000"/>
              <a:t>&lt;meta http-equiv="Content-Type" content="text/html; charset=UTF-8"&gt;</a:t>
            </a:r>
            <a:endParaRPr lang="zh-CN" altLang="zh-CN" sz="2000"/>
          </a:p>
          <a:p>
            <a:r>
              <a:rPr lang="en-US" altLang="zh-CN" sz="2000"/>
              <a:t>&lt;title&gt;</a:t>
            </a:r>
            <a:r>
              <a:rPr lang="zh-CN" altLang="zh-CN" sz="2000"/>
              <a:t>星期日</a:t>
            </a:r>
            <a:r>
              <a:rPr lang="en-US" altLang="zh-CN" sz="2000"/>
              <a:t>&lt;/title&gt;&lt;/head&gt;&lt;body&gt;</a:t>
            </a:r>
            <a:endParaRPr lang="zh-CN" altLang="zh-CN" sz="2000"/>
          </a:p>
          <a:p>
            <a:r>
              <a:rPr lang="en-US" altLang="zh-CN" sz="2000"/>
              <a:t>&lt;center&gt;&lt;img src="images/page4.jpg" border=0 width=200 height=100&gt;&lt;/center&gt;</a:t>
            </a:r>
            <a:endParaRPr lang="en-US" altLang="zh-CN" sz="2000"/>
          </a:p>
          <a:p>
            <a:r>
              <a:rPr lang="en-US" altLang="zh-CN" sz="2000"/>
              <a:t>&lt;/body&gt;&lt;/html&gt;</a:t>
            </a:r>
            <a:endParaRPr lang="zh-CN" altLang="zh-CN" sz="2000"/>
          </a:p>
        </p:txBody>
      </p:sp>
      <p:sp>
        <p:nvSpPr>
          <p:cNvPr id="36867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6868" name="Text Box 84"/>
          <p:cNvSpPr txBox="1">
            <a:spLocks noChangeArrowheads="1"/>
          </p:cNvSpPr>
          <p:nvPr/>
        </p:nvSpPr>
        <p:spPr bwMode="auto">
          <a:xfrm>
            <a:off x="461963" y="103346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870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554538"/>
            <a:ext cx="3275013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9"/>
          <p:cNvSpPr txBox="1">
            <a:spLocks noChangeArrowheads="1"/>
          </p:cNvSpPr>
          <p:nvPr/>
        </p:nvSpPr>
        <p:spPr bwMode="auto">
          <a:xfrm>
            <a:off x="215900" y="1571625"/>
            <a:ext cx="8712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4-5</a:t>
            </a:r>
            <a:r>
              <a:rPr lang="zh-CN" altLang="zh-CN" sz="2400"/>
              <a:t>】</a:t>
            </a:r>
            <a:r>
              <a:rPr lang="zh-CN" altLang="zh-CN" sz="2000"/>
              <a:t>然后，创建如下的</a:t>
            </a:r>
            <a:r>
              <a:rPr lang="en-US" altLang="zh-CN" sz="2000"/>
              <a:t>JSP</a:t>
            </a:r>
            <a:r>
              <a:rPr lang="zh-CN" altLang="zh-CN" sz="2000"/>
              <a:t>文件：</a:t>
            </a:r>
            <a:endParaRPr lang="zh-CN" altLang="zh-CN" sz="2000"/>
          </a:p>
          <a:p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pageEncoding="GB18030"  import="java.util.*,java.text.*"%&gt;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en-US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</a:t>
            </a:r>
            <a:r>
              <a:rPr lang="zh-CN" altLang="zh-CN"/>
              <a:t>页面重定向示例</a:t>
            </a:r>
            <a:r>
              <a:rPr lang="en-US" altLang="zh-CN"/>
              <a:t>&lt;/title&gt;&lt;/head&gt;</a:t>
            </a:r>
            <a:endParaRPr lang="en-US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Calendar cal=Calendar.getInstance(); </a:t>
            </a:r>
            <a:endParaRPr lang="zh-CN" altLang="zh-CN"/>
          </a:p>
          <a:p>
            <a:r>
              <a:rPr lang="en-US" altLang="zh-CN"/>
              <a:t>   int day=cal.get(Calendar.DAY_OF_WEEK); //</a:t>
            </a:r>
            <a:r>
              <a:rPr lang="zh-CN" altLang="zh-CN"/>
              <a:t>获取今天是这周的第几天</a:t>
            </a:r>
            <a:r>
              <a:rPr lang="en-US" altLang="zh-CN"/>
              <a:t>   </a:t>
            </a:r>
            <a:endParaRPr lang="zh-CN" altLang="zh-CN"/>
          </a:p>
          <a:p>
            <a:r>
              <a:rPr lang="en-US" altLang="zh-CN"/>
              <a:t>   String HtmlFile = "page" + day + ".html";      //</a:t>
            </a:r>
            <a:r>
              <a:rPr lang="zh-CN" altLang="zh-CN"/>
              <a:t>根据</a:t>
            </a:r>
            <a:r>
              <a:rPr lang="en-US" altLang="zh-CN"/>
              <a:t>day</a:t>
            </a:r>
            <a:r>
              <a:rPr lang="zh-CN" altLang="zh-CN"/>
              <a:t>形成重定向页面文件路径</a:t>
            </a:r>
            <a:endParaRPr lang="zh-CN" altLang="zh-CN"/>
          </a:p>
          <a:p>
            <a:r>
              <a:rPr lang="en-US" altLang="zh-CN"/>
              <a:t>   response.sendRedirect(HtmlFile);                //</a:t>
            </a:r>
            <a:r>
              <a:rPr lang="zh-CN" altLang="zh-CN"/>
              <a:t>页面重定向</a:t>
            </a:r>
            <a:endParaRPr lang="zh-CN" altLang="zh-CN"/>
          </a:p>
          <a:p>
            <a:r>
              <a:rPr lang="en-US" altLang="zh-CN"/>
              <a:t>%&gt;</a:t>
            </a:r>
            <a:endParaRPr lang="en-US" altLang="zh-CN"/>
          </a:p>
          <a:p>
            <a:r>
              <a:rPr lang="en-US" altLang="zh-CN"/>
              <a:t>&lt;/body&gt;&lt;/html&gt;</a:t>
            </a:r>
            <a:endParaRPr lang="zh-CN" altLang="zh-CN"/>
          </a:p>
        </p:txBody>
      </p:sp>
      <p:sp>
        <p:nvSpPr>
          <p:cNvPr id="37891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9"/>
          <p:cNvSpPr txBox="1">
            <a:spLocks noChangeArrowheads="1"/>
          </p:cNvSpPr>
          <p:nvPr/>
        </p:nvSpPr>
        <p:spPr bwMode="auto">
          <a:xfrm>
            <a:off x="215900" y="1571625"/>
            <a:ext cx="871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4-6</a:t>
            </a:r>
            <a:r>
              <a:rPr lang="zh-CN" altLang="zh-CN" sz="2400"/>
              <a:t>】</a:t>
            </a:r>
            <a:r>
              <a:rPr lang="zh-CN" altLang="zh-CN" sz="2000"/>
              <a:t>操作</a:t>
            </a:r>
            <a:r>
              <a:rPr lang="en-US" altLang="zh-CN" sz="2000"/>
              <a:t>Cookie</a:t>
            </a:r>
            <a:r>
              <a:rPr lang="zh-CN" altLang="zh-CN" sz="2000"/>
              <a:t>示例。</a:t>
            </a:r>
            <a:endParaRPr lang="en-US" altLang="zh-CN" sz="200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/>
              <a:t>编写</a:t>
            </a:r>
            <a:r>
              <a:rPr lang="en-US" altLang="zh-CN" sz="2000"/>
              <a:t>ex4-6-1.jsp</a:t>
            </a:r>
            <a:r>
              <a:rPr lang="zh-CN" altLang="zh-CN" sz="2000"/>
              <a:t>，使用</a:t>
            </a:r>
            <a:r>
              <a:rPr lang="en-US" altLang="zh-CN" sz="2000"/>
              <a:t>response</a:t>
            </a:r>
            <a:r>
              <a:rPr lang="zh-CN" altLang="zh-CN" sz="2000"/>
              <a:t>对象</a:t>
            </a:r>
            <a:r>
              <a:rPr lang="en-US" altLang="zh-CN" sz="2000"/>
              <a:t>addCookie()</a:t>
            </a:r>
            <a:r>
              <a:rPr lang="zh-CN" altLang="zh-CN" sz="2000"/>
              <a:t>方法向</a:t>
            </a:r>
            <a:r>
              <a:rPr lang="en-US" altLang="zh-CN" sz="2000"/>
              <a:t>Cookie</a:t>
            </a:r>
            <a:r>
              <a:rPr lang="zh-CN" altLang="zh-CN" sz="2000"/>
              <a:t>中写入“</a:t>
            </a:r>
            <a:r>
              <a:rPr lang="en-US" altLang="zh-CN" sz="2000"/>
              <a:t>name/Mary</a:t>
            </a:r>
            <a:r>
              <a:rPr lang="zh-CN" altLang="zh-CN" sz="2000"/>
              <a:t>”；</a:t>
            </a:r>
            <a:endParaRPr lang="en-US" altLang="zh-CN" sz="200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/>
              <a:t>编写</a:t>
            </a:r>
            <a:r>
              <a:rPr lang="en-US" altLang="zh-CN" sz="2000"/>
              <a:t>ex4-6-2.jsp</a:t>
            </a:r>
            <a:r>
              <a:rPr lang="zh-CN" altLang="zh-CN" sz="2000"/>
              <a:t>，使用</a:t>
            </a:r>
            <a:r>
              <a:rPr lang="en-US" altLang="zh-CN" sz="2000"/>
              <a:t>request</a:t>
            </a:r>
            <a:r>
              <a:rPr lang="zh-CN" altLang="zh-CN" sz="2000"/>
              <a:t>对象</a:t>
            </a:r>
            <a:r>
              <a:rPr lang="en-US" altLang="zh-CN" sz="2000"/>
              <a:t>getCookies()</a:t>
            </a:r>
            <a:r>
              <a:rPr lang="zh-CN" altLang="zh-CN" sz="2000"/>
              <a:t>方法获取</a:t>
            </a:r>
            <a:r>
              <a:rPr lang="en-US" altLang="zh-CN" sz="2000"/>
              <a:t>Cookie</a:t>
            </a:r>
            <a:r>
              <a:rPr lang="zh-CN" altLang="zh-CN" sz="2000"/>
              <a:t>。</a:t>
            </a:r>
            <a:endParaRPr lang="en-US" altLang="zh-CN" sz="200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/>
              <a:t>先运行</a:t>
            </a:r>
            <a:r>
              <a:rPr lang="en-US" altLang="zh-CN" sz="2000"/>
              <a:t>ex4-6-1.jsp</a:t>
            </a:r>
            <a:r>
              <a:rPr lang="zh-CN" altLang="zh-CN" sz="2000"/>
              <a:t>写入</a:t>
            </a:r>
            <a:r>
              <a:rPr lang="en-US" altLang="zh-CN" sz="2000"/>
              <a:t>Cookie</a:t>
            </a:r>
            <a:r>
              <a:rPr lang="zh-CN" altLang="zh-CN" sz="2000"/>
              <a:t>，再运行</a:t>
            </a:r>
            <a:r>
              <a:rPr lang="en-US" altLang="zh-CN" sz="2000"/>
              <a:t>ex4-6-2.jsp</a:t>
            </a:r>
            <a:r>
              <a:rPr lang="zh-CN" altLang="zh-CN" sz="2000"/>
              <a:t>读取</a:t>
            </a:r>
            <a:r>
              <a:rPr lang="en-US" altLang="zh-CN" sz="2000"/>
              <a:t>Cookie</a:t>
            </a:r>
            <a:r>
              <a:rPr lang="zh-CN" altLang="zh-CN" sz="2000"/>
              <a:t>，结果如图所示。</a:t>
            </a:r>
            <a:endParaRPr lang="zh-CN" altLang="zh-CN" sz="2000"/>
          </a:p>
        </p:txBody>
      </p:sp>
      <p:sp>
        <p:nvSpPr>
          <p:cNvPr id="3891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8916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3890963"/>
            <a:ext cx="64039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9"/>
          <p:cNvSpPr txBox="1">
            <a:spLocks noChangeArrowheads="1"/>
          </p:cNvSpPr>
          <p:nvPr/>
        </p:nvSpPr>
        <p:spPr bwMode="auto">
          <a:xfrm>
            <a:off x="215900" y="1571625"/>
            <a:ext cx="8712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4-6</a:t>
            </a:r>
            <a:r>
              <a:rPr lang="zh-CN" altLang="zh-CN" sz="2400"/>
              <a:t>】</a:t>
            </a:r>
            <a:r>
              <a:rPr lang="en-US" altLang="zh-CN" sz="2000"/>
              <a:t>ex4-6-1.jsp</a:t>
            </a:r>
            <a:r>
              <a:rPr lang="zh-CN" altLang="zh-CN" sz="2000"/>
              <a:t>内容如下：</a:t>
            </a:r>
            <a:endParaRPr lang="en-US" altLang="zh-CN" sz="2000"/>
          </a:p>
          <a:p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 pageEncoding="GB18030" 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</a:t>
            </a:r>
            <a:r>
              <a:rPr lang="zh-CN" altLang="zh-CN"/>
              <a:t>写入</a:t>
            </a:r>
            <a:r>
              <a:rPr lang="en-US" altLang="zh-CN"/>
              <a:t>Cookie</a:t>
            </a:r>
            <a:r>
              <a:rPr lang="zh-CN" altLang="zh-CN"/>
              <a:t>示例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String Name="Mary";</a:t>
            </a:r>
            <a:endParaRPr lang="zh-CN" altLang="zh-CN"/>
          </a:p>
          <a:p>
            <a:r>
              <a:rPr lang="en-US" altLang="zh-CN"/>
              <a:t>   Cookie cookie = new Cookie("name", Name);  //</a:t>
            </a:r>
            <a:r>
              <a:rPr lang="zh-CN" altLang="zh-CN"/>
              <a:t>创建</a:t>
            </a:r>
            <a:r>
              <a:rPr lang="en-US" altLang="zh-CN"/>
              <a:t>Cookie</a:t>
            </a:r>
            <a:r>
              <a:rPr lang="zh-CN" altLang="zh-CN"/>
              <a:t>对象并实例化</a:t>
            </a:r>
            <a:endParaRPr lang="zh-CN" altLang="zh-CN"/>
          </a:p>
          <a:p>
            <a:r>
              <a:rPr lang="en-US" altLang="zh-CN"/>
              <a:t>   cookie.setMaxAge(60*60*24); //</a:t>
            </a:r>
            <a:r>
              <a:rPr lang="zh-CN" altLang="zh-CN"/>
              <a:t>设置</a:t>
            </a:r>
            <a:r>
              <a:rPr lang="en-US" altLang="zh-CN"/>
              <a:t>Cookie</a:t>
            </a:r>
            <a:r>
              <a:rPr lang="zh-CN" altLang="zh-CN"/>
              <a:t>的存活期为</a:t>
            </a:r>
            <a:r>
              <a:rPr lang="en-US" altLang="zh-CN"/>
              <a:t>1</a:t>
            </a:r>
            <a:r>
              <a:rPr lang="zh-CN" altLang="zh-CN"/>
              <a:t>天</a:t>
            </a:r>
            <a:endParaRPr lang="zh-CN" altLang="zh-CN"/>
          </a:p>
          <a:p>
            <a:r>
              <a:rPr lang="en-US" altLang="zh-CN"/>
              <a:t>   response.addCookie(cookie);  //</a:t>
            </a:r>
            <a:r>
              <a:rPr lang="zh-CN" altLang="zh-CN"/>
              <a:t>将</a:t>
            </a:r>
            <a:r>
              <a:rPr lang="en-US" altLang="zh-CN"/>
              <a:t>Cookie</a:t>
            </a:r>
            <a:r>
              <a:rPr lang="zh-CN" altLang="zh-CN"/>
              <a:t>写入客户端</a:t>
            </a:r>
            <a:r>
              <a:rPr lang="en-US" altLang="zh-CN"/>
              <a:t>   </a:t>
            </a:r>
            <a:endParaRPr lang="zh-CN" altLang="zh-CN"/>
          </a:p>
          <a:p>
            <a:r>
              <a:rPr lang="en-US" altLang="zh-CN"/>
              <a:t>%&gt;</a:t>
            </a:r>
            <a:endParaRPr lang="zh-CN" altLang="zh-CN"/>
          </a:p>
          <a:p>
            <a:r>
              <a:rPr lang="en-US" altLang="zh-CN"/>
              <a:t>&lt;/body&gt;&lt;/html&gt;</a:t>
            </a:r>
            <a:endParaRPr lang="en-US" altLang="zh-CN"/>
          </a:p>
        </p:txBody>
      </p:sp>
      <p:sp>
        <p:nvSpPr>
          <p:cNvPr id="39939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9940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9"/>
          <p:cNvSpPr txBox="1">
            <a:spLocks noChangeArrowheads="1"/>
          </p:cNvSpPr>
          <p:nvPr/>
        </p:nvSpPr>
        <p:spPr bwMode="auto">
          <a:xfrm>
            <a:off x="215900" y="1571625"/>
            <a:ext cx="8712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4-6</a:t>
            </a:r>
            <a:r>
              <a:rPr lang="zh-CN" altLang="zh-CN" sz="2400"/>
              <a:t>】</a:t>
            </a:r>
            <a:r>
              <a:rPr lang="en-US" altLang="zh-CN" sz="2000"/>
              <a:t>ex4-6-2.jsp</a:t>
            </a:r>
            <a:r>
              <a:rPr lang="zh-CN" altLang="zh-CN" sz="2000"/>
              <a:t>内容如下：</a:t>
            </a:r>
            <a:endParaRPr lang="en-US" altLang="zh-CN" sz="2000"/>
          </a:p>
          <a:p>
            <a:r>
              <a:rPr lang="en-US" altLang="zh-CN" sz="1600"/>
              <a:t>&lt;%@ page language="java" contentType="text/html; charset=GB18030"</a:t>
            </a:r>
            <a:endParaRPr lang="zh-CN" altLang="zh-CN" sz="1600"/>
          </a:p>
          <a:p>
            <a:r>
              <a:rPr lang="en-US" altLang="zh-CN" sz="1600"/>
              <a:t>     pageEncoding="GB18030" import="java.util.*"%&gt;</a:t>
            </a:r>
            <a:endParaRPr lang="zh-CN" altLang="zh-CN" sz="1600"/>
          </a:p>
          <a:p>
            <a:r>
              <a:rPr lang="en-US" altLang="zh-CN" sz="1600"/>
              <a:t>&lt;!DOCTYPE html PUBLIC "-//W3C//DTD HTML 4.01 Transitional//EN" </a:t>
            </a:r>
            <a:endParaRPr lang="zh-CN" altLang="zh-CN" sz="1600"/>
          </a:p>
          <a:p>
            <a:r>
              <a:rPr lang="en-US" altLang="zh-CN" sz="1600"/>
              <a:t>"http://www.w3.org/TR/html4/loose.dtd"&gt;</a:t>
            </a:r>
            <a:endParaRPr lang="zh-CN" altLang="zh-CN" sz="1600"/>
          </a:p>
          <a:p>
            <a:r>
              <a:rPr lang="en-US" altLang="zh-CN" sz="1600"/>
              <a:t>&lt;html&gt;&lt;head&gt;</a:t>
            </a:r>
            <a:endParaRPr lang="zh-CN" altLang="zh-CN" sz="1600"/>
          </a:p>
          <a:p>
            <a:r>
              <a:rPr lang="en-US" altLang="zh-CN" sz="1600"/>
              <a:t>&lt;meta http-equiv="Content-Type" content="text/html; charset=ISO-8859-1"&gt;</a:t>
            </a:r>
            <a:endParaRPr lang="zh-CN" altLang="zh-CN" sz="1600"/>
          </a:p>
          <a:p>
            <a:r>
              <a:rPr lang="en-US" altLang="zh-CN" sz="1600"/>
              <a:t>&lt;title&gt;</a:t>
            </a:r>
            <a:r>
              <a:rPr lang="zh-CN" altLang="zh-CN" sz="1600"/>
              <a:t>读取</a:t>
            </a:r>
            <a:r>
              <a:rPr lang="en-US" altLang="zh-CN" sz="1600"/>
              <a:t>Cookie</a:t>
            </a:r>
            <a:r>
              <a:rPr lang="zh-CN" altLang="zh-CN" sz="1600"/>
              <a:t>示例</a:t>
            </a:r>
            <a:r>
              <a:rPr lang="en-US" altLang="zh-CN" sz="1600"/>
              <a:t>&lt;/title&gt;&lt;/head&gt;</a:t>
            </a:r>
            <a:endParaRPr lang="zh-CN" altLang="zh-CN" sz="1600"/>
          </a:p>
          <a:p>
            <a:r>
              <a:rPr lang="en-US" altLang="zh-CN" sz="1600"/>
              <a:t>&lt;body&gt;</a:t>
            </a:r>
            <a:endParaRPr lang="zh-CN" altLang="zh-CN" sz="1600"/>
          </a:p>
          <a:p>
            <a:r>
              <a:rPr lang="en-US" altLang="zh-CN" sz="1600"/>
              <a:t>&lt;%   String str = null;</a:t>
            </a:r>
            <a:endParaRPr lang="zh-CN" altLang="zh-CN" sz="1600"/>
          </a:p>
          <a:p>
            <a:r>
              <a:rPr lang="en-US" altLang="zh-CN" sz="1600"/>
              <a:t>Cookie[] cookies = request.getCookies();   //</a:t>
            </a:r>
            <a:r>
              <a:rPr lang="zh-CN" altLang="zh-CN" sz="1600"/>
              <a:t>获取</a:t>
            </a:r>
            <a:r>
              <a:rPr lang="en-US" altLang="zh-CN" sz="1600"/>
              <a:t>Cookie</a:t>
            </a:r>
            <a:r>
              <a:rPr lang="zh-CN" altLang="zh-CN" sz="1600"/>
              <a:t>对象集合</a:t>
            </a:r>
            <a:endParaRPr lang="zh-CN" altLang="zh-CN" sz="1600"/>
          </a:p>
          <a:p>
            <a:r>
              <a:rPr lang="en-US" altLang="zh-CN" sz="1600"/>
              <a:t>for ( int i = 0; i &lt; cookies.length; i++)      //</a:t>
            </a:r>
            <a:r>
              <a:rPr lang="zh-CN" altLang="zh-CN" sz="1600"/>
              <a:t>遍历</a:t>
            </a:r>
            <a:r>
              <a:rPr lang="en-US" altLang="zh-CN" sz="1600"/>
              <a:t>Cookie</a:t>
            </a:r>
            <a:r>
              <a:rPr lang="zh-CN" altLang="zh-CN" sz="1600"/>
              <a:t>对象集合</a:t>
            </a:r>
            <a:endParaRPr lang="zh-CN" altLang="zh-CN" sz="1600"/>
          </a:p>
          <a:p>
            <a:r>
              <a:rPr lang="en-US" altLang="zh-CN" sz="1600"/>
              <a:t> {   if (cookies[i].getName().equals("name")) </a:t>
            </a:r>
            <a:endParaRPr lang="zh-CN" altLang="zh-CN" sz="1600"/>
          </a:p>
          <a:p>
            <a:r>
              <a:rPr lang="en-US" altLang="zh-CN" sz="1600"/>
              <a:t>{  str = cookies[i].getValue();  break;  }</a:t>
            </a:r>
            <a:endParaRPr lang="zh-CN" altLang="zh-CN" sz="1600"/>
          </a:p>
          <a:p>
            <a:r>
              <a:rPr lang="en-US" altLang="zh-CN" sz="1600"/>
              <a:t>}</a:t>
            </a:r>
            <a:endParaRPr lang="zh-CN" altLang="zh-CN" sz="1600"/>
          </a:p>
          <a:p>
            <a:r>
              <a:rPr lang="en-US" altLang="zh-CN" sz="1600"/>
              <a:t>%&gt;</a:t>
            </a:r>
            <a:endParaRPr lang="zh-CN" altLang="zh-CN" sz="1600"/>
          </a:p>
          <a:p>
            <a:r>
              <a:rPr lang="en-US" altLang="zh-CN" sz="1600"/>
              <a:t>name</a:t>
            </a:r>
            <a:r>
              <a:rPr lang="zh-CN" altLang="zh-CN" sz="1600"/>
              <a:t>值为：</a:t>
            </a:r>
            <a:r>
              <a:rPr lang="en-US" altLang="zh-CN" sz="1600"/>
              <a:t>&lt;%= str %&gt;</a:t>
            </a:r>
            <a:endParaRPr lang="zh-CN" altLang="zh-CN" sz="1600"/>
          </a:p>
          <a:p>
            <a:r>
              <a:rPr lang="en-US" altLang="zh-CN" sz="1600"/>
              <a:t>&lt;/body&gt;&lt;/html&gt;</a:t>
            </a:r>
            <a:endParaRPr lang="zh-CN" altLang="zh-CN" sz="1600"/>
          </a:p>
        </p:txBody>
      </p:sp>
      <p:sp>
        <p:nvSpPr>
          <p:cNvPr id="40963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0964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4.2.2 response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1987" name="Text Box 84"/>
          <p:cNvSpPr txBox="1">
            <a:spLocks noChangeArrowheads="1"/>
          </p:cNvSpPr>
          <p:nvPr/>
        </p:nvSpPr>
        <p:spPr bwMode="auto">
          <a:xfrm>
            <a:off x="461963" y="10017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473075" y="1544638"/>
            <a:ext cx="814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/>
              <a:t>session</a:t>
            </a:r>
            <a:r>
              <a:rPr lang="zh-CN" altLang="zh-CN" sz="2000"/>
              <a:t>对象表示一个会话，用于保存客户端与服务器之间的会话信息，以便跟踪每个客户状态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0825" y="2349500"/>
          <a:ext cx="8642350" cy="3757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1828"/>
                <a:gridCol w="5340522"/>
              </a:tblGrid>
              <a:tr h="24481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48963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getCreationTime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对象被创建的时间，以毫秒为单位，相对于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1970-1-1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零点。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3301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getAttribute(String name)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对象中与指定名称绑定的对象，如果不存在则返回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48963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getId()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对象的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。服务器每创建一个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对象都分配一个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，作为会话的唯一标识。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24481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 getLastAccessedTime()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返回客户端最后访问的时间，以毫秒为单位，相对于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1970-1-1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零点。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24481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 getMaxInactiveInterval()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最大生存时间，以秒为单位。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48963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setMaxInactiveInterval(int interval)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失效时间，以秒为单位。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24481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invalidate()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24481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isNew()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返回是否为一个新的客户端。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48963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setAttribute(String name, Object value)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使用指定的名称和值来产生一个对象并绑定到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  <a:tr h="24481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removeAttribute(String name)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移除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中指定名称的对象。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3012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1962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4-7</a:t>
            </a:r>
            <a:r>
              <a:rPr lang="zh-CN" altLang="zh-CN" sz="2400"/>
              <a:t>】</a:t>
            </a:r>
            <a:r>
              <a:rPr lang="zh-CN" altLang="zh-CN" sz="2000"/>
              <a:t>利用</a:t>
            </a:r>
            <a:r>
              <a:rPr lang="en-US" altLang="zh-CN" sz="2000"/>
              <a:t>session</a:t>
            </a:r>
            <a:r>
              <a:rPr lang="zh-CN" altLang="zh-CN" sz="2000"/>
              <a:t>对象在多个页面之间传递数据。</a:t>
            </a:r>
            <a:endParaRPr lang="en-US" altLang="zh-CN" sz="200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ex4-7-1.jsp</a:t>
            </a:r>
            <a:r>
              <a:rPr lang="zh-CN" altLang="zh-CN"/>
              <a:t>中用</a:t>
            </a:r>
            <a:r>
              <a:rPr lang="en-US" altLang="zh-CN"/>
              <a:t>session</a:t>
            </a:r>
            <a:r>
              <a:rPr lang="zh-CN" altLang="zh-CN"/>
              <a:t>对象保存“</a:t>
            </a:r>
            <a:r>
              <a:rPr lang="en-US" altLang="zh-CN"/>
              <a:t>Customer/UsrName</a:t>
            </a:r>
            <a:r>
              <a:rPr lang="zh-CN" altLang="zh-CN"/>
              <a:t>”会话值，并接收用户输入的姓名；在</a:t>
            </a:r>
            <a:r>
              <a:rPr lang="en-US" altLang="zh-CN"/>
              <a:t>ex4-7-2.jsp</a:t>
            </a:r>
            <a:r>
              <a:rPr lang="zh-CN" altLang="zh-CN"/>
              <a:t>中将姓名保存在</a:t>
            </a:r>
            <a:r>
              <a:rPr lang="en-US" altLang="zh-CN"/>
              <a:t>session</a:t>
            </a:r>
            <a:r>
              <a:rPr lang="zh-CN" altLang="zh-CN"/>
              <a:t>中，并接收用户输入</a:t>
            </a:r>
            <a:r>
              <a:rPr lang="en-US" altLang="zh-CN"/>
              <a:t>15</a:t>
            </a:r>
            <a:r>
              <a:rPr lang="en-US" altLang="zh-CN" baseline="30000"/>
              <a:t>2</a:t>
            </a:r>
            <a:r>
              <a:rPr lang="zh-CN" altLang="zh-CN"/>
              <a:t>的结果。在</a:t>
            </a:r>
            <a:r>
              <a:rPr lang="en-US" altLang="zh-CN"/>
              <a:t>ex4-7-3.jsp</a:t>
            </a:r>
            <a:r>
              <a:rPr lang="zh-CN" altLang="zh-CN"/>
              <a:t>中显示姓名和结果，并给出是否计算正确的结论。</a:t>
            </a:r>
            <a:endParaRPr lang="en-US" altLang="zh-CN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/>
              <a:t>首先运行</a:t>
            </a:r>
            <a:r>
              <a:rPr lang="en-US" altLang="zh-CN"/>
              <a:t>ex4-7-1.jsp</a:t>
            </a:r>
            <a:r>
              <a:rPr lang="zh-CN" altLang="zh-CN"/>
              <a:t>，如图</a:t>
            </a:r>
            <a:r>
              <a:rPr lang="en-US" altLang="zh-CN"/>
              <a:t> (a)</a:t>
            </a:r>
            <a:r>
              <a:rPr lang="zh-CN" altLang="zh-CN"/>
              <a:t>所示</a:t>
            </a:r>
            <a:r>
              <a:rPr lang="zh-CN" altLang="en-US"/>
              <a:t>；</a:t>
            </a:r>
            <a:r>
              <a:rPr lang="zh-CN" altLang="zh-CN"/>
              <a:t>然后运行</a:t>
            </a:r>
            <a:r>
              <a:rPr lang="en-US" altLang="zh-CN"/>
              <a:t>ex4-7-2.jsp</a:t>
            </a:r>
            <a:r>
              <a:rPr lang="zh-CN" altLang="zh-CN"/>
              <a:t>，显示姓名，并输入</a:t>
            </a:r>
            <a:r>
              <a:rPr lang="en-US" altLang="zh-CN"/>
              <a:t>15</a:t>
            </a:r>
            <a:r>
              <a:rPr lang="zh-CN" altLang="zh-CN"/>
              <a:t>平方值，如图</a:t>
            </a:r>
            <a:r>
              <a:rPr lang="en-US" altLang="zh-CN"/>
              <a:t> (b)</a:t>
            </a:r>
            <a:r>
              <a:rPr lang="zh-CN" altLang="zh-CN"/>
              <a:t>所示；最后运行</a:t>
            </a:r>
            <a:r>
              <a:rPr lang="en-US" altLang="zh-CN"/>
              <a:t>ex4-7-3.jsp</a:t>
            </a:r>
            <a:r>
              <a:rPr lang="zh-CN" altLang="zh-CN"/>
              <a:t>，显示前两个页面输入的数据，并判断用户输入的</a:t>
            </a:r>
            <a:r>
              <a:rPr lang="en-US" altLang="zh-CN"/>
              <a:t>15</a:t>
            </a:r>
            <a:r>
              <a:rPr lang="zh-CN" altLang="zh-CN"/>
              <a:t>平方值是否正确，如图</a:t>
            </a:r>
            <a:r>
              <a:rPr lang="en-US" altLang="zh-CN"/>
              <a:t> (c)</a:t>
            </a:r>
            <a:r>
              <a:rPr lang="zh-CN" altLang="zh-CN"/>
              <a:t>所示。当用户输入错误时，结果如图</a:t>
            </a:r>
            <a:r>
              <a:rPr lang="en-US" altLang="zh-CN"/>
              <a:t> (d)</a:t>
            </a:r>
            <a:r>
              <a:rPr lang="zh-CN" altLang="zh-CN"/>
              <a:t>所示。</a:t>
            </a:r>
            <a:endParaRPr lang="zh-CN" altLang="zh-CN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33825"/>
            <a:ext cx="23987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210175"/>
            <a:ext cx="21161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911600"/>
            <a:ext cx="2414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576763"/>
            <a:ext cx="25209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Box 4"/>
          <p:cNvSpPr txBox="1">
            <a:spLocks noChangeArrowheads="1"/>
          </p:cNvSpPr>
          <p:nvPr/>
        </p:nvSpPr>
        <p:spPr bwMode="auto">
          <a:xfrm>
            <a:off x="395288" y="5230813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(a) </a:t>
            </a:r>
            <a:r>
              <a:rPr lang="zh-CN" altLang="zh-CN" sz="1400"/>
              <a:t>输入姓名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4095750" y="6092825"/>
            <a:ext cx="184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(b) </a:t>
            </a:r>
            <a:r>
              <a:rPr lang="zh-CN" altLang="zh-CN" sz="1400"/>
              <a:t>输入</a:t>
            </a:r>
            <a:r>
              <a:rPr lang="en-US" altLang="zh-CN" sz="1400"/>
              <a:t>15</a:t>
            </a:r>
            <a:r>
              <a:rPr lang="zh-CN" altLang="en-US" sz="1400"/>
              <a:t>的平方值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4208463" y="5187950"/>
            <a:ext cx="1731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(c)</a:t>
            </a:r>
            <a:r>
              <a:rPr lang="zh-CN" altLang="zh-CN" sz="1400"/>
              <a:t>显示输入数据并判断结果</a:t>
            </a:r>
            <a:endParaRPr lang="zh-CN" altLang="en-US" sz="1400"/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6710363" y="5937250"/>
            <a:ext cx="184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(d)</a:t>
            </a:r>
            <a:r>
              <a:rPr lang="zh-CN" altLang="zh-CN" sz="1400"/>
              <a:t>另一次运行结果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539750" y="1341438"/>
            <a:ext cx="8072438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 </a:t>
            </a:r>
            <a:r>
              <a:rPr lang="en-US" altLang="zh-CN" sz="2800"/>
              <a:t>JSP</a:t>
            </a:r>
            <a:r>
              <a:rPr lang="zh-CN" altLang="zh-CN" sz="2800"/>
              <a:t>（</a:t>
            </a:r>
            <a:r>
              <a:rPr lang="en-US" altLang="zh-CN" sz="2800"/>
              <a:t>Java Server Pages</a:t>
            </a:r>
            <a:r>
              <a:rPr lang="zh-CN" altLang="zh-CN" sz="2800"/>
              <a:t>）是</a:t>
            </a:r>
            <a:r>
              <a:rPr lang="en-US" altLang="zh-CN" sz="2800"/>
              <a:t>Web</a:t>
            </a:r>
            <a:r>
              <a:rPr lang="zh-CN" altLang="zh-CN" sz="2800"/>
              <a:t>服务端开发技术，利用</a:t>
            </a:r>
            <a:r>
              <a:rPr lang="en-US" altLang="zh-CN" sz="2800"/>
              <a:t>JSP</a:t>
            </a:r>
            <a:r>
              <a:rPr lang="zh-CN" altLang="zh-CN" sz="2800"/>
              <a:t>可以建立安全、跨平台的</a:t>
            </a:r>
            <a:r>
              <a:rPr lang="en-US" altLang="zh-CN" sz="2800"/>
              <a:t>Web</a:t>
            </a:r>
            <a:r>
              <a:rPr lang="zh-CN" altLang="zh-CN" sz="2800"/>
              <a:t>应用程序。</a:t>
            </a:r>
            <a:endParaRPr lang="en-US" altLang="zh-CN" sz="280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/>
              <a:t> JSP</a:t>
            </a:r>
            <a:r>
              <a:rPr lang="zh-CN" altLang="zh-CN" sz="2800"/>
              <a:t>以</a:t>
            </a:r>
            <a:r>
              <a:rPr lang="en-US" altLang="zh-CN" sz="2800"/>
              <a:t>Java</a:t>
            </a:r>
            <a:r>
              <a:rPr lang="zh-CN" altLang="zh-CN" sz="2800"/>
              <a:t>技术为基础，并在许多方面作了改进，具有网页逻辑与网页设计分离、平台无关性、完全面向对象及编译后运行等优点，已成为开发动态网站的主流技术</a:t>
            </a:r>
            <a:r>
              <a:rPr lang="zh-CN" altLang="en-US" sz="2800" b="1"/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4035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19626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4-7</a:t>
            </a:r>
            <a:r>
              <a:rPr lang="zh-CN" altLang="zh-CN" sz="2400"/>
              <a:t>】</a:t>
            </a:r>
            <a:r>
              <a:rPr lang="en-US" altLang="zh-CN" sz="2000"/>
              <a:t>ex4-7-1.jsp</a:t>
            </a:r>
            <a:r>
              <a:rPr lang="zh-CN" altLang="zh-CN" sz="2000"/>
              <a:t>内容如下：</a:t>
            </a:r>
            <a:endParaRPr lang="en-US" altLang="zh-CN" sz="2000"/>
          </a:p>
          <a:p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 pageEncoding="GB18030"%&gt;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&lt;title&gt;session</a:t>
            </a:r>
            <a:r>
              <a:rPr lang="zh-CN" altLang="zh-CN"/>
              <a:t>对象示例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session.setAttribute("Customer","UsrName");%&gt;</a:t>
            </a:r>
            <a:endParaRPr lang="zh-CN" altLang="zh-CN"/>
          </a:p>
          <a:p>
            <a:r>
              <a:rPr lang="en-US" altLang="zh-CN"/>
              <a:t>&lt;form method=post action="ex4-7-2.jsp"&gt;</a:t>
            </a:r>
            <a:endParaRPr lang="zh-CN" altLang="zh-CN"/>
          </a:p>
          <a:p>
            <a:r>
              <a:rPr lang="zh-CN" altLang="zh-CN"/>
              <a:t>请输入姓名：</a:t>
            </a:r>
            <a:r>
              <a:rPr lang="en-US" altLang="zh-CN"/>
              <a:t>&lt;input type=text name="name"&gt;</a:t>
            </a:r>
            <a:endParaRPr lang="zh-CN" altLang="zh-CN"/>
          </a:p>
          <a:p>
            <a:r>
              <a:rPr lang="en-US" altLang="zh-CN"/>
              <a:t>&lt;input type=submit value="</a:t>
            </a:r>
            <a:r>
              <a:rPr lang="zh-CN" altLang="zh-CN"/>
              <a:t>提交</a:t>
            </a:r>
            <a:r>
              <a:rPr lang="en-US" altLang="zh-CN"/>
              <a:t>"&gt;&lt;/form&gt;</a:t>
            </a:r>
            <a:endParaRPr lang="zh-CN" altLang="zh-CN"/>
          </a:p>
          <a:p>
            <a:r>
              <a:rPr lang="en-US" altLang="zh-CN"/>
              <a:t>&lt;/body&gt;&lt;/html&gt;</a:t>
            </a:r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5059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196262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4-7</a:t>
            </a:r>
            <a:r>
              <a:rPr lang="zh-CN" altLang="zh-CN" sz="2400"/>
              <a:t>】</a:t>
            </a:r>
            <a:r>
              <a:rPr lang="en-US" altLang="zh-CN" sz="2000"/>
              <a:t>ex4-7-2.jsp</a:t>
            </a:r>
            <a:r>
              <a:rPr lang="zh-CN" altLang="zh-CN" sz="2000"/>
              <a:t>内容如下：</a:t>
            </a:r>
            <a:endParaRPr lang="en-US" altLang="zh-CN" sz="2000"/>
          </a:p>
          <a:p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 pageEncoding="GB18030"%&gt;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&lt;title&gt;session</a:t>
            </a:r>
            <a:r>
              <a:rPr lang="zh-CN" altLang="zh-CN"/>
              <a:t>对象示例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String nm=request.getParameter("name");</a:t>
            </a:r>
            <a:endParaRPr lang="zh-CN" altLang="zh-CN"/>
          </a:p>
          <a:p>
            <a:r>
              <a:rPr lang="en-US" altLang="zh-CN"/>
              <a:t>   session.setAttribute("name", nm);</a:t>
            </a:r>
            <a:endParaRPr lang="zh-CN" altLang="zh-CN"/>
          </a:p>
          <a:p>
            <a:r>
              <a:rPr lang="en-US" altLang="zh-CN"/>
              <a:t>%&gt;</a:t>
            </a:r>
            <a:endParaRPr lang="zh-CN" altLang="zh-CN"/>
          </a:p>
          <a:p>
            <a:r>
              <a:rPr lang="zh-CN" altLang="zh-CN"/>
              <a:t>您的姓名是：</a:t>
            </a:r>
            <a:r>
              <a:rPr lang="en-US" altLang="zh-CN"/>
              <a:t>&lt;%= nm %&gt;&lt;br&gt;</a:t>
            </a:r>
            <a:endParaRPr lang="zh-CN" altLang="zh-CN"/>
          </a:p>
          <a:p>
            <a:r>
              <a:rPr lang="en-US" altLang="zh-CN"/>
              <a:t>&lt;form method=post action="ex4-7-3.jsp"&gt;</a:t>
            </a:r>
            <a:endParaRPr lang="zh-CN" altLang="zh-CN"/>
          </a:p>
          <a:p>
            <a:r>
              <a:rPr lang="zh-CN" altLang="zh-CN"/>
              <a:t>请输入</a:t>
            </a:r>
            <a:r>
              <a:rPr lang="en-US" altLang="zh-CN"/>
              <a:t>15</a:t>
            </a:r>
            <a:r>
              <a:rPr lang="zh-CN" altLang="zh-CN"/>
              <a:t>的平方</a:t>
            </a:r>
            <a:r>
              <a:rPr lang="en-US" altLang="zh-CN"/>
              <a:t>=  &lt;input type=text name="square"&gt;</a:t>
            </a:r>
            <a:endParaRPr lang="zh-CN" altLang="zh-CN"/>
          </a:p>
          <a:p>
            <a:r>
              <a:rPr lang="en-US" altLang="zh-CN"/>
              <a:t>&lt;input type=submit value="</a:t>
            </a:r>
            <a:r>
              <a:rPr lang="zh-CN" altLang="zh-CN"/>
              <a:t>确定</a:t>
            </a:r>
            <a:r>
              <a:rPr lang="en-US" altLang="zh-CN"/>
              <a:t>"&gt;</a:t>
            </a:r>
            <a:endParaRPr lang="zh-CN" altLang="zh-CN"/>
          </a:p>
          <a:p>
            <a:r>
              <a:rPr lang="en-US" altLang="zh-CN"/>
              <a:t>&lt;/form&gt;&lt;/body&gt;&lt;/html&gt;</a:t>
            </a:r>
            <a:endParaRPr lang="zh-CN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6083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33845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4-7</a:t>
            </a:r>
            <a:r>
              <a:rPr lang="zh-CN" altLang="zh-CN" sz="2400"/>
              <a:t>】</a:t>
            </a:r>
            <a:endParaRPr lang="en-US" altLang="zh-CN" sz="2400"/>
          </a:p>
          <a:p>
            <a:pPr>
              <a:spcAft>
                <a:spcPts val="600"/>
              </a:spcAft>
            </a:pPr>
            <a:r>
              <a:rPr lang="en-US" altLang="zh-CN" sz="2000"/>
              <a:t>ex4-7-3.jsp</a:t>
            </a:r>
            <a:r>
              <a:rPr lang="zh-CN" altLang="zh-CN" sz="2000"/>
              <a:t>内容：</a:t>
            </a:r>
            <a:endParaRPr lang="en-US" altLang="zh-CN" sz="2000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25538"/>
            <a:ext cx="46132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7107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19626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4-8</a:t>
            </a:r>
            <a:r>
              <a:rPr lang="zh-CN" altLang="zh-CN" sz="2400"/>
              <a:t>】</a:t>
            </a:r>
            <a:r>
              <a:rPr lang="zh-CN" altLang="zh-CN" sz="2000"/>
              <a:t>判断用户是否登录，若未登录则将页面跳转到登录页。</a:t>
            </a:r>
            <a:endParaRPr lang="en-US" altLang="zh-CN" sz="2000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）编写</a:t>
            </a:r>
            <a:r>
              <a:rPr lang="en-US" altLang="zh-CN"/>
              <a:t>ex4-8-login.html</a:t>
            </a:r>
            <a:r>
              <a:rPr lang="zh-CN" altLang="zh-CN"/>
              <a:t>页面，此为登录页，内容如下：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charset=UTF-8"&gt;</a:t>
            </a:r>
            <a:endParaRPr lang="zh-CN" altLang="zh-CN"/>
          </a:p>
          <a:p>
            <a:r>
              <a:rPr lang="en-US" altLang="zh-CN"/>
              <a:t>&lt;title&gt;session</a:t>
            </a:r>
            <a:r>
              <a:rPr lang="zh-CN" altLang="zh-CN"/>
              <a:t>示例登录页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&lt;form action="ex4-8-1.jsp" method=post name=form&gt;</a:t>
            </a:r>
            <a:endParaRPr lang="zh-CN" altLang="zh-CN"/>
          </a:p>
          <a:p>
            <a:r>
              <a:rPr lang="zh-CN" altLang="zh-CN"/>
              <a:t>请输入用户名：</a:t>
            </a:r>
            <a:r>
              <a:rPr lang="en-US" altLang="zh-CN"/>
              <a:t>&lt;input type="text" name="usrname" value=""&gt;&lt;br&gt;&lt;br&gt;</a:t>
            </a:r>
            <a:endParaRPr lang="zh-CN" altLang="zh-CN"/>
          </a:p>
          <a:p>
            <a:r>
              <a:rPr lang="zh-CN" altLang="zh-CN"/>
              <a:t>请输入密码：</a:t>
            </a:r>
            <a:r>
              <a:rPr lang="en-US" altLang="zh-CN"/>
              <a:t>&lt;input type="password" name="pwd" value=""&gt;&lt;br&gt;&lt;br&gt;</a:t>
            </a:r>
            <a:endParaRPr lang="zh-CN" altLang="zh-CN"/>
          </a:p>
          <a:p>
            <a:r>
              <a:rPr lang="en-US" altLang="zh-CN"/>
              <a:t>&lt;input type="submit" value="</a:t>
            </a:r>
            <a:r>
              <a:rPr lang="zh-CN" altLang="zh-CN"/>
              <a:t>确定</a:t>
            </a:r>
            <a:r>
              <a:rPr lang="en-US" altLang="zh-CN"/>
              <a:t>" name=submit&gt;&amp;nbsp;&amp;nbsp;</a:t>
            </a:r>
            <a:endParaRPr lang="zh-CN" altLang="zh-CN"/>
          </a:p>
          <a:p>
            <a:r>
              <a:rPr lang="en-US" altLang="zh-CN"/>
              <a:t>&lt;input type="reset" value="</a:t>
            </a:r>
            <a:r>
              <a:rPr lang="zh-CN" altLang="zh-CN"/>
              <a:t>重填</a:t>
            </a:r>
            <a:r>
              <a:rPr lang="en-US" altLang="zh-CN"/>
              <a:t>" name=reset&gt;&lt;br&gt;</a:t>
            </a:r>
            <a:endParaRPr lang="zh-CN" altLang="zh-CN"/>
          </a:p>
          <a:p>
            <a:r>
              <a:rPr lang="en-US" altLang="zh-CN"/>
              <a:t>&lt;/body&gt;&lt;/html&gt;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8131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8132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497887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4-8</a:t>
            </a:r>
            <a:r>
              <a:rPr lang="zh-CN" altLang="zh-CN" sz="2400"/>
              <a:t>】</a:t>
            </a:r>
            <a:r>
              <a:rPr lang="zh-CN" altLang="zh-CN" sz="2000"/>
              <a:t>判断用户是否登录，若未登录则将页面跳转到登录页。</a:t>
            </a:r>
            <a:endParaRPr lang="en-US" altLang="zh-CN" sz="2000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）编写</a:t>
            </a:r>
            <a:r>
              <a:rPr lang="en-US" altLang="zh-CN"/>
              <a:t>ex4-8-1.jsp</a:t>
            </a:r>
            <a:r>
              <a:rPr lang="zh-CN" altLang="zh-CN"/>
              <a:t>页面，获取表单输入的用户名和密码，并写入</a:t>
            </a:r>
            <a:r>
              <a:rPr lang="en-US" altLang="zh-CN"/>
              <a:t>session</a:t>
            </a:r>
            <a:r>
              <a:rPr lang="zh-CN" altLang="zh-CN"/>
              <a:t>对象。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 pageEncoding="GB18030"%&gt;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&lt;title&gt;session</a:t>
            </a:r>
            <a:r>
              <a:rPr lang="zh-CN" altLang="zh-CN"/>
              <a:t>示例获取用户登录信息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request.setCharacterEncoding("UTF-8"); //</a:t>
            </a:r>
            <a:r>
              <a:rPr lang="zh-CN" altLang="zh-CN"/>
              <a:t>设置取得值的编码方式</a:t>
            </a:r>
            <a:r>
              <a:rPr lang="en-US" altLang="zh-CN"/>
              <a:t> %&gt;</a:t>
            </a:r>
            <a:endParaRPr lang="zh-CN" altLang="zh-CN"/>
          </a:p>
          <a:p>
            <a:r>
              <a:rPr lang="en-US" altLang="zh-CN"/>
              <a:t>&lt;%! String uname="" ; %&gt;</a:t>
            </a:r>
            <a:endParaRPr lang="zh-CN" altLang="zh-CN"/>
          </a:p>
          <a:p>
            <a:r>
              <a:rPr lang="en-US" altLang="zh-CN"/>
              <a:t>&lt;% uname=request.getParameter("usrname"); %&gt;</a:t>
            </a:r>
            <a:endParaRPr lang="zh-CN" altLang="zh-CN"/>
          </a:p>
          <a:p>
            <a:r>
              <a:rPr lang="zh-CN" altLang="zh-CN"/>
              <a:t>您输入的用户名：</a:t>
            </a:r>
            <a:r>
              <a:rPr lang="en-US" altLang="zh-CN"/>
              <a:t>&lt;%= uname %&gt;&lt;br&gt;</a:t>
            </a:r>
            <a:endParaRPr lang="zh-CN" altLang="zh-CN"/>
          </a:p>
          <a:p>
            <a:r>
              <a:rPr lang="en-US" altLang="zh-CN"/>
              <a:t>&lt;% session.setAttribute("usrname", uname); %&gt;</a:t>
            </a:r>
            <a:endParaRPr lang="zh-CN" altLang="zh-CN"/>
          </a:p>
          <a:p>
            <a:r>
              <a:rPr lang="en-US" altLang="zh-CN"/>
              <a:t>&lt;/body&gt;&lt;/html&gt;</a:t>
            </a:r>
            <a:endParaRPr lang="zh-CN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49156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497887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4-8</a:t>
            </a:r>
            <a:r>
              <a:rPr lang="zh-CN" altLang="zh-CN" sz="2400"/>
              <a:t>】</a:t>
            </a:r>
            <a:r>
              <a:rPr lang="zh-CN" altLang="zh-CN" sz="2000"/>
              <a:t>判断用户是否登录，若未登录则将页面跳转到登录页。</a:t>
            </a:r>
            <a:endParaRPr lang="en-US" altLang="zh-CN" sz="2000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）编写</a:t>
            </a:r>
            <a:r>
              <a:rPr lang="en-US" altLang="zh-CN"/>
              <a:t>ex4-8-2.jsp</a:t>
            </a:r>
            <a:r>
              <a:rPr lang="zh-CN" altLang="zh-CN"/>
              <a:t>页面，判断是否登录，若未登录则停留</a:t>
            </a:r>
            <a:r>
              <a:rPr lang="en-US" altLang="zh-CN"/>
              <a:t>5</a:t>
            </a:r>
            <a:r>
              <a:rPr lang="zh-CN" altLang="zh-CN"/>
              <a:t>秒后转向</a:t>
            </a:r>
            <a:r>
              <a:rPr lang="en-US" altLang="zh-CN"/>
              <a:t>ex4-8-login.html</a:t>
            </a:r>
            <a:r>
              <a:rPr lang="zh-CN" altLang="zh-CN"/>
              <a:t>登录页；若已登录，则显示用户名。</a:t>
            </a:r>
            <a:endParaRPr lang="en-US" altLang="zh-CN"/>
          </a:p>
          <a:p>
            <a:r>
              <a:rPr lang="en-US" altLang="zh-CN" sz="1600"/>
              <a:t>&lt;%@ page language="java" contentType="text/html; charset=GB18030"</a:t>
            </a:r>
            <a:endParaRPr lang="zh-CN" altLang="zh-CN" sz="1600"/>
          </a:p>
          <a:p>
            <a:r>
              <a:rPr lang="en-US" altLang="zh-CN" sz="1600"/>
              <a:t>     pageEncoding="GB18030"%&gt;</a:t>
            </a:r>
            <a:endParaRPr lang="zh-CN" altLang="zh-CN" sz="1600"/>
          </a:p>
          <a:p>
            <a:r>
              <a:rPr lang="en-US" altLang="zh-CN" sz="1600"/>
              <a:t>&lt;!DOCTYPE html PUBLIC "-//W3C//DTD HTML 4.01 Transitional//EN" </a:t>
            </a:r>
            <a:endParaRPr lang="zh-CN" altLang="zh-CN" sz="1600"/>
          </a:p>
          <a:p>
            <a:r>
              <a:rPr lang="en-US" altLang="zh-CN" sz="1600"/>
              <a:t>"http://www.w3.org/TR/html4/loose.dtd"&gt;&lt;html&gt;&lt;head&gt;</a:t>
            </a:r>
            <a:endParaRPr lang="zh-CN" altLang="zh-CN" sz="1600"/>
          </a:p>
          <a:p>
            <a:r>
              <a:rPr lang="en-US" altLang="zh-CN" sz="1600"/>
              <a:t>&lt;meta http-equiv="Content-Type" content="text/html; charset=GB18030"&gt;</a:t>
            </a:r>
            <a:endParaRPr lang="zh-CN" altLang="zh-CN" sz="1600"/>
          </a:p>
          <a:p>
            <a:r>
              <a:rPr lang="en-US" altLang="zh-CN" sz="1600"/>
              <a:t>&lt;title&gt;session</a:t>
            </a:r>
            <a:r>
              <a:rPr lang="zh-CN" altLang="zh-CN" sz="1600"/>
              <a:t>示例判断页</a:t>
            </a:r>
            <a:r>
              <a:rPr lang="en-US" altLang="zh-CN" sz="1600"/>
              <a:t>&lt;/title&gt;&lt;/head&gt;&lt;body&gt;</a:t>
            </a:r>
            <a:endParaRPr lang="zh-CN" altLang="zh-CN" sz="1600"/>
          </a:p>
          <a:p>
            <a:r>
              <a:rPr lang="en-US" altLang="zh-CN" sz="1600"/>
              <a:t>&lt;%  if(session.getAttribute("usrname")==null)</a:t>
            </a:r>
            <a:endParaRPr lang="zh-CN" altLang="zh-CN" sz="1600"/>
          </a:p>
          <a:p>
            <a:r>
              <a:rPr lang="en-US" altLang="zh-CN" sz="1600"/>
              <a:t>{	 out.println("</a:t>
            </a:r>
            <a:r>
              <a:rPr lang="zh-CN" altLang="zh-CN" sz="1600"/>
              <a:t>您未登录，请先登录</a:t>
            </a:r>
            <a:r>
              <a:rPr lang="en-US" altLang="zh-CN" sz="1600"/>
              <a:t>");</a:t>
            </a:r>
            <a:endParaRPr lang="zh-CN" altLang="zh-CN" sz="1600"/>
          </a:p>
          <a:p>
            <a:r>
              <a:rPr lang="en-US" altLang="zh-CN" sz="1600"/>
              <a:t>		 response.setHeader("Refresh", "5;URL=ex4-8-login.html");</a:t>
            </a:r>
            <a:endParaRPr lang="zh-CN" altLang="zh-CN" sz="1600"/>
          </a:p>
          <a:p>
            <a:r>
              <a:rPr lang="en-US" altLang="zh-CN" sz="1600"/>
              <a:t>     }</a:t>
            </a:r>
            <a:endParaRPr lang="zh-CN" altLang="zh-CN" sz="1600"/>
          </a:p>
          <a:p>
            <a:r>
              <a:rPr lang="en-US" altLang="zh-CN" sz="1600"/>
              <a:t>     else</a:t>
            </a:r>
            <a:endParaRPr lang="zh-CN" altLang="zh-CN" sz="1600"/>
          </a:p>
          <a:p>
            <a:r>
              <a:rPr lang="en-US" altLang="zh-CN" sz="1600"/>
              <a:t>     {	String uname = (String)session.getAttribute("usrname"); </a:t>
            </a:r>
            <a:endParaRPr lang="zh-CN" altLang="zh-CN" sz="1600"/>
          </a:p>
          <a:p>
            <a:r>
              <a:rPr lang="en-US" altLang="zh-CN" sz="1600"/>
              <a:t>        out.println("</a:t>
            </a:r>
            <a:r>
              <a:rPr lang="zh-CN" altLang="zh-CN" sz="1600"/>
              <a:t>您已登录：</a:t>
            </a:r>
            <a:r>
              <a:rPr lang="en-US" altLang="zh-CN" sz="1600"/>
              <a:t>"+uname);</a:t>
            </a:r>
            <a:endParaRPr lang="zh-CN" altLang="zh-CN" sz="1600"/>
          </a:p>
          <a:p>
            <a:r>
              <a:rPr lang="en-US" altLang="zh-CN" sz="1600"/>
              <a:t>     }</a:t>
            </a:r>
            <a:endParaRPr lang="zh-CN" altLang="zh-CN" sz="1600"/>
          </a:p>
          <a:p>
            <a:r>
              <a:rPr lang="en-US" altLang="zh-CN" sz="1600"/>
              <a:t>%&gt;</a:t>
            </a:r>
            <a:endParaRPr lang="zh-CN" altLang="zh-CN" sz="1600"/>
          </a:p>
          <a:p>
            <a:r>
              <a:rPr lang="en-US" altLang="zh-CN" sz="1600"/>
              <a:t>&lt;/body&gt;&lt;/html&gt;</a:t>
            </a:r>
            <a:endParaRPr lang="zh-CN" altLang="zh-CN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0179" name="Text Box 84"/>
          <p:cNvSpPr txBox="1">
            <a:spLocks noChangeArrowheads="1"/>
          </p:cNvSpPr>
          <p:nvPr/>
        </p:nvSpPr>
        <p:spPr bwMode="auto">
          <a:xfrm>
            <a:off x="463550" y="90805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4.2.3 session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0180" name="Text Box 9"/>
          <p:cNvSpPr txBox="1">
            <a:spLocks noChangeArrowheads="1"/>
          </p:cNvSpPr>
          <p:nvPr/>
        </p:nvSpPr>
        <p:spPr bwMode="auto">
          <a:xfrm>
            <a:off x="250825" y="1411288"/>
            <a:ext cx="826293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4-8</a:t>
            </a:r>
            <a:r>
              <a:rPr lang="zh-CN" altLang="zh-CN" sz="2400"/>
              <a:t>】</a:t>
            </a:r>
            <a:r>
              <a:rPr lang="zh-CN" altLang="zh-CN" sz="2000"/>
              <a:t>运行</a:t>
            </a:r>
            <a:r>
              <a:rPr lang="en-US" altLang="zh-CN" sz="2000"/>
              <a:t>ex4-8-2.jsp</a:t>
            </a:r>
            <a:r>
              <a:rPr lang="zh-CN" altLang="zh-CN" sz="2000"/>
              <a:t>，因未登录，故会提示用户登录，如图</a:t>
            </a:r>
            <a:r>
              <a:rPr lang="en-US" altLang="zh-CN" sz="2000"/>
              <a:t>(a)</a:t>
            </a:r>
            <a:r>
              <a:rPr lang="zh-CN" altLang="zh-CN" sz="2000"/>
              <a:t>所示；且停留</a:t>
            </a:r>
            <a:r>
              <a:rPr lang="en-US" altLang="zh-CN" sz="2000"/>
              <a:t>5</a:t>
            </a:r>
            <a:r>
              <a:rPr lang="zh-CN" altLang="zh-CN" sz="2000"/>
              <a:t>秒后跳转到</a:t>
            </a:r>
            <a:r>
              <a:rPr lang="en-US" altLang="zh-CN" sz="2000"/>
              <a:t>ex4-8-login.html</a:t>
            </a:r>
            <a:r>
              <a:rPr lang="zh-CN" altLang="zh-CN" sz="2000"/>
              <a:t>登录页，如图</a:t>
            </a:r>
            <a:r>
              <a:rPr lang="en-US" altLang="zh-CN" sz="2000"/>
              <a:t>(b)</a:t>
            </a:r>
            <a:r>
              <a:rPr lang="zh-CN" altLang="zh-CN" sz="2000"/>
              <a:t>所示；在页面上输入用户名和密码后，提交</a:t>
            </a:r>
            <a:r>
              <a:rPr lang="en-US" altLang="zh-CN" sz="2000"/>
              <a:t>ex4-8-1.jsp</a:t>
            </a:r>
            <a:r>
              <a:rPr lang="zh-CN" altLang="zh-CN" sz="2000"/>
              <a:t>处理，将显示用户名并写入</a:t>
            </a:r>
            <a:r>
              <a:rPr lang="en-US" altLang="zh-CN" sz="2000"/>
              <a:t>session</a:t>
            </a:r>
            <a:r>
              <a:rPr lang="zh-CN" altLang="zh-CN" sz="2000"/>
              <a:t>，如图</a:t>
            </a:r>
            <a:r>
              <a:rPr lang="en-US" altLang="zh-CN" sz="2000"/>
              <a:t>(c)</a:t>
            </a:r>
            <a:r>
              <a:rPr lang="zh-CN" altLang="zh-CN" sz="2000"/>
              <a:t>所示；再次运行</a:t>
            </a:r>
            <a:r>
              <a:rPr lang="en-US" altLang="zh-CN" sz="2000"/>
              <a:t>ex4-8-2.jsp</a:t>
            </a:r>
            <a:r>
              <a:rPr lang="zh-CN" altLang="zh-CN" sz="2000"/>
              <a:t>，将显示用户名，且不会跳转回登录页，如图</a:t>
            </a:r>
            <a:r>
              <a:rPr lang="en-US" altLang="zh-CN" sz="2000"/>
              <a:t>(d)</a:t>
            </a:r>
            <a:r>
              <a:rPr lang="zh-CN" altLang="zh-CN" sz="2000"/>
              <a:t>所示。</a:t>
            </a:r>
            <a:endParaRPr lang="en-US" altLang="zh-CN" sz="200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122613"/>
            <a:ext cx="25479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652963"/>
            <a:ext cx="24749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3108325"/>
            <a:ext cx="244316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552950"/>
            <a:ext cx="261302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301625" y="4652963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(a)</a:t>
            </a:r>
            <a:r>
              <a:rPr lang="zh-CN" altLang="zh-CN" sz="1400"/>
              <a:t>提示并跳转</a:t>
            </a:r>
            <a:endParaRPr lang="zh-CN" altLang="en-US" sz="1400"/>
          </a:p>
        </p:txBody>
      </p:sp>
      <p:sp>
        <p:nvSpPr>
          <p:cNvPr id="50186" name="TextBox 9"/>
          <p:cNvSpPr txBox="1">
            <a:spLocks noChangeArrowheads="1"/>
          </p:cNvSpPr>
          <p:nvPr/>
        </p:nvSpPr>
        <p:spPr bwMode="auto">
          <a:xfrm>
            <a:off x="2268538" y="6113463"/>
            <a:ext cx="1582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(b)</a:t>
            </a:r>
            <a:r>
              <a:rPr lang="zh-CN" altLang="zh-CN" sz="1400"/>
              <a:t>输入登录信息</a:t>
            </a:r>
            <a:endParaRPr lang="zh-CN" altLang="en-US" sz="1400"/>
          </a:p>
        </p:txBody>
      </p:sp>
      <p:sp>
        <p:nvSpPr>
          <p:cNvPr id="50187" name="TextBox 10"/>
          <p:cNvSpPr txBox="1">
            <a:spLocks noChangeArrowheads="1"/>
          </p:cNvSpPr>
          <p:nvPr/>
        </p:nvSpPr>
        <p:spPr bwMode="auto">
          <a:xfrm>
            <a:off x="4383088" y="4552950"/>
            <a:ext cx="158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(c)</a:t>
            </a:r>
            <a:r>
              <a:rPr lang="zh-CN" altLang="zh-CN" sz="1400"/>
              <a:t>显示输入信息</a:t>
            </a:r>
            <a:endParaRPr lang="zh-CN" altLang="en-US" sz="1400"/>
          </a:p>
        </p:txBody>
      </p:sp>
      <p:sp>
        <p:nvSpPr>
          <p:cNvPr id="50188" name="TextBox 11"/>
          <p:cNvSpPr txBox="1">
            <a:spLocks noChangeArrowheads="1"/>
          </p:cNvSpPr>
          <p:nvPr/>
        </p:nvSpPr>
        <p:spPr bwMode="auto">
          <a:xfrm>
            <a:off x="6742113" y="6126163"/>
            <a:ext cx="15843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(d)</a:t>
            </a:r>
            <a:r>
              <a:rPr lang="zh-CN" altLang="zh-CN" sz="1400"/>
              <a:t>再次运行结果</a:t>
            </a:r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1203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4.2.4 application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7583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application</a:t>
            </a:r>
            <a:r>
              <a:rPr lang="zh-CN" altLang="zh-CN" sz="2400"/>
              <a:t>对象用于记录整个网站的信息</a:t>
            </a:r>
            <a:r>
              <a:rPr lang="zh-CN" altLang="en-US" sz="2400"/>
              <a:t>。</a:t>
            </a:r>
            <a:endParaRPr lang="zh-CN" altLang="zh-CN" sz="24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8313" y="2276475"/>
          <a:ext cx="8280400" cy="3744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181"/>
                <a:gridCol w="4536219"/>
              </a:tblGrid>
              <a:tr h="40713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getAttribute(String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name)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application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对象中与指定名称绑定的对象，如果不存在则返回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87460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setAttribute(String name, Object value)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设置指定名称的属性值。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removeAttribute(String name)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application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对象中删除名为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的属性。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getInitParameter(String name)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获取应用程序中名为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的初始化参数值。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Enumeration getInitParameterNames()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获取应用程序中全部初始化参数名。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Enumeration getAttributeNames()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获取所有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application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属性的名称。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  <a:tr h="4105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getServerInfo()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获取服务器名称和版本。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2227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4.2.4 application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2228" name="Text Box 9"/>
          <p:cNvSpPr txBox="1">
            <a:spLocks noChangeArrowheads="1"/>
          </p:cNvSpPr>
          <p:nvPr/>
        </p:nvSpPr>
        <p:spPr bwMode="auto">
          <a:xfrm>
            <a:off x="428625" y="1443038"/>
            <a:ext cx="8262938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4-9</a:t>
            </a:r>
            <a:r>
              <a:rPr lang="zh-CN" altLang="zh-CN" sz="2400"/>
              <a:t>】</a:t>
            </a:r>
            <a:r>
              <a:rPr lang="zh-CN" altLang="zh-CN" sz="2000"/>
              <a:t>利用</a:t>
            </a:r>
            <a:r>
              <a:rPr lang="en-US" altLang="zh-CN" sz="2000"/>
              <a:t>application</a:t>
            </a:r>
            <a:r>
              <a:rPr lang="zh-CN" altLang="zh-CN" sz="2000"/>
              <a:t>对象获取配置文件的初始化参数。</a:t>
            </a:r>
            <a:endParaRPr lang="en-US" altLang="zh-CN" sz="200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/>
              <a:t>初始化参数在</a:t>
            </a:r>
            <a:r>
              <a:rPr lang="en-US" altLang="zh-CN" sz="2000"/>
              <a:t>web.xml</a:t>
            </a:r>
            <a:r>
              <a:rPr lang="zh-CN" altLang="zh-CN" sz="2000"/>
              <a:t>文件中设置，该文件位于应用程序所在文件夹下的</a:t>
            </a:r>
            <a:r>
              <a:rPr lang="en-US" altLang="zh-CN" sz="2000"/>
              <a:t>WEB-INF</a:t>
            </a:r>
            <a:r>
              <a:rPr lang="zh-CN" altLang="zh-CN" sz="2000"/>
              <a:t>子目录下。</a:t>
            </a:r>
            <a:endParaRPr lang="en-US" altLang="zh-CN" sz="200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/>
              <a:t>在</a:t>
            </a:r>
            <a:r>
              <a:rPr lang="en-US" altLang="zh-CN" sz="2000"/>
              <a:t>web.xml</a:t>
            </a:r>
            <a:r>
              <a:rPr lang="zh-CN" altLang="zh-CN" sz="2000"/>
              <a:t>中通过</a:t>
            </a:r>
            <a:r>
              <a:rPr lang="en-US" altLang="zh-CN" sz="2000"/>
              <a:t>&lt;context-param&gt;</a:t>
            </a:r>
            <a:r>
              <a:rPr lang="zh-CN" altLang="zh-CN" sz="2000"/>
              <a:t>标记添加初始化参数，现添加如下参数：</a:t>
            </a:r>
            <a:endParaRPr lang="zh-CN" altLang="zh-CN" sz="2000"/>
          </a:p>
          <a:p>
            <a:r>
              <a:rPr lang="en-US" altLang="zh-CN" sz="2000"/>
              <a:t>&lt;context-param&gt;  </a:t>
            </a:r>
            <a:endParaRPr lang="zh-CN" altLang="zh-CN" sz="2000"/>
          </a:p>
          <a:p>
            <a:r>
              <a:rPr lang="en-US" altLang="zh-CN" sz="2000"/>
              <a:t>    &lt;param-name&gt;ContextParameter&lt;/param-name&gt;  </a:t>
            </a:r>
            <a:endParaRPr lang="zh-CN" altLang="zh-CN" sz="2000"/>
          </a:p>
          <a:p>
            <a:r>
              <a:rPr lang="en-US" altLang="zh-CN" sz="2000"/>
              <a:t>    &lt;param-value&gt;test&lt;/param-value&gt; </a:t>
            </a:r>
            <a:endParaRPr lang="zh-CN" altLang="zh-CN" sz="2000"/>
          </a:p>
          <a:p>
            <a:r>
              <a:rPr lang="en-US" altLang="zh-CN" sz="2000"/>
              <a:t>&lt;/context-param&gt; </a:t>
            </a:r>
            <a:endParaRPr lang="zh-CN" altLang="zh-CN" sz="2000"/>
          </a:p>
          <a:p>
            <a:r>
              <a:rPr lang="en-US" altLang="zh-CN" sz="2000"/>
              <a:t>&lt;context-param&gt;  </a:t>
            </a:r>
            <a:endParaRPr lang="zh-CN" altLang="zh-CN" sz="2000"/>
          </a:p>
          <a:p>
            <a:r>
              <a:rPr lang="en-US" altLang="zh-CN" sz="2000"/>
              <a:t>    &lt;param-name&gt;url&lt;/param-name&gt;  </a:t>
            </a:r>
            <a:endParaRPr lang="zh-CN" altLang="zh-CN" sz="2000"/>
          </a:p>
          <a:p>
            <a:r>
              <a:rPr lang="en-US" altLang="zh-CN" sz="2000"/>
              <a:t>    &lt;param-value&gt;jdbc:mysql://localhost:5000/database&lt;/param-value&gt; </a:t>
            </a:r>
            <a:endParaRPr lang="zh-CN" altLang="zh-CN" sz="2000"/>
          </a:p>
          <a:p>
            <a:r>
              <a:rPr lang="en-US" altLang="zh-CN" sz="2000"/>
              <a:t>&lt;/context-param&gt;</a:t>
            </a:r>
            <a:endParaRPr lang="zh-CN" altLang="zh-CN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3251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4.2.4 application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3252" name="Text Box 9"/>
          <p:cNvSpPr txBox="1">
            <a:spLocks noChangeArrowheads="1"/>
          </p:cNvSpPr>
          <p:nvPr/>
        </p:nvSpPr>
        <p:spPr bwMode="auto">
          <a:xfrm>
            <a:off x="428625" y="1443038"/>
            <a:ext cx="8262938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4-9</a:t>
            </a:r>
            <a:r>
              <a:rPr lang="zh-CN" altLang="zh-CN" sz="2400"/>
              <a:t>】</a:t>
            </a:r>
            <a:r>
              <a:rPr lang="zh-CN" altLang="zh-CN" sz="2000"/>
              <a:t>以下程序将获取</a:t>
            </a:r>
            <a:r>
              <a:rPr lang="en-US" altLang="zh-CN" sz="2000"/>
              <a:t>web.xml</a:t>
            </a:r>
            <a:r>
              <a:rPr lang="zh-CN" altLang="zh-CN" sz="2000"/>
              <a:t>中的上述两个初始化参数：</a:t>
            </a:r>
            <a:endParaRPr lang="en-US" altLang="zh-CN" sz="2000"/>
          </a:p>
          <a:p>
            <a:r>
              <a:rPr lang="en-US" altLang="zh-CN"/>
              <a:t>&lt;%@ page language="java" contentType="text/html; charset=GB18030"</a:t>
            </a:r>
            <a:endParaRPr lang="zh-CN" altLang="zh-CN"/>
          </a:p>
          <a:p>
            <a:r>
              <a:rPr lang="en-US" altLang="zh-CN"/>
              <a:t>     pageEncoding="GB18030" import="java.util.*"%&gt;</a:t>
            </a:r>
            <a:endParaRPr lang="zh-CN" altLang="zh-CN"/>
          </a:p>
          <a:p>
            <a:r>
              <a:rPr lang="en-US" altLang="zh-CN"/>
              <a:t>&lt;!DOCTYPE html PUBLIC "-//W3C//DTD HTML 4.01 Transitional//EN" </a:t>
            </a:r>
            <a:endParaRPr lang="zh-CN" altLang="zh-CN"/>
          </a:p>
          <a:p>
            <a:r>
              <a:rPr lang="en-US" altLang="zh-CN"/>
              <a:t>"http://www.w3.org/TR/html4/loose.dtd"&gt;</a:t>
            </a:r>
            <a:endParaRPr lang="zh-CN" altLang="zh-CN"/>
          </a:p>
          <a:p>
            <a:r>
              <a:rPr lang="en-US" altLang="zh-CN"/>
              <a:t>&lt;html&gt;&lt;head&gt;</a:t>
            </a:r>
            <a:endParaRPr lang="zh-CN" altLang="zh-CN"/>
          </a:p>
          <a:p>
            <a:r>
              <a:rPr lang="en-US" altLang="zh-CN"/>
              <a:t>&lt;meta http-equiv="Content-Type" content="text/html; charset=GB18030"&gt;</a:t>
            </a:r>
            <a:endParaRPr lang="zh-CN" altLang="zh-CN"/>
          </a:p>
          <a:p>
            <a:r>
              <a:rPr lang="en-US" altLang="zh-CN"/>
              <a:t>&lt;title&gt;</a:t>
            </a:r>
            <a:r>
              <a:rPr lang="zh-CN" altLang="zh-CN"/>
              <a:t>获取</a:t>
            </a:r>
            <a:r>
              <a:rPr lang="en-US" altLang="zh-CN"/>
              <a:t>web.xml</a:t>
            </a:r>
            <a:r>
              <a:rPr lang="zh-CN" altLang="zh-CN"/>
              <a:t>初始化参数</a:t>
            </a:r>
            <a:r>
              <a:rPr lang="en-US" altLang="zh-CN"/>
              <a:t>&lt;/title&gt;&lt;/head&gt;</a:t>
            </a:r>
            <a:endParaRPr lang="zh-CN" altLang="zh-CN"/>
          </a:p>
          <a:p>
            <a:r>
              <a:rPr lang="en-US" altLang="zh-CN"/>
              <a:t>&lt;body&gt;</a:t>
            </a:r>
            <a:endParaRPr lang="zh-CN" altLang="zh-CN"/>
          </a:p>
          <a:p>
            <a:r>
              <a:rPr lang="en-US" altLang="zh-CN"/>
              <a:t>&lt;%  Enumeration em=application.getInitParameterNames();  //</a:t>
            </a:r>
            <a:r>
              <a:rPr lang="zh-CN" altLang="zh-CN"/>
              <a:t>获取全部参数名</a:t>
            </a:r>
            <a:endParaRPr lang="zh-CN" altLang="zh-CN"/>
          </a:p>
          <a:p>
            <a:r>
              <a:rPr lang="en-US" altLang="zh-CN"/>
              <a:t>while (em.hasMoreElements())</a:t>
            </a:r>
            <a:endParaRPr lang="zh-CN" altLang="zh-CN"/>
          </a:p>
          <a:p>
            <a:r>
              <a:rPr lang="en-US" altLang="zh-CN"/>
              <a:t>{ 	String name=(String)em.nextElement();                            //</a:t>
            </a:r>
            <a:r>
              <a:rPr lang="zh-CN" altLang="zh-CN"/>
              <a:t>获取参数名</a:t>
            </a:r>
            <a:endParaRPr lang="zh-CN" altLang="zh-CN"/>
          </a:p>
          <a:p>
            <a:r>
              <a:rPr lang="en-US" altLang="zh-CN"/>
              <a:t>	    String value=application.getInitParameter(name);        //</a:t>
            </a:r>
            <a:r>
              <a:rPr lang="zh-CN" altLang="zh-CN"/>
              <a:t>获取参数值</a:t>
            </a:r>
            <a:endParaRPr lang="zh-CN" altLang="zh-CN"/>
          </a:p>
          <a:p>
            <a:r>
              <a:rPr lang="en-US" altLang="zh-CN"/>
              <a:t>	    out.print(name+":  "+value+"&lt;br&gt;");</a:t>
            </a:r>
            <a:endParaRPr lang="zh-CN" altLang="zh-CN"/>
          </a:p>
          <a:p>
            <a:r>
              <a:rPr lang="en-US" altLang="zh-CN"/>
              <a:t>}</a:t>
            </a:r>
            <a:endParaRPr lang="zh-CN" altLang="zh-CN"/>
          </a:p>
          <a:p>
            <a:r>
              <a:rPr lang="en-US" altLang="zh-CN"/>
              <a:t>%&gt;</a:t>
            </a:r>
            <a:endParaRPr lang="zh-CN" altLang="zh-CN"/>
          </a:p>
          <a:p>
            <a:r>
              <a:rPr lang="en-US" altLang="zh-CN"/>
              <a:t>&lt;/body&gt;&lt;/html&gt;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"/>
          <p:cNvSpPr txBox="1">
            <a:spLocks noChangeArrowheads="1"/>
          </p:cNvSpPr>
          <p:nvPr/>
        </p:nvSpPr>
        <p:spPr bwMode="auto">
          <a:xfrm>
            <a:off x="520700" y="1614488"/>
            <a:ext cx="8137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/>
              <a:t>【例</a:t>
            </a:r>
            <a:r>
              <a:rPr lang="en-US" altLang="zh-CN" sz="2400"/>
              <a:t>4-1</a:t>
            </a:r>
            <a:r>
              <a:rPr lang="zh-CN" altLang="zh-CN" sz="2400"/>
              <a:t>】编写一个</a:t>
            </a:r>
            <a:r>
              <a:rPr lang="en-US" altLang="zh-CN" sz="2400"/>
              <a:t>JSP</a:t>
            </a:r>
            <a:r>
              <a:rPr lang="zh-CN" altLang="zh-CN" sz="2400"/>
              <a:t>页面，在浏览器中显示“</a:t>
            </a:r>
            <a:r>
              <a:rPr lang="en-US" altLang="zh-CN" sz="2400"/>
              <a:t>Hello,JSP!</a:t>
            </a:r>
            <a:r>
              <a:rPr lang="zh-CN" altLang="zh-CN" sz="2400"/>
              <a:t>”，如图所示。</a:t>
            </a:r>
            <a:endParaRPr lang="zh-CN" altLang="zh-CN" sz="2400"/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7412" name="Text Box 84"/>
          <p:cNvSpPr txBox="1">
            <a:spLocks noChangeArrowheads="1"/>
          </p:cNvSpPr>
          <p:nvPr/>
        </p:nvSpPr>
        <p:spPr bwMode="auto">
          <a:xfrm>
            <a:off x="461963" y="109537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4.1.1 JSP</a:t>
            </a:r>
            <a:r>
              <a:rPr lang="zh-CN" altLang="en-US" sz="2800" b="1"/>
              <a:t>页面</a:t>
            </a:r>
            <a:endParaRPr lang="zh-CN" altLang="en-US" sz="2800"/>
          </a:p>
        </p:txBody>
      </p:sp>
      <p:pic>
        <p:nvPicPr>
          <p:cNvPr id="1741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2636838"/>
            <a:ext cx="3649662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461963" y="2449513"/>
            <a:ext cx="47434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&lt;%@ page contentType="text/html;charset=GB18030" pageEncoding="GB18030" %&gt;</a:t>
            </a:r>
            <a:endParaRPr lang="zh-CN" altLang="zh-CN"/>
          </a:p>
          <a:p>
            <a:pPr eaLnBrk="1" hangingPunct="1"/>
            <a:r>
              <a:rPr lang="en-US" altLang="zh-CN"/>
              <a:t>&lt;html&gt;&lt;head&gt;&lt;title&gt;JSP Examples - Hello JSP&lt;/title&gt;</a:t>
            </a:r>
            <a:endParaRPr lang="zh-CN" altLang="zh-CN"/>
          </a:p>
          <a:p>
            <a:pPr eaLnBrk="1" hangingPunct="1"/>
            <a:r>
              <a:rPr lang="en-US" altLang="zh-CN"/>
              <a:t>  &lt;/head&gt;&lt;body&gt;&lt;b&gt;</a:t>
            </a:r>
            <a:endParaRPr lang="zh-CN" altLang="zh-CN"/>
          </a:p>
          <a:p>
            <a:pPr eaLnBrk="1" hangingPunct="1"/>
            <a:r>
              <a:rPr lang="en-US" altLang="zh-CN"/>
              <a:t>&lt;%</a:t>
            </a:r>
            <a:endParaRPr lang="zh-CN" altLang="zh-CN"/>
          </a:p>
          <a:p>
            <a:pPr eaLnBrk="1" hangingPunct="1"/>
            <a:r>
              <a:rPr lang="en-US" altLang="zh-CN"/>
              <a:t>           out.println("Hello,JSP!");</a:t>
            </a:r>
            <a:endParaRPr lang="zh-CN" altLang="zh-CN"/>
          </a:p>
          <a:p>
            <a:pPr eaLnBrk="1" hangingPunct="1"/>
            <a:r>
              <a:rPr lang="en-US" altLang="zh-CN"/>
              <a:t>       %&gt;</a:t>
            </a:r>
            <a:endParaRPr lang="zh-CN" altLang="zh-CN"/>
          </a:p>
          <a:p>
            <a:pPr eaLnBrk="1" hangingPunct="1"/>
            <a:r>
              <a:rPr lang="en-US" altLang="zh-CN"/>
              <a:t>&lt;/b&gt;&lt;/body&gt;&lt;/html&gt;</a:t>
            </a:r>
            <a:endParaRPr lang="zh-CN" altLang="en-US"/>
          </a:p>
        </p:txBody>
      </p:sp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428625" y="5311775"/>
            <a:ext cx="8229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/>
              <a:t>在记事本中输入</a:t>
            </a:r>
            <a:r>
              <a:rPr lang="zh-CN" altLang="en-US" sz="2000"/>
              <a:t>如上</a:t>
            </a:r>
            <a:r>
              <a:rPr lang="zh-CN" altLang="zh-CN" sz="2000"/>
              <a:t>代码，将文件保存为“</a:t>
            </a:r>
            <a:r>
              <a:rPr lang="en-US" altLang="zh-CN" sz="2000"/>
              <a:t>hello.jsp</a:t>
            </a:r>
            <a:r>
              <a:rPr lang="zh-CN" altLang="zh-CN" sz="2000"/>
              <a:t>”，存放在</a:t>
            </a:r>
            <a:r>
              <a:rPr lang="en-US" altLang="zh-CN" sz="2000"/>
              <a:t>Tomcat</a:t>
            </a:r>
            <a:r>
              <a:rPr lang="zh-CN" altLang="zh-CN" sz="2000"/>
              <a:t>安装目录的</a:t>
            </a:r>
            <a:r>
              <a:rPr lang="en-US" altLang="zh-CN" sz="2000"/>
              <a:t>webapps\ROOT</a:t>
            </a:r>
            <a:r>
              <a:rPr lang="zh-CN" altLang="zh-CN" sz="2000"/>
              <a:t>文件夹下，在浏览器地址栏输入</a:t>
            </a:r>
            <a:r>
              <a:rPr lang="zh-CN" altLang="en-US" sz="2000"/>
              <a:t>：</a:t>
            </a:r>
            <a:endParaRPr lang="en-US" altLang="zh-CN" sz="2000"/>
          </a:p>
          <a:p>
            <a:pPr algn="ctr" eaLnBrk="1" hangingPunct="1"/>
            <a:r>
              <a:rPr lang="en-US" altLang="zh-CN" sz="2000">
                <a:solidFill>
                  <a:srgbClr val="6600CC"/>
                </a:solidFill>
              </a:rPr>
              <a:t>http:localhost:8080/hello.jsp</a:t>
            </a:r>
            <a:endParaRPr lang="zh-CN" altLang="en-US" sz="200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4275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4.2.4 application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4276" name="Text Box 9"/>
          <p:cNvSpPr txBox="1">
            <a:spLocks noChangeArrowheads="1"/>
          </p:cNvSpPr>
          <p:nvPr/>
        </p:nvSpPr>
        <p:spPr bwMode="auto">
          <a:xfrm>
            <a:off x="323850" y="1443038"/>
            <a:ext cx="8569325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4-10</a:t>
            </a:r>
            <a:r>
              <a:rPr lang="zh-CN" altLang="zh-CN" sz="2400"/>
              <a:t>】</a:t>
            </a:r>
            <a:r>
              <a:rPr lang="zh-CN" altLang="zh-CN"/>
              <a:t>利用</a:t>
            </a:r>
            <a:r>
              <a:rPr lang="en-US" altLang="zh-CN"/>
              <a:t>application</a:t>
            </a:r>
            <a:r>
              <a:rPr lang="zh-CN" altLang="zh-CN"/>
              <a:t>对象统计页面访问数。当用户访问页面时使用</a:t>
            </a:r>
            <a:r>
              <a:rPr lang="en-US" altLang="zh-CN"/>
              <a:t>setAttribute()</a:t>
            </a:r>
            <a:r>
              <a:rPr lang="zh-CN" altLang="zh-CN"/>
              <a:t>方法对计数器属性</a:t>
            </a:r>
            <a:r>
              <a:rPr lang="en-US" altLang="zh-CN"/>
              <a:t>count</a:t>
            </a:r>
            <a:r>
              <a:rPr lang="zh-CN" altLang="zh-CN"/>
              <a:t>进行累加，即可得到页面被访问的次数。</a:t>
            </a:r>
            <a:endParaRPr lang="en-US" altLang="zh-CN"/>
          </a:p>
          <a:p>
            <a:r>
              <a:rPr lang="en-US" altLang="zh-CN" sz="1600"/>
              <a:t>&lt;%@ page language="java" contentType="text/html; charset=GB18030"</a:t>
            </a:r>
            <a:endParaRPr lang="zh-CN" altLang="zh-CN" sz="1600"/>
          </a:p>
          <a:p>
            <a:r>
              <a:rPr lang="en-US" altLang="zh-CN" sz="1600"/>
              <a:t>     pageEncoding="GB18030" import="java.util.*"%&gt;</a:t>
            </a:r>
            <a:endParaRPr lang="zh-CN" altLang="zh-CN" sz="1600"/>
          </a:p>
          <a:p>
            <a:r>
              <a:rPr lang="en-US" altLang="zh-CN" sz="1600"/>
              <a:t>&lt;!DOCTYPE html PUBLIC "-//W3C//DTD HTML 4.01 Transitional//EN" </a:t>
            </a:r>
            <a:endParaRPr lang="zh-CN" altLang="zh-CN" sz="1600"/>
          </a:p>
          <a:p>
            <a:r>
              <a:rPr lang="en-US" altLang="zh-CN" sz="1600"/>
              <a:t>"http://www.w3.org/TR/html4/loose.dtd"&gt;&lt;html&gt;&lt;head&gt;</a:t>
            </a:r>
            <a:endParaRPr lang="zh-CN" altLang="zh-CN" sz="1600"/>
          </a:p>
          <a:p>
            <a:r>
              <a:rPr lang="en-US" altLang="zh-CN" sz="1600"/>
              <a:t>&lt;meta http-equiv="Content-Type" content="text/html; charset=GB18030"&gt;</a:t>
            </a:r>
            <a:endParaRPr lang="zh-CN" altLang="zh-CN" sz="1600"/>
          </a:p>
          <a:p>
            <a:r>
              <a:rPr lang="en-US" altLang="zh-CN" sz="1600"/>
              <a:t>&lt;title&gt;</a:t>
            </a:r>
            <a:r>
              <a:rPr lang="zh-CN" altLang="zh-CN" sz="1600"/>
              <a:t>页面访问计数</a:t>
            </a:r>
            <a:r>
              <a:rPr lang="en-US" altLang="zh-CN" sz="1600"/>
              <a:t>&lt;/title&gt;&lt;/head&gt;&lt;body&gt;</a:t>
            </a:r>
            <a:endParaRPr lang="zh-CN" altLang="zh-CN" sz="1600"/>
          </a:p>
          <a:p>
            <a:r>
              <a:rPr lang="en-US" altLang="zh-CN" sz="1600"/>
              <a:t>&lt;% int i;</a:t>
            </a:r>
            <a:endParaRPr lang="zh-CN" altLang="zh-CN" sz="1600"/>
          </a:p>
          <a:p>
            <a:r>
              <a:rPr lang="en-US" altLang="zh-CN" sz="1600"/>
              <a:t>if (application.getAttribute("count")==null)</a:t>
            </a:r>
            <a:endParaRPr lang="zh-CN" altLang="zh-CN" sz="1600"/>
          </a:p>
          <a:p>
            <a:r>
              <a:rPr lang="en-US" altLang="zh-CN" sz="1600"/>
              <a:t>	   application.setAttribute("count", "1");</a:t>
            </a:r>
            <a:endParaRPr lang="zh-CN" altLang="zh-CN" sz="1600"/>
          </a:p>
          <a:p>
            <a:r>
              <a:rPr lang="en-US" altLang="zh-CN" sz="1600"/>
              <a:t>else</a:t>
            </a:r>
            <a:endParaRPr lang="zh-CN" altLang="zh-CN" sz="1600"/>
          </a:p>
          <a:p>
            <a:r>
              <a:rPr lang="en-US" altLang="zh-CN" sz="1600"/>
              <a:t>{	i=Integer.parseInt((String)application.getAttribute("count"));</a:t>
            </a:r>
            <a:endParaRPr lang="zh-CN" altLang="zh-CN" sz="1600"/>
          </a:p>
          <a:p>
            <a:r>
              <a:rPr lang="en-US" altLang="zh-CN" sz="1600"/>
              <a:t>	    i++;</a:t>
            </a:r>
            <a:endParaRPr lang="zh-CN" altLang="zh-CN" sz="1600"/>
          </a:p>
          <a:p>
            <a:r>
              <a:rPr lang="en-US" altLang="zh-CN" sz="1600"/>
              <a:t>	    application.setAttribute("count", Integer.toString(i));</a:t>
            </a:r>
            <a:endParaRPr lang="zh-CN" altLang="zh-CN" sz="1600"/>
          </a:p>
          <a:p>
            <a:r>
              <a:rPr lang="en-US" altLang="zh-CN" sz="1600"/>
              <a:t>}</a:t>
            </a:r>
            <a:endParaRPr lang="zh-CN" altLang="zh-CN" sz="1600"/>
          </a:p>
          <a:p>
            <a:r>
              <a:rPr lang="en-US" altLang="zh-CN" sz="1600"/>
              <a:t>%&gt;</a:t>
            </a:r>
            <a:endParaRPr lang="zh-CN" altLang="zh-CN" sz="1600"/>
          </a:p>
          <a:p>
            <a:r>
              <a:rPr lang="en-US" altLang="zh-CN" sz="1600"/>
              <a:t>&lt;center&gt;</a:t>
            </a:r>
            <a:r>
              <a:rPr lang="zh-CN" altLang="zh-CN" sz="1600"/>
              <a:t>您是第</a:t>
            </a:r>
            <a:r>
              <a:rPr lang="en-US" altLang="zh-CN" sz="1600"/>
              <a:t>&lt;%= (String)application.getAttribute("count") %&gt;</a:t>
            </a:r>
            <a:r>
              <a:rPr lang="zh-CN" altLang="zh-CN" sz="1600"/>
              <a:t>个访问者</a:t>
            </a:r>
            <a:r>
              <a:rPr lang="en-US" altLang="zh-CN" sz="1600"/>
              <a:t>&lt;/center&gt;</a:t>
            </a:r>
            <a:endParaRPr lang="zh-CN" altLang="zh-CN" sz="1600"/>
          </a:p>
          <a:p>
            <a:r>
              <a:rPr lang="en-US" altLang="zh-CN" sz="1600"/>
              <a:t>&lt;/body&gt;&lt;/html&gt;</a:t>
            </a:r>
            <a:endParaRPr lang="zh-CN" altLang="zh-CN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5299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1. out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1206500" y="2041525"/>
            <a:ext cx="7583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out</a:t>
            </a:r>
            <a:r>
              <a:rPr lang="zh-CN" altLang="zh-CN" sz="2400"/>
              <a:t>对象用于向客户端输出信息，并管理响应缓冲</a:t>
            </a:r>
            <a:r>
              <a:rPr lang="zh-CN" altLang="en-US" sz="2400"/>
              <a:t>。</a:t>
            </a:r>
            <a:endParaRPr lang="zh-CN" altLang="zh-CN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3550" y="2636838"/>
          <a:ext cx="8250238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4812"/>
                <a:gridCol w="5725426"/>
              </a:tblGrid>
              <a:tr h="35276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75779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print () </a:t>
                      </a:r>
                      <a:endParaRPr lang="en-US" sz="16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println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向客户端输出字符串。二者区别在于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println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会在</a:t>
                      </a: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输出数据</a:t>
                      </a:r>
                      <a:endParaRPr lang="en-US" altLang="zh-CN" sz="16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即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代码）后加上换行符。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flush()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将缓冲区内容输出到客户端。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clear()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清除缓冲区，不将数据输出到客户端。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clearBuffer()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清除缓冲区，并将数据输出到客户端。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 getBufferSize()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返回缓冲区字节数，单位为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KB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 getRemaining()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返回缓冲区剩余可用字节数。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isAutoFlush()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当缓冲区已满时，是否自动清空。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355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close()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关闭输出流。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6323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1. out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365125" y="1989138"/>
            <a:ext cx="8262938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/>
              <a:t>【例</a:t>
            </a:r>
            <a:r>
              <a:rPr lang="en-US" altLang="zh-CN" sz="2400"/>
              <a:t>4-11</a:t>
            </a:r>
            <a:r>
              <a:rPr lang="zh-CN" altLang="zh-CN" sz="2400"/>
              <a:t>】</a:t>
            </a:r>
            <a:r>
              <a:rPr lang="en-US" altLang="zh-CN" sz="2000"/>
              <a:t>out</a:t>
            </a:r>
            <a:r>
              <a:rPr lang="zh-CN" altLang="zh-CN" sz="2000"/>
              <a:t>对象管理响应缓冲示例。获取缓冲区大小并输出。</a:t>
            </a:r>
            <a:endParaRPr lang="en-US" altLang="zh-CN" sz="2000"/>
          </a:p>
          <a:p>
            <a:r>
              <a:rPr lang="en-US" altLang="zh-CN" sz="1600"/>
              <a:t>&lt;%@ page language="java" contentType="text/html; charset=GB18030"</a:t>
            </a:r>
            <a:endParaRPr lang="zh-CN" altLang="zh-CN" sz="1600"/>
          </a:p>
          <a:p>
            <a:r>
              <a:rPr lang="en-US" altLang="zh-CN" sz="1600"/>
              <a:t>     pageEncoding="GB18030"%&gt;</a:t>
            </a:r>
            <a:endParaRPr lang="zh-CN" altLang="zh-CN" sz="1600"/>
          </a:p>
          <a:p>
            <a:r>
              <a:rPr lang="en-US" altLang="zh-CN" sz="1600"/>
              <a:t>&lt;!DOCTYPE html PUBLIC "-//W3C//DTD HTML 4.01 Transitional//EN" </a:t>
            </a:r>
            <a:endParaRPr lang="zh-CN" altLang="zh-CN" sz="1600"/>
          </a:p>
          <a:p>
            <a:r>
              <a:rPr lang="en-US" altLang="zh-CN" sz="1600"/>
              <a:t>"http://www.w3.org/TR/html4/loose.dtd"&gt;</a:t>
            </a:r>
            <a:endParaRPr lang="zh-CN" altLang="zh-CN" sz="1600"/>
          </a:p>
          <a:p>
            <a:r>
              <a:rPr lang="en-US" altLang="zh-CN" sz="1600"/>
              <a:t>&lt;html&gt;&lt;head&gt;</a:t>
            </a:r>
            <a:endParaRPr lang="zh-CN" altLang="zh-CN" sz="1600"/>
          </a:p>
          <a:p>
            <a:r>
              <a:rPr lang="en-US" altLang="zh-CN" sz="1600"/>
              <a:t>&lt;meta http-equiv="Content-Type" content="text/html; charset=GB18030"&gt;</a:t>
            </a:r>
            <a:endParaRPr lang="zh-CN" altLang="zh-CN" sz="1600"/>
          </a:p>
          <a:p>
            <a:r>
              <a:rPr lang="en-US" altLang="zh-CN" sz="1600"/>
              <a:t>&lt;title&gt;out</a:t>
            </a:r>
            <a:r>
              <a:rPr lang="zh-CN" altLang="zh-CN" sz="1600"/>
              <a:t>对象管理缓冲示例</a:t>
            </a:r>
            <a:r>
              <a:rPr lang="en-US" altLang="zh-CN" sz="1600"/>
              <a:t>&lt;/title&gt;&lt;/head&gt;</a:t>
            </a:r>
            <a:endParaRPr lang="zh-CN" altLang="zh-CN" sz="1600"/>
          </a:p>
          <a:p>
            <a:r>
              <a:rPr lang="en-US" altLang="zh-CN" sz="1600"/>
              <a:t>&lt;body&gt;</a:t>
            </a:r>
            <a:endParaRPr lang="zh-CN" altLang="zh-CN" sz="1600"/>
          </a:p>
          <a:p>
            <a:r>
              <a:rPr lang="en-US" altLang="zh-CN" sz="1600"/>
              <a:t>&lt;%  int buffer = out.getBufferSize() ;</a:t>
            </a:r>
            <a:endParaRPr lang="zh-CN" altLang="zh-CN" sz="1600"/>
          </a:p>
          <a:p>
            <a:r>
              <a:rPr lang="en-US" altLang="zh-CN" sz="1600"/>
              <a:t>     int avaliable = out.getRemaining() ;</a:t>
            </a:r>
            <a:endParaRPr lang="zh-CN" altLang="zh-CN" sz="1600"/>
          </a:p>
          <a:p>
            <a:r>
              <a:rPr lang="en-US" altLang="zh-CN" sz="1600"/>
              <a:t>     int use = buffer - avaliable ;</a:t>
            </a:r>
            <a:endParaRPr lang="zh-CN" altLang="zh-CN" sz="1600"/>
          </a:p>
          <a:p>
            <a:r>
              <a:rPr lang="en-US" altLang="zh-CN" sz="1600"/>
              <a:t>%&gt;</a:t>
            </a:r>
            <a:endParaRPr lang="zh-CN" altLang="zh-CN" sz="1600"/>
          </a:p>
          <a:p>
            <a:r>
              <a:rPr lang="en-US" altLang="zh-CN" sz="1600"/>
              <a:t>&lt;h3&gt;</a:t>
            </a:r>
            <a:r>
              <a:rPr lang="zh-CN" altLang="zh-CN" sz="1600"/>
              <a:t>缓冲区大小：</a:t>
            </a:r>
            <a:r>
              <a:rPr lang="en-US" altLang="zh-CN" sz="1600"/>
              <a:t>&lt;%=buffer%&gt;&lt;/h3&gt;</a:t>
            </a:r>
            <a:endParaRPr lang="zh-CN" altLang="zh-CN" sz="1600"/>
          </a:p>
          <a:p>
            <a:r>
              <a:rPr lang="en-US" altLang="zh-CN" sz="1600"/>
              <a:t>&lt;h3&gt;</a:t>
            </a:r>
            <a:r>
              <a:rPr lang="zh-CN" altLang="zh-CN" sz="1600"/>
              <a:t>可用的缓冲区大小：</a:t>
            </a:r>
            <a:r>
              <a:rPr lang="en-US" altLang="zh-CN" sz="1600"/>
              <a:t>&lt;%=avaliable%&gt;&lt;/h3&gt;</a:t>
            </a:r>
            <a:endParaRPr lang="zh-CN" altLang="zh-CN" sz="1600"/>
          </a:p>
          <a:p>
            <a:r>
              <a:rPr lang="en-US" altLang="zh-CN" sz="1600"/>
              <a:t>&lt;h3&gt;</a:t>
            </a:r>
            <a:r>
              <a:rPr lang="zh-CN" altLang="zh-CN" sz="1600"/>
              <a:t>使用中的缓冲区大小：</a:t>
            </a:r>
            <a:r>
              <a:rPr lang="en-US" altLang="zh-CN" sz="1600"/>
              <a:t>&lt;%=use%&gt;&lt;/h3&gt;</a:t>
            </a:r>
            <a:endParaRPr lang="zh-CN" altLang="zh-CN" sz="1600"/>
          </a:p>
          <a:p>
            <a:r>
              <a:rPr lang="en-US" altLang="zh-CN" sz="1600"/>
              <a:t>&lt;/body&gt;&lt;/html&gt;</a:t>
            </a:r>
            <a:endParaRPr lang="zh-CN" altLang="zh-CN" sz="1600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7513"/>
            <a:ext cx="3319463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7347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2. page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1206500" y="2041525"/>
            <a:ext cx="7583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page</a:t>
            </a:r>
            <a:r>
              <a:rPr lang="zh-CN" altLang="zh-CN" sz="2400"/>
              <a:t>对象代表</a:t>
            </a:r>
            <a:r>
              <a:rPr lang="en-US" altLang="zh-CN" sz="2400"/>
              <a:t>JSP</a:t>
            </a:r>
            <a:r>
              <a:rPr lang="zh-CN" altLang="zh-CN" sz="2400"/>
              <a:t>页面，即当前</a:t>
            </a:r>
            <a:r>
              <a:rPr lang="en-US" altLang="zh-CN" sz="2400"/>
              <a:t>JSP</a:t>
            </a:r>
            <a:r>
              <a:rPr lang="zh-CN" altLang="zh-CN" sz="2400"/>
              <a:t>编译后的</a:t>
            </a:r>
            <a:r>
              <a:rPr lang="en-US" altLang="zh-CN" sz="2400"/>
              <a:t>Servlet</a:t>
            </a:r>
            <a:r>
              <a:rPr lang="zh-CN" altLang="zh-CN" sz="2400"/>
              <a:t>类的对象</a:t>
            </a:r>
            <a:r>
              <a:rPr lang="zh-CN" altLang="en-US" sz="2400"/>
              <a:t>。</a:t>
            </a:r>
            <a:endParaRPr lang="zh-CN" altLang="zh-CN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750" y="2997200"/>
          <a:ext cx="8118475" cy="2951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287"/>
                <a:gridCol w="4806188"/>
              </a:tblGrid>
              <a:tr h="40204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40538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 getClass()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的类。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40538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 hashCode()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返回当前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40538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 toString()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对象转换为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类的对象。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52218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equals(Object obj)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比较对象和指定的对象是否相等。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40538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copy (Object obj) 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将对象拷贝到指定的对象中。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  <a:tr h="40538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clone()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复制对象。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8371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2. page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625" y="2041525"/>
            <a:ext cx="8361363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4-12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page</a:t>
            </a:r>
            <a:r>
              <a:rPr lang="zh-CN" altLang="zh-CN" sz="2400" dirty="0" smtClean="0"/>
              <a:t>对象示例，调用</a:t>
            </a:r>
            <a:r>
              <a:rPr lang="en-US" altLang="zh-CN" sz="2400" dirty="0" smtClean="0"/>
              <a:t>page</a:t>
            </a:r>
            <a:r>
              <a:rPr lang="zh-CN" altLang="zh-CN" sz="2400" dirty="0" smtClean="0"/>
              <a:t>对象的方法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1600" dirty="0" smtClean="0"/>
              <a:t>&lt;%@ page language="java" </a:t>
            </a:r>
            <a:r>
              <a:rPr lang="en-US" altLang="zh-CN" sz="1600" dirty="0" err="1" smtClean="0"/>
              <a:t>contentType</a:t>
            </a:r>
            <a:r>
              <a:rPr lang="en-US" altLang="zh-CN" sz="1600" dirty="0" smtClean="0"/>
              <a:t>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=GB18030"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pageEncoding</a:t>
            </a:r>
            <a:r>
              <a:rPr lang="en-US" altLang="zh-CN" sz="1600" dirty="0" smtClean="0"/>
              <a:t>="GB18030"%&gt;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&lt;!DOCTYPE html PUBLIC "-//W3C//DTD HTML 4.01 Transitional//EN" "http://www.w3.org/TR/html4/loose.dtd"&gt;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&lt;html&gt;&lt;head&gt;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&lt;meta http-equiv="Content-Type" content="text/html;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=GB18030"&gt;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&lt;title&gt;page</a:t>
            </a:r>
            <a:r>
              <a:rPr lang="zh-CN" altLang="zh-CN" sz="1600" dirty="0" smtClean="0"/>
              <a:t>对象示例</a:t>
            </a:r>
            <a:r>
              <a:rPr lang="en-US" altLang="zh-CN" sz="1600" dirty="0" smtClean="0"/>
              <a:t>&lt;/title&gt;&lt;/head&gt;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&lt;body&gt;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&lt;%! Object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=null; %&gt;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当前页面所在类：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page.getClass</a:t>
            </a:r>
            <a:r>
              <a:rPr lang="en-US" altLang="zh-CN" sz="1600" dirty="0" smtClean="0"/>
              <a:t>()%&gt;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当前页面的</a:t>
            </a:r>
            <a:r>
              <a:rPr lang="en-US" altLang="zh-CN" sz="1600" dirty="0" smtClean="0"/>
              <a:t> hash </a:t>
            </a:r>
            <a:r>
              <a:rPr lang="zh-CN" altLang="zh-CN" sz="1600" dirty="0" smtClean="0"/>
              <a:t>代码：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page.hashCode</a:t>
            </a:r>
            <a:r>
              <a:rPr lang="en-US" altLang="zh-CN" sz="1600" dirty="0" smtClean="0"/>
              <a:t>()%&gt;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转换成</a:t>
            </a:r>
            <a:r>
              <a:rPr lang="en-US" altLang="zh-CN" sz="1600" dirty="0" smtClean="0"/>
              <a:t> String </a:t>
            </a:r>
            <a:r>
              <a:rPr lang="zh-CN" altLang="zh-CN" sz="1600" dirty="0" smtClean="0"/>
              <a:t>类的对象：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page.toString</a:t>
            </a:r>
            <a:r>
              <a:rPr lang="en-US" altLang="zh-CN" sz="1600" dirty="0" smtClean="0"/>
              <a:t>()%&gt;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页面对象比较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page.equals(obj</a:t>
            </a:r>
            <a:r>
              <a:rPr lang="en-US" altLang="zh-CN" sz="1600" dirty="0" smtClean="0"/>
              <a:t>) 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页面对象比较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page.equals(this</a:t>
            </a:r>
            <a:r>
              <a:rPr lang="en-US" altLang="zh-CN" sz="1600" dirty="0" smtClean="0"/>
              <a:t>) 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&lt;/body&gt;&lt;/html&gt;</a:t>
            </a:r>
            <a:endParaRPr lang="zh-CN" altLang="zh-CN" sz="2400" dirty="0" smtClean="0"/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4652963"/>
            <a:ext cx="32099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9395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 pageContext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1206500" y="2041525"/>
            <a:ext cx="7583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pageContext</a:t>
            </a:r>
            <a:r>
              <a:rPr lang="zh-CN" altLang="zh-CN" sz="2400"/>
              <a:t>对象代表页面上下文，用于访问</a:t>
            </a:r>
            <a:r>
              <a:rPr lang="en-US" altLang="zh-CN" sz="2400"/>
              <a:t>JSP</a:t>
            </a:r>
            <a:r>
              <a:rPr lang="zh-CN" altLang="zh-CN" sz="2400"/>
              <a:t>之间的共享数据。</a:t>
            </a:r>
            <a:endParaRPr lang="zh-CN" altLang="zh-CN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6263" y="2873375"/>
          <a:ext cx="8196262" cy="3367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7109"/>
                <a:gridCol w="4619153"/>
              </a:tblGrid>
              <a:tr h="28172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41836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getAttributesScope(String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name)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-1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获取属性名为</a:t>
                      </a:r>
                      <a:r>
                        <a:rPr lang="en-US" sz="1600" kern="100" spc="-1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 </a:t>
                      </a:r>
                      <a:r>
                        <a:rPr lang="zh-CN" sz="1600" kern="100" spc="-1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的属性范围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63884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</a:t>
                      </a:r>
                      <a:r>
                        <a:rPr lang="en-US" sz="1600" kern="100" spc="-1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getAttribute(String name,int scope)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获取指定范围的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属性值。范围参数有四个：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PAGE_SCOPE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REQUEST_SCOPE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SESSION_SCOPE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APPLICATION_SCOPE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56724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Enumeration get</a:t>
                      </a:r>
                      <a:r>
                        <a:rPr lang="en-US" sz="1600" kern="100" spc="-1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Attribute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NamesInScope(int scope)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scope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范围内的属性名。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56724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setAttribute(String name, Object value, int scope)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设置指定范围的属性值。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28172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findAttribute(String name)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查找在所有范围中属性名为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的属性对象。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33024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removeAttribute(String name, int scope)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移除范围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scope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内、名为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  <a:tr h="28172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forward(String relativeUrlPath)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将当前页面转发到另一个页面或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Servlet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组件上。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8" marR="6858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0419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 pageContext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47663" y="2041525"/>
            <a:ext cx="8472487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4-13</a:t>
            </a:r>
            <a:r>
              <a:rPr lang="zh-CN" altLang="zh-CN" sz="2400" dirty="0" smtClean="0"/>
              <a:t>】利用</a:t>
            </a:r>
            <a:r>
              <a:rPr lang="en-US" altLang="zh-CN" sz="2400" dirty="0" err="1" smtClean="0"/>
              <a:t>pageContext</a:t>
            </a:r>
            <a:r>
              <a:rPr lang="zh-CN" altLang="zh-CN" sz="2400" dirty="0" smtClean="0"/>
              <a:t>对象获取不同范围的属性值。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000" dirty="0" smtClean="0"/>
              <a:t>&lt;%@ page language="java" </a:t>
            </a:r>
            <a:r>
              <a:rPr lang="en-US" altLang="zh-CN" sz="2000" dirty="0" err="1" smtClean="0"/>
              <a:t>contentType</a:t>
            </a:r>
            <a:r>
              <a:rPr lang="en-US" altLang="zh-CN" sz="2000" dirty="0" smtClean="0"/>
              <a:t>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=GB18030"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pageEncoding</a:t>
            </a:r>
            <a:r>
              <a:rPr lang="en-US" altLang="zh-CN" sz="2000" dirty="0" smtClean="0"/>
              <a:t>="GB18030" import="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.*"%&gt;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&lt;!DOCTYPE html PUBLIC "-//W3C//DTD HTML 4.01 Transitional//EN" 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"http://www.w3.org/TR/html4/loose.dtd"&gt;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&lt;html&gt;&lt;head&gt;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&lt;meta http-equiv="Content-Type" content="text/html;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=GB18030"&gt;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&lt;title&gt;</a:t>
            </a:r>
            <a:r>
              <a:rPr lang="en-US" altLang="zh-CN" sz="2000" dirty="0" err="1" smtClean="0"/>
              <a:t>pageContext</a:t>
            </a:r>
            <a:r>
              <a:rPr lang="zh-CN" altLang="zh-CN" sz="2000" dirty="0" smtClean="0"/>
              <a:t>对象示例</a:t>
            </a:r>
            <a:r>
              <a:rPr lang="en-US" altLang="zh-CN" sz="2000" dirty="0" smtClean="0"/>
              <a:t>&lt;/title&gt;&lt;/head&gt;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&lt;body&gt;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&lt;%  </a:t>
            </a:r>
            <a:r>
              <a:rPr lang="en-US" altLang="zh-CN" sz="2000" dirty="0" err="1" smtClean="0"/>
              <a:t>request.setAttribute("test","test</a:t>
            </a:r>
            <a:r>
              <a:rPr lang="en-US" altLang="zh-CN" sz="2000" dirty="0" smtClean="0"/>
              <a:t> of request scope");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err="1" smtClean="0"/>
              <a:t>session.setAttribute("test","test</a:t>
            </a:r>
            <a:r>
              <a:rPr lang="en-US" altLang="zh-CN" sz="2000" dirty="0" smtClean="0"/>
              <a:t> of session scope");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err="1" smtClean="0"/>
              <a:t>application.setAttribute("test","test</a:t>
            </a:r>
            <a:r>
              <a:rPr lang="en-US" altLang="zh-CN" sz="2000" dirty="0" smtClean="0"/>
              <a:t> of application scope");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%&gt;</a:t>
            </a:r>
            <a:endParaRPr lang="zh-CN" altLang="zh-CN" sz="20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1443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900113" y="1500188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 pageContext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7663" y="1984375"/>
            <a:ext cx="84724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4-13</a:t>
            </a:r>
            <a:r>
              <a:rPr lang="zh-CN" altLang="zh-CN" sz="2400" dirty="0" smtClean="0"/>
              <a:t>】利用</a:t>
            </a:r>
            <a:r>
              <a:rPr lang="en-US" altLang="zh-CN" sz="2400" dirty="0" err="1" smtClean="0"/>
              <a:t>pageContext</a:t>
            </a:r>
            <a:r>
              <a:rPr lang="zh-CN" altLang="zh-CN" sz="2400" dirty="0" smtClean="0"/>
              <a:t>对象获取不同范围的属性值。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zh-CN" sz="1600" dirty="0" smtClean="0"/>
              <a:t>利用</a:t>
            </a:r>
            <a:r>
              <a:rPr lang="en-US" altLang="zh-CN" sz="1600" dirty="0" err="1" smtClean="0"/>
              <a:t>pageContext</a:t>
            </a:r>
            <a:r>
              <a:rPr lang="zh-CN" altLang="zh-CN" sz="1600" dirty="0" smtClean="0"/>
              <a:t>取出以下范围内各值：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page</a:t>
            </a:r>
            <a:r>
              <a:rPr lang="zh-CN" altLang="zh-CN" sz="1600" dirty="0" smtClean="0"/>
              <a:t>范围的值：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pageContext.getAttribute("test",pageContext.PAGE_SCOPE</a:t>
            </a:r>
            <a:r>
              <a:rPr lang="en-US" altLang="zh-CN" sz="1600" dirty="0" smtClean="0"/>
              <a:t>) 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request</a:t>
            </a:r>
            <a:r>
              <a:rPr lang="zh-CN" altLang="zh-CN" sz="1600" dirty="0" smtClean="0"/>
              <a:t>范围的值：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pageContext.getAttribute("test",pageContext.REQUEST_SCOPE</a:t>
            </a:r>
            <a:r>
              <a:rPr lang="en-US" altLang="zh-CN" sz="1600" dirty="0" smtClean="0"/>
              <a:t>) 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session</a:t>
            </a:r>
            <a:r>
              <a:rPr lang="zh-CN" altLang="zh-CN" sz="1600" dirty="0" smtClean="0"/>
              <a:t>范围的值：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pageContext.getAttribute("test",pageContext.SESSION_SCOPE</a:t>
            </a:r>
            <a:r>
              <a:rPr lang="en-US" altLang="zh-CN" sz="1600" dirty="0" smtClean="0"/>
              <a:t>) 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范围的值：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pageContext.getAttribute("test",pageContext.APPLICATION_SCOPE</a:t>
            </a:r>
            <a:r>
              <a:rPr lang="en-US" altLang="zh-CN" sz="1600" dirty="0" smtClean="0"/>
              <a:t>) %&gt; &lt;hr&gt;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利用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修改或删除某个范围内的值：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 </a:t>
            </a:r>
            <a:r>
              <a:rPr lang="en-US" altLang="zh-CN" sz="1600" dirty="0" err="1" smtClean="0"/>
              <a:t>pageContext.setAttribute("test","test</a:t>
            </a:r>
            <a:r>
              <a:rPr lang="en-US" altLang="zh-CN" sz="1600" dirty="0" smtClean="0"/>
              <a:t> of request scope is modified by pageContext",2); %&gt; 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修改</a:t>
            </a:r>
            <a:r>
              <a:rPr lang="en-US" altLang="zh-CN" sz="1600" dirty="0" smtClean="0"/>
              <a:t> request </a:t>
            </a:r>
            <a:r>
              <a:rPr lang="zh-CN" altLang="zh-CN" sz="1600" dirty="0" smtClean="0"/>
              <a:t>设定的值：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pageContext.getRequest().getAttribute("test</a:t>
            </a:r>
            <a:r>
              <a:rPr lang="en-US" altLang="zh-CN" sz="1600" dirty="0" smtClean="0"/>
              <a:t>") %&gt; 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 </a:t>
            </a:r>
            <a:r>
              <a:rPr lang="en-US" altLang="zh-CN" sz="1600" dirty="0" err="1" smtClean="0"/>
              <a:t>pageContext.removeAttribute("test</a:t>
            </a:r>
            <a:r>
              <a:rPr lang="en-US" altLang="zh-CN" sz="1600" dirty="0" smtClean="0"/>
              <a:t>"); %&gt;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删除</a:t>
            </a:r>
            <a:r>
              <a:rPr lang="en-US" altLang="zh-CN" sz="1600" dirty="0" smtClean="0"/>
              <a:t> session </a:t>
            </a:r>
            <a:r>
              <a:rPr lang="zh-CN" altLang="zh-CN" sz="1600" dirty="0" smtClean="0"/>
              <a:t>设定的值：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session.getAttribute("test</a:t>
            </a:r>
            <a:r>
              <a:rPr lang="en-US" altLang="zh-CN" sz="1600" dirty="0" smtClean="0"/>
              <a:t>") 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&lt;/body&gt;&lt;/html&gt;</a:t>
            </a:r>
            <a:endParaRPr lang="zh-CN" altLang="zh-CN" sz="2400" dirty="0" smtClean="0"/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251301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467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4. config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62469" name="Text Box 9"/>
          <p:cNvSpPr txBox="1">
            <a:spLocks noChangeArrowheads="1"/>
          </p:cNvSpPr>
          <p:nvPr/>
        </p:nvSpPr>
        <p:spPr bwMode="auto">
          <a:xfrm>
            <a:off x="1206500" y="2041525"/>
            <a:ext cx="7583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config</a:t>
            </a:r>
            <a:r>
              <a:rPr lang="zh-CN" altLang="zh-CN" sz="2400"/>
              <a:t>对象表示</a:t>
            </a:r>
            <a:r>
              <a:rPr lang="en-US" altLang="zh-CN" sz="2400"/>
              <a:t>Servlet</a:t>
            </a:r>
            <a:r>
              <a:rPr lang="zh-CN" altLang="zh-CN" sz="2400"/>
              <a:t>的配置信息，其作用是访问</a:t>
            </a:r>
            <a:r>
              <a:rPr lang="en-US" altLang="zh-CN" sz="2400"/>
              <a:t>web.xml</a:t>
            </a:r>
            <a:r>
              <a:rPr lang="zh-CN" altLang="zh-CN" sz="2400"/>
              <a:t>中</a:t>
            </a:r>
            <a:r>
              <a:rPr lang="en-US" altLang="zh-CN" sz="2400"/>
              <a:t>Servlet</a:t>
            </a:r>
            <a:r>
              <a:rPr lang="zh-CN" altLang="zh-CN" sz="2400"/>
              <a:t>的配置信息。</a:t>
            </a:r>
            <a:endParaRPr lang="zh-CN" altLang="zh-CN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2338" y="3284538"/>
          <a:ext cx="7200900" cy="234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414"/>
                <a:gridCol w="3888486"/>
              </a:tblGrid>
              <a:tr h="46834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</a:tr>
              <a:tr h="68395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getInitParameter(String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name)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获取名为</a:t>
                      </a:r>
                      <a:r>
                        <a:rPr lang="en-US" sz="1800" kern="100" spc="-1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的初始化参数值。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</a:tr>
              <a:tr h="72018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Enumeration getInitParameterNames()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获取所有初始化参数的名称。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</a:tr>
              <a:tr h="47224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ServletContext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get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ServletContext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Servlet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的名称。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3491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900113" y="1557338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4. config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3550" y="2041525"/>
            <a:ext cx="832643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4-14</a:t>
            </a:r>
            <a:r>
              <a:rPr lang="zh-CN" altLang="zh-CN" sz="2400" dirty="0" smtClean="0"/>
              <a:t>】利用</a:t>
            </a:r>
            <a:r>
              <a:rPr lang="en-US" altLang="zh-CN" sz="2400" dirty="0" err="1" smtClean="0"/>
              <a:t>config</a:t>
            </a:r>
            <a:r>
              <a:rPr lang="zh-CN" altLang="zh-CN" sz="2400" dirty="0" smtClean="0"/>
              <a:t>对象获取</a:t>
            </a:r>
            <a:r>
              <a:rPr lang="en-US" altLang="zh-CN" sz="2400" dirty="0" err="1" smtClean="0"/>
              <a:t>web.xml</a:t>
            </a:r>
            <a:r>
              <a:rPr lang="zh-CN" altLang="zh-CN" sz="2400" dirty="0" smtClean="0"/>
              <a:t>中</a:t>
            </a:r>
            <a:r>
              <a:rPr lang="en-US" altLang="zh-CN" sz="2400" dirty="0" err="1" smtClean="0"/>
              <a:t>Servlet</a:t>
            </a:r>
            <a:r>
              <a:rPr lang="zh-CN" altLang="zh-CN" sz="2400" dirty="0" smtClean="0"/>
              <a:t>的初始参数值。设配置文件如下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r>
              <a:rPr lang="en-US" altLang="zh-CN" dirty="0" err="1" smtClean="0"/>
              <a:t>org.apache.jasper.servlet.JspServlet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-name&gt;fork&lt;/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-value&gt;false&lt;/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  <a:r>
              <a:rPr lang="en-US" altLang="zh-CN" dirty="0" err="1" smtClean="0"/>
              <a:t>xpoweredBy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-value&gt;false&lt;/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  <a:endParaRPr lang="zh-CN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84213" y="1844675"/>
            <a:ext cx="813593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 smtClean="0"/>
              <a:t>JSP</a:t>
            </a:r>
            <a:r>
              <a:rPr lang="zh-CN" altLang="zh-CN" sz="2400" dirty="0" smtClean="0"/>
              <a:t>运行原理：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当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服务器上的一个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页面第一次被请求时，服务器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引擎首先将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页面转换为</a:t>
            </a:r>
            <a:r>
              <a:rPr lang="en-US" altLang="zh-CN" sz="2400" dirty="0" smtClean="0"/>
              <a:t>Java</a:t>
            </a:r>
            <a:r>
              <a:rPr lang="zh-CN" altLang="zh-CN" sz="2400" dirty="0" smtClean="0"/>
              <a:t>源文件（即</a:t>
            </a:r>
            <a:r>
              <a:rPr lang="en-US" altLang="zh-CN" sz="2400" dirty="0" smtClean="0"/>
              <a:t>Servlet</a:t>
            </a:r>
            <a:r>
              <a:rPr lang="zh-CN" altLang="zh-CN" sz="2400" dirty="0" smtClean="0"/>
              <a:t>），然后将其编译为字节码（</a:t>
            </a:r>
            <a:r>
              <a:rPr lang="en-US" altLang="zh-CN" sz="2400" dirty="0" smtClean="0"/>
              <a:t>.class</a:t>
            </a:r>
            <a:r>
              <a:rPr lang="zh-CN" altLang="zh-CN" sz="2400" dirty="0" smtClean="0"/>
              <a:t>）文件，再执行字节码文件返回结果。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当该页面被再次请求时，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引擎只需加载并执行已编译的字节码即可，因此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页面访问更高效。</a:t>
            </a:r>
            <a:endParaRPr lang="zh-CN" altLang="zh-CN" sz="2400" dirty="0" smtClean="0"/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 Box 84"/>
          <p:cNvSpPr txBox="1">
            <a:spLocks noChangeArrowheads="1"/>
          </p:cNvSpPr>
          <p:nvPr/>
        </p:nvSpPr>
        <p:spPr bwMode="auto">
          <a:xfrm>
            <a:off x="461963" y="109537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4.1.1 JSP</a:t>
            </a:r>
            <a:r>
              <a:rPr lang="zh-CN" altLang="en-US" sz="2800" b="1"/>
              <a:t>页面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4515" name="Text Box 84"/>
          <p:cNvSpPr txBox="1">
            <a:spLocks noChangeArrowheads="1"/>
          </p:cNvSpPr>
          <p:nvPr/>
        </p:nvSpPr>
        <p:spPr bwMode="auto">
          <a:xfrm>
            <a:off x="463550" y="9810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892175" y="1500188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4. config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3550" y="1916113"/>
            <a:ext cx="83264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4-14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程序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="GB18030" import="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</a:t>
            </a:r>
            <a:r>
              <a:rPr lang="en-US" altLang="zh-CN" dirty="0" err="1" smtClean="0"/>
              <a:t>config</a:t>
            </a:r>
            <a:r>
              <a:rPr lang="zh-CN" altLang="zh-CN" dirty="0" smtClean="0"/>
              <a:t>示例</a:t>
            </a:r>
            <a:r>
              <a:rPr lang="en-US" altLang="zh-CN" dirty="0" smtClean="0"/>
              <a:t>&lt;/title&gt;&lt;/head&gt;&lt;body&gt;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Enumeration parameters = </a:t>
            </a:r>
            <a:r>
              <a:rPr lang="en-US" altLang="zh-CN" dirty="0" err="1" smtClean="0"/>
              <a:t>config.getInitParameterNames</a:t>
            </a:r>
            <a:r>
              <a:rPr lang="en-US" altLang="zh-CN" dirty="0" smtClean="0"/>
              <a:t>() 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while (</a:t>
            </a:r>
            <a:r>
              <a:rPr lang="en-US" altLang="zh-CN" dirty="0" err="1" smtClean="0"/>
              <a:t>parameters.hasMoreElements</a:t>
            </a:r>
            <a:r>
              <a:rPr lang="en-US" altLang="zh-CN" dirty="0" smtClean="0"/>
              <a:t>())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{  	String 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String)parameters.nextElement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	    </a:t>
            </a:r>
            <a:r>
              <a:rPr lang="en-US" altLang="zh-CN" dirty="0" err="1" smtClean="0"/>
              <a:t>out.print</a:t>
            </a:r>
            <a:r>
              <a:rPr lang="en-US" altLang="zh-CN" dirty="0" smtClean="0"/>
              <a:t>("&lt;h2&gt;"+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+"</a:t>
            </a:r>
            <a:r>
              <a:rPr lang="zh-CN" altLang="zh-CN" dirty="0" smtClean="0"/>
              <a:t>：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config.getInitParameter(pname</a:t>
            </a:r>
            <a:r>
              <a:rPr lang="en-US" altLang="zh-CN" dirty="0" smtClean="0"/>
              <a:t>)+"&lt;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&gt;&lt;/h2&gt;");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&lt;/body&gt;&lt;/html&gt;</a:t>
            </a:r>
            <a:endParaRPr lang="zh-CN" altLang="zh-CN" dirty="0" smtClean="0"/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32375"/>
            <a:ext cx="27924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4.2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内置对象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5539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4.2.5 </a:t>
            </a:r>
            <a:r>
              <a:rPr lang="zh-CN" altLang="en-US" sz="2800" b="1"/>
              <a:t>其他</a:t>
            </a:r>
            <a:r>
              <a:rPr lang="zh-CN" altLang="zh-CN" sz="2800" b="1"/>
              <a:t>对象</a:t>
            </a:r>
            <a:endParaRPr lang="zh-CN" altLang="en-US" sz="2800" b="1"/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892175" y="1628775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5. exception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65541" name="Text Box 9"/>
          <p:cNvSpPr txBox="1">
            <a:spLocks noChangeArrowheads="1"/>
          </p:cNvSpPr>
          <p:nvPr/>
        </p:nvSpPr>
        <p:spPr bwMode="auto">
          <a:xfrm>
            <a:off x="971550" y="2205038"/>
            <a:ext cx="7777163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exception</a:t>
            </a:r>
            <a:r>
              <a:rPr lang="zh-CN" altLang="zh-CN" sz="2400"/>
              <a:t>对象用于处理</a:t>
            </a:r>
            <a:r>
              <a:rPr lang="en-US" altLang="zh-CN" sz="2400"/>
              <a:t>JSP</a:t>
            </a:r>
            <a:r>
              <a:rPr lang="zh-CN" altLang="zh-CN" sz="2400"/>
              <a:t>执行时发生的异常。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注意：</a:t>
            </a:r>
            <a:endParaRPr lang="en-US" altLang="zh-CN" sz="240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zh-CN" altLang="zh-CN" sz="2400"/>
              <a:t>在产生异常的</a:t>
            </a:r>
            <a:r>
              <a:rPr lang="en-US" altLang="zh-CN" sz="2400"/>
              <a:t>JSP</a:t>
            </a:r>
            <a:r>
              <a:rPr lang="zh-CN" altLang="zh-CN" sz="2400"/>
              <a:t>页面的</a:t>
            </a:r>
            <a:r>
              <a:rPr lang="en-US" altLang="zh-CN" sz="2400"/>
              <a:t>page</a:t>
            </a:r>
            <a:r>
              <a:rPr lang="zh-CN" altLang="zh-CN" sz="2400"/>
              <a:t>指令中设置</a:t>
            </a:r>
            <a:r>
              <a:rPr lang="en-US" altLang="zh-CN" sz="2400"/>
              <a:t>errorPage="</a:t>
            </a:r>
            <a:r>
              <a:rPr lang="zh-CN" altLang="zh-CN" sz="2400"/>
              <a:t>处理异常</a:t>
            </a:r>
            <a:r>
              <a:rPr lang="en-US" altLang="zh-CN" sz="2400"/>
              <a:t>JSP</a:t>
            </a:r>
            <a:r>
              <a:rPr lang="zh-CN" altLang="zh-CN" sz="2400"/>
              <a:t>文件名</a:t>
            </a:r>
            <a:r>
              <a:rPr lang="en-US" altLang="zh-CN" sz="2400"/>
              <a:t>"</a:t>
            </a:r>
            <a:endParaRPr lang="en-US" altLang="zh-CN" sz="240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zh-CN" altLang="zh-CN" sz="2400"/>
              <a:t>在处理异常的</a:t>
            </a:r>
            <a:r>
              <a:rPr lang="en-US" altLang="zh-CN" sz="2400"/>
              <a:t>JSP</a:t>
            </a:r>
            <a:r>
              <a:rPr lang="zh-CN" altLang="zh-CN" sz="2400"/>
              <a:t>文件的</a:t>
            </a:r>
            <a:r>
              <a:rPr lang="en-US" altLang="zh-CN" sz="2400"/>
              <a:t>page</a:t>
            </a:r>
            <a:r>
              <a:rPr lang="zh-CN" altLang="zh-CN" sz="2400"/>
              <a:t>指令中设置</a:t>
            </a:r>
            <a:r>
              <a:rPr lang="en-US" altLang="zh-CN" sz="2400"/>
              <a:t>isErrorPage="true"</a:t>
            </a:r>
            <a:endParaRPr lang="zh-CN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6563" name="Text Box 9"/>
          <p:cNvSpPr txBox="1">
            <a:spLocks noChangeArrowheads="1"/>
          </p:cNvSpPr>
          <p:nvPr/>
        </p:nvSpPr>
        <p:spPr bwMode="auto">
          <a:xfrm>
            <a:off x="901700" y="1412875"/>
            <a:ext cx="7777163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400"/>
              <a:t>JSP</a:t>
            </a:r>
            <a:r>
              <a:rPr lang="zh-CN" altLang="zh-CN" sz="2400"/>
              <a:t>动作标识是一种特殊标记，格式为</a:t>
            </a:r>
            <a:r>
              <a:rPr lang="en-US" altLang="zh-CN" sz="2400">
                <a:solidFill>
                  <a:srgbClr val="6600CC"/>
                </a:solidFill>
              </a:rPr>
              <a:t>&lt;jsp:***&gt;</a:t>
            </a:r>
            <a:r>
              <a:rPr lang="zh-CN" altLang="zh-CN" sz="2400"/>
              <a:t>，用于控制</a:t>
            </a:r>
            <a:r>
              <a:rPr lang="en-US" altLang="zh-CN" sz="2400"/>
              <a:t>JSP</a:t>
            </a:r>
            <a:r>
              <a:rPr lang="zh-CN" altLang="zh-CN" sz="2400"/>
              <a:t>引擎的动作。</a:t>
            </a:r>
            <a:endParaRPr lang="en-US" altLang="zh-CN" sz="24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JSP</a:t>
            </a:r>
            <a:r>
              <a:rPr lang="zh-CN" altLang="zh-CN" sz="2400"/>
              <a:t>有以下基本动作标识：</a:t>
            </a:r>
            <a:endParaRPr lang="zh-CN" altLang="zh-CN" sz="240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>
                <a:solidFill>
                  <a:srgbClr val="6600CC"/>
                </a:solidFill>
              </a:rPr>
              <a:t>jsp:include</a:t>
            </a:r>
            <a:r>
              <a:rPr lang="zh-CN" altLang="zh-CN" sz="2400">
                <a:solidFill>
                  <a:srgbClr val="6600CC"/>
                </a:solidFill>
              </a:rPr>
              <a:t>：在页面被请求时引入一个文件。</a:t>
            </a:r>
            <a:endParaRPr lang="zh-CN" altLang="zh-CN" sz="2400">
              <a:solidFill>
                <a:srgbClr val="6600CC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>
                <a:solidFill>
                  <a:srgbClr val="6600CC"/>
                </a:solidFill>
              </a:rPr>
              <a:t>jsp:forward</a:t>
            </a:r>
            <a:r>
              <a:rPr lang="zh-CN" altLang="zh-CN" sz="2400">
                <a:solidFill>
                  <a:srgbClr val="6600CC"/>
                </a:solidFill>
              </a:rPr>
              <a:t>：将请求转到一个新的页面。</a:t>
            </a:r>
            <a:endParaRPr lang="zh-CN" altLang="zh-CN" sz="2400">
              <a:solidFill>
                <a:srgbClr val="6600CC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>
                <a:solidFill>
                  <a:srgbClr val="6600CC"/>
                </a:solidFill>
              </a:rPr>
              <a:t>jsp:param</a:t>
            </a:r>
            <a:r>
              <a:rPr lang="zh-CN" altLang="zh-CN" sz="2400">
                <a:solidFill>
                  <a:srgbClr val="6600CC"/>
                </a:solidFill>
              </a:rPr>
              <a:t>：提供附加参数信息。</a:t>
            </a:r>
            <a:endParaRPr lang="zh-CN" altLang="zh-CN" sz="2400">
              <a:solidFill>
                <a:srgbClr val="6600CC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/>
              <a:t>jsp:useBean</a:t>
            </a:r>
            <a:r>
              <a:rPr lang="zh-CN" altLang="zh-CN" sz="2400"/>
              <a:t>：寻找或者实例化一个</a:t>
            </a:r>
            <a:r>
              <a:rPr lang="en-US" altLang="zh-CN" sz="2400"/>
              <a:t>JavaBean</a:t>
            </a:r>
            <a:r>
              <a:rPr lang="zh-CN" altLang="zh-CN" sz="2400"/>
              <a:t>。</a:t>
            </a:r>
            <a:endParaRPr lang="zh-CN" altLang="zh-CN" sz="240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/>
              <a:t>jsp:setProperty</a:t>
            </a:r>
            <a:r>
              <a:rPr lang="zh-CN" altLang="zh-CN" sz="2400"/>
              <a:t>：设置</a:t>
            </a:r>
            <a:r>
              <a:rPr lang="en-US" altLang="zh-CN" sz="2400"/>
              <a:t>JavaBean</a:t>
            </a:r>
            <a:r>
              <a:rPr lang="zh-CN" altLang="zh-CN" sz="2400"/>
              <a:t>的属性。</a:t>
            </a:r>
            <a:endParaRPr lang="zh-CN" altLang="zh-CN" sz="240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/>
              <a:t>jsp:getProperty</a:t>
            </a:r>
            <a:r>
              <a:rPr lang="zh-CN" altLang="zh-CN" sz="2400"/>
              <a:t>：输出某个</a:t>
            </a:r>
            <a:r>
              <a:rPr lang="en-US" altLang="zh-CN" sz="2400"/>
              <a:t>JavaBean</a:t>
            </a:r>
            <a:r>
              <a:rPr lang="zh-CN" altLang="zh-CN" sz="2400"/>
              <a:t>的属性。</a:t>
            </a:r>
            <a:endParaRPr lang="zh-CN" altLang="zh-CN" sz="240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altLang="zh-CN" sz="2400"/>
              <a:t>jsp:plugin</a:t>
            </a:r>
            <a:r>
              <a:rPr lang="zh-CN" altLang="zh-CN" sz="2400"/>
              <a:t>：根据浏览器类型为</a:t>
            </a:r>
            <a:r>
              <a:rPr lang="en-US" altLang="zh-CN" sz="2400"/>
              <a:t>Java</a:t>
            </a:r>
            <a:r>
              <a:rPr lang="zh-CN" altLang="zh-CN" sz="2400"/>
              <a:t>插件生成</a:t>
            </a:r>
            <a:r>
              <a:rPr lang="en-US" altLang="zh-CN" sz="2400"/>
              <a:t>OBJECT</a:t>
            </a:r>
            <a:r>
              <a:rPr lang="zh-CN" altLang="zh-CN" sz="2400"/>
              <a:t>或</a:t>
            </a:r>
            <a:r>
              <a:rPr lang="en-US" altLang="zh-CN" sz="2400"/>
              <a:t>EMBED</a:t>
            </a:r>
            <a:r>
              <a:rPr lang="zh-CN" altLang="zh-CN" sz="2400"/>
              <a:t>标记。</a:t>
            </a:r>
            <a:endParaRPr lang="zh-CN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7587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4.3.1 include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655638" y="1700213"/>
            <a:ext cx="77755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include</a:t>
            </a:r>
            <a:r>
              <a:rPr lang="zh-CN" altLang="zh-CN" sz="2400"/>
              <a:t>动作标识指定当前页面包含的其他文件，其主要用途是共享文件。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include</a:t>
            </a:r>
            <a:r>
              <a:rPr lang="zh-CN" altLang="zh-CN" sz="2400"/>
              <a:t>动作标识语法格式为：</a:t>
            </a:r>
            <a:endParaRPr lang="zh-CN" altLang="zh-CN" sz="2400"/>
          </a:p>
          <a:p>
            <a:pPr algn="ctr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&lt;jsp:include page="url" flush="true|false" /&gt; </a:t>
            </a:r>
            <a:endParaRPr lang="en-US" altLang="zh-CN" sz="2400">
              <a:solidFill>
                <a:srgbClr val="6600CC"/>
              </a:solidFill>
            </a:endParaRPr>
          </a:p>
          <a:p>
            <a:r>
              <a:rPr lang="zh-CN" altLang="zh-CN" sz="2400"/>
              <a:t>或者</a:t>
            </a:r>
            <a:endParaRPr lang="zh-CN" altLang="zh-CN" sz="2400"/>
          </a:p>
          <a:p>
            <a:pPr lvl="2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&lt;jsp:include page="url" flush="true|false"&gt;</a:t>
            </a:r>
            <a:endParaRPr lang="zh-CN" altLang="zh-CN" sz="2400">
              <a:solidFill>
                <a:srgbClr val="6600CC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         param</a:t>
            </a:r>
            <a:r>
              <a:rPr lang="zh-CN" altLang="zh-CN" sz="2400">
                <a:solidFill>
                  <a:srgbClr val="6600CC"/>
                </a:solidFill>
              </a:rPr>
              <a:t>子标识</a:t>
            </a:r>
            <a:r>
              <a:rPr lang="en-US" altLang="zh-CN" sz="2400">
                <a:solidFill>
                  <a:srgbClr val="6600CC"/>
                </a:solidFill>
              </a:rPr>
              <a:t>&lt;jsp:param&gt;</a:t>
            </a:r>
            <a:endParaRPr lang="zh-CN" altLang="zh-CN" sz="2400">
              <a:solidFill>
                <a:srgbClr val="6600CC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&lt;/jsp:include&gt;</a:t>
            </a:r>
            <a:endParaRPr lang="zh-CN" altLang="zh-CN" sz="24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8611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4.3.1 include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68612" name="Text Box 9"/>
          <p:cNvSpPr txBox="1">
            <a:spLocks noChangeArrowheads="1"/>
          </p:cNvSpPr>
          <p:nvPr/>
        </p:nvSpPr>
        <p:spPr bwMode="auto">
          <a:xfrm>
            <a:off x="655638" y="1700213"/>
            <a:ext cx="77755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/>
              <a:t>说明：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</a:t>
            </a:r>
            <a:r>
              <a:rPr lang="en-US" altLang="zh-CN" sz="2400"/>
              <a:t>page</a:t>
            </a:r>
            <a:r>
              <a:rPr lang="zh-CN" altLang="zh-CN" sz="2400"/>
              <a:t>指定包含的其他文件是相对路径名，可以是</a:t>
            </a:r>
            <a:r>
              <a:rPr lang="en-US" altLang="zh-CN" sz="2400"/>
              <a:t>HTML</a:t>
            </a:r>
            <a:r>
              <a:rPr lang="zh-CN" altLang="zh-CN" sz="2400"/>
              <a:t>、</a:t>
            </a:r>
            <a:r>
              <a:rPr lang="en-US" altLang="zh-CN" sz="2400"/>
              <a:t>JSP</a:t>
            </a:r>
            <a:r>
              <a:rPr lang="zh-CN" altLang="zh-CN" sz="2400"/>
              <a:t>或文本文件；被包含文件不能使用“</a:t>
            </a:r>
            <a:r>
              <a:rPr lang="en-US" altLang="zh-CN" sz="2400"/>
              <a:t>&lt;html&gt;&lt;/html&gt;</a:t>
            </a:r>
            <a:r>
              <a:rPr lang="zh-CN" altLang="zh-CN" sz="2400"/>
              <a:t>”和“</a:t>
            </a:r>
            <a:r>
              <a:rPr lang="en-US" altLang="zh-CN" sz="2400"/>
              <a:t>&lt;body&gt;&lt;/body&gt;</a:t>
            </a:r>
            <a:r>
              <a:rPr lang="zh-CN" altLang="zh-CN" sz="2400"/>
              <a:t>”标记；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</a:t>
            </a:r>
            <a:r>
              <a:rPr lang="en-US" altLang="zh-CN" sz="2400"/>
              <a:t>flush</a:t>
            </a:r>
            <a:r>
              <a:rPr lang="zh-CN" altLang="zh-CN" sz="2400"/>
              <a:t>为可选属性，说明是否刷新缓冲区；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</a:t>
            </a:r>
            <a:r>
              <a:rPr lang="en-US" altLang="zh-CN" sz="2400"/>
              <a:t>param</a:t>
            </a:r>
            <a:r>
              <a:rPr lang="zh-CN" altLang="zh-CN" sz="2400"/>
              <a:t>子标识</a:t>
            </a:r>
            <a:r>
              <a:rPr lang="en-US" altLang="zh-CN" sz="2400"/>
              <a:t>&lt;jsp:param&gt;</a:t>
            </a:r>
            <a:r>
              <a:rPr lang="zh-CN" altLang="zh-CN" sz="2400"/>
              <a:t>用于向被包含的文件传递参数值。</a:t>
            </a:r>
            <a:endParaRPr lang="zh-CN" altLang="zh-CN" sz="2400"/>
          </a:p>
          <a:p>
            <a:pPr>
              <a:spcBef>
                <a:spcPts val="600"/>
              </a:spcBef>
            </a:pPr>
            <a:r>
              <a:rPr lang="zh-CN" altLang="zh-CN" sz="2400"/>
              <a:t>例如，若</a:t>
            </a:r>
            <a:r>
              <a:rPr lang="en-US" altLang="zh-CN" sz="2400"/>
              <a:t>banner.jsp</a:t>
            </a:r>
            <a:r>
              <a:rPr lang="zh-CN" altLang="zh-CN" sz="2400"/>
              <a:t>为页面的</a:t>
            </a:r>
            <a:r>
              <a:rPr lang="en-US" altLang="zh-CN" sz="2400"/>
              <a:t>banner</a:t>
            </a:r>
            <a:r>
              <a:rPr lang="zh-CN" altLang="zh-CN" sz="2400"/>
              <a:t>，网站多个</a:t>
            </a:r>
            <a:r>
              <a:rPr lang="en-US" altLang="zh-CN" sz="2400"/>
              <a:t>jsp</a:t>
            </a:r>
            <a:r>
              <a:rPr lang="zh-CN" altLang="zh-CN" sz="2400"/>
              <a:t>页面均使用该</a:t>
            </a:r>
            <a:r>
              <a:rPr lang="en-US" altLang="zh-CN" sz="2400"/>
              <a:t>banner</a:t>
            </a:r>
            <a:r>
              <a:rPr lang="zh-CN" altLang="zh-CN" sz="2400"/>
              <a:t>，则在</a:t>
            </a:r>
            <a:r>
              <a:rPr lang="en-US" altLang="zh-CN" sz="2400"/>
              <a:t> jsp</a:t>
            </a:r>
            <a:r>
              <a:rPr lang="zh-CN" altLang="zh-CN" sz="2400"/>
              <a:t>页面中使用如下</a:t>
            </a:r>
            <a:r>
              <a:rPr lang="en-US" altLang="zh-CN" sz="2400"/>
              <a:t>include</a:t>
            </a:r>
            <a:r>
              <a:rPr lang="zh-CN" altLang="zh-CN" sz="2400"/>
              <a:t>动作标识即可包含该文件：</a:t>
            </a:r>
            <a:endParaRPr lang="zh-CN" altLang="zh-CN" sz="2400"/>
          </a:p>
          <a:p>
            <a:pPr algn="ctr"/>
            <a:r>
              <a:rPr lang="en-US" altLang="zh-CN" sz="2400">
                <a:solidFill>
                  <a:srgbClr val="6600CC"/>
                </a:solidFill>
              </a:rPr>
              <a:t>&lt;jsp:include page="banner.jsp" flush="true " /&gt;</a:t>
            </a:r>
            <a:endParaRPr lang="zh-CN" altLang="zh-CN" sz="24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9635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4.3.1 include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69636" name="Text Box 9"/>
          <p:cNvSpPr txBox="1">
            <a:spLocks noChangeArrowheads="1"/>
          </p:cNvSpPr>
          <p:nvPr/>
        </p:nvSpPr>
        <p:spPr bwMode="auto">
          <a:xfrm>
            <a:off x="655638" y="1700213"/>
            <a:ext cx="77755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/>
              <a:t>include</a:t>
            </a:r>
            <a:r>
              <a:rPr lang="zh-CN" altLang="zh-CN" sz="2000"/>
              <a:t>动作标识与</a:t>
            </a:r>
            <a:r>
              <a:rPr lang="en-US" altLang="zh-CN" sz="2000"/>
              <a:t>include</a:t>
            </a:r>
            <a:r>
              <a:rPr lang="zh-CN" altLang="zh-CN" sz="2000"/>
              <a:t>指令的主要区别：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）编译时机不同。若包含文件含有</a:t>
            </a:r>
            <a:r>
              <a:rPr lang="en-US" altLang="zh-CN" sz="2000"/>
              <a:t>JSP</a:t>
            </a:r>
            <a:r>
              <a:rPr lang="zh-CN" altLang="zh-CN" sz="2000"/>
              <a:t>代码需要编译，</a:t>
            </a:r>
            <a:r>
              <a:rPr lang="en-US" altLang="zh-CN" sz="2000"/>
              <a:t>include</a:t>
            </a:r>
            <a:r>
              <a:rPr lang="zh-CN" altLang="zh-CN" sz="2000"/>
              <a:t>指令在包含时也不会被编译执行，而是将所有文件组合成后，编译处理为一个</a:t>
            </a:r>
            <a:r>
              <a:rPr lang="en-US" altLang="zh-CN" sz="2000"/>
              <a:t>Java</a:t>
            </a:r>
            <a:r>
              <a:rPr lang="zh-CN" altLang="zh-CN" sz="2000"/>
              <a:t>文件，最后返回结果页面；</a:t>
            </a:r>
            <a:r>
              <a:rPr lang="en-US" altLang="zh-CN" sz="2000"/>
              <a:t>include</a:t>
            </a:r>
            <a:r>
              <a:rPr lang="zh-CN" altLang="zh-CN" sz="2000"/>
              <a:t>动作标识的原理是将被包含的页面编译处理后，再将结果包含在页面中。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）对属性表达式支持不同。</a:t>
            </a:r>
            <a:r>
              <a:rPr lang="en-US" altLang="zh-CN" sz="2000"/>
              <a:t>include</a:t>
            </a:r>
            <a:r>
              <a:rPr lang="zh-CN" altLang="zh-CN" sz="2000"/>
              <a:t>指令通过</a:t>
            </a:r>
            <a:r>
              <a:rPr lang="en-US" altLang="zh-CN" sz="2000"/>
              <a:t>file</a:t>
            </a:r>
            <a:r>
              <a:rPr lang="zh-CN" altLang="zh-CN" sz="2000"/>
              <a:t>属性指定被包含的文件，该属性不支持任何表达式；</a:t>
            </a:r>
            <a:r>
              <a:rPr lang="en-US" altLang="zh-CN" sz="2000"/>
              <a:t>include</a:t>
            </a:r>
            <a:r>
              <a:rPr lang="zh-CN" altLang="zh-CN" sz="2000"/>
              <a:t>动作标识通过</a:t>
            </a:r>
            <a:r>
              <a:rPr lang="en-US" altLang="zh-CN" sz="2000"/>
              <a:t>page</a:t>
            </a:r>
            <a:r>
              <a:rPr lang="zh-CN" altLang="zh-CN" sz="2000"/>
              <a:t>属性指定被包含的文件，该属性支持</a:t>
            </a:r>
            <a:r>
              <a:rPr lang="en-US" altLang="zh-CN" sz="2000"/>
              <a:t>JSP</a:t>
            </a:r>
            <a:r>
              <a:rPr lang="zh-CN" altLang="zh-CN" sz="2000"/>
              <a:t>表达式。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3</a:t>
            </a:r>
            <a:r>
              <a:rPr lang="zh-CN" altLang="zh-CN" sz="2000"/>
              <a:t>）对变量</a:t>
            </a:r>
            <a:r>
              <a:rPr lang="en-US" altLang="zh-CN" sz="2000"/>
              <a:t>/</a:t>
            </a:r>
            <a:r>
              <a:rPr lang="zh-CN" altLang="zh-CN" sz="2000"/>
              <a:t>方法能否重命名的要求不同。</a:t>
            </a:r>
            <a:r>
              <a:rPr lang="en-US" altLang="zh-CN" sz="2000"/>
              <a:t>include</a:t>
            </a:r>
            <a:r>
              <a:rPr lang="zh-CN" altLang="zh-CN" sz="2000"/>
              <a:t>指令要求包含文件和被包含文件不能有重名的变量或方法，因为最终会合并为一个源文件；在应用</a:t>
            </a:r>
            <a:r>
              <a:rPr lang="en-US" altLang="zh-CN" sz="2000"/>
              <a:t>&lt;jsp:include&gt;</a:t>
            </a:r>
            <a:r>
              <a:rPr lang="zh-CN" altLang="zh-CN" sz="2000"/>
              <a:t>包含文件时，由于每个文件单独编译，所以允许文件间变量和方法使用相同名称。</a:t>
            </a:r>
            <a:endParaRPr lang="zh-CN" altLang="zh-CN" sz="20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0659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70660" name="Text Box 9"/>
          <p:cNvSpPr txBox="1">
            <a:spLocks noChangeArrowheads="1"/>
          </p:cNvSpPr>
          <p:nvPr/>
        </p:nvSpPr>
        <p:spPr bwMode="auto">
          <a:xfrm>
            <a:off x="655638" y="1700213"/>
            <a:ext cx="777557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forward</a:t>
            </a:r>
            <a:r>
              <a:rPr lang="zh-CN" altLang="zh-CN" sz="2400"/>
              <a:t>动作标识将请求转发到其他</a:t>
            </a:r>
            <a:r>
              <a:rPr lang="en-US" altLang="zh-CN" sz="2400"/>
              <a:t>Web</a:t>
            </a:r>
            <a:r>
              <a:rPr lang="zh-CN" altLang="zh-CN" sz="2400"/>
              <a:t>资源（</a:t>
            </a:r>
            <a:r>
              <a:rPr lang="en-US" altLang="zh-CN" sz="2400"/>
              <a:t>HTML</a:t>
            </a:r>
            <a:r>
              <a:rPr lang="zh-CN" altLang="zh-CN" sz="2400"/>
              <a:t>页面、</a:t>
            </a:r>
            <a:r>
              <a:rPr lang="en-US" altLang="zh-CN" sz="2400"/>
              <a:t>JSP</a:t>
            </a:r>
            <a:r>
              <a:rPr lang="zh-CN" altLang="zh-CN" sz="2400"/>
              <a:t>页面和</a:t>
            </a:r>
            <a:r>
              <a:rPr lang="en-US" altLang="zh-CN" sz="2400"/>
              <a:t>Servlet</a:t>
            </a:r>
            <a:r>
              <a:rPr lang="zh-CN" altLang="zh-CN" sz="2400"/>
              <a:t>等），执行该标识中指定的页面。</a:t>
            </a:r>
            <a:endParaRPr lang="en-US" altLang="zh-CN" sz="24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语法格式如下：</a:t>
            </a:r>
            <a:endParaRPr lang="zh-CN" altLang="zh-CN" sz="2400"/>
          </a:p>
          <a:p>
            <a:pPr lvl="2">
              <a:spcBef>
                <a:spcPts val="600"/>
              </a:spcBef>
            </a:pPr>
            <a:r>
              <a:rPr lang="en-US" altLang="zh-CN" sz="2400">
                <a:solidFill>
                  <a:srgbClr val="6600CC"/>
                </a:solidFill>
              </a:rPr>
              <a:t>&lt;jsp: forward page="url" /&gt; </a:t>
            </a:r>
            <a:endParaRPr lang="en-US" altLang="zh-CN" sz="2400">
              <a:solidFill>
                <a:srgbClr val="6600CC"/>
              </a:solidFill>
            </a:endParaRPr>
          </a:p>
          <a:p>
            <a:r>
              <a:rPr lang="zh-CN" altLang="zh-CN" sz="2400"/>
              <a:t>或者</a:t>
            </a:r>
            <a:endParaRPr lang="zh-CN" altLang="zh-CN" sz="2400"/>
          </a:p>
          <a:p>
            <a:pPr lvl="2"/>
            <a:r>
              <a:rPr lang="en-US" altLang="zh-CN" sz="2400">
                <a:solidFill>
                  <a:srgbClr val="6600CC"/>
                </a:solidFill>
              </a:rPr>
              <a:t>&lt;jsp: forward page="url" &gt;</a:t>
            </a:r>
            <a:endParaRPr lang="zh-CN" altLang="zh-CN" sz="2400">
              <a:solidFill>
                <a:srgbClr val="6600CC"/>
              </a:solidFill>
            </a:endParaRPr>
          </a:p>
          <a:p>
            <a:pPr lvl="2"/>
            <a:r>
              <a:rPr lang="en-US" altLang="zh-CN" sz="2400">
                <a:solidFill>
                  <a:srgbClr val="6600CC"/>
                </a:solidFill>
              </a:rPr>
              <a:t>    param</a:t>
            </a:r>
            <a:r>
              <a:rPr lang="zh-CN" altLang="zh-CN" sz="2400">
                <a:solidFill>
                  <a:srgbClr val="6600CC"/>
                </a:solidFill>
              </a:rPr>
              <a:t>子标识</a:t>
            </a:r>
            <a:r>
              <a:rPr lang="en-US" altLang="zh-CN" sz="2400">
                <a:solidFill>
                  <a:srgbClr val="6600CC"/>
                </a:solidFill>
              </a:rPr>
              <a:t>&lt;jsp:param&gt;</a:t>
            </a:r>
            <a:endParaRPr lang="zh-CN" altLang="zh-CN" sz="2400">
              <a:solidFill>
                <a:srgbClr val="6600CC"/>
              </a:solidFill>
            </a:endParaRPr>
          </a:p>
          <a:p>
            <a:pPr lvl="2"/>
            <a:r>
              <a:rPr lang="en-US" altLang="zh-CN" sz="2400">
                <a:solidFill>
                  <a:srgbClr val="6600CC"/>
                </a:solidFill>
              </a:rPr>
              <a:t>&lt;/jsp: forward&gt;</a:t>
            </a:r>
            <a:endParaRPr lang="zh-CN" altLang="zh-CN" sz="2400">
              <a:solidFill>
                <a:srgbClr val="6600CC"/>
              </a:solidFill>
            </a:endParaRPr>
          </a:p>
          <a:p>
            <a:r>
              <a:rPr lang="zh-CN" altLang="zh-CN" sz="2400"/>
              <a:t>其中，</a:t>
            </a:r>
            <a:r>
              <a:rPr lang="en-US" altLang="zh-CN" sz="2400"/>
              <a:t>page</a:t>
            </a:r>
            <a:r>
              <a:rPr lang="zh-CN" altLang="zh-CN" sz="2400"/>
              <a:t>指定目标页面；</a:t>
            </a:r>
            <a:r>
              <a:rPr lang="en-US" altLang="zh-CN" sz="2400"/>
              <a:t>param</a:t>
            </a:r>
            <a:r>
              <a:rPr lang="zh-CN" altLang="zh-CN" sz="2400"/>
              <a:t>子标识用于向目标页面传递参数值。</a:t>
            </a:r>
            <a:endParaRPr lang="zh-CN" altLang="zh-CN" sz="24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1683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71684" name="Text Box 9"/>
          <p:cNvSpPr txBox="1">
            <a:spLocks noChangeArrowheads="1"/>
          </p:cNvSpPr>
          <p:nvPr/>
        </p:nvSpPr>
        <p:spPr bwMode="auto">
          <a:xfrm>
            <a:off x="636588" y="1562100"/>
            <a:ext cx="7777162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zh-CN" sz="2400"/>
              <a:t>【例</a:t>
            </a:r>
            <a:r>
              <a:rPr lang="en-US" altLang="zh-CN" sz="2400"/>
              <a:t>4-15</a:t>
            </a:r>
            <a:r>
              <a:rPr lang="zh-CN" altLang="zh-CN" sz="2400"/>
              <a:t>】</a:t>
            </a:r>
            <a:r>
              <a:rPr lang="zh-CN" altLang="zh-CN" sz="2000"/>
              <a:t>用</a:t>
            </a:r>
            <a:r>
              <a:rPr lang="en-US" altLang="zh-CN" sz="2000"/>
              <a:t>forward</a:t>
            </a:r>
            <a:r>
              <a:rPr lang="zh-CN" altLang="zh-CN" sz="2000"/>
              <a:t>动作标识实现下列多个页面之间的跳转。</a:t>
            </a:r>
            <a:endParaRPr lang="en-US" altLang="zh-CN" sz="2000"/>
          </a:p>
          <a:p>
            <a:pPr>
              <a:spcBef>
                <a:spcPts val="600"/>
              </a:spcBef>
            </a:pPr>
            <a:r>
              <a:rPr lang="zh-CN" altLang="zh-CN" sz="2000"/>
              <a:t>显示一个登录窗口</a:t>
            </a:r>
            <a:r>
              <a:rPr lang="en-US" altLang="zh-CN" sz="2000"/>
              <a:t>ex4-15.html</a:t>
            </a:r>
            <a:r>
              <a:rPr lang="zh-CN" altLang="zh-CN" sz="2000"/>
              <a:t>，输入用户名和密码后转向</a:t>
            </a:r>
            <a:r>
              <a:rPr lang="en-US" altLang="zh-CN" sz="2000"/>
              <a:t>ex4-15-1.jsp</a:t>
            </a:r>
            <a:r>
              <a:rPr lang="zh-CN" altLang="zh-CN" sz="2000"/>
              <a:t>页面进行验证，如果通过认证，则转入欢迎页面</a:t>
            </a:r>
            <a:r>
              <a:rPr lang="en-US" altLang="zh-CN" sz="2000"/>
              <a:t>ex4-15-2.jsp</a:t>
            </a:r>
            <a:r>
              <a:rPr lang="zh-CN" altLang="zh-CN" sz="2000"/>
              <a:t>，如果没有通过认证则转入登录窗口重新输入。</a:t>
            </a:r>
            <a:endParaRPr lang="zh-CN" altLang="zh-CN" sz="2000">
              <a:solidFill>
                <a:srgbClr val="6600CC"/>
              </a:solidFill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71825"/>
            <a:ext cx="33099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171825"/>
            <a:ext cx="33607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Box 4"/>
          <p:cNvSpPr txBox="1">
            <a:spLocks noChangeArrowheads="1"/>
          </p:cNvSpPr>
          <p:nvPr/>
        </p:nvSpPr>
        <p:spPr bwMode="auto">
          <a:xfrm>
            <a:off x="1619250" y="5516563"/>
            <a:ext cx="633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(a) </a:t>
            </a:r>
            <a:r>
              <a:rPr lang="zh-CN" altLang="zh-CN"/>
              <a:t>登录页面</a:t>
            </a:r>
            <a:r>
              <a:rPr lang="en-US" altLang="zh-CN"/>
              <a:t>                              (b) </a:t>
            </a:r>
            <a:r>
              <a:rPr lang="zh-CN" altLang="zh-CN"/>
              <a:t>登录成功跳转到欢迎页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2707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3550" y="1562100"/>
            <a:ext cx="7950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4-15</a:t>
            </a:r>
            <a:r>
              <a:rPr lang="zh-CN" altLang="zh-CN" sz="2400" dirty="0" smtClean="0"/>
              <a:t>】</a:t>
            </a:r>
            <a:r>
              <a:rPr lang="en-US" altLang="zh-CN" sz="2000" dirty="0" smtClean="0"/>
              <a:t>ex4-15.html</a:t>
            </a:r>
            <a:r>
              <a:rPr lang="zh-CN" altLang="zh-CN" sz="2000" dirty="0" smtClean="0"/>
              <a:t>文件内容如下：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2000" dirty="0" smtClean="0"/>
              <a:t>&lt;!DOCTYPE html PUBLIC "-//W3C//DTD HTML 4.01 Transitional//EN" 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"http://www.w3.org/TR/html4/loose.dtd"&gt;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&lt;html&gt;&lt;head&gt;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&lt;meta http-equiv="Content-Type" content="text/html;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=UTF-8"&gt;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&lt;title&gt;forward</a:t>
            </a:r>
            <a:r>
              <a:rPr lang="zh-CN" altLang="zh-CN" sz="2000" dirty="0" smtClean="0"/>
              <a:t>动作标识</a:t>
            </a:r>
            <a:r>
              <a:rPr lang="en-US" altLang="zh-CN" sz="2000" dirty="0" smtClean="0"/>
              <a:t>--</a:t>
            </a:r>
            <a:r>
              <a:rPr lang="zh-CN" altLang="zh-CN" sz="2000" dirty="0" smtClean="0"/>
              <a:t>登录页</a:t>
            </a:r>
            <a:r>
              <a:rPr lang="en-US" altLang="zh-CN" sz="2000" dirty="0" smtClean="0"/>
              <a:t>&lt;/title&gt;&lt;/head&gt;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&lt;body&gt;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&lt;form action="ex4-15-1.jsp" method=post&gt;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r>
              <a:rPr lang="zh-CN" altLang="zh-CN" sz="2000" dirty="0" smtClean="0"/>
              <a:t>输入用户名：</a:t>
            </a:r>
            <a:r>
              <a:rPr lang="en-US" altLang="zh-CN" sz="2000" dirty="0" smtClean="0"/>
              <a:t>&lt;INPUT type="text" name="name" 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zh-CN" altLang="zh-CN" sz="2000" dirty="0" smtClean="0"/>
          </a:p>
          <a:p>
            <a:pPr>
              <a:defRPr/>
            </a:pPr>
            <a:r>
              <a:rPr lang="zh-CN" altLang="zh-CN" sz="2000" dirty="0" smtClean="0"/>
              <a:t>输入密码：</a:t>
            </a:r>
            <a:r>
              <a:rPr lang="en-US" altLang="zh-CN" sz="2000" dirty="0" smtClean="0"/>
              <a:t>&lt;INPUT type="password" name="</a:t>
            </a:r>
            <a:r>
              <a:rPr lang="en-US" altLang="zh-CN" sz="2000" dirty="0" err="1" smtClean="0"/>
              <a:t>pwd</a:t>
            </a:r>
            <a:r>
              <a:rPr lang="en-US" altLang="zh-CN" sz="2000" dirty="0" smtClean="0"/>
              <a:t>" 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&lt;INPUT type ="submit" value="</a:t>
            </a:r>
            <a:r>
              <a:rPr lang="zh-CN" altLang="zh-CN" sz="2000" dirty="0" smtClean="0"/>
              <a:t>登录</a:t>
            </a:r>
            <a:r>
              <a:rPr lang="en-US" altLang="zh-CN" sz="2000" dirty="0" smtClean="0"/>
              <a:t>" &gt;&lt;/form&gt;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&lt;/body&gt;&lt;/html&gt;</a:t>
            </a:r>
            <a:endParaRPr lang="zh-CN" altLang="zh-CN" sz="20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3731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95300" y="1546225"/>
            <a:ext cx="819467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4-15</a:t>
            </a:r>
            <a:r>
              <a:rPr lang="zh-CN" altLang="zh-CN" sz="2400" dirty="0" smtClean="0"/>
              <a:t>】</a:t>
            </a:r>
            <a:r>
              <a:rPr lang="en-US" altLang="zh-CN" sz="2000" dirty="0" smtClean="0"/>
              <a:t>ex4-15-1.jsp</a:t>
            </a:r>
            <a:r>
              <a:rPr lang="zh-CN" altLang="zh-CN" sz="2000" dirty="0" smtClean="0"/>
              <a:t>文件内容如下：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1600" dirty="0" smtClean="0"/>
              <a:t>&lt;%@ page language="java" </a:t>
            </a:r>
            <a:r>
              <a:rPr lang="en-US" altLang="zh-CN" sz="1600" dirty="0" err="1" smtClean="0"/>
              <a:t>contentType</a:t>
            </a:r>
            <a:r>
              <a:rPr lang="en-US" altLang="zh-CN" sz="1600" dirty="0" smtClean="0"/>
              <a:t>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pageEncoding</a:t>
            </a:r>
            <a:r>
              <a:rPr lang="en-US" altLang="zh-CN" sz="1600" dirty="0" smtClean="0"/>
              <a:t>="UTF-8" 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&lt;!DOCTYPE html PUBLIC "-//W3C//DTD HTML 4.01 Transitional//EN"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"http://www.w3.org/TR/html4/loose.dtd"&gt;&lt;html&gt;&lt;head&gt;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&lt;meta http-equiv="Content-Type" content="text/html;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&lt;title&gt;forward</a:t>
            </a:r>
            <a:r>
              <a:rPr lang="zh-CN" altLang="zh-CN" sz="1600" dirty="0" smtClean="0"/>
              <a:t>动作标识</a:t>
            </a:r>
            <a:r>
              <a:rPr lang="en-US" altLang="zh-CN" sz="1600" dirty="0" smtClean="0"/>
              <a:t>--</a:t>
            </a:r>
            <a:r>
              <a:rPr lang="zh-CN" altLang="zh-CN" sz="1600" dirty="0" smtClean="0"/>
              <a:t>验证输入</a:t>
            </a:r>
            <a:r>
              <a:rPr lang="en-US" altLang="zh-CN" sz="1600" dirty="0" smtClean="0"/>
              <a:t>&lt;/title&gt;&lt;/head&gt;&lt;body&gt;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 String name = </a:t>
            </a:r>
            <a:r>
              <a:rPr lang="en-US" altLang="zh-CN" sz="1600" dirty="0" err="1" smtClean="0"/>
              <a:t>request.getParameter("name</a:t>
            </a:r>
            <a:r>
              <a:rPr lang="en-US" altLang="zh-CN" sz="1600" dirty="0" smtClean="0"/>
              <a:t>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String </a:t>
            </a:r>
            <a:r>
              <a:rPr lang="en-US" altLang="zh-CN" sz="1600" dirty="0" err="1" smtClean="0"/>
              <a:t>pwd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request.getParameter("pwd</a:t>
            </a:r>
            <a:r>
              <a:rPr lang="en-US" altLang="zh-CN" sz="1600" dirty="0" smtClean="0"/>
              <a:t>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if(name.equals("test</a:t>
            </a:r>
            <a:r>
              <a:rPr lang="en-US" altLang="zh-CN" sz="1600" dirty="0" smtClean="0"/>
              <a:t>") &amp;&amp; pwd.equals("123")){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jsp:forward</a:t>
            </a:r>
            <a:r>
              <a:rPr lang="en-US" altLang="zh-CN" sz="1600" dirty="0" smtClean="0"/>
              <a:t> page="ex4-15-2.jsp"/&gt;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}else{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jsp:forward</a:t>
            </a:r>
            <a:r>
              <a:rPr lang="en-US" altLang="zh-CN" sz="1600" dirty="0" smtClean="0"/>
              <a:t> page="ex4-15.html"/&gt;       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&lt;%} 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&lt;/body&gt;&lt;/html&gt;</a:t>
            </a:r>
            <a:endParaRPr lang="zh-CN" altLang="zh-CN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84213" y="1844675"/>
            <a:ext cx="8135937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JSP</a:t>
            </a:r>
            <a:r>
              <a:rPr lang="zh-CN" altLang="zh-CN" sz="2400" dirty="0" smtClean="0"/>
              <a:t>指令主要用于设定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页面范围内的相关信息。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语法格式如下：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200" dirty="0" smtClean="0">
                <a:solidFill>
                  <a:srgbClr val="6600CC"/>
                </a:solidFill>
              </a:rPr>
              <a:t>&lt;%@ </a:t>
            </a:r>
            <a:r>
              <a:rPr lang="zh-CN" altLang="zh-CN" sz="2200" dirty="0" smtClean="0">
                <a:solidFill>
                  <a:srgbClr val="6600CC"/>
                </a:solidFill>
              </a:rPr>
              <a:t>指令名 属性名</a:t>
            </a:r>
            <a:r>
              <a:rPr lang="en-US" altLang="zh-CN" sz="2200" dirty="0" smtClean="0">
                <a:solidFill>
                  <a:srgbClr val="6600CC"/>
                </a:solidFill>
              </a:rPr>
              <a:t>1="</a:t>
            </a:r>
            <a:r>
              <a:rPr lang="zh-CN" altLang="zh-CN" sz="2200" dirty="0" smtClean="0">
                <a:solidFill>
                  <a:srgbClr val="6600CC"/>
                </a:solidFill>
              </a:rPr>
              <a:t>属性值</a:t>
            </a:r>
            <a:r>
              <a:rPr lang="en-US" altLang="zh-CN" sz="2200" dirty="0" smtClean="0">
                <a:solidFill>
                  <a:srgbClr val="6600CC"/>
                </a:solidFill>
              </a:rPr>
              <a:t>" </a:t>
            </a:r>
            <a:r>
              <a:rPr lang="zh-CN" altLang="zh-CN" sz="2200" dirty="0" smtClean="0">
                <a:solidFill>
                  <a:srgbClr val="6600CC"/>
                </a:solidFill>
              </a:rPr>
              <a:t>属性名</a:t>
            </a:r>
            <a:r>
              <a:rPr lang="en-US" altLang="zh-CN" sz="2200" dirty="0" smtClean="0">
                <a:solidFill>
                  <a:srgbClr val="6600CC"/>
                </a:solidFill>
              </a:rPr>
              <a:t>2="</a:t>
            </a:r>
            <a:r>
              <a:rPr lang="zh-CN" altLang="zh-CN" sz="2200" dirty="0" smtClean="0">
                <a:solidFill>
                  <a:srgbClr val="6600CC"/>
                </a:solidFill>
              </a:rPr>
              <a:t>属性值</a:t>
            </a:r>
            <a:r>
              <a:rPr lang="en-US" altLang="zh-CN" sz="2200" dirty="0" smtClean="0">
                <a:solidFill>
                  <a:srgbClr val="6600CC"/>
                </a:solidFill>
              </a:rPr>
              <a:t>" … %&gt;</a:t>
            </a:r>
            <a:endParaRPr lang="zh-CN" altLang="zh-CN" sz="2200" dirty="0" smtClean="0">
              <a:solidFill>
                <a:srgbClr val="6600CC"/>
              </a:solidFill>
            </a:endParaRPr>
          </a:p>
          <a:p>
            <a:pPr lvl="1" indent="0">
              <a:spcBef>
                <a:spcPts val="1800"/>
              </a:spcBef>
              <a:defRPr/>
            </a:pPr>
            <a:r>
              <a:rPr lang="zh-CN" altLang="zh-CN" sz="2400" dirty="0" smtClean="0"/>
              <a:t>其中，</a:t>
            </a:r>
            <a:endParaRPr lang="en-US" altLang="zh-CN" sz="2400" dirty="0" smtClean="0"/>
          </a:p>
          <a:p>
            <a:pPr marL="1085850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指令名用于指定指令名称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1085850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有三种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指令：</a:t>
            </a:r>
            <a:r>
              <a:rPr lang="en-US" altLang="zh-CN" sz="2400" dirty="0" smtClean="0"/>
              <a:t>page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include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taglib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1085850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属性名和属性值分别指定属性名称和属性取值。</a:t>
            </a:r>
            <a:endParaRPr lang="zh-CN" altLang="zh-CN" sz="2400" dirty="0" smtClean="0"/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Text Box 84"/>
          <p:cNvSpPr txBox="1">
            <a:spLocks noChangeArrowheads="1"/>
          </p:cNvSpPr>
          <p:nvPr/>
        </p:nvSpPr>
        <p:spPr bwMode="auto">
          <a:xfrm>
            <a:off x="461963" y="109537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4.1.2 JSP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4755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95300" y="1546225"/>
            <a:ext cx="819467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4-15</a:t>
            </a:r>
            <a:r>
              <a:rPr lang="zh-CN" altLang="zh-CN" sz="2400" dirty="0" smtClean="0"/>
              <a:t>】</a:t>
            </a:r>
            <a:r>
              <a:rPr lang="en-US" altLang="zh-CN" sz="2000" dirty="0" smtClean="0"/>
              <a:t>ex4-15-2.jsp</a:t>
            </a:r>
            <a:r>
              <a:rPr lang="zh-CN" altLang="zh-CN" sz="2000" dirty="0" smtClean="0"/>
              <a:t>文件内容如下：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2000" dirty="0" smtClean="0"/>
              <a:t>&lt;%@ page language="java" </a:t>
            </a:r>
            <a:r>
              <a:rPr lang="en-US" altLang="zh-CN" sz="2000" dirty="0" err="1" smtClean="0"/>
              <a:t>contentType</a:t>
            </a:r>
            <a:r>
              <a:rPr lang="en-US" altLang="zh-CN" sz="2000" dirty="0" smtClean="0"/>
              <a:t>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=GB18030"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pageEncoding</a:t>
            </a:r>
            <a:r>
              <a:rPr lang="en-US" altLang="zh-CN" sz="2000" dirty="0" smtClean="0"/>
              <a:t>="GB18030"%&gt;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&lt;!DOCTYPE html PUBLIC "-//W3C//DTD HTML 4.01 Transitional//EN" 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"http://www.w3.org/TR/html4/loose.dtd"&gt;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&lt;html&gt;&lt;head&gt;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&lt;meta http-equiv="Content-Type" content="text/html;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=UTF-8"&gt;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&lt;title&gt;forward</a:t>
            </a:r>
            <a:r>
              <a:rPr lang="zh-CN" altLang="zh-CN" sz="2000" dirty="0" smtClean="0"/>
              <a:t>动作标识示例</a:t>
            </a:r>
            <a:r>
              <a:rPr lang="en-US" altLang="zh-CN" sz="2000" dirty="0" smtClean="0"/>
              <a:t>--</a:t>
            </a:r>
            <a:r>
              <a:rPr lang="zh-CN" altLang="zh-CN" sz="2000" dirty="0" smtClean="0"/>
              <a:t>欢迎页</a:t>
            </a:r>
            <a:r>
              <a:rPr lang="en-US" altLang="zh-CN" sz="2000" dirty="0" smtClean="0"/>
              <a:t>&lt;/title&gt;&lt;/head&gt;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&lt;body&gt;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&lt;h1&gt;</a:t>
            </a:r>
            <a:r>
              <a:rPr lang="zh-CN" altLang="zh-CN" sz="2000" dirty="0" smtClean="0"/>
              <a:t>登录成功</a:t>
            </a:r>
            <a:r>
              <a:rPr lang="en-US" altLang="zh-CN" sz="2000" dirty="0" smtClean="0"/>
              <a:t>&lt;/h1&gt;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welcome! &lt;%=</a:t>
            </a:r>
            <a:r>
              <a:rPr lang="en-US" altLang="zh-CN" sz="2000" dirty="0" err="1" smtClean="0"/>
              <a:t>request.getParameter("name</a:t>
            </a:r>
            <a:r>
              <a:rPr lang="en-US" altLang="zh-CN" sz="2000" dirty="0" smtClean="0"/>
              <a:t>") %&gt;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&lt;/body&gt;&lt;/html&gt;</a:t>
            </a:r>
            <a:endParaRPr lang="zh-CN" altLang="zh-CN" sz="20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5779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4.3.2 forward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75780" name="Text Box 9"/>
          <p:cNvSpPr txBox="1">
            <a:spLocks noChangeArrowheads="1"/>
          </p:cNvSpPr>
          <p:nvPr/>
        </p:nvSpPr>
        <p:spPr bwMode="auto">
          <a:xfrm>
            <a:off x="481013" y="1560513"/>
            <a:ext cx="819467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400"/>
              <a:t>forward</a:t>
            </a:r>
            <a:r>
              <a:rPr lang="zh-CN" altLang="zh-CN" sz="2400"/>
              <a:t>动作标识与</a:t>
            </a:r>
            <a:r>
              <a:rPr lang="en-US" altLang="zh-CN" sz="2400"/>
              <a:t>response</a:t>
            </a:r>
            <a:r>
              <a:rPr lang="zh-CN" altLang="zh-CN" sz="2400"/>
              <a:t>对象的</a:t>
            </a:r>
            <a:r>
              <a:rPr lang="en-US" altLang="zh-CN" sz="2400"/>
              <a:t>sendredirect()</a:t>
            </a:r>
            <a:r>
              <a:rPr lang="zh-CN" altLang="zh-CN" sz="2400"/>
              <a:t>方法</a:t>
            </a:r>
            <a:r>
              <a:rPr lang="zh-CN" altLang="en-US" sz="2400"/>
              <a:t>的</a:t>
            </a:r>
            <a:r>
              <a:rPr lang="zh-CN" altLang="zh-CN" sz="2400"/>
              <a:t>主要区别：</a:t>
            </a:r>
            <a:endParaRPr lang="zh-CN" altLang="zh-CN" sz="24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</a:t>
            </a:r>
            <a:r>
              <a:rPr lang="en-US" altLang="zh-CN" sz="2000"/>
              <a:t>forward</a:t>
            </a:r>
            <a:r>
              <a:rPr lang="zh-CN" altLang="zh-CN" sz="2000"/>
              <a:t>动作标识是服务器直接访问目标地址</a:t>
            </a:r>
            <a:r>
              <a:rPr lang="en-US" altLang="zh-CN" sz="2000"/>
              <a:t>URL</a:t>
            </a:r>
            <a:r>
              <a:rPr lang="zh-CN" altLang="zh-CN" sz="2000"/>
              <a:t>，将其内容发送给浏览器；</a:t>
            </a:r>
            <a:r>
              <a:rPr lang="en-US" altLang="zh-CN" sz="2000"/>
              <a:t>sendredirect()</a:t>
            </a:r>
            <a:r>
              <a:rPr lang="zh-CN" altLang="zh-CN" sz="2000"/>
              <a:t>方法是服务端发送一个状态码，让浏览器重新去请求</a:t>
            </a:r>
            <a:r>
              <a:rPr lang="en-US" altLang="zh-CN" sz="2000"/>
              <a:t>URL</a:t>
            </a:r>
            <a:r>
              <a:rPr lang="zh-CN" altLang="zh-CN" sz="2000"/>
              <a:t>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</a:t>
            </a:r>
            <a:r>
              <a:rPr lang="en-US" altLang="zh-CN" sz="2000"/>
              <a:t>forward</a:t>
            </a:r>
            <a:r>
              <a:rPr lang="zh-CN" altLang="zh-CN" sz="2000"/>
              <a:t>在页面之间可以共享</a:t>
            </a:r>
            <a:r>
              <a:rPr lang="en-US" altLang="zh-CN" sz="2000"/>
              <a:t>request</a:t>
            </a:r>
            <a:r>
              <a:rPr lang="zh-CN" altLang="zh-CN" sz="2000"/>
              <a:t>数据；</a:t>
            </a:r>
            <a:r>
              <a:rPr lang="en-US" altLang="zh-CN" sz="2000"/>
              <a:t>sendredirect()</a:t>
            </a:r>
            <a:r>
              <a:rPr lang="zh-CN" altLang="zh-CN" sz="2000"/>
              <a:t>方法则不能。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3</a:t>
            </a:r>
            <a:r>
              <a:rPr lang="zh-CN" altLang="zh-CN" sz="2000"/>
              <a:t>）</a:t>
            </a:r>
            <a:r>
              <a:rPr lang="en-US" altLang="zh-CN" sz="2000"/>
              <a:t>forward</a:t>
            </a:r>
            <a:r>
              <a:rPr lang="zh-CN" altLang="zh-CN" sz="2000"/>
              <a:t>是服务器内部的操作，只能在同一个</a:t>
            </a:r>
            <a:r>
              <a:rPr lang="en-US" altLang="zh-CN" sz="2000"/>
              <a:t>Web</a:t>
            </a:r>
            <a:r>
              <a:rPr lang="zh-CN" altLang="zh-CN" sz="2000"/>
              <a:t>应用程序内的资源之间转发请求；</a:t>
            </a:r>
            <a:r>
              <a:rPr lang="en-US" altLang="zh-CN" sz="2000"/>
              <a:t>sendredirect()</a:t>
            </a:r>
            <a:r>
              <a:rPr lang="zh-CN" altLang="zh-CN" sz="2000"/>
              <a:t>方法不仅可重定向到当前应用程序的其他资源，还可以重定向到同一站点上其他应用程序中的资源，甚至重定向到其他站点的资源。</a:t>
            </a:r>
            <a:endParaRPr lang="zh-CN" altLang="zh-CN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6803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4.3.3 param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76804" name="Text Box 9"/>
          <p:cNvSpPr txBox="1">
            <a:spLocks noChangeArrowheads="1"/>
          </p:cNvSpPr>
          <p:nvPr/>
        </p:nvSpPr>
        <p:spPr bwMode="auto">
          <a:xfrm>
            <a:off x="684213" y="1844675"/>
            <a:ext cx="7848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param</a:t>
            </a:r>
            <a:r>
              <a:rPr lang="zh-CN" altLang="zh-CN" sz="2400"/>
              <a:t>动作标识与</a:t>
            </a:r>
            <a:r>
              <a:rPr lang="en-US" altLang="zh-CN" sz="2400"/>
              <a:t>include</a:t>
            </a:r>
            <a:r>
              <a:rPr lang="zh-CN" altLang="zh-CN" sz="2400"/>
              <a:t>、</a:t>
            </a:r>
            <a:r>
              <a:rPr lang="en-US" altLang="zh-CN" sz="2400"/>
              <a:t>forward</a:t>
            </a:r>
            <a:r>
              <a:rPr lang="zh-CN" altLang="zh-CN" sz="2400"/>
              <a:t>、</a:t>
            </a:r>
            <a:r>
              <a:rPr lang="en-US" altLang="zh-CN" sz="2400"/>
              <a:t>plugin</a:t>
            </a:r>
            <a:r>
              <a:rPr lang="zh-CN" altLang="zh-CN" sz="2400"/>
              <a:t>等标识配合使用，用于传递所需的参数。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param </a:t>
            </a:r>
            <a:r>
              <a:rPr lang="zh-CN" altLang="zh-CN" sz="2400"/>
              <a:t>标识以“名字</a:t>
            </a:r>
            <a:r>
              <a:rPr lang="en-US" altLang="zh-CN" sz="2400"/>
              <a:t>-</a:t>
            </a:r>
            <a:r>
              <a:rPr lang="zh-CN" altLang="zh-CN" sz="2400"/>
              <a:t>值”对的形式为其他标识提供参数值。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语法格式如下：</a:t>
            </a:r>
            <a:endParaRPr lang="zh-CN" altLang="zh-CN" sz="2400"/>
          </a:p>
          <a:p>
            <a:pPr lvl="2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&lt;jsp:param name="</a:t>
            </a:r>
            <a:r>
              <a:rPr lang="zh-CN" altLang="zh-CN" sz="2400">
                <a:solidFill>
                  <a:srgbClr val="6600CC"/>
                </a:solidFill>
              </a:rPr>
              <a:t>属性名</a:t>
            </a:r>
            <a:r>
              <a:rPr lang="en-US" altLang="zh-CN" sz="2400">
                <a:solidFill>
                  <a:srgbClr val="6600CC"/>
                </a:solidFill>
              </a:rPr>
              <a:t>" value="</a:t>
            </a:r>
            <a:r>
              <a:rPr lang="zh-CN" altLang="zh-CN" sz="2400">
                <a:solidFill>
                  <a:srgbClr val="6600CC"/>
                </a:solidFill>
              </a:rPr>
              <a:t>属性值</a:t>
            </a:r>
            <a:r>
              <a:rPr lang="en-US" altLang="zh-CN" sz="2400">
                <a:solidFill>
                  <a:srgbClr val="6600CC"/>
                </a:solidFill>
              </a:rPr>
              <a:t>" /&gt;</a:t>
            </a:r>
            <a:endParaRPr lang="zh-CN" altLang="zh-CN" sz="24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7827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4.3.3 param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77828" name="Text Box 9"/>
          <p:cNvSpPr txBox="1">
            <a:spLocks noChangeArrowheads="1"/>
          </p:cNvSpPr>
          <p:nvPr/>
        </p:nvSpPr>
        <p:spPr bwMode="auto">
          <a:xfrm>
            <a:off x="488950" y="1700213"/>
            <a:ext cx="8358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zh-CN" sz="2400"/>
              <a:t>【例</a:t>
            </a:r>
            <a:r>
              <a:rPr lang="en-US" altLang="zh-CN" sz="2400"/>
              <a:t>4-16</a:t>
            </a:r>
            <a:r>
              <a:rPr lang="zh-CN" altLang="zh-CN" sz="2400"/>
              <a:t>】编写</a:t>
            </a:r>
            <a:r>
              <a:rPr lang="en-US" altLang="zh-CN" sz="2400"/>
              <a:t>ex4-16-1.jsp</a:t>
            </a:r>
            <a:r>
              <a:rPr lang="zh-CN" altLang="zh-CN" sz="2400"/>
              <a:t>，计算</a:t>
            </a:r>
            <a:r>
              <a:rPr lang="en-US" altLang="zh-CN" sz="2400"/>
              <a:t>1~n</a:t>
            </a:r>
            <a:r>
              <a:rPr lang="zh-CN" altLang="zh-CN" sz="2400"/>
              <a:t>之和；编写</a:t>
            </a:r>
            <a:r>
              <a:rPr lang="en-US" altLang="zh-CN" sz="2400"/>
              <a:t>ex4-16-2.jsp</a:t>
            </a:r>
            <a:r>
              <a:rPr lang="zh-CN" altLang="zh-CN" sz="2400"/>
              <a:t>，用</a:t>
            </a:r>
            <a:r>
              <a:rPr lang="en-US" altLang="zh-CN" sz="2400"/>
              <a:t>include</a:t>
            </a:r>
            <a:r>
              <a:rPr lang="zh-CN" altLang="zh-CN" sz="2400"/>
              <a:t>动作标识包含</a:t>
            </a:r>
            <a:r>
              <a:rPr lang="en-US" altLang="zh-CN" sz="2400"/>
              <a:t>ex4-16-1.jsp</a:t>
            </a:r>
            <a:r>
              <a:rPr lang="zh-CN" altLang="zh-CN" sz="2400"/>
              <a:t>，并用</a:t>
            </a:r>
            <a:r>
              <a:rPr lang="en-US" altLang="zh-CN" sz="2400"/>
              <a:t>param</a:t>
            </a:r>
            <a:r>
              <a:rPr lang="zh-CN" altLang="zh-CN" sz="2400"/>
              <a:t>动作标识传入参数值</a:t>
            </a:r>
            <a:r>
              <a:rPr lang="en-US" altLang="zh-CN" sz="2400"/>
              <a:t>100</a:t>
            </a:r>
            <a:r>
              <a:rPr lang="zh-CN" altLang="zh-CN" sz="2400"/>
              <a:t>，页面中显示</a:t>
            </a:r>
            <a:r>
              <a:rPr lang="en-US" altLang="zh-CN" sz="2400"/>
              <a:t>1~100</a:t>
            </a:r>
            <a:r>
              <a:rPr lang="zh-CN" altLang="zh-CN" sz="2400"/>
              <a:t>之和。</a:t>
            </a:r>
            <a:endParaRPr lang="zh-CN" altLang="zh-CN" sz="2400">
              <a:solidFill>
                <a:srgbClr val="6600CC"/>
              </a:solidFill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357563"/>
            <a:ext cx="54022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8851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4.3.3 param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3550" y="1562100"/>
            <a:ext cx="8356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4-16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ex4-16-1.jsp</a:t>
            </a:r>
            <a:r>
              <a:rPr lang="zh-CN" altLang="zh-CN" sz="2400" dirty="0" smtClean="0"/>
              <a:t>文件内容如下：</a:t>
            </a:r>
            <a:endParaRPr lang="en-US" altLang="zh-CN" sz="24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="GB18030"%&gt;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</a:t>
            </a:r>
            <a:r>
              <a:rPr lang="en-US" altLang="zh-CN" dirty="0" err="1" smtClean="0"/>
              <a:t>param</a:t>
            </a:r>
            <a:r>
              <a:rPr lang="zh-CN" altLang="zh-CN" dirty="0" smtClean="0"/>
              <a:t>对象示例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String </a:t>
            </a:r>
            <a:r>
              <a:rPr lang="en-US" altLang="zh-CN" dirty="0" err="1" smtClean="0"/>
              <a:t>nstr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request.getParameter("n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n=</a:t>
            </a:r>
            <a:r>
              <a:rPr lang="en-US" altLang="zh-CN" dirty="0" err="1" smtClean="0"/>
              <a:t>Integer.parseInt(nstr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sum=0;for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sum=</a:t>
            </a:r>
            <a:r>
              <a:rPr lang="en-US" altLang="zh-CN" dirty="0" err="1" smtClean="0"/>
              <a:t>sum+i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&lt;h2&gt;1~&lt;%=n %&gt;</a:t>
            </a:r>
            <a:r>
              <a:rPr lang="zh-CN" altLang="zh-CN" dirty="0" smtClean="0"/>
              <a:t>之和为：</a:t>
            </a:r>
            <a:r>
              <a:rPr lang="en-US" altLang="zh-CN" dirty="0" smtClean="0"/>
              <a:t>&lt;%=sum %&gt;&lt;/h2&gt;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&lt;/body&gt;&lt;/html&gt;</a:t>
            </a:r>
            <a:endParaRPr lang="zh-CN" altLang="zh-CN" sz="2400" dirty="0" smtClean="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4.3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动作标识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9875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4.3.3 param</a:t>
            </a:r>
            <a:r>
              <a:rPr lang="zh-CN" altLang="en-US" sz="2800" b="1"/>
              <a:t>动作标识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3550" y="1562100"/>
            <a:ext cx="8356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200"/>
              </a:spcBef>
              <a:defRPr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4-16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ex4-16-2.jsp</a:t>
            </a:r>
            <a:r>
              <a:rPr lang="zh-CN" altLang="zh-CN" sz="2400" dirty="0" smtClean="0"/>
              <a:t>文件内容如下：</a:t>
            </a:r>
            <a:endParaRPr lang="en-US" altLang="zh-CN" sz="24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2000" dirty="0" smtClean="0"/>
              <a:t>&lt;%@ page language="java" </a:t>
            </a:r>
            <a:r>
              <a:rPr lang="en-US" altLang="zh-CN" sz="2000" dirty="0" err="1" smtClean="0"/>
              <a:t>contentType</a:t>
            </a:r>
            <a:r>
              <a:rPr lang="en-US" altLang="zh-CN" sz="2000" dirty="0" smtClean="0"/>
              <a:t>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=GB18030"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pageEncoding</a:t>
            </a:r>
            <a:r>
              <a:rPr lang="en-US" altLang="zh-CN" sz="2000" dirty="0" smtClean="0"/>
              <a:t>="GB18030"%&gt;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&lt;!DOCTYPE html PUBLIC "-//W3C//DTD HTML 4.01 Transitional//EN" 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"http://www.w3.org/TR/html4/loose.dtd"&gt;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&lt;html&gt;&lt;head&gt;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&lt;meta http-equiv="Content-Type" content="text/html;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=GB18030"&gt;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&lt;title&gt;</a:t>
            </a:r>
            <a:r>
              <a:rPr lang="en-US" altLang="zh-CN" sz="2000" dirty="0" err="1" smtClean="0"/>
              <a:t>param</a:t>
            </a:r>
            <a:r>
              <a:rPr lang="zh-CN" altLang="zh-CN" sz="2000" dirty="0" smtClean="0"/>
              <a:t>动作标识示例</a:t>
            </a:r>
            <a:r>
              <a:rPr lang="en-US" altLang="zh-CN" sz="2000" dirty="0" smtClean="0"/>
              <a:t>&lt;/title&gt;&lt;/head&gt;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&lt;body&gt;&lt;h1&gt;</a:t>
            </a:r>
            <a:r>
              <a:rPr lang="zh-CN" altLang="zh-CN" sz="2000" dirty="0" smtClean="0"/>
              <a:t>加载</a:t>
            </a:r>
            <a:r>
              <a:rPr lang="en-US" altLang="zh-CN" sz="2000" dirty="0" smtClean="0"/>
              <a:t>ex4-16-1.jsp</a:t>
            </a:r>
            <a:r>
              <a:rPr lang="zh-CN" altLang="zh-CN" sz="2000" dirty="0" smtClean="0"/>
              <a:t>文件，执行结果：</a:t>
            </a:r>
            <a:r>
              <a:rPr lang="en-US" altLang="zh-CN" sz="2000" dirty="0" smtClean="0"/>
              <a:t>&lt;/h1&gt;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jsp:include</a:t>
            </a:r>
            <a:r>
              <a:rPr lang="en-US" altLang="zh-CN" sz="2000" dirty="0" smtClean="0"/>
              <a:t> page="ex4-16-1.jsp" 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 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value="100" name="n"/&gt;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jsp:include</a:t>
            </a:r>
            <a:r>
              <a:rPr lang="en-US" altLang="zh-CN" sz="2000" dirty="0" smtClean="0"/>
              <a:t>&gt;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&lt;/body&gt;&lt;/html&gt;</a:t>
            </a:r>
            <a:endParaRPr lang="zh-CN" altLang="zh-CN" sz="20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0899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4.4.1 Cookie</a:t>
            </a:r>
            <a:r>
              <a:rPr lang="zh-CN" altLang="en-US" sz="2800" b="1"/>
              <a:t>概念</a:t>
            </a:r>
            <a:endParaRPr lang="zh-CN" altLang="en-US" sz="2800" b="1"/>
          </a:p>
        </p:txBody>
      </p:sp>
      <p:sp>
        <p:nvSpPr>
          <p:cNvPr id="80900" name="Text Box 9"/>
          <p:cNvSpPr txBox="1">
            <a:spLocks noChangeArrowheads="1"/>
          </p:cNvSpPr>
          <p:nvPr/>
        </p:nvSpPr>
        <p:spPr bwMode="auto">
          <a:xfrm>
            <a:off x="463550" y="1574800"/>
            <a:ext cx="8356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Cookie</a:t>
            </a:r>
            <a:r>
              <a:rPr lang="zh-CN" altLang="zh-CN" sz="2400"/>
              <a:t>有时也用其复数形式</a:t>
            </a:r>
            <a:r>
              <a:rPr lang="en-US" altLang="zh-CN" sz="2400"/>
              <a:t> Cookies</a:t>
            </a:r>
            <a:r>
              <a:rPr lang="zh-CN" altLang="zh-CN" sz="2400"/>
              <a:t>，指</a:t>
            </a:r>
            <a:r>
              <a:rPr lang="en-US" altLang="zh-CN" sz="2400"/>
              <a:t>Web</a:t>
            </a:r>
            <a:r>
              <a:rPr lang="zh-CN" altLang="zh-CN" sz="2400"/>
              <a:t>服务器为了辨别用户身份、进行会话跟踪而存储在用户浏览器上的数据。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Cookie</a:t>
            </a:r>
            <a:r>
              <a:rPr lang="zh-CN" altLang="zh-CN" sz="2400"/>
              <a:t>由</a:t>
            </a:r>
            <a:r>
              <a:rPr lang="en-US" altLang="zh-CN" sz="2400"/>
              <a:t>Web</a:t>
            </a:r>
            <a:r>
              <a:rPr lang="zh-CN" altLang="zh-CN" sz="2400"/>
              <a:t>服务器随网页发送到浏览器，存储在浏览器端计算机内存或磁盘指定路径下。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Cookie</a:t>
            </a:r>
            <a:r>
              <a:rPr lang="zh-CN" altLang="zh-CN" sz="2400"/>
              <a:t>是文本文件，通常存放用户与服务器连接相关的参数，如用户</a:t>
            </a:r>
            <a:r>
              <a:rPr lang="en-US" altLang="zh-CN" sz="2400"/>
              <a:t>id</a:t>
            </a:r>
            <a:r>
              <a:rPr lang="zh-CN" altLang="zh-CN" sz="2400"/>
              <a:t>、访问时间等。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在</a:t>
            </a:r>
            <a:r>
              <a:rPr lang="en-US" altLang="zh-CN" sz="2400"/>
              <a:t>Cookie</a:t>
            </a:r>
            <a:r>
              <a:rPr lang="zh-CN" altLang="zh-CN" sz="2400"/>
              <a:t>有效期内，若用户再次访问服务器，浏览器会将相应的</a:t>
            </a:r>
            <a:r>
              <a:rPr lang="en-US" altLang="zh-CN" sz="2400"/>
              <a:t>Cookie</a:t>
            </a:r>
            <a:r>
              <a:rPr lang="zh-CN" altLang="zh-CN" sz="2400"/>
              <a:t>一起发送到服务器，服务器会依据</a:t>
            </a:r>
            <a:r>
              <a:rPr lang="en-US" altLang="zh-CN" sz="2400"/>
              <a:t>Cookie</a:t>
            </a:r>
            <a:r>
              <a:rPr lang="zh-CN" altLang="zh-CN" sz="2400"/>
              <a:t>的内容来判断用户信息，从而实现个性化服务。</a:t>
            </a:r>
            <a:endParaRPr lang="zh-CN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1923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1924" name="Text Box 9"/>
          <p:cNvSpPr txBox="1">
            <a:spLocks noChangeArrowheads="1"/>
          </p:cNvSpPr>
          <p:nvPr/>
        </p:nvSpPr>
        <p:spPr bwMode="auto">
          <a:xfrm>
            <a:off x="463550" y="1574800"/>
            <a:ext cx="83566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JSP</a:t>
            </a:r>
            <a:r>
              <a:rPr lang="zh-CN" altLang="zh-CN" sz="2400"/>
              <a:t>操作</a:t>
            </a:r>
            <a:r>
              <a:rPr lang="en-US" altLang="zh-CN" sz="2400"/>
              <a:t>Cookie</a:t>
            </a:r>
            <a:r>
              <a:rPr lang="zh-CN" altLang="zh-CN" sz="2400"/>
              <a:t>主要包括创建</a:t>
            </a:r>
            <a:r>
              <a:rPr lang="en-US" altLang="zh-CN" sz="2400"/>
              <a:t>Cookie</a:t>
            </a:r>
            <a:r>
              <a:rPr lang="zh-CN" altLang="zh-CN" sz="2400"/>
              <a:t>、发送</a:t>
            </a:r>
            <a:r>
              <a:rPr lang="en-US" altLang="zh-CN" sz="2400"/>
              <a:t>Cookie</a:t>
            </a:r>
            <a:r>
              <a:rPr lang="zh-CN" altLang="zh-CN" sz="2400"/>
              <a:t>和读取</a:t>
            </a:r>
            <a:r>
              <a:rPr lang="en-US" altLang="zh-CN" sz="2400"/>
              <a:t>Cookie</a:t>
            </a:r>
            <a:r>
              <a:rPr lang="zh-CN" altLang="zh-CN" sz="2400"/>
              <a:t>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Web</a:t>
            </a:r>
            <a:r>
              <a:rPr lang="zh-CN" altLang="zh-CN" sz="2400"/>
              <a:t>服务器发送</a:t>
            </a:r>
            <a:r>
              <a:rPr lang="en-US" altLang="zh-CN" sz="2400"/>
              <a:t>Cookie</a:t>
            </a:r>
            <a:r>
              <a:rPr lang="zh-CN" altLang="zh-CN" sz="2400"/>
              <a:t>到浏览器，</a:t>
            </a:r>
            <a:r>
              <a:rPr lang="zh-CN" altLang="en-US" sz="2400"/>
              <a:t>步骤：</a:t>
            </a:r>
            <a:endParaRPr lang="en-US" altLang="zh-CN" sz="2400"/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zh-CN" altLang="zh-CN" sz="2400"/>
              <a:t>先创建一个</a:t>
            </a:r>
            <a:r>
              <a:rPr lang="en-US" altLang="zh-CN" sz="2400"/>
              <a:t>Cookie</a:t>
            </a:r>
            <a:r>
              <a:rPr lang="zh-CN" altLang="zh-CN" sz="2400"/>
              <a:t>对象</a:t>
            </a:r>
            <a:r>
              <a:rPr lang="zh-CN" altLang="en-US" sz="2400"/>
              <a:t>。</a:t>
            </a:r>
            <a:endParaRPr lang="en-US" altLang="zh-CN" sz="2400"/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zh-CN" altLang="zh-CN" sz="2400"/>
              <a:t>然后调用</a:t>
            </a:r>
            <a:r>
              <a:rPr lang="en-US" altLang="zh-CN" sz="2400"/>
              <a:t>resopnse</a:t>
            </a:r>
            <a:r>
              <a:rPr lang="zh-CN" altLang="zh-CN" sz="2400"/>
              <a:t>对象的</a:t>
            </a:r>
            <a:r>
              <a:rPr lang="en-US" altLang="zh-CN" sz="2400"/>
              <a:t>addCookie()</a:t>
            </a:r>
            <a:r>
              <a:rPr lang="zh-CN" altLang="zh-CN" sz="2400"/>
              <a:t>方法将其加入到</a:t>
            </a:r>
            <a:r>
              <a:rPr lang="en-US" altLang="zh-CN" sz="2400"/>
              <a:t>HTTP Header</a:t>
            </a:r>
            <a:r>
              <a:rPr lang="zh-CN" altLang="zh-CN" sz="2400"/>
              <a:t>，即可将</a:t>
            </a:r>
            <a:r>
              <a:rPr lang="en-US" altLang="zh-CN" sz="2400"/>
              <a:t>Cookie</a:t>
            </a:r>
            <a:r>
              <a:rPr lang="zh-CN" altLang="zh-CN" sz="2400"/>
              <a:t>发送到浏览器。</a:t>
            </a:r>
            <a:endParaRPr lang="en-US" altLang="zh-CN" sz="2400"/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altLang="zh-CN" sz="2400"/>
              <a:t>JSP</a:t>
            </a:r>
            <a:r>
              <a:rPr lang="zh-CN" altLang="zh-CN" sz="2400"/>
              <a:t>调用</a:t>
            </a:r>
            <a:r>
              <a:rPr lang="en-US" altLang="zh-CN" sz="2400"/>
              <a:t>request.getCookies()</a:t>
            </a:r>
            <a:r>
              <a:rPr lang="zh-CN" altLang="zh-CN" sz="2400"/>
              <a:t>则可从浏览器端读取</a:t>
            </a:r>
            <a:r>
              <a:rPr lang="en-US" altLang="zh-CN" sz="2400"/>
              <a:t>Cookie</a:t>
            </a:r>
            <a:r>
              <a:rPr lang="zh-CN" altLang="zh-CN" sz="2400"/>
              <a:t>。</a:t>
            </a:r>
            <a:endParaRPr lang="zh-CN" altLang="zh-CN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2947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41338" y="2205038"/>
            <a:ext cx="83581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JSP</a:t>
            </a:r>
            <a:r>
              <a:rPr lang="zh-CN" altLang="zh-CN" sz="2400" dirty="0" smtClean="0"/>
              <a:t>创建</a:t>
            </a:r>
            <a:r>
              <a:rPr lang="en-US" altLang="zh-CN" sz="2400" dirty="0" smtClean="0"/>
              <a:t>Cookie</a:t>
            </a:r>
            <a:r>
              <a:rPr lang="zh-CN" altLang="zh-CN" sz="2400" dirty="0" smtClean="0"/>
              <a:t>的语法格式如下：</a:t>
            </a:r>
            <a:endParaRPr lang="zh-CN" altLang="zh-CN" sz="2400" dirty="0" smtClean="0"/>
          </a:p>
          <a:p>
            <a:pPr marL="0" indent="0" algn="ctr">
              <a:spcBef>
                <a:spcPts val="1200"/>
              </a:spcBef>
              <a:defRPr/>
            </a:pPr>
            <a:r>
              <a:rPr lang="en-US" altLang="zh-CN" sz="2400" dirty="0" smtClean="0">
                <a:solidFill>
                  <a:srgbClr val="6600CC"/>
                </a:solidFill>
              </a:rPr>
              <a:t>Cookie 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cookie</a:t>
            </a:r>
            <a:r>
              <a:rPr lang="en-US" altLang="zh-CN" sz="2400" dirty="0" smtClean="0">
                <a:solidFill>
                  <a:srgbClr val="6600CC"/>
                </a:solidFill>
              </a:rPr>
              <a:t> =new 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Cookie("Name","Value</a:t>
            </a:r>
            <a:r>
              <a:rPr lang="en-US" altLang="zh-CN" sz="2400" dirty="0" smtClean="0">
                <a:solidFill>
                  <a:srgbClr val="6600CC"/>
                </a:solidFill>
              </a:rPr>
              <a:t>");</a:t>
            </a:r>
            <a:endParaRPr lang="zh-CN" altLang="zh-CN" sz="2400" dirty="0" smtClean="0">
              <a:solidFill>
                <a:srgbClr val="6600CC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其中，</a:t>
            </a:r>
            <a:r>
              <a:rPr lang="en-US" altLang="zh-CN" sz="2400" dirty="0" smtClean="0"/>
              <a:t>cookie</a:t>
            </a:r>
            <a:r>
              <a:rPr lang="zh-CN" altLang="zh-CN" sz="2400" dirty="0" smtClean="0"/>
              <a:t>是创建的</a:t>
            </a:r>
            <a:r>
              <a:rPr lang="en-US" altLang="zh-CN" sz="2400" dirty="0" smtClean="0"/>
              <a:t>Cookie</a:t>
            </a:r>
            <a:r>
              <a:rPr lang="zh-CN" altLang="zh-CN" sz="2400" dirty="0" smtClean="0"/>
              <a:t>，参数“</a:t>
            </a:r>
            <a:r>
              <a:rPr lang="en-US" altLang="zh-CN" sz="2400" dirty="0" smtClean="0"/>
              <a:t>Parameter</a:t>
            </a:r>
            <a:r>
              <a:rPr lang="zh-CN" altLang="zh-CN" sz="2400" dirty="0" smtClean="0"/>
              <a:t>”和“</a:t>
            </a:r>
            <a:r>
              <a:rPr lang="en-US" altLang="zh-CN" sz="2400" dirty="0" smtClean="0"/>
              <a:t>Value</a:t>
            </a:r>
            <a:r>
              <a:rPr lang="zh-CN" altLang="zh-CN" sz="2400" dirty="0" smtClean="0"/>
              <a:t>”分别是所创建的</a:t>
            </a:r>
            <a:r>
              <a:rPr lang="en-US" altLang="zh-CN" sz="2400" dirty="0" smtClean="0"/>
              <a:t>Cookie</a:t>
            </a:r>
            <a:r>
              <a:rPr lang="zh-CN" altLang="zh-CN" sz="2400" dirty="0" smtClean="0"/>
              <a:t>对象的名称和值。</a:t>
            </a:r>
            <a:endParaRPr lang="en-US" altLang="zh-CN" sz="2400" dirty="0" smtClean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例如：</a:t>
            </a:r>
            <a:endParaRPr lang="zh-CN" altLang="zh-CN" sz="2400" dirty="0" smtClean="0"/>
          </a:p>
          <a:p>
            <a:pPr marL="400050" lvl="1" indent="0">
              <a:spcBef>
                <a:spcPts val="1200"/>
              </a:spcBef>
              <a:defRPr/>
            </a:pPr>
            <a:r>
              <a:rPr lang="en-US" altLang="zh-CN" sz="2000" dirty="0" smtClean="0">
                <a:solidFill>
                  <a:srgbClr val="6600CC"/>
                </a:solidFill>
              </a:rPr>
              <a:t>Cookie </a:t>
            </a:r>
            <a:r>
              <a:rPr lang="en-US" altLang="zh-CN" sz="2000" dirty="0" err="1" smtClean="0">
                <a:solidFill>
                  <a:srgbClr val="6600CC"/>
                </a:solidFill>
              </a:rPr>
              <a:t>cookie</a:t>
            </a:r>
            <a:r>
              <a:rPr lang="en-US" altLang="zh-CN" sz="2000" dirty="0" smtClean="0">
                <a:solidFill>
                  <a:srgbClr val="6600CC"/>
                </a:solidFill>
              </a:rPr>
              <a:t> =new </a:t>
            </a:r>
            <a:r>
              <a:rPr lang="en-US" altLang="zh-CN" sz="2000" dirty="0" err="1" smtClean="0">
                <a:solidFill>
                  <a:srgbClr val="6600CC"/>
                </a:solidFill>
              </a:rPr>
              <a:t>Cookie("username","mary</a:t>
            </a:r>
            <a:r>
              <a:rPr lang="en-US" altLang="zh-CN" sz="2000" dirty="0" smtClean="0">
                <a:solidFill>
                  <a:srgbClr val="6600CC"/>
                </a:solidFill>
              </a:rPr>
              <a:t>");  //</a:t>
            </a:r>
            <a:r>
              <a:rPr lang="zh-CN" altLang="zh-CN" sz="2000" dirty="0" smtClean="0">
                <a:solidFill>
                  <a:srgbClr val="6600CC"/>
                </a:solidFill>
              </a:rPr>
              <a:t>创建</a:t>
            </a:r>
            <a:r>
              <a:rPr lang="en-US" altLang="zh-CN" sz="2000" dirty="0" smtClean="0">
                <a:solidFill>
                  <a:srgbClr val="6600CC"/>
                </a:solidFill>
              </a:rPr>
              <a:t>Cookie</a:t>
            </a:r>
            <a:endParaRPr lang="zh-CN" altLang="zh-CN" sz="2000" dirty="0" smtClean="0">
              <a:solidFill>
                <a:srgbClr val="6600CC"/>
              </a:solidFill>
            </a:endParaRPr>
          </a:p>
        </p:txBody>
      </p:sp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892175" y="1628775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1. </a:t>
            </a:r>
            <a:r>
              <a:rPr lang="zh-CN" altLang="en-US" sz="2400" b="1"/>
              <a:t>创建</a:t>
            </a:r>
            <a:r>
              <a:rPr lang="en-US" altLang="zh-CN" sz="2400" b="1"/>
              <a:t>Cookie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3971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3972" name="Text Box 9"/>
          <p:cNvSpPr txBox="1">
            <a:spLocks noChangeArrowheads="1"/>
          </p:cNvSpPr>
          <p:nvPr/>
        </p:nvSpPr>
        <p:spPr bwMode="auto">
          <a:xfrm>
            <a:off x="541338" y="2205038"/>
            <a:ext cx="83581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response</a:t>
            </a:r>
            <a:r>
              <a:rPr lang="zh-CN" altLang="zh-CN" sz="2400"/>
              <a:t>对象中定义了</a:t>
            </a:r>
            <a:r>
              <a:rPr lang="en-US" altLang="zh-CN" sz="2400"/>
              <a:t>addCookie()</a:t>
            </a:r>
            <a:r>
              <a:rPr lang="zh-CN" altLang="zh-CN" sz="2400"/>
              <a:t>方法，它用于在其响应头中增加一个相应的</a:t>
            </a:r>
            <a:r>
              <a:rPr lang="en-US" altLang="zh-CN" sz="2400"/>
              <a:t>Set-Cookie</a:t>
            </a:r>
            <a:r>
              <a:rPr lang="zh-CN" altLang="zh-CN" sz="2400"/>
              <a:t>头字段，将所定义的</a:t>
            </a:r>
            <a:r>
              <a:rPr lang="en-US" altLang="zh-CN" sz="2400"/>
              <a:t>Cookie</a:t>
            </a:r>
            <a:r>
              <a:rPr lang="zh-CN" altLang="zh-CN" sz="2400"/>
              <a:t>对象写入客户端浏览器。</a:t>
            </a:r>
            <a:endParaRPr lang="en-US" altLang="zh-CN" sz="240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400"/>
              <a:t>例如：</a:t>
            </a:r>
            <a:endParaRPr lang="zh-CN" altLang="zh-CN" sz="2400"/>
          </a:p>
          <a:p>
            <a:pPr lvl="2">
              <a:spcBef>
                <a:spcPts val="1200"/>
              </a:spcBef>
            </a:pPr>
            <a:r>
              <a:rPr lang="en-US" altLang="zh-CN" sz="2400">
                <a:solidFill>
                  <a:srgbClr val="6600CC"/>
                </a:solidFill>
              </a:rPr>
              <a:t>response.addCookie(cookie);  //</a:t>
            </a:r>
            <a:r>
              <a:rPr lang="zh-CN" altLang="zh-CN" sz="2400">
                <a:solidFill>
                  <a:srgbClr val="6600CC"/>
                </a:solidFill>
              </a:rPr>
              <a:t>发送</a:t>
            </a:r>
            <a:r>
              <a:rPr lang="en-US" altLang="zh-CN" sz="2400">
                <a:solidFill>
                  <a:srgbClr val="6600CC"/>
                </a:solidFill>
              </a:rPr>
              <a:t>Cookie</a:t>
            </a:r>
            <a:endParaRPr lang="zh-CN" altLang="zh-CN" sz="2000">
              <a:solidFill>
                <a:srgbClr val="6600CC"/>
              </a:solidFill>
            </a:endParaRP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892175" y="1628775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2. </a:t>
            </a:r>
            <a:r>
              <a:rPr lang="zh-CN" altLang="en-US" sz="2400" b="1"/>
              <a:t>发送</a:t>
            </a:r>
            <a:r>
              <a:rPr lang="en-US" altLang="zh-CN" sz="2400" b="1"/>
              <a:t>Cookie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9"/>
          <p:cNvSpPr txBox="1">
            <a:spLocks noChangeArrowheads="1"/>
          </p:cNvSpPr>
          <p:nvPr/>
        </p:nvSpPr>
        <p:spPr bwMode="auto">
          <a:xfrm>
            <a:off x="428625" y="2174875"/>
            <a:ext cx="846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400"/>
              <a:t>page</a:t>
            </a:r>
            <a:r>
              <a:rPr lang="zh-CN" altLang="zh-CN" sz="2400"/>
              <a:t>用于定义整个</a:t>
            </a:r>
            <a:r>
              <a:rPr lang="en-US" altLang="zh-CN" sz="2400"/>
              <a:t>JSP</a:t>
            </a:r>
            <a:r>
              <a:rPr lang="zh-CN" altLang="zh-CN" sz="2400"/>
              <a:t>页面相关属性，包括语言、编码格式等</a:t>
            </a:r>
            <a:endParaRPr lang="zh-CN" altLang="zh-CN" sz="2400"/>
          </a:p>
        </p:txBody>
      </p:sp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4.1.2 JSP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  <p:sp>
        <p:nvSpPr>
          <p:cNvPr id="20485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page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750" y="3284538"/>
          <a:ext cx="8196263" cy="3024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42"/>
                <a:gridCol w="6556121"/>
              </a:tblGrid>
              <a:tr h="3757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义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7576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language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页面使用的脚本语言，该属性目前只能取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7576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import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引入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核心包的类。例如：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&lt;%@ page import="java.io.*" %&gt;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751525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contentType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页面响应的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类型和字符编码，属性值形式为“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类型”或“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;charset=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编码”。例如：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contentType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="text/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html;charset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=GB18030"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7576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pageEncoding 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文件本身的编码，默认值为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ISO-8859-1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9385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errorPage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定义发生异常时网页指向的页面。例如：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&lt;%@ page 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errorPage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="</a:t>
                      </a: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error.jsp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 %&gt;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7576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定义网页是否能够使用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对象，默认值为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  <p:sp>
        <p:nvSpPr>
          <p:cNvPr id="20512" name="TextBox 6"/>
          <p:cNvSpPr txBox="1">
            <a:spLocks noChangeArrowheads="1"/>
          </p:cNvSpPr>
          <p:nvPr/>
        </p:nvSpPr>
        <p:spPr bwMode="auto">
          <a:xfrm>
            <a:off x="1403350" y="2819400"/>
            <a:ext cx="640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page</a:t>
            </a:r>
            <a:r>
              <a:rPr lang="zh-CN" altLang="zh-CN" sz="2000" b="1"/>
              <a:t>指令常用属性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4995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4996" name="Text Box 9"/>
          <p:cNvSpPr txBox="1">
            <a:spLocks noChangeArrowheads="1"/>
          </p:cNvSpPr>
          <p:nvPr/>
        </p:nvSpPr>
        <p:spPr bwMode="auto">
          <a:xfrm>
            <a:off x="541338" y="2071688"/>
            <a:ext cx="8358187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/>
              <a:t>request</a:t>
            </a:r>
            <a:r>
              <a:rPr lang="zh-CN" altLang="zh-CN" sz="2000"/>
              <a:t>对象中定义了</a:t>
            </a:r>
            <a:r>
              <a:rPr lang="en-US" altLang="zh-CN" sz="2000"/>
              <a:t>getCookies()</a:t>
            </a:r>
            <a:r>
              <a:rPr lang="zh-CN" altLang="zh-CN" sz="2000"/>
              <a:t>方法，该方法返回</a:t>
            </a:r>
            <a:r>
              <a:rPr lang="en-US" altLang="zh-CN" sz="2000"/>
              <a:t>HTTP</a:t>
            </a:r>
            <a:r>
              <a:rPr lang="zh-CN" altLang="zh-CN" sz="2000"/>
              <a:t>请求头中的内容对应的</a:t>
            </a:r>
            <a:r>
              <a:rPr lang="en-US" altLang="zh-CN" sz="2000"/>
              <a:t>Cookie</a:t>
            </a:r>
            <a:r>
              <a:rPr lang="zh-CN" altLang="zh-CN" sz="2000"/>
              <a:t>对象数组。通过循环访问该数组的各个元素，调用</a:t>
            </a:r>
            <a:r>
              <a:rPr lang="en-US" altLang="zh-CN" sz="2000"/>
              <a:t>getName</a:t>
            </a:r>
            <a:r>
              <a:rPr lang="zh-CN" altLang="zh-CN" sz="2000"/>
              <a:t>方法检查各个</a:t>
            </a:r>
            <a:r>
              <a:rPr lang="en-US" altLang="zh-CN" sz="2000"/>
              <a:t>Cookie</a:t>
            </a:r>
            <a:r>
              <a:rPr lang="zh-CN" altLang="zh-CN" sz="2000"/>
              <a:t>的名称，直至找到目标</a:t>
            </a:r>
            <a:r>
              <a:rPr lang="en-US" altLang="zh-CN" sz="2000"/>
              <a:t>Cookie</a:t>
            </a:r>
            <a:r>
              <a:rPr lang="zh-CN" altLang="zh-CN" sz="2000"/>
              <a:t>，然后对该</a:t>
            </a:r>
            <a:r>
              <a:rPr lang="en-US" altLang="zh-CN" sz="2000"/>
              <a:t>Cookie</a:t>
            </a:r>
            <a:r>
              <a:rPr lang="zh-CN" altLang="zh-CN" sz="2000"/>
              <a:t>调用</a:t>
            </a:r>
            <a:r>
              <a:rPr lang="en-US" altLang="zh-CN" sz="2000"/>
              <a:t>getValue</a:t>
            </a:r>
            <a:r>
              <a:rPr lang="zh-CN" altLang="zh-CN" sz="2000"/>
              <a:t>方法取得与指定名字关联的值。</a:t>
            </a:r>
            <a:endParaRPr lang="en-US" altLang="zh-CN" sz="200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000"/>
              <a:t>例如：</a:t>
            </a:r>
            <a:endParaRPr lang="zh-CN" altLang="zh-CN" sz="2000"/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Cookie[] cookie = request.getCookies();  //</a:t>
            </a:r>
            <a:r>
              <a:rPr lang="zh-CN" altLang="zh-CN" sz="1600">
                <a:solidFill>
                  <a:srgbClr val="6600CC"/>
                </a:solidFill>
              </a:rPr>
              <a:t>获取</a:t>
            </a:r>
            <a:r>
              <a:rPr lang="en-US" altLang="zh-CN" sz="1600">
                <a:solidFill>
                  <a:srgbClr val="6600CC"/>
                </a:solidFill>
              </a:rPr>
              <a:t>Cookie</a:t>
            </a:r>
            <a:r>
              <a:rPr lang="zh-CN" altLang="zh-CN" sz="1600">
                <a:solidFill>
                  <a:srgbClr val="6600CC"/>
                </a:solidFill>
              </a:rPr>
              <a:t>数组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if (cookie !=null)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{   for (int i=0;i&lt;cookie.length;i++)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   {  String cookie_name = cookie[i].getName();   //</a:t>
            </a:r>
            <a:r>
              <a:rPr lang="zh-CN" altLang="zh-CN" sz="1600">
                <a:solidFill>
                  <a:srgbClr val="6600CC"/>
                </a:solidFill>
              </a:rPr>
              <a:t>获取</a:t>
            </a:r>
            <a:r>
              <a:rPr lang="en-US" altLang="zh-CN" sz="1600">
                <a:solidFill>
                  <a:srgbClr val="6600CC"/>
                </a:solidFill>
              </a:rPr>
              <a:t>Cookie</a:t>
            </a:r>
            <a:r>
              <a:rPr lang="zh-CN" altLang="zh-CN" sz="1600">
                <a:solidFill>
                  <a:srgbClr val="6600CC"/>
                </a:solidFill>
              </a:rPr>
              <a:t>名称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      if (cookie_name.equals("uaername"))        //</a:t>
            </a:r>
            <a:r>
              <a:rPr lang="zh-CN" altLang="zh-CN" sz="1600">
                <a:solidFill>
                  <a:srgbClr val="6600CC"/>
                </a:solidFill>
              </a:rPr>
              <a:t>为待取</a:t>
            </a:r>
            <a:r>
              <a:rPr lang="en-US" altLang="zh-CN" sz="1600">
                <a:solidFill>
                  <a:srgbClr val="6600CC"/>
                </a:solidFill>
              </a:rPr>
              <a:t>Cookie</a:t>
            </a:r>
            <a:r>
              <a:rPr lang="zh-CN" altLang="zh-CN" sz="1600">
                <a:solidFill>
                  <a:srgbClr val="6600CC"/>
                </a:solidFill>
              </a:rPr>
              <a:t>名称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      { 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String cookie_value = cookie.getValue(); //</a:t>
            </a:r>
            <a:r>
              <a:rPr lang="zh-CN" altLang="zh-CN" sz="1600">
                <a:solidFill>
                  <a:srgbClr val="6600CC"/>
                </a:solidFill>
              </a:rPr>
              <a:t>读取</a:t>
            </a:r>
            <a:r>
              <a:rPr lang="en-US" altLang="zh-CN" sz="1600">
                <a:solidFill>
                  <a:srgbClr val="6600CC"/>
                </a:solidFill>
              </a:rPr>
              <a:t>Cookie</a:t>
            </a:r>
            <a:r>
              <a:rPr lang="zh-CN" altLang="zh-CN" sz="1600">
                <a:solidFill>
                  <a:srgbClr val="6600CC"/>
                </a:solidFill>
              </a:rPr>
              <a:t>值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      }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   }</a:t>
            </a:r>
            <a:endParaRPr lang="zh-CN" altLang="zh-CN" sz="1600">
              <a:solidFill>
                <a:srgbClr val="6600CC"/>
              </a:solidFill>
            </a:endParaRPr>
          </a:p>
          <a:p>
            <a:pPr lvl="1"/>
            <a:r>
              <a:rPr lang="en-US" altLang="zh-CN" sz="1600">
                <a:solidFill>
                  <a:srgbClr val="6600CC"/>
                </a:solidFill>
              </a:rPr>
              <a:t>}</a:t>
            </a:r>
            <a:endParaRPr lang="zh-CN" altLang="zh-CN" sz="1600">
              <a:solidFill>
                <a:srgbClr val="6600CC"/>
              </a:solidFill>
            </a:endParaRPr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892175" y="16049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3. </a:t>
            </a:r>
            <a:r>
              <a:rPr lang="zh-CN" altLang="en-US" sz="2400" b="1"/>
              <a:t>读取</a:t>
            </a:r>
            <a:r>
              <a:rPr lang="en-US" altLang="zh-CN" sz="2400" b="1"/>
              <a:t>Cookie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6019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892175" y="16049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4. Cookie</a:t>
            </a:r>
            <a:r>
              <a:rPr lang="zh-CN" altLang="en-US" sz="2400" b="1"/>
              <a:t>对象的方法</a:t>
            </a:r>
            <a:endParaRPr lang="zh-CN" altLang="en-US" sz="2400" b="1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288" y="2066925"/>
          <a:ext cx="8358187" cy="4170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7086"/>
                <a:gridCol w="5761101"/>
              </a:tblGrid>
              <a:tr h="2736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法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	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的名称。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	getValue()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的值。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	getPath()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适用的路径。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getMaxAge()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最大生存时间，以秒为单位。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	getDomain()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适用的域名。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	getComment()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中注释，如果没有注释将返回空值。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58557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getSecure()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如果浏览器通过安全协议发送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cookies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，如果浏览器使用标准协议则返回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getVersion()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所遵从的协议版本。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setMaxAge(int expiry)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最大生存时间，以秒为单位。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setPath(String uri)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适用的路径。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setValue(String newValue)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创建后设置一个新值。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setComment(String purpose)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中注释。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  <a:tr h="2759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setDomain(String pattern)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适用的域名。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7043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892175" y="16049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4. Cookie</a:t>
            </a:r>
            <a:r>
              <a:rPr lang="zh-CN" altLang="en-US" sz="2400" b="1"/>
              <a:t>对象的方法</a:t>
            </a:r>
            <a:endParaRPr lang="zh-CN" altLang="en-US" sz="2400" b="1"/>
          </a:p>
        </p:txBody>
      </p:sp>
      <p:sp>
        <p:nvSpPr>
          <p:cNvPr id="87045" name="Text Box 9"/>
          <p:cNvSpPr txBox="1">
            <a:spLocks noChangeArrowheads="1"/>
          </p:cNvSpPr>
          <p:nvPr/>
        </p:nvSpPr>
        <p:spPr bwMode="auto">
          <a:xfrm>
            <a:off x="755650" y="2071688"/>
            <a:ext cx="79930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zh-CN" sz="2000" b="1"/>
              <a:t>说明：</a:t>
            </a:r>
            <a:endParaRPr lang="zh-CN" altLang="zh-CN" sz="2000" b="1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</a:t>
            </a:r>
            <a:r>
              <a:rPr lang="en-US" altLang="zh-CN" sz="2000"/>
              <a:t>Cookie</a:t>
            </a:r>
            <a:r>
              <a:rPr lang="zh-CN" altLang="zh-CN" sz="2000"/>
              <a:t>对象名称应按用途命名，不能包含逗号、分号和空格。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</a:t>
            </a:r>
            <a:r>
              <a:rPr lang="en-US" altLang="zh-CN" sz="2000"/>
              <a:t>Cookie</a:t>
            </a:r>
            <a:r>
              <a:rPr lang="zh-CN" altLang="zh-CN" sz="2000"/>
              <a:t>的生存期：</a:t>
            </a:r>
            <a:r>
              <a:rPr lang="en-US" altLang="zh-CN" sz="2000"/>
              <a:t>setMaxAge()</a:t>
            </a:r>
            <a:r>
              <a:rPr lang="zh-CN" altLang="zh-CN" sz="2000"/>
              <a:t>方法用于设置</a:t>
            </a:r>
            <a:r>
              <a:rPr lang="en-US" altLang="zh-CN" sz="2000"/>
              <a:t>Cookie</a:t>
            </a:r>
            <a:r>
              <a:rPr lang="zh-CN" altLang="zh-CN" sz="2000"/>
              <a:t>对象的有效期。若设置了该值且大于</a:t>
            </a:r>
            <a:r>
              <a:rPr lang="en-US" altLang="zh-CN" sz="2000"/>
              <a:t>0</a:t>
            </a:r>
            <a:r>
              <a:rPr lang="zh-CN" altLang="zh-CN" sz="2000"/>
              <a:t>，则</a:t>
            </a:r>
            <a:r>
              <a:rPr lang="en-US" altLang="zh-CN" sz="2000"/>
              <a:t>Cookie</a:t>
            </a:r>
            <a:r>
              <a:rPr lang="zh-CN" altLang="zh-CN" sz="2000"/>
              <a:t>按指定的生存期保存在磁盘上；例如</a:t>
            </a:r>
            <a:r>
              <a:rPr lang="en-US" altLang="zh-CN" sz="2000"/>
              <a:t>cookie.setMaxAge(14*24*60*60)</a:t>
            </a:r>
            <a:r>
              <a:rPr lang="zh-CN" altLang="zh-CN" sz="2000"/>
              <a:t>设置</a:t>
            </a:r>
            <a:r>
              <a:rPr lang="en-US" altLang="zh-CN" sz="2000"/>
              <a:t>Cookie</a:t>
            </a:r>
            <a:r>
              <a:rPr lang="zh-CN" altLang="zh-CN" sz="2000"/>
              <a:t>生存期为</a:t>
            </a:r>
            <a:r>
              <a:rPr lang="en-US" altLang="zh-CN" sz="2000"/>
              <a:t>14</a:t>
            </a:r>
            <a:r>
              <a:rPr lang="zh-CN" altLang="zh-CN" sz="2000"/>
              <a:t>天；若设置该值为</a:t>
            </a:r>
            <a:r>
              <a:rPr lang="en-US" altLang="zh-CN" sz="2000"/>
              <a:t>0</a:t>
            </a:r>
            <a:r>
              <a:rPr lang="zh-CN" altLang="zh-CN" sz="2000"/>
              <a:t>，则删除该</a:t>
            </a:r>
            <a:r>
              <a:rPr lang="en-US" altLang="zh-CN" sz="2000"/>
              <a:t>Cookie</a:t>
            </a:r>
            <a:r>
              <a:rPr lang="zh-CN" altLang="zh-CN" sz="2000"/>
              <a:t>；若不设置该值，则采用生存期默认值</a:t>
            </a:r>
            <a:r>
              <a:rPr lang="en-US" altLang="zh-CN" sz="2000"/>
              <a:t>-1</a:t>
            </a:r>
            <a:r>
              <a:rPr lang="zh-CN" altLang="zh-CN" sz="2000"/>
              <a:t>，表示</a:t>
            </a:r>
            <a:r>
              <a:rPr lang="en-US" altLang="zh-CN" sz="2000"/>
              <a:t>Cookie</a:t>
            </a:r>
            <a:r>
              <a:rPr lang="zh-CN" altLang="zh-CN" sz="2000"/>
              <a:t>保存在内存中，当会话结束时失效。 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3</a:t>
            </a:r>
            <a:r>
              <a:rPr lang="zh-CN" altLang="zh-CN" sz="2000"/>
              <a:t>）</a:t>
            </a:r>
            <a:r>
              <a:rPr lang="en-US" altLang="zh-CN" sz="2000"/>
              <a:t>Cookie</a:t>
            </a:r>
            <a:r>
              <a:rPr lang="zh-CN" altLang="zh-CN" sz="2000"/>
              <a:t>存储的数据量有限，不同的浏览器有不同的存储大小，但一般不超过</a:t>
            </a:r>
            <a:r>
              <a:rPr lang="en-US" altLang="zh-CN" sz="2000"/>
              <a:t>4KB</a:t>
            </a:r>
            <a:r>
              <a:rPr lang="zh-CN" altLang="zh-CN" sz="2000"/>
              <a:t>。因此使用</a:t>
            </a:r>
            <a:r>
              <a:rPr lang="en-US" altLang="zh-CN" sz="2000"/>
              <a:t>Cookie</a:t>
            </a:r>
            <a:r>
              <a:rPr lang="zh-CN" altLang="zh-CN" sz="2000"/>
              <a:t>只能存储一些小量的数据。</a:t>
            </a:r>
            <a:endParaRPr lang="zh-CN" altLang="zh-CN" sz="2000"/>
          </a:p>
          <a:p>
            <a:pPr>
              <a:spcBef>
                <a:spcPts val="1200"/>
              </a:spcBef>
            </a:pPr>
            <a:r>
              <a:rPr lang="zh-CN" altLang="zh-CN" sz="2000"/>
              <a:t>（</a:t>
            </a:r>
            <a:r>
              <a:rPr lang="en-US" altLang="zh-CN" sz="2000"/>
              <a:t>4</a:t>
            </a:r>
            <a:r>
              <a:rPr lang="zh-CN" altLang="zh-CN" sz="2000"/>
              <a:t>）若用户浏览器禁止了</a:t>
            </a:r>
            <a:r>
              <a:rPr lang="en-US" altLang="zh-CN" sz="2000"/>
              <a:t>Cookie</a:t>
            </a:r>
            <a:r>
              <a:rPr lang="zh-CN" altLang="zh-CN" sz="2000"/>
              <a:t>，则不能实现对</a:t>
            </a:r>
            <a:r>
              <a:rPr lang="en-US" altLang="zh-CN" sz="2000"/>
              <a:t>Cookie</a:t>
            </a:r>
            <a:r>
              <a:rPr lang="zh-CN" altLang="zh-CN" sz="2000"/>
              <a:t>的操作。</a:t>
            </a:r>
            <a:endParaRPr lang="zh-CN" altLang="zh-CN" sz="160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4.4  Cookie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及其应用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8067" name="Text Box 84"/>
          <p:cNvSpPr txBox="1">
            <a:spLocks noChangeArrowheads="1"/>
          </p:cNvSpPr>
          <p:nvPr/>
        </p:nvSpPr>
        <p:spPr bwMode="auto">
          <a:xfrm>
            <a:off x="463550" y="1027113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4.4.2 JSP</a:t>
            </a:r>
            <a:r>
              <a:rPr lang="zh-CN" altLang="en-US" sz="2800" b="1"/>
              <a:t>操作</a:t>
            </a:r>
            <a:r>
              <a:rPr lang="en-US" altLang="zh-CN" sz="2800" b="1"/>
              <a:t>Cookie</a:t>
            </a:r>
            <a:endParaRPr lang="zh-CN" altLang="en-US" sz="2800" b="1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892175" y="16049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5. Cookie</a:t>
            </a:r>
            <a:r>
              <a:rPr lang="zh-CN" altLang="en-US" sz="2400" b="1"/>
              <a:t>对象的方法</a:t>
            </a:r>
            <a:endParaRPr lang="zh-CN" altLang="en-US" sz="2400" b="1"/>
          </a:p>
        </p:txBody>
      </p:sp>
      <p:sp>
        <p:nvSpPr>
          <p:cNvPr id="88069" name="Text Box 9"/>
          <p:cNvSpPr txBox="1">
            <a:spLocks noChangeArrowheads="1"/>
          </p:cNvSpPr>
          <p:nvPr/>
        </p:nvSpPr>
        <p:spPr bwMode="auto">
          <a:xfrm>
            <a:off x="681038" y="2205038"/>
            <a:ext cx="7993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000"/>
              <a:t>本示例使用</a:t>
            </a:r>
            <a:r>
              <a:rPr lang="en-US" altLang="zh-CN" sz="2000"/>
              <a:t>Cookie</a:t>
            </a:r>
            <a:r>
              <a:rPr lang="zh-CN" altLang="zh-CN" sz="2000"/>
              <a:t>记录用户访问同一网页的次数。程序中设置名为“</a:t>
            </a:r>
            <a:r>
              <a:rPr lang="en-US" altLang="zh-CN" sz="2000"/>
              <a:t>visit_num</a:t>
            </a:r>
            <a:r>
              <a:rPr lang="zh-CN" altLang="zh-CN" sz="2000"/>
              <a:t>”的</a:t>
            </a:r>
            <a:r>
              <a:rPr lang="en-US" altLang="zh-CN" sz="2000"/>
              <a:t>Cookie</a:t>
            </a:r>
            <a:r>
              <a:rPr lang="zh-CN" altLang="zh-CN" sz="2000"/>
              <a:t>，其值用于记录用户访问页面的次数；每打开一次连接，值增加</a:t>
            </a:r>
            <a:r>
              <a:rPr lang="en-US" altLang="zh-CN" sz="2000"/>
              <a:t>1</a:t>
            </a:r>
            <a:r>
              <a:rPr lang="zh-CN" altLang="zh-CN" sz="2000"/>
              <a:t>。</a:t>
            </a:r>
            <a:endParaRPr lang="zh-CN" altLang="zh-CN" sz="1600">
              <a:solidFill>
                <a:srgbClr val="6600CC"/>
              </a:solidFill>
            </a:endParaRPr>
          </a:p>
        </p:txBody>
      </p:sp>
      <p:pic>
        <p:nvPicPr>
          <p:cNvPr id="880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36718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81413"/>
            <a:ext cx="42449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TextBox 5"/>
          <p:cNvSpPr txBox="1">
            <a:spLocks noChangeArrowheads="1"/>
          </p:cNvSpPr>
          <p:nvPr/>
        </p:nvSpPr>
        <p:spPr bwMode="auto">
          <a:xfrm>
            <a:off x="971550" y="5084763"/>
            <a:ext cx="7129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(a) </a:t>
            </a:r>
            <a:r>
              <a:rPr lang="zh-CN" altLang="zh-CN"/>
              <a:t>第一次运行结果</a:t>
            </a:r>
            <a:r>
              <a:rPr lang="en-US" altLang="zh-CN"/>
              <a:t>                                 (b) </a:t>
            </a:r>
            <a:r>
              <a:rPr lang="zh-CN" altLang="zh-CN"/>
              <a:t>第十次运行结果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dirty="0" smtClean="0"/>
              <a:t>【例</a:t>
            </a:r>
            <a:r>
              <a:rPr lang="en-US" altLang="zh-CN" dirty="0" smtClean="0"/>
              <a:t>4-17</a:t>
            </a:r>
            <a:r>
              <a:rPr lang="zh-CN" altLang="zh-CN" dirty="0" smtClean="0"/>
              <a:t>】本例设计一个简单的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聊天程序，其功能类似于</a:t>
            </a:r>
            <a:r>
              <a:rPr lang="en-US" altLang="zh-CN" dirty="0" smtClean="0"/>
              <a:t>QQ</a:t>
            </a:r>
            <a:r>
              <a:rPr lang="zh-CN" altLang="zh-CN" dirty="0" smtClean="0"/>
              <a:t>的群聊。用户输入用户名登录，进入聊天页面，该页面可以发送并显示聊天信息；若用户已经登录则不可重复登入；用户登录成功，在聊天内容窗口显示该用户上线。程序中用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对象保存聊天内容和全部登录用户名，用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对象保存用户登录信息，用</a:t>
            </a:r>
            <a:r>
              <a:rPr lang="en-US" altLang="zh-CN" dirty="0" smtClean="0"/>
              <a:t>request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zh-CN" dirty="0" smtClean="0"/>
              <a:t>对象进行页面参数传递。本例共设计如下</a:t>
            </a:r>
            <a:r>
              <a:rPr lang="en-US" altLang="zh-CN" dirty="0" smtClean="0"/>
              <a:t>6</a:t>
            </a:r>
            <a:r>
              <a:rPr lang="zh-CN" altLang="zh-CN" dirty="0" smtClean="0"/>
              <a:t>个文件：</a:t>
            </a:r>
            <a:endParaRPr lang="zh-CN" altLang="zh-CN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ex4-17-login.jsp</a:t>
            </a:r>
            <a:r>
              <a:rPr lang="zh-CN" altLang="zh-CN" sz="1600" dirty="0" smtClean="0"/>
              <a:t>——“用户登录”界面，显示用户名输入框，用户单击该按钮“登录”功能按钮，若该用户已登录则会显示提示，否则提交</a:t>
            </a:r>
            <a:r>
              <a:rPr lang="en-US" altLang="zh-CN" sz="1600" dirty="0" smtClean="0"/>
              <a:t>ex4-17-login.jsp</a:t>
            </a:r>
            <a:r>
              <a:rPr lang="zh-CN" altLang="zh-CN" sz="1600" dirty="0" smtClean="0"/>
              <a:t>处理。</a:t>
            </a:r>
            <a:endParaRPr lang="zh-CN" altLang="zh-CN" sz="16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ex4-17-loginpro.jsp</a:t>
            </a:r>
            <a:r>
              <a:rPr lang="zh-CN" altLang="zh-CN" sz="1600" dirty="0" smtClean="0"/>
              <a:t>——“用户登录”处理程序，通过</a:t>
            </a: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对象判断用户是否登录。若已登录，通过</a:t>
            </a:r>
            <a:r>
              <a:rPr lang="en-US" altLang="zh-CN" sz="1600" dirty="0" smtClean="0"/>
              <a:t>request</a:t>
            </a:r>
            <a:r>
              <a:rPr lang="zh-CN" altLang="zh-CN" sz="1600" dirty="0" smtClean="0"/>
              <a:t>对象传回</a:t>
            </a:r>
            <a:r>
              <a:rPr lang="en-US" altLang="zh-CN" sz="1600" dirty="0" smtClean="0"/>
              <a:t>ex4-17-login.jsp</a:t>
            </a:r>
            <a:r>
              <a:rPr lang="zh-CN" altLang="zh-CN" sz="1600" dirty="0" smtClean="0"/>
              <a:t>页面显示；若未登录，将该用户信息加入</a:t>
            </a: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和</a:t>
            </a:r>
            <a:r>
              <a:rPr lang="en-US" altLang="zh-CN" sz="1600" dirty="0" smtClean="0"/>
              <a:t>session</a:t>
            </a:r>
            <a:r>
              <a:rPr lang="zh-CN" altLang="zh-CN" sz="1600" dirty="0" smtClean="0"/>
              <a:t>对象，并跳转到</a:t>
            </a:r>
            <a:r>
              <a:rPr lang="en-US" altLang="zh-CN" sz="1600" dirty="0" smtClean="0"/>
              <a:t>ex4-17-page.jsp</a:t>
            </a:r>
            <a:r>
              <a:rPr lang="zh-CN" altLang="zh-CN" sz="1600" dirty="0" smtClean="0"/>
              <a:t>主页面。</a:t>
            </a:r>
            <a:endParaRPr lang="zh-CN" altLang="zh-CN" sz="16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ex4-17-page.jsp——</a:t>
            </a:r>
            <a:r>
              <a:rPr lang="zh-CN" altLang="zh-CN" sz="1600" dirty="0" smtClean="0"/>
              <a:t>主页面，该页面由上、下两个</a:t>
            </a:r>
            <a:r>
              <a:rPr lang="en-US" altLang="zh-CN" sz="1600" dirty="0" smtClean="0"/>
              <a:t>frame</a:t>
            </a:r>
            <a:r>
              <a:rPr lang="zh-CN" altLang="zh-CN" sz="1600" dirty="0" smtClean="0"/>
              <a:t>构成，上方</a:t>
            </a:r>
            <a:r>
              <a:rPr lang="en-US" altLang="zh-CN" sz="1600" dirty="0" smtClean="0"/>
              <a:t>frame</a:t>
            </a:r>
            <a:r>
              <a:rPr lang="zh-CN" altLang="zh-CN" sz="1600" dirty="0" smtClean="0"/>
              <a:t>显示聊天内容，下方是用户信息发送窗口，分别加载</a:t>
            </a:r>
            <a:r>
              <a:rPr lang="en-US" altLang="zh-CN" sz="1600" dirty="0" smtClean="0"/>
              <a:t>ex4-17-listmsg.jsp</a:t>
            </a:r>
            <a:r>
              <a:rPr lang="zh-CN" altLang="zh-CN" sz="1600" dirty="0" smtClean="0"/>
              <a:t>和</a:t>
            </a:r>
            <a:r>
              <a:rPr lang="en-US" altLang="zh-CN" sz="1600" dirty="0" smtClean="0"/>
              <a:t>ex4-17-sendmsg.jsp</a:t>
            </a:r>
            <a:r>
              <a:rPr lang="zh-CN" altLang="zh-CN" sz="1600" dirty="0" smtClean="0"/>
              <a:t>。</a:t>
            </a:r>
            <a:endParaRPr lang="zh-CN" altLang="zh-CN" sz="16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ex4-17-listmsg.jsp</a:t>
            </a:r>
            <a:r>
              <a:rPr lang="zh-CN" altLang="zh-CN" sz="1600" dirty="0" smtClean="0"/>
              <a:t>——从</a:t>
            </a: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对象中读取用户发送的消息，每隔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秒刷新。</a:t>
            </a:r>
            <a:endParaRPr lang="zh-CN" altLang="zh-CN" sz="16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ex4-17-sendmsg.jspno.htm</a:t>
            </a:r>
            <a:r>
              <a:rPr lang="zh-CN" altLang="zh-CN" sz="1600" dirty="0" smtClean="0"/>
              <a:t>——用户点击“发送”按钮，将文本框中的内容经过处理后加载到</a:t>
            </a: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对象的</a:t>
            </a:r>
            <a:r>
              <a:rPr lang="en-US" altLang="zh-CN" sz="1600" dirty="0" err="1" smtClean="0"/>
              <a:t>msg</a:t>
            </a:r>
            <a:r>
              <a:rPr lang="zh-CN" altLang="zh-CN" sz="1600" dirty="0" smtClean="0"/>
              <a:t>属性中。点击“退出”按钮，转入</a:t>
            </a:r>
            <a:r>
              <a:rPr lang="en-US" altLang="zh-CN" sz="1600" dirty="0" smtClean="0"/>
              <a:t>ex4-17-logout.jsp</a:t>
            </a:r>
            <a:r>
              <a:rPr lang="zh-CN" altLang="zh-CN" sz="1600" dirty="0" smtClean="0"/>
              <a:t>。</a:t>
            </a:r>
            <a:endParaRPr lang="zh-CN" altLang="zh-CN" sz="16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6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ex4-17-logout.jsp——</a:t>
            </a:r>
            <a:r>
              <a:rPr lang="zh-CN" altLang="zh-CN" sz="1600" dirty="0" smtClean="0"/>
              <a:t>从</a:t>
            </a:r>
            <a:r>
              <a:rPr lang="en-US" altLang="zh-CN" sz="1600" dirty="0" smtClean="0"/>
              <a:t>application</a:t>
            </a:r>
            <a:r>
              <a:rPr lang="zh-CN" altLang="zh-CN" sz="1600" dirty="0" smtClean="0"/>
              <a:t>对象的</a:t>
            </a:r>
            <a:r>
              <a:rPr lang="en-US" altLang="zh-CN" sz="1600" dirty="0" smtClean="0"/>
              <a:t>users</a:t>
            </a:r>
            <a:r>
              <a:rPr lang="zh-CN" altLang="zh-CN" sz="1600" dirty="0" smtClean="0"/>
              <a:t>属性中移除该用户并注销其会话。</a:t>
            </a:r>
            <a:endParaRPr lang="zh-CN" altLang="zh-CN" sz="1600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ex4-17-login.jsp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="UTF-8"%&gt;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&lt;title&gt;Web</a:t>
            </a:r>
            <a:r>
              <a:rPr lang="zh-CN" altLang="zh-CN" dirty="0" smtClean="0"/>
              <a:t>聊天</a:t>
            </a:r>
            <a:r>
              <a:rPr lang="en-US" altLang="zh-CN" dirty="0" smtClean="0"/>
              <a:t>--</a:t>
            </a:r>
            <a:r>
              <a:rPr lang="zh-CN" altLang="zh-CN" dirty="0" smtClean="0"/>
              <a:t>登录页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 String </a:t>
            </a:r>
            <a:r>
              <a:rPr lang="en-US" altLang="zh-CN" dirty="0" err="1" smtClean="0"/>
              <a:t>loginmsg</a:t>
            </a:r>
            <a:r>
              <a:rPr lang="en-US" altLang="zh-CN" dirty="0" smtClean="0"/>
              <a:t> = (String) </a:t>
            </a:r>
            <a:r>
              <a:rPr lang="en-US" altLang="zh-CN" dirty="0" err="1" smtClean="0"/>
              <a:t>request.getAttribute("loginmsg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if (</a:t>
            </a:r>
            <a:r>
              <a:rPr lang="en-US" altLang="zh-CN" dirty="0" err="1" smtClean="0"/>
              <a:t>loginmsg</a:t>
            </a:r>
            <a:r>
              <a:rPr lang="en-US" altLang="zh-CN" dirty="0" smtClean="0"/>
              <a:t> == null) {  </a:t>
            </a:r>
            <a:r>
              <a:rPr lang="en-US" altLang="zh-CN" dirty="0" err="1" smtClean="0"/>
              <a:t>loginmsg</a:t>
            </a:r>
            <a:r>
              <a:rPr lang="en-US" altLang="zh-CN" dirty="0" smtClean="0"/>
              <a:t> = "";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&lt;center&gt;&lt;h2&gt;&lt;%=</a:t>
            </a:r>
            <a:r>
              <a:rPr lang="en-US" altLang="zh-CN" dirty="0" err="1" smtClean="0"/>
              <a:t>loginmsg</a:t>
            </a:r>
            <a:r>
              <a:rPr lang="en-US" altLang="zh-CN" dirty="0" smtClean="0"/>
              <a:t>%&gt;&lt;/h2&gt;&lt;/center&gt;&lt;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&lt;form action="ex4-17-loginpro.jsp" method="post" name="</a:t>
            </a:r>
            <a:r>
              <a:rPr lang="en-US" altLang="zh-CN" dirty="0" err="1" smtClean="0"/>
              <a:t>logform</a:t>
            </a:r>
            <a:r>
              <a:rPr lang="en-US" altLang="zh-CN" dirty="0" smtClean="0"/>
              <a:t>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&lt;center&gt;</a:t>
            </a:r>
            <a:r>
              <a:rPr lang="zh-CN" altLang="zh-CN" dirty="0" smtClean="0"/>
              <a:t>用户名：</a:t>
            </a:r>
            <a:r>
              <a:rPr lang="en-US" altLang="zh-CN" dirty="0" smtClean="0"/>
              <a:t>&lt;input type="text" name="</a:t>
            </a:r>
            <a:r>
              <a:rPr lang="en-US" altLang="zh-CN" dirty="0" err="1" smtClean="0"/>
              <a:t>usrname</a:t>
            </a:r>
            <a:r>
              <a:rPr lang="en-US" altLang="zh-CN" dirty="0" smtClean="0"/>
              <a:t>" &gt;&lt;/center&gt;&lt;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&lt;center&gt;&lt;input type="submit" value="</a:t>
            </a:r>
            <a:r>
              <a:rPr lang="zh-CN" altLang="zh-CN" dirty="0" smtClean="0"/>
              <a:t>登录</a:t>
            </a:r>
            <a:r>
              <a:rPr lang="en-US" altLang="zh-CN" dirty="0" smtClean="0"/>
              <a:t>" &gt;&lt;/center&gt;&lt;/form&gt;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&lt;/body&gt;&lt;/html&gt;</a:t>
            </a:r>
            <a:endParaRPr lang="zh-CN" altLang="zh-CN" dirty="0" smtClean="0"/>
          </a:p>
          <a:p>
            <a:pPr marL="0" indent="0">
              <a:defRPr/>
            </a:pPr>
            <a:endParaRPr lang="zh-CN" altLang="zh-CN" sz="16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ex4-17-loginpro.jsp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="GB18030" import="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&lt;title&gt;Web</a:t>
            </a:r>
            <a:r>
              <a:rPr lang="zh-CN" altLang="zh-CN" dirty="0" smtClean="0"/>
              <a:t>聊天</a:t>
            </a:r>
            <a:r>
              <a:rPr lang="en-US" altLang="zh-CN" dirty="0" smtClean="0"/>
              <a:t>--</a:t>
            </a:r>
            <a:r>
              <a:rPr lang="zh-CN" altLang="zh-CN" dirty="0" smtClean="0"/>
              <a:t>用户登录处理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request.setCharacterEncoding("UTF-8");      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String </a:t>
            </a:r>
            <a:r>
              <a:rPr lang="en-US" altLang="zh-CN" dirty="0" err="1" smtClean="0"/>
              <a:t>usrname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request.getParameter("usrname</a:t>
            </a:r>
            <a:r>
              <a:rPr lang="en-US" altLang="zh-CN" dirty="0" smtClean="0"/>
              <a:t>"); //</a:t>
            </a:r>
            <a:r>
              <a:rPr lang="zh-CN" altLang="zh-CN" dirty="0" smtClean="0"/>
              <a:t>获取用户名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if (</a:t>
            </a:r>
            <a:r>
              <a:rPr lang="en-US" altLang="zh-CN" dirty="0" err="1" smtClean="0"/>
              <a:t>usrname.trim().length</a:t>
            </a:r>
            <a:r>
              <a:rPr lang="en-US" altLang="zh-CN" dirty="0" smtClean="0"/>
              <a:t>() == 0) { //</a:t>
            </a:r>
            <a:r>
              <a:rPr lang="zh-CN" altLang="zh-CN" dirty="0" smtClean="0"/>
              <a:t>判断用户名是否为空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request.setAttribute("loginmsg</a:t>
            </a:r>
            <a:r>
              <a:rPr lang="en-US" altLang="zh-CN" dirty="0" smtClean="0"/>
              <a:t>", "</a:t>
            </a:r>
            <a:r>
              <a:rPr lang="zh-CN" altLang="zh-CN" dirty="0" smtClean="0"/>
              <a:t>请输入用户名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request.getRequestDispatcher("ex4-17-login.jsp").forward(request,response);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return;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String users;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ex4-17-loginpro.jsp</a:t>
            </a:r>
            <a:r>
              <a:rPr lang="zh-CN" altLang="en-US" sz="2000" dirty="0" smtClean="0"/>
              <a:t>（续）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1600" dirty="0" smtClean="0"/>
              <a:t>if (</a:t>
            </a:r>
            <a:r>
              <a:rPr lang="en-US" altLang="zh-CN" sz="1600" dirty="0" err="1" smtClean="0"/>
              <a:t>application.getAttribute("users</a:t>
            </a:r>
            <a:r>
              <a:rPr lang="en-US" altLang="zh-CN" sz="1600" dirty="0" smtClean="0"/>
              <a:t>")==null)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users="";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else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users=(</a:t>
            </a:r>
            <a:r>
              <a:rPr lang="en-US" altLang="zh-CN" sz="1600" dirty="0" err="1" smtClean="0"/>
              <a:t>String)application.getAttribute("users</a:t>
            </a:r>
            <a:r>
              <a:rPr lang="en-US" altLang="zh-CN" sz="1600" dirty="0" smtClean="0"/>
              <a:t>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if (users!=""){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if (</a:t>
            </a:r>
            <a:r>
              <a:rPr lang="en-US" altLang="zh-CN" sz="1600" dirty="0" err="1" smtClean="0"/>
              <a:t>users.indexOf(usrname</a:t>
            </a:r>
            <a:r>
              <a:rPr lang="en-US" altLang="zh-CN" sz="1600" dirty="0" smtClean="0"/>
              <a:t>)==-1) //</a:t>
            </a:r>
            <a:r>
              <a:rPr lang="zh-CN" altLang="zh-CN" sz="1600" dirty="0" smtClean="0"/>
              <a:t>当前已登录用户不包含</a:t>
            </a:r>
            <a:r>
              <a:rPr lang="en-US" altLang="zh-CN" sz="1600" dirty="0" err="1" smtClean="0"/>
              <a:t>usrname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{   users=</a:t>
            </a:r>
            <a:r>
              <a:rPr lang="en-US" altLang="zh-CN" sz="1600" dirty="0" err="1" smtClean="0"/>
              <a:t>users+','+usrname</a:t>
            </a:r>
            <a:r>
              <a:rPr lang="en-US" altLang="zh-CN" sz="1600" dirty="0" smtClean="0"/>
              <a:t>;    //</a:t>
            </a:r>
            <a:r>
              <a:rPr lang="zh-CN" altLang="zh-CN" sz="1600" dirty="0" smtClean="0"/>
              <a:t>将当前用户加入在线用户中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	  </a:t>
            </a:r>
            <a:r>
              <a:rPr lang="en-US" altLang="zh-CN" sz="1600" dirty="0" err="1" smtClean="0"/>
              <a:t>application.setAttribute("users</a:t>
            </a:r>
            <a:r>
              <a:rPr lang="en-US" altLang="zh-CN" sz="1600" dirty="0" smtClean="0"/>
              <a:t>", users);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}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else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{	  </a:t>
            </a:r>
            <a:r>
              <a:rPr lang="en-US" altLang="zh-CN" sz="1600" dirty="0" err="1" smtClean="0"/>
              <a:t>request.setAttribute("loginmsg</a:t>
            </a:r>
            <a:r>
              <a:rPr lang="en-US" altLang="zh-CN" sz="1600" dirty="0" smtClean="0"/>
              <a:t>", "</a:t>
            </a:r>
            <a:r>
              <a:rPr lang="zh-CN" altLang="zh-CN" sz="1600" dirty="0" smtClean="0"/>
              <a:t>用户</a:t>
            </a:r>
            <a:r>
              <a:rPr lang="en-US" altLang="zh-CN" sz="1600" dirty="0" smtClean="0"/>
              <a:t>"+</a:t>
            </a:r>
            <a:r>
              <a:rPr lang="en-US" altLang="zh-CN" sz="1600" dirty="0" err="1" smtClean="0"/>
              <a:t>usrname</a:t>
            </a:r>
            <a:r>
              <a:rPr lang="en-US" altLang="zh-CN" sz="1600" dirty="0" smtClean="0"/>
              <a:t>+"</a:t>
            </a:r>
            <a:r>
              <a:rPr lang="zh-CN" altLang="zh-CN" sz="1600" dirty="0" smtClean="0"/>
              <a:t>已登录，请输入其他用户名</a:t>
            </a:r>
            <a:r>
              <a:rPr lang="en-US" altLang="zh-CN" sz="1600" dirty="0" smtClean="0"/>
              <a:t>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	  request.getRequestDispatcher("ex4-17-login.jsp").forward(request,response);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	  return;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	  }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}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else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{   </a:t>
            </a:r>
            <a:r>
              <a:rPr lang="en-US" altLang="zh-CN" sz="1600" dirty="0" err="1" smtClean="0"/>
              <a:t>application.setAttribute("users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usrname</a:t>
            </a:r>
            <a:r>
              <a:rPr lang="en-US" altLang="zh-CN" sz="1600" dirty="0" smtClean="0"/>
              <a:t>);   }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session.setAttribute("user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usrname</a:t>
            </a:r>
            <a:r>
              <a:rPr lang="en-US" altLang="zh-CN" sz="1600" dirty="0" smtClean="0"/>
              <a:t>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response.sendRedirect("ex4-17-page.jsp");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%&gt;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&lt;/body&gt;&lt;/html&gt;</a:t>
            </a:r>
            <a:endParaRPr lang="zh-CN" altLang="zh-CN" sz="1600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ex4-17-page.jsp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="GB18030"%&gt;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&lt;title&gt;Web</a:t>
            </a:r>
            <a:r>
              <a:rPr lang="zh-CN" altLang="zh-CN" dirty="0" smtClean="0"/>
              <a:t>聊天</a:t>
            </a:r>
            <a:r>
              <a:rPr lang="en-US" altLang="zh-CN" dirty="0" smtClean="0"/>
              <a:t>---</a:t>
            </a:r>
            <a:r>
              <a:rPr lang="zh-CN" altLang="zh-CN" dirty="0" smtClean="0"/>
              <a:t>主页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&lt;frameset rows="70%,*"&gt;      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&lt;frame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="ex4-17-listmsg.jsp"&gt;  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&lt;frame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="ex4-17-sendmsg.jsp"&gt;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&lt;/frameset&gt;&lt;/html&gt;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ex4-17-listmsg.jsp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="UTF-8" import="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&lt;title&gt;Web</a:t>
            </a:r>
            <a:r>
              <a:rPr lang="zh-CN" altLang="zh-CN" dirty="0" smtClean="0"/>
              <a:t>聊天</a:t>
            </a:r>
            <a:r>
              <a:rPr lang="en-US" altLang="zh-CN" dirty="0" smtClean="0"/>
              <a:t>--</a:t>
            </a:r>
            <a:r>
              <a:rPr lang="zh-CN" altLang="zh-CN" dirty="0" smtClean="0"/>
              <a:t>显示聊天内容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   </a:t>
            </a:r>
            <a:r>
              <a:rPr lang="en-US" altLang="zh-CN" dirty="0" err="1" smtClean="0"/>
              <a:t>response.setHeader("refresh</a:t>
            </a:r>
            <a:r>
              <a:rPr lang="en-US" altLang="zh-CN" dirty="0" smtClean="0"/>
              <a:t>", "3");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String </a:t>
            </a:r>
            <a:r>
              <a:rPr lang="en-US" altLang="zh-CN" dirty="0" err="1" smtClean="0"/>
              <a:t>msgs</a:t>
            </a:r>
            <a:r>
              <a:rPr lang="en-US" altLang="zh-CN" dirty="0" smtClean="0"/>
              <a:t> = (String) </a:t>
            </a:r>
            <a:r>
              <a:rPr lang="en-US" altLang="zh-CN" dirty="0" err="1" smtClean="0"/>
              <a:t>application.getAttribute("msgs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if (</a:t>
            </a:r>
            <a:r>
              <a:rPr lang="en-US" altLang="zh-CN" dirty="0" err="1" smtClean="0"/>
              <a:t>application.getAttribute("msgs</a:t>
            </a:r>
            <a:r>
              <a:rPr lang="en-US" altLang="zh-CN" dirty="0" smtClean="0"/>
              <a:t>")==null)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     </a:t>
            </a:r>
            <a:r>
              <a:rPr lang="en-US" altLang="zh-CN" dirty="0" err="1" smtClean="0"/>
              <a:t>out.print</a:t>
            </a:r>
            <a:r>
              <a:rPr lang="en-US" altLang="zh-CN" dirty="0" smtClean="0"/>
              <a:t>("</a:t>
            </a:r>
            <a:r>
              <a:rPr lang="zh-CN" altLang="zh-CN" dirty="0" smtClean="0"/>
              <a:t>聊天程序启动</a:t>
            </a:r>
            <a:r>
              <a:rPr lang="en-US" altLang="zh-CN" dirty="0" smtClean="0"/>
              <a:t>");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else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     </a:t>
            </a:r>
            <a:r>
              <a:rPr lang="en-US" altLang="zh-CN" dirty="0" err="1" smtClean="0"/>
              <a:t>out.print(msgs</a:t>
            </a:r>
            <a:r>
              <a:rPr lang="en-US" altLang="zh-CN" dirty="0" smtClean="0"/>
              <a:t>);        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&lt;/body&gt;&lt;/html&gt;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78486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include</a:t>
            </a:r>
            <a:r>
              <a:rPr lang="zh-CN" altLang="zh-CN" sz="2400" dirty="0" smtClean="0"/>
              <a:t>指令可将另一个</a:t>
            </a:r>
            <a:r>
              <a:rPr lang="en-US" altLang="zh-CN" sz="2400" dirty="0" smtClean="0"/>
              <a:t>JSP</a:t>
            </a:r>
            <a:r>
              <a:rPr lang="zh-CN" altLang="zh-CN" sz="2400" dirty="0" smtClean="0"/>
              <a:t>文件嵌入页面，它仅有</a:t>
            </a:r>
            <a:r>
              <a:rPr lang="en-US" altLang="zh-CN" sz="2400" dirty="0" smtClean="0"/>
              <a:t>file</a:t>
            </a:r>
            <a:r>
              <a:rPr lang="zh-CN" altLang="zh-CN" sz="2400" dirty="0" smtClean="0"/>
              <a:t>属性，语法格式如下：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400" dirty="0" smtClean="0">
                <a:solidFill>
                  <a:srgbClr val="6600CC"/>
                </a:solidFill>
              </a:rPr>
              <a:t>&lt;%@ include file ="</a:t>
            </a:r>
            <a:r>
              <a:rPr lang="zh-CN" altLang="zh-CN" sz="2400" dirty="0" smtClean="0">
                <a:solidFill>
                  <a:srgbClr val="6600CC"/>
                </a:solidFill>
              </a:rPr>
              <a:t>文件名</a:t>
            </a:r>
            <a:r>
              <a:rPr lang="en-US" altLang="zh-CN" sz="2400" dirty="0" smtClean="0">
                <a:solidFill>
                  <a:srgbClr val="6600CC"/>
                </a:solidFill>
              </a:rPr>
              <a:t>" %&gt;</a:t>
            </a:r>
            <a:endParaRPr lang="zh-CN" altLang="zh-CN" sz="2400" dirty="0" smtClean="0">
              <a:solidFill>
                <a:srgbClr val="6600CC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/>
              <a:t>包含指令可以提高代码的可重用性。例如：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400" dirty="0" smtClean="0"/>
              <a:t>&lt;%@ include file ="</a:t>
            </a:r>
            <a:r>
              <a:rPr lang="en-US" altLang="zh-CN" sz="2400" dirty="0" err="1" smtClean="0"/>
              <a:t>banner.jsp</a:t>
            </a:r>
            <a:r>
              <a:rPr lang="en-US" altLang="zh-CN" sz="2400" dirty="0" smtClean="0"/>
              <a:t>" %&gt;</a:t>
            </a:r>
            <a:endParaRPr lang="zh-CN" altLang="zh-CN" sz="2400" dirty="0" smtClean="0"/>
          </a:p>
          <a:p>
            <a:pPr lvl="1" indent="0">
              <a:spcBef>
                <a:spcPts val="1200"/>
              </a:spcBef>
              <a:defRPr/>
            </a:pPr>
            <a:r>
              <a:rPr lang="zh-CN" altLang="zh-CN" sz="2400" dirty="0" smtClean="0"/>
              <a:t>若</a:t>
            </a:r>
            <a:r>
              <a:rPr lang="en-US" altLang="zh-CN" sz="2400" dirty="0" err="1" smtClean="0"/>
              <a:t>banner.jsp</a:t>
            </a:r>
            <a:r>
              <a:rPr lang="zh-CN" altLang="zh-CN" sz="2400" dirty="0" smtClean="0"/>
              <a:t>为页面的</a:t>
            </a:r>
            <a:r>
              <a:rPr lang="en-US" altLang="zh-CN" sz="2400" dirty="0" smtClean="0"/>
              <a:t>banner</a:t>
            </a:r>
            <a:r>
              <a:rPr lang="zh-CN" altLang="zh-CN" sz="2400" dirty="0" smtClean="0"/>
              <a:t>，网站多个页面均使用该</a:t>
            </a:r>
            <a:r>
              <a:rPr lang="en-US" altLang="zh-CN" sz="2400" dirty="0" smtClean="0"/>
              <a:t>banner</a:t>
            </a:r>
            <a:r>
              <a:rPr lang="zh-CN" altLang="zh-CN" sz="2400" dirty="0" smtClean="0"/>
              <a:t>，那么用包含指令即可，无需重复编写代码。</a:t>
            </a:r>
            <a:endParaRPr lang="zh-CN" altLang="zh-CN" sz="2400" dirty="0" smtClean="0"/>
          </a:p>
        </p:txBody>
      </p:sp>
      <p:sp>
        <p:nvSpPr>
          <p:cNvPr id="21507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1508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4.1.2 JSP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  <p:sp>
        <p:nvSpPr>
          <p:cNvPr id="21509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include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ex4-17-sendmsg.jsp</a:t>
            </a:r>
            <a:endParaRPr lang="en-US" altLang="zh-CN" sz="2000" dirty="0" smtClean="0"/>
          </a:p>
          <a:p>
            <a:pPr>
              <a:spcBef>
                <a:spcPts val="600"/>
              </a:spcBef>
              <a:defRPr/>
            </a:pPr>
            <a:r>
              <a:rPr lang="en-US" altLang="zh-CN" sz="1600" dirty="0" smtClean="0"/>
              <a:t>&lt;%@ page language="java" </a:t>
            </a:r>
            <a:r>
              <a:rPr lang="en-US" altLang="zh-CN" sz="1600" dirty="0" err="1" smtClean="0"/>
              <a:t>contentType</a:t>
            </a:r>
            <a:r>
              <a:rPr lang="en-US" altLang="zh-CN" sz="1600" dirty="0" smtClean="0"/>
              <a:t>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pageEncoding</a:t>
            </a:r>
            <a:r>
              <a:rPr lang="en-US" altLang="zh-CN" sz="1600" dirty="0" smtClean="0"/>
              <a:t>="UTF-8" import="</a:t>
            </a:r>
            <a:r>
              <a:rPr lang="en-US" altLang="zh-CN" sz="1600" dirty="0" err="1" smtClean="0"/>
              <a:t>java.util</a:t>
            </a:r>
            <a:r>
              <a:rPr lang="en-US" altLang="zh-CN" sz="1600" dirty="0" smtClean="0"/>
              <a:t>.*,</a:t>
            </a:r>
            <a:r>
              <a:rPr lang="en-US" altLang="zh-CN" sz="1600" dirty="0" err="1" smtClean="0"/>
              <a:t>java.util.Date,java.text.SimpleDateFormat</a:t>
            </a:r>
            <a:r>
              <a:rPr lang="en-US" altLang="zh-CN" sz="1600" dirty="0" smtClean="0"/>
              <a:t>"%&gt;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&lt;!DOCTYPE html PUBLIC "-//W3C//DTD HTML 4.01 Transitional//EN"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"http://www.w3.org/TR/html4/loose.dtd"&gt;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&lt;html&gt;&lt;head&gt;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&lt;meta http-equiv="Content-Type" content="text/html;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&lt;title&gt;Web</a:t>
            </a:r>
            <a:r>
              <a:rPr lang="zh-CN" altLang="zh-CN" sz="1600" dirty="0" smtClean="0"/>
              <a:t>聊天</a:t>
            </a:r>
            <a:r>
              <a:rPr lang="en-US" altLang="zh-CN" sz="1600" dirty="0" smtClean="0"/>
              <a:t>--</a:t>
            </a:r>
            <a:r>
              <a:rPr lang="zh-CN" altLang="zh-CN" sz="1600" dirty="0" smtClean="0"/>
              <a:t>消息发送窗口</a:t>
            </a:r>
            <a:r>
              <a:rPr lang="en-US" altLang="zh-CN" sz="1600" dirty="0" smtClean="0"/>
              <a:t>&lt;/title&gt;&lt;/head&gt;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&lt;body&gt;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&lt;form action="" method="post"&gt;&lt;%=</a:t>
            </a:r>
            <a:r>
              <a:rPr lang="en-US" altLang="zh-CN" sz="1600" dirty="0" err="1" smtClean="0"/>
              <a:t>session.getAttribute("user</a:t>
            </a:r>
            <a:r>
              <a:rPr lang="en-US" altLang="zh-CN" sz="1600" dirty="0" smtClean="0"/>
              <a:t>")%&gt;</a:t>
            </a:r>
            <a:r>
              <a:rPr lang="zh-CN" altLang="zh-CN" sz="1600" dirty="0" smtClean="0"/>
              <a:t>，发言：</a:t>
            </a:r>
            <a:r>
              <a:rPr lang="en-US" altLang="zh-CN" sz="1600" dirty="0" smtClean="0"/>
              <a:t>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&lt;input type="text" name="message" size="40" &gt;&lt;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&lt;input type="submit" value="</a:t>
            </a:r>
            <a:r>
              <a:rPr lang="zh-CN" altLang="zh-CN" sz="1600" dirty="0" smtClean="0"/>
              <a:t>发言</a:t>
            </a:r>
            <a:r>
              <a:rPr lang="en-US" altLang="zh-CN" sz="1600" dirty="0" smtClean="0"/>
              <a:t>" 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&lt;input type="button" value="</a:t>
            </a:r>
            <a:r>
              <a:rPr lang="zh-CN" altLang="zh-CN" sz="1600" dirty="0" smtClean="0"/>
              <a:t>退出</a:t>
            </a:r>
            <a:r>
              <a:rPr lang="en-US" altLang="zh-CN" sz="1600" dirty="0" smtClean="0"/>
              <a:t>" </a:t>
            </a:r>
            <a:r>
              <a:rPr lang="en-US" altLang="zh-CN" sz="1600" dirty="0" err="1" smtClean="0"/>
              <a:t>onClick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parent.location.href</a:t>
            </a:r>
            <a:r>
              <a:rPr lang="en-US" altLang="zh-CN" sz="1600" dirty="0" smtClean="0"/>
              <a:t>='ex4-17-logout.jsp'"&gt;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&lt;/form&gt;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&lt;%  String 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=(</a:t>
            </a:r>
            <a:r>
              <a:rPr lang="en-US" altLang="zh-CN" sz="1600" dirty="0" err="1" smtClean="0"/>
              <a:t>String)application.getAttribute("msgs</a:t>
            </a:r>
            <a:r>
              <a:rPr lang="en-US" altLang="zh-CN" sz="1600" dirty="0" smtClean="0"/>
              <a:t>"); //</a:t>
            </a:r>
            <a:r>
              <a:rPr lang="zh-CN" altLang="zh-CN" sz="1600" dirty="0" smtClean="0"/>
              <a:t>获取全部消息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String user=(</a:t>
            </a:r>
            <a:r>
              <a:rPr lang="en-US" altLang="zh-CN" sz="1600" dirty="0" err="1" smtClean="0"/>
              <a:t>String)session.getAttribute("user</a:t>
            </a:r>
            <a:r>
              <a:rPr lang="en-US" altLang="zh-CN" sz="1600" dirty="0" smtClean="0"/>
              <a:t>");     //</a:t>
            </a:r>
            <a:r>
              <a:rPr lang="zh-CN" altLang="zh-CN" sz="1600" dirty="0" smtClean="0"/>
              <a:t>获取当前用户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SimpleDateFormat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df</a:t>
            </a:r>
            <a:r>
              <a:rPr lang="en-US" altLang="zh-CN" sz="1600" dirty="0" smtClean="0"/>
              <a:t>=new </a:t>
            </a:r>
            <a:r>
              <a:rPr lang="en-US" altLang="zh-CN" sz="1600" dirty="0" err="1" smtClean="0"/>
              <a:t>SimpleDateFormat("yyyy-MM-dd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HH:mm:ss</a:t>
            </a:r>
            <a:r>
              <a:rPr lang="en-US" altLang="zh-CN" sz="1600" dirty="0" smtClean="0"/>
              <a:t>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String s=</a:t>
            </a:r>
            <a:r>
              <a:rPr lang="en-US" altLang="zh-CN" sz="1600" dirty="0" err="1" smtClean="0"/>
              <a:t>df.format(new</a:t>
            </a:r>
            <a:r>
              <a:rPr lang="en-US" altLang="zh-CN" sz="1600" dirty="0" smtClean="0"/>
              <a:t> Date());      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request.setCharacterEncoding("UTF-8");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String message = </a:t>
            </a:r>
            <a:r>
              <a:rPr lang="en-US" altLang="zh-CN" sz="1600" dirty="0" err="1" smtClean="0"/>
              <a:t>request.getParameter("message</a:t>
            </a:r>
            <a:r>
              <a:rPr lang="en-US" altLang="zh-CN" sz="1600" dirty="0" smtClean="0"/>
              <a:t>"); //</a:t>
            </a:r>
            <a:r>
              <a:rPr lang="zh-CN" altLang="zh-CN" sz="1600" dirty="0" smtClean="0"/>
              <a:t>获取当前用户发送的消息</a:t>
            </a:r>
            <a:endParaRPr lang="zh-CN" altLang="zh-CN" sz="1600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ex4-17-sendmsg.jsp</a:t>
            </a:r>
            <a:r>
              <a:rPr lang="zh-CN" altLang="en-US" sz="2000" dirty="0" smtClean="0"/>
              <a:t>（续）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sz="1600" dirty="0" smtClean="0"/>
              <a:t>if (</a:t>
            </a:r>
            <a:r>
              <a:rPr lang="en-US" altLang="zh-CN" sz="1600" dirty="0" err="1" smtClean="0"/>
              <a:t>application.getAttribute("msgs</a:t>
            </a:r>
            <a:r>
              <a:rPr lang="en-US" altLang="zh-CN" sz="1600" dirty="0" smtClean="0"/>
              <a:t>")!=null)        //</a:t>
            </a:r>
            <a:r>
              <a:rPr lang="zh-CN" altLang="zh-CN" sz="1600" dirty="0" smtClean="0"/>
              <a:t>已有用户发消息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{  if (</a:t>
            </a:r>
            <a:r>
              <a:rPr lang="en-US" altLang="zh-CN" sz="1600" dirty="0" err="1" smtClean="0"/>
              <a:t>request.getParameter("message</a:t>
            </a:r>
            <a:r>
              <a:rPr lang="en-US" altLang="zh-CN" sz="1600" dirty="0" smtClean="0"/>
              <a:t>")==null)    //</a:t>
            </a:r>
            <a:r>
              <a:rPr lang="zh-CN" altLang="zh-CN" sz="1600" dirty="0" smtClean="0"/>
              <a:t>当前用户刚上线尚未发消息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	   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+"&lt;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&gt;"+user+":</a:t>
            </a:r>
            <a:r>
              <a:rPr lang="zh-CN" altLang="zh-CN" sz="1600" dirty="0" smtClean="0"/>
              <a:t>上线</a:t>
            </a:r>
            <a:r>
              <a:rPr lang="en-US" altLang="zh-CN" sz="1600" dirty="0" smtClean="0"/>
              <a:t> ( "+s+")";//</a:t>
            </a:r>
            <a:r>
              <a:rPr lang="zh-CN" altLang="zh-CN" sz="1600" dirty="0" smtClean="0"/>
              <a:t>提示该用户上线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else	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	   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+"&lt;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&gt;"+user+ "</a:t>
            </a:r>
            <a:r>
              <a:rPr lang="zh-CN" altLang="zh-CN" sz="1600" dirty="0" smtClean="0"/>
              <a:t>说：</a:t>
            </a:r>
            <a:r>
              <a:rPr lang="en-US" altLang="zh-CN" sz="1600" dirty="0" smtClean="0"/>
              <a:t>"+message+ " ("+s+")"; //</a:t>
            </a:r>
            <a:r>
              <a:rPr lang="zh-CN" altLang="zh-CN" sz="1600" dirty="0" smtClean="0"/>
              <a:t>显示该用户的消息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}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else  //</a:t>
            </a:r>
            <a:r>
              <a:rPr lang="zh-CN" altLang="zh-CN" sz="1600" dirty="0" smtClean="0"/>
              <a:t>尚未有用户发消息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{  	if (</a:t>
            </a:r>
            <a:r>
              <a:rPr lang="en-US" altLang="zh-CN" sz="1600" dirty="0" err="1" smtClean="0"/>
              <a:t>request.getParameter("message</a:t>
            </a:r>
            <a:r>
              <a:rPr lang="en-US" altLang="zh-CN" sz="1600" dirty="0" smtClean="0"/>
              <a:t>")==null)    //</a:t>
            </a:r>
            <a:r>
              <a:rPr lang="zh-CN" altLang="zh-CN" sz="1600" dirty="0" smtClean="0"/>
              <a:t>当前用户刚上线尚未发消息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 	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=user+":</a:t>
            </a:r>
            <a:r>
              <a:rPr lang="zh-CN" altLang="zh-CN" sz="1600" dirty="0" smtClean="0"/>
              <a:t>上线</a:t>
            </a:r>
            <a:r>
              <a:rPr lang="en-US" altLang="zh-CN" sz="1600" dirty="0" smtClean="0"/>
              <a:t> ( "+s+")";  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else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  	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="&lt;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&gt;";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}   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application.setAttribute("msgs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msgs</a:t>
            </a:r>
            <a:r>
              <a:rPr lang="en-US" altLang="zh-CN" sz="1600" dirty="0" smtClean="0"/>
              <a:t>);  //</a:t>
            </a:r>
            <a:r>
              <a:rPr lang="zh-CN" altLang="zh-CN" sz="1600" dirty="0" smtClean="0"/>
              <a:t>更新消息内容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 %&gt;   </a:t>
            </a:r>
            <a:endParaRPr lang="zh-CN" altLang="zh-CN" sz="1600" dirty="0" smtClean="0"/>
          </a:p>
          <a:p>
            <a:pPr>
              <a:defRPr/>
            </a:pPr>
            <a:r>
              <a:rPr lang="en-US" altLang="zh-CN" sz="1600" dirty="0" smtClean="0"/>
              <a:t>&lt;/body&gt;&lt;/html&gt;</a:t>
            </a:r>
            <a:endParaRPr lang="zh-CN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ex4-17-logout.jsp</a:t>
            </a:r>
            <a:endParaRPr lang="en-US" altLang="zh-CN" sz="2000" dirty="0" smtClean="0"/>
          </a:p>
          <a:p>
            <a:pPr>
              <a:spcBef>
                <a:spcPts val="1200"/>
              </a:spcBef>
              <a:defRPr/>
            </a:pPr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="GB18030" import="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.*"%&gt;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&lt;!DOCTYPE html PUBLIC "-//W3C//DTD HTML 4.01 Transitional//EN"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"http://www.w3.org/TR/html4/loose.dtd"&gt;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&lt;html&gt;&lt;head&gt;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=GB18030"&gt;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&lt;title&gt;Web</a:t>
            </a:r>
            <a:r>
              <a:rPr lang="zh-CN" altLang="zh-CN" dirty="0" smtClean="0"/>
              <a:t>聊天</a:t>
            </a:r>
            <a:r>
              <a:rPr lang="en-US" altLang="zh-CN" dirty="0" smtClean="0"/>
              <a:t>--</a:t>
            </a:r>
            <a:r>
              <a:rPr lang="zh-CN" altLang="zh-CN" dirty="0" smtClean="0"/>
              <a:t>用户登出</a:t>
            </a:r>
            <a:r>
              <a:rPr lang="en-US" altLang="zh-CN" dirty="0" smtClean="0"/>
              <a:t>&lt;/title&gt;&lt;/head&gt;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&lt;body&gt;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&lt;%  String users = (</a:t>
            </a:r>
            <a:r>
              <a:rPr lang="en-US" altLang="zh-CN" dirty="0" err="1" smtClean="0"/>
              <a:t>String)application.getAttribute("users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String username = (String) </a:t>
            </a:r>
            <a:r>
              <a:rPr lang="en-US" altLang="zh-CN" dirty="0" err="1" smtClean="0"/>
              <a:t>session.getAttribute("user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String s[] = </a:t>
            </a:r>
            <a:r>
              <a:rPr lang="en-US" altLang="zh-CN" dirty="0" err="1" smtClean="0"/>
              <a:t>users.split</a:t>
            </a:r>
            <a:r>
              <a:rPr lang="en-US" altLang="zh-CN" dirty="0" smtClean="0"/>
              <a:t>(",");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String 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="";   //</a:t>
            </a:r>
            <a:r>
              <a:rPr lang="zh-CN" altLang="zh-CN" dirty="0" smtClean="0"/>
              <a:t>保存移除当前用户后的全部用户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4-17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ex4-17-logout.jsp</a:t>
            </a:r>
            <a:r>
              <a:rPr lang="zh-CN" altLang="en-US" sz="2000" dirty="0" smtClean="0"/>
              <a:t>（续）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dirty="0" smtClean="0"/>
              <a:t>//</a:t>
            </a:r>
            <a:r>
              <a:rPr lang="zh-CN" altLang="zh-CN" dirty="0" smtClean="0"/>
              <a:t>从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users</a:t>
            </a:r>
            <a:r>
              <a:rPr lang="zh-CN" altLang="zh-CN" dirty="0" smtClean="0"/>
              <a:t>属性中移除当前用户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if (!s[0].equals(username))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=s[0];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s.length;i</a:t>
            </a:r>
            <a:r>
              <a:rPr lang="en-US" altLang="zh-CN" dirty="0" smtClean="0"/>
              <a:t>++)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{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    if (!</a:t>
            </a:r>
            <a:r>
              <a:rPr lang="en-US" altLang="zh-CN" dirty="0" err="1" smtClean="0"/>
              <a:t>s[i].equals(username</a:t>
            </a:r>
            <a:r>
              <a:rPr lang="en-US" altLang="zh-CN" dirty="0" smtClean="0"/>
              <a:t>))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{	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                if (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!="")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	    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newusers+","+s[i</a:t>
            </a:r>
            <a:r>
              <a:rPr lang="en-US" altLang="zh-CN" dirty="0" smtClean="0"/>
              <a:t>];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	else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		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s[i</a:t>
            </a:r>
            <a:r>
              <a:rPr lang="en-US" altLang="zh-CN" dirty="0" smtClean="0"/>
              <a:t>];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	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application.setAttribute("users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);    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session.invalidate</a:t>
            </a:r>
            <a:r>
              <a:rPr lang="en-US" altLang="zh-CN" dirty="0" smtClean="0"/>
              <a:t>();//</a:t>
            </a:r>
            <a:r>
              <a:rPr lang="zh-CN" altLang="zh-CN" dirty="0" smtClean="0"/>
              <a:t>注销当前用户会话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%&gt;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 page="ex4-17-login.jsp"/&gt;  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&lt;/body&gt;&lt;/html&gt;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4.5 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应用示例 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— Web</a:t>
            </a:r>
            <a:r>
              <a:rPr lang="zh-CN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聊天程序</a:t>
            </a:r>
            <a:endParaRPr lang="en-US" altLang="zh-CN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9331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496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/>
              <a:t>【例</a:t>
            </a:r>
            <a:r>
              <a:rPr lang="en-US" altLang="zh-CN" sz="2000"/>
              <a:t>4-17</a:t>
            </a:r>
            <a:r>
              <a:rPr lang="zh-CN" altLang="zh-CN" sz="2000"/>
              <a:t>】程序运行时，首先显示登录界面，如图</a:t>
            </a:r>
            <a:r>
              <a:rPr lang="en-US" altLang="zh-CN" sz="2000"/>
              <a:t>(a)</a:t>
            </a:r>
            <a:r>
              <a:rPr lang="zh-CN" altLang="zh-CN" sz="2000"/>
              <a:t>所示；若该用户已登录，则会给出提示信息，并要求重新输入用户名，如图</a:t>
            </a:r>
            <a:r>
              <a:rPr lang="en-US" altLang="zh-CN" sz="2000"/>
              <a:t>(b)</a:t>
            </a:r>
            <a:r>
              <a:rPr lang="zh-CN" altLang="zh-CN" sz="2000"/>
              <a:t>所示；用户输入登录名后，进入主页面，如图</a:t>
            </a:r>
            <a:r>
              <a:rPr lang="en-US" altLang="zh-CN" sz="2000"/>
              <a:t>(c)</a:t>
            </a:r>
            <a:r>
              <a:rPr lang="zh-CN" altLang="zh-CN" sz="2000"/>
              <a:t>所示；用户发送信息后，会在消息窗口显示，如图</a:t>
            </a:r>
            <a:r>
              <a:rPr lang="en-US" altLang="zh-CN" sz="2000"/>
              <a:t>(d)</a:t>
            </a:r>
            <a:r>
              <a:rPr lang="zh-CN" altLang="zh-CN" sz="2000"/>
              <a:t>所示。</a:t>
            </a:r>
            <a:endParaRPr lang="zh-CN" altLang="zh-CN"/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00325"/>
            <a:ext cx="290353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2600325"/>
            <a:ext cx="30448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4435475"/>
            <a:ext cx="2862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52938"/>
            <a:ext cx="3122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6" name="TextBox 3"/>
          <p:cNvSpPr txBox="1">
            <a:spLocks noChangeArrowheads="1"/>
          </p:cNvSpPr>
          <p:nvPr/>
        </p:nvSpPr>
        <p:spPr bwMode="auto">
          <a:xfrm>
            <a:off x="1403350" y="4073525"/>
            <a:ext cx="2376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</a:t>
            </a:r>
            <a:r>
              <a:rPr lang="en-US" altLang="zh-CN" sz="1600"/>
              <a:t>(a) </a:t>
            </a:r>
            <a:r>
              <a:rPr lang="zh-CN" altLang="zh-CN" sz="1600"/>
              <a:t>登录页</a:t>
            </a:r>
            <a:endParaRPr lang="zh-CN" altLang="en-US" sz="1600"/>
          </a:p>
        </p:txBody>
      </p:sp>
      <p:sp>
        <p:nvSpPr>
          <p:cNvPr id="99337" name="TextBox 8"/>
          <p:cNvSpPr txBox="1">
            <a:spLocks noChangeArrowheads="1"/>
          </p:cNvSpPr>
          <p:nvPr/>
        </p:nvSpPr>
        <p:spPr bwMode="auto">
          <a:xfrm>
            <a:off x="2371725" y="6069013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</a:t>
            </a:r>
            <a:r>
              <a:rPr lang="en-US" altLang="zh-CN" sz="1600"/>
              <a:t>(c)</a:t>
            </a:r>
            <a:r>
              <a:rPr lang="zh-CN" altLang="zh-CN" sz="1600"/>
              <a:t>主页面</a:t>
            </a:r>
            <a:endParaRPr lang="zh-CN" altLang="en-US" sz="1600"/>
          </a:p>
        </p:txBody>
      </p: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364163" y="4054475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</a:t>
            </a:r>
            <a:r>
              <a:rPr lang="en-US" altLang="zh-CN" sz="1600"/>
              <a:t>(b)</a:t>
            </a:r>
            <a:r>
              <a:rPr lang="zh-CN" altLang="zh-CN" sz="1600"/>
              <a:t>对重复登录的验证</a:t>
            </a:r>
            <a:endParaRPr lang="zh-CN" altLang="en-US" sz="1600"/>
          </a:p>
        </p:txBody>
      </p:sp>
      <p:sp>
        <p:nvSpPr>
          <p:cNvPr id="99339" name="TextBox 10"/>
          <p:cNvSpPr txBox="1">
            <a:spLocks noChangeArrowheads="1"/>
          </p:cNvSpPr>
          <p:nvPr/>
        </p:nvSpPr>
        <p:spPr bwMode="auto">
          <a:xfrm>
            <a:off x="6011863" y="6037263"/>
            <a:ext cx="237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</a:t>
            </a:r>
            <a:r>
              <a:rPr lang="en-US" altLang="zh-CN" sz="1600"/>
              <a:t>(d)</a:t>
            </a:r>
            <a:r>
              <a:rPr lang="zh-CN" altLang="zh-CN" sz="1600"/>
              <a:t>显示用户发送的消息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174875"/>
            <a:ext cx="78486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 smtClean="0"/>
              <a:t>taglib</a:t>
            </a:r>
            <a:r>
              <a:rPr lang="zh-CN" altLang="zh-CN" sz="2400" dirty="0" smtClean="0"/>
              <a:t>指令用于定义页面所使用的标签库，并指定标签前缀。语法格式如下：</a:t>
            </a:r>
            <a:endParaRPr lang="zh-CN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400" dirty="0" smtClean="0">
                <a:solidFill>
                  <a:srgbClr val="6600CC"/>
                </a:solidFill>
              </a:rPr>
              <a:t>&lt;%@ 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taglib</a:t>
            </a:r>
            <a:r>
              <a:rPr lang="en-US" altLang="zh-CN" sz="2400" dirty="0" smtClean="0">
                <a:solidFill>
                  <a:srgbClr val="6600CC"/>
                </a:solidFill>
              </a:rPr>
              <a:t>  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uri</a:t>
            </a:r>
            <a:r>
              <a:rPr lang="en-US" altLang="zh-CN" sz="2400" dirty="0" smtClean="0">
                <a:solidFill>
                  <a:srgbClr val="6600CC"/>
                </a:solidFill>
              </a:rPr>
              <a:t> ="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tagURI</a:t>
            </a:r>
            <a:r>
              <a:rPr lang="en-US" altLang="zh-CN" sz="2400" dirty="0" smtClean="0">
                <a:solidFill>
                  <a:srgbClr val="6600CC"/>
                </a:solidFill>
              </a:rPr>
              <a:t>"  prefix ="</a:t>
            </a:r>
            <a:r>
              <a:rPr lang="en-US" altLang="zh-CN" sz="2400" dirty="0" err="1" smtClean="0">
                <a:solidFill>
                  <a:srgbClr val="6600CC"/>
                </a:solidFill>
              </a:rPr>
              <a:t>tagPrefix</a:t>
            </a:r>
            <a:r>
              <a:rPr lang="en-US" altLang="zh-CN" sz="2400" dirty="0" smtClean="0">
                <a:solidFill>
                  <a:srgbClr val="6600CC"/>
                </a:solidFill>
              </a:rPr>
              <a:t>" %&gt;</a:t>
            </a:r>
            <a:endParaRPr lang="zh-CN" altLang="zh-CN" sz="2400" dirty="0" smtClean="0">
              <a:solidFill>
                <a:srgbClr val="6600CC"/>
              </a:solidFill>
            </a:endParaRPr>
          </a:p>
          <a:p>
            <a:pPr lvl="1" indent="0">
              <a:spcBef>
                <a:spcPts val="1200"/>
              </a:spcBef>
              <a:defRPr/>
            </a:pPr>
            <a:r>
              <a:rPr lang="zh-CN" altLang="zh-CN" sz="2400" dirty="0" smtClean="0"/>
              <a:t>其中，</a:t>
            </a:r>
            <a:r>
              <a:rPr lang="en-US" altLang="zh-CN" sz="2400" dirty="0" err="1" smtClean="0"/>
              <a:t>uri</a:t>
            </a:r>
            <a:r>
              <a:rPr lang="zh-CN" altLang="zh-CN" sz="2400" dirty="0" smtClean="0"/>
              <a:t>属性指定标签库文件位置，</a:t>
            </a:r>
            <a:r>
              <a:rPr lang="en-US" altLang="zh-CN" sz="2400" dirty="0" smtClean="0"/>
              <a:t>prefix</a:t>
            </a:r>
            <a:r>
              <a:rPr lang="zh-CN" altLang="zh-CN" sz="2400" dirty="0" smtClean="0"/>
              <a:t>属性指定标签前缀。</a:t>
            </a:r>
            <a:endParaRPr lang="zh-CN" altLang="zh-CN" sz="2400" dirty="0" smtClean="0"/>
          </a:p>
          <a:p>
            <a:pPr>
              <a:spcBef>
                <a:spcPts val="1200"/>
              </a:spcBef>
              <a:defRPr/>
            </a:pPr>
            <a:r>
              <a:rPr lang="zh-CN" altLang="zh-CN" sz="2400" dirty="0" smtClean="0"/>
              <a:t>例如：</a:t>
            </a:r>
            <a:endParaRPr lang="en-US" altLang="zh-CN" sz="2400" dirty="0" smtClean="0"/>
          </a:p>
          <a:p>
            <a:pPr algn="ctr">
              <a:spcBef>
                <a:spcPts val="1200"/>
              </a:spcBef>
              <a:defRPr/>
            </a:pPr>
            <a:r>
              <a:rPr lang="en-US" altLang="zh-CN" sz="2000" dirty="0" smtClean="0"/>
              <a:t>&lt;%@ </a:t>
            </a:r>
            <a:r>
              <a:rPr lang="en-US" altLang="zh-CN" sz="2000" dirty="0" err="1" smtClean="0"/>
              <a:t>taglib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="http://java.sun.com/</a:t>
            </a:r>
            <a:r>
              <a:rPr lang="en-US" altLang="zh-CN" sz="2000" dirty="0" err="1" smtClean="0"/>
              <a:t>jsp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jstl</a:t>
            </a:r>
            <a:r>
              <a:rPr lang="en-US" altLang="zh-CN" sz="2000" dirty="0" smtClean="0"/>
              <a:t>/core" prefix="c" %&gt;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defRPr/>
            </a:pPr>
            <a:r>
              <a:rPr lang="zh-CN" altLang="zh-CN" sz="2400" dirty="0" smtClean="0"/>
              <a:t>页面中即可使用</a:t>
            </a:r>
            <a:r>
              <a:rPr lang="en-US" altLang="zh-CN" sz="2400" dirty="0" smtClean="0"/>
              <a:t>"c"</a:t>
            </a:r>
            <a:r>
              <a:rPr lang="zh-CN" altLang="zh-CN" sz="2400" dirty="0" smtClean="0"/>
              <a:t>前缀引用</a:t>
            </a:r>
            <a:r>
              <a:rPr lang="en-US" altLang="zh-CN" sz="2400" dirty="0" smtClean="0"/>
              <a:t>JSTL</a:t>
            </a:r>
            <a:r>
              <a:rPr lang="zh-CN" altLang="zh-CN" sz="2400" dirty="0" smtClean="0"/>
              <a:t>库的相关内容</a:t>
            </a:r>
            <a:endParaRPr lang="zh-CN" altLang="zh-CN" sz="2400" dirty="0" smtClean="0"/>
          </a:p>
        </p:txBody>
      </p:sp>
      <p:sp>
        <p:nvSpPr>
          <p:cNvPr id="22531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4.1  JSP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基本语法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2532" name="Text Box 84"/>
          <p:cNvSpPr txBox="1">
            <a:spLocks noChangeArrowheads="1"/>
          </p:cNvSpPr>
          <p:nvPr/>
        </p:nvSpPr>
        <p:spPr bwMode="auto">
          <a:xfrm>
            <a:off x="461963" y="1052513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4.1.2 JSP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  <p:sp>
        <p:nvSpPr>
          <p:cNvPr id="22533" name="Text Box 84"/>
          <p:cNvSpPr txBox="1">
            <a:spLocks noChangeArrowheads="1"/>
          </p:cNvSpPr>
          <p:nvPr/>
        </p:nvSpPr>
        <p:spPr bwMode="auto">
          <a:xfrm>
            <a:off x="971550" y="1614488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taglib</a:t>
            </a:r>
            <a:r>
              <a:rPr lang="zh-CN" altLang="en-US" sz="2800" b="1"/>
              <a:t>指令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35349</Words>
  <Application>WPS Presentation</Application>
  <PresentationFormat>全屏显示(4:3)</PresentationFormat>
  <Paragraphs>1588</Paragraphs>
  <Slides>84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00" baseType="lpstr">
      <vt:lpstr>Arial</vt:lpstr>
      <vt:lpstr>宋体</vt:lpstr>
      <vt:lpstr>Wingdings</vt:lpstr>
      <vt:lpstr>Georgia</vt:lpstr>
      <vt:lpstr>方正舒体</vt:lpstr>
      <vt:lpstr>Wingdings 2</vt:lpstr>
      <vt:lpstr>Wingdings 2</vt:lpstr>
      <vt:lpstr>Times New Roman</vt:lpstr>
      <vt:lpstr>隶书</vt:lpstr>
      <vt:lpstr>微软雅黑</vt:lpstr>
      <vt:lpstr>黑体</vt:lpstr>
      <vt:lpstr>Arial Unicode MS</vt:lpstr>
      <vt:lpstr>Calibri</vt:lpstr>
      <vt:lpstr>Wingdings</vt:lpstr>
      <vt:lpstr>市镇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yhgu</dc:creator>
  <cp:lastModifiedBy>hlanqiu</cp:lastModifiedBy>
  <cp:revision>207</cp:revision>
  <dcterms:created xsi:type="dcterms:W3CDTF">2009-04-07T00:21:00Z</dcterms:created>
  <dcterms:modified xsi:type="dcterms:W3CDTF">2020-06-02T18:44:33Z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