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5"/>
  </p:notesMasterIdLst>
  <p:sldIdLst>
    <p:sldId id="265" r:id="rId2"/>
    <p:sldId id="266" r:id="rId3"/>
    <p:sldId id="345" r:id="rId4"/>
    <p:sldId id="347" r:id="rId5"/>
    <p:sldId id="267" r:id="rId6"/>
    <p:sldId id="348" r:id="rId7"/>
    <p:sldId id="349" r:id="rId8"/>
    <p:sldId id="350" r:id="rId9"/>
    <p:sldId id="351" r:id="rId10"/>
    <p:sldId id="352" r:id="rId11"/>
    <p:sldId id="354" r:id="rId12"/>
    <p:sldId id="355" r:id="rId13"/>
    <p:sldId id="356" r:id="rId14"/>
    <p:sldId id="357" r:id="rId15"/>
    <p:sldId id="358" r:id="rId16"/>
    <p:sldId id="313" r:id="rId17"/>
    <p:sldId id="271" r:id="rId18"/>
    <p:sldId id="359" r:id="rId19"/>
    <p:sldId id="276" r:id="rId20"/>
    <p:sldId id="314" r:id="rId21"/>
    <p:sldId id="360" r:id="rId22"/>
    <p:sldId id="315" r:id="rId23"/>
    <p:sldId id="316" r:id="rId24"/>
    <p:sldId id="363" r:id="rId25"/>
    <p:sldId id="277" r:id="rId26"/>
    <p:sldId id="362" r:id="rId27"/>
    <p:sldId id="364" r:id="rId28"/>
    <p:sldId id="278" r:id="rId29"/>
    <p:sldId id="317" r:id="rId30"/>
    <p:sldId id="301" r:id="rId31"/>
    <p:sldId id="318" r:id="rId32"/>
    <p:sldId id="319" r:id="rId33"/>
    <p:sldId id="365" r:id="rId34"/>
    <p:sldId id="366" r:id="rId35"/>
    <p:sldId id="320" r:id="rId36"/>
    <p:sldId id="367" r:id="rId37"/>
    <p:sldId id="368" r:id="rId38"/>
    <p:sldId id="369" r:id="rId39"/>
    <p:sldId id="370" r:id="rId40"/>
    <p:sldId id="280" r:id="rId41"/>
    <p:sldId id="321" r:id="rId42"/>
    <p:sldId id="322" r:id="rId43"/>
    <p:sldId id="371" r:id="rId44"/>
    <p:sldId id="372" r:id="rId45"/>
    <p:sldId id="373" r:id="rId46"/>
    <p:sldId id="259" r:id="rId47"/>
    <p:sldId id="281" r:id="rId48"/>
    <p:sldId id="282" r:id="rId49"/>
    <p:sldId id="283" r:id="rId50"/>
    <p:sldId id="374" r:id="rId51"/>
    <p:sldId id="375" r:id="rId52"/>
    <p:sldId id="324" r:id="rId53"/>
    <p:sldId id="325" r:id="rId54"/>
    <p:sldId id="326" r:id="rId55"/>
    <p:sldId id="376" r:id="rId56"/>
    <p:sldId id="377" r:id="rId57"/>
    <p:sldId id="378" r:id="rId58"/>
    <p:sldId id="379" r:id="rId59"/>
    <p:sldId id="380" r:id="rId60"/>
    <p:sldId id="381" r:id="rId61"/>
    <p:sldId id="382" r:id="rId62"/>
    <p:sldId id="383" r:id="rId63"/>
    <p:sldId id="384"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CC"/>
    <a:srgbClr val="FF0000"/>
    <a:srgbClr val="CCECFF"/>
    <a:srgbClr val="FFFFCC"/>
    <a:srgbClr val="F4DAD4"/>
    <a:srgbClr val="99CCFF"/>
    <a:srgbClr val="003A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kumimoji="1" sz="1200">
                <a:latin typeface="Arial" charset="0"/>
                <a:ea typeface="宋体" charset="0"/>
                <a:cs typeface="宋体"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lvl1pPr>
          </a:lstStyle>
          <a:p>
            <a:fld id="{20D88070-69FF-48B2-92C5-926D99A93614}" type="datetimeFigureOut">
              <a:rPr lang="zh-CN" altLang="en-US"/>
              <a:pPr/>
              <a:t>2021/5/21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kumimoji="1" sz="1200">
                <a:latin typeface="Arial" charset="0"/>
                <a:ea typeface="宋体" charset="0"/>
                <a:cs typeface="宋体" charset="0"/>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2AD27C0E-889F-4912-8B50-A6F90F0B9E3B}" type="slidenum">
              <a:rPr lang="zh-CN" altLang="en-US"/>
              <a:pPr/>
              <a:t>‹#›</a:t>
            </a:fld>
            <a:endParaRPr lang="zh-CN" altLang="en-US"/>
          </a:p>
        </p:txBody>
      </p:sp>
    </p:spTree>
    <p:extLst>
      <p:ext uri="{BB962C8B-B14F-4D97-AF65-F5344CB8AC3E}">
        <p14:creationId xmlns:p14="http://schemas.microsoft.com/office/powerpoint/2010/main" val="37450206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kumimoji="1" sz="1200" kern="1200">
        <a:solidFill>
          <a:schemeClr val="tx1"/>
        </a:solidFill>
        <a:latin typeface="+mn-lt"/>
        <a:ea typeface="+mn-ea"/>
        <a:cs typeface="宋体" charset="0"/>
      </a:defRPr>
    </a:lvl1pPr>
    <a:lvl2pPr marL="457200" algn="l" defTabSz="457200" rtl="0" fontAlgn="base">
      <a:spcBef>
        <a:spcPct val="30000"/>
      </a:spcBef>
      <a:spcAft>
        <a:spcPct val="0"/>
      </a:spcAft>
      <a:defRPr kumimoji="1" sz="1200" kern="1200">
        <a:solidFill>
          <a:schemeClr val="tx1"/>
        </a:solidFill>
        <a:latin typeface="+mn-lt"/>
        <a:ea typeface="+mn-ea"/>
        <a:cs typeface="+mn-cs"/>
      </a:defRPr>
    </a:lvl2pPr>
    <a:lvl3pPr marL="914400" algn="l" defTabSz="457200" rtl="0" fontAlgn="base">
      <a:spcBef>
        <a:spcPct val="30000"/>
      </a:spcBef>
      <a:spcAft>
        <a:spcPct val="0"/>
      </a:spcAft>
      <a:defRPr kumimoji="1" sz="1200" kern="1200">
        <a:solidFill>
          <a:schemeClr val="tx1"/>
        </a:solidFill>
        <a:latin typeface="+mn-lt"/>
        <a:ea typeface="+mn-ea"/>
        <a:cs typeface="+mn-cs"/>
      </a:defRPr>
    </a:lvl3pPr>
    <a:lvl4pPr marL="1371600" algn="l" defTabSz="457200" rtl="0" fontAlgn="base">
      <a:spcBef>
        <a:spcPct val="30000"/>
      </a:spcBef>
      <a:spcAft>
        <a:spcPct val="0"/>
      </a:spcAft>
      <a:defRPr kumimoji="1" sz="1200" kern="1200">
        <a:solidFill>
          <a:schemeClr val="tx1"/>
        </a:solidFill>
        <a:latin typeface="+mn-lt"/>
        <a:ea typeface="+mn-ea"/>
        <a:cs typeface="+mn-cs"/>
      </a:defRPr>
    </a:lvl4pPr>
    <a:lvl5pPr marL="1828800" algn="l" defTabSz="457200" rtl="0" fontAlgn="base">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38915"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E62F9082-9A72-433D-ABF5-7B2BE4DCFE7F}" type="slidenum">
              <a:rPr lang="zh-CN" altLang="en-US" sz="1200"/>
              <a:pPr/>
              <a:t>23</a:t>
            </a:fld>
            <a:endParaRPr lang="zh-CN" altLang="en-US" sz="1200"/>
          </a:p>
        </p:txBody>
      </p:sp>
    </p:spTree>
    <p:extLst>
      <p:ext uri="{BB962C8B-B14F-4D97-AF65-F5344CB8AC3E}">
        <p14:creationId xmlns:p14="http://schemas.microsoft.com/office/powerpoint/2010/main" val="198708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43011"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1584F992-CEEC-4DCA-85D4-B4D9F7DB5A92}" type="slidenum">
              <a:rPr lang="zh-CN" altLang="en-US" sz="1200"/>
              <a:pPr/>
              <a:t>26</a:t>
            </a:fld>
            <a:endParaRPr lang="zh-CN" altLang="en-US" sz="1200"/>
          </a:p>
        </p:txBody>
      </p:sp>
    </p:spTree>
    <p:extLst>
      <p:ext uri="{BB962C8B-B14F-4D97-AF65-F5344CB8AC3E}">
        <p14:creationId xmlns:p14="http://schemas.microsoft.com/office/powerpoint/2010/main" val="40567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45059"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7E8D4B82-F45A-4312-B297-8CE52BC29963}" type="slidenum">
              <a:rPr lang="zh-CN" altLang="en-US" sz="1200"/>
              <a:pPr/>
              <a:t>27</a:t>
            </a:fld>
            <a:endParaRPr lang="zh-CN" altLang="en-US" sz="1200"/>
          </a:p>
        </p:txBody>
      </p:sp>
    </p:spTree>
    <p:extLst>
      <p:ext uri="{BB962C8B-B14F-4D97-AF65-F5344CB8AC3E}">
        <p14:creationId xmlns:p14="http://schemas.microsoft.com/office/powerpoint/2010/main" val="3965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4" name="矩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5" name="矩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6" name="矩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7" name="矩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0" name="矩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1" name="直接连接符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2" name="矩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endParaRPr>
          </a:p>
        </p:txBody>
      </p:sp>
      <p:sp>
        <p:nvSpPr>
          <p:cNvPr id="13" name="椭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椭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8" name="标题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zh-CN" altLang="en-US" smtClean="0"/>
              <a:t>单击此处编辑母版标题样式</a:t>
            </a:r>
            <a:endParaRPr lang="en-US"/>
          </a:p>
        </p:txBody>
      </p:sp>
      <p:sp>
        <p:nvSpPr>
          <p:cNvPr id="15" name="日期占位符 27"/>
          <p:cNvSpPr>
            <a:spLocks noGrp="1"/>
          </p:cNvSpPr>
          <p:nvPr>
            <p:ph type="dt" sz="half" idx="10"/>
          </p:nvPr>
        </p:nvSpPr>
        <p:spPr/>
        <p:txBody>
          <a:bodyPr/>
          <a:lstStyle>
            <a:lvl1pPr>
              <a:defRPr/>
            </a:lvl1pPr>
          </a:lstStyle>
          <a:p>
            <a:fld id="{895E8582-C94C-4321-A2CA-3E92226AC173}" type="datetimeFigureOut">
              <a:rPr lang="zh-CN" altLang="en-US"/>
              <a:pPr/>
              <a:t>2021/5/21</a:t>
            </a:fld>
            <a:endParaRPr lang="zh-CN" altLang="en-US"/>
          </a:p>
        </p:txBody>
      </p:sp>
      <p:sp>
        <p:nvSpPr>
          <p:cNvPr id="16" name="页脚占位符 16"/>
          <p:cNvSpPr>
            <a:spLocks noGrp="1"/>
          </p:cNvSpPr>
          <p:nvPr>
            <p:ph type="ftr" sz="quarter" idx="11"/>
          </p:nvPr>
        </p:nvSpPr>
        <p:spPr/>
        <p:txBody>
          <a:bodyPr/>
          <a:lstStyle>
            <a:lvl1pPr>
              <a:defRPr/>
            </a:lvl1pPr>
          </a:lstStyle>
          <a:p>
            <a:pPr>
              <a:defRPr/>
            </a:pPr>
            <a:endParaRPr lang="zh-CN" altLang="en-US"/>
          </a:p>
        </p:txBody>
      </p:sp>
      <p:sp>
        <p:nvSpPr>
          <p:cNvPr id="17" name="灯片编号占位符 28"/>
          <p:cNvSpPr>
            <a:spLocks noGrp="1"/>
          </p:cNvSpPr>
          <p:nvPr>
            <p:ph type="sldNum" sz="quarter" idx="12"/>
          </p:nvPr>
        </p:nvSpPr>
        <p:spPr>
          <a:xfrm>
            <a:off x="4343400" y="2198688"/>
            <a:ext cx="457200" cy="441325"/>
          </a:xfrm>
        </p:spPr>
        <p:txBody>
          <a:bodyPr/>
          <a:lstStyle>
            <a:lvl1pPr>
              <a:defRPr/>
            </a:lvl1pPr>
          </a:lstStyle>
          <a:p>
            <a:fld id="{71FA0ECD-B579-4998-9A2A-65CB8518D741}" type="slidenum">
              <a:rPr lang="zh-CN" altLang="en-US"/>
              <a:pPr/>
              <a:t>‹#›</a:t>
            </a:fld>
            <a:endParaRPr lang="zh-CN" altLang="en-US"/>
          </a:p>
        </p:txBody>
      </p:sp>
    </p:spTree>
    <p:extLst>
      <p:ext uri="{BB962C8B-B14F-4D97-AF65-F5344CB8AC3E}">
        <p14:creationId xmlns:p14="http://schemas.microsoft.com/office/powerpoint/2010/main" val="21108458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5012ED80-C3AD-4F91-B9B6-5ABC32D7328C}" type="datetimeFigureOut">
              <a:rPr lang="zh-CN" altLang="en-US"/>
              <a:pPr/>
              <a:t>2021/5/21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DB22BED-D24B-491D-A62D-40A2033C7B23}" type="slidenum">
              <a:rPr lang="zh-CN" altLang="en-US"/>
              <a:pPr/>
              <a:t>‹#›</a:t>
            </a:fld>
            <a:endParaRPr lang="zh-CN" altLang="en-US"/>
          </a:p>
        </p:txBody>
      </p:sp>
    </p:spTree>
    <p:extLst>
      <p:ext uri="{BB962C8B-B14F-4D97-AF65-F5344CB8AC3E}">
        <p14:creationId xmlns:p14="http://schemas.microsoft.com/office/powerpoint/2010/main" val="37318758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solidFill>
          <a:schemeClr val="bg2"/>
        </a:solidFill>
        <a:effectLst/>
      </p:bgPr>
    </p:bg>
    <p:spTree>
      <p:nvGrpSpPr>
        <p:cNvPr id="1" name=""/>
        <p:cNvGrpSpPr/>
        <p:nvPr/>
      </p:nvGrpSpPr>
      <p:grpSpPr>
        <a:xfrm>
          <a:off x="0" y="0"/>
          <a:ext cx="0" cy="0"/>
          <a:chOff x="0" y="0"/>
          <a:chExt cx="0" cy="0"/>
        </a:xfrm>
      </p:grpSpPr>
      <p:sp>
        <p:nvSpPr>
          <p:cNvPr id="4" name="矩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5" name="矩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6" name="矩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7" name="矩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8" name="矩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9" name="矩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endParaRPr>
          </a:p>
        </p:txBody>
      </p:sp>
      <p:sp>
        <p:nvSpPr>
          <p:cNvPr id="10" name="直接连接符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1" name="椭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椭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竖排文字占位符 2"/>
          <p:cNvSpPr>
            <a:spLocks noGrp="1"/>
          </p:cNvSpPr>
          <p:nvPr>
            <p:ph type="body" orient="vert" idx="1"/>
          </p:nvPr>
        </p:nvSpPr>
        <p:spPr>
          <a:xfrm>
            <a:off x="304800" y="304800"/>
            <a:ext cx="6553200" cy="582136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 name="竖排标题 1"/>
          <p:cNvSpPr>
            <a:spLocks noGrp="1"/>
          </p:cNvSpPr>
          <p:nvPr>
            <p:ph type="title" orient="vert"/>
          </p:nvPr>
        </p:nvSpPr>
        <p:spPr>
          <a:xfrm>
            <a:off x="7391400" y="304801"/>
            <a:ext cx="1447800" cy="5851525"/>
          </a:xfrm>
        </p:spPr>
        <p:txBody>
          <a:bodyPr vert="eaVert"/>
          <a:lstStyle/>
          <a:p>
            <a:r>
              <a:rPr lang="zh-CN" altLang="en-US" smtClean="0"/>
              <a:t>单击此处编辑母版标题样式</a:t>
            </a:r>
            <a:endParaRPr lang="en-US"/>
          </a:p>
        </p:txBody>
      </p:sp>
      <p:sp>
        <p:nvSpPr>
          <p:cNvPr id="13" name="灯片编号占位符 5"/>
          <p:cNvSpPr>
            <a:spLocks noGrp="1"/>
          </p:cNvSpPr>
          <p:nvPr>
            <p:ph type="sldNum" sz="quarter" idx="10"/>
          </p:nvPr>
        </p:nvSpPr>
        <p:spPr>
          <a:xfrm>
            <a:off x="6915150" y="3009900"/>
            <a:ext cx="457200" cy="441325"/>
          </a:xfrm>
        </p:spPr>
        <p:txBody>
          <a:bodyPr/>
          <a:lstStyle>
            <a:lvl1pPr>
              <a:defRPr/>
            </a:lvl1pPr>
          </a:lstStyle>
          <a:p>
            <a:fld id="{BAF75952-4B68-488D-8A36-0D05AA44E072}" type="slidenum">
              <a:rPr lang="zh-CN" altLang="en-US"/>
              <a:pPr/>
              <a:t>‹#›</a:t>
            </a:fld>
            <a:endParaRPr lang="zh-CN" altLang="en-US"/>
          </a:p>
        </p:txBody>
      </p:sp>
      <p:sp>
        <p:nvSpPr>
          <p:cNvPr id="14" name="日期占位符 3"/>
          <p:cNvSpPr>
            <a:spLocks noGrp="1"/>
          </p:cNvSpPr>
          <p:nvPr>
            <p:ph type="dt" sz="half" idx="11"/>
          </p:nvPr>
        </p:nvSpPr>
        <p:spPr/>
        <p:txBody>
          <a:bodyPr/>
          <a:lstStyle>
            <a:lvl1pPr>
              <a:defRPr/>
            </a:lvl1pPr>
          </a:lstStyle>
          <a:p>
            <a:fld id="{D901636B-BCED-4C49-A63A-DD1E5D6F28D1}" type="datetimeFigureOut">
              <a:rPr lang="zh-CN" altLang="en-US"/>
              <a:pPr/>
              <a:t>2021/5/21</a:t>
            </a:fld>
            <a:endParaRPr lang="zh-CN" altLang="en-US"/>
          </a:p>
        </p:txBody>
      </p:sp>
      <p:sp>
        <p:nvSpPr>
          <p:cNvPr id="15" name="页脚占位符 4"/>
          <p:cNvSpPr>
            <a:spLocks noGrp="1"/>
          </p:cNvSpPr>
          <p:nvPr>
            <p:ph type="ftr" sz="quarter" idx="12"/>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5740509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lang="zh-CN" altLang="en-US" smtClean="0"/>
              <a:t>单击此处编辑母版标题样式</a:t>
            </a:r>
            <a:endParaRPr lang="en-US"/>
          </a:p>
        </p:txBody>
      </p:sp>
      <p:sp>
        <p:nvSpPr>
          <p:cNvPr id="8" name="内容占位符 7"/>
          <p:cNvSpPr>
            <a:spLocks noGrp="1"/>
          </p:cNvSpPr>
          <p:nvPr>
            <p:ph sz="quarter" idx="1"/>
          </p:nvPr>
        </p:nvSpPr>
        <p:spPr>
          <a:xfrm>
            <a:off x="301752" y="1527048"/>
            <a:ext cx="850392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23C1087B-A3C6-44A8-90F9-EDA1F77EC02D}" type="datetimeFigureOut">
              <a:rPr lang="zh-CN" altLang="en-US"/>
              <a:pPr/>
              <a:t>2021/5/21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4362450" y="1027113"/>
            <a:ext cx="457200" cy="441325"/>
          </a:xfrm>
        </p:spPr>
        <p:txBody>
          <a:bodyPr/>
          <a:lstStyle>
            <a:lvl1pPr>
              <a:defRPr/>
            </a:lvl1pPr>
          </a:lstStyle>
          <a:p>
            <a:fld id="{ED02EE91-1B2E-4D66-AE21-3EEBE1642C68}" type="slidenum">
              <a:rPr lang="zh-CN" altLang="en-US"/>
              <a:pPr/>
              <a:t>‹#›</a:t>
            </a:fld>
            <a:endParaRPr lang="zh-CN" altLang="en-US"/>
          </a:p>
        </p:txBody>
      </p:sp>
    </p:spTree>
    <p:extLst>
      <p:ext uri="{BB962C8B-B14F-4D97-AF65-F5344CB8AC3E}">
        <p14:creationId xmlns:p14="http://schemas.microsoft.com/office/powerpoint/2010/main" val="122827783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5" name="矩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6" name="矩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7" name="矩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8" name="矩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9" name="矩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0" name="矩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1" name="矩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endParaRPr>
          </a:p>
        </p:txBody>
      </p:sp>
      <p:sp>
        <p:nvSpPr>
          <p:cNvPr id="12" name="直接连接符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3" name="椭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椭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文本占位符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2" name="标题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zh-CN" altLang="en-US" smtClean="0"/>
              <a:t>单击此处编辑母版标题样式</a:t>
            </a:r>
            <a:endParaRPr lang="en-US"/>
          </a:p>
        </p:txBody>
      </p:sp>
      <p:sp>
        <p:nvSpPr>
          <p:cNvPr id="15" name="页脚占位符 4"/>
          <p:cNvSpPr>
            <a:spLocks noGrp="1"/>
          </p:cNvSpPr>
          <p:nvPr>
            <p:ph type="ftr" sz="quarter" idx="10"/>
          </p:nvPr>
        </p:nvSpPr>
        <p:spPr/>
        <p:txBody>
          <a:bodyPr/>
          <a:lstStyle>
            <a:lvl1pPr>
              <a:defRPr/>
            </a:lvl1pPr>
          </a:lstStyle>
          <a:p>
            <a:pPr>
              <a:defRPr/>
            </a:pPr>
            <a:endParaRPr lang="zh-CN" altLang="en-US"/>
          </a:p>
        </p:txBody>
      </p:sp>
      <p:sp>
        <p:nvSpPr>
          <p:cNvPr id="16" name="日期占位符 3"/>
          <p:cNvSpPr>
            <a:spLocks noGrp="1"/>
          </p:cNvSpPr>
          <p:nvPr>
            <p:ph type="dt" sz="half" idx="11"/>
          </p:nvPr>
        </p:nvSpPr>
        <p:spPr/>
        <p:txBody>
          <a:bodyPr/>
          <a:lstStyle>
            <a:lvl1pPr>
              <a:defRPr/>
            </a:lvl1pPr>
          </a:lstStyle>
          <a:p>
            <a:fld id="{145479BD-2EA3-41FD-B909-B31AF2D16ED0}" type="datetimeFigureOut">
              <a:rPr lang="zh-CN" altLang="en-US"/>
              <a:pPr/>
              <a:t>2021/5/21</a:t>
            </a:fld>
            <a:endParaRPr lang="zh-CN" altLang="en-US"/>
          </a:p>
        </p:txBody>
      </p:sp>
      <p:sp>
        <p:nvSpPr>
          <p:cNvPr id="17" name="灯片编号占位符 5"/>
          <p:cNvSpPr>
            <a:spLocks noGrp="1"/>
          </p:cNvSpPr>
          <p:nvPr>
            <p:ph type="sldNum" sz="quarter" idx="12"/>
          </p:nvPr>
        </p:nvSpPr>
        <p:spPr>
          <a:xfrm>
            <a:off x="4343400" y="2198688"/>
            <a:ext cx="457200" cy="441325"/>
          </a:xfrm>
        </p:spPr>
        <p:txBody>
          <a:bodyPr/>
          <a:lstStyle>
            <a:lvl1pPr>
              <a:defRPr/>
            </a:lvl1pPr>
          </a:lstStyle>
          <a:p>
            <a:fld id="{AFD965B8-9C09-4035-B491-EDC3A4EC8AA5}" type="slidenum">
              <a:rPr lang="zh-CN" altLang="en-US"/>
              <a:pPr/>
              <a:t>‹#›</a:t>
            </a:fld>
            <a:endParaRPr lang="zh-CN" altLang="en-US"/>
          </a:p>
        </p:txBody>
      </p:sp>
    </p:spTree>
    <p:extLst>
      <p:ext uri="{BB962C8B-B14F-4D97-AF65-F5344CB8AC3E}">
        <p14:creationId xmlns:p14="http://schemas.microsoft.com/office/powerpoint/2010/main" val="35579858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5" name="直接连接符 19"/>
          <p:cNvSpPr>
            <a:spLocks noChangeShapeType="1"/>
          </p:cNvSpPr>
          <p:nvPr/>
        </p:nvSpPr>
        <p:spPr bwMode="auto">
          <a:xfrm flipV="1">
            <a:off x="4562475" y="1576388"/>
            <a:ext cx="9525" cy="4818062"/>
          </a:xfrm>
          <a:prstGeom prst="line">
            <a:avLst/>
          </a:prstGeom>
          <a:noFill/>
          <a:ln w="9525">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标题 1"/>
          <p:cNvSpPr>
            <a:spLocks noGrp="1"/>
          </p:cNvSpPr>
          <p:nvPr>
            <p:ph type="title"/>
          </p:nvPr>
        </p:nvSpPr>
        <p:spPr>
          <a:xfrm>
            <a:off x="301752" y="228600"/>
            <a:ext cx="8534400" cy="758952"/>
          </a:xfrm>
        </p:spPr>
        <p:txBody>
          <a:bodyPr/>
          <a:lstStyle/>
          <a:p>
            <a:r>
              <a:rPr lang="zh-CN" altLang="en-US" smtClean="0"/>
              <a:t>单击此处编辑母版标题样式</a:t>
            </a:r>
            <a:endParaRPr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a:xfrm>
            <a:off x="5791200" y="6410325"/>
            <a:ext cx="3044825" cy="365125"/>
          </a:xfrm>
        </p:spPr>
        <p:txBody>
          <a:bodyPr/>
          <a:lstStyle>
            <a:lvl1pPr>
              <a:defRPr/>
            </a:lvl1pPr>
          </a:lstStyle>
          <a:p>
            <a:fld id="{38795E7B-0BB7-46E4-B1BA-D1E6143EE2FD}" type="datetimeFigureOut">
              <a:rPr lang="zh-CN" altLang="en-US"/>
              <a:pPr/>
              <a:t>2021/5/21</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70EF4C49-3705-4A57-8D71-88F756AD8AF4}" type="slidenum">
              <a:rPr lang="zh-CN" altLang="en-US"/>
              <a:pPr/>
              <a:t>‹#›</a:t>
            </a:fld>
            <a:endParaRPr lang="zh-CN" altLang="en-US"/>
          </a:p>
        </p:txBody>
      </p:sp>
    </p:spTree>
    <p:extLst>
      <p:ext uri="{BB962C8B-B14F-4D97-AF65-F5344CB8AC3E}">
        <p14:creationId xmlns:p14="http://schemas.microsoft.com/office/powerpoint/2010/main" val="111726048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7" name="直接连接符 19"/>
          <p:cNvSpPr>
            <a:spLocks noChangeShapeType="1"/>
          </p:cNvSpPr>
          <p:nvPr/>
        </p:nvSpPr>
        <p:spPr bwMode="auto">
          <a:xfrm flipV="1">
            <a:off x="4572000" y="2200275"/>
            <a:ext cx="0" cy="4187825"/>
          </a:xfrm>
          <a:prstGeom prst="line">
            <a:avLst/>
          </a:prstGeom>
          <a:noFill/>
          <a:ln w="9525">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矩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9" name="矩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0" name="矩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1" name="矩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2" name="矩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矩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4" name="直接连接符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5" name="矩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endParaRPr>
          </a:p>
        </p:txBody>
      </p:sp>
      <p:sp>
        <p:nvSpPr>
          <p:cNvPr id="16" name="椭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椭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4" name="内容占位符 23"/>
          <p:cNvSpPr>
            <a:spLocks noGrp="1"/>
          </p:cNvSpPr>
          <p:nvPr>
            <p:ph sz="quarter" idx="2"/>
          </p:nvPr>
        </p:nvSpPr>
        <p:spPr>
          <a:xfrm>
            <a:off x="301752" y="2471383"/>
            <a:ext cx="4041648" cy="38184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6" name="内容占位符 25"/>
          <p:cNvSpPr>
            <a:spLocks noGrp="1"/>
          </p:cNvSpPr>
          <p:nvPr>
            <p:ph sz="quarter" idx="4"/>
          </p:nvPr>
        </p:nvSpPr>
        <p:spPr>
          <a:xfrm>
            <a:off x="4800600" y="2471383"/>
            <a:ext cx="4038600" cy="38221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3" name="标题 22"/>
          <p:cNvSpPr>
            <a:spLocks noGrp="1"/>
          </p:cNvSpPr>
          <p:nvPr>
            <p:ph type="title"/>
          </p:nvPr>
        </p:nvSpPr>
        <p:spPr/>
        <p:txBody>
          <a:bodyPr rtlCol="0"/>
          <a:lstStyle/>
          <a:p>
            <a:r>
              <a:rPr lang="zh-CN" altLang="en-US" smtClean="0"/>
              <a:t>单击此处编辑母版标题样式</a:t>
            </a:r>
            <a:endParaRPr lang="en-US"/>
          </a:p>
        </p:txBody>
      </p:sp>
      <p:sp>
        <p:nvSpPr>
          <p:cNvPr id="18" name="日期占位符 6"/>
          <p:cNvSpPr>
            <a:spLocks noGrp="1"/>
          </p:cNvSpPr>
          <p:nvPr>
            <p:ph type="dt" sz="half" idx="10"/>
          </p:nvPr>
        </p:nvSpPr>
        <p:spPr/>
        <p:txBody>
          <a:bodyPr/>
          <a:lstStyle>
            <a:lvl1pPr>
              <a:defRPr/>
            </a:lvl1pPr>
          </a:lstStyle>
          <a:p>
            <a:fld id="{C3FC3922-942A-458C-9ACA-3819A005FE9D}" type="datetimeFigureOut">
              <a:rPr lang="zh-CN" altLang="en-US"/>
              <a:pPr/>
              <a:t>2021/5/21</a:t>
            </a:fld>
            <a:endParaRPr lang="zh-CN" altLang="en-US"/>
          </a:p>
        </p:txBody>
      </p:sp>
      <p:sp>
        <p:nvSpPr>
          <p:cNvPr id="19" name="页脚占位符 7"/>
          <p:cNvSpPr>
            <a:spLocks noGrp="1"/>
          </p:cNvSpPr>
          <p:nvPr>
            <p:ph type="ftr" sz="quarter" idx="11"/>
          </p:nvPr>
        </p:nvSpPr>
        <p:spPr>
          <a:xfrm>
            <a:off x="304800" y="6410325"/>
            <a:ext cx="3581400" cy="365125"/>
          </a:xfrm>
        </p:spPr>
        <p:txBody>
          <a:bodyPr/>
          <a:lstStyle>
            <a:lvl1pPr>
              <a:defRPr/>
            </a:lvl1pPr>
          </a:lstStyle>
          <a:p>
            <a:pPr>
              <a:defRPr/>
            </a:pPr>
            <a:endParaRPr lang="zh-CN" altLang="en-US"/>
          </a:p>
        </p:txBody>
      </p:sp>
      <p:sp>
        <p:nvSpPr>
          <p:cNvPr id="20" name="灯片编号占位符 8"/>
          <p:cNvSpPr>
            <a:spLocks noGrp="1"/>
          </p:cNvSpPr>
          <p:nvPr>
            <p:ph type="sldNum" sz="quarter" idx="12"/>
          </p:nvPr>
        </p:nvSpPr>
        <p:spPr>
          <a:xfrm>
            <a:off x="4343400" y="1042988"/>
            <a:ext cx="457200" cy="441325"/>
          </a:xfrm>
        </p:spPr>
        <p:txBody>
          <a:bodyPr/>
          <a:lstStyle>
            <a:lvl1pPr>
              <a:defRPr/>
            </a:lvl1pPr>
          </a:lstStyle>
          <a:p>
            <a:fld id="{A4627874-2B65-4885-972D-FC15DE4F6CCC}" type="slidenum">
              <a:rPr lang="zh-CN" altLang="en-US"/>
              <a:pPr/>
              <a:t>‹#›</a:t>
            </a:fld>
            <a:endParaRPr lang="zh-CN" altLang="en-US"/>
          </a:p>
        </p:txBody>
      </p:sp>
    </p:spTree>
    <p:extLst>
      <p:ext uri="{BB962C8B-B14F-4D97-AF65-F5344CB8AC3E}">
        <p14:creationId xmlns:p14="http://schemas.microsoft.com/office/powerpoint/2010/main" val="158569082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fld id="{4FE164FC-E024-457E-912B-915BC1E6E4BB}" type="datetimeFigureOut">
              <a:rPr lang="zh-CN" altLang="en-US"/>
              <a:pPr/>
              <a:t>2021/5/21</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a:xfrm>
            <a:off x="4343400" y="1036638"/>
            <a:ext cx="457200" cy="441325"/>
          </a:xfrm>
        </p:spPr>
        <p:txBody>
          <a:bodyPr/>
          <a:lstStyle>
            <a:lvl1pPr>
              <a:defRPr/>
            </a:lvl1pPr>
          </a:lstStyle>
          <a:p>
            <a:fld id="{C9C307FA-6CCE-4FB2-9B8C-41EF4B807F08}" type="slidenum">
              <a:rPr lang="zh-CN" altLang="en-US"/>
              <a:pPr/>
              <a:t>‹#›</a:t>
            </a:fld>
            <a:endParaRPr lang="zh-CN" altLang="en-US"/>
          </a:p>
        </p:txBody>
      </p:sp>
    </p:spTree>
    <p:extLst>
      <p:ext uri="{BB962C8B-B14F-4D97-AF65-F5344CB8AC3E}">
        <p14:creationId xmlns:p14="http://schemas.microsoft.com/office/powerpoint/2010/main" val="173229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3" name="矩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4" name="矩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5" name="矩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6" name="矩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7" name="矩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endParaRPr>
          </a:p>
        </p:txBody>
      </p:sp>
      <p:sp>
        <p:nvSpPr>
          <p:cNvPr id="8" name="AutoShape 13"/>
          <p:cNvSpPr>
            <a:spLocks noChangeArrowheads="1"/>
          </p:cNvSpPr>
          <p:nvPr userDrawn="1"/>
        </p:nvSpPr>
        <p:spPr bwMode="auto">
          <a:xfrm flipV="1">
            <a:off x="179388" y="909638"/>
            <a:ext cx="8680450" cy="714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rot="10800000"/>
          <a:lstStyle/>
          <a:p>
            <a:endParaRPr lang="zh-CN" altLang="en-US"/>
          </a:p>
        </p:txBody>
      </p:sp>
      <p:sp>
        <p:nvSpPr>
          <p:cNvPr id="9" name="Line 14"/>
          <p:cNvSpPr>
            <a:spLocks noChangeShapeType="1"/>
          </p:cNvSpPr>
          <p:nvPr userDrawn="1"/>
        </p:nvSpPr>
        <p:spPr bwMode="auto">
          <a:xfrm flipV="1">
            <a:off x="144463" y="6381750"/>
            <a:ext cx="8820150" cy="0"/>
          </a:xfrm>
          <a:prstGeom prst="line">
            <a:avLst/>
          </a:prstGeom>
          <a:noFill/>
          <a:ln w="6350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5"/>
          <p:cNvSpPr txBox="1">
            <a:spLocks noChangeArrowheads="1"/>
          </p:cNvSpPr>
          <p:nvPr userDrawn="1"/>
        </p:nvSpPr>
        <p:spPr bwMode="auto">
          <a:xfrm>
            <a:off x="323850" y="6375400"/>
            <a:ext cx="84248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0" lang="en-US" altLang="zh-CN" sz="1800" b="1">
                <a:solidFill>
                  <a:schemeClr val="bg1"/>
                </a:solidFill>
                <a:latin typeface="Times New Roman" panose="02020603050405020304" pitchFamily="18" charset="0"/>
              </a:rPr>
              <a:t>《Web</a:t>
            </a:r>
            <a:r>
              <a:rPr kumimoji="0" lang="zh-CN" altLang="en-US" sz="1800" b="1">
                <a:solidFill>
                  <a:schemeClr val="bg1"/>
                </a:solidFill>
                <a:latin typeface="Times New Roman" panose="02020603050405020304" pitchFamily="18" charset="0"/>
              </a:rPr>
              <a:t>程序设计</a:t>
            </a:r>
            <a:r>
              <a:rPr kumimoji="0" lang="en-US" altLang="zh-CN" sz="1800" b="1">
                <a:solidFill>
                  <a:schemeClr val="bg1"/>
                </a:solidFill>
                <a:latin typeface="Times New Roman" panose="02020603050405020304" pitchFamily="18" charset="0"/>
              </a:rPr>
              <a:t>》(</a:t>
            </a:r>
            <a:r>
              <a:rPr kumimoji="0" lang="zh-CN" altLang="en-US" sz="1800" b="1">
                <a:solidFill>
                  <a:schemeClr val="bg1"/>
                </a:solidFill>
                <a:latin typeface="Times New Roman" panose="02020603050405020304" pitchFamily="18" charset="0"/>
              </a:rPr>
              <a:t>第</a:t>
            </a:r>
            <a:r>
              <a:rPr kumimoji="0" lang="en-US" altLang="zh-CN" sz="1800" b="1">
                <a:solidFill>
                  <a:schemeClr val="bg1"/>
                </a:solidFill>
                <a:latin typeface="Times New Roman" panose="02020603050405020304" pitchFamily="18" charset="0"/>
              </a:rPr>
              <a:t>5</a:t>
            </a:r>
            <a:r>
              <a:rPr kumimoji="0" lang="zh-CN" altLang="en-US" sz="1800" b="1">
                <a:solidFill>
                  <a:schemeClr val="bg1"/>
                </a:solidFill>
                <a:latin typeface="Times New Roman" panose="02020603050405020304" pitchFamily="18" charset="0"/>
              </a:rPr>
              <a:t>版</a:t>
            </a:r>
            <a:r>
              <a:rPr kumimoji="0" lang="en-US" altLang="zh-CN" sz="1800" b="1">
                <a:solidFill>
                  <a:schemeClr val="bg1"/>
                </a:solidFill>
                <a:latin typeface="Times New Roman" panose="02020603050405020304" pitchFamily="18" charset="0"/>
              </a:rPr>
              <a:t>)</a:t>
            </a:r>
            <a:r>
              <a:rPr kumimoji="0" lang="zh-CN" altLang="en-US" sz="1800" b="1">
                <a:solidFill>
                  <a:schemeClr val="bg1"/>
                </a:solidFill>
                <a:latin typeface="Times New Roman" panose="02020603050405020304" pitchFamily="18" charset="0"/>
              </a:rPr>
              <a:t>，电子工业出版社，</a:t>
            </a:r>
            <a:r>
              <a:rPr kumimoji="0" lang="en-US" altLang="zh-CN" sz="1800" b="1">
                <a:solidFill>
                  <a:schemeClr val="bg1"/>
                </a:solidFill>
                <a:latin typeface="Times New Roman" panose="02020603050405020304" pitchFamily="18" charset="0"/>
              </a:rPr>
              <a:t>2019</a:t>
            </a:r>
            <a:r>
              <a:rPr kumimoji="0" lang="zh-CN" altLang="en-US" sz="1800" b="1">
                <a:solidFill>
                  <a:schemeClr val="bg1"/>
                </a:solidFill>
                <a:latin typeface="Times New Roman" panose="02020603050405020304" pitchFamily="18" charset="0"/>
              </a:rPr>
              <a:t>，</a:t>
            </a:r>
            <a:r>
              <a:rPr kumimoji="0" lang="en-US" altLang="zh-CN" sz="1800" b="1">
                <a:solidFill>
                  <a:schemeClr val="bg1"/>
                </a:solidFill>
                <a:latin typeface="Times New Roman" panose="02020603050405020304" pitchFamily="18" charset="0"/>
              </a:rPr>
              <a:t>ISBN</a:t>
            </a:r>
            <a:r>
              <a:rPr kumimoji="0" lang="zh-CN" altLang="en-US" sz="1800" b="1">
                <a:solidFill>
                  <a:schemeClr val="bg1"/>
                </a:solidFill>
                <a:latin typeface="Times New Roman" panose="02020603050405020304" pitchFamily="18" charset="0"/>
              </a:rPr>
              <a:t>：</a:t>
            </a:r>
            <a:r>
              <a:rPr kumimoji="0" lang="en-US" altLang="zh-CN" sz="1800" b="1">
                <a:solidFill>
                  <a:schemeClr val="bg1"/>
                </a:solidFill>
                <a:latin typeface="Times New Roman" panose="02020603050405020304" pitchFamily="18" charset="0"/>
              </a:rPr>
              <a:t>9787121364433</a:t>
            </a:r>
            <a:endParaRPr kumimoji="0" lang="zh-CN" altLang="en-US" sz="1800" b="1">
              <a:solidFill>
                <a:schemeClr val="bg1"/>
              </a:solidFill>
              <a:latin typeface="Times New Roman" panose="02020603050405020304" pitchFamily="18" charset="0"/>
            </a:endParaRPr>
          </a:p>
        </p:txBody>
      </p:sp>
      <p:sp>
        <p:nvSpPr>
          <p:cNvPr id="11" name="灯片编号占位符 3"/>
          <p:cNvSpPr>
            <a:spLocks noGrp="1"/>
          </p:cNvSpPr>
          <p:nvPr>
            <p:ph type="sldNum" sz="quarter" idx="10"/>
          </p:nvPr>
        </p:nvSpPr>
        <p:spPr>
          <a:xfrm>
            <a:off x="4267200" y="6324600"/>
            <a:ext cx="609600" cy="441325"/>
          </a:xfrm>
        </p:spPr>
        <p:txBody>
          <a:bodyPr/>
          <a:lstStyle>
            <a:lvl1pPr>
              <a:defRPr>
                <a:solidFill>
                  <a:srgbClr val="FFFFFF"/>
                </a:solidFill>
              </a:defRPr>
            </a:lvl1pPr>
          </a:lstStyle>
          <a:p>
            <a:fld id="{203FD9A7-8485-4B04-A782-A80C53767DE6}" type="slidenum">
              <a:rPr lang="zh-CN" altLang="en-US"/>
              <a:pPr/>
              <a:t>‹#›</a:t>
            </a:fld>
            <a:endParaRPr lang="zh-CN" altLang="en-US"/>
          </a:p>
        </p:txBody>
      </p:sp>
    </p:spTree>
    <p:extLst>
      <p:ext uri="{BB962C8B-B14F-4D97-AF65-F5344CB8AC3E}">
        <p14:creationId xmlns:p14="http://schemas.microsoft.com/office/powerpoint/2010/main" val="169729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矩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6" name="矩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7" name="矩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8" name="矩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9" name="矩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0" name="矩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矩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endParaRPr>
          </a:p>
        </p:txBody>
      </p:sp>
      <p:sp>
        <p:nvSpPr>
          <p:cNvPr id="12" name="直接连接符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3" name="椭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椭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矩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20" name="内容占位符 19"/>
          <p:cNvSpPr>
            <a:spLocks noGrp="1"/>
          </p:cNvSpPr>
          <p:nvPr>
            <p:ph sz="quarter" idx="1"/>
          </p:nvPr>
        </p:nvSpPr>
        <p:spPr>
          <a:xfrm>
            <a:off x="3124200" y="685800"/>
            <a:ext cx="56388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6" name="灯片编号占位符 6"/>
          <p:cNvSpPr>
            <a:spLocks noGrp="1"/>
          </p:cNvSpPr>
          <p:nvPr>
            <p:ph type="sldNum" sz="quarter" idx="10"/>
          </p:nvPr>
        </p:nvSpPr>
        <p:spPr>
          <a:xfrm>
            <a:off x="1371600" y="312738"/>
            <a:ext cx="457200" cy="441325"/>
          </a:xfrm>
        </p:spPr>
        <p:txBody>
          <a:bodyPr/>
          <a:lstStyle>
            <a:lvl1pPr>
              <a:defRPr/>
            </a:lvl1pPr>
          </a:lstStyle>
          <a:p>
            <a:fld id="{1857B0FC-D5D2-4295-9B9A-C402800D6C77}" type="slidenum">
              <a:rPr lang="zh-CN" altLang="en-US"/>
              <a:pPr/>
              <a:t>‹#›</a:t>
            </a:fld>
            <a:endParaRPr lang="zh-CN" altLang="en-US"/>
          </a:p>
        </p:txBody>
      </p:sp>
      <p:sp>
        <p:nvSpPr>
          <p:cNvPr id="17" name="日期占位符 4"/>
          <p:cNvSpPr>
            <a:spLocks noGrp="1"/>
          </p:cNvSpPr>
          <p:nvPr>
            <p:ph type="dt" sz="half" idx="11"/>
          </p:nvPr>
        </p:nvSpPr>
        <p:spPr/>
        <p:txBody>
          <a:bodyPr/>
          <a:lstStyle>
            <a:lvl1pPr>
              <a:defRPr/>
            </a:lvl1pPr>
          </a:lstStyle>
          <a:p>
            <a:fld id="{1D3500A8-B758-4EF0-A2D3-D0D6BC6BA479}" type="datetimeFigureOut">
              <a:rPr lang="zh-CN" altLang="en-US"/>
              <a:pPr/>
              <a:t>2021/5/21</a:t>
            </a:fld>
            <a:endParaRPr lang="zh-CN" altLang="en-US"/>
          </a:p>
        </p:txBody>
      </p:sp>
      <p:sp>
        <p:nvSpPr>
          <p:cNvPr id="18" name="页脚占位符 5"/>
          <p:cNvSpPr>
            <a:spLocks noGrp="1"/>
          </p:cNvSpPr>
          <p:nvPr>
            <p:ph type="ftr" sz="quarter" idx="12"/>
          </p:nvPr>
        </p:nvSpPr>
        <p:spPr>
          <a:xfrm>
            <a:off x="301625" y="6410325"/>
            <a:ext cx="3382963" cy="366713"/>
          </a:xfrm>
        </p:spPr>
        <p:txBody>
          <a:bodyPr/>
          <a:lstStyle>
            <a:lvl1pPr>
              <a:defRPr/>
            </a:lvl1pPr>
          </a:lstStyle>
          <a:p>
            <a:pPr>
              <a:defRPr/>
            </a:pPr>
            <a:endParaRPr lang="zh-CN" altLang="en-US"/>
          </a:p>
        </p:txBody>
      </p:sp>
    </p:spTree>
    <p:extLst>
      <p:ext uri="{BB962C8B-B14F-4D97-AF65-F5344CB8AC3E}">
        <p14:creationId xmlns:p14="http://schemas.microsoft.com/office/powerpoint/2010/main" val="13268956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6" name="矩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7" name="矩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8" name="矩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9" name="矩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0" name="矩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1" name="矩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矩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endParaRPr>
          </a:p>
        </p:txBody>
      </p:sp>
      <p:sp>
        <p:nvSpPr>
          <p:cNvPr id="13" name="椭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椭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矩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16" name="灯片编号占位符 6"/>
          <p:cNvSpPr>
            <a:spLocks noGrp="1"/>
          </p:cNvSpPr>
          <p:nvPr>
            <p:ph type="sldNum" sz="quarter" idx="10"/>
          </p:nvPr>
        </p:nvSpPr>
        <p:spPr>
          <a:xfrm>
            <a:off x="1371600" y="312738"/>
            <a:ext cx="457200" cy="441325"/>
          </a:xfrm>
        </p:spPr>
        <p:txBody>
          <a:bodyPr/>
          <a:lstStyle>
            <a:lvl1pPr>
              <a:defRPr/>
            </a:lvl1pPr>
          </a:lstStyle>
          <a:p>
            <a:fld id="{9446365B-DEC3-403E-BD2C-6C0A99688E03}" type="slidenum">
              <a:rPr lang="zh-CN" altLang="en-US"/>
              <a:pPr/>
              <a:t>‹#›</a:t>
            </a:fld>
            <a:endParaRPr lang="zh-CN" altLang="en-US"/>
          </a:p>
        </p:txBody>
      </p:sp>
      <p:sp>
        <p:nvSpPr>
          <p:cNvPr id="17" name="日期占位符 4"/>
          <p:cNvSpPr>
            <a:spLocks noGrp="1"/>
          </p:cNvSpPr>
          <p:nvPr>
            <p:ph type="dt" sz="half" idx="11"/>
          </p:nvPr>
        </p:nvSpPr>
        <p:spPr>
          <a:xfrm>
            <a:off x="5788025" y="6405563"/>
            <a:ext cx="3044825" cy="365125"/>
          </a:xfrm>
        </p:spPr>
        <p:txBody>
          <a:bodyPr/>
          <a:lstStyle>
            <a:lvl1pPr>
              <a:defRPr/>
            </a:lvl1pPr>
          </a:lstStyle>
          <a:p>
            <a:fld id="{34984CF1-7492-4625-A25B-4D42413B89A7}" type="datetimeFigureOut">
              <a:rPr lang="zh-CN" altLang="en-US"/>
              <a:pPr/>
              <a:t>2021/5/21</a:t>
            </a:fld>
            <a:endParaRPr lang="zh-CN" altLang="en-US"/>
          </a:p>
        </p:txBody>
      </p:sp>
      <p:sp>
        <p:nvSpPr>
          <p:cNvPr id="18" name="页脚占位符 5"/>
          <p:cNvSpPr>
            <a:spLocks noGrp="1"/>
          </p:cNvSpPr>
          <p:nvPr>
            <p:ph type="ftr" sz="quarter" idx="12"/>
          </p:nvPr>
        </p:nvSpPr>
        <p:spPr>
          <a:xfrm>
            <a:off x="301625" y="6410325"/>
            <a:ext cx="3584575" cy="366713"/>
          </a:xfrm>
        </p:spPr>
        <p:txBody>
          <a:bodyPr/>
          <a:lstStyle>
            <a:lvl1pPr>
              <a:defRPr/>
            </a:lvl1pPr>
          </a:lstStyle>
          <a:p>
            <a:pPr>
              <a:defRPr/>
            </a:pPr>
            <a:endParaRPr lang="zh-CN" altLang="en-US"/>
          </a:p>
        </p:txBody>
      </p:sp>
    </p:spTree>
    <p:extLst>
      <p:ext uri="{BB962C8B-B14F-4D97-AF65-F5344CB8AC3E}">
        <p14:creationId xmlns:p14="http://schemas.microsoft.com/office/powerpoint/2010/main" val="177243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027" name="矩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028" name="矩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1029" name="矩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1800">
              <a:latin typeface="Georgia" panose="02040502050405020303" pitchFamily="18" charset="0"/>
            </a:endParaRPr>
          </a:p>
        </p:txBody>
      </p:sp>
      <p:sp>
        <p:nvSpPr>
          <p:cNvPr id="9" name="矩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4" name="日期占位符 13"/>
          <p:cNvSpPr>
            <a:spLocks noGrp="1"/>
          </p:cNvSpPr>
          <p:nvPr>
            <p:ph type="dt" sz="half" idx="2"/>
          </p:nvPr>
        </p:nvSpPr>
        <p:spPr>
          <a:xfrm>
            <a:off x="5791200" y="6405563"/>
            <a:ext cx="3044825" cy="365125"/>
          </a:xfrm>
          <a:prstGeom prst="rect">
            <a:avLst/>
          </a:prstGeom>
        </p:spPr>
        <p:txBody>
          <a:bodyPr vert="horz" wrap="square" lIns="91440" tIns="45720" rIns="91440" bIns="45720" numCol="1" anchor="t" anchorCtr="0" compatLnSpc="1">
            <a:prstTxWarp prst="textNoShape">
              <a:avLst/>
            </a:prstTxWarp>
          </a:bodyPr>
          <a:lstStyle>
            <a:lvl1pPr algn="r">
              <a:defRPr sz="1400">
                <a:solidFill>
                  <a:srgbClr val="FFFFFF"/>
                </a:solidFill>
                <a:latin typeface="Georgia" panose="02040502050405020303" pitchFamily="18" charset="0"/>
                <a:ea typeface="方正舒体" panose="02010601030101010101" pitchFamily="2" charset="-122"/>
              </a:defRPr>
            </a:lvl1pPr>
          </a:lstStyle>
          <a:p>
            <a:fld id="{8CE58742-500F-4F84-8CD0-9D81029486B1}" type="datetimeFigureOut">
              <a:rPr lang="zh-CN" altLang="en-US"/>
              <a:pPr/>
              <a:t>2021/5/21</a:t>
            </a:fld>
            <a:endParaRPr lang="zh-CN" altLang="en-US"/>
          </a:p>
        </p:txBody>
      </p:sp>
      <p:sp>
        <p:nvSpPr>
          <p:cNvPr id="3" name="页脚占位符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ea typeface="+mn-ea"/>
                <a:cs typeface="+mn-cs"/>
              </a:defRPr>
            </a:lvl1pPr>
          </a:lstStyle>
          <a:p>
            <a:pPr>
              <a:defRPr/>
            </a:pPr>
            <a:endParaRPr lang="zh-CN" altLang="en-US"/>
          </a:p>
        </p:txBody>
      </p:sp>
      <p:sp>
        <p:nvSpPr>
          <p:cNvPr id="8" name="矩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endParaRPr>
          </a:p>
        </p:txBody>
      </p:sp>
      <p:sp>
        <p:nvSpPr>
          <p:cNvPr id="10" name="直接连接符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2" name="椭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椭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灯片编号占位符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a:defRPr sz="1600">
                <a:solidFill>
                  <a:srgbClr val="7B9899"/>
                </a:solidFill>
                <a:latin typeface="Georgia" panose="02040502050405020303" pitchFamily="18" charset="0"/>
                <a:ea typeface="方正舒体" panose="02010601030101010101" pitchFamily="2" charset="-122"/>
              </a:defRPr>
            </a:lvl1pPr>
          </a:lstStyle>
          <a:p>
            <a:fld id="{098E6417-6DA1-4802-BD15-B365BD73C202}" type="slidenum">
              <a:rPr lang="zh-CN" altLang="en-US"/>
              <a:pPr/>
              <a:t>‹#›</a:t>
            </a:fld>
            <a:endParaRPr lang="zh-CN" altLang="en-US"/>
          </a:p>
        </p:txBody>
      </p:sp>
      <p:sp>
        <p:nvSpPr>
          <p:cNvPr id="1038" name="标题占位符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en-US" smtClean="0"/>
          </a:p>
        </p:txBody>
      </p:sp>
      <p:sp>
        <p:nvSpPr>
          <p:cNvPr id="1039" name="文本占位符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en-US" smtClean="0"/>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xStyles>
    <p:titleStyle>
      <a:lvl1pPr algn="ctr" rtl="0" eaLnBrk="0" fontAlgn="base" hangingPunct="0">
        <a:spcBef>
          <a:spcPct val="0"/>
        </a:spcBef>
        <a:spcAft>
          <a:spcPct val="0"/>
        </a:spcAft>
        <a:defRPr kumimoji="1" sz="3300" kern="1200">
          <a:solidFill>
            <a:srgbClr val="7B9899"/>
          </a:solidFill>
          <a:latin typeface="+mj-lt"/>
          <a:ea typeface="+mj-ea"/>
          <a:cs typeface="方正舒体" charset="0"/>
        </a:defRPr>
      </a:lvl1pPr>
      <a:lvl2pPr algn="ctr" rtl="0" eaLnBrk="0" fontAlgn="base" hangingPunct="0">
        <a:spcBef>
          <a:spcPct val="0"/>
        </a:spcBef>
        <a:spcAft>
          <a:spcPct val="0"/>
        </a:spcAft>
        <a:defRPr kumimoji="1" sz="3300">
          <a:solidFill>
            <a:srgbClr val="7B9899"/>
          </a:solidFill>
          <a:latin typeface="Georgia" pitchFamily="18" charset="0"/>
          <a:ea typeface="方正舒体" pitchFamily="2" charset="-122"/>
          <a:cs typeface="方正舒体" charset="0"/>
        </a:defRPr>
      </a:lvl2pPr>
      <a:lvl3pPr algn="ctr" rtl="0" eaLnBrk="0" fontAlgn="base" hangingPunct="0">
        <a:spcBef>
          <a:spcPct val="0"/>
        </a:spcBef>
        <a:spcAft>
          <a:spcPct val="0"/>
        </a:spcAft>
        <a:defRPr kumimoji="1" sz="3300">
          <a:solidFill>
            <a:srgbClr val="7B9899"/>
          </a:solidFill>
          <a:latin typeface="Georgia" pitchFamily="18" charset="0"/>
          <a:ea typeface="方正舒体" pitchFamily="2" charset="-122"/>
          <a:cs typeface="方正舒体" charset="0"/>
        </a:defRPr>
      </a:lvl3pPr>
      <a:lvl4pPr algn="ctr" rtl="0" eaLnBrk="0" fontAlgn="base" hangingPunct="0">
        <a:spcBef>
          <a:spcPct val="0"/>
        </a:spcBef>
        <a:spcAft>
          <a:spcPct val="0"/>
        </a:spcAft>
        <a:defRPr kumimoji="1" sz="3300">
          <a:solidFill>
            <a:srgbClr val="7B9899"/>
          </a:solidFill>
          <a:latin typeface="Georgia" pitchFamily="18" charset="0"/>
          <a:ea typeface="方正舒体" pitchFamily="2" charset="-122"/>
          <a:cs typeface="方正舒体" charset="0"/>
        </a:defRPr>
      </a:lvl4pPr>
      <a:lvl5pPr algn="ctr" rtl="0" eaLnBrk="0" fontAlgn="base" hangingPunct="0">
        <a:spcBef>
          <a:spcPct val="0"/>
        </a:spcBef>
        <a:spcAft>
          <a:spcPct val="0"/>
        </a:spcAft>
        <a:defRPr kumimoji="1" sz="3300">
          <a:solidFill>
            <a:srgbClr val="7B9899"/>
          </a:solidFill>
          <a:latin typeface="Georgia" pitchFamily="18" charset="0"/>
          <a:ea typeface="方正舒体" pitchFamily="2" charset="-122"/>
          <a:cs typeface="方正舒体" charset="0"/>
        </a:defRPr>
      </a:lvl5pPr>
      <a:lvl6pPr marL="457200" algn="ctr" rtl="0" fontAlgn="base">
        <a:spcBef>
          <a:spcPct val="0"/>
        </a:spcBef>
        <a:spcAft>
          <a:spcPct val="0"/>
        </a:spcAft>
        <a:defRPr sz="3300">
          <a:solidFill>
            <a:srgbClr val="7B9899"/>
          </a:solidFill>
          <a:latin typeface="Georgia" pitchFamily="18" charset="0"/>
          <a:ea typeface="方正舒体" pitchFamily="2" charset="-122"/>
        </a:defRPr>
      </a:lvl6pPr>
      <a:lvl7pPr marL="914400" algn="ctr" rtl="0" fontAlgn="base">
        <a:spcBef>
          <a:spcPct val="0"/>
        </a:spcBef>
        <a:spcAft>
          <a:spcPct val="0"/>
        </a:spcAft>
        <a:defRPr sz="3300">
          <a:solidFill>
            <a:srgbClr val="7B9899"/>
          </a:solidFill>
          <a:latin typeface="Georgia" pitchFamily="18" charset="0"/>
          <a:ea typeface="方正舒体" pitchFamily="2" charset="-122"/>
        </a:defRPr>
      </a:lvl7pPr>
      <a:lvl8pPr marL="1371600" algn="ctr" rtl="0" fontAlgn="base">
        <a:spcBef>
          <a:spcPct val="0"/>
        </a:spcBef>
        <a:spcAft>
          <a:spcPct val="0"/>
        </a:spcAft>
        <a:defRPr sz="3300">
          <a:solidFill>
            <a:srgbClr val="7B9899"/>
          </a:solidFill>
          <a:latin typeface="Georgia" pitchFamily="18" charset="0"/>
          <a:ea typeface="方正舒体" pitchFamily="2" charset="-122"/>
        </a:defRPr>
      </a:lvl8pPr>
      <a:lvl9pPr marL="1828800" algn="ctr" rtl="0" fontAlgn="base">
        <a:spcBef>
          <a:spcPct val="0"/>
        </a:spcBef>
        <a:spcAft>
          <a:spcPct val="0"/>
        </a:spcAft>
        <a:defRPr sz="3300">
          <a:solidFill>
            <a:srgbClr val="7B9899"/>
          </a:solidFill>
          <a:latin typeface="Georgia" pitchFamily="18" charset="0"/>
          <a:ea typeface="方正舒体" pitchFamily="2" charset="-122"/>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kumimoji="1" sz="2700" kern="1200">
          <a:solidFill>
            <a:schemeClr val="tx1"/>
          </a:solidFill>
          <a:latin typeface="+mn-lt"/>
          <a:ea typeface="+mn-ea"/>
          <a:cs typeface="方正舒体" charset="0"/>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kumimoji="1" sz="2200" kern="1200">
          <a:solidFill>
            <a:schemeClr val="tx2"/>
          </a:solidFill>
          <a:latin typeface="+mn-lt"/>
          <a:ea typeface="+mn-ea"/>
          <a:cs typeface="方正舒体" charset="0"/>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kumimoji="1" sz="2000" kern="1200">
          <a:solidFill>
            <a:schemeClr val="tx1"/>
          </a:solidFill>
          <a:latin typeface="+mn-lt"/>
          <a:ea typeface="+mn-ea"/>
          <a:cs typeface="方正舒体" charset="0"/>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kumimoji="1" sz="2000" kern="1200">
          <a:solidFill>
            <a:schemeClr val="tx2"/>
          </a:solidFill>
          <a:latin typeface="+mn-lt"/>
          <a:ea typeface="+mn-ea"/>
          <a:cs typeface="方正舒体" charset="0"/>
        </a:defRPr>
      </a:lvl4pPr>
      <a:lvl5pPr marL="1371600" indent="-228600" algn="l" rtl="0" eaLnBrk="0" fontAlgn="base" hangingPunct="0">
        <a:spcBef>
          <a:spcPct val="20000"/>
        </a:spcBef>
        <a:spcAft>
          <a:spcPct val="0"/>
        </a:spcAft>
        <a:buClr>
          <a:srgbClr val="8FB08C"/>
        </a:buClr>
        <a:buChar char="•"/>
        <a:defRPr kumimoji="1" sz="2000" kern="1200">
          <a:solidFill>
            <a:schemeClr val="tx1"/>
          </a:solidFill>
          <a:latin typeface="+mn-lt"/>
          <a:ea typeface="+mn-ea"/>
          <a:cs typeface="方正舒体" charset="0"/>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9.png"/><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txBox="1">
            <a:spLocks noChangeArrowheads="1"/>
          </p:cNvSpPr>
          <p:nvPr/>
        </p:nvSpPr>
        <p:spPr bwMode="auto">
          <a:xfrm>
            <a:off x="179388" y="188913"/>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kumimoji="0" lang="zh-CN" altLang="en-US" sz="3600" b="1" dirty="0">
                <a:solidFill>
                  <a:srgbClr val="FF0000"/>
                </a:solidFill>
                <a:latin typeface="黑体" panose="02010609060101010101" pitchFamily="49" charset="-122"/>
                <a:ea typeface="黑体" panose="02010609060101010101" pitchFamily="49" charset="-122"/>
              </a:rPr>
              <a:t>第 </a:t>
            </a:r>
            <a:r>
              <a:rPr kumimoji="0" lang="en-US" altLang="zh-CN" sz="3600" b="1" dirty="0">
                <a:solidFill>
                  <a:srgbClr val="FF0000"/>
                </a:solidFill>
                <a:latin typeface="黑体" panose="02010609060101010101" pitchFamily="49" charset="-122"/>
                <a:ea typeface="黑体" panose="02010609060101010101" pitchFamily="49" charset="-122"/>
              </a:rPr>
              <a:t>6 </a:t>
            </a:r>
            <a:r>
              <a:rPr kumimoji="0" lang="zh-CN" altLang="en-US" sz="3600" b="1" dirty="0">
                <a:solidFill>
                  <a:srgbClr val="FF0000"/>
                </a:solidFill>
                <a:latin typeface="黑体" panose="02010609060101010101" pitchFamily="49" charset="-122"/>
                <a:ea typeface="黑体" panose="02010609060101010101" pitchFamily="49" charset="-122"/>
              </a:rPr>
              <a:t>章</a:t>
            </a:r>
            <a:r>
              <a:rPr kumimoji="0" lang="zh-CN" altLang="en-US" sz="3600" dirty="0">
                <a:solidFill>
                  <a:srgbClr val="FF0000"/>
                </a:solidFill>
                <a:latin typeface="黑体" panose="02010609060101010101" pitchFamily="49" charset="-122"/>
                <a:ea typeface="黑体" panose="02010609060101010101" pitchFamily="49" charset="-122"/>
              </a:rPr>
              <a:t>  </a:t>
            </a:r>
            <a:r>
              <a:rPr kumimoji="0" lang="en-US" altLang="zh-CN" sz="3600" b="1" dirty="0">
                <a:solidFill>
                  <a:srgbClr val="FF0000"/>
                </a:solidFill>
                <a:latin typeface="黑体" panose="02010609060101010101" pitchFamily="49" charset="-122"/>
                <a:ea typeface="黑体" panose="02010609060101010101" pitchFamily="49" charset="-122"/>
              </a:rPr>
              <a:t>JSP</a:t>
            </a:r>
            <a:r>
              <a:rPr kumimoji="0" lang="zh-CN" altLang="en-US" sz="3600" b="1" dirty="0">
                <a:solidFill>
                  <a:srgbClr val="FF0000"/>
                </a:solidFill>
                <a:latin typeface="黑体" panose="02010609060101010101" pitchFamily="49" charset="-122"/>
                <a:ea typeface="黑体" panose="02010609060101010101" pitchFamily="49" charset="-122"/>
              </a:rPr>
              <a:t>数据库应用</a:t>
            </a:r>
            <a:r>
              <a:rPr kumimoji="0" lang="zh-CN" altLang="zh-CN" sz="3600" b="1" dirty="0">
                <a:solidFill>
                  <a:srgbClr val="FF0000"/>
                </a:solidFill>
                <a:latin typeface="黑体" panose="02010609060101010101" pitchFamily="49" charset="-122"/>
                <a:ea typeface="黑体" panose="02010609060101010101" pitchFamily="49" charset="-122"/>
              </a:rPr>
              <a:t> </a:t>
            </a:r>
            <a:endParaRPr kumimoji="0" lang="zh-CN" altLang="en-US" sz="3600" b="1" dirty="0">
              <a:solidFill>
                <a:srgbClr val="FF0000"/>
              </a:solidFill>
              <a:latin typeface="黑体" panose="02010609060101010101" pitchFamily="49" charset="-122"/>
              <a:ea typeface="黑体" panose="02010609060101010101" pitchFamily="49" charset="-122"/>
            </a:endParaRPr>
          </a:p>
        </p:txBody>
      </p:sp>
      <p:sp>
        <p:nvSpPr>
          <p:cNvPr id="14338" name="Text Box 13"/>
          <p:cNvSpPr txBox="1">
            <a:spLocks noChangeArrowheads="1"/>
          </p:cNvSpPr>
          <p:nvPr/>
        </p:nvSpPr>
        <p:spPr bwMode="auto">
          <a:xfrm>
            <a:off x="1547813" y="1341438"/>
            <a:ext cx="6119812"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30000"/>
              </a:spcBef>
            </a:pPr>
            <a:r>
              <a:rPr kumimoji="0" lang="en-US" altLang="zh-CN" sz="3200" dirty="0">
                <a:ea typeface="黑体" panose="02010609060101010101" pitchFamily="49" charset="-122"/>
              </a:rPr>
              <a:t>6.1  Web</a:t>
            </a:r>
            <a:r>
              <a:rPr kumimoji="0" lang="zh-CN" altLang="en-US" sz="3200" dirty="0">
                <a:ea typeface="黑体" panose="02010609060101010101" pitchFamily="49" charset="-122"/>
              </a:rPr>
              <a:t>数据库访问技术</a:t>
            </a:r>
            <a:r>
              <a:rPr kumimoji="0" lang="zh-CN" altLang="zh-CN" sz="3200" dirty="0"/>
              <a:t> </a:t>
            </a:r>
            <a:endParaRPr kumimoji="0" lang="en-US" altLang="zh-CN" sz="3200" dirty="0">
              <a:ea typeface="黑体" panose="02010609060101010101" pitchFamily="49" charset="-122"/>
            </a:endParaRPr>
          </a:p>
          <a:p>
            <a:pPr>
              <a:spcBef>
                <a:spcPct val="30000"/>
              </a:spcBef>
            </a:pPr>
            <a:r>
              <a:rPr kumimoji="0" lang="en-US" altLang="zh-CN" sz="3200" dirty="0">
                <a:ea typeface="黑体" panose="02010609060101010101" pitchFamily="49" charset="-122"/>
              </a:rPr>
              <a:t>6.2  </a:t>
            </a:r>
            <a:r>
              <a:rPr kumimoji="0" lang="zh-CN" altLang="en-US" sz="3200" dirty="0">
                <a:ea typeface="黑体" panose="02010609060101010101" pitchFamily="49" charset="-122"/>
              </a:rPr>
              <a:t>数据库语言</a:t>
            </a:r>
            <a:r>
              <a:rPr kumimoji="0" lang="en-US" altLang="zh-CN" sz="3200" dirty="0">
                <a:ea typeface="黑体" panose="02010609060101010101" pitchFamily="49" charset="-122"/>
              </a:rPr>
              <a:t>SQL</a:t>
            </a:r>
            <a:endParaRPr kumimoji="0" lang="zh-CN" altLang="en-US" sz="3200" dirty="0">
              <a:ea typeface="黑体" panose="02010609060101010101" pitchFamily="49" charset="-122"/>
            </a:endParaRPr>
          </a:p>
          <a:p>
            <a:pPr>
              <a:spcBef>
                <a:spcPct val="30000"/>
              </a:spcBef>
            </a:pPr>
            <a:r>
              <a:rPr kumimoji="0" lang="en-US" altLang="zh-CN" sz="3200" dirty="0">
                <a:ea typeface="黑体" panose="02010609060101010101" pitchFamily="49" charset="-122"/>
              </a:rPr>
              <a:t>6.3  JDBC</a:t>
            </a:r>
            <a:r>
              <a:rPr kumimoji="0" lang="en-US" altLang="zh-CN" sz="3200" dirty="0"/>
              <a:t> API</a:t>
            </a:r>
            <a:r>
              <a:rPr kumimoji="0" lang="zh-CN" altLang="zh-CN" sz="3200" dirty="0"/>
              <a:t> </a:t>
            </a:r>
            <a:endParaRPr kumimoji="0" lang="en-US" altLang="zh-CN" sz="3200" dirty="0"/>
          </a:p>
          <a:p>
            <a:pPr>
              <a:spcBef>
                <a:spcPct val="30000"/>
              </a:spcBef>
            </a:pPr>
            <a:r>
              <a:rPr kumimoji="0" lang="en-US" altLang="zh-CN" sz="3200" dirty="0">
                <a:ea typeface="黑体" panose="02010609060101010101" pitchFamily="49" charset="-122"/>
              </a:rPr>
              <a:t>6.4  JDBC </a:t>
            </a:r>
            <a:r>
              <a:rPr kumimoji="0" lang="zh-CN" altLang="en-US" sz="3200" dirty="0">
                <a:ea typeface="黑体" panose="02010609060101010101" pitchFamily="49" charset="-122"/>
              </a:rPr>
              <a:t>数据库访问</a:t>
            </a:r>
            <a:r>
              <a:rPr kumimoji="0" lang="zh-CN" altLang="zh-CN" sz="3200" dirty="0"/>
              <a:t> </a:t>
            </a:r>
            <a:endParaRPr kumimoji="0" lang="en-US" altLang="zh-CN" sz="3200" dirty="0">
              <a:ea typeface="黑体" panose="02010609060101010101" pitchFamily="49" charset="-122"/>
            </a:endParaRPr>
          </a:p>
          <a:p>
            <a:pPr>
              <a:spcBef>
                <a:spcPct val="30000"/>
              </a:spcBef>
            </a:pPr>
            <a:r>
              <a:rPr kumimoji="0" lang="en-US" altLang="zh-CN" sz="3200" dirty="0">
                <a:ea typeface="黑体" panose="02010609060101010101" pitchFamily="49" charset="-122"/>
              </a:rPr>
              <a:t>6.5  JSP </a:t>
            </a:r>
            <a:r>
              <a:rPr kumimoji="0" lang="zh-CN" altLang="en-US" sz="3200" dirty="0">
                <a:ea typeface="黑体" panose="02010609060101010101" pitchFamily="49" charset="-122"/>
              </a:rPr>
              <a:t>数据库操作</a:t>
            </a:r>
          </a:p>
          <a:p>
            <a:pPr>
              <a:spcBef>
                <a:spcPct val="30000"/>
              </a:spcBef>
            </a:pPr>
            <a:r>
              <a:rPr kumimoji="0" lang="en-US" altLang="zh-CN" sz="3200" dirty="0">
                <a:ea typeface="黑体" panose="02010609060101010101" pitchFamily="49" charset="-122"/>
              </a:rPr>
              <a:t>6.6  SQL</a:t>
            </a:r>
            <a:r>
              <a:rPr kumimoji="0" lang="zh-CN" altLang="en-US" sz="3200" dirty="0">
                <a:ea typeface="黑体" panose="02010609060101010101" pitchFamily="49" charset="-122"/>
              </a:rPr>
              <a:t>语句注入式攻击与防范</a:t>
            </a:r>
            <a:endParaRPr kumimoji="0" lang="en-US" altLang="zh-CN" sz="3200" dirty="0"/>
          </a:p>
          <a:p>
            <a:pPr>
              <a:spcBef>
                <a:spcPct val="30000"/>
              </a:spcBef>
            </a:pPr>
            <a:r>
              <a:rPr kumimoji="0" lang="en-US" altLang="zh-CN" sz="3200" dirty="0">
                <a:ea typeface="黑体" panose="02010609060101010101" pitchFamily="49" charset="-122"/>
              </a:rPr>
              <a:t>6.7  </a:t>
            </a:r>
            <a:r>
              <a:rPr kumimoji="0" lang="zh-CN" altLang="en-US" sz="3200" dirty="0">
                <a:ea typeface="黑体" panose="02010609060101010101" pitchFamily="49" charset="-122"/>
              </a:rPr>
              <a:t>应用示例</a:t>
            </a:r>
            <a:endParaRPr kumimoji="0" lang="en-US" altLang="zh-CN" sz="3200" dirty="0">
              <a:ea typeface="黑体" panose="02010609060101010101" pitchFamily="49" charset="-122"/>
            </a:endParaRPr>
          </a:p>
          <a:p>
            <a:pPr>
              <a:spcBef>
                <a:spcPct val="30000"/>
              </a:spcBef>
            </a:pPr>
            <a:endParaRPr kumimoji="0" lang="zh-CN" altLang="en-US" sz="3200"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txBox="1">
            <a:spLocks noChangeArrowheads="1"/>
          </p:cNvSpPr>
          <p:nvPr/>
        </p:nvSpPr>
        <p:spPr bwMode="auto">
          <a:xfrm>
            <a:off x="285750" y="214313"/>
            <a:ext cx="8643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latin typeface="黑体" panose="02010609060101010101" pitchFamily="49" charset="-122"/>
                <a:ea typeface="黑体" panose="02010609060101010101" pitchFamily="49" charset="-122"/>
              </a:rPr>
              <a:t>主要</a:t>
            </a:r>
            <a:r>
              <a:rPr kumimoji="0" lang="en-US" altLang="zh-CN" sz="3200" b="1">
                <a:solidFill>
                  <a:srgbClr val="0000FF"/>
                </a:solidFill>
                <a:latin typeface="黑体" panose="02010609060101010101" pitchFamily="49" charset="-122"/>
                <a:ea typeface="黑体" panose="02010609060101010101" pitchFamily="49" charset="-122"/>
              </a:rPr>
              <a:t>SQL</a:t>
            </a:r>
            <a:r>
              <a:rPr kumimoji="0" lang="zh-CN" altLang="en-US" sz="3200" b="1">
                <a:solidFill>
                  <a:srgbClr val="0000FF"/>
                </a:solidFill>
                <a:latin typeface="黑体" panose="02010609060101010101" pitchFamily="49" charset="-122"/>
                <a:ea typeface="黑体" panose="02010609060101010101" pitchFamily="49" charset="-122"/>
              </a:rPr>
              <a:t>语句（续）</a:t>
            </a:r>
            <a:endParaRPr kumimoji="0" lang="zh-CN" altLang="en-US" sz="3200">
              <a:latin typeface="黑体" panose="02010609060101010101" pitchFamily="49" charset="-122"/>
              <a:ea typeface="黑体" panose="02010609060101010101" pitchFamily="49" charset="-122"/>
            </a:endParaRPr>
          </a:p>
        </p:txBody>
      </p:sp>
      <p:sp>
        <p:nvSpPr>
          <p:cNvPr id="19458" name="Text Box 6"/>
          <p:cNvSpPr txBox="1">
            <a:spLocks noChangeArrowheads="1"/>
          </p:cNvSpPr>
          <p:nvPr/>
        </p:nvSpPr>
        <p:spPr bwMode="auto">
          <a:xfrm>
            <a:off x="468313" y="1341438"/>
            <a:ext cx="8207375" cy="3649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63"/>
              </a:lnSpc>
              <a:spcBef>
                <a:spcPct val="50000"/>
              </a:spcBef>
              <a:buFontTx/>
              <a:buChar char="•"/>
            </a:pPr>
            <a:r>
              <a:rPr kumimoji="0" lang="zh-CN" altLang="en-US" b="1">
                <a:ea typeface="黑体" panose="02010609060101010101" pitchFamily="49" charset="-122"/>
              </a:rPr>
              <a:t> </a:t>
            </a:r>
            <a:r>
              <a:rPr kumimoji="0" lang="zh-CN" altLang="en-US">
                <a:ea typeface="黑体" panose="02010609060101010101" pitchFamily="49" charset="-122"/>
              </a:rPr>
              <a:t>删除数据语句</a:t>
            </a:r>
            <a:r>
              <a:rPr kumimoji="0" lang="en-US" altLang="zh-CN">
                <a:ea typeface="黑体" panose="02010609060101010101" pitchFamily="49" charset="-122"/>
              </a:rPr>
              <a:t>DELETE</a:t>
            </a:r>
            <a:r>
              <a:rPr lang="zh-CN" altLang="zh-CN"/>
              <a:t> </a:t>
            </a:r>
            <a:endParaRPr lang="en-US" altLang="zh-CN"/>
          </a:p>
          <a:p>
            <a:pPr lvl="1">
              <a:lnSpc>
                <a:spcPts val="3063"/>
              </a:lnSpc>
              <a:spcBef>
                <a:spcPct val="50000"/>
              </a:spcBef>
              <a:buFont typeface="Symbol" panose="05050102010706020507" pitchFamily="18" charset="2"/>
              <a:buChar char="-"/>
            </a:pPr>
            <a:r>
              <a:rPr lang="zh-CN" altLang="en-US"/>
              <a:t>从</a:t>
            </a:r>
            <a:r>
              <a:rPr lang="zh-TW" altLang="zh-CN"/>
              <a:t>一个或多个表中</a:t>
            </a:r>
            <a:r>
              <a:rPr lang="zh-CN" altLang="en-US"/>
              <a:t>删除记录</a:t>
            </a:r>
            <a:r>
              <a:rPr lang="zh-CN" altLang="zh-CN"/>
              <a:t> </a:t>
            </a:r>
            <a:endParaRPr kumimoji="0" lang="en-US" altLang="zh-CN"/>
          </a:p>
          <a:p>
            <a:pPr lvl="1">
              <a:lnSpc>
                <a:spcPts val="3063"/>
              </a:lnSpc>
              <a:spcBef>
                <a:spcPct val="20000"/>
              </a:spcBef>
              <a:buFont typeface="Tahoma" panose="020B0604030504040204" pitchFamily="34" charset="0"/>
              <a:buChar char="–"/>
            </a:pPr>
            <a:r>
              <a:rPr lang="en-US" altLang="zh-CN"/>
              <a:t>  </a:t>
            </a:r>
            <a:r>
              <a:rPr lang="zh-CN" altLang="en-US"/>
              <a:t>语法格式</a:t>
            </a:r>
            <a:endParaRPr lang="en-US" altLang="zh-CN"/>
          </a:p>
          <a:p>
            <a:pPr>
              <a:lnSpc>
                <a:spcPts val="3063"/>
              </a:lnSpc>
            </a:pPr>
            <a:r>
              <a:rPr lang="en-US" altLang="zh-CN"/>
              <a:t>	DELETE </a:t>
            </a:r>
            <a:endParaRPr lang="zh-CN" altLang="zh-CN"/>
          </a:p>
          <a:p>
            <a:pPr>
              <a:lnSpc>
                <a:spcPts val="3063"/>
              </a:lnSpc>
            </a:pPr>
            <a:r>
              <a:rPr lang="en-US" altLang="zh-CN"/>
              <a:t>	FROM table_names</a:t>
            </a:r>
            <a:endParaRPr lang="zh-CN" altLang="zh-CN"/>
          </a:p>
          <a:p>
            <a:pPr>
              <a:lnSpc>
                <a:spcPts val="3063"/>
              </a:lnSpc>
            </a:pPr>
            <a:r>
              <a:rPr lang="en-US" altLang="zh-CN"/>
              <a:t>	[WHERE…]</a:t>
            </a:r>
            <a:endParaRPr lang="zh-CN" altLang="zh-CN"/>
          </a:p>
          <a:p>
            <a:pPr lvl="1">
              <a:lnSpc>
                <a:spcPts val="3063"/>
              </a:lnSpc>
              <a:spcBef>
                <a:spcPct val="20000"/>
              </a:spcBef>
              <a:buFont typeface="Tahoma" panose="020B0604030504040204" pitchFamily="34" charset="0"/>
              <a:buChar char="–"/>
            </a:pPr>
            <a:endParaRPr lang="en-US" altLang="zh-CN"/>
          </a:p>
          <a:p>
            <a:pPr>
              <a:lnSpc>
                <a:spcPts val="3063"/>
              </a:lnSpc>
            </a:pPr>
            <a:r>
              <a:rPr lang="en-US" altLang="zh-TW"/>
              <a:t>    </a:t>
            </a:r>
            <a:endParaRPr lang="zh-CN"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txBox="1">
            <a:spLocks noChangeArrowheads="1"/>
          </p:cNvSpPr>
          <p:nvPr/>
        </p:nvSpPr>
        <p:spPr bwMode="auto">
          <a:xfrm>
            <a:off x="250825" y="260350"/>
            <a:ext cx="8643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DELETE </a:t>
            </a:r>
            <a:r>
              <a:rPr kumimoji="0" lang="zh-CN" altLang="en-US" sz="3200" b="1">
                <a:solidFill>
                  <a:srgbClr val="0000FF"/>
                </a:solidFill>
                <a:latin typeface="黑体" panose="02010609060101010101" pitchFamily="49" charset="-122"/>
                <a:ea typeface="黑体" panose="02010609060101010101" pitchFamily="49" charset="-122"/>
              </a:rPr>
              <a:t>示例</a:t>
            </a:r>
          </a:p>
        </p:txBody>
      </p:sp>
      <p:sp>
        <p:nvSpPr>
          <p:cNvPr id="19458" name="Text Box 6"/>
          <p:cNvSpPr txBox="1">
            <a:spLocks noChangeArrowheads="1"/>
          </p:cNvSpPr>
          <p:nvPr/>
        </p:nvSpPr>
        <p:spPr bwMode="auto">
          <a:xfrm>
            <a:off x="468313" y="1341438"/>
            <a:ext cx="8207375" cy="441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marL="342900" indent="-342900">
              <a:buFont typeface="Arial"/>
              <a:buChar char="•"/>
              <a:defRPr/>
            </a:pPr>
            <a:r>
              <a:rPr lang="en-US" altLang="zh-CN" dirty="0" smtClean="0"/>
              <a:t>	DELETE FROM </a:t>
            </a:r>
            <a:r>
              <a:rPr lang="en-US" altLang="zh-CN" dirty="0" err="1" smtClean="0"/>
              <a:t>works_on</a:t>
            </a:r>
            <a:endParaRPr lang="zh-CN" altLang="zh-CN" dirty="0" smtClean="0"/>
          </a:p>
          <a:p>
            <a:pPr>
              <a:defRPr/>
            </a:pPr>
            <a:r>
              <a:rPr lang="en-US" altLang="zh-CN" dirty="0" smtClean="0"/>
              <a:t>	WHERE job='manager'</a:t>
            </a:r>
            <a:endParaRPr lang="zh-CN" altLang="zh-CN" dirty="0" smtClean="0"/>
          </a:p>
          <a:p>
            <a:pPr>
              <a:spcBef>
                <a:spcPct val="50000"/>
              </a:spcBef>
              <a:defRPr/>
            </a:pPr>
            <a:endParaRPr lang="zh-CN" altLang="zh-CN" dirty="0" smtClean="0"/>
          </a:p>
          <a:p>
            <a:pPr marL="342900" indent="-342900">
              <a:buFont typeface="Arial"/>
              <a:buChar char="•"/>
              <a:defRPr/>
            </a:pPr>
            <a:r>
              <a:rPr lang="en-US" altLang="zh-CN" dirty="0" smtClean="0"/>
              <a:t>	DELETE FROM </a:t>
            </a:r>
            <a:r>
              <a:rPr lang="en-US" altLang="zh-CN" dirty="0" err="1" smtClean="0"/>
              <a:t>works_on</a:t>
            </a:r>
            <a:endParaRPr lang="zh-CN" altLang="zh-CN" dirty="0" smtClean="0"/>
          </a:p>
          <a:p>
            <a:pPr>
              <a:defRPr/>
            </a:pPr>
            <a:r>
              <a:rPr lang="en-US" altLang="zh-CN" dirty="0" smtClean="0"/>
              <a:t>	WHERE </a:t>
            </a:r>
            <a:r>
              <a:rPr lang="en-US" altLang="zh-CN" dirty="0" err="1" smtClean="0"/>
              <a:t>emp_no</a:t>
            </a:r>
            <a:r>
              <a:rPr lang="en-US" altLang="zh-CN" dirty="0" smtClean="0"/>
              <a:t> IN</a:t>
            </a:r>
            <a:endParaRPr lang="zh-CN" altLang="zh-CN" dirty="0" smtClean="0"/>
          </a:p>
          <a:p>
            <a:pPr>
              <a:defRPr/>
            </a:pPr>
            <a:r>
              <a:rPr lang="en-US" altLang="zh-CN" dirty="0" smtClean="0"/>
              <a:t>	(SELECT </a:t>
            </a:r>
            <a:r>
              <a:rPr lang="en-US" altLang="zh-CN" dirty="0" err="1" smtClean="0"/>
              <a:t>emp_no</a:t>
            </a:r>
            <a:endParaRPr lang="zh-CN" altLang="zh-CN" dirty="0" smtClean="0"/>
          </a:p>
          <a:p>
            <a:pPr>
              <a:defRPr/>
            </a:pPr>
            <a:r>
              <a:rPr lang="en-US" altLang="zh-CN" dirty="0" smtClean="0"/>
              <a:t>    		FROM  employee</a:t>
            </a:r>
            <a:endParaRPr lang="zh-CN" altLang="zh-CN" dirty="0" smtClean="0"/>
          </a:p>
          <a:p>
            <a:pPr>
              <a:defRPr/>
            </a:pPr>
            <a:r>
              <a:rPr lang="en-US" altLang="zh-CN" dirty="0" smtClean="0"/>
              <a:t>    		WHERE </a:t>
            </a:r>
            <a:r>
              <a:rPr lang="en-US" altLang="zh-CN" dirty="0" err="1" smtClean="0"/>
              <a:t>emp_no</a:t>
            </a:r>
            <a:r>
              <a:rPr lang="en-US" altLang="zh-CN" dirty="0" smtClean="0"/>
              <a:t>='Ann')</a:t>
            </a:r>
            <a:endParaRPr lang="zh-CN" altLang="zh-CN" dirty="0" smtClean="0"/>
          </a:p>
          <a:p>
            <a:pPr>
              <a:defRPr/>
            </a:pPr>
            <a:endParaRPr lang="en-US" altLang="zh-CN" dirty="0" smtClean="0"/>
          </a:p>
          <a:p>
            <a:pPr>
              <a:defRPr/>
            </a:pPr>
            <a:endParaRPr lang="zh-CN" altLang="zh-CN" dirty="0" smtClean="0"/>
          </a:p>
          <a:p>
            <a:pPr lvl="2">
              <a:spcBef>
                <a:spcPct val="20000"/>
              </a:spcBef>
              <a:buFont typeface="Tahoma" charset="0"/>
              <a:buChar char="–"/>
              <a:defRPr/>
            </a:pPr>
            <a:endParaRPr lang="zh-CN" altLang="zh-CN" dirty="0" smtClean="0">
              <a:cs typeface="宋体"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txBox="1">
            <a:spLocks noChangeArrowheads="1"/>
          </p:cNvSpPr>
          <p:nvPr/>
        </p:nvSpPr>
        <p:spPr bwMode="auto">
          <a:xfrm>
            <a:off x="285750" y="214313"/>
            <a:ext cx="8643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latin typeface="黑体" panose="02010609060101010101" pitchFamily="49" charset="-122"/>
                <a:ea typeface="黑体" panose="02010609060101010101" pitchFamily="49" charset="-122"/>
              </a:rPr>
              <a:t>主要</a:t>
            </a:r>
            <a:r>
              <a:rPr kumimoji="0" lang="en-US" altLang="zh-CN" sz="3200" b="1">
                <a:solidFill>
                  <a:srgbClr val="0000FF"/>
                </a:solidFill>
                <a:latin typeface="黑体" panose="02010609060101010101" pitchFamily="49" charset="-122"/>
                <a:ea typeface="黑体" panose="02010609060101010101" pitchFamily="49" charset="-122"/>
              </a:rPr>
              <a:t>SQL</a:t>
            </a:r>
            <a:r>
              <a:rPr kumimoji="0" lang="zh-CN" altLang="en-US" sz="3200" b="1">
                <a:solidFill>
                  <a:srgbClr val="0000FF"/>
                </a:solidFill>
                <a:latin typeface="黑体" panose="02010609060101010101" pitchFamily="49" charset="-122"/>
                <a:ea typeface="黑体" panose="02010609060101010101" pitchFamily="49" charset="-122"/>
              </a:rPr>
              <a:t>语句（续）</a:t>
            </a:r>
            <a:endParaRPr kumimoji="0" lang="zh-CN" altLang="en-US" sz="3200">
              <a:latin typeface="黑体" panose="02010609060101010101" pitchFamily="49" charset="-122"/>
              <a:ea typeface="黑体" panose="02010609060101010101" pitchFamily="49" charset="-122"/>
            </a:endParaRPr>
          </a:p>
        </p:txBody>
      </p:sp>
      <p:sp>
        <p:nvSpPr>
          <p:cNvPr id="26626" name="Text Box 6"/>
          <p:cNvSpPr txBox="1">
            <a:spLocks noChangeArrowheads="1"/>
          </p:cNvSpPr>
          <p:nvPr/>
        </p:nvSpPr>
        <p:spPr bwMode="auto">
          <a:xfrm>
            <a:off x="323850" y="1341438"/>
            <a:ext cx="8569325"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163"/>
              </a:lnSpc>
              <a:spcBef>
                <a:spcPct val="50000"/>
              </a:spcBef>
              <a:buFontTx/>
              <a:buChar char="•"/>
            </a:pPr>
            <a:r>
              <a:rPr kumimoji="0" lang="zh-CN" altLang="en-US" sz="2800" b="1" dirty="0">
                <a:ea typeface="黑体" panose="02010609060101010101" pitchFamily="49" charset="-122"/>
              </a:rPr>
              <a:t> 更新数据语句</a:t>
            </a:r>
            <a:r>
              <a:rPr kumimoji="0" lang="en-US" altLang="zh-CN" sz="2800" b="1" dirty="0">
                <a:ea typeface="黑体" panose="02010609060101010101" pitchFamily="49" charset="-122"/>
              </a:rPr>
              <a:t>UPDATE</a:t>
            </a:r>
          </a:p>
          <a:p>
            <a:pPr lvl="1">
              <a:lnSpc>
                <a:spcPts val="3163"/>
              </a:lnSpc>
              <a:spcBef>
                <a:spcPct val="20000"/>
              </a:spcBef>
              <a:buFont typeface="Tahoma" panose="020B0604030504040204" pitchFamily="34" charset="0"/>
              <a:buChar char="–"/>
            </a:pPr>
            <a:r>
              <a:rPr lang="zh-CN" altLang="en-US" dirty="0"/>
              <a:t>更新表中的记录</a:t>
            </a:r>
            <a:endParaRPr lang="en-US" altLang="zh-CN" dirty="0"/>
          </a:p>
          <a:p>
            <a:pPr lvl="1">
              <a:lnSpc>
                <a:spcPts val="3163"/>
              </a:lnSpc>
              <a:spcBef>
                <a:spcPct val="20000"/>
              </a:spcBef>
              <a:buFont typeface="Tahoma" panose="020B0604030504040204" pitchFamily="34" charset="0"/>
              <a:buChar char="–"/>
            </a:pPr>
            <a:r>
              <a:rPr lang="en-US" altLang="zh-CN" dirty="0"/>
              <a:t>  </a:t>
            </a:r>
            <a:r>
              <a:rPr lang="zh-CN" altLang="en-US" dirty="0"/>
              <a:t>语法格式</a:t>
            </a:r>
            <a:endParaRPr lang="en-US" altLang="zh-CN" dirty="0"/>
          </a:p>
          <a:p>
            <a:pPr>
              <a:lnSpc>
                <a:spcPts val="3163"/>
              </a:lnSpc>
            </a:pPr>
            <a:r>
              <a:rPr lang="en-US" altLang="zh-CN" dirty="0"/>
              <a:t>	UPDATE </a:t>
            </a:r>
            <a:r>
              <a:rPr lang="en-US" altLang="zh-CN" dirty="0" err="1"/>
              <a:t>table_name</a:t>
            </a:r>
            <a:endParaRPr lang="zh-CN" altLang="zh-CN" dirty="0"/>
          </a:p>
          <a:p>
            <a:pPr>
              <a:lnSpc>
                <a:spcPts val="3163"/>
              </a:lnSpc>
            </a:pPr>
            <a:r>
              <a:rPr lang="en-US" altLang="zh-CN" dirty="0"/>
              <a:t>	SET Field_1=expression_1[,Field_2=expression_2…]</a:t>
            </a:r>
            <a:endParaRPr lang="zh-CN" altLang="zh-CN" dirty="0"/>
          </a:p>
          <a:p>
            <a:pPr>
              <a:lnSpc>
                <a:spcPts val="3163"/>
              </a:lnSpc>
            </a:pPr>
            <a:r>
              <a:rPr lang="en-US" altLang="zh-CN" dirty="0"/>
              <a:t>	[FROM table1_name|view1_name[,table2_name|	view2_name…]]</a:t>
            </a:r>
            <a:endParaRPr lang="zh-CN" altLang="zh-CN" dirty="0"/>
          </a:p>
          <a:p>
            <a:pPr>
              <a:lnSpc>
                <a:spcPts val="3163"/>
              </a:lnSpc>
            </a:pPr>
            <a:r>
              <a:rPr lang="en-US" altLang="zh-CN" dirty="0"/>
              <a:t>	[WHERE…]</a:t>
            </a:r>
            <a:endParaRPr lang="zh-CN" altLang="zh-CN" dirty="0"/>
          </a:p>
          <a:p>
            <a:pPr lvl="1">
              <a:lnSpc>
                <a:spcPts val="3163"/>
              </a:lnSpc>
              <a:spcBef>
                <a:spcPct val="20000"/>
              </a:spcBef>
              <a:buFont typeface="Tahoma" panose="020B0604030504040204" pitchFamily="34" charset="0"/>
              <a:buChar char="–"/>
            </a:pPr>
            <a:endParaRPr lang="en-US" altLang="zh-CN" dirty="0"/>
          </a:p>
          <a:p>
            <a:pPr>
              <a:lnSpc>
                <a:spcPts val="3163"/>
              </a:lnSpc>
            </a:pPr>
            <a:r>
              <a:rPr lang="en-US" altLang="zh-TW" sz="2000" dirty="0"/>
              <a:t>    </a:t>
            </a:r>
            <a:endParaRPr lang="zh-CN"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txBox="1">
            <a:spLocks noChangeArrowheads="1"/>
          </p:cNvSpPr>
          <p:nvPr/>
        </p:nvSpPr>
        <p:spPr bwMode="auto">
          <a:xfrm>
            <a:off x="250825" y="188913"/>
            <a:ext cx="8643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ea typeface="黑体" panose="02010609060101010101" pitchFamily="49" charset="-122"/>
              </a:rPr>
              <a:t>UPDATE </a:t>
            </a:r>
            <a:r>
              <a:rPr kumimoji="0" lang="zh-CN" altLang="en-US" sz="3200" b="1">
                <a:solidFill>
                  <a:srgbClr val="0000FF"/>
                </a:solidFill>
                <a:ea typeface="黑体" panose="02010609060101010101" pitchFamily="49" charset="-122"/>
              </a:rPr>
              <a:t>示例</a:t>
            </a:r>
          </a:p>
        </p:txBody>
      </p:sp>
      <p:sp>
        <p:nvSpPr>
          <p:cNvPr id="19458" name="Text Box 6"/>
          <p:cNvSpPr txBox="1">
            <a:spLocks noChangeArrowheads="1"/>
          </p:cNvSpPr>
          <p:nvPr/>
        </p:nvSpPr>
        <p:spPr bwMode="auto">
          <a:xfrm>
            <a:off x="468313" y="1268413"/>
            <a:ext cx="8207375" cy="5086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marL="342900" indent="-342900">
              <a:lnSpc>
                <a:spcPts val="3080"/>
              </a:lnSpc>
              <a:buFont typeface="Arial"/>
              <a:buChar char="•"/>
              <a:defRPr/>
            </a:pPr>
            <a:r>
              <a:rPr lang="en-US" altLang="zh-CN" dirty="0" smtClean="0"/>
              <a:t>	UPDATE employee </a:t>
            </a:r>
            <a:endParaRPr lang="zh-CN" altLang="zh-CN" dirty="0" smtClean="0"/>
          </a:p>
          <a:p>
            <a:pPr>
              <a:lnSpc>
                <a:spcPts val="3080"/>
              </a:lnSpc>
              <a:defRPr/>
            </a:pPr>
            <a:r>
              <a:rPr lang="en-US" altLang="zh-CN" dirty="0" smtClean="0"/>
              <a:t>	SET </a:t>
            </a:r>
            <a:r>
              <a:rPr lang="en-US" altLang="zh-CN" dirty="0" err="1" smtClean="0"/>
              <a:t>dept_no</a:t>
            </a:r>
            <a:r>
              <a:rPr lang="en-US" altLang="zh-CN" dirty="0" smtClean="0"/>
              <a:t>='d3'</a:t>
            </a:r>
            <a:endParaRPr lang="zh-CN" altLang="zh-CN" dirty="0" smtClean="0"/>
          </a:p>
          <a:p>
            <a:pPr>
              <a:lnSpc>
                <a:spcPts val="3080"/>
              </a:lnSpc>
              <a:defRPr/>
            </a:pPr>
            <a:r>
              <a:rPr lang="en-US" altLang="zh-CN" dirty="0" smtClean="0"/>
              <a:t>	WHERE </a:t>
            </a:r>
            <a:r>
              <a:rPr lang="en-US" altLang="zh-CN" dirty="0" err="1" smtClean="0"/>
              <a:t>emp_fname</a:t>
            </a:r>
            <a:r>
              <a:rPr lang="en-US" altLang="zh-CN" dirty="0" smtClean="0"/>
              <a:t>=' </a:t>
            </a:r>
            <a:r>
              <a:rPr lang="en-US" altLang="zh-CN" dirty="0" err="1" smtClean="0"/>
              <a:t>Jhon</a:t>
            </a:r>
            <a:r>
              <a:rPr lang="en-US" altLang="zh-CN" dirty="0" smtClean="0"/>
              <a:t>'</a:t>
            </a:r>
            <a:endParaRPr lang="zh-CN" altLang="zh-CN" dirty="0" smtClean="0"/>
          </a:p>
          <a:p>
            <a:pPr>
              <a:lnSpc>
                <a:spcPts val="3080"/>
              </a:lnSpc>
              <a:spcBef>
                <a:spcPct val="50000"/>
              </a:spcBef>
              <a:defRPr/>
            </a:pPr>
            <a:endParaRPr lang="zh-CN" altLang="zh-CN" dirty="0" smtClean="0"/>
          </a:p>
          <a:p>
            <a:pPr marL="342900" indent="-342900">
              <a:lnSpc>
                <a:spcPts val="3080"/>
              </a:lnSpc>
              <a:buFont typeface="Arial"/>
              <a:buChar char="•"/>
              <a:defRPr/>
            </a:pPr>
            <a:r>
              <a:rPr lang="en-US" altLang="zh-CN" dirty="0" smtClean="0"/>
              <a:t>	UPDATE </a:t>
            </a:r>
            <a:r>
              <a:rPr lang="en-US" altLang="zh-CN" dirty="0" err="1" smtClean="0"/>
              <a:t>works_on</a:t>
            </a:r>
            <a:endParaRPr lang="zh-CN" altLang="zh-CN" dirty="0" smtClean="0"/>
          </a:p>
          <a:p>
            <a:pPr>
              <a:lnSpc>
                <a:spcPts val="3080"/>
              </a:lnSpc>
              <a:defRPr/>
            </a:pPr>
            <a:r>
              <a:rPr lang="en-US" altLang="zh-CN" dirty="0" smtClean="0"/>
              <a:t>	SET job=NULL</a:t>
            </a:r>
            <a:endParaRPr lang="zh-CN" altLang="zh-CN" dirty="0" smtClean="0"/>
          </a:p>
          <a:p>
            <a:pPr>
              <a:lnSpc>
                <a:spcPts val="3080"/>
              </a:lnSpc>
              <a:defRPr/>
            </a:pPr>
            <a:r>
              <a:rPr lang="en-US" altLang="zh-CN" dirty="0" smtClean="0"/>
              <a:t>	FROM </a:t>
            </a:r>
            <a:r>
              <a:rPr lang="en-US" altLang="zh-CN" dirty="0" err="1" smtClean="0"/>
              <a:t>works_on,employee</a:t>
            </a:r>
            <a:endParaRPr lang="zh-CN" altLang="zh-CN" dirty="0" smtClean="0"/>
          </a:p>
          <a:p>
            <a:pPr>
              <a:lnSpc>
                <a:spcPts val="3080"/>
              </a:lnSpc>
              <a:defRPr/>
            </a:pPr>
            <a:r>
              <a:rPr lang="en-US" altLang="zh-CN" dirty="0" smtClean="0"/>
              <a:t>	WHERE </a:t>
            </a:r>
            <a:r>
              <a:rPr lang="en-US" altLang="zh-CN" dirty="0" err="1" smtClean="0"/>
              <a:t>emp_lname</a:t>
            </a:r>
            <a:r>
              <a:rPr lang="en-US" altLang="zh-CN" dirty="0" smtClean="0"/>
              <a:t>='jones'</a:t>
            </a:r>
            <a:endParaRPr lang="zh-CN" altLang="zh-CN" dirty="0" smtClean="0"/>
          </a:p>
          <a:p>
            <a:pPr>
              <a:lnSpc>
                <a:spcPts val="3080"/>
              </a:lnSpc>
              <a:defRPr/>
            </a:pPr>
            <a:r>
              <a:rPr lang="en-US" altLang="zh-CN" dirty="0" smtClean="0"/>
              <a:t>	AND </a:t>
            </a:r>
            <a:r>
              <a:rPr lang="en-US" altLang="zh-CN" dirty="0" err="1" smtClean="0"/>
              <a:t>works_on.emp_no</a:t>
            </a:r>
            <a:r>
              <a:rPr lang="en-US" altLang="zh-CN" dirty="0" smtClean="0"/>
              <a:t> = </a:t>
            </a:r>
            <a:r>
              <a:rPr lang="en-US" altLang="zh-CN" dirty="0" err="1" smtClean="0"/>
              <a:t>empoyee.emp_no</a:t>
            </a:r>
            <a:endParaRPr lang="zh-CN" altLang="zh-CN" dirty="0" smtClean="0"/>
          </a:p>
          <a:p>
            <a:pPr>
              <a:lnSpc>
                <a:spcPts val="3080"/>
              </a:lnSpc>
              <a:defRPr/>
            </a:pPr>
            <a:endParaRPr lang="en-US" altLang="zh-CN" dirty="0" smtClean="0"/>
          </a:p>
          <a:p>
            <a:pPr>
              <a:lnSpc>
                <a:spcPts val="3080"/>
              </a:lnSpc>
              <a:defRPr/>
            </a:pPr>
            <a:endParaRPr lang="zh-CN" altLang="zh-CN" dirty="0" smtClean="0"/>
          </a:p>
          <a:p>
            <a:pPr lvl="2">
              <a:lnSpc>
                <a:spcPts val="3080"/>
              </a:lnSpc>
              <a:spcBef>
                <a:spcPct val="20000"/>
              </a:spcBef>
              <a:buFont typeface="Tahoma" charset="0"/>
              <a:buChar char="–"/>
              <a:defRPr/>
            </a:pPr>
            <a:endParaRPr lang="zh-CN" altLang="zh-CN" dirty="0" smtClean="0">
              <a:cs typeface="宋体"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txBox="1">
            <a:spLocks noChangeArrowheads="1"/>
          </p:cNvSpPr>
          <p:nvPr/>
        </p:nvSpPr>
        <p:spPr bwMode="auto">
          <a:xfrm>
            <a:off x="250825" y="260350"/>
            <a:ext cx="8643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dirty="0">
                <a:solidFill>
                  <a:srgbClr val="0000FF"/>
                </a:solidFill>
                <a:latin typeface="黑体" panose="02010609060101010101" pitchFamily="49" charset="-122"/>
                <a:ea typeface="黑体" panose="02010609060101010101" pitchFamily="49" charset="-122"/>
              </a:rPr>
              <a:t>6</a:t>
            </a:r>
            <a:r>
              <a:rPr kumimoji="0" lang="en-US" altLang="zh-CN" sz="3200" b="1" dirty="0">
                <a:solidFill>
                  <a:srgbClr val="0000FF"/>
                </a:solidFill>
                <a:latin typeface="黑体" panose="02010609060101010101" pitchFamily="49" charset="-122"/>
                <a:ea typeface="黑体" panose="02010609060101010101" pitchFamily="49" charset="-122"/>
              </a:rPr>
              <a:t>.3 JDBC API</a:t>
            </a:r>
            <a:endParaRPr kumimoji="0" lang="zh-CN" altLang="en-US" sz="3200" b="1" dirty="0">
              <a:solidFill>
                <a:srgbClr val="0000FF"/>
              </a:solidFill>
              <a:latin typeface="黑体" panose="02010609060101010101" pitchFamily="49" charset="-122"/>
              <a:ea typeface="黑体" panose="02010609060101010101" pitchFamily="49" charset="-122"/>
            </a:endParaRPr>
          </a:p>
        </p:txBody>
      </p:sp>
      <p:sp>
        <p:nvSpPr>
          <p:cNvPr id="19458" name="Text Box 6"/>
          <p:cNvSpPr txBox="1">
            <a:spLocks noChangeArrowheads="1"/>
          </p:cNvSpPr>
          <p:nvPr/>
        </p:nvSpPr>
        <p:spPr bwMode="auto">
          <a:xfrm>
            <a:off x="468313" y="1341438"/>
            <a:ext cx="8207375" cy="2927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lang="zh-TW" altLang="zh-CN" dirty="0"/>
              <a:t>JDBC API提供了一组与数据库访问相关的接口规范</a:t>
            </a:r>
            <a:endParaRPr lang="en-US" altLang="zh-TW" dirty="0"/>
          </a:p>
          <a:p>
            <a:pPr>
              <a:lnSpc>
                <a:spcPts val="3075"/>
              </a:lnSpc>
              <a:buFont typeface="Arial" panose="020B0604020202020204" pitchFamily="34" charset="0"/>
              <a:buChar char="•"/>
            </a:pPr>
            <a:r>
              <a:rPr lang="zh-TW" altLang="zh-CN" dirty="0"/>
              <a:t>定义了连接数据库、创建SQL语句、执行SQL</a:t>
            </a:r>
            <a:r>
              <a:rPr lang="zh-CN" altLang="en-US" dirty="0"/>
              <a:t>等数据库访问操作</a:t>
            </a:r>
            <a:r>
              <a:rPr lang="zh-CN" altLang="zh-CN" dirty="0"/>
              <a:t> </a:t>
            </a:r>
          </a:p>
          <a:p>
            <a:pPr>
              <a:lnSpc>
                <a:spcPts val="3075"/>
              </a:lnSpc>
              <a:buFont typeface="Arial" panose="020B0604020202020204" pitchFamily="34" charset="0"/>
              <a:buChar char="•"/>
            </a:pPr>
            <a:r>
              <a:rPr lang="zh-TW" altLang="zh-CN" dirty="0"/>
              <a:t>不同类型的Java代码程序 </a:t>
            </a:r>
            <a:r>
              <a:rPr lang="zh-CN" altLang="en-US" dirty="0"/>
              <a:t>，</a:t>
            </a:r>
            <a:r>
              <a:rPr lang="zh-TW" altLang="zh-CN" dirty="0"/>
              <a:t>可以使用JDBC API完成数据库访问功能</a:t>
            </a:r>
            <a:r>
              <a:rPr lang="zh-CN" altLang="zh-CN" dirty="0"/>
              <a:t> </a:t>
            </a:r>
            <a:endParaRPr lang="en-US" altLang="zh-CN" dirty="0"/>
          </a:p>
          <a:p>
            <a:pPr>
              <a:lnSpc>
                <a:spcPts val="3075"/>
              </a:lnSpc>
            </a:pPr>
            <a:endParaRPr lang="zh-CN" altLang="zh-CN" dirty="0"/>
          </a:p>
          <a:p>
            <a:pPr lvl="2">
              <a:lnSpc>
                <a:spcPts val="3075"/>
              </a:lnSpc>
              <a:spcBef>
                <a:spcPct val="20000"/>
              </a:spcBef>
              <a:buFont typeface="Tahoma" panose="020B0604030504040204" pitchFamily="34" charset="0"/>
              <a:buChar char="–"/>
            </a:pPr>
            <a:endParaRPr lang="zh-CN"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txBox="1">
            <a:spLocks noChangeArrowheads="1"/>
          </p:cNvSpPr>
          <p:nvPr/>
        </p:nvSpPr>
        <p:spPr bwMode="auto">
          <a:xfrm>
            <a:off x="250825" y="260350"/>
            <a:ext cx="8643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dirty="0">
                <a:solidFill>
                  <a:srgbClr val="0000FF"/>
                </a:solidFill>
                <a:latin typeface="黑体" panose="02010609060101010101" pitchFamily="49" charset="-122"/>
                <a:ea typeface="黑体" panose="02010609060101010101" pitchFamily="49" charset="-122"/>
              </a:rPr>
              <a:t>6</a:t>
            </a:r>
            <a:r>
              <a:rPr kumimoji="0" lang="en-US" altLang="zh-CN" sz="3200" b="1" dirty="0">
                <a:solidFill>
                  <a:srgbClr val="0000FF"/>
                </a:solidFill>
                <a:latin typeface="黑体" panose="02010609060101010101" pitchFamily="49" charset="-122"/>
                <a:ea typeface="黑体" panose="02010609060101010101" pitchFamily="49" charset="-122"/>
              </a:rPr>
              <a:t>.3.1 </a:t>
            </a:r>
            <a:r>
              <a:rPr lang="zh-TW" altLang="en-US" sz="3200" b="1" dirty="0">
                <a:solidFill>
                  <a:srgbClr val="0000FF"/>
                </a:solidFill>
                <a:latin typeface="黑体" panose="02010609060101010101" pitchFamily="49" charset="-122"/>
                <a:ea typeface="黑体" panose="02010609060101010101" pitchFamily="49" charset="-122"/>
              </a:rPr>
              <a:t>驱动程序接口</a:t>
            </a:r>
            <a:r>
              <a:rPr lang="zh-TW" altLang="zh-CN" sz="3200" b="1" dirty="0">
                <a:solidFill>
                  <a:srgbClr val="0000FF"/>
                </a:solidFill>
                <a:latin typeface="黑体" panose="02010609060101010101" pitchFamily="49" charset="-122"/>
                <a:ea typeface="黑体" panose="02010609060101010101" pitchFamily="49" charset="-122"/>
              </a:rPr>
              <a:t>driver</a:t>
            </a:r>
            <a:r>
              <a:rPr lang="zh-CN" altLang="zh-CN" sz="3200" b="1" dirty="0">
                <a:solidFill>
                  <a:srgbClr val="0000FF"/>
                </a:solidFill>
                <a:latin typeface="黑体" panose="02010609060101010101" pitchFamily="49" charset="-122"/>
                <a:ea typeface="黑体" panose="02010609060101010101" pitchFamily="49" charset="-122"/>
              </a:rPr>
              <a:t> </a:t>
            </a:r>
            <a:endParaRPr kumimoji="0" lang="zh-CN" altLang="en-US" sz="3200" b="1" dirty="0">
              <a:solidFill>
                <a:srgbClr val="0000FF"/>
              </a:solidFill>
              <a:latin typeface="黑体" panose="02010609060101010101" pitchFamily="49" charset="-122"/>
              <a:ea typeface="黑体" panose="02010609060101010101" pitchFamily="49" charset="-122"/>
            </a:endParaRPr>
          </a:p>
        </p:txBody>
      </p:sp>
      <p:sp>
        <p:nvSpPr>
          <p:cNvPr id="29698" name="Text Box 6"/>
          <p:cNvSpPr txBox="1">
            <a:spLocks noChangeArrowheads="1"/>
          </p:cNvSpPr>
          <p:nvPr/>
        </p:nvSpPr>
        <p:spPr bwMode="auto">
          <a:xfrm>
            <a:off x="469901" y="1046163"/>
            <a:ext cx="8424862" cy="576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lang="zh-TW" altLang="zh-CN" dirty="0"/>
              <a:t>JDBC</a:t>
            </a:r>
            <a:r>
              <a:rPr lang="zh-TW" altLang="en-US" dirty="0"/>
              <a:t>仅定义一组接口，用</a:t>
            </a:r>
            <a:r>
              <a:rPr lang="zh-TW" altLang="zh-CN" dirty="0"/>
              <a:t>JDBC</a:t>
            </a:r>
            <a:r>
              <a:rPr lang="zh-TW" altLang="en-US" dirty="0"/>
              <a:t>访问某一类数据库，必须提供</a:t>
            </a:r>
            <a:r>
              <a:rPr lang="zh-TW" altLang="en-US" b="1" dirty="0"/>
              <a:t>该类数据库的完整的驱动程序包</a:t>
            </a:r>
            <a:endParaRPr lang="en-US" altLang="zh-TW" b="1" dirty="0"/>
          </a:p>
          <a:p>
            <a:pPr>
              <a:buFont typeface="Arial" panose="020B0604020202020204" pitchFamily="34" charset="0"/>
              <a:buChar char="•"/>
            </a:pPr>
            <a:r>
              <a:rPr lang="zh-TW" altLang="en-US" dirty="0"/>
              <a:t>驱动程序含有实现了接口的所有类</a:t>
            </a:r>
            <a:r>
              <a:rPr lang="zh-CN" altLang="zh-CN" dirty="0"/>
              <a:t> </a:t>
            </a:r>
            <a:endParaRPr lang="en-US" altLang="zh-CN" dirty="0"/>
          </a:p>
          <a:p>
            <a:pPr>
              <a:buFont typeface="Arial" panose="020B0604020202020204" pitchFamily="34" charset="0"/>
              <a:buChar char="•"/>
            </a:pPr>
            <a:r>
              <a:rPr lang="zh-TW" altLang="en-US" dirty="0"/>
              <a:t>驱动程序包为</a:t>
            </a:r>
            <a:r>
              <a:rPr lang="en-US" altLang="zh-CN" dirty="0"/>
              <a:t>.jar</a:t>
            </a:r>
            <a:r>
              <a:rPr lang="zh-CN" altLang="en-US" dirty="0"/>
              <a:t>文件</a:t>
            </a:r>
            <a:r>
              <a:rPr lang="en-US" altLang="zh-CN" dirty="0"/>
              <a:t>,</a:t>
            </a:r>
            <a:r>
              <a:rPr lang="zh-TW" altLang="en-US" dirty="0"/>
              <a:t>包含所有数据库访问的类</a:t>
            </a:r>
            <a:r>
              <a:rPr lang="zh-CN" altLang="en-US" dirty="0"/>
              <a:t>，包括</a:t>
            </a:r>
            <a:r>
              <a:rPr lang="zh-TW" altLang="en-US" dirty="0"/>
              <a:t>驱动程序</a:t>
            </a:r>
            <a:r>
              <a:rPr lang="zh-TW" altLang="zh-CN" dirty="0"/>
              <a:t>Driver</a:t>
            </a:r>
            <a:r>
              <a:rPr lang="zh-TW" altLang="en-US" dirty="0"/>
              <a:t>类</a:t>
            </a:r>
            <a:r>
              <a:rPr lang="zh-CN" altLang="zh-CN" dirty="0"/>
              <a:t> </a:t>
            </a:r>
            <a:r>
              <a:rPr lang="en-US" altLang="zh-CN" dirty="0" smtClean="0"/>
              <a:t>(</a:t>
            </a:r>
            <a:r>
              <a:rPr lang="en-US" altLang="zh-CN" b="1" dirty="0" smtClean="0"/>
              <a:t>JAR</a:t>
            </a:r>
            <a:r>
              <a:rPr lang="zh-CN" altLang="en-US" b="1" dirty="0" smtClean="0"/>
              <a:t>文件</a:t>
            </a:r>
            <a:r>
              <a:rPr lang="en-US" altLang="zh-CN" b="1" dirty="0" smtClean="0"/>
              <a:t>,</a:t>
            </a:r>
            <a:r>
              <a:rPr lang="zh-CN" altLang="en-US" b="1" dirty="0" smtClean="0"/>
              <a:t>即</a:t>
            </a:r>
            <a:r>
              <a:rPr lang="en-US" altLang="zh-CN" dirty="0" smtClean="0"/>
              <a:t>Java</a:t>
            </a:r>
            <a:r>
              <a:rPr lang="zh-CN" altLang="en-US" dirty="0"/>
              <a:t>归档</a:t>
            </a:r>
            <a:r>
              <a:rPr lang="zh-CN" altLang="en-US" dirty="0" smtClean="0"/>
              <a:t>，</a:t>
            </a:r>
            <a:r>
              <a:rPr lang="en-US" altLang="zh-CN" b="1" dirty="0" smtClean="0"/>
              <a:t>J</a:t>
            </a:r>
            <a:r>
              <a:rPr lang="en-US" altLang="zh-CN" dirty="0" smtClean="0"/>
              <a:t>ava</a:t>
            </a:r>
            <a:r>
              <a:rPr lang="en-US" altLang="zh-CN" dirty="0"/>
              <a:t> </a:t>
            </a:r>
            <a:r>
              <a:rPr lang="en-US" altLang="zh-CN" b="1" dirty="0" smtClean="0"/>
              <a:t>A</a:t>
            </a:r>
            <a:r>
              <a:rPr lang="en-US" altLang="zh-CN" dirty="0" smtClean="0"/>
              <a:t>rchive,</a:t>
            </a:r>
            <a:r>
              <a:rPr lang="zh-CN" altLang="en-US" dirty="0" smtClean="0"/>
              <a:t>是</a:t>
            </a:r>
            <a:r>
              <a:rPr lang="zh-CN" altLang="en-US" dirty="0"/>
              <a:t>一种软件包文件格式，通常用于聚合大量的</a:t>
            </a:r>
            <a:r>
              <a:rPr lang="en-US" altLang="zh-CN" dirty="0"/>
              <a:t>Java</a:t>
            </a:r>
            <a:r>
              <a:rPr lang="zh-CN" altLang="en-US" dirty="0"/>
              <a:t>类文件、相关的元数据和资源（文本、图片等）文件到一个文件，以便开发</a:t>
            </a:r>
            <a:r>
              <a:rPr lang="en-US" altLang="zh-CN" dirty="0"/>
              <a:t>Java</a:t>
            </a:r>
            <a:r>
              <a:rPr lang="zh-CN" altLang="en-US" dirty="0"/>
              <a:t>平台应用软件或库</a:t>
            </a:r>
            <a:r>
              <a:rPr lang="zh-CN" altLang="en-US" dirty="0" smtClean="0"/>
              <a:t>。</a:t>
            </a:r>
            <a:r>
              <a:rPr lang="zh-CN" altLang="zh-CN" dirty="0" smtClean="0"/>
              <a:t> </a:t>
            </a:r>
            <a:endParaRPr lang="en-US" altLang="zh-CN" dirty="0"/>
          </a:p>
          <a:p>
            <a:pPr>
              <a:buFont typeface="Arial" panose="020B0604020202020204" pitchFamily="34" charset="0"/>
              <a:buChar char="•"/>
            </a:pPr>
            <a:r>
              <a:rPr lang="zh-CN" altLang="en-US" dirty="0"/>
              <a:t>主要的驱动程序包：</a:t>
            </a:r>
            <a:endParaRPr lang="en-US" altLang="zh-CN" dirty="0"/>
          </a:p>
          <a:p>
            <a:pPr lvl="1">
              <a:buFont typeface="Symbol" panose="05050102010706020507" pitchFamily="18" charset="2"/>
              <a:buChar char="-"/>
            </a:pPr>
            <a:r>
              <a:rPr lang="zh-TW" altLang="zh-CN" sz="2000" dirty="0"/>
              <a:t>Oracle</a:t>
            </a:r>
            <a:r>
              <a:rPr lang="zh-TW" altLang="en-US" sz="2000" dirty="0"/>
              <a:t>数据库</a:t>
            </a:r>
            <a:r>
              <a:rPr lang="zh-CN" altLang="en-US" sz="2000" dirty="0"/>
              <a:t>：</a:t>
            </a:r>
            <a:r>
              <a:rPr lang="zh-TW" altLang="en-US" sz="2000" dirty="0"/>
              <a:t>驱动程序包为</a:t>
            </a:r>
            <a:r>
              <a:rPr lang="zh-TW" altLang="zh-CN" sz="2000" dirty="0"/>
              <a:t>ojdbc14.jar</a:t>
            </a:r>
            <a:r>
              <a:rPr lang="zh-TW" altLang="en-US" sz="2000" dirty="0"/>
              <a:t>，驱动程序类名为</a:t>
            </a:r>
            <a:r>
              <a:rPr lang="zh-TW" altLang="zh-CN" sz="2000" dirty="0"/>
              <a:t>oracle.jdbc.driver.OracleDriver</a:t>
            </a:r>
            <a:r>
              <a:rPr lang="zh-CN" altLang="zh-CN" sz="2000" dirty="0"/>
              <a:t> </a:t>
            </a:r>
            <a:endParaRPr lang="en-US" altLang="zh-CN" sz="2000" dirty="0"/>
          </a:p>
          <a:p>
            <a:pPr lvl="1">
              <a:buFont typeface="Symbol" panose="05050102010706020507" pitchFamily="18" charset="2"/>
              <a:buChar char="-"/>
            </a:pPr>
            <a:r>
              <a:rPr lang="zh-TW" altLang="zh-CN" sz="2000" dirty="0"/>
              <a:t>SQL Server</a:t>
            </a:r>
            <a:r>
              <a:rPr lang="zh-TW" altLang="en-US" sz="2000" dirty="0"/>
              <a:t>数据库</a:t>
            </a:r>
            <a:r>
              <a:rPr lang="zh-CN" altLang="en-US" sz="2000" dirty="0"/>
              <a:t>：</a:t>
            </a:r>
            <a:r>
              <a:rPr lang="zh-TW" altLang="en-US" sz="2000" dirty="0"/>
              <a:t>驱动程序包名为</a:t>
            </a:r>
            <a:r>
              <a:rPr lang="zh-TW" altLang="zh-CN" sz="2000" dirty="0"/>
              <a:t> mssqlserver.jar</a:t>
            </a:r>
            <a:r>
              <a:rPr lang="zh-TW" altLang="en-US" sz="2000" dirty="0"/>
              <a:t>，驱动程序类名为</a:t>
            </a:r>
            <a:r>
              <a:rPr lang="zh-TW" altLang="zh-CN" sz="2000" dirty="0"/>
              <a:t>com.microsoft.jdbc.sqlserver.SQLServerDriver</a:t>
            </a:r>
            <a:r>
              <a:rPr lang="zh-TW" altLang="en-US" sz="2000" dirty="0"/>
              <a:t>；</a:t>
            </a:r>
            <a:endParaRPr lang="en-US" altLang="zh-TW" sz="2000" dirty="0"/>
          </a:p>
          <a:p>
            <a:pPr lvl="1">
              <a:buFont typeface="Symbol" panose="05050102010706020507" pitchFamily="18" charset="2"/>
              <a:buChar char="-"/>
            </a:pPr>
            <a:r>
              <a:rPr lang="zh-TW" altLang="zh-CN" sz="2000" dirty="0"/>
              <a:t>SQL Server</a:t>
            </a:r>
            <a:r>
              <a:rPr lang="zh-TW" altLang="en-US" sz="2000" dirty="0"/>
              <a:t>数据库</a:t>
            </a:r>
            <a:r>
              <a:rPr lang="zh-CN" altLang="en-US" sz="2000" dirty="0"/>
              <a:t>：</a:t>
            </a:r>
            <a:r>
              <a:rPr lang="zh-TW" altLang="en-US" sz="2000" dirty="0"/>
              <a:t>驱动程序包名为</a:t>
            </a:r>
            <a:r>
              <a:rPr lang="zh-TW" altLang="zh-CN" sz="2000" dirty="0"/>
              <a:t> mssqlserver.jar</a:t>
            </a:r>
            <a:r>
              <a:rPr lang="zh-TW" altLang="en-US" sz="2000" dirty="0"/>
              <a:t>，驱动程序类名为</a:t>
            </a:r>
            <a:r>
              <a:rPr lang="zh-TW" altLang="zh-CN" sz="2000" dirty="0"/>
              <a:t>com.microsoft.jdbc.sqlserver.SQLServerDriver</a:t>
            </a:r>
            <a:r>
              <a:rPr lang="zh-TW" altLang="en-US" sz="2000" dirty="0"/>
              <a:t>；</a:t>
            </a:r>
            <a:r>
              <a:rPr lang="zh-CN" altLang="zh-CN" sz="2000" dirty="0"/>
              <a:t>  </a:t>
            </a:r>
          </a:p>
          <a:p>
            <a:pPr lvl="2">
              <a:spcBef>
                <a:spcPct val="20000"/>
              </a:spcBef>
              <a:buFont typeface="Tahoma" panose="020B0604030504040204" pitchFamily="34" charset="0"/>
              <a:buChar char="–"/>
            </a:pPr>
            <a:endParaRPr lang="zh-CN"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
          <p:cNvSpPr txBox="1">
            <a:spLocks noChangeArrowheads="1"/>
          </p:cNvSpPr>
          <p:nvPr/>
        </p:nvSpPr>
        <p:spPr bwMode="auto">
          <a:xfrm>
            <a:off x="611188" y="260350"/>
            <a:ext cx="34686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TW" altLang="zh-CN" sz="3200" b="1">
                <a:solidFill>
                  <a:srgbClr val="0000FF"/>
                </a:solidFill>
                <a:latin typeface="黑体" panose="02010609060101010101" pitchFamily="49" charset="-122"/>
                <a:ea typeface="黑体" panose="02010609060101010101" pitchFamily="49" charset="-122"/>
              </a:rPr>
              <a:t>Driver</a:t>
            </a:r>
            <a:r>
              <a:rPr lang="zh-TW" altLang="en-US" sz="3200" b="1">
                <a:solidFill>
                  <a:srgbClr val="0000FF"/>
                </a:solidFill>
                <a:latin typeface="黑体" panose="02010609060101010101" pitchFamily="49" charset="-122"/>
                <a:ea typeface="黑体" panose="02010609060101010101" pitchFamily="49" charset="-122"/>
              </a:rPr>
              <a:t>类常用方法</a:t>
            </a:r>
            <a:r>
              <a:rPr lang="zh-CN" altLang="zh-CN" sz="3200" b="1">
                <a:solidFill>
                  <a:srgbClr val="0000FF"/>
                </a:solidFill>
                <a:latin typeface="黑体" panose="02010609060101010101" pitchFamily="49" charset="-122"/>
                <a:ea typeface="黑体" panose="02010609060101010101" pitchFamily="49" charset="-122"/>
              </a:rPr>
              <a:t> </a:t>
            </a:r>
            <a:endParaRPr lang="zh-CN" altLang="en-US" sz="3200" b="1">
              <a:solidFill>
                <a:srgbClr val="0000FF"/>
              </a:solidFill>
              <a:latin typeface="黑体" panose="02010609060101010101" pitchFamily="49" charset="-122"/>
              <a:ea typeface="黑体" panose="02010609060101010101" pitchFamily="49" charset="-122"/>
            </a:endParaRPr>
          </a:p>
        </p:txBody>
      </p:sp>
      <p:graphicFrame>
        <p:nvGraphicFramePr>
          <p:cNvPr id="30722" name="对象 1"/>
          <p:cNvGraphicFramePr>
            <a:graphicFrameLocks noChangeAspect="1"/>
          </p:cNvGraphicFramePr>
          <p:nvPr/>
        </p:nvGraphicFramePr>
        <p:xfrm>
          <a:off x="323850" y="1628775"/>
          <a:ext cx="8416925" cy="4248150"/>
        </p:xfrm>
        <a:graphic>
          <a:graphicData uri="http://schemas.openxmlformats.org/presentationml/2006/ole">
            <mc:AlternateContent xmlns:mc="http://schemas.openxmlformats.org/markup-compatibility/2006">
              <mc:Choice xmlns:v="urn:schemas-microsoft-com:vml" Requires="v">
                <p:oleObj spid="_x0000_s30725" name="文档" r:id="rId3" imgW="5410001" imgH="2730400" progId="Word.Document.12">
                  <p:embed/>
                </p:oleObj>
              </mc:Choice>
              <mc:Fallback>
                <p:oleObj name="文档" r:id="rId3" imgW="5410001" imgH="2730400"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628775"/>
                        <a:ext cx="84169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239713" y="319088"/>
            <a:ext cx="8653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800" b="1">
                <a:solidFill>
                  <a:srgbClr val="0000FF"/>
                </a:solidFill>
                <a:latin typeface="黑体" panose="02010609060101010101" pitchFamily="49" charset="-122"/>
                <a:ea typeface="黑体" panose="02010609060101010101" pitchFamily="49" charset="-122"/>
              </a:rPr>
              <a:t>示例：使用</a:t>
            </a:r>
            <a:r>
              <a:rPr kumimoji="0" lang="zh-TW" altLang="zh-CN" sz="2800" b="1">
                <a:solidFill>
                  <a:srgbClr val="0000FF"/>
                </a:solidFill>
                <a:latin typeface="黑体" panose="02010609060101010101" pitchFamily="49" charset="-122"/>
                <a:ea typeface="黑体" panose="02010609060101010101" pitchFamily="49" charset="-122"/>
              </a:rPr>
              <a:t>connect</a:t>
            </a:r>
            <a:r>
              <a:rPr kumimoji="0" lang="zh-CN" altLang="en-US" sz="2800" b="1">
                <a:solidFill>
                  <a:srgbClr val="0000FF"/>
                </a:solidFill>
                <a:latin typeface="黑体" panose="02010609060101010101" pitchFamily="49" charset="-122"/>
                <a:ea typeface="黑体" panose="02010609060101010101" pitchFamily="49" charset="-122"/>
              </a:rPr>
              <a:t>方法创建到指定地址的数据库连接</a:t>
            </a:r>
            <a:r>
              <a:rPr kumimoji="0" lang="zh-CN" altLang="zh-CN" sz="2800" b="1">
                <a:solidFill>
                  <a:srgbClr val="0000FF"/>
                </a:solidFill>
                <a:latin typeface="黑体" panose="02010609060101010101" pitchFamily="49" charset="-122"/>
                <a:ea typeface="黑体" panose="02010609060101010101" pitchFamily="49" charset="-122"/>
              </a:rPr>
              <a:t> </a:t>
            </a:r>
            <a:endParaRPr kumimoji="0" lang="zh-CN" altLang="en-US" sz="2800" b="1">
              <a:solidFill>
                <a:srgbClr val="0000FF"/>
              </a:solidFill>
              <a:latin typeface="黑体" panose="02010609060101010101" pitchFamily="49" charset="-122"/>
              <a:ea typeface="黑体" panose="02010609060101010101" pitchFamily="49" charset="-122"/>
            </a:endParaRPr>
          </a:p>
        </p:txBody>
      </p:sp>
      <p:sp>
        <p:nvSpPr>
          <p:cNvPr id="31746" name="矩形 1"/>
          <p:cNvSpPr>
            <a:spLocks noChangeArrowheads="1"/>
          </p:cNvSpPr>
          <p:nvPr/>
        </p:nvSpPr>
        <p:spPr bwMode="auto">
          <a:xfrm>
            <a:off x="684213" y="1268413"/>
            <a:ext cx="7848600" cy="443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pPr>
            <a:r>
              <a:rPr kumimoji="0" lang="en-US" altLang="zh-CN"/>
              <a:t>Driver dirver = new com.mysql.jdbc.Driver();  	</a:t>
            </a:r>
          </a:p>
          <a:p>
            <a:pPr>
              <a:lnSpc>
                <a:spcPts val="3075"/>
              </a:lnSpc>
            </a:pPr>
            <a:r>
              <a:rPr kumimoji="0" lang="en-US" altLang="zh-CN"/>
              <a:t>//</a:t>
            </a:r>
            <a:r>
              <a:rPr kumimoji="0" lang="zh-TW" altLang="en-US"/>
              <a:t>声明一个驱动器对象</a:t>
            </a:r>
            <a:endParaRPr kumimoji="0" lang="zh-CN" altLang="zh-CN"/>
          </a:p>
          <a:p>
            <a:pPr>
              <a:lnSpc>
                <a:spcPts val="3075"/>
              </a:lnSpc>
            </a:pPr>
            <a:r>
              <a:rPr kumimoji="0" lang="en-US" altLang="zh-CN"/>
              <a:t>String url = "jdbc:mysql://127.0.0.1:3306/java_jdbc"; </a:t>
            </a:r>
            <a:endParaRPr kumimoji="0" lang="zh-CN" altLang="zh-CN"/>
          </a:p>
          <a:p>
            <a:pPr>
              <a:lnSpc>
                <a:spcPts val="3075"/>
              </a:lnSpc>
            </a:pPr>
            <a:r>
              <a:rPr kumimoji="0" lang="en-US" altLang="zh-CN"/>
              <a:t>Properties info = new Properties(); 			</a:t>
            </a:r>
          </a:p>
          <a:p>
            <a:pPr>
              <a:lnSpc>
                <a:spcPts val="3075"/>
              </a:lnSpc>
            </a:pPr>
            <a:r>
              <a:rPr kumimoji="0" lang="en-US" altLang="zh-CN"/>
              <a:t>//</a:t>
            </a:r>
            <a:r>
              <a:rPr kumimoji="0" lang="zh-TW" altLang="en-US"/>
              <a:t>创建数据库属性对象</a:t>
            </a:r>
            <a:endParaRPr kumimoji="0" lang="zh-CN" altLang="zh-CN"/>
          </a:p>
          <a:p>
            <a:pPr>
              <a:lnSpc>
                <a:spcPts val="3075"/>
              </a:lnSpc>
            </a:pPr>
            <a:r>
              <a:rPr kumimoji="0" lang="en-US" altLang="zh-CN"/>
              <a:t>info.put("user", "root"); 					</a:t>
            </a:r>
          </a:p>
          <a:p>
            <a:pPr>
              <a:lnSpc>
                <a:spcPts val="3075"/>
              </a:lnSpc>
            </a:pPr>
            <a:r>
              <a:rPr kumimoji="0" lang="en-US" altLang="zh-CN"/>
              <a:t>//</a:t>
            </a:r>
            <a:r>
              <a:rPr kumimoji="0" lang="zh-TW" altLang="en-US"/>
              <a:t>指定数据库用户名</a:t>
            </a:r>
            <a:endParaRPr kumimoji="0" lang="zh-CN" altLang="zh-CN"/>
          </a:p>
          <a:p>
            <a:pPr>
              <a:lnSpc>
                <a:spcPts val="3075"/>
              </a:lnSpc>
            </a:pPr>
            <a:r>
              <a:rPr kumimoji="0" lang="en-US" altLang="zh-CN"/>
              <a:t>info.put("password", "123456");				</a:t>
            </a:r>
          </a:p>
          <a:p>
            <a:pPr>
              <a:lnSpc>
                <a:spcPts val="3075"/>
              </a:lnSpc>
            </a:pPr>
            <a:r>
              <a:rPr kumimoji="0" lang="en-US" altLang="zh-CN"/>
              <a:t>//</a:t>
            </a:r>
            <a:r>
              <a:rPr kumimoji="0" lang="zh-CN" altLang="en-US"/>
              <a:t>指定数据库密码</a:t>
            </a:r>
            <a:endParaRPr kumimoji="0" lang="zh-CN" altLang="zh-CN"/>
          </a:p>
          <a:p>
            <a:pPr>
              <a:lnSpc>
                <a:spcPts val="3075"/>
              </a:lnSpc>
            </a:pPr>
            <a:r>
              <a:rPr kumimoji="0" lang="en-US" altLang="zh-CN"/>
              <a:t>Connection connection = dirver.connect(url, info); 	</a:t>
            </a:r>
          </a:p>
          <a:p>
            <a:pPr>
              <a:lnSpc>
                <a:spcPts val="3075"/>
              </a:lnSpc>
            </a:pPr>
            <a:r>
              <a:rPr kumimoji="0" lang="en-US" altLang="zh-CN"/>
              <a:t>//</a:t>
            </a:r>
            <a:r>
              <a:rPr kumimoji="0" lang="zh-CN" altLang="en-US"/>
              <a:t>创建一个连接</a:t>
            </a:r>
            <a:r>
              <a:rPr kumimoji="0" lang="en-US" altLang="zh-CN"/>
              <a:t>url</a:t>
            </a:r>
            <a:r>
              <a:rPr kumimoji="0" lang="zh-CN" altLang="en-US"/>
              <a:t>上数据库的连接</a:t>
            </a:r>
            <a:endParaRPr kumimoji="0" lang="zh-CN"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txBox="1">
            <a:spLocks noChangeArrowheads="1"/>
          </p:cNvSpPr>
          <p:nvPr/>
        </p:nvSpPr>
        <p:spPr bwMode="auto">
          <a:xfrm>
            <a:off x="250825" y="195263"/>
            <a:ext cx="8643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600" b="1">
                <a:solidFill>
                  <a:srgbClr val="0000FF"/>
                </a:solidFill>
                <a:latin typeface="黑体" panose="02010609060101010101" pitchFamily="49" charset="-122"/>
                <a:ea typeface="黑体" panose="02010609060101010101" pitchFamily="49" charset="-122"/>
              </a:rPr>
              <a:t>6</a:t>
            </a:r>
            <a:r>
              <a:rPr kumimoji="0" lang="en-US" altLang="zh-CN" sz="3600" b="1">
                <a:solidFill>
                  <a:srgbClr val="0000FF"/>
                </a:solidFill>
                <a:latin typeface="黑体" panose="02010609060101010101" pitchFamily="49" charset="-122"/>
                <a:ea typeface="黑体" panose="02010609060101010101" pitchFamily="49" charset="-122"/>
              </a:rPr>
              <a:t>.3.2 </a:t>
            </a:r>
            <a:r>
              <a:rPr lang="zh-TW" altLang="en-US" sz="3200" b="1">
                <a:solidFill>
                  <a:srgbClr val="0000FF"/>
                </a:solidFill>
                <a:latin typeface="黑体" panose="02010609060101010101" pitchFamily="49" charset="-122"/>
                <a:ea typeface="黑体" panose="02010609060101010101" pitchFamily="49" charset="-122"/>
              </a:rPr>
              <a:t>驱动程序管理器</a:t>
            </a:r>
            <a:r>
              <a:rPr lang="zh-TW" altLang="zh-CN" sz="3200" b="1">
                <a:solidFill>
                  <a:srgbClr val="0000FF"/>
                </a:solidFill>
                <a:latin typeface="黑体" panose="02010609060101010101" pitchFamily="49" charset="-122"/>
                <a:ea typeface="黑体" panose="02010609060101010101" pitchFamily="49" charset="-122"/>
              </a:rPr>
              <a:t>driverManager</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600" b="1">
              <a:solidFill>
                <a:srgbClr val="0000FF"/>
              </a:solidFill>
              <a:latin typeface="黑体" panose="02010609060101010101" pitchFamily="49" charset="-122"/>
              <a:ea typeface="黑体" panose="02010609060101010101" pitchFamily="49" charset="-122"/>
            </a:endParaRPr>
          </a:p>
        </p:txBody>
      </p:sp>
      <p:sp>
        <p:nvSpPr>
          <p:cNvPr id="32770" name="Text Box 6"/>
          <p:cNvSpPr txBox="1">
            <a:spLocks noChangeArrowheads="1"/>
          </p:cNvSpPr>
          <p:nvPr/>
        </p:nvSpPr>
        <p:spPr bwMode="auto">
          <a:xfrm>
            <a:off x="468313" y="1341438"/>
            <a:ext cx="8424862"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lang="en-US" altLang="zh-CN"/>
              <a:t>driverManager</a:t>
            </a:r>
            <a:r>
              <a:rPr lang="zh-TW" altLang="en-US"/>
              <a:t>提供若干方法跟踪和管理</a:t>
            </a:r>
            <a:r>
              <a:rPr lang="en-US" altLang="zh-CN"/>
              <a:t>JDBC</a:t>
            </a:r>
            <a:r>
              <a:rPr lang="zh-TW" altLang="en-US"/>
              <a:t>驱动程序</a:t>
            </a:r>
            <a:r>
              <a:rPr lang="zh-CN" altLang="zh-CN"/>
              <a:t> </a:t>
            </a:r>
            <a:endParaRPr lang="en-US" altLang="zh-CN"/>
          </a:p>
          <a:p>
            <a:pPr>
              <a:lnSpc>
                <a:spcPts val="3075"/>
              </a:lnSpc>
              <a:buFont typeface="Arial" panose="020B0604020202020204" pitchFamily="34" charset="0"/>
              <a:buChar char="•"/>
            </a:pPr>
            <a:r>
              <a:rPr lang="zh-TW" altLang="en-US"/>
              <a:t>定义一组方法用以设置数据库连接时间限制、进行消息显示、设置日志文件等</a:t>
            </a:r>
            <a:endParaRPr lang="en-US" altLang="zh-CN"/>
          </a:p>
          <a:p>
            <a:pPr>
              <a:lnSpc>
                <a:spcPts val="3075"/>
              </a:lnSpc>
              <a:buFont typeface="Arial" panose="020B0604020202020204" pitchFamily="34" charset="0"/>
              <a:buChar char="•"/>
            </a:pPr>
            <a:r>
              <a:rPr lang="zh-TW" altLang="en-US"/>
              <a:t>加载</a:t>
            </a:r>
            <a:r>
              <a:rPr lang="en-US" altLang="zh-CN"/>
              <a:t>driver</a:t>
            </a:r>
            <a:r>
              <a:rPr lang="zh-TW" altLang="en-US"/>
              <a:t>类并在</a:t>
            </a:r>
            <a:r>
              <a:rPr lang="en-US" altLang="zh-CN"/>
              <a:t>driverManager</a:t>
            </a:r>
            <a:r>
              <a:rPr lang="zh-TW" altLang="en-US"/>
              <a:t>类注册后，可以在数据库和驱动程序之间建立连接</a:t>
            </a:r>
            <a:r>
              <a:rPr lang="zh-CN" altLang="zh-CN"/>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txBox="1">
            <a:spLocks noChangeArrowheads="1"/>
          </p:cNvSpPr>
          <p:nvPr/>
        </p:nvSpPr>
        <p:spPr bwMode="auto">
          <a:xfrm>
            <a:off x="250825" y="214313"/>
            <a:ext cx="86074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en-US" altLang="zh-CN" sz="3200" b="1">
                <a:solidFill>
                  <a:srgbClr val="0000FF"/>
                </a:solidFill>
                <a:latin typeface="黑体" panose="02010609060101010101" pitchFamily="49" charset="-122"/>
                <a:ea typeface="黑体" panose="02010609060101010101" pitchFamily="49" charset="-122"/>
              </a:rPr>
              <a:t>driverManager</a:t>
            </a:r>
            <a:r>
              <a:rPr lang="zh-TW" altLang="en-US" sz="3200" b="1">
                <a:solidFill>
                  <a:srgbClr val="0000FF"/>
                </a:solidFill>
                <a:latin typeface="黑体" panose="02010609060101010101" pitchFamily="49" charset="-122"/>
                <a:ea typeface="黑体" panose="02010609060101010101" pitchFamily="49" charset="-122"/>
              </a:rPr>
              <a:t>接口的常用方法</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graphicFrame>
        <p:nvGraphicFramePr>
          <p:cNvPr id="33794" name="对象 1"/>
          <p:cNvGraphicFramePr>
            <a:graphicFrameLocks noChangeAspect="1"/>
          </p:cNvGraphicFramePr>
          <p:nvPr/>
        </p:nvGraphicFramePr>
        <p:xfrm>
          <a:off x="395288" y="1484313"/>
          <a:ext cx="8501062" cy="3313112"/>
        </p:xfrm>
        <a:graphic>
          <a:graphicData uri="http://schemas.openxmlformats.org/presentationml/2006/ole">
            <mc:AlternateContent xmlns:mc="http://schemas.openxmlformats.org/markup-compatibility/2006">
              <mc:Choice xmlns:v="urn:schemas-microsoft-com:vml" Requires="v">
                <p:oleObj spid="_x0000_s33798" name="文档" r:id="rId3" imgW="5410001" imgH="2108122" progId="Word.Document.12">
                  <p:embed/>
                </p:oleObj>
              </mc:Choice>
              <mc:Fallback>
                <p:oleObj name="文档" r:id="rId3" imgW="5410001" imgH="2108122"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484313"/>
                        <a:ext cx="8501062"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5" name="文本框 2"/>
          <p:cNvSpPr txBox="1">
            <a:spLocks noChangeArrowheads="1"/>
          </p:cNvSpPr>
          <p:nvPr/>
        </p:nvSpPr>
        <p:spPr bwMode="auto">
          <a:xfrm>
            <a:off x="684213" y="4941888"/>
            <a:ext cx="8091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2000"/>
              <a:t>registerDriver()</a:t>
            </a:r>
            <a:r>
              <a:rPr kumimoji="0" lang="zh-CN" altLang="en-US" sz="2000"/>
              <a:t>作用等同于</a:t>
            </a:r>
            <a:r>
              <a:rPr kumimoji="0" lang="zh-TW" altLang="zh-CN" sz="2000"/>
              <a:t>forName</a:t>
            </a:r>
            <a:r>
              <a:rPr kumimoji="0" lang="en-US" altLang="zh-CN" sz="2000"/>
              <a:t>()</a:t>
            </a:r>
            <a:r>
              <a:rPr kumimoji="0" lang="zh-CN" altLang="en-US" sz="2000"/>
              <a:t>，实现注册某个数据库的驱动程序</a:t>
            </a:r>
            <a:r>
              <a:rPr kumimoji="0" lang="zh-CN" altLang="zh-CN" sz="2000"/>
              <a:t>  </a:t>
            </a:r>
            <a:endParaRPr lang="zh-CN"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txBox="1">
            <a:spLocks noChangeArrowheads="1"/>
          </p:cNvSpPr>
          <p:nvPr/>
        </p:nvSpPr>
        <p:spPr bwMode="auto">
          <a:xfrm>
            <a:off x="539750" y="260350"/>
            <a:ext cx="8280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dirty="0">
                <a:solidFill>
                  <a:srgbClr val="0000FF"/>
                </a:solidFill>
                <a:latin typeface="黑体" panose="02010609060101010101" pitchFamily="49" charset="-122"/>
                <a:ea typeface="黑体" panose="02010609060101010101" pitchFamily="49" charset="-122"/>
              </a:rPr>
              <a:t>6</a:t>
            </a:r>
            <a:r>
              <a:rPr kumimoji="0" lang="en-US" altLang="zh-CN" sz="3200" b="1" dirty="0">
                <a:solidFill>
                  <a:srgbClr val="0000FF"/>
                </a:solidFill>
                <a:latin typeface="黑体" panose="02010609060101010101" pitchFamily="49" charset="-122"/>
                <a:ea typeface="黑体" panose="02010609060101010101" pitchFamily="49" charset="-122"/>
              </a:rPr>
              <a:t>.1  Web</a:t>
            </a:r>
            <a:r>
              <a:rPr kumimoji="0" lang="zh-CN" altLang="en-US" sz="3200" b="1" dirty="0">
                <a:solidFill>
                  <a:srgbClr val="0000FF"/>
                </a:solidFill>
                <a:latin typeface="黑体" panose="02010609060101010101" pitchFamily="49" charset="-122"/>
                <a:ea typeface="黑体" panose="02010609060101010101" pitchFamily="49" charset="-122"/>
              </a:rPr>
              <a:t>数据库访问技术</a:t>
            </a:r>
            <a:r>
              <a:rPr kumimoji="0" lang="zh-CN" altLang="zh-CN" sz="3200" b="1" dirty="0">
                <a:latin typeface="黑体" panose="02010609060101010101" pitchFamily="49" charset="-122"/>
                <a:ea typeface="黑体" panose="02010609060101010101" pitchFamily="49" charset="-122"/>
              </a:rPr>
              <a:t> </a:t>
            </a:r>
            <a:endParaRPr kumimoji="0" lang="zh-CN" altLang="en-US" sz="3200" b="1" dirty="0">
              <a:solidFill>
                <a:srgbClr val="0000FF"/>
              </a:solidFill>
              <a:latin typeface="黑体" panose="02010609060101010101" pitchFamily="49" charset="-122"/>
              <a:ea typeface="黑体" panose="02010609060101010101" pitchFamily="49" charset="-122"/>
            </a:endParaRPr>
          </a:p>
        </p:txBody>
      </p:sp>
      <p:sp>
        <p:nvSpPr>
          <p:cNvPr id="16387" name="TextBox 2"/>
          <p:cNvSpPr txBox="1">
            <a:spLocks noChangeArrowheads="1"/>
          </p:cNvSpPr>
          <p:nvPr/>
        </p:nvSpPr>
        <p:spPr bwMode="auto">
          <a:xfrm>
            <a:off x="539750" y="1268413"/>
            <a:ext cx="8072438" cy="314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108585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2975"/>
              </a:lnSpc>
              <a:spcBef>
                <a:spcPts val="600"/>
              </a:spcBef>
              <a:buFont typeface="Arial" panose="020B0604020202020204" pitchFamily="34" charset="0"/>
              <a:buChar char="•"/>
            </a:pPr>
            <a:r>
              <a:rPr kumimoji="0" lang="zh-CN" altLang="en-US" b="1" dirty="0"/>
              <a:t> </a:t>
            </a:r>
            <a:r>
              <a:rPr kumimoji="0" lang="en-US" altLang="zh-CN" dirty="0"/>
              <a:t>Web</a:t>
            </a:r>
            <a:r>
              <a:rPr kumimoji="0" lang="zh-TW" altLang="zh-CN" dirty="0"/>
              <a:t>访问数据库的关键是与数据库服务器间的接口</a:t>
            </a:r>
            <a:endParaRPr kumimoji="0" lang="en-US" altLang="zh-CN" dirty="0"/>
          </a:p>
          <a:p>
            <a:pPr>
              <a:lnSpc>
                <a:spcPts val="2975"/>
              </a:lnSpc>
              <a:spcBef>
                <a:spcPts val="600"/>
              </a:spcBef>
              <a:buFont typeface="Arial" panose="020B0604020202020204" pitchFamily="34" charset="0"/>
              <a:buChar char="•"/>
            </a:pPr>
            <a:r>
              <a:rPr kumimoji="0" lang="en-US" altLang="zh-CN" dirty="0"/>
              <a:t>Web</a:t>
            </a:r>
            <a:r>
              <a:rPr kumimoji="0" lang="zh-TW" altLang="zh-CN" dirty="0"/>
              <a:t>数据库访问</a:t>
            </a:r>
            <a:r>
              <a:rPr kumimoji="0" lang="zh-CN" altLang="en-US" dirty="0"/>
              <a:t>接口主要有</a:t>
            </a:r>
            <a:r>
              <a:rPr kumimoji="0" lang="en-US" altLang="zh-CN" dirty="0"/>
              <a:t>ODBC</a:t>
            </a:r>
            <a:r>
              <a:rPr kumimoji="0" lang="zh-CN" altLang="en-US" dirty="0"/>
              <a:t>和</a:t>
            </a:r>
            <a:r>
              <a:rPr kumimoji="0" lang="en-US" altLang="zh-CN" dirty="0"/>
              <a:t>JDBC</a:t>
            </a:r>
          </a:p>
          <a:p>
            <a:pPr>
              <a:lnSpc>
                <a:spcPts val="2975"/>
              </a:lnSpc>
              <a:spcBef>
                <a:spcPts val="600"/>
              </a:spcBef>
              <a:buFont typeface="Arial" panose="020B0604020202020204" pitchFamily="34" charset="0"/>
              <a:buChar char="•"/>
            </a:pPr>
            <a:r>
              <a:rPr kumimoji="0" lang="en-US" altLang="zh-CN" dirty="0"/>
              <a:t>ODBC</a:t>
            </a:r>
          </a:p>
          <a:p>
            <a:pPr lvl="1">
              <a:lnSpc>
                <a:spcPts val="2975"/>
              </a:lnSpc>
              <a:spcBef>
                <a:spcPts val="600"/>
              </a:spcBef>
              <a:buFont typeface="Symbol" panose="05050102010706020507" pitchFamily="18" charset="2"/>
              <a:buChar char="-"/>
            </a:pPr>
            <a:r>
              <a:rPr kumimoji="0" lang="zh-CN" altLang="en-US" dirty="0"/>
              <a:t>由微软建议并开发</a:t>
            </a:r>
            <a:endParaRPr kumimoji="0" lang="en-US" altLang="zh-CN" dirty="0"/>
          </a:p>
          <a:p>
            <a:pPr lvl="1">
              <a:lnSpc>
                <a:spcPts val="2975"/>
              </a:lnSpc>
              <a:spcBef>
                <a:spcPts val="600"/>
              </a:spcBef>
              <a:buFont typeface="Symbol" panose="05050102010706020507" pitchFamily="18" charset="2"/>
              <a:buChar char="-"/>
            </a:pPr>
            <a:r>
              <a:rPr kumimoji="0" lang="zh-CN" altLang="en-US" dirty="0"/>
              <a:t>允许</a:t>
            </a:r>
            <a:r>
              <a:rPr kumimoji="0" lang="zh-TW" altLang="zh-CN" dirty="0"/>
              <a:t>使用</a:t>
            </a:r>
            <a:r>
              <a:rPr kumimoji="0" lang="en-US" altLang="zh-CN" dirty="0"/>
              <a:t>SQL</a:t>
            </a:r>
            <a:r>
              <a:rPr kumimoji="0" lang="zh-TW" altLang="zh-CN" dirty="0"/>
              <a:t>作为数据访问标准</a:t>
            </a:r>
            <a:r>
              <a:rPr kumimoji="0" lang="zh-CN" altLang="zh-CN" dirty="0"/>
              <a:t> </a:t>
            </a:r>
            <a:endParaRPr kumimoji="0" lang="en-US" altLang="zh-CN" dirty="0"/>
          </a:p>
          <a:p>
            <a:pPr lvl="1">
              <a:lnSpc>
                <a:spcPts val="2975"/>
              </a:lnSpc>
              <a:spcBef>
                <a:spcPts val="600"/>
              </a:spcBef>
              <a:buFont typeface="Symbol" panose="05050102010706020507" pitchFamily="18" charset="2"/>
              <a:buChar char="-"/>
            </a:pPr>
            <a:r>
              <a:rPr kumimoji="0" lang="zh-TW" altLang="zh-CN" dirty="0"/>
              <a:t>应用程序可通过调用</a:t>
            </a:r>
            <a:r>
              <a:rPr kumimoji="0" lang="en-US" altLang="zh-CN" dirty="0"/>
              <a:t>ODBC</a:t>
            </a:r>
            <a:r>
              <a:rPr kumimoji="0" lang="zh-TW" altLang="zh-CN" dirty="0"/>
              <a:t>的接口函数来访问来自不同数据库管理系统的数据</a:t>
            </a:r>
            <a:r>
              <a:rPr kumimoji="0" lang="zh-CN" altLang="zh-CN" dirty="0"/>
              <a:t> </a:t>
            </a:r>
            <a:endParaRPr kumimoji="0" lang="en-US" altLang="zh-TW" dirty="0"/>
          </a:p>
        </p:txBody>
      </p:sp>
      <p:pic>
        <p:nvPicPr>
          <p:cNvPr id="15363" name="officeArt objec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4868863"/>
            <a:ext cx="575945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txBox="1">
            <a:spLocks noChangeArrowheads="1"/>
          </p:cNvSpPr>
          <p:nvPr/>
        </p:nvSpPr>
        <p:spPr bwMode="auto">
          <a:xfrm>
            <a:off x="214313" y="214313"/>
            <a:ext cx="86439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latin typeface="黑体" panose="02010609060101010101" pitchFamily="49" charset="-122"/>
                <a:ea typeface="黑体" panose="02010609060101010101" pitchFamily="49" charset="-122"/>
              </a:rPr>
              <a:t>示例</a:t>
            </a:r>
          </a:p>
        </p:txBody>
      </p:sp>
      <p:sp>
        <p:nvSpPr>
          <p:cNvPr id="34818" name="矩形 1"/>
          <p:cNvSpPr>
            <a:spLocks noChangeArrowheads="1"/>
          </p:cNvSpPr>
          <p:nvPr/>
        </p:nvSpPr>
        <p:spPr bwMode="auto">
          <a:xfrm>
            <a:off x="684213" y="1484313"/>
            <a:ext cx="7991475"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pPr>
            <a:r>
              <a:rPr kumimoji="0" lang="en-US" altLang="zh-CN"/>
              <a:t>Class.forName("com.mysql.jdbc.Driver");		</a:t>
            </a:r>
          </a:p>
          <a:p>
            <a:pPr>
              <a:lnSpc>
                <a:spcPts val="3075"/>
              </a:lnSpc>
            </a:pPr>
            <a:r>
              <a:rPr kumimoji="0" lang="en-US" altLang="zh-CN"/>
              <a:t>//</a:t>
            </a:r>
            <a:r>
              <a:rPr kumimoji="0" lang="zh-CN" altLang="en-US"/>
              <a:t>注册</a:t>
            </a:r>
            <a:r>
              <a:rPr kumimoji="0" lang="en-US" altLang="zh-CN"/>
              <a:t>mysql</a:t>
            </a:r>
            <a:r>
              <a:rPr kumimoji="0" lang="zh-CN" altLang="en-US"/>
              <a:t>使用的驱动</a:t>
            </a:r>
            <a:endParaRPr kumimoji="0" lang="zh-CN" altLang="zh-CN"/>
          </a:p>
          <a:p>
            <a:pPr>
              <a:lnSpc>
                <a:spcPts val="3075"/>
              </a:lnSpc>
            </a:pPr>
            <a:r>
              <a:rPr kumimoji="0" lang="en-US" altLang="zh-CN"/>
              <a:t>String url=“jdbc:mysql://localhost:3306/myData”;</a:t>
            </a:r>
            <a:endParaRPr kumimoji="0" lang="zh-CN" altLang="zh-CN"/>
          </a:p>
          <a:p>
            <a:pPr>
              <a:lnSpc>
                <a:spcPts val="3075"/>
              </a:lnSpc>
            </a:pPr>
            <a:r>
              <a:rPr kumimoji="0" lang="en-US" altLang="zh-CN"/>
              <a:t>String user=”root”;</a:t>
            </a:r>
            <a:endParaRPr kumimoji="0" lang="zh-CN" altLang="zh-CN"/>
          </a:p>
          <a:p>
            <a:pPr>
              <a:lnSpc>
                <a:spcPts val="3075"/>
              </a:lnSpc>
            </a:pPr>
            <a:r>
              <a:rPr kumimoji="0" lang="en-US" altLang="zh-CN"/>
              <a:t>String pwd=“345678”</a:t>
            </a:r>
            <a:endParaRPr kumimoji="0" lang="zh-CN" altLang="zh-CN"/>
          </a:p>
          <a:p>
            <a:pPr>
              <a:lnSpc>
                <a:spcPts val="3075"/>
              </a:lnSpc>
            </a:pPr>
            <a:r>
              <a:rPr kumimoji="0" lang="en-US" altLang="zh-CN"/>
              <a:t>Connection conn  = DriverManager.getConnection(url</a:t>
            </a:r>
            <a:r>
              <a:rPr kumimoji="0" lang="zh-CN" altLang="en-US"/>
              <a:t>，</a:t>
            </a:r>
            <a:r>
              <a:rPr kumimoji="0" lang="en-US" altLang="zh-CN"/>
              <a:t>user, pwd);</a:t>
            </a:r>
            <a:endParaRPr kumimoji="0" lang="zh-CN" altLang="zh-CN"/>
          </a:p>
        </p:txBody>
      </p:sp>
      <p:sp>
        <p:nvSpPr>
          <p:cNvPr id="4" name="文本框 3"/>
          <p:cNvSpPr txBox="1"/>
          <p:nvPr/>
        </p:nvSpPr>
        <p:spPr>
          <a:xfrm>
            <a:off x="539750" y="4652963"/>
            <a:ext cx="8135938" cy="1323975"/>
          </a:xfrm>
          <a:prstGeom prst="rect">
            <a:avLst/>
          </a:prstGeom>
          <a:noFill/>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kumimoji="0" lang="zh-CN" altLang="zh-CN" sz="2000"/>
              <a:t>创建了一个连接本地主机</a:t>
            </a:r>
            <a:r>
              <a:rPr kumimoji="0" lang="en-US" altLang="zh-CN" sz="2000"/>
              <a:t>3306</a:t>
            </a:r>
            <a:r>
              <a:rPr kumimoji="0" lang="zh-CN" altLang="zh-CN" sz="2000"/>
              <a:t>端口</a:t>
            </a:r>
            <a:r>
              <a:rPr kumimoji="0" lang="en-US" altLang="zh-CN" sz="2000"/>
              <a:t>mydata</a:t>
            </a:r>
            <a:r>
              <a:rPr kumimoji="0" lang="zh-CN" altLang="zh-CN" sz="2000"/>
              <a:t>数据库的连接对象，</a:t>
            </a:r>
            <a:r>
              <a:rPr kumimoji="0" lang="zh-CN" altLang="en-US" sz="2000"/>
              <a:t>其中</a:t>
            </a:r>
            <a:r>
              <a:rPr kumimoji="0" lang="en-US" altLang="zh-CN" sz="2000"/>
              <a:t>3306</a:t>
            </a:r>
            <a:r>
              <a:rPr kumimoji="0" lang="zh-CN" altLang="zh-CN" sz="2000"/>
              <a:t>是</a:t>
            </a:r>
            <a:r>
              <a:rPr kumimoji="0" lang="en-US" altLang="zh-CN" sz="2000"/>
              <a:t>mySql</a:t>
            </a:r>
            <a:r>
              <a:rPr kumimoji="0" lang="zh-CN" altLang="zh-CN" sz="2000"/>
              <a:t>数据库的缺省端口号</a:t>
            </a:r>
            <a:endParaRPr kumimoji="0" lang="en-US" altLang="zh-CN" sz="2000"/>
          </a:p>
          <a:p>
            <a:pPr>
              <a:buFont typeface="Arial" panose="020B0604020202020204" pitchFamily="34" charset="0"/>
              <a:buChar char="•"/>
            </a:pPr>
            <a:r>
              <a:rPr kumimoji="0" lang="zh-CN" altLang="en-US" sz="2000"/>
              <a:t>用</a:t>
            </a:r>
            <a:r>
              <a:rPr kumimoji="0" lang="en-US" altLang="zh-CN" sz="2000"/>
              <a:t>GetConnection</a:t>
            </a:r>
            <a:r>
              <a:rPr kumimoji="0" lang="zh-CN" altLang="zh-CN" sz="2000"/>
              <a:t>方法是建立数据库连接  </a:t>
            </a:r>
            <a:endParaRPr kumimoji="0" lang="en-US" altLang="zh-CN" sz="2000"/>
          </a:p>
          <a:p>
            <a:endParaRPr lang="zh-CN" altLang="en-US" sz="2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txBox="1">
            <a:spLocks noChangeArrowheads="1"/>
          </p:cNvSpPr>
          <p:nvPr/>
        </p:nvSpPr>
        <p:spPr bwMode="auto">
          <a:xfrm>
            <a:off x="250825" y="266700"/>
            <a:ext cx="8643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a:solidFill>
                  <a:srgbClr val="0000FF"/>
                </a:solidFill>
                <a:latin typeface="黑体" panose="02010609060101010101" pitchFamily="49" charset="-122"/>
                <a:ea typeface="黑体" panose="02010609060101010101" pitchFamily="49" charset="-122"/>
              </a:rPr>
              <a:t>6</a:t>
            </a:r>
            <a:r>
              <a:rPr kumimoji="0" lang="en-US" altLang="zh-CN" sz="3200">
                <a:solidFill>
                  <a:srgbClr val="0000FF"/>
                </a:solidFill>
                <a:latin typeface="黑体" panose="02010609060101010101" pitchFamily="49" charset="-122"/>
                <a:ea typeface="黑体" panose="02010609060101010101" pitchFamily="49" charset="-122"/>
              </a:rPr>
              <a:t>.3.3 </a:t>
            </a:r>
            <a:r>
              <a:rPr lang="zh-TW" altLang="en-US" sz="3200">
                <a:solidFill>
                  <a:srgbClr val="0000FF"/>
                </a:solidFill>
                <a:latin typeface="黑体" panose="02010609060101010101" pitchFamily="49" charset="-122"/>
                <a:ea typeface="黑体" panose="02010609060101010101" pitchFamily="49" charset="-122"/>
              </a:rPr>
              <a:t>数据库连接接口</a:t>
            </a:r>
            <a:r>
              <a:rPr lang="zh-TW" altLang="zh-CN" sz="3200">
                <a:solidFill>
                  <a:srgbClr val="0000FF"/>
                </a:solidFill>
                <a:latin typeface="黑体" panose="02010609060101010101" pitchFamily="49" charset="-122"/>
                <a:ea typeface="黑体" panose="02010609060101010101" pitchFamily="49" charset="-122"/>
              </a:rPr>
              <a:t>Connection</a:t>
            </a:r>
            <a:r>
              <a:rPr lang="zh-CN" altLang="zh-CN" sz="3200">
                <a:solidFill>
                  <a:srgbClr val="0000FF"/>
                </a:solidFill>
                <a:latin typeface="黑体" panose="02010609060101010101" pitchFamily="49" charset="-122"/>
                <a:ea typeface="黑体" panose="02010609060101010101" pitchFamily="49" charset="-122"/>
              </a:rPr>
              <a:t> </a:t>
            </a:r>
            <a:endParaRPr kumimoji="0" lang="zh-CN" altLang="en-US" sz="3200">
              <a:solidFill>
                <a:srgbClr val="0000FF"/>
              </a:solidFill>
              <a:latin typeface="黑体" panose="02010609060101010101" pitchFamily="49" charset="-122"/>
              <a:ea typeface="黑体" panose="02010609060101010101" pitchFamily="49" charset="-122"/>
            </a:endParaRPr>
          </a:p>
        </p:txBody>
      </p:sp>
      <p:sp>
        <p:nvSpPr>
          <p:cNvPr id="35842" name="Text Box 6"/>
          <p:cNvSpPr txBox="1">
            <a:spLocks noChangeArrowheads="1"/>
          </p:cNvSpPr>
          <p:nvPr/>
        </p:nvSpPr>
        <p:spPr bwMode="auto">
          <a:xfrm>
            <a:off x="468313" y="1341438"/>
            <a:ext cx="8424862"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775"/>
              </a:lnSpc>
              <a:buFont typeface="Arial" panose="020B0604020202020204" pitchFamily="34" charset="0"/>
              <a:buChar char="•"/>
            </a:pPr>
            <a:r>
              <a:rPr lang="en-US" altLang="zh-CN"/>
              <a:t>Connection</a:t>
            </a:r>
            <a:r>
              <a:rPr lang="zh-CN" altLang="en-US"/>
              <a:t>接口用于管理和维护数据库连接</a:t>
            </a:r>
            <a:endParaRPr lang="en-US" altLang="zh-CN"/>
          </a:p>
          <a:p>
            <a:pPr>
              <a:lnSpc>
                <a:spcPts val="3775"/>
              </a:lnSpc>
              <a:buFont typeface="Arial" panose="020B0604020202020204" pitchFamily="34" charset="0"/>
              <a:buChar char="•"/>
            </a:pPr>
            <a:r>
              <a:rPr lang="zh-CN" altLang="en-US"/>
              <a:t>设置数据库操作模式、数据更新方式</a:t>
            </a:r>
            <a:endParaRPr lang="en-US" altLang="zh-CN"/>
          </a:p>
          <a:p>
            <a:pPr>
              <a:lnSpc>
                <a:spcPts val="3775"/>
              </a:lnSpc>
              <a:buFont typeface="Arial" panose="020B0604020202020204" pitchFamily="34" charset="0"/>
              <a:buChar char="•"/>
            </a:pPr>
            <a:r>
              <a:rPr lang="zh-CN" altLang="en-US"/>
              <a:t>设置当前的操作模式：只读模式、数据的提交方式</a:t>
            </a:r>
            <a:endParaRPr lang="en-US" altLang="zh-CN"/>
          </a:p>
          <a:p>
            <a:pPr>
              <a:lnSpc>
                <a:spcPts val="3775"/>
              </a:lnSpc>
              <a:buFont typeface="Arial" panose="020B0604020202020204" pitchFamily="34" charset="0"/>
              <a:buChar char="•"/>
            </a:pPr>
            <a:r>
              <a:rPr lang="zh-CN" altLang="zh-CN"/>
              <a:t>创建</a:t>
            </a:r>
            <a:r>
              <a:rPr lang="en-US" altLang="zh-CN"/>
              <a:t>sql</a:t>
            </a:r>
            <a:r>
              <a:rPr lang="zh-CN" altLang="en-US"/>
              <a:t>语句对象</a:t>
            </a:r>
            <a:endParaRPr lang="en-US" altLang="zh-CN"/>
          </a:p>
          <a:p>
            <a:pPr>
              <a:lnSpc>
                <a:spcPts val="3775"/>
              </a:lnSpc>
              <a:buFont typeface="Arial" panose="020B0604020202020204" pitchFamily="34" charset="0"/>
              <a:buChar char="•"/>
            </a:pPr>
            <a:r>
              <a:rPr lang="zh-CN" altLang="en-US"/>
              <a:t>关闭连接、创建不同类型的数据库操作语句对象等</a:t>
            </a:r>
            <a:r>
              <a:rPr lang="zh-CN" altLang="zh-CN"/>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txBox="1">
            <a:spLocks noChangeArrowheads="1"/>
          </p:cNvSpPr>
          <p:nvPr/>
        </p:nvSpPr>
        <p:spPr bwMode="auto">
          <a:xfrm>
            <a:off x="250825" y="339725"/>
            <a:ext cx="8643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en-US" altLang="zh-CN" sz="3200" b="1">
                <a:solidFill>
                  <a:srgbClr val="0000FF"/>
                </a:solidFill>
                <a:latin typeface="黑体" panose="02010609060101010101" pitchFamily="49" charset="-122"/>
                <a:ea typeface="黑体" panose="02010609060101010101" pitchFamily="49" charset="-122"/>
              </a:rPr>
              <a:t>connection</a:t>
            </a:r>
            <a:r>
              <a:rPr lang="zh-CN" altLang="en-US" sz="3200" b="1">
                <a:solidFill>
                  <a:srgbClr val="0000FF"/>
                </a:solidFill>
                <a:latin typeface="黑体" panose="02010609060101010101" pitchFamily="49" charset="-122"/>
                <a:ea typeface="黑体" panose="02010609060101010101" pitchFamily="49" charset="-122"/>
              </a:rPr>
              <a:t>接口的常用方法</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graphicFrame>
        <p:nvGraphicFramePr>
          <p:cNvPr id="36866" name="对象 2"/>
          <p:cNvGraphicFramePr>
            <a:graphicFrameLocks noChangeAspect="1"/>
          </p:cNvGraphicFramePr>
          <p:nvPr/>
        </p:nvGraphicFramePr>
        <p:xfrm>
          <a:off x="1116013" y="1125538"/>
          <a:ext cx="7127875" cy="5599112"/>
        </p:xfrm>
        <a:graphic>
          <a:graphicData uri="http://schemas.openxmlformats.org/presentationml/2006/ole">
            <mc:AlternateContent xmlns:mc="http://schemas.openxmlformats.org/markup-compatibility/2006">
              <mc:Choice xmlns:v="urn:schemas-microsoft-com:vml" Requires="v">
                <p:oleObj spid="_x0000_s36869" name="文档" r:id="rId3" imgW="5422700" imgH="4533733" progId="Word.Document.12">
                  <p:embed/>
                </p:oleObj>
              </mc:Choice>
              <mc:Fallback>
                <p:oleObj name="文档" r:id="rId3" imgW="5422700" imgH="4533733" progId="Word.Document.12">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125538"/>
                        <a:ext cx="71278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txBox="1">
            <a:spLocks noChangeArrowheads="1"/>
          </p:cNvSpPr>
          <p:nvPr/>
        </p:nvSpPr>
        <p:spPr bwMode="auto">
          <a:xfrm>
            <a:off x="250825" y="188913"/>
            <a:ext cx="8643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Connection</a:t>
            </a:r>
            <a:r>
              <a:rPr kumimoji="0" lang="zh-CN" altLang="en-US" sz="3200" b="1">
                <a:solidFill>
                  <a:srgbClr val="0000FF"/>
                </a:solidFill>
                <a:latin typeface="黑体" panose="02010609060101010101" pitchFamily="49" charset="-122"/>
                <a:ea typeface="黑体" panose="02010609060101010101" pitchFamily="49" charset="-122"/>
              </a:rPr>
              <a:t>方法</a:t>
            </a:r>
            <a:r>
              <a:rPr kumimoji="0" lang="zh-TW" altLang="en-US" sz="3200" b="1">
                <a:solidFill>
                  <a:srgbClr val="0000FF"/>
                </a:solidFill>
                <a:latin typeface="黑体" panose="02010609060101010101" pitchFamily="49" charset="-122"/>
                <a:ea typeface="黑体" panose="02010609060101010101" pitchFamily="49" charset="-122"/>
              </a:rPr>
              <a:t>示例</a:t>
            </a:r>
            <a:r>
              <a:rPr kumimoji="0"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37890" name="矩形 1"/>
          <p:cNvSpPr>
            <a:spLocks noChangeArrowheads="1"/>
          </p:cNvSpPr>
          <p:nvPr/>
        </p:nvSpPr>
        <p:spPr bwMode="auto">
          <a:xfrm>
            <a:off x="539750" y="1341438"/>
            <a:ext cx="8280400"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2900"/>
              </a:lnSpc>
            </a:pPr>
            <a:r>
              <a:rPr kumimoji="0" lang="en-US" altLang="zh-CN" sz="2000"/>
              <a:t>…</a:t>
            </a:r>
          </a:p>
          <a:p>
            <a:pPr>
              <a:lnSpc>
                <a:spcPts val="2900"/>
              </a:lnSpc>
            </a:pPr>
            <a:r>
              <a:rPr kumimoji="0" lang="en-US" altLang="zh-CN" sz="2000"/>
              <a:t>String url</a:t>
            </a:r>
            <a:r>
              <a:rPr kumimoji="0" lang="zh-CN" altLang="en-US" sz="2000"/>
              <a:t>＝</a:t>
            </a:r>
            <a:r>
              <a:rPr kumimoji="0" lang="en-US" altLang="zh-CN" sz="2000"/>
              <a:t>“jdbc:mysql://localhost:3306/myData”;</a:t>
            </a:r>
            <a:endParaRPr kumimoji="0" lang="zh-CN" altLang="zh-CN" sz="2000"/>
          </a:p>
          <a:p>
            <a:pPr>
              <a:lnSpc>
                <a:spcPts val="2900"/>
              </a:lnSpc>
            </a:pPr>
            <a:r>
              <a:rPr kumimoji="0" lang="en-US" altLang="zh-CN" sz="2000"/>
              <a:t>Connection conn = DriverManager.getConnection(url, "root","123456");</a:t>
            </a:r>
          </a:p>
          <a:p>
            <a:pPr>
              <a:lnSpc>
                <a:spcPts val="2900"/>
              </a:lnSpc>
            </a:pPr>
            <a:r>
              <a:rPr kumimoji="0" lang="en-US" altLang="zh-CN" sz="2000"/>
              <a:t>//</a:t>
            </a:r>
            <a:r>
              <a:rPr kumimoji="0" lang="zh-CN" altLang="en-US" sz="2000"/>
              <a:t>创建一个连接对象</a:t>
            </a:r>
            <a:r>
              <a:rPr kumimoji="0" lang="en-US" altLang="zh-CN" sz="2000"/>
              <a:t>conn</a:t>
            </a:r>
            <a:r>
              <a:rPr kumimoji="0" lang="zh-CN" altLang="zh-CN" sz="2000"/>
              <a:t> </a:t>
            </a:r>
          </a:p>
          <a:p>
            <a:pPr>
              <a:lnSpc>
                <a:spcPts val="2900"/>
              </a:lnSpc>
            </a:pPr>
            <a:r>
              <a:rPr kumimoji="0" lang="en-US" altLang="zh-CN" sz="2000"/>
              <a:t>Statement stmt = conn.createStatement();</a:t>
            </a:r>
          </a:p>
          <a:p>
            <a:pPr>
              <a:lnSpc>
                <a:spcPts val="2900"/>
              </a:lnSpc>
            </a:pPr>
            <a:r>
              <a:rPr kumimoji="0" lang="en-US" altLang="zh-CN" sz="2000"/>
              <a:t>//</a:t>
            </a:r>
            <a:r>
              <a:rPr kumimoji="0" lang="zh-CN" altLang="en-US" sz="2000"/>
              <a:t>创建了一个语句对象</a:t>
            </a:r>
            <a:r>
              <a:rPr kumimoji="0" lang="en-US" altLang="zh-CN" sz="2000"/>
              <a:t>stmt</a:t>
            </a:r>
            <a:r>
              <a:rPr kumimoji="0" lang="zh-CN" altLang="zh-CN" sz="2000"/>
              <a:t> </a:t>
            </a:r>
          </a:p>
          <a:p>
            <a:pPr>
              <a:lnSpc>
                <a:spcPts val="2900"/>
              </a:lnSpc>
            </a:pPr>
            <a:r>
              <a:rPr kumimoji="0" lang="en-US" altLang="zh-CN" sz="2000"/>
              <a:t>ResultSet rs = stmt.executeQuery("SELECT * FROM userTable");</a:t>
            </a:r>
          </a:p>
          <a:p>
            <a:pPr>
              <a:lnSpc>
                <a:spcPts val="2900"/>
              </a:lnSpc>
            </a:pPr>
            <a:r>
              <a:rPr kumimoji="0" lang="en-US" altLang="zh-CN" sz="2000"/>
              <a:t>//</a:t>
            </a:r>
            <a:r>
              <a:rPr kumimoji="0" lang="zh-CN" altLang="en-US" sz="2000"/>
              <a:t>执行一条</a:t>
            </a:r>
            <a:r>
              <a:rPr kumimoji="0" lang="en-US" altLang="zh-CN" sz="2000"/>
              <a:t>SQL</a:t>
            </a:r>
            <a:r>
              <a:rPr kumimoji="0" lang="zh-CN" altLang="en-US" sz="2000"/>
              <a:t>语句</a:t>
            </a:r>
            <a:r>
              <a:rPr kumimoji="0" lang="zh-CN" altLang="zh-CN" sz="2000"/>
              <a:t> </a:t>
            </a:r>
            <a:endParaRPr kumimoji="0" lang="en-US" altLang="zh-CN" sz="2000"/>
          </a:p>
          <a:p>
            <a:pPr>
              <a:lnSpc>
                <a:spcPts val="2900"/>
              </a:lnSpc>
            </a:pPr>
            <a:r>
              <a:rPr kumimoji="0" lang="en-US" altLang="zh-CN" sz="2000"/>
              <a:t>…</a:t>
            </a:r>
            <a:endParaRPr kumimoji="0" lang="zh-CN" altLang="zh-CN" sz="2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txBox="1">
            <a:spLocks noChangeArrowheads="1"/>
          </p:cNvSpPr>
          <p:nvPr/>
        </p:nvSpPr>
        <p:spPr bwMode="auto">
          <a:xfrm>
            <a:off x="250825" y="260350"/>
            <a:ext cx="8643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2800" b="1">
                <a:solidFill>
                  <a:srgbClr val="0000FF"/>
                </a:solidFill>
                <a:latin typeface="黑体" panose="02010609060101010101" pitchFamily="49" charset="-122"/>
                <a:ea typeface="黑体" panose="02010609060101010101" pitchFamily="49" charset="-122"/>
              </a:rPr>
              <a:t>6</a:t>
            </a:r>
            <a:r>
              <a:rPr kumimoji="0" lang="en-US" altLang="zh-CN" sz="2800" b="1">
                <a:solidFill>
                  <a:srgbClr val="0000FF"/>
                </a:solidFill>
                <a:latin typeface="黑体" panose="02010609060101010101" pitchFamily="49" charset="-122"/>
                <a:ea typeface="黑体" panose="02010609060101010101" pitchFamily="49" charset="-122"/>
              </a:rPr>
              <a:t>.3.4</a:t>
            </a:r>
            <a:r>
              <a:rPr lang="zh-TW" altLang="en-US" sz="2800" b="1">
                <a:solidFill>
                  <a:srgbClr val="0000FF"/>
                </a:solidFill>
                <a:latin typeface="黑体" panose="02010609060101010101" pitchFamily="49" charset="-122"/>
                <a:ea typeface="黑体" panose="02010609060101010101" pitchFamily="49" charset="-122"/>
              </a:rPr>
              <a:t>语句执行接口</a:t>
            </a:r>
            <a:r>
              <a:rPr lang="zh-TW" altLang="zh-CN" sz="2800" b="1">
                <a:solidFill>
                  <a:srgbClr val="0000FF"/>
                </a:solidFill>
                <a:latin typeface="黑体" panose="02010609060101010101" pitchFamily="49" charset="-122"/>
                <a:ea typeface="黑体" panose="02010609060101010101" pitchFamily="49" charset="-122"/>
              </a:rPr>
              <a:t>statement</a:t>
            </a:r>
            <a:r>
              <a:rPr lang="zh-TW" altLang="en-US" sz="2800" b="1">
                <a:solidFill>
                  <a:srgbClr val="0000FF"/>
                </a:solidFill>
                <a:latin typeface="黑体" panose="02010609060101010101" pitchFamily="49" charset="-122"/>
                <a:ea typeface="黑体" panose="02010609060101010101" pitchFamily="49" charset="-122"/>
              </a:rPr>
              <a:t>和</a:t>
            </a:r>
            <a:r>
              <a:rPr lang="zh-TW" altLang="zh-CN" sz="2800" b="1">
                <a:solidFill>
                  <a:srgbClr val="0000FF"/>
                </a:solidFill>
                <a:latin typeface="黑体" panose="02010609060101010101" pitchFamily="49" charset="-122"/>
                <a:ea typeface="黑体" panose="02010609060101010101" pitchFamily="49" charset="-122"/>
              </a:rPr>
              <a:t>prepareStatement</a:t>
            </a:r>
            <a:endParaRPr lang="zh-CN" altLang="zh-CN" sz="2800" b="1">
              <a:solidFill>
                <a:srgbClr val="0000FF"/>
              </a:solidFill>
              <a:latin typeface="黑体" panose="02010609060101010101" pitchFamily="49" charset="-122"/>
              <a:ea typeface="黑体" panose="02010609060101010101" pitchFamily="49" charset="-122"/>
            </a:endParaRPr>
          </a:p>
          <a:p>
            <a:endParaRPr kumimoji="0" lang="zh-CN" altLang="en-US" sz="2800" b="1">
              <a:solidFill>
                <a:srgbClr val="0000FF"/>
              </a:solidFill>
              <a:latin typeface="黑体" panose="02010609060101010101" pitchFamily="49" charset="-122"/>
              <a:ea typeface="黑体" panose="02010609060101010101" pitchFamily="49" charset="-122"/>
            </a:endParaRPr>
          </a:p>
        </p:txBody>
      </p:sp>
      <p:sp>
        <p:nvSpPr>
          <p:cNvPr id="39938" name="Text Box 6"/>
          <p:cNvSpPr txBox="1">
            <a:spLocks noChangeArrowheads="1"/>
          </p:cNvSpPr>
          <p:nvPr/>
        </p:nvSpPr>
        <p:spPr bwMode="auto">
          <a:xfrm>
            <a:off x="468313" y="1196975"/>
            <a:ext cx="8423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t>Statement</a:t>
            </a:r>
            <a:r>
              <a:rPr lang="zh-CN" altLang="en-US"/>
              <a:t>接口定义了执行静态的不带参的</a:t>
            </a:r>
            <a:r>
              <a:rPr lang="en-US" altLang="zh-CN"/>
              <a:t>SQL</a:t>
            </a:r>
            <a:r>
              <a:rPr lang="zh-CN" altLang="en-US"/>
              <a:t>语句的方法</a:t>
            </a:r>
            <a:endParaRPr lang="en-US" altLang="zh-CN"/>
          </a:p>
          <a:p>
            <a:pPr>
              <a:buFont typeface="Arial" panose="020B0604020202020204" pitchFamily="34" charset="0"/>
              <a:buChar char="•"/>
            </a:pPr>
            <a:r>
              <a:rPr lang="zh-CN" altLang="en-US"/>
              <a:t>常用的</a:t>
            </a:r>
            <a:r>
              <a:rPr lang="en-US" altLang="zh-CN"/>
              <a:t>statement</a:t>
            </a:r>
            <a:r>
              <a:rPr lang="zh-CN" altLang="en-US"/>
              <a:t>方法</a:t>
            </a:r>
            <a:endParaRPr lang="zh-CN" altLang="zh-CN"/>
          </a:p>
        </p:txBody>
      </p:sp>
      <p:graphicFrame>
        <p:nvGraphicFramePr>
          <p:cNvPr id="39939" name="对象 2"/>
          <p:cNvGraphicFramePr>
            <a:graphicFrameLocks noChangeAspect="1"/>
          </p:cNvGraphicFramePr>
          <p:nvPr/>
        </p:nvGraphicFramePr>
        <p:xfrm>
          <a:off x="900113" y="2133600"/>
          <a:ext cx="7559675" cy="4124325"/>
        </p:xfrm>
        <a:graphic>
          <a:graphicData uri="http://schemas.openxmlformats.org/presentationml/2006/ole">
            <mc:AlternateContent xmlns:mc="http://schemas.openxmlformats.org/markup-compatibility/2006">
              <mc:Choice xmlns:v="urn:schemas-microsoft-com:vml" Requires="v">
                <p:oleObj spid="_x0000_s39942" name="文档" r:id="rId3" imgW="5422700" imgH="2958991" progId="Word.Document.12">
                  <p:embed/>
                </p:oleObj>
              </mc:Choice>
              <mc:Fallback>
                <p:oleObj name="文档" r:id="rId3" imgW="5422700" imgH="2958991" progId="Word.Document.12">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133600"/>
                        <a:ext cx="75596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txBox="1">
            <a:spLocks noChangeArrowheads="1"/>
          </p:cNvSpPr>
          <p:nvPr/>
        </p:nvSpPr>
        <p:spPr bwMode="auto">
          <a:xfrm>
            <a:off x="214313" y="188913"/>
            <a:ext cx="86439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TW" sz="3200" b="1">
                <a:solidFill>
                  <a:srgbClr val="0000FF"/>
                </a:solidFill>
                <a:latin typeface="黑体" panose="02010609060101010101" pitchFamily="49" charset="-122"/>
                <a:ea typeface="黑体" panose="02010609060101010101" pitchFamily="49" charset="-122"/>
              </a:rPr>
              <a:t>Statement</a:t>
            </a:r>
            <a:r>
              <a:rPr kumimoji="0" lang="zh-CN" altLang="en-US" sz="3200" b="1">
                <a:solidFill>
                  <a:srgbClr val="0000FF"/>
                </a:solidFill>
                <a:latin typeface="黑体" panose="02010609060101010101" pitchFamily="49" charset="-122"/>
                <a:ea typeface="黑体" panose="02010609060101010101" pitchFamily="49" charset="-122"/>
              </a:rPr>
              <a:t>对象示例</a:t>
            </a:r>
          </a:p>
        </p:txBody>
      </p:sp>
      <p:sp>
        <p:nvSpPr>
          <p:cNvPr id="40962" name="矩形 1"/>
          <p:cNvSpPr>
            <a:spLocks noChangeArrowheads="1"/>
          </p:cNvSpPr>
          <p:nvPr/>
        </p:nvSpPr>
        <p:spPr bwMode="auto">
          <a:xfrm>
            <a:off x="684213" y="1341438"/>
            <a:ext cx="7991475"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100"/>
              </a:lnSpc>
            </a:pPr>
            <a:r>
              <a:rPr kumimoji="0" lang="en-US" altLang="zh-CN" sz="2000"/>
              <a:t>…</a:t>
            </a:r>
          </a:p>
          <a:p>
            <a:pPr>
              <a:lnSpc>
                <a:spcPts val="3100"/>
              </a:lnSpc>
            </a:pPr>
            <a:r>
              <a:rPr kumimoji="0" lang="en-US" altLang="zh-CN" sz="2000"/>
              <a:t>Statement stmt = conn.createStatement();  	</a:t>
            </a:r>
          </a:p>
          <a:p>
            <a:pPr>
              <a:lnSpc>
                <a:spcPts val="3100"/>
              </a:lnSpc>
            </a:pPr>
            <a:r>
              <a:rPr kumimoji="0" lang="en-US" altLang="zh-CN" sz="2000"/>
              <a:t>//</a:t>
            </a:r>
            <a:r>
              <a:rPr kumimoji="0" lang="zh-CN" altLang="en-US" sz="2000"/>
              <a:t>创建一个</a:t>
            </a:r>
            <a:r>
              <a:rPr kumimoji="0" lang="en-US" altLang="zh-CN" sz="2000"/>
              <a:t>statement</a:t>
            </a:r>
            <a:r>
              <a:rPr kumimoji="0" lang="zh-CN" altLang="en-US" sz="2000"/>
              <a:t>对象</a:t>
            </a:r>
            <a:endParaRPr kumimoji="0" lang="zh-CN" altLang="zh-CN" sz="2000"/>
          </a:p>
          <a:p>
            <a:pPr>
              <a:lnSpc>
                <a:spcPts val="3100"/>
              </a:lnSpc>
            </a:pPr>
            <a:r>
              <a:rPr kumimoji="0" lang="en-US" altLang="zh-CN" sz="2000"/>
              <a:t>ResultSet rs = stmt.executeQuery("SELECT name FROM student"); </a:t>
            </a:r>
          </a:p>
          <a:p>
            <a:pPr>
              <a:lnSpc>
                <a:spcPts val="3100"/>
              </a:lnSpc>
            </a:pPr>
            <a:r>
              <a:rPr kumimoji="0" lang="en-US" altLang="zh-CN" sz="2000"/>
              <a:t>//</a:t>
            </a:r>
            <a:r>
              <a:rPr kumimoji="0" lang="zh-CN" altLang="en-US" sz="2000"/>
              <a:t>执行</a:t>
            </a:r>
            <a:r>
              <a:rPr kumimoji="0" lang="en-US" altLang="zh-CN" sz="2000"/>
              <a:t>SQL SELECT</a:t>
            </a:r>
            <a:r>
              <a:rPr kumimoji="0" lang="zh-CN" altLang="en-US" sz="2000"/>
              <a:t>语句</a:t>
            </a:r>
            <a:endParaRPr kumimoji="0" lang="zh-CN" altLang="zh-CN" sz="2000"/>
          </a:p>
          <a:p>
            <a:pPr>
              <a:lnSpc>
                <a:spcPts val="3100"/>
              </a:lnSpc>
            </a:pPr>
            <a:r>
              <a:rPr kumimoji="0" lang="en-US" altLang="zh-CN" sz="2000"/>
              <a:t>stmt.executeUpdate</a:t>
            </a:r>
            <a:r>
              <a:rPr kumimoji="0" lang="zh-CN" altLang="en-US" sz="2000"/>
              <a:t>（“</a:t>
            </a:r>
            <a:r>
              <a:rPr kumimoji="0" lang="en-US" altLang="zh-CN" sz="2000"/>
              <a:t>delete from student where stuid=’0032’ ”</a:t>
            </a:r>
            <a:r>
              <a:rPr kumimoji="0" lang="zh-CN" altLang="en-US" sz="2000"/>
              <a:t>）</a:t>
            </a:r>
            <a:endParaRPr kumimoji="0" lang="en-US" altLang="zh-CN" sz="2000"/>
          </a:p>
          <a:p>
            <a:pPr>
              <a:lnSpc>
                <a:spcPts val="3100"/>
              </a:lnSpc>
            </a:pPr>
            <a:r>
              <a:rPr kumimoji="0" lang="en-US" altLang="zh-CN" sz="2000"/>
              <a:t>//</a:t>
            </a:r>
            <a:r>
              <a:rPr kumimoji="0" lang="zh-CN" altLang="en-US" sz="2000"/>
              <a:t>执行</a:t>
            </a:r>
            <a:r>
              <a:rPr kumimoji="0" lang="en-US" altLang="zh-CN" sz="2000"/>
              <a:t>SQL DELETE</a:t>
            </a:r>
            <a:r>
              <a:rPr kumimoji="0" lang="zh-CN" altLang="en-US" sz="2000"/>
              <a:t>语句</a:t>
            </a:r>
            <a:endParaRPr kumimoji="0" lang="en-US" altLang="zh-CN" sz="2000"/>
          </a:p>
          <a:p>
            <a:pPr>
              <a:lnSpc>
                <a:spcPts val="3100"/>
              </a:lnSpc>
            </a:pPr>
            <a:r>
              <a:rPr kumimoji="0" lang="en-US" altLang="zh-CN" sz="2000"/>
              <a:t>…</a:t>
            </a:r>
            <a:endParaRPr kumimoji="0" lang="zh-CN" altLang="zh-CN" sz="2000"/>
          </a:p>
          <a:p>
            <a:pPr>
              <a:lnSpc>
                <a:spcPts val="3100"/>
              </a:lnSpc>
            </a:pPr>
            <a:endParaRPr kumimoji="0" lang="zh-CN" altLang="zh-CN"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txBox="1">
            <a:spLocks noChangeArrowheads="1"/>
          </p:cNvSpPr>
          <p:nvPr/>
        </p:nvSpPr>
        <p:spPr bwMode="auto">
          <a:xfrm>
            <a:off x="214313" y="188913"/>
            <a:ext cx="86439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prepare</a:t>
            </a:r>
            <a:r>
              <a:rPr kumimoji="0" lang="en-US" altLang="zh-TW" sz="3200" b="1">
                <a:solidFill>
                  <a:srgbClr val="0000FF"/>
                </a:solidFill>
                <a:latin typeface="黑体" panose="02010609060101010101" pitchFamily="49" charset="-122"/>
                <a:ea typeface="黑体" panose="02010609060101010101" pitchFamily="49" charset="-122"/>
              </a:rPr>
              <a:t>Statement</a:t>
            </a:r>
            <a:r>
              <a:rPr kumimoji="0" lang="zh-CN" altLang="en-US" sz="3200" b="1">
                <a:solidFill>
                  <a:srgbClr val="0000FF"/>
                </a:solidFill>
                <a:latin typeface="黑体" panose="02010609060101010101" pitchFamily="49" charset="-122"/>
                <a:ea typeface="黑体" panose="02010609060101010101" pitchFamily="49" charset="-122"/>
              </a:rPr>
              <a:t>对象</a:t>
            </a:r>
          </a:p>
        </p:txBody>
      </p:sp>
      <p:sp>
        <p:nvSpPr>
          <p:cNvPr id="41986" name="矩形 1"/>
          <p:cNvSpPr>
            <a:spLocks noChangeArrowheads="1"/>
          </p:cNvSpPr>
          <p:nvPr/>
        </p:nvSpPr>
        <p:spPr bwMode="auto">
          <a:xfrm>
            <a:off x="611188" y="1125538"/>
            <a:ext cx="7993062"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100"/>
              </a:lnSpc>
              <a:buFont typeface="Arial" panose="020B0604020202020204" pitchFamily="34" charset="0"/>
              <a:buChar char="•"/>
            </a:pPr>
            <a:r>
              <a:rPr kumimoji="0" lang="en-US" altLang="zh-CN"/>
              <a:t>prepareStatement</a:t>
            </a:r>
            <a:r>
              <a:rPr kumimoji="0" lang="zh-CN" altLang="en-US"/>
              <a:t>类是</a:t>
            </a:r>
            <a:r>
              <a:rPr kumimoji="0" lang="en-US" altLang="zh-CN"/>
              <a:t>statement</a:t>
            </a:r>
            <a:r>
              <a:rPr kumimoji="0" lang="zh-CN" altLang="en-US"/>
              <a:t>的子类</a:t>
            </a:r>
            <a:endParaRPr kumimoji="0" lang="en-US" altLang="zh-CN"/>
          </a:p>
          <a:p>
            <a:pPr>
              <a:lnSpc>
                <a:spcPts val="3100"/>
              </a:lnSpc>
              <a:buFont typeface="Arial" panose="020B0604020202020204" pitchFamily="34" charset="0"/>
              <a:buChar char="•"/>
            </a:pPr>
            <a:r>
              <a:rPr kumimoji="0" lang="zh-CN" altLang="en-US"/>
              <a:t>用以完成动态带参的</a:t>
            </a:r>
            <a:r>
              <a:rPr kumimoji="0" lang="en-US" altLang="zh-CN"/>
              <a:t>SQL</a:t>
            </a:r>
            <a:r>
              <a:rPr kumimoji="0" lang="zh-CN" altLang="en-US"/>
              <a:t>语句执行</a:t>
            </a:r>
            <a:endParaRPr kumimoji="0" lang="en-US" altLang="zh-CN"/>
          </a:p>
          <a:p>
            <a:pPr>
              <a:lnSpc>
                <a:spcPts val="3100"/>
              </a:lnSpc>
              <a:buFont typeface="Arial" panose="020B0604020202020204" pitchFamily="34" charset="0"/>
              <a:buChar char="•"/>
            </a:pPr>
            <a:r>
              <a:rPr kumimoji="0" lang="zh-CN" altLang="en-US"/>
              <a:t>继承了</a:t>
            </a:r>
            <a:r>
              <a:rPr kumimoji="0" lang="en-US" altLang="zh-CN"/>
              <a:t>statement</a:t>
            </a:r>
            <a:r>
              <a:rPr kumimoji="0" lang="zh-CN" altLang="en-US"/>
              <a:t>的所有方法，但也具有自己的方法</a:t>
            </a:r>
            <a:endParaRPr kumimoji="0" lang="en-US" altLang="zh-CN"/>
          </a:p>
        </p:txBody>
      </p:sp>
      <p:graphicFrame>
        <p:nvGraphicFramePr>
          <p:cNvPr id="41987" name="对象 1"/>
          <p:cNvGraphicFramePr>
            <a:graphicFrameLocks noChangeAspect="1"/>
          </p:cNvGraphicFramePr>
          <p:nvPr/>
        </p:nvGraphicFramePr>
        <p:xfrm>
          <a:off x="468313" y="2636838"/>
          <a:ext cx="8474075" cy="3095625"/>
        </p:xfrm>
        <a:graphic>
          <a:graphicData uri="http://schemas.openxmlformats.org/presentationml/2006/ole">
            <mc:AlternateContent xmlns:mc="http://schemas.openxmlformats.org/markup-compatibility/2006">
              <mc:Choice xmlns:v="urn:schemas-microsoft-com:vml" Requires="v">
                <p:oleObj spid="_x0000_s41990" name="文档" r:id="rId4" imgW="5422700" imgH="1981127" progId="Word.Document.12">
                  <p:embed/>
                </p:oleObj>
              </mc:Choice>
              <mc:Fallback>
                <p:oleObj name="文档" r:id="rId4" imgW="5422700" imgH="1981127" progId="Word.Document.12">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636838"/>
                        <a:ext cx="84740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txBox="1">
            <a:spLocks noChangeArrowheads="1"/>
          </p:cNvSpPr>
          <p:nvPr/>
        </p:nvSpPr>
        <p:spPr bwMode="auto">
          <a:xfrm>
            <a:off x="214313" y="188913"/>
            <a:ext cx="86439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prepare</a:t>
            </a:r>
            <a:r>
              <a:rPr kumimoji="0" lang="en-US" altLang="zh-TW" sz="3200" b="1">
                <a:solidFill>
                  <a:srgbClr val="0000FF"/>
                </a:solidFill>
                <a:latin typeface="黑体" panose="02010609060101010101" pitchFamily="49" charset="-122"/>
                <a:ea typeface="黑体" panose="02010609060101010101" pitchFamily="49" charset="-122"/>
              </a:rPr>
              <a:t>Statement</a:t>
            </a:r>
            <a:r>
              <a:rPr kumimoji="0" lang="zh-CN" altLang="en-US" sz="3200" b="1">
                <a:solidFill>
                  <a:srgbClr val="0000FF"/>
                </a:solidFill>
                <a:latin typeface="黑体" panose="02010609060101010101" pitchFamily="49" charset="-122"/>
                <a:ea typeface="黑体" panose="02010609060101010101" pitchFamily="49" charset="-122"/>
              </a:rPr>
              <a:t>对象示例</a:t>
            </a:r>
          </a:p>
        </p:txBody>
      </p:sp>
      <p:sp>
        <p:nvSpPr>
          <p:cNvPr id="44034" name="矩形 1"/>
          <p:cNvSpPr>
            <a:spLocks noChangeArrowheads="1"/>
          </p:cNvSpPr>
          <p:nvPr/>
        </p:nvSpPr>
        <p:spPr bwMode="auto">
          <a:xfrm>
            <a:off x="611188" y="1125538"/>
            <a:ext cx="7993062"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00"/>
              </a:lnSpc>
              <a:buFont typeface="Arial" panose="020B0604020202020204" pitchFamily="34" charset="0"/>
              <a:buChar char="•"/>
            </a:pPr>
            <a:r>
              <a:rPr kumimoji="0" lang="zh-CN" altLang="en-US"/>
              <a:t>代码定义了一个带参的</a:t>
            </a:r>
            <a:r>
              <a:rPr kumimoji="0" lang="en-US" altLang="zh-CN"/>
              <a:t>SQL update</a:t>
            </a:r>
            <a:r>
              <a:rPr kumimoji="0" lang="zh-CN" altLang="en-US"/>
              <a:t>语句串</a:t>
            </a:r>
            <a:endParaRPr kumimoji="0" lang="en-US" altLang="zh-CN"/>
          </a:p>
          <a:p>
            <a:pPr>
              <a:lnSpc>
                <a:spcPts val="3000"/>
              </a:lnSpc>
              <a:buFont typeface="Arial" panose="020B0604020202020204" pitchFamily="34" charset="0"/>
              <a:buChar char="•"/>
            </a:pPr>
            <a:r>
              <a:rPr kumimoji="0" lang="zh-CN" altLang="en-US"/>
              <a:t>参数用“？”表示，需要在执行方法调用前动态给出</a:t>
            </a:r>
            <a:r>
              <a:rPr kumimoji="0" lang="zh-CN" altLang="zh-CN"/>
              <a:t> </a:t>
            </a:r>
            <a:endParaRPr kumimoji="0" lang="en-US" altLang="zh-CN"/>
          </a:p>
        </p:txBody>
      </p:sp>
      <p:sp>
        <p:nvSpPr>
          <p:cNvPr id="44035" name="矩形 2"/>
          <p:cNvSpPr>
            <a:spLocks noChangeArrowheads="1"/>
          </p:cNvSpPr>
          <p:nvPr/>
        </p:nvSpPr>
        <p:spPr bwMode="auto">
          <a:xfrm>
            <a:off x="827088" y="2133600"/>
            <a:ext cx="7777162"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2800"/>
              </a:lnSpc>
            </a:pPr>
            <a:r>
              <a:rPr kumimoji="0" lang="en-US" altLang="zh-CN" sz="2000"/>
              <a:t>…</a:t>
            </a:r>
          </a:p>
          <a:p>
            <a:pPr>
              <a:lnSpc>
                <a:spcPts val="2800"/>
              </a:lnSpc>
            </a:pPr>
            <a:r>
              <a:rPr kumimoji="0" lang="en-US" altLang="zh-CN" sz="2000"/>
              <a:t>String sql="update user set user_name=? where id=1 ";        </a:t>
            </a:r>
          </a:p>
          <a:p>
            <a:pPr>
              <a:lnSpc>
                <a:spcPts val="2800"/>
              </a:lnSpc>
            </a:pPr>
            <a:r>
              <a:rPr kumimoji="0" lang="en-US" altLang="zh-CN" sz="2000"/>
              <a:t> //</a:t>
            </a:r>
            <a:r>
              <a:rPr kumimoji="0" lang="zh-CN" altLang="en-US" sz="2000"/>
              <a:t>构造一个带参</a:t>
            </a:r>
            <a:r>
              <a:rPr kumimoji="0" lang="en-US" altLang="zh-CN" sz="2000"/>
              <a:t>SQL</a:t>
            </a:r>
            <a:r>
              <a:rPr kumimoji="0" lang="zh-CN" altLang="en-US" sz="2000"/>
              <a:t>语句串</a:t>
            </a:r>
            <a:endParaRPr kumimoji="0" lang="zh-CN" altLang="zh-CN" sz="2000"/>
          </a:p>
          <a:p>
            <a:pPr>
              <a:lnSpc>
                <a:spcPts val="2800"/>
              </a:lnSpc>
            </a:pPr>
            <a:r>
              <a:rPr kumimoji="0" lang="en-US" altLang="zh-CN" sz="2000"/>
              <a:t>PreparedStatement pst=conn.prepareStatement(s);         </a:t>
            </a:r>
          </a:p>
          <a:p>
            <a:pPr>
              <a:lnSpc>
                <a:spcPts val="2800"/>
              </a:lnSpc>
            </a:pPr>
            <a:r>
              <a:rPr kumimoji="0" lang="en-US" altLang="zh-CN" sz="2000"/>
              <a:t>//</a:t>
            </a:r>
            <a:r>
              <a:rPr kumimoji="0" lang="zh-CN" altLang="en-US" sz="2000"/>
              <a:t>创建一个</a:t>
            </a:r>
            <a:r>
              <a:rPr kumimoji="0" lang="en-US" altLang="zh-CN" sz="2000"/>
              <a:t>prepareStatement</a:t>
            </a:r>
            <a:r>
              <a:rPr kumimoji="0" lang="zh-CN" altLang="en-US" sz="2000"/>
              <a:t>对象</a:t>
            </a:r>
            <a:r>
              <a:rPr kumimoji="0" lang="en-US" altLang="zh-CN" sz="2000"/>
              <a:t>pst  </a:t>
            </a:r>
            <a:endParaRPr kumimoji="0" lang="zh-CN" altLang="zh-CN" sz="2000"/>
          </a:p>
          <a:p>
            <a:pPr>
              <a:lnSpc>
                <a:spcPts val="2800"/>
              </a:lnSpc>
            </a:pPr>
            <a:r>
              <a:rPr kumimoji="0" lang="en-US" altLang="zh-CN" sz="2000"/>
              <a:t>pst.setString(1, “Supervisor”);     </a:t>
            </a:r>
          </a:p>
          <a:p>
            <a:pPr>
              <a:lnSpc>
                <a:spcPts val="2800"/>
              </a:lnSpc>
            </a:pPr>
            <a:r>
              <a:rPr kumimoji="0" lang="en-US" altLang="zh-CN" sz="2000"/>
              <a:t>//</a:t>
            </a:r>
            <a:r>
              <a:rPr kumimoji="0" lang="zh-CN" altLang="en-US" sz="2000"/>
              <a:t>设置</a:t>
            </a:r>
            <a:r>
              <a:rPr kumimoji="0" lang="en-US" altLang="zh-CN" sz="2000"/>
              <a:t>pst</a:t>
            </a:r>
            <a:r>
              <a:rPr kumimoji="0" lang="zh-CN" altLang="en-US" sz="2000"/>
              <a:t>对象的执行语句的第</a:t>
            </a:r>
            <a:r>
              <a:rPr kumimoji="0" lang="en-US" altLang="zh-CN" sz="2000"/>
              <a:t>1</a:t>
            </a:r>
            <a:r>
              <a:rPr kumimoji="0" lang="zh-CN" altLang="en-US" sz="2000"/>
              <a:t>个参数为“</a:t>
            </a:r>
            <a:r>
              <a:rPr kumimoji="0" lang="en-US" altLang="zh-CN" sz="2000"/>
              <a:t>Supervisor</a:t>
            </a:r>
            <a:r>
              <a:rPr kumimoji="0" lang="zh-CN" altLang="en-US" sz="2000"/>
              <a:t>”</a:t>
            </a:r>
            <a:endParaRPr kumimoji="0" lang="zh-CN" altLang="zh-CN" sz="2000"/>
          </a:p>
          <a:p>
            <a:pPr>
              <a:lnSpc>
                <a:spcPts val="2800"/>
              </a:lnSpc>
            </a:pPr>
            <a:r>
              <a:rPr kumimoji="0" lang="en-US" altLang="zh-CN" sz="2000"/>
              <a:t>pst.executeUpdte();    </a:t>
            </a:r>
          </a:p>
          <a:p>
            <a:pPr>
              <a:lnSpc>
                <a:spcPts val="2800"/>
              </a:lnSpc>
            </a:pPr>
            <a:r>
              <a:rPr kumimoji="0" lang="en-US" altLang="zh-CN" sz="2000"/>
              <a:t>//</a:t>
            </a:r>
            <a:r>
              <a:rPr kumimoji="0" lang="zh-CN" altLang="en-US" sz="2000"/>
              <a:t>执行</a:t>
            </a:r>
            <a:r>
              <a:rPr kumimoji="0" lang="en-US" altLang="zh-CN" sz="2000"/>
              <a:t>SQL</a:t>
            </a:r>
            <a:r>
              <a:rPr kumimoji="0" lang="zh-CN" altLang="en-US" sz="2000"/>
              <a:t>语句串</a:t>
            </a:r>
            <a:endParaRPr kumimoji="0" lang="en-US" altLang="zh-CN" sz="2000"/>
          </a:p>
          <a:p>
            <a:pPr>
              <a:lnSpc>
                <a:spcPts val="2800"/>
              </a:lnSpc>
            </a:pPr>
            <a:r>
              <a:rPr kumimoji="0" lang="en-US" altLang="zh-CN" sz="2000"/>
              <a:t>…</a:t>
            </a:r>
            <a:endParaRPr kumimoji="0" lang="zh-CN" altLang="zh-CN"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txBox="1">
            <a:spLocks noChangeArrowheads="1"/>
          </p:cNvSpPr>
          <p:nvPr/>
        </p:nvSpPr>
        <p:spPr bwMode="auto">
          <a:xfrm>
            <a:off x="249238" y="260350"/>
            <a:ext cx="864393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a:solidFill>
                  <a:srgbClr val="0000FF"/>
                </a:solidFill>
                <a:latin typeface="黑体" panose="02010609060101010101" pitchFamily="49" charset="-122"/>
                <a:ea typeface="黑体" panose="02010609060101010101" pitchFamily="49" charset="-122"/>
              </a:rPr>
              <a:t>5.3 </a:t>
            </a:r>
            <a:r>
              <a:rPr lang="zh-TW" altLang="en-US" sz="3200">
                <a:solidFill>
                  <a:srgbClr val="0000FF"/>
                </a:solidFill>
                <a:latin typeface="黑体" panose="02010609060101010101" pitchFamily="49" charset="-122"/>
                <a:ea typeface="黑体" panose="02010609060101010101" pitchFamily="49" charset="-122"/>
              </a:rPr>
              <a:t>结果集接口</a:t>
            </a:r>
            <a:r>
              <a:rPr lang="zh-TW" altLang="zh-CN" sz="3200">
                <a:solidFill>
                  <a:srgbClr val="0000FF"/>
                </a:solidFill>
                <a:latin typeface="黑体" panose="02010609060101010101" pitchFamily="49" charset="-122"/>
                <a:ea typeface="黑体" panose="02010609060101010101" pitchFamily="49" charset="-122"/>
              </a:rPr>
              <a:t>resultSet</a:t>
            </a:r>
            <a:r>
              <a:rPr lang="zh-CN" altLang="zh-CN" sz="3200">
                <a:solidFill>
                  <a:srgbClr val="0000FF"/>
                </a:solidFill>
                <a:latin typeface="黑体" panose="02010609060101010101" pitchFamily="49" charset="-122"/>
                <a:ea typeface="黑体" panose="02010609060101010101" pitchFamily="49" charset="-122"/>
              </a:rPr>
              <a:t> </a:t>
            </a:r>
            <a:endParaRPr kumimoji="0" lang="zh-CN" altLang="en-US" sz="3200">
              <a:solidFill>
                <a:srgbClr val="0000FF"/>
              </a:solidFill>
              <a:latin typeface="黑体" panose="02010609060101010101" pitchFamily="49" charset="-122"/>
              <a:ea typeface="黑体" panose="02010609060101010101" pitchFamily="49" charset="-122"/>
            </a:endParaRPr>
          </a:p>
        </p:txBody>
      </p:sp>
      <p:sp>
        <p:nvSpPr>
          <p:cNvPr id="46082" name="Text Box 84"/>
          <p:cNvSpPr txBox="1">
            <a:spLocks noChangeArrowheads="1"/>
          </p:cNvSpPr>
          <p:nvPr/>
        </p:nvSpPr>
        <p:spPr bwMode="auto">
          <a:xfrm>
            <a:off x="323850" y="981075"/>
            <a:ext cx="79930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ts val="238"/>
              </a:spcBef>
              <a:buFont typeface="Arial" panose="020B0604020202020204" pitchFamily="34" charset="0"/>
              <a:buChar char="•"/>
            </a:pPr>
            <a:r>
              <a:rPr lang="en-US" altLang="zh-CN"/>
              <a:t>resultSet</a:t>
            </a:r>
            <a:r>
              <a:rPr lang="zh-CN" altLang="en-US"/>
              <a:t>类用于存放执行</a:t>
            </a:r>
            <a:r>
              <a:rPr lang="en-US" altLang="zh-CN"/>
              <a:t>SQL</a:t>
            </a:r>
            <a:r>
              <a:rPr lang="zh-CN" altLang="en-US"/>
              <a:t>语句检索数据库后的结果</a:t>
            </a:r>
            <a:r>
              <a:rPr lang="zh-CN" altLang="zh-CN"/>
              <a:t> </a:t>
            </a:r>
            <a:endParaRPr lang="en-US" altLang="zh-CN"/>
          </a:p>
          <a:p>
            <a:pPr>
              <a:spcBef>
                <a:spcPts val="238"/>
              </a:spcBef>
              <a:buFont typeface="Arial" panose="020B0604020202020204" pitchFamily="34" charset="0"/>
              <a:buChar char="•"/>
            </a:pPr>
            <a:r>
              <a:rPr lang="zh-CN" altLang="en-US"/>
              <a:t>可以视为数据库表在内存中的映射</a:t>
            </a:r>
            <a:r>
              <a:rPr lang="zh-CN" altLang="zh-CN"/>
              <a:t> </a:t>
            </a:r>
            <a:endParaRPr kumimoji="0" lang="zh-CN" altLang="en-US" b="1"/>
          </a:p>
        </p:txBody>
      </p:sp>
      <p:graphicFrame>
        <p:nvGraphicFramePr>
          <p:cNvPr id="46083" name="对象 1"/>
          <p:cNvGraphicFramePr>
            <a:graphicFrameLocks noChangeAspect="1"/>
          </p:cNvGraphicFramePr>
          <p:nvPr/>
        </p:nvGraphicFramePr>
        <p:xfrm>
          <a:off x="1692275" y="1916113"/>
          <a:ext cx="5903913" cy="4743450"/>
        </p:xfrm>
        <a:graphic>
          <a:graphicData uri="http://schemas.openxmlformats.org/presentationml/2006/ole">
            <mc:AlternateContent xmlns:mc="http://schemas.openxmlformats.org/markup-compatibility/2006">
              <mc:Choice xmlns:v="urn:schemas-microsoft-com:vml" Requires="v">
                <p:oleObj spid="_x0000_s46086" name="文档" r:id="rId3" imgW="5422700" imgH="4355940" progId="Word.Document.12">
                  <p:embed/>
                </p:oleObj>
              </mc:Choice>
              <mc:Fallback>
                <p:oleObj name="文档" r:id="rId3" imgW="5422700" imgH="4355940"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916113"/>
                        <a:ext cx="5903913"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矩形 4"/>
          <p:cNvSpPr>
            <a:spLocks noChangeArrowheads="1"/>
          </p:cNvSpPr>
          <p:nvPr/>
        </p:nvSpPr>
        <p:spPr bwMode="auto">
          <a:xfrm>
            <a:off x="611188" y="260350"/>
            <a:ext cx="3673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TW" altLang="zh-CN" sz="3200" b="1">
                <a:solidFill>
                  <a:srgbClr val="0000FF"/>
                </a:solidFill>
                <a:latin typeface="黑体" panose="02010609060101010101" pitchFamily="49" charset="-122"/>
                <a:ea typeface="黑体" panose="02010609060101010101" pitchFamily="49" charset="-122"/>
              </a:rPr>
              <a:t>resultSet</a:t>
            </a:r>
            <a:r>
              <a:rPr kumimoji="0" lang="zh-CN" altLang="en-US" sz="3200" b="1">
                <a:solidFill>
                  <a:srgbClr val="0000FF"/>
                </a:solidFill>
                <a:latin typeface="黑体" panose="02010609060101010101" pitchFamily="49" charset="-122"/>
                <a:ea typeface="黑体" panose="02010609060101010101" pitchFamily="49" charset="-122"/>
              </a:rPr>
              <a:t>对象示例</a:t>
            </a:r>
          </a:p>
        </p:txBody>
      </p:sp>
      <p:sp>
        <p:nvSpPr>
          <p:cNvPr id="47106" name="矩形 2"/>
          <p:cNvSpPr>
            <a:spLocks noChangeArrowheads="1"/>
          </p:cNvSpPr>
          <p:nvPr/>
        </p:nvSpPr>
        <p:spPr bwMode="auto">
          <a:xfrm>
            <a:off x="827088" y="2276475"/>
            <a:ext cx="74168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2863"/>
              </a:lnSpc>
            </a:pPr>
            <a:r>
              <a:rPr kumimoji="0" lang="en-US" altLang="zh-CN" sz="1800"/>
              <a:t>…</a:t>
            </a:r>
          </a:p>
          <a:p>
            <a:pPr>
              <a:lnSpc>
                <a:spcPts val="2863"/>
              </a:lnSpc>
            </a:pPr>
            <a:r>
              <a:rPr kumimoji="0" lang="en-US" altLang="zh-CN" sz="1800"/>
              <a:t>Statement stmt = conn.createStatement();  	</a:t>
            </a:r>
            <a:endParaRPr kumimoji="0" lang="zh-CN" altLang="zh-CN" sz="1800"/>
          </a:p>
          <a:p>
            <a:pPr>
              <a:lnSpc>
                <a:spcPts val="2863"/>
              </a:lnSpc>
            </a:pPr>
            <a:r>
              <a:rPr kumimoji="0" lang="en-US" altLang="zh-CN" sz="1800"/>
              <a:t>ResultSet rs = stmt.executeQuery("SELECT name FROM student");</a:t>
            </a:r>
            <a:endParaRPr kumimoji="0" lang="zh-CN" altLang="zh-CN" sz="1800"/>
          </a:p>
          <a:p>
            <a:pPr>
              <a:lnSpc>
                <a:spcPts val="2863"/>
              </a:lnSpc>
            </a:pPr>
            <a:r>
              <a:rPr kumimoji="0" lang="en-US" altLang="zh-CN" sz="1800"/>
              <a:t>String stuid = rs.getString(</a:t>
            </a:r>
            <a:r>
              <a:rPr kumimoji="0" lang="zh-CN" altLang="en-US" sz="1800"/>
              <a:t>“</a:t>
            </a:r>
            <a:r>
              <a:rPr kumimoji="0" lang="en-US" altLang="zh-CN" sz="1800"/>
              <a:t>stuid</a:t>
            </a:r>
            <a:r>
              <a:rPr kumimoji="0" lang="zh-CN" altLang="en-US" sz="1800"/>
              <a:t>”</a:t>
            </a:r>
            <a:r>
              <a:rPr kumimoji="0" lang="en-US" altLang="zh-CN" sz="1800"/>
              <a:t>); 		</a:t>
            </a:r>
          </a:p>
          <a:p>
            <a:pPr>
              <a:lnSpc>
                <a:spcPts val="2863"/>
              </a:lnSpc>
            </a:pPr>
            <a:r>
              <a:rPr kumimoji="0" lang="en-US" altLang="zh-CN" sz="1800"/>
              <a:t>//</a:t>
            </a:r>
            <a:r>
              <a:rPr kumimoji="0" lang="zh-CN" altLang="en-US" sz="1800"/>
              <a:t>根据列名取列值</a:t>
            </a:r>
            <a:endParaRPr kumimoji="0" lang="zh-CN" altLang="zh-CN" sz="1800"/>
          </a:p>
          <a:p>
            <a:pPr>
              <a:lnSpc>
                <a:spcPts val="2863"/>
              </a:lnSpc>
            </a:pPr>
            <a:r>
              <a:rPr kumimoji="0" lang="en-US" altLang="zh-CN" sz="1800"/>
              <a:t>String stuname = rs.getString(2);			</a:t>
            </a:r>
          </a:p>
          <a:p>
            <a:pPr>
              <a:lnSpc>
                <a:spcPts val="2863"/>
              </a:lnSpc>
            </a:pPr>
            <a:r>
              <a:rPr kumimoji="0" lang="en-US" altLang="zh-CN" sz="1800"/>
              <a:t>//</a:t>
            </a:r>
            <a:r>
              <a:rPr kumimoji="0" lang="zh-CN" altLang="en-US" sz="1800"/>
              <a:t>根据列序号取列值</a:t>
            </a:r>
            <a:endParaRPr kumimoji="0" lang="zh-CN" altLang="zh-CN" sz="1800"/>
          </a:p>
          <a:p>
            <a:pPr>
              <a:lnSpc>
                <a:spcPts val="2863"/>
              </a:lnSpc>
            </a:pPr>
            <a:r>
              <a:rPr kumimoji="0" lang="en-US" altLang="zh-CN" sz="1800"/>
              <a:t>Rs.next();						</a:t>
            </a:r>
          </a:p>
          <a:p>
            <a:pPr>
              <a:lnSpc>
                <a:spcPts val="2863"/>
              </a:lnSpc>
            </a:pPr>
            <a:r>
              <a:rPr kumimoji="0" lang="en-US" altLang="zh-CN" sz="1800"/>
              <a:t>//</a:t>
            </a:r>
            <a:r>
              <a:rPr kumimoji="0" lang="zh-CN" altLang="en-US" sz="1800"/>
              <a:t>记录指针移到下一行记录</a:t>
            </a:r>
            <a:endParaRPr kumimoji="0" lang="en-US" altLang="zh-CN" sz="1800"/>
          </a:p>
          <a:p>
            <a:pPr>
              <a:lnSpc>
                <a:spcPts val="2863"/>
              </a:lnSpc>
            </a:pPr>
            <a:r>
              <a:rPr kumimoji="0" lang="en-US" altLang="zh-CN" sz="1800"/>
              <a:t>…</a:t>
            </a:r>
            <a:endParaRPr kumimoji="0" lang="zh-CN" altLang="zh-CN" sz="1800"/>
          </a:p>
        </p:txBody>
      </p:sp>
      <p:sp>
        <p:nvSpPr>
          <p:cNvPr id="47107" name="文本框 3"/>
          <p:cNvSpPr txBox="1">
            <a:spLocks noChangeArrowheads="1"/>
          </p:cNvSpPr>
          <p:nvPr/>
        </p:nvSpPr>
        <p:spPr bwMode="auto">
          <a:xfrm>
            <a:off x="250825" y="1196975"/>
            <a:ext cx="8713788"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kumimoji="0" lang="zh-CN" altLang="en-US"/>
              <a:t>完成一次数据库记录的检索，并将结果赋予</a:t>
            </a:r>
            <a:r>
              <a:rPr kumimoji="0" lang="en-US" altLang="zh-CN"/>
              <a:t>resultSet</a:t>
            </a:r>
            <a:r>
              <a:rPr kumimoji="0" lang="zh-CN" altLang="en-US"/>
              <a:t>对象</a:t>
            </a:r>
            <a:r>
              <a:rPr kumimoji="0" lang="en-US" altLang="zh-CN"/>
              <a:t>rs;</a:t>
            </a:r>
          </a:p>
          <a:p>
            <a:pPr>
              <a:lnSpc>
                <a:spcPts val="3075"/>
              </a:lnSpc>
              <a:buFont typeface="Arial" panose="020B0604020202020204" pitchFamily="34" charset="0"/>
              <a:buChar char="•"/>
            </a:pPr>
            <a:r>
              <a:rPr kumimoji="0" lang="zh-CN" altLang="en-US"/>
              <a:t>分别通过列名和列序号取出相应的列值，然后记录指针移至下一个记录</a:t>
            </a:r>
            <a:r>
              <a:rPr kumimoji="0" lang="zh-CN" altLang="zh-CN"/>
              <a:t> </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txBox="1">
            <a:spLocks noChangeArrowheads="1"/>
          </p:cNvSpPr>
          <p:nvPr/>
        </p:nvSpPr>
        <p:spPr bwMode="auto">
          <a:xfrm>
            <a:off x="395288" y="287338"/>
            <a:ext cx="824865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a:solidFill>
                  <a:srgbClr val="0000FF"/>
                </a:solidFill>
                <a:latin typeface="黑体" panose="02010609060101010101" pitchFamily="49" charset="-122"/>
                <a:ea typeface="黑体" panose="02010609060101010101" pitchFamily="49" charset="-122"/>
              </a:rPr>
              <a:t>6</a:t>
            </a:r>
            <a:r>
              <a:rPr kumimoji="0" lang="en-US" altLang="zh-CN" sz="3200" b="1">
                <a:solidFill>
                  <a:srgbClr val="0000FF"/>
                </a:solidFill>
                <a:latin typeface="黑体" panose="02010609060101010101" pitchFamily="49" charset="-122"/>
                <a:ea typeface="黑体" panose="02010609060101010101" pitchFamily="49" charset="-122"/>
              </a:rPr>
              <a:t>.1  Web</a:t>
            </a:r>
            <a:r>
              <a:rPr kumimoji="0" lang="zh-CN" altLang="en-US" sz="3200" b="1">
                <a:solidFill>
                  <a:srgbClr val="0000FF"/>
                </a:solidFill>
                <a:latin typeface="黑体" panose="02010609060101010101" pitchFamily="49" charset="-122"/>
                <a:ea typeface="黑体" panose="02010609060101010101" pitchFamily="49" charset="-122"/>
              </a:rPr>
              <a:t>数据库访问技术（续）</a:t>
            </a:r>
            <a:r>
              <a:rPr kumimoji="0"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16386" name="TextBox 2"/>
          <p:cNvSpPr txBox="1">
            <a:spLocks noChangeArrowheads="1"/>
          </p:cNvSpPr>
          <p:nvPr/>
        </p:nvSpPr>
        <p:spPr bwMode="auto">
          <a:xfrm>
            <a:off x="539750" y="1125538"/>
            <a:ext cx="8072438" cy="617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1085850" indent="-342900">
              <a:defRPr kumimoji="1" sz="2400">
                <a:solidFill>
                  <a:schemeClr val="tx1"/>
                </a:solidFill>
                <a:latin typeface="Arial" panose="020B0604020202020204" pitchFamily="34" charset="0"/>
                <a:ea typeface="宋体" panose="02010600030101010101" pitchFamily="2" charset="-122"/>
              </a:defRPr>
            </a:lvl2pPr>
            <a:lvl3pPr marL="1485900" indent="-3429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2975"/>
              </a:lnSpc>
              <a:spcBef>
                <a:spcPts val="600"/>
              </a:spcBef>
              <a:buFont typeface="Arial" panose="020B0604020202020204" pitchFamily="34" charset="0"/>
              <a:buChar char="•"/>
            </a:pPr>
            <a:r>
              <a:rPr kumimoji="0" lang="en-US" altLang="zh-CN" sz="1400" dirty="0"/>
              <a:t>JDBC</a:t>
            </a:r>
          </a:p>
          <a:p>
            <a:pPr lvl="1">
              <a:lnSpc>
                <a:spcPts val="2975"/>
              </a:lnSpc>
              <a:spcBef>
                <a:spcPts val="600"/>
              </a:spcBef>
              <a:buFont typeface="Symbol" panose="05050102010706020507" pitchFamily="18" charset="2"/>
              <a:buChar char="-"/>
            </a:pPr>
            <a:r>
              <a:rPr kumimoji="0" lang="zh-CN" altLang="en-US" sz="1400" dirty="0"/>
              <a:t>同样支持</a:t>
            </a:r>
            <a:r>
              <a:rPr kumimoji="0" lang="en-US" altLang="zh-CN" sz="1400" dirty="0"/>
              <a:t>SQL</a:t>
            </a:r>
            <a:r>
              <a:rPr kumimoji="0" lang="zh-TW" altLang="en-US" sz="1400" dirty="0"/>
              <a:t>作为数据访问标准</a:t>
            </a:r>
            <a:r>
              <a:rPr kumimoji="0" lang="zh-CN" altLang="zh-CN" sz="1400" dirty="0"/>
              <a:t> </a:t>
            </a:r>
            <a:endParaRPr kumimoji="0" lang="en-US" altLang="zh-CN" sz="1400" dirty="0"/>
          </a:p>
          <a:p>
            <a:pPr lvl="1">
              <a:lnSpc>
                <a:spcPts val="2975"/>
              </a:lnSpc>
              <a:spcBef>
                <a:spcPts val="600"/>
              </a:spcBef>
              <a:buFont typeface="Symbol" panose="05050102010706020507" pitchFamily="18" charset="2"/>
              <a:buChar char="-"/>
            </a:pPr>
            <a:r>
              <a:rPr kumimoji="0" lang="zh-TW" altLang="en-US" sz="1400" dirty="0"/>
              <a:t>应用程序通过</a:t>
            </a:r>
            <a:r>
              <a:rPr kumimoji="0" lang="en-US" altLang="zh-CN" sz="1400" dirty="0"/>
              <a:t>JDBC API</a:t>
            </a:r>
            <a:r>
              <a:rPr kumimoji="0" lang="zh-TW" altLang="en-US" sz="1400" dirty="0"/>
              <a:t>访问数据</a:t>
            </a:r>
            <a:r>
              <a:rPr kumimoji="0" lang="zh-CN" altLang="en-US" sz="1400" dirty="0"/>
              <a:t>库</a:t>
            </a:r>
            <a:endParaRPr kumimoji="0" lang="en-US" altLang="zh-CN" sz="1400" dirty="0"/>
          </a:p>
          <a:p>
            <a:pPr lvl="1">
              <a:lnSpc>
                <a:spcPts val="2975"/>
              </a:lnSpc>
              <a:spcBef>
                <a:spcPts val="600"/>
              </a:spcBef>
              <a:buFont typeface="Symbol" panose="05050102010706020507" pitchFamily="18" charset="2"/>
              <a:buChar char="-"/>
            </a:pPr>
            <a:r>
              <a:rPr kumimoji="0" lang="en-US" altLang="zh-CN" sz="1400" dirty="0"/>
              <a:t>JDBC</a:t>
            </a:r>
            <a:r>
              <a:rPr kumimoji="0" lang="zh-TW" altLang="en-US" sz="1400" dirty="0"/>
              <a:t>提供一个</a:t>
            </a:r>
            <a:r>
              <a:rPr kumimoji="0" lang="en-US" altLang="zh-CN" sz="1400" dirty="0"/>
              <a:t>Java</a:t>
            </a:r>
            <a:r>
              <a:rPr kumimoji="0" lang="zh-TW" altLang="en-US" sz="1400" dirty="0"/>
              <a:t>语言的</a:t>
            </a:r>
            <a:r>
              <a:rPr kumimoji="0" lang="en-US" altLang="zh-CN" sz="1400" dirty="0"/>
              <a:t>API</a:t>
            </a:r>
            <a:r>
              <a:rPr kumimoji="0" lang="zh-CN" altLang="zh-CN" sz="1400" dirty="0"/>
              <a:t> </a:t>
            </a:r>
            <a:endParaRPr kumimoji="0" lang="en-US" altLang="zh-CN" sz="1400" dirty="0"/>
          </a:p>
          <a:p>
            <a:pPr>
              <a:lnSpc>
                <a:spcPts val="2975"/>
              </a:lnSpc>
              <a:spcBef>
                <a:spcPts val="600"/>
              </a:spcBef>
              <a:buFont typeface="Arial" panose="020B0604020202020204" pitchFamily="34" charset="0"/>
              <a:buChar char="•"/>
            </a:pPr>
            <a:r>
              <a:rPr kumimoji="0" lang="en-US" altLang="zh-CN" sz="1400" dirty="0" smtClean="0"/>
              <a:t>JDBC API</a:t>
            </a:r>
            <a:endParaRPr lang="zh-CN" altLang="en-US" sz="1400" dirty="0"/>
          </a:p>
          <a:p>
            <a:pPr lvl="1">
              <a:lnSpc>
                <a:spcPts val="2975"/>
              </a:lnSpc>
              <a:spcBef>
                <a:spcPts val="600"/>
              </a:spcBef>
              <a:buFont typeface="Symbol" panose="05050102010706020507" pitchFamily="18" charset="2"/>
              <a:buChar char="-"/>
            </a:pPr>
            <a:r>
              <a:rPr lang="en-US" altLang="zh-CN" sz="1400" dirty="0" smtClean="0"/>
              <a:t>API</a:t>
            </a:r>
            <a:r>
              <a:rPr lang="zh-CN" altLang="en-US" sz="1400" dirty="0"/>
              <a:t>英文全称为：</a:t>
            </a:r>
            <a:r>
              <a:rPr lang="en-US" altLang="zh-CN" sz="1400" dirty="0"/>
              <a:t>Application Programming Interface</a:t>
            </a:r>
            <a:r>
              <a:rPr lang="zh-CN" altLang="en-US" sz="1400" dirty="0"/>
              <a:t>，中文意思是应用程序编程接口，它是一些预先定义的函数，目的是提供应用程序与开发人员基于某软件或硬件得以访问一组例程的</a:t>
            </a:r>
            <a:r>
              <a:rPr lang="zh-CN" altLang="en-US" sz="1400" dirty="0" smtClean="0"/>
              <a:t>能力</a:t>
            </a:r>
            <a:r>
              <a:rPr lang="en-US" altLang="zh-CN" sz="1400" dirty="0" smtClean="0"/>
              <a:t>,</a:t>
            </a:r>
            <a:r>
              <a:rPr kumimoji="0" lang="zh-TW" altLang="en-US" sz="1400" dirty="0" smtClean="0"/>
              <a:t>面向</a:t>
            </a:r>
            <a:r>
              <a:rPr kumimoji="0" lang="zh-TW" altLang="en-US" sz="1400" dirty="0"/>
              <a:t>程序开发人员的</a:t>
            </a:r>
            <a:r>
              <a:rPr kumimoji="0" lang="en-US" altLang="zh-CN" sz="1400" dirty="0"/>
              <a:t>JDBC </a:t>
            </a:r>
            <a:r>
              <a:rPr kumimoji="0" lang="en-US" altLang="zh-CN" sz="1400" dirty="0" smtClean="0"/>
              <a:t>API</a:t>
            </a:r>
          </a:p>
          <a:p>
            <a:pPr lvl="1">
              <a:lnSpc>
                <a:spcPts val="2975"/>
              </a:lnSpc>
              <a:spcBef>
                <a:spcPts val="600"/>
              </a:spcBef>
              <a:buFont typeface="Symbol" panose="05050102010706020507" pitchFamily="18" charset="2"/>
              <a:buChar char="-"/>
            </a:pPr>
            <a:r>
              <a:rPr lang="en-US" altLang="zh-CN" sz="1400" dirty="0"/>
              <a:t>API</a:t>
            </a:r>
            <a:r>
              <a:rPr lang="zh-CN" altLang="en-US" sz="1400" dirty="0"/>
              <a:t>之主要目的是提供应用程序与开发人员以访问一组例程的能力，而又无需访问源码，或理解内部工作机制的细节。提供</a:t>
            </a:r>
            <a:r>
              <a:rPr lang="en-US" altLang="zh-CN" sz="1400" dirty="0"/>
              <a:t>API</a:t>
            </a:r>
            <a:r>
              <a:rPr lang="zh-CN" altLang="en-US" sz="1400" dirty="0"/>
              <a:t>所定义的功能的软件称作此</a:t>
            </a:r>
            <a:r>
              <a:rPr lang="en-US" altLang="zh-CN" sz="1400" dirty="0"/>
              <a:t>API</a:t>
            </a:r>
            <a:r>
              <a:rPr lang="zh-CN" altLang="en-US" sz="1400" dirty="0"/>
              <a:t>的实现。</a:t>
            </a:r>
            <a:r>
              <a:rPr lang="en-US" altLang="zh-CN" sz="1400" dirty="0"/>
              <a:t>API</a:t>
            </a:r>
            <a:r>
              <a:rPr lang="zh-CN" altLang="en-US" sz="1400" dirty="0"/>
              <a:t>是一种接口，故而是一种抽象</a:t>
            </a:r>
            <a:endParaRPr kumimoji="0" lang="en-US" altLang="zh-CN" sz="1400" dirty="0"/>
          </a:p>
          <a:p>
            <a:pPr lvl="1">
              <a:lnSpc>
                <a:spcPts val="2975"/>
              </a:lnSpc>
              <a:spcBef>
                <a:spcPts val="600"/>
              </a:spcBef>
              <a:buFont typeface="Symbol" panose="05050102010706020507" pitchFamily="18" charset="2"/>
              <a:buChar char="-"/>
            </a:pPr>
            <a:r>
              <a:rPr kumimoji="0" lang="zh-TW" altLang="en-US" sz="1400" dirty="0"/>
              <a:t>是一系列抽象的接口，应用程序开发者可以利用其进行数据库连接，执行</a:t>
            </a:r>
            <a:r>
              <a:rPr kumimoji="0" lang="en-US" altLang="zh-CN" sz="1400" dirty="0"/>
              <a:t>SQL</a:t>
            </a:r>
            <a:r>
              <a:rPr kumimoji="0" lang="zh-TW" altLang="en-US" sz="1400" dirty="0"/>
              <a:t>命令</a:t>
            </a:r>
            <a:r>
              <a:rPr kumimoji="0" lang="zh-CN" altLang="zh-CN" sz="1400" dirty="0"/>
              <a:t>  </a:t>
            </a:r>
            <a:endParaRPr kumimoji="0" lang="en-US" altLang="zh-CN" sz="1400" dirty="0"/>
          </a:p>
          <a:p>
            <a:pPr lvl="2">
              <a:lnSpc>
                <a:spcPts val="2975"/>
              </a:lnSpc>
              <a:spcBef>
                <a:spcPts val="600"/>
              </a:spcBef>
              <a:buFont typeface="Symbol" panose="05050102010706020507" pitchFamily="18" charset="2"/>
              <a:buChar char="-"/>
            </a:pPr>
            <a:endParaRPr kumimoji="0" lang="en-US" altLang="zh-CN" dirty="0"/>
          </a:p>
          <a:p>
            <a:pPr>
              <a:lnSpc>
                <a:spcPts val="2975"/>
              </a:lnSpc>
              <a:spcBef>
                <a:spcPts val="600"/>
              </a:spcBef>
              <a:buFont typeface="Symbol" panose="05050102010706020507" pitchFamily="18" charset="2"/>
              <a:buChar char="-"/>
            </a:pPr>
            <a:endParaRPr kumimoji="0" lang="en-US" altLang="zh-TW"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5"/>
          <p:cNvSpPr txBox="1">
            <a:spLocks noChangeArrowheads="1"/>
          </p:cNvSpPr>
          <p:nvPr/>
        </p:nvSpPr>
        <p:spPr bwMode="auto">
          <a:xfrm>
            <a:off x="250825" y="260350"/>
            <a:ext cx="754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dirty="0">
                <a:solidFill>
                  <a:srgbClr val="0000FF"/>
                </a:solidFill>
                <a:latin typeface="黑体" panose="02010609060101010101" pitchFamily="49" charset="-122"/>
                <a:ea typeface="黑体" panose="02010609060101010101" pitchFamily="49" charset="-122"/>
              </a:rPr>
              <a:t>6.4  </a:t>
            </a:r>
            <a:r>
              <a:rPr lang="en-US" altLang="zh-CN" sz="3200" dirty="0">
                <a:solidFill>
                  <a:srgbClr val="0000FF"/>
                </a:solidFill>
                <a:latin typeface="黑体" panose="02010609060101010101" pitchFamily="49" charset="-122"/>
                <a:ea typeface="黑体" panose="02010609060101010101" pitchFamily="49" charset="-122"/>
              </a:rPr>
              <a:t>JDBC</a:t>
            </a:r>
            <a:r>
              <a:rPr lang="zh-CN" altLang="en-US" sz="3200" dirty="0">
                <a:solidFill>
                  <a:srgbClr val="0000FF"/>
                </a:solidFill>
                <a:latin typeface="黑体" panose="02010609060101010101" pitchFamily="49" charset="-122"/>
                <a:ea typeface="黑体" panose="02010609060101010101" pitchFamily="49" charset="-122"/>
              </a:rPr>
              <a:t>数据库访问</a:t>
            </a:r>
            <a:r>
              <a:rPr lang="zh-CN" altLang="zh-CN" sz="3200" dirty="0">
                <a:solidFill>
                  <a:srgbClr val="0000FF"/>
                </a:solidFill>
                <a:latin typeface="黑体" panose="02010609060101010101" pitchFamily="49" charset="-122"/>
                <a:ea typeface="黑体" panose="02010609060101010101" pitchFamily="49" charset="-122"/>
              </a:rPr>
              <a:t> </a:t>
            </a:r>
            <a:endParaRPr kumimoji="0" lang="zh-CN" altLang="en-US" sz="3200" dirty="0">
              <a:solidFill>
                <a:srgbClr val="0000FF"/>
              </a:solidFill>
              <a:latin typeface="黑体" panose="02010609060101010101" pitchFamily="49" charset="-122"/>
              <a:ea typeface="黑体" panose="02010609060101010101" pitchFamily="49" charset="-122"/>
            </a:endParaRPr>
          </a:p>
        </p:txBody>
      </p:sp>
      <p:sp>
        <p:nvSpPr>
          <p:cNvPr id="48130" name="TextBox 7"/>
          <p:cNvSpPr txBox="1">
            <a:spLocks noChangeArrowheads="1"/>
          </p:cNvSpPr>
          <p:nvPr/>
        </p:nvSpPr>
        <p:spPr bwMode="auto">
          <a:xfrm>
            <a:off x="539750" y="1268413"/>
            <a:ext cx="83518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buFont typeface="Arial" panose="020B0604020202020204" pitchFamily="34" charset="0"/>
              <a:buChar char="•"/>
            </a:pPr>
            <a:r>
              <a:rPr kumimoji="0" lang="en-US" altLang="zh-CN" sz="2800" b="1" dirty="0"/>
              <a:t> </a:t>
            </a:r>
            <a:r>
              <a:rPr lang="en-US" altLang="zh-CN" dirty="0"/>
              <a:t>JDBC</a:t>
            </a:r>
            <a:r>
              <a:rPr lang="zh-CN" altLang="en-US" dirty="0"/>
              <a:t>访问数据库一般步骤</a:t>
            </a:r>
            <a:endParaRPr lang="en-US" altLang="zh-CN" dirty="0"/>
          </a:p>
          <a:p>
            <a:pPr lvl="1">
              <a:spcBef>
                <a:spcPts val="600"/>
              </a:spcBef>
              <a:spcAft>
                <a:spcPts val="600"/>
              </a:spcAft>
              <a:buFont typeface="Arial" panose="020B0604020202020204" pitchFamily="34" charset="0"/>
              <a:buChar char="•"/>
            </a:pPr>
            <a:r>
              <a:rPr lang="zh-CN" altLang="en-US" dirty="0"/>
              <a:t>加载</a:t>
            </a:r>
            <a:r>
              <a:rPr lang="en-US" altLang="zh-CN" dirty="0"/>
              <a:t>JDBC</a:t>
            </a:r>
            <a:r>
              <a:rPr lang="zh-CN" altLang="en-US" dirty="0"/>
              <a:t>驱动程序</a:t>
            </a:r>
            <a:endParaRPr lang="en-US" altLang="zh-CN" dirty="0"/>
          </a:p>
          <a:p>
            <a:pPr lvl="1">
              <a:spcBef>
                <a:spcPts val="600"/>
              </a:spcBef>
              <a:spcAft>
                <a:spcPts val="600"/>
              </a:spcAft>
              <a:buFont typeface="Arial" panose="020B0604020202020204" pitchFamily="34" charset="0"/>
              <a:buChar char="•"/>
            </a:pPr>
            <a:r>
              <a:rPr lang="zh-CN" altLang="en-US" dirty="0"/>
              <a:t>创建数据库连接</a:t>
            </a:r>
            <a:endParaRPr lang="en-US" altLang="zh-CN" dirty="0"/>
          </a:p>
          <a:p>
            <a:pPr lvl="1">
              <a:spcBef>
                <a:spcPts val="600"/>
              </a:spcBef>
              <a:spcAft>
                <a:spcPts val="600"/>
              </a:spcAft>
              <a:buFont typeface="Arial" panose="020B0604020202020204" pitchFamily="34" charset="0"/>
              <a:buChar char="•"/>
            </a:pPr>
            <a:r>
              <a:rPr lang="zh-CN" altLang="en-US" dirty="0"/>
              <a:t>执行</a:t>
            </a:r>
            <a:r>
              <a:rPr lang="en-US" altLang="zh-CN" dirty="0"/>
              <a:t>SQL</a:t>
            </a:r>
            <a:r>
              <a:rPr lang="zh-CN" altLang="en-US" dirty="0"/>
              <a:t>语句</a:t>
            </a:r>
            <a:endParaRPr lang="en-US" altLang="zh-CN" dirty="0"/>
          </a:p>
          <a:p>
            <a:pPr lvl="1">
              <a:spcBef>
                <a:spcPts val="600"/>
              </a:spcBef>
              <a:spcAft>
                <a:spcPts val="600"/>
              </a:spcAft>
              <a:buFont typeface="Arial" panose="020B0604020202020204" pitchFamily="34" charset="0"/>
              <a:buChar char="•"/>
            </a:pPr>
            <a:r>
              <a:rPr lang="zh-CN" altLang="en-US" dirty="0"/>
              <a:t>访问查询结果集</a:t>
            </a:r>
            <a:endParaRPr lang="en-US" altLang="zh-CN" dirty="0"/>
          </a:p>
          <a:p>
            <a:pPr lvl="1">
              <a:spcBef>
                <a:spcPts val="600"/>
              </a:spcBef>
              <a:spcAft>
                <a:spcPts val="600"/>
              </a:spcAft>
              <a:buFont typeface="Arial" panose="020B0604020202020204" pitchFamily="34" charset="0"/>
              <a:buChar char="•"/>
            </a:pPr>
            <a:r>
              <a:rPr lang="zh-CN" altLang="en-US" dirty="0"/>
              <a:t>关闭数据库连接</a:t>
            </a:r>
            <a:r>
              <a:rPr lang="zh-CN" altLang="zh-CN" dirty="0"/>
              <a:t> </a:t>
            </a:r>
            <a:endParaRPr kumimoji="0" lang="zh-CN" alt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5"/>
          <p:cNvSpPr txBox="1">
            <a:spLocks noChangeArrowheads="1"/>
          </p:cNvSpPr>
          <p:nvPr/>
        </p:nvSpPr>
        <p:spPr bwMode="auto">
          <a:xfrm>
            <a:off x="250825" y="260350"/>
            <a:ext cx="754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a:solidFill>
                  <a:srgbClr val="0000FF"/>
                </a:solidFill>
                <a:latin typeface="黑体" panose="02010609060101010101" pitchFamily="49" charset="-122"/>
                <a:ea typeface="黑体" panose="02010609060101010101" pitchFamily="49" charset="-122"/>
              </a:rPr>
              <a:t>6.4.1</a:t>
            </a:r>
            <a:r>
              <a:rPr lang="zh-TW" altLang="en-US" sz="3200">
                <a:solidFill>
                  <a:srgbClr val="0000FF"/>
                </a:solidFill>
                <a:latin typeface="黑体" panose="02010609060101010101" pitchFamily="49" charset="-122"/>
                <a:ea typeface="黑体" panose="02010609060101010101" pitchFamily="49" charset="-122"/>
              </a:rPr>
              <a:t>加载</a:t>
            </a:r>
            <a:r>
              <a:rPr lang="zh-TW" altLang="zh-CN" sz="3200">
                <a:solidFill>
                  <a:srgbClr val="0000FF"/>
                </a:solidFill>
                <a:latin typeface="黑体" panose="02010609060101010101" pitchFamily="49" charset="-122"/>
                <a:ea typeface="黑体" panose="02010609060101010101" pitchFamily="49" charset="-122"/>
              </a:rPr>
              <a:t>JDBC</a:t>
            </a:r>
            <a:r>
              <a:rPr lang="zh-TW" altLang="en-US" sz="3200">
                <a:solidFill>
                  <a:srgbClr val="0000FF"/>
                </a:solidFill>
                <a:latin typeface="黑体" panose="02010609060101010101" pitchFamily="49" charset="-122"/>
                <a:ea typeface="黑体" panose="02010609060101010101" pitchFamily="49" charset="-122"/>
              </a:rPr>
              <a:t>驱动程序</a:t>
            </a:r>
            <a:r>
              <a:rPr lang="zh-CN" altLang="zh-CN" sz="3200">
                <a:solidFill>
                  <a:srgbClr val="0000FF"/>
                </a:solidFill>
                <a:latin typeface="黑体" panose="02010609060101010101" pitchFamily="49" charset="-122"/>
                <a:ea typeface="黑体" panose="02010609060101010101" pitchFamily="49" charset="-122"/>
              </a:rPr>
              <a:t> </a:t>
            </a:r>
            <a:endParaRPr kumimoji="0" lang="zh-CN" altLang="en-US" sz="3200">
              <a:solidFill>
                <a:srgbClr val="0000FF"/>
              </a:solidFill>
              <a:latin typeface="黑体" panose="02010609060101010101" pitchFamily="49" charset="-122"/>
              <a:ea typeface="黑体" panose="02010609060101010101" pitchFamily="49" charset="-122"/>
            </a:endParaRPr>
          </a:p>
        </p:txBody>
      </p:sp>
      <p:sp>
        <p:nvSpPr>
          <p:cNvPr id="49154" name="TextBox 7"/>
          <p:cNvSpPr txBox="1">
            <a:spLocks noChangeArrowheads="1"/>
          </p:cNvSpPr>
          <p:nvPr/>
        </p:nvSpPr>
        <p:spPr bwMode="auto">
          <a:xfrm>
            <a:off x="468313" y="1341438"/>
            <a:ext cx="7991475"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kumimoji="0" lang="en-US" altLang="zh-CN" dirty="0"/>
              <a:t> </a:t>
            </a:r>
            <a:r>
              <a:rPr lang="zh-CN" altLang="en-US" dirty="0"/>
              <a:t>两种不同的加载方法</a:t>
            </a:r>
            <a:endParaRPr lang="en-US" altLang="zh-CN" dirty="0"/>
          </a:p>
          <a:p>
            <a:pPr lvl="1">
              <a:lnSpc>
                <a:spcPts val="3075"/>
              </a:lnSpc>
              <a:buFont typeface="Arial" panose="020B0604020202020204" pitchFamily="34" charset="0"/>
              <a:buChar char="•"/>
            </a:pPr>
            <a:r>
              <a:rPr lang="zh-CN" altLang="en-US" dirty="0"/>
              <a:t>通过</a:t>
            </a:r>
            <a:r>
              <a:rPr lang="en-US" altLang="zh-CN" dirty="0" err="1"/>
              <a:t>java.lang.class</a:t>
            </a:r>
            <a:r>
              <a:rPr lang="zh-CN" altLang="en-US" dirty="0"/>
              <a:t>类的</a:t>
            </a:r>
            <a:r>
              <a:rPr lang="en-US" altLang="zh-CN" dirty="0" err="1"/>
              <a:t>forName</a:t>
            </a:r>
            <a:r>
              <a:rPr lang="en-US" altLang="zh-CN" dirty="0"/>
              <a:t>()</a:t>
            </a:r>
            <a:r>
              <a:rPr lang="zh-CN" altLang="en-US" dirty="0"/>
              <a:t>方法，完成向驱动程序管理器注册驱动程序</a:t>
            </a:r>
            <a:endParaRPr lang="en-US" altLang="zh-CN" dirty="0"/>
          </a:p>
          <a:p>
            <a:pPr lvl="2">
              <a:lnSpc>
                <a:spcPts val="3075"/>
              </a:lnSpc>
            </a:pPr>
            <a:r>
              <a:rPr lang="en-US" altLang="zh-CN" dirty="0" err="1"/>
              <a:t>forName</a:t>
            </a:r>
            <a:r>
              <a:rPr lang="zh-CN" altLang="en-US" dirty="0"/>
              <a:t>（</a:t>
            </a:r>
            <a:r>
              <a:rPr lang="en-US" altLang="zh-CN" dirty="0"/>
              <a:t>string </a:t>
            </a:r>
            <a:r>
              <a:rPr lang="en-US" altLang="zh-CN" dirty="0" err="1"/>
              <a:t>driverName</a:t>
            </a:r>
            <a:r>
              <a:rPr lang="zh-CN" altLang="en-US" dirty="0"/>
              <a:t>）</a:t>
            </a:r>
            <a:r>
              <a:rPr lang="zh-CN" altLang="zh-CN" dirty="0"/>
              <a:t>    </a:t>
            </a:r>
            <a:endParaRPr lang="en-US" altLang="zh-CN" dirty="0"/>
          </a:p>
          <a:p>
            <a:pPr lvl="1">
              <a:lnSpc>
                <a:spcPts val="3075"/>
              </a:lnSpc>
              <a:buFont typeface="Arial" panose="020B0604020202020204" pitchFamily="34" charset="0"/>
              <a:buChar char="•"/>
            </a:pPr>
            <a:r>
              <a:rPr lang="zh-CN" altLang="en-US" dirty="0"/>
              <a:t>通过</a:t>
            </a:r>
            <a:r>
              <a:rPr lang="en-US" altLang="zh-CN" dirty="0" err="1"/>
              <a:t>DriverManager.registerDriver</a:t>
            </a:r>
            <a:r>
              <a:rPr lang="en-US" altLang="zh-CN" dirty="0"/>
              <a:t>()</a:t>
            </a:r>
            <a:r>
              <a:rPr lang="zh-CN" altLang="en-US" dirty="0"/>
              <a:t>方法，注册驱动程序方法</a:t>
            </a:r>
            <a:endParaRPr lang="en-US" altLang="zh-CN" dirty="0"/>
          </a:p>
          <a:p>
            <a:pPr lvl="2">
              <a:lnSpc>
                <a:spcPts val="3075"/>
              </a:lnSpc>
            </a:pPr>
            <a:r>
              <a:rPr lang="en-US" altLang="zh-CN" dirty="0" err="1"/>
              <a:t>DriverManager.registerDriver</a:t>
            </a:r>
            <a:r>
              <a:rPr lang="en-US" altLang="zh-CN" dirty="0"/>
              <a:t>(new </a:t>
            </a:r>
            <a:r>
              <a:rPr lang="en-US" altLang="zh-CN" dirty="0" err="1"/>
              <a:t>com.mysql.jdbc.Driver</a:t>
            </a:r>
            <a:r>
              <a:rPr lang="en-US" altLang="zh-CN" dirty="0"/>
              <a:t>()) </a:t>
            </a:r>
            <a:r>
              <a:rPr lang="zh-CN" altLang="zh-CN" dirty="0"/>
              <a:t>  </a:t>
            </a:r>
            <a:r>
              <a:rPr lang="en-US" altLang="zh-CN" dirty="0"/>
              <a:t>	</a:t>
            </a:r>
            <a:endParaRPr kumimoji="0"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5"/>
          <p:cNvSpPr txBox="1">
            <a:spLocks noChangeArrowheads="1"/>
          </p:cNvSpPr>
          <p:nvPr/>
        </p:nvSpPr>
        <p:spPr bwMode="auto">
          <a:xfrm>
            <a:off x="250825" y="260350"/>
            <a:ext cx="754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sz="3200" b="1">
                <a:solidFill>
                  <a:srgbClr val="0000FF"/>
                </a:solidFill>
                <a:latin typeface="黑体" panose="02010609060101010101" pitchFamily="49" charset="-122"/>
                <a:ea typeface="黑体" panose="02010609060101010101" pitchFamily="49" charset="-122"/>
              </a:rPr>
              <a:t>用</a:t>
            </a:r>
            <a:r>
              <a:rPr lang="en-US" altLang="zh-CN" sz="3200" b="1">
                <a:solidFill>
                  <a:srgbClr val="0000FF"/>
                </a:solidFill>
                <a:latin typeface="黑体" panose="02010609060101010101" pitchFamily="49" charset="-122"/>
                <a:ea typeface="黑体" panose="02010609060101010101" pitchFamily="49" charset="-122"/>
              </a:rPr>
              <a:t>forName()</a:t>
            </a:r>
            <a:r>
              <a:rPr lang="zh-CN" altLang="en-US" sz="3200" b="1">
                <a:solidFill>
                  <a:srgbClr val="0000FF"/>
                </a:solidFill>
                <a:latin typeface="黑体" panose="02010609060101010101" pitchFamily="49" charset="-122"/>
                <a:ea typeface="黑体" panose="02010609060101010101" pitchFamily="49" charset="-122"/>
              </a:rPr>
              <a:t>加载驱动程序示例</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50178" name="矩形 1"/>
          <p:cNvSpPr>
            <a:spLocks noChangeArrowheads="1"/>
          </p:cNvSpPr>
          <p:nvPr/>
        </p:nvSpPr>
        <p:spPr bwMode="auto">
          <a:xfrm>
            <a:off x="647700" y="1268413"/>
            <a:ext cx="84963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175"/>
              </a:lnSpc>
            </a:pPr>
            <a:r>
              <a:rPr kumimoji="0" lang="en-US" altLang="zh-CN" sz="2200"/>
              <a:t>Class.forName("oracle.jdbc.driver.OracleDriver"); </a:t>
            </a:r>
          </a:p>
          <a:p>
            <a:pPr>
              <a:lnSpc>
                <a:spcPts val="3175"/>
              </a:lnSpc>
            </a:pPr>
            <a:r>
              <a:rPr kumimoji="0" lang="en-US" altLang="zh-CN" sz="2200"/>
              <a:t> //</a:t>
            </a:r>
            <a:r>
              <a:rPr kumimoji="0" lang="zh-CN" altLang="en-US" sz="2200"/>
              <a:t>加载</a:t>
            </a:r>
            <a:r>
              <a:rPr kumimoji="0" lang="en-US" altLang="zh-CN" sz="2200"/>
              <a:t>oracle</a:t>
            </a:r>
            <a:r>
              <a:rPr kumimoji="0" lang="zh-CN" altLang="en-US" sz="2200"/>
              <a:t>驱动程序</a:t>
            </a:r>
            <a:endParaRPr kumimoji="0" lang="zh-CN" altLang="zh-CN" sz="2200"/>
          </a:p>
          <a:p>
            <a:pPr>
              <a:lnSpc>
                <a:spcPts val="3175"/>
              </a:lnSpc>
            </a:pPr>
            <a:r>
              <a:rPr kumimoji="0" lang="en-US" altLang="zh-CN" sz="2200"/>
              <a:t>Class.forName("com.mysql.jdbc.Driver");  </a:t>
            </a:r>
          </a:p>
          <a:p>
            <a:pPr>
              <a:lnSpc>
                <a:spcPts val="3175"/>
              </a:lnSpc>
            </a:pPr>
            <a:r>
              <a:rPr kumimoji="0" lang="en-US" altLang="zh-CN" sz="2200"/>
              <a:t>//</a:t>
            </a:r>
            <a:r>
              <a:rPr kumimoji="0" lang="zh-CN" altLang="en-US" sz="2200"/>
              <a:t>加载</a:t>
            </a:r>
            <a:r>
              <a:rPr kumimoji="0" lang="en-US" altLang="zh-CN" sz="2200"/>
              <a:t>MySql</a:t>
            </a:r>
            <a:r>
              <a:rPr kumimoji="0" lang="zh-CN" altLang="en-US" sz="2200"/>
              <a:t>驱动程序</a:t>
            </a:r>
            <a:endParaRPr kumimoji="0" lang="zh-CN" altLang="zh-CN" sz="2200"/>
          </a:p>
          <a:p>
            <a:pPr>
              <a:lnSpc>
                <a:spcPts val="3175"/>
              </a:lnSpc>
            </a:pPr>
            <a:r>
              <a:rPr kumimoji="0" lang="en-US" altLang="zh-CN" sz="2200"/>
              <a:t>Class.forName("com.microsoft.sqlserver.jdbc.SQLServerDriver");</a:t>
            </a:r>
          </a:p>
          <a:p>
            <a:pPr>
              <a:lnSpc>
                <a:spcPts val="3175"/>
              </a:lnSpc>
            </a:pPr>
            <a:r>
              <a:rPr kumimoji="0" lang="en-US" altLang="zh-CN" sz="2200"/>
              <a:t>//</a:t>
            </a:r>
            <a:r>
              <a:rPr kumimoji="0" lang="zh-CN" altLang="en-US" sz="2200"/>
              <a:t>加载</a:t>
            </a:r>
            <a:r>
              <a:rPr kumimoji="0" lang="en-US" altLang="zh-CN" sz="2200"/>
              <a:t>sqlServer</a:t>
            </a:r>
            <a:r>
              <a:rPr kumimoji="0" lang="zh-CN" altLang="en-US" sz="2200"/>
              <a:t>数据库驱动</a:t>
            </a:r>
            <a:endParaRPr kumimoji="0" lang="zh-CN" altLang="zh-CN" sz="2200"/>
          </a:p>
        </p:txBody>
      </p:sp>
      <p:sp>
        <p:nvSpPr>
          <p:cNvPr id="50179" name="矩形 2"/>
          <p:cNvSpPr>
            <a:spLocks noChangeArrowheads="1"/>
          </p:cNvSpPr>
          <p:nvPr/>
        </p:nvSpPr>
        <p:spPr bwMode="auto">
          <a:xfrm>
            <a:off x="827088" y="4581525"/>
            <a:ext cx="5776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kumimoji="0" lang="zh-CN" altLang="en-US"/>
              <a:t>其中</a:t>
            </a:r>
            <a:r>
              <a:rPr kumimoji="0" lang="en-US" altLang="zh-CN"/>
              <a:t>driverName</a:t>
            </a:r>
            <a:r>
              <a:rPr kumimoji="0" lang="zh-CN" altLang="en-US"/>
              <a:t>为完整的驱动程序类名</a:t>
            </a:r>
            <a:r>
              <a:rPr kumimoji="0" lang="zh-CN" altLang="zh-CN"/>
              <a:t> </a:t>
            </a:r>
            <a:endParaRPr kumimoji="0"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5"/>
          <p:cNvSpPr txBox="1">
            <a:spLocks noChangeArrowheads="1"/>
          </p:cNvSpPr>
          <p:nvPr/>
        </p:nvSpPr>
        <p:spPr bwMode="auto">
          <a:xfrm>
            <a:off x="250825" y="260350"/>
            <a:ext cx="87137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sz="2800" b="1">
                <a:solidFill>
                  <a:srgbClr val="0000FF"/>
                </a:solidFill>
                <a:latin typeface="黑体" panose="02010609060101010101" pitchFamily="49" charset="-122"/>
                <a:ea typeface="黑体" panose="02010609060101010101" pitchFamily="49" charset="-122"/>
              </a:rPr>
              <a:t>用</a:t>
            </a:r>
            <a:r>
              <a:rPr lang="en-US" altLang="zh-CN" sz="2800" b="1">
                <a:solidFill>
                  <a:srgbClr val="0000FF"/>
                </a:solidFill>
                <a:latin typeface="黑体" panose="02010609060101010101" pitchFamily="49" charset="-122"/>
                <a:ea typeface="黑体" panose="02010609060101010101" pitchFamily="49" charset="-122"/>
              </a:rPr>
              <a:t>DriverManager.registerDriver()</a:t>
            </a:r>
            <a:r>
              <a:rPr lang="zh-CN" altLang="en-US" sz="2800" b="1">
                <a:solidFill>
                  <a:srgbClr val="0000FF"/>
                </a:solidFill>
                <a:latin typeface="黑体" panose="02010609060101010101" pitchFamily="49" charset="-122"/>
                <a:ea typeface="黑体" panose="02010609060101010101" pitchFamily="49" charset="-122"/>
              </a:rPr>
              <a:t>加载驱动程序示例</a:t>
            </a:r>
            <a:r>
              <a:rPr lang="zh-CN" altLang="zh-CN" sz="2800" b="1">
                <a:solidFill>
                  <a:srgbClr val="0000FF"/>
                </a:solidFill>
                <a:latin typeface="黑体" panose="02010609060101010101" pitchFamily="49" charset="-122"/>
                <a:ea typeface="黑体" panose="02010609060101010101" pitchFamily="49" charset="-122"/>
              </a:rPr>
              <a:t> </a:t>
            </a:r>
            <a:endParaRPr kumimoji="0" lang="zh-CN" altLang="en-US" sz="2800" b="1">
              <a:solidFill>
                <a:srgbClr val="0000FF"/>
              </a:solidFill>
              <a:latin typeface="黑体" panose="02010609060101010101" pitchFamily="49" charset="-122"/>
              <a:ea typeface="黑体" panose="02010609060101010101" pitchFamily="49" charset="-122"/>
            </a:endParaRPr>
          </a:p>
        </p:txBody>
      </p:sp>
      <p:sp>
        <p:nvSpPr>
          <p:cNvPr id="51202" name="矩形 3"/>
          <p:cNvSpPr>
            <a:spLocks noChangeArrowheads="1"/>
          </p:cNvSpPr>
          <p:nvPr/>
        </p:nvSpPr>
        <p:spPr bwMode="auto">
          <a:xfrm>
            <a:off x="684213" y="2133600"/>
            <a:ext cx="78486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2000"/>
              <a:t>Static</a:t>
            </a:r>
            <a:r>
              <a:rPr kumimoji="0" lang="zh-CN" altLang="en-US" sz="2000"/>
              <a:t>｛　</a:t>
            </a:r>
            <a:endParaRPr kumimoji="0" lang="zh-CN" altLang="zh-CN" sz="2000"/>
          </a:p>
          <a:p>
            <a:r>
              <a:rPr kumimoji="0" lang="en-US" altLang="zh-CN" sz="2000"/>
              <a:t>	try { </a:t>
            </a:r>
            <a:endParaRPr kumimoji="0" lang="zh-CN" altLang="zh-CN" sz="2000"/>
          </a:p>
          <a:p>
            <a:r>
              <a:rPr kumimoji="0" lang="en-US" altLang="zh-CN" sz="2000"/>
              <a:t>      </a:t>
            </a:r>
            <a:r>
              <a:rPr kumimoji="0" lang="zh-CN" altLang="en-US" sz="2000"/>
              <a:t>　</a:t>
            </a:r>
            <a:r>
              <a:rPr kumimoji="0" lang="en-US" altLang="zh-CN" sz="2000"/>
              <a:t>if (defaultDriver == null) { </a:t>
            </a:r>
            <a:endParaRPr kumimoji="0" lang="zh-CN" altLang="zh-CN" sz="2000"/>
          </a:p>
          <a:p>
            <a:r>
              <a:rPr kumimoji="0" lang="en-US" altLang="zh-CN" sz="2000"/>
              <a:t>           //</a:t>
            </a:r>
            <a:r>
              <a:rPr kumimoji="0" lang="zh-CN" altLang="en-US" sz="2000"/>
              <a:t>以下创建一个</a:t>
            </a:r>
            <a:r>
              <a:rPr kumimoji="0" lang="en-US" altLang="zh-CN" sz="2000"/>
              <a:t>MySql Driver</a:t>
            </a:r>
            <a:r>
              <a:rPr kumimoji="0" lang="zh-CN" altLang="en-US" sz="2000"/>
              <a:t>实例</a:t>
            </a:r>
            <a:endParaRPr kumimoji="0" lang="zh-CN" altLang="zh-CN" sz="2000"/>
          </a:p>
          <a:p>
            <a:r>
              <a:rPr kumimoji="0" lang="en-US" altLang="zh-CN" sz="2000"/>
              <a:t>		     defaultDriver = new com.mysql.jdbc.Driver(); </a:t>
            </a:r>
            <a:endParaRPr kumimoji="0" lang="zh-CN" altLang="zh-CN" sz="2000"/>
          </a:p>
          <a:p>
            <a:r>
              <a:rPr kumimoji="0" lang="en-US" altLang="zh-CN" sz="2000"/>
              <a:t>             //</a:t>
            </a:r>
            <a:r>
              <a:rPr kumimoji="0" lang="zh-CN" altLang="en-US" sz="2000"/>
              <a:t>注册到</a:t>
            </a:r>
            <a:r>
              <a:rPr kumimoji="0" lang="en-US" altLang="zh-CN" sz="2000"/>
              <a:t>DriverManager</a:t>
            </a:r>
            <a:endParaRPr kumimoji="0" lang="zh-CN" altLang="zh-CN" sz="2000"/>
          </a:p>
          <a:p>
            <a:r>
              <a:rPr kumimoji="0" lang="en-US" altLang="zh-CN" sz="2000"/>
              <a:t>		     DriverManager.registerDriver(defaultDriver); </a:t>
            </a:r>
            <a:endParaRPr kumimoji="0" lang="zh-CN" altLang="zh-CN" sz="2000"/>
          </a:p>
          <a:p>
            <a:r>
              <a:rPr kumimoji="0" lang="en-US" altLang="zh-CN" sz="2000"/>
              <a:t>      </a:t>
            </a:r>
            <a:r>
              <a:rPr kumimoji="0" lang="zh-CN" altLang="en-US" sz="2000"/>
              <a:t>　　</a:t>
            </a:r>
            <a:r>
              <a:rPr kumimoji="0" lang="en-US" altLang="zh-CN" sz="2000"/>
              <a:t>} </a:t>
            </a:r>
            <a:endParaRPr kumimoji="0" lang="zh-CN" altLang="zh-CN" sz="2000"/>
          </a:p>
          <a:p>
            <a:r>
              <a:rPr kumimoji="0" lang="en-US" altLang="zh-CN" sz="2000"/>
              <a:t>  </a:t>
            </a:r>
            <a:r>
              <a:rPr kumimoji="0" lang="zh-CN" altLang="en-US" sz="2000"/>
              <a:t>　　</a:t>
            </a:r>
            <a:r>
              <a:rPr kumimoji="0" lang="en-US" altLang="zh-CN" sz="2000"/>
              <a:t>} catch (RuntimeException localRuntimeException) { </a:t>
            </a:r>
            <a:endParaRPr kumimoji="0" lang="zh-CN" altLang="zh-CN" sz="2000"/>
          </a:p>
          <a:p>
            <a:r>
              <a:rPr kumimoji="0" lang="en-US" altLang="zh-CN" sz="2000"/>
              <a:t> </a:t>
            </a:r>
            <a:r>
              <a:rPr kumimoji="0" lang="zh-CN" altLang="en-US" sz="2000"/>
              <a:t>　　</a:t>
            </a:r>
            <a:r>
              <a:rPr kumimoji="0" lang="en-US" altLang="zh-CN" sz="2000"/>
              <a:t> } catch (SQLException localSQLException) { </a:t>
            </a:r>
            <a:endParaRPr kumimoji="0" lang="zh-CN" altLang="zh-CN" sz="2000"/>
          </a:p>
          <a:p>
            <a:r>
              <a:rPr kumimoji="0" lang="en-US" altLang="zh-CN" sz="2000"/>
              <a:t> }</a:t>
            </a:r>
            <a:endParaRPr kumimoji="0" lang="zh-CN" altLang="zh-CN" sz="2000"/>
          </a:p>
        </p:txBody>
      </p:sp>
      <p:sp>
        <p:nvSpPr>
          <p:cNvPr id="51203" name="文本框 4"/>
          <p:cNvSpPr txBox="1">
            <a:spLocks noChangeArrowheads="1"/>
          </p:cNvSpPr>
          <p:nvPr/>
        </p:nvSpPr>
        <p:spPr bwMode="auto">
          <a:xfrm>
            <a:off x="468313" y="1341438"/>
            <a:ext cx="7991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TW" altLang="zh-CN"/>
              <a:t>【</a:t>
            </a:r>
            <a:r>
              <a:rPr kumimoji="0" lang="zh-TW" altLang="en-US"/>
              <a:t>例</a:t>
            </a:r>
            <a:r>
              <a:rPr kumimoji="0" lang="en-US" altLang="zh-CN"/>
              <a:t>6-10</a:t>
            </a:r>
            <a:r>
              <a:rPr kumimoji="0" lang="zh-TW" altLang="zh-CN"/>
              <a:t>】</a:t>
            </a:r>
            <a:r>
              <a:rPr kumimoji="0" lang="zh-CN" altLang="en-US"/>
              <a:t>采用</a:t>
            </a:r>
            <a:r>
              <a:rPr kumimoji="0" lang="en-US" altLang="zh-CN"/>
              <a:t>registerDriver</a:t>
            </a:r>
            <a:r>
              <a:rPr kumimoji="0" lang="zh-CN" altLang="en-US"/>
              <a:t>方法加载</a:t>
            </a:r>
            <a:r>
              <a:rPr kumimoji="0" lang="en-US" altLang="zh-CN"/>
              <a:t>mysql</a:t>
            </a:r>
            <a:r>
              <a:rPr kumimoji="0" lang="zh-CN" altLang="en-US"/>
              <a:t>数据库驱动</a:t>
            </a:r>
            <a:r>
              <a:rPr kumimoji="0" lang="zh-CN" altLang="zh-CN"/>
              <a:t> </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5"/>
          <p:cNvSpPr txBox="1">
            <a:spLocks noChangeArrowheads="1"/>
          </p:cNvSpPr>
          <p:nvPr/>
        </p:nvSpPr>
        <p:spPr bwMode="auto">
          <a:xfrm>
            <a:off x="250825" y="260350"/>
            <a:ext cx="754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a:solidFill>
                  <a:srgbClr val="0000FF"/>
                </a:solidFill>
                <a:latin typeface="黑体" panose="02010609060101010101" pitchFamily="49" charset="-122"/>
                <a:ea typeface="黑体" panose="02010609060101010101" pitchFamily="49" charset="-122"/>
              </a:rPr>
              <a:t>6.4.2</a:t>
            </a:r>
            <a:r>
              <a:rPr lang="zh-TW" altLang="en-US" sz="3200">
                <a:solidFill>
                  <a:srgbClr val="0000FF"/>
                </a:solidFill>
                <a:latin typeface="黑体" panose="02010609060101010101" pitchFamily="49" charset="-122"/>
                <a:ea typeface="黑体" panose="02010609060101010101" pitchFamily="49" charset="-122"/>
              </a:rPr>
              <a:t>创建数据库连接</a:t>
            </a:r>
            <a:r>
              <a:rPr lang="zh-CN" altLang="zh-CN" sz="3200">
                <a:solidFill>
                  <a:srgbClr val="0000FF"/>
                </a:solidFill>
                <a:latin typeface="黑体" panose="02010609060101010101" pitchFamily="49" charset="-122"/>
                <a:ea typeface="黑体" panose="02010609060101010101" pitchFamily="49" charset="-122"/>
              </a:rPr>
              <a:t> </a:t>
            </a:r>
            <a:endParaRPr kumimoji="0" lang="zh-CN" altLang="en-US" sz="3200">
              <a:solidFill>
                <a:srgbClr val="0000FF"/>
              </a:solidFill>
              <a:latin typeface="黑体" panose="02010609060101010101" pitchFamily="49" charset="-122"/>
              <a:ea typeface="黑体" panose="02010609060101010101" pitchFamily="49" charset="-122"/>
            </a:endParaRPr>
          </a:p>
        </p:txBody>
      </p:sp>
      <p:sp>
        <p:nvSpPr>
          <p:cNvPr id="52226" name="TextBox 7"/>
          <p:cNvSpPr txBox="1">
            <a:spLocks noChangeArrowheads="1"/>
          </p:cNvSpPr>
          <p:nvPr/>
        </p:nvSpPr>
        <p:spPr bwMode="auto">
          <a:xfrm>
            <a:off x="468313" y="1196975"/>
            <a:ext cx="79914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buFont typeface="Arial" panose="020B0604020202020204" pitchFamily="34" charset="0"/>
              <a:buChar char="•"/>
            </a:pPr>
            <a:r>
              <a:rPr kumimoji="0" lang="en-US" altLang="zh-CN" sz="3200"/>
              <a:t> </a:t>
            </a:r>
            <a:r>
              <a:rPr lang="zh-CN" altLang="en-US"/>
              <a:t>访问数据库数据前，须创建与待访问数据库的连接对象</a:t>
            </a:r>
            <a:endParaRPr lang="en-US" altLang="zh-CN"/>
          </a:p>
          <a:p>
            <a:pPr lvl="1">
              <a:spcBef>
                <a:spcPts val="600"/>
              </a:spcBef>
              <a:spcAft>
                <a:spcPts val="600"/>
              </a:spcAft>
              <a:buFont typeface="Symbol" panose="05050102010706020507" pitchFamily="18" charset="2"/>
              <a:buChar char="-"/>
            </a:pPr>
            <a:r>
              <a:rPr lang="zh-CN" altLang="en-US"/>
              <a:t>用</a:t>
            </a:r>
            <a:r>
              <a:rPr lang="en-US" altLang="zh-CN"/>
              <a:t>driverManager</a:t>
            </a:r>
            <a:r>
              <a:rPr lang="zh-CN" altLang="en-US"/>
              <a:t>类的</a:t>
            </a:r>
            <a:r>
              <a:rPr lang="en-US" altLang="zh-CN"/>
              <a:t>getConnection</a:t>
            </a:r>
            <a:r>
              <a:rPr lang="zh-CN" altLang="en-US"/>
              <a:t>创建连接</a:t>
            </a:r>
            <a:r>
              <a:rPr lang="zh-CN" altLang="zh-CN"/>
              <a:t> </a:t>
            </a:r>
            <a:endParaRPr lang="en-US" altLang="zh-CN"/>
          </a:p>
          <a:p>
            <a:pPr lvl="1">
              <a:spcBef>
                <a:spcPts val="600"/>
              </a:spcBef>
              <a:spcAft>
                <a:spcPts val="600"/>
              </a:spcAft>
              <a:buFont typeface="Symbol" panose="05050102010706020507" pitchFamily="18" charset="2"/>
              <a:buChar char="-"/>
            </a:pPr>
            <a:r>
              <a:rPr lang="zh-CN" altLang="en-US"/>
              <a:t>用</a:t>
            </a:r>
            <a:r>
              <a:rPr lang="en-US" altLang="zh-CN"/>
              <a:t>driver</a:t>
            </a:r>
            <a:r>
              <a:rPr lang="zh-CN" altLang="en-US"/>
              <a:t>类的</a:t>
            </a:r>
            <a:r>
              <a:rPr lang="en-US" altLang="zh-CN"/>
              <a:t>connect</a:t>
            </a:r>
            <a:r>
              <a:rPr lang="zh-CN" altLang="en-US"/>
              <a:t>方法创建数据库连接</a:t>
            </a:r>
            <a:endParaRPr lang="en-US" altLang="zh-CN"/>
          </a:p>
          <a:p>
            <a:pPr lvl="1">
              <a:spcBef>
                <a:spcPts val="600"/>
              </a:spcBef>
              <a:spcAft>
                <a:spcPts val="600"/>
              </a:spcAft>
              <a:buFont typeface="Symbol" panose="05050102010706020507" pitchFamily="18" charset="2"/>
              <a:buChar char="-"/>
            </a:pPr>
            <a:r>
              <a:rPr lang="zh-CN" altLang="en-US"/>
              <a:t>数据库连接池</a:t>
            </a:r>
            <a:r>
              <a:rPr lang="zh-CN" altLang="zh-CN"/>
              <a:t> </a:t>
            </a:r>
          </a:p>
          <a:p>
            <a:pPr lvl="1">
              <a:spcBef>
                <a:spcPts val="600"/>
              </a:spcBef>
              <a:spcAft>
                <a:spcPts val="600"/>
              </a:spcAft>
              <a:buFont typeface="Symbol" panose="05050102010706020507" pitchFamily="18" charset="2"/>
              <a:buChar char="-"/>
            </a:pPr>
            <a:r>
              <a:rPr lang="zh-CN" altLang="zh-CN"/>
              <a:t> </a:t>
            </a:r>
            <a:endParaRPr lang="en-US" altLang="zh-CN"/>
          </a:p>
          <a:p>
            <a:pPr>
              <a:spcBef>
                <a:spcPts val="600"/>
              </a:spcBef>
              <a:spcAft>
                <a:spcPts val="600"/>
              </a:spcAft>
              <a:buFont typeface="Arial" panose="020B0604020202020204" pitchFamily="34" charset="0"/>
              <a:buChar char="•"/>
            </a:pPr>
            <a:endParaRPr kumimoji="0"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5"/>
          <p:cNvSpPr txBox="1">
            <a:spLocks noChangeArrowheads="1"/>
          </p:cNvSpPr>
          <p:nvPr/>
        </p:nvSpPr>
        <p:spPr bwMode="auto">
          <a:xfrm>
            <a:off x="250825" y="260350"/>
            <a:ext cx="864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sz="3200" b="1">
                <a:solidFill>
                  <a:srgbClr val="0000FF"/>
                </a:solidFill>
                <a:latin typeface="黑体" panose="02010609060101010101" pitchFamily="49" charset="-122"/>
                <a:ea typeface="黑体" panose="02010609060101010101" pitchFamily="49" charset="-122"/>
              </a:rPr>
              <a:t>用</a:t>
            </a:r>
            <a:r>
              <a:rPr lang="en-US" altLang="zh-CN" sz="3200" b="1">
                <a:solidFill>
                  <a:srgbClr val="0000FF"/>
                </a:solidFill>
                <a:latin typeface="黑体" panose="02010609060101010101" pitchFamily="49" charset="-122"/>
                <a:ea typeface="黑体" panose="02010609060101010101" pitchFamily="49" charset="-122"/>
              </a:rPr>
              <a:t>driverManager</a:t>
            </a:r>
            <a:r>
              <a:rPr lang="zh-CN" altLang="en-US" sz="3200" b="1">
                <a:solidFill>
                  <a:srgbClr val="0000FF"/>
                </a:solidFill>
                <a:latin typeface="黑体" panose="02010609060101010101" pitchFamily="49" charset="-122"/>
                <a:ea typeface="黑体" panose="02010609060101010101" pitchFamily="49" charset="-122"/>
              </a:rPr>
              <a:t>类的</a:t>
            </a:r>
            <a:r>
              <a:rPr lang="en-US" altLang="zh-CN" sz="3200" b="1">
                <a:solidFill>
                  <a:srgbClr val="0000FF"/>
                </a:solidFill>
                <a:latin typeface="黑体" panose="02010609060101010101" pitchFamily="49" charset="-122"/>
                <a:ea typeface="黑体" panose="02010609060101010101" pitchFamily="49" charset="-122"/>
              </a:rPr>
              <a:t>getConnection</a:t>
            </a:r>
            <a:r>
              <a:rPr lang="zh-CN" altLang="en-US" sz="3200" b="1">
                <a:solidFill>
                  <a:srgbClr val="0000FF"/>
                </a:solidFill>
                <a:latin typeface="黑体" panose="02010609060101010101" pitchFamily="49" charset="-122"/>
                <a:ea typeface="黑体" panose="02010609060101010101" pitchFamily="49" charset="-122"/>
              </a:rPr>
              <a:t>创建连接</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53250" name="矩形 1"/>
          <p:cNvSpPr>
            <a:spLocks noChangeArrowheads="1"/>
          </p:cNvSpPr>
          <p:nvPr/>
        </p:nvSpPr>
        <p:spPr bwMode="auto">
          <a:xfrm>
            <a:off x="468313" y="1196975"/>
            <a:ext cx="82804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kumimoji="0" lang="en-US" altLang="zh-CN"/>
              <a:t>driverManager</a:t>
            </a:r>
            <a:r>
              <a:rPr kumimoji="0" lang="zh-CN" altLang="en-US"/>
              <a:t>类的</a:t>
            </a:r>
            <a:r>
              <a:rPr kumimoji="0" lang="en-US" altLang="zh-CN"/>
              <a:t>getConnection</a:t>
            </a:r>
            <a:r>
              <a:rPr kumimoji="0" lang="zh-CN" altLang="en-US"/>
              <a:t>方法通过</a:t>
            </a:r>
            <a:r>
              <a:rPr kumimoji="0" lang="en-US" altLang="zh-CN"/>
              <a:t>URL</a:t>
            </a:r>
            <a:r>
              <a:rPr kumimoji="0" lang="zh-CN" altLang="en-US"/>
              <a:t>自动匹配对应的驱动</a:t>
            </a:r>
            <a:r>
              <a:rPr kumimoji="0" lang="en-US" altLang="zh-CN"/>
              <a:t>Driver</a:t>
            </a:r>
            <a:r>
              <a:rPr kumimoji="0" lang="zh-CN" altLang="en-US"/>
              <a:t>实例</a:t>
            </a:r>
            <a:endParaRPr kumimoji="0" lang="en-US" altLang="zh-CN"/>
          </a:p>
          <a:p>
            <a:pPr>
              <a:lnSpc>
                <a:spcPts val="2975"/>
              </a:lnSpc>
              <a:buFont typeface="Arial" panose="020B0604020202020204" pitchFamily="34" charset="0"/>
              <a:buChar char="•"/>
            </a:pPr>
            <a:r>
              <a:rPr kumimoji="0" lang="zh-CN" altLang="en-US"/>
              <a:t>并调用对应的</a:t>
            </a:r>
            <a:r>
              <a:rPr kumimoji="0" lang="en-US" altLang="zh-CN"/>
              <a:t>connect</a:t>
            </a:r>
            <a:r>
              <a:rPr kumimoji="0" lang="zh-CN" altLang="en-US"/>
              <a:t>方法返回</a:t>
            </a:r>
            <a:r>
              <a:rPr kumimoji="0" lang="en-US" altLang="zh-CN"/>
              <a:t>Connection</a:t>
            </a:r>
            <a:r>
              <a:rPr kumimoji="0" lang="zh-CN" altLang="en-US"/>
              <a:t>对象实例</a:t>
            </a:r>
            <a:endParaRPr kumimoji="0" lang="en-US" altLang="zh-CN"/>
          </a:p>
        </p:txBody>
      </p:sp>
      <p:sp>
        <p:nvSpPr>
          <p:cNvPr id="3" name="矩形 2"/>
          <p:cNvSpPr/>
          <p:nvPr/>
        </p:nvSpPr>
        <p:spPr>
          <a:xfrm>
            <a:off x="900113" y="2781300"/>
            <a:ext cx="7272337" cy="1570038"/>
          </a:xfrm>
          <a:prstGeom prst="rect">
            <a:avLst/>
          </a:prstGeom>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kumimoji="0" lang="zh-CN" altLang="en-US"/>
              <a:t>代码形式：</a:t>
            </a:r>
            <a:r>
              <a:rPr kumimoji="0" lang="zh-CN" altLang="zh-CN"/>
              <a:t> </a:t>
            </a:r>
            <a:endParaRPr kumimoji="0" lang="en-US" altLang="zh-CN"/>
          </a:p>
          <a:p>
            <a:r>
              <a:rPr kumimoji="0" lang="en-US" altLang="zh-CN"/>
              <a:t>Class.forName("com.mysql.jdbc.Driver "); </a:t>
            </a:r>
            <a:endParaRPr kumimoji="0" lang="zh-CN" altLang="zh-CN"/>
          </a:p>
          <a:p>
            <a:r>
              <a:rPr kumimoji="0" lang="en-US" altLang="zh-CN"/>
              <a:t>Connection connection = DriverManager.getConnection(url, user</a:t>
            </a:r>
            <a:r>
              <a:rPr kumimoji="0" lang="zh-CN" altLang="zh-CN"/>
              <a:t>，</a:t>
            </a:r>
            <a:r>
              <a:rPr kumimoji="0" lang="en-US" altLang="zh-CN"/>
              <a:t>password);</a:t>
            </a:r>
            <a:endParaRPr kumimoji="0" lang="zh-CN"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5"/>
          <p:cNvSpPr txBox="1">
            <a:spLocks noChangeArrowheads="1"/>
          </p:cNvSpPr>
          <p:nvPr/>
        </p:nvSpPr>
        <p:spPr bwMode="auto">
          <a:xfrm>
            <a:off x="250825" y="260350"/>
            <a:ext cx="8137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sz="3200" b="1">
                <a:solidFill>
                  <a:srgbClr val="0000FF"/>
                </a:solidFill>
                <a:latin typeface="黑体" panose="02010609060101010101" pitchFamily="49" charset="-122"/>
                <a:ea typeface="黑体" panose="02010609060101010101" pitchFamily="49" charset="-122"/>
              </a:rPr>
              <a:t>用</a:t>
            </a:r>
            <a:r>
              <a:rPr lang="en-US" altLang="zh-CN" sz="3200" b="1">
                <a:solidFill>
                  <a:srgbClr val="0000FF"/>
                </a:solidFill>
                <a:latin typeface="黑体" panose="02010609060101010101" pitchFamily="49" charset="-122"/>
                <a:ea typeface="黑体" panose="02010609060101010101" pitchFamily="49" charset="-122"/>
              </a:rPr>
              <a:t>getConnection</a:t>
            </a:r>
            <a:r>
              <a:rPr lang="zh-CN" altLang="en-US" sz="3200" b="1">
                <a:solidFill>
                  <a:srgbClr val="0000FF"/>
                </a:solidFill>
                <a:latin typeface="黑体" panose="02010609060101010101" pitchFamily="49" charset="-122"/>
                <a:ea typeface="黑体" panose="02010609060101010101" pitchFamily="49" charset="-122"/>
              </a:rPr>
              <a:t>创建连接示例</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54274" name="矩形 1"/>
          <p:cNvSpPr>
            <a:spLocks noChangeArrowheads="1"/>
          </p:cNvSpPr>
          <p:nvPr/>
        </p:nvSpPr>
        <p:spPr bwMode="auto">
          <a:xfrm>
            <a:off x="468313" y="1052513"/>
            <a:ext cx="8280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a:t>【</a:t>
            </a:r>
            <a:r>
              <a:rPr kumimoji="0" lang="zh-CN" altLang="en-US"/>
              <a:t>例</a:t>
            </a:r>
            <a:r>
              <a:rPr kumimoji="0" lang="en-US" altLang="zh-CN"/>
              <a:t>6-11</a:t>
            </a:r>
            <a:r>
              <a:rPr kumimoji="0" lang="zh-CN" altLang="zh-CN"/>
              <a:t>】</a:t>
            </a:r>
            <a:r>
              <a:rPr kumimoji="0" lang="zh-CN" altLang="en-US"/>
              <a:t>连接一个</a:t>
            </a:r>
            <a:r>
              <a:rPr kumimoji="0" lang="en-US" altLang="zh-CN"/>
              <a:t>mysql</a:t>
            </a:r>
            <a:r>
              <a:rPr kumimoji="0" lang="zh-CN" altLang="en-US"/>
              <a:t>数据库，数据库用户名为“</a:t>
            </a:r>
            <a:r>
              <a:rPr kumimoji="0" lang="en-US" altLang="zh-CN"/>
              <a:t>root</a:t>
            </a:r>
            <a:r>
              <a:rPr kumimoji="0" lang="zh-CN" altLang="en-US"/>
              <a:t>”，密码为“</a:t>
            </a:r>
            <a:r>
              <a:rPr kumimoji="0" lang="en-US" altLang="zh-CN"/>
              <a:t>666888</a:t>
            </a:r>
            <a:r>
              <a:rPr kumimoji="0" lang="zh-CN" altLang="en-US"/>
              <a:t>”</a:t>
            </a:r>
            <a:endParaRPr kumimoji="0" lang="zh-CN" altLang="zh-CN"/>
          </a:p>
        </p:txBody>
      </p:sp>
      <p:sp>
        <p:nvSpPr>
          <p:cNvPr id="54275" name="矩形 2"/>
          <p:cNvSpPr>
            <a:spLocks noChangeArrowheads="1"/>
          </p:cNvSpPr>
          <p:nvPr/>
        </p:nvSpPr>
        <p:spPr bwMode="auto">
          <a:xfrm>
            <a:off x="468313" y="1841500"/>
            <a:ext cx="84963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2000"/>
              <a:t>protected String url="jdbc:mysql://localhost:3306/user";</a:t>
            </a:r>
            <a:endParaRPr kumimoji="0" lang="zh-CN" altLang="zh-CN" sz="2000"/>
          </a:p>
          <a:p>
            <a:r>
              <a:rPr kumimoji="0" lang="en-US" altLang="zh-CN" sz="2000"/>
              <a:t>    protected String user="root";</a:t>
            </a:r>
            <a:endParaRPr kumimoji="0" lang="zh-CN" altLang="zh-CN" sz="2000"/>
          </a:p>
          <a:p>
            <a:r>
              <a:rPr kumimoji="0" lang="en-US" altLang="zh-CN" sz="2000"/>
              <a:t>    protected String password="666888";</a:t>
            </a:r>
            <a:endParaRPr kumimoji="0" lang="zh-CN" altLang="zh-CN" sz="2000"/>
          </a:p>
          <a:p>
            <a:r>
              <a:rPr kumimoji="0" lang="en-US" altLang="zh-CN" sz="2000"/>
              <a:t>    protected String driverName="com.mysql.jdbc.Driver";</a:t>
            </a:r>
            <a:endParaRPr kumimoji="0" lang="zh-CN" altLang="zh-CN" sz="2000"/>
          </a:p>
          <a:p>
            <a:r>
              <a:rPr kumimoji="0" lang="en-US" altLang="zh-CN" sz="2000"/>
              <a:t>    protected Connection conn=null;</a:t>
            </a:r>
            <a:endParaRPr kumimoji="0" lang="zh-CN" altLang="zh-CN" sz="2000"/>
          </a:p>
          <a:p>
            <a:r>
              <a:rPr kumimoji="0" lang="en-US" altLang="zh-CN" sz="2000"/>
              <a:t>    protected Statement state=null;</a:t>
            </a:r>
            <a:endParaRPr kumimoji="0" lang="zh-CN" altLang="zh-CN" sz="2000"/>
          </a:p>
          <a:p>
            <a:r>
              <a:rPr kumimoji="0" lang="en-US" altLang="zh-CN" sz="2000"/>
              <a:t>    public void create() {</a:t>
            </a:r>
            <a:endParaRPr kumimoji="0" lang="zh-CN" altLang="zh-CN" sz="2000"/>
          </a:p>
          <a:p>
            <a:r>
              <a:rPr kumimoji="0" lang="en-US" altLang="zh-CN" sz="2000"/>
              <a:t>        try {</a:t>
            </a:r>
            <a:endParaRPr kumimoji="0" lang="zh-CN" altLang="zh-CN" sz="2000"/>
          </a:p>
          <a:p>
            <a:r>
              <a:rPr kumimoji="0" lang="en-US" altLang="zh-CN" sz="2000"/>
              <a:t>        class.forName(driverName);    //</a:t>
            </a:r>
            <a:r>
              <a:rPr kumimoji="0" lang="zh-CN" altLang="en-US" sz="2000"/>
              <a:t>加载驱动程序</a:t>
            </a:r>
            <a:r>
              <a:rPr kumimoji="0" lang="en-US" altLang="zh-CN" sz="2000"/>
              <a:t>            	         	conn=DriverManager.getConnection(url,user,password); </a:t>
            </a:r>
          </a:p>
          <a:p>
            <a:r>
              <a:rPr kumimoji="0" lang="en-US" altLang="zh-CN" sz="2000"/>
              <a:t>	//</a:t>
            </a:r>
            <a:r>
              <a:rPr kumimoji="0" lang="zh-CN" altLang="en-US" sz="2000"/>
              <a:t>连接数据库</a:t>
            </a:r>
            <a:endParaRPr kumimoji="0" lang="zh-CN" altLang="zh-CN" sz="2000"/>
          </a:p>
          <a:p>
            <a:r>
              <a:rPr kumimoji="0" lang="en-US" altLang="zh-CN" sz="2000"/>
              <a:t>            if(conn!=null) {</a:t>
            </a:r>
            <a:endParaRPr kumimoji="0" lang="zh-CN" altLang="zh-CN" sz="2000"/>
          </a:p>
          <a:p>
            <a:r>
              <a:rPr kumimoji="0" lang="en-US" altLang="zh-CN" sz="2000"/>
              <a:t>                System.out.println("</a:t>
            </a:r>
            <a:r>
              <a:rPr kumimoji="0" lang="zh-CN" altLang="en-US" sz="2000"/>
              <a:t>数据库连接成功！</a:t>
            </a:r>
            <a:r>
              <a:rPr kumimoji="0" lang="en-US" altLang="zh-CN" sz="2000"/>
              <a:t>");</a:t>
            </a:r>
            <a:endParaRPr kumimoji="0" lang="zh-CN" altLang="zh-CN" sz="2000"/>
          </a:p>
          <a:p>
            <a:r>
              <a:rPr kumimoji="0" lang="en-US" altLang="zh-CN" sz="2000"/>
              <a:t>            }</a:t>
            </a:r>
            <a:endParaRPr kumimoji="0" lang="zh-CN" altLang="zh-CN" sz="2000"/>
          </a:p>
          <a:p>
            <a:r>
              <a:rPr kumimoji="0" lang="en-US" altLang="zh-CN" sz="2000"/>
              <a:t>   </a:t>
            </a:r>
            <a:r>
              <a:rPr kumimoji="0" lang="zh-CN" altLang="en-US" sz="2000"/>
              <a:t>｝</a:t>
            </a:r>
            <a:endParaRPr kumimoji="0" lang="zh-CN" altLang="zh-CN" sz="2000"/>
          </a:p>
          <a:p>
            <a:r>
              <a:rPr kumimoji="0" lang="zh-CN" altLang="zh-CN" sz="2000"/>
              <a:t> </a:t>
            </a:r>
            <a:endParaRPr kumimoji="0" lang="en-US" altLang="zh-CN" sz="2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5"/>
          <p:cNvSpPr txBox="1">
            <a:spLocks noChangeArrowheads="1"/>
          </p:cNvSpPr>
          <p:nvPr/>
        </p:nvSpPr>
        <p:spPr bwMode="auto">
          <a:xfrm>
            <a:off x="250825" y="260350"/>
            <a:ext cx="8137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sz="3200" b="1">
                <a:solidFill>
                  <a:srgbClr val="0000FF"/>
                </a:solidFill>
                <a:latin typeface="黑体" panose="02010609060101010101" pitchFamily="49" charset="-122"/>
                <a:ea typeface="黑体" panose="02010609060101010101" pitchFamily="49" charset="-122"/>
              </a:rPr>
              <a:t>用</a:t>
            </a:r>
            <a:r>
              <a:rPr lang="en-US" altLang="zh-CN" sz="3200" b="1">
                <a:solidFill>
                  <a:srgbClr val="0000FF"/>
                </a:solidFill>
                <a:latin typeface="黑体" panose="02010609060101010101" pitchFamily="49" charset="-122"/>
                <a:ea typeface="黑体" panose="02010609060101010101" pitchFamily="49" charset="-122"/>
              </a:rPr>
              <a:t>driver</a:t>
            </a:r>
            <a:r>
              <a:rPr lang="zh-CN" altLang="en-US" sz="3200" b="1">
                <a:solidFill>
                  <a:srgbClr val="0000FF"/>
                </a:solidFill>
                <a:latin typeface="黑体" panose="02010609060101010101" pitchFamily="49" charset="-122"/>
                <a:ea typeface="黑体" panose="02010609060101010101" pitchFamily="49" charset="-122"/>
              </a:rPr>
              <a:t>类的</a:t>
            </a:r>
            <a:r>
              <a:rPr lang="en-US" altLang="zh-CN" sz="3200" b="1">
                <a:solidFill>
                  <a:srgbClr val="0000FF"/>
                </a:solidFill>
                <a:latin typeface="黑体" panose="02010609060101010101" pitchFamily="49" charset="-122"/>
                <a:ea typeface="黑体" panose="02010609060101010101" pitchFamily="49" charset="-122"/>
              </a:rPr>
              <a:t>connect</a:t>
            </a:r>
            <a:r>
              <a:rPr lang="zh-CN" altLang="en-US" sz="3200" b="1">
                <a:solidFill>
                  <a:srgbClr val="0000FF"/>
                </a:solidFill>
                <a:latin typeface="黑体" panose="02010609060101010101" pitchFamily="49" charset="-122"/>
                <a:ea typeface="黑体" panose="02010609060101010101" pitchFamily="49" charset="-122"/>
              </a:rPr>
              <a:t>方法创建数据库连接</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2" name="矩形 1"/>
          <p:cNvSpPr/>
          <p:nvPr/>
        </p:nvSpPr>
        <p:spPr>
          <a:xfrm>
            <a:off x="539750" y="1268413"/>
            <a:ext cx="8280400" cy="831850"/>
          </a:xfrm>
          <a:prstGeom prst="rect">
            <a:avLst/>
          </a:prstGeom>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kumimoji="0" lang="zh-CN" altLang="zh-CN"/>
              <a:t>语句形式为：</a:t>
            </a:r>
            <a:endParaRPr kumimoji="0" lang="en-US" altLang="zh-CN"/>
          </a:p>
          <a:p>
            <a:r>
              <a:rPr kumimoji="0" lang="en-US" altLang="zh-CN"/>
              <a:t>	Connection connection = driver.connect(url, props);</a:t>
            </a:r>
            <a:r>
              <a:rPr kumimoji="0" lang="zh-CN" altLang="zh-CN"/>
              <a:t>  </a:t>
            </a:r>
          </a:p>
        </p:txBody>
      </p:sp>
      <p:sp>
        <p:nvSpPr>
          <p:cNvPr id="51203" name="矩形 3"/>
          <p:cNvSpPr>
            <a:spLocks noChangeArrowheads="1"/>
          </p:cNvSpPr>
          <p:nvPr/>
        </p:nvSpPr>
        <p:spPr bwMode="auto">
          <a:xfrm>
            <a:off x="827088" y="2205038"/>
            <a:ext cx="7345362" cy="1309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pPr>
            <a:r>
              <a:rPr kumimoji="0" lang="zh-CN" altLang="en-US"/>
              <a:t>其中：</a:t>
            </a:r>
            <a:endParaRPr kumimoji="0" lang="en-US" altLang="zh-CN"/>
          </a:p>
          <a:p>
            <a:pPr>
              <a:lnSpc>
                <a:spcPts val="3375"/>
              </a:lnSpc>
              <a:buFont typeface="Symbol" panose="05050102010706020507" pitchFamily="18" charset="2"/>
              <a:buChar char="-"/>
            </a:pPr>
            <a:r>
              <a:rPr kumimoji="0" lang="en-US" altLang="zh-CN"/>
              <a:t>url</a:t>
            </a:r>
            <a:r>
              <a:rPr kumimoji="0" lang="zh-CN" altLang="en-US"/>
              <a:t>是欲连接的数据库</a:t>
            </a:r>
            <a:r>
              <a:rPr kumimoji="0" lang="en-US" altLang="zh-CN"/>
              <a:t>url</a:t>
            </a:r>
            <a:r>
              <a:rPr kumimoji="0" lang="zh-CN" altLang="en-US"/>
              <a:t>地址；</a:t>
            </a:r>
            <a:endParaRPr kumimoji="0" lang="en-US" altLang="zh-CN"/>
          </a:p>
          <a:p>
            <a:pPr>
              <a:lnSpc>
                <a:spcPts val="3075"/>
              </a:lnSpc>
              <a:buFont typeface="Symbol" panose="05050102010706020507" pitchFamily="18" charset="2"/>
              <a:buChar char="-"/>
            </a:pPr>
            <a:r>
              <a:rPr kumimoji="0" lang="en-US" altLang="zh-CN"/>
              <a:t>props</a:t>
            </a:r>
            <a:r>
              <a:rPr kumimoji="0" lang="zh-CN" altLang="en-US"/>
              <a:t>为欲连接数据库的属性参数对象</a:t>
            </a:r>
            <a:r>
              <a:rPr kumimoji="0" lang="zh-CN" altLang="zh-CN"/>
              <a:t> </a:t>
            </a:r>
            <a:endParaRPr kumimoji="0"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5"/>
          <p:cNvSpPr txBox="1">
            <a:spLocks noChangeArrowheads="1"/>
          </p:cNvSpPr>
          <p:nvPr/>
        </p:nvSpPr>
        <p:spPr bwMode="auto">
          <a:xfrm>
            <a:off x="250825" y="260350"/>
            <a:ext cx="8137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sz="3200" b="1">
                <a:solidFill>
                  <a:srgbClr val="0000FF"/>
                </a:solidFill>
                <a:latin typeface="黑体" panose="02010609060101010101" pitchFamily="49" charset="-122"/>
                <a:ea typeface="黑体" panose="02010609060101010101" pitchFamily="49" charset="-122"/>
              </a:rPr>
              <a:t>用</a:t>
            </a:r>
            <a:r>
              <a:rPr lang="en-US" altLang="zh-CN" sz="3200" b="1">
                <a:solidFill>
                  <a:srgbClr val="0000FF"/>
                </a:solidFill>
                <a:latin typeface="黑体" panose="02010609060101010101" pitchFamily="49" charset="-122"/>
                <a:ea typeface="黑体" panose="02010609060101010101" pitchFamily="49" charset="-122"/>
              </a:rPr>
              <a:t>connect</a:t>
            </a:r>
            <a:r>
              <a:rPr lang="zh-CN" altLang="en-US" sz="3200" b="1">
                <a:solidFill>
                  <a:srgbClr val="0000FF"/>
                </a:solidFill>
                <a:latin typeface="黑体" panose="02010609060101010101" pitchFamily="49" charset="-122"/>
                <a:ea typeface="黑体" panose="02010609060101010101" pitchFamily="49" charset="-122"/>
              </a:rPr>
              <a:t>方法创建数据库连接示例</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56322" name="矩形 1"/>
          <p:cNvSpPr>
            <a:spLocks noChangeArrowheads="1"/>
          </p:cNvSpPr>
          <p:nvPr/>
        </p:nvSpPr>
        <p:spPr bwMode="auto">
          <a:xfrm>
            <a:off x="395288" y="1125538"/>
            <a:ext cx="82804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kumimoji="0" lang="zh-CN" altLang="en-US"/>
              <a:t>连接过程</a:t>
            </a:r>
            <a:endParaRPr kumimoji="0" lang="en-US" altLang="zh-CN"/>
          </a:p>
          <a:p>
            <a:pPr lvl="1">
              <a:buFont typeface="Symbol" panose="05050102010706020507" pitchFamily="18" charset="2"/>
              <a:buChar char="-"/>
            </a:pPr>
            <a:r>
              <a:rPr kumimoji="0" lang="zh-CN" altLang="en-US"/>
              <a:t>创建驱动程序</a:t>
            </a:r>
            <a:r>
              <a:rPr kumimoji="0" lang="en-US" altLang="zh-CN"/>
              <a:t>Driver</a:t>
            </a:r>
            <a:r>
              <a:rPr kumimoji="0" lang="zh-CN" altLang="en-US"/>
              <a:t>类对象；</a:t>
            </a:r>
            <a:endParaRPr kumimoji="0" lang="en-US" altLang="zh-CN"/>
          </a:p>
          <a:p>
            <a:pPr lvl="1">
              <a:buFont typeface="Symbol" panose="05050102010706020507" pitchFamily="18" charset="2"/>
              <a:buChar char="-"/>
            </a:pPr>
            <a:r>
              <a:rPr kumimoji="0" lang="zh-CN" altLang="en-US"/>
              <a:t>定义连接数据库的基本信息的参数</a:t>
            </a:r>
            <a:r>
              <a:rPr kumimoji="0" lang="en-US" altLang="zh-CN"/>
              <a:t>property</a:t>
            </a:r>
            <a:r>
              <a:rPr kumimoji="0" lang="zh-CN" altLang="en-US"/>
              <a:t>对象；</a:t>
            </a:r>
            <a:endParaRPr kumimoji="0" lang="en-US" altLang="zh-CN"/>
          </a:p>
          <a:p>
            <a:pPr lvl="1">
              <a:buFont typeface="Symbol" panose="05050102010706020507" pitchFamily="18" charset="2"/>
              <a:buChar char="-"/>
            </a:pPr>
            <a:r>
              <a:rPr kumimoji="0" lang="zh-CN" altLang="en-US"/>
              <a:t>调用</a:t>
            </a:r>
            <a:r>
              <a:rPr kumimoji="0" lang="en-US" altLang="zh-CN"/>
              <a:t> Driver</a:t>
            </a:r>
            <a:r>
              <a:rPr kumimoji="0" lang="zh-CN" altLang="en-US"/>
              <a:t>的</a:t>
            </a:r>
            <a:r>
              <a:rPr kumimoji="0" lang="en-US" altLang="zh-CN"/>
              <a:t> connect</a:t>
            </a:r>
            <a:r>
              <a:rPr kumimoji="0" lang="zh-CN" altLang="en-US"/>
              <a:t>方法创建数据库连接对象。</a:t>
            </a:r>
            <a:r>
              <a:rPr kumimoji="0" lang="zh-CN" altLang="zh-CN"/>
              <a:t> </a:t>
            </a:r>
          </a:p>
        </p:txBody>
      </p:sp>
      <p:sp>
        <p:nvSpPr>
          <p:cNvPr id="56323" name="矩形 2"/>
          <p:cNvSpPr>
            <a:spLocks noChangeArrowheads="1"/>
          </p:cNvSpPr>
          <p:nvPr/>
        </p:nvSpPr>
        <p:spPr bwMode="auto">
          <a:xfrm>
            <a:off x="900113" y="2781300"/>
            <a:ext cx="78486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2800"/>
              </a:lnSpc>
            </a:pPr>
            <a:r>
              <a:rPr kumimoji="0" lang="en-US" altLang="zh-CN" sz="2000"/>
              <a:t>Driver dirver = new com.mysql.jdbc.Driver(); 		</a:t>
            </a:r>
          </a:p>
          <a:p>
            <a:pPr>
              <a:lnSpc>
                <a:spcPts val="2800"/>
              </a:lnSpc>
            </a:pPr>
            <a:r>
              <a:rPr kumimoji="0" lang="en-US" altLang="zh-CN" sz="2000"/>
              <a:t>//</a:t>
            </a:r>
            <a:r>
              <a:rPr kumimoji="0" lang="zh-CN" altLang="en-US" sz="2000"/>
              <a:t>创建一个</a:t>
            </a:r>
            <a:r>
              <a:rPr kumimoji="0" lang="en-US" altLang="zh-CN" sz="2000"/>
              <a:t>mysql</a:t>
            </a:r>
            <a:r>
              <a:rPr kumimoji="0" lang="zh-CN" altLang="en-US" sz="2000"/>
              <a:t>数据库的</a:t>
            </a:r>
            <a:r>
              <a:rPr kumimoji="0" lang="en-US" altLang="zh-CN" sz="2000"/>
              <a:t>driver</a:t>
            </a:r>
            <a:r>
              <a:rPr kumimoji="0" lang="zh-CN" altLang="en-US" sz="2000"/>
              <a:t>对象</a:t>
            </a:r>
            <a:endParaRPr kumimoji="0" lang="zh-CN" altLang="zh-CN" sz="2000"/>
          </a:p>
          <a:p>
            <a:pPr>
              <a:lnSpc>
                <a:spcPts val="2800"/>
              </a:lnSpc>
            </a:pPr>
            <a:r>
              <a:rPr kumimoji="0" lang="en-US" altLang="zh-CN" sz="2000"/>
              <a:t>String url = "jdbc:mysql://127.0.0.1:3306/java_jdbc"; 	</a:t>
            </a:r>
          </a:p>
          <a:p>
            <a:pPr>
              <a:lnSpc>
                <a:spcPts val="2800"/>
              </a:lnSpc>
            </a:pPr>
            <a:r>
              <a:rPr kumimoji="0" lang="en-US" altLang="zh-CN" sz="2000"/>
              <a:t>//</a:t>
            </a:r>
            <a:r>
              <a:rPr kumimoji="0" lang="zh-CN" altLang="en-US" sz="2000"/>
              <a:t>设置连接数据库的</a:t>
            </a:r>
            <a:r>
              <a:rPr kumimoji="0" lang="en-US" altLang="zh-CN" sz="2000"/>
              <a:t>url</a:t>
            </a:r>
            <a:r>
              <a:rPr kumimoji="0" lang="zh-CN" altLang="en-US" sz="2000"/>
              <a:t>地址</a:t>
            </a:r>
            <a:endParaRPr kumimoji="0" lang="zh-CN" altLang="zh-CN" sz="2000"/>
          </a:p>
          <a:p>
            <a:pPr>
              <a:lnSpc>
                <a:spcPts val="2800"/>
              </a:lnSpc>
            </a:pPr>
            <a:r>
              <a:rPr kumimoji="0" lang="en-US" altLang="zh-CN" sz="2000"/>
              <a:t>Properties info = new Properties(); 	//</a:t>
            </a:r>
            <a:r>
              <a:rPr kumimoji="0" lang="zh-CN" altLang="en-US" sz="2000"/>
              <a:t>创建数据库属性对象</a:t>
            </a:r>
            <a:endParaRPr kumimoji="0" lang="zh-CN" altLang="zh-CN" sz="2000"/>
          </a:p>
          <a:p>
            <a:pPr>
              <a:lnSpc>
                <a:spcPts val="2800"/>
              </a:lnSpc>
            </a:pPr>
            <a:r>
              <a:rPr kumimoji="0" lang="en-US" altLang="zh-CN" sz="2000"/>
              <a:t>info.put("user", "root"); 			//</a:t>
            </a:r>
            <a:r>
              <a:rPr kumimoji="0" lang="zh-CN" altLang="en-US" sz="2000"/>
              <a:t>设置用户名属性</a:t>
            </a:r>
            <a:endParaRPr kumimoji="0" lang="zh-CN" altLang="zh-CN" sz="2000"/>
          </a:p>
          <a:p>
            <a:pPr>
              <a:lnSpc>
                <a:spcPts val="2800"/>
              </a:lnSpc>
            </a:pPr>
            <a:r>
              <a:rPr kumimoji="0" lang="en-US" altLang="zh-CN" sz="2000"/>
              <a:t>info.put("password", "123456");		//</a:t>
            </a:r>
            <a:r>
              <a:rPr kumimoji="0" lang="zh-CN" altLang="en-US" sz="2000"/>
              <a:t>设置密码属性</a:t>
            </a:r>
            <a:endParaRPr kumimoji="0" lang="zh-CN" altLang="zh-CN" sz="2000"/>
          </a:p>
          <a:p>
            <a:pPr>
              <a:lnSpc>
                <a:spcPts val="2800"/>
              </a:lnSpc>
            </a:pPr>
            <a:r>
              <a:rPr kumimoji="0" lang="en-US" altLang="zh-CN" sz="2000"/>
              <a:t>Connection connection = dirver.connect(url, info);		</a:t>
            </a:r>
          </a:p>
          <a:p>
            <a:pPr>
              <a:lnSpc>
                <a:spcPts val="2800"/>
              </a:lnSpc>
            </a:pPr>
            <a:r>
              <a:rPr kumimoji="0" lang="en-US" altLang="zh-CN" sz="2000"/>
              <a:t>//</a:t>
            </a:r>
            <a:r>
              <a:rPr kumimoji="0" lang="zh-CN" altLang="en-US" sz="2000"/>
              <a:t>获取数据库连接</a:t>
            </a:r>
            <a:endParaRPr kumimoji="0" lang="zh-CN" altLang="zh-CN" sz="20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5"/>
          <p:cNvSpPr txBox="1">
            <a:spLocks noChangeArrowheads="1"/>
          </p:cNvSpPr>
          <p:nvPr/>
        </p:nvSpPr>
        <p:spPr bwMode="auto">
          <a:xfrm>
            <a:off x="250825" y="260350"/>
            <a:ext cx="8137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sz="3200" b="1">
                <a:solidFill>
                  <a:srgbClr val="0000FF"/>
                </a:solidFill>
                <a:latin typeface="黑体" panose="02010609060101010101" pitchFamily="49" charset="-122"/>
                <a:ea typeface="黑体" panose="02010609060101010101" pitchFamily="49" charset="-122"/>
              </a:rPr>
              <a:t>数据库连接池</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57346" name="矩形 1"/>
          <p:cNvSpPr>
            <a:spLocks noChangeArrowheads="1"/>
          </p:cNvSpPr>
          <p:nvPr/>
        </p:nvSpPr>
        <p:spPr bwMode="auto">
          <a:xfrm>
            <a:off x="395288" y="1125538"/>
            <a:ext cx="8280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275"/>
              </a:lnSpc>
              <a:buFont typeface="Arial" panose="020B0604020202020204" pitchFamily="34" charset="0"/>
              <a:buChar char="•"/>
            </a:pPr>
            <a:r>
              <a:rPr kumimoji="0" lang="en-US" altLang="zh-CN"/>
              <a:t>Web</a:t>
            </a:r>
            <a:r>
              <a:rPr kumimoji="0" lang="zh-CN" altLang="en-US"/>
              <a:t>常见多用户同时段访问数据库服务器，存在多个数据库连接；</a:t>
            </a:r>
            <a:endParaRPr kumimoji="0" lang="en-US" altLang="zh-CN"/>
          </a:p>
          <a:p>
            <a:pPr>
              <a:lnSpc>
                <a:spcPts val="3275"/>
              </a:lnSpc>
              <a:buFont typeface="Arial" panose="020B0604020202020204" pitchFamily="34" charset="0"/>
              <a:buChar char="•"/>
            </a:pPr>
            <a:r>
              <a:rPr kumimoji="0" lang="zh-CN" altLang="en-US"/>
              <a:t>同时存在的数据库连接数量会影响系统的性能；</a:t>
            </a:r>
            <a:endParaRPr kumimoji="0" lang="en-US" altLang="zh-CN"/>
          </a:p>
          <a:p>
            <a:pPr>
              <a:lnSpc>
                <a:spcPts val="3275"/>
              </a:lnSpc>
              <a:buFont typeface="Arial" panose="020B0604020202020204" pitchFamily="34" charset="0"/>
              <a:buChar char="•"/>
            </a:pPr>
            <a:r>
              <a:rPr kumimoji="0" lang="zh-CN" altLang="en-US"/>
              <a:t>在系统初始化时，可以创建一定数量的数据库连接，称之为数据库连接池</a:t>
            </a:r>
            <a:r>
              <a:rPr kumimoji="0" lang="zh-CN" altLang="zh-CN"/>
              <a:t> </a:t>
            </a:r>
            <a:endParaRPr kumimoji="0" lang="en-US" altLang="zh-CN"/>
          </a:p>
          <a:p>
            <a:pPr>
              <a:lnSpc>
                <a:spcPts val="3275"/>
              </a:lnSpc>
              <a:buFont typeface="Arial" panose="020B0604020202020204" pitchFamily="34" charset="0"/>
              <a:buChar char="•"/>
            </a:pPr>
            <a:r>
              <a:rPr kumimoji="0" lang="zh-CN" altLang="en-US"/>
              <a:t>可以为系统设置最大、最小数据库连接数</a:t>
            </a:r>
            <a:endParaRPr kumimoji="0" lang="en-US" altLang="zh-CN"/>
          </a:p>
          <a:p>
            <a:pPr>
              <a:lnSpc>
                <a:spcPts val="3275"/>
              </a:lnSpc>
              <a:buFont typeface="Arial" panose="020B0604020202020204" pitchFamily="34" charset="0"/>
              <a:buChar char="•"/>
            </a:pPr>
            <a:r>
              <a:rPr kumimoji="0" lang="zh-CN" altLang="en-US"/>
              <a:t>数据库连接池通常需要连接池软件支持管理</a:t>
            </a:r>
            <a:endParaRPr kumimoji="0" lang="en-US" altLang="zh-CN"/>
          </a:p>
          <a:p>
            <a:pPr>
              <a:lnSpc>
                <a:spcPts val="3275"/>
              </a:lnSpc>
              <a:buFont typeface="Arial" panose="020B0604020202020204" pitchFamily="34" charset="0"/>
              <a:buChar char="•"/>
            </a:pPr>
            <a:r>
              <a:rPr kumimoji="0" lang="zh-CN" altLang="en-US"/>
              <a:t>常用的开源</a:t>
            </a:r>
            <a:r>
              <a:rPr kumimoji="0" lang="en-US" altLang="zh-CN"/>
              <a:t>Java</a:t>
            </a:r>
            <a:r>
              <a:rPr kumimoji="0" lang="zh-CN" altLang="en-US"/>
              <a:t>数据库连接池软件有</a:t>
            </a:r>
            <a:r>
              <a:rPr kumimoji="0" lang="zh-CN" altLang="zh-CN"/>
              <a:t> </a:t>
            </a:r>
            <a:endParaRPr kumimoji="0" lang="en-US" altLang="zh-CN"/>
          </a:p>
          <a:p>
            <a:pPr lvl="1">
              <a:lnSpc>
                <a:spcPts val="3275"/>
              </a:lnSpc>
              <a:buFont typeface="Symbol" panose="05050102010706020507" pitchFamily="18" charset="2"/>
              <a:buChar char="-"/>
            </a:pPr>
            <a:r>
              <a:rPr kumimoji="0" lang="en-US" altLang="zh-CN"/>
              <a:t>C3P0 </a:t>
            </a:r>
            <a:r>
              <a:rPr kumimoji="0" lang="zh-CN" altLang="en-US"/>
              <a:t>，</a:t>
            </a:r>
            <a:r>
              <a:rPr kumimoji="0" lang="en-US" altLang="zh-CN"/>
              <a:t>Proxool</a:t>
            </a:r>
            <a:r>
              <a:rPr kumimoji="0" lang="zh-CN" altLang="en-US"/>
              <a:t>，</a:t>
            </a:r>
            <a:r>
              <a:rPr kumimoji="0" lang="en-US" altLang="zh-CN"/>
              <a:t>Primrose</a:t>
            </a:r>
            <a:r>
              <a:rPr kumimoji="0" lang="zh-CN" altLang="en-US"/>
              <a:t>，</a:t>
            </a:r>
            <a:r>
              <a:rPr kumimoji="0" lang="en-US" altLang="zh-CN"/>
              <a:t>SmartPool</a:t>
            </a:r>
            <a:r>
              <a:rPr kumimoji="0" lang="zh-CN" altLang="en-US"/>
              <a:t>，</a:t>
            </a:r>
            <a:r>
              <a:rPr kumimoji="0" lang="en-US" altLang="zh-CN"/>
              <a:t>MiniConnectionPoolManager</a:t>
            </a:r>
            <a:r>
              <a:rPr kumimoji="0" lang="zh-CN" altLang="en-US"/>
              <a:t>等</a:t>
            </a:r>
            <a:r>
              <a:rPr kumimoji="0" lang="zh-CN" altLang="zh-CN"/>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txBox="1">
            <a:spLocks noChangeArrowheads="1"/>
          </p:cNvSpPr>
          <p:nvPr/>
        </p:nvSpPr>
        <p:spPr bwMode="auto">
          <a:xfrm>
            <a:off x="323850" y="1125538"/>
            <a:ext cx="822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kumimoji="0" lang="en-US" altLang="zh-CN" dirty="0"/>
              <a:t>JDBC</a:t>
            </a:r>
            <a:r>
              <a:rPr kumimoji="0" lang="zh-TW" altLang="en-US" dirty="0"/>
              <a:t>技术的</a:t>
            </a:r>
            <a:r>
              <a:rPr kumimoji="0" lang="en-US" altLang="zh-CN" dirty="0"/>
              <a:t>Web</a:t>
            </a:r>
            <a:r>
              <a:rPr kumimoji="0" lang="zh-TW" altLang="en-US" dirty="0"/>
              <a:t>数据库模型</a:t>
            </a:r>
            <a:r>
              <a:rPr kumimoji="0" lang="zh-CN" altLang="zh-CN" dirty="0"/>
              <a:t> </a:t>
            </a:r>
            <a:endParaRPr kumimoji="0" lang="zh-CN" altLang="en-US" b="1" dirty="0">
              <a:solidFill>
                <a:srgbClr val="0000FF"/>
              </a:solidFill>
              <a:ea typeface="黑体" panose="02010609060101010101" pitchFamily="49" charset="-122"/>
            </a:endParaRPr>
          </a:p>
        </p:txBody>
      </p:sp>
      <p:graphicFrame>
        <p:nvGraphicFramePr>
          <p:cNvPr id="17410" name="对象 1"/>
          <p:cNvGraphicFramePr>
            <a:graphicFrameLocks noChangeAspect="1"/>
          </p:cNvGraphicFramePr>
          <p:nvPr>
            <p:extLst>
              <p:ext uri="{D42A27DB-BD31-4B8C-83A1-F6EECF244321}">
                <p14:modId xmlns:p14="http://schemas.microsoft.com/office/powerpoint/2010/main" val="2871956636"/>
              </p:ext>
            </p:extLst>
          </p:nvPr>
        </p:nvGraphicFramePr>
        <p:xfrm>
          <a:off x="250825" y="1628775"/>
          <a:ext cx="8461375" cy="4464050"/>
        </p:xfrm>
        <a:graphic>
          <a:graphicData uri="http://schemas.openxmlformats.org/presentationml/2006/ole">
            <mc:AlternateContent xmlns:mc="http://schemas.openxmlformats.org/markup-compatibility/2006">
              <mc:Choice xmlns:v="urn:schemas-microsoft-com:vml" Requires="v">
                <p:oleObj spid="_x0000_s17414" name="文档" r:id="rId3" imgW="5270306" imgH="2781198" progId="Word.Document.12">
                  <p:embed/>
                </p:oleObj>
              </mc:Choice>
              <mc:Fallback>
                <p:oleObj name="文档" r:id="rId3" imgW="5270306" imgH="2781198"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28775"/>
                        <a:ext cx="84613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1" name="矩形 2"/>
          <p:cNvSpPr>
            <a:spLocks noChangeArrowheads="1"/>
          </p:cNvSpPr>
          <p:nvPr/>
        </p:nvSpPr>
        <p:spPr bwMode="auto">
          <a:xfrm>
            <a:off x="323850" y="260350"/>
            <a:ext cx="65516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a:solidFill>
                  <a:srgbClr val="0000FF"/>
                </a:solidFill>
                <a:latin typeface="黑体" panose="02010609060101010101" pitchFamily="49" charset="-122"/>
                <a:ea typeface="黑体" panose="02010609060101010101" pitchFamily="49" charset="-122"/>
              </a:rPr>
              <a:t>6</a:t>
            </a:r>
            <a:r>
              <a:rPr kumimoji="0" lang="en-US" altLang="zh-CN" sz="3200" b="1">
                <a:solidFill>
                  <a:srgbClr val="0000FF"/>
                </a:solidFill>
                <a:latin typeface="黑体" panose="02010609060101010101" pitchFamily="49" charset="-122"/>
                <a:ea typeface="黑体" panose="02010609060101010101" pitchFamily="49" charset="-122"/>
              </a:rPr>
              <a:t>.1 Web</a:t>
            </a:r>
            <a:r>
              <a:rPr kumimoji="0" lang="zh-CN" altLang="en-US" sz="3200" b="1">
                <a:solidFill>
                  <a:srgbClr val="0000FF"/>
                </a:solidFill>
                <a:latin typeface="黑体" panose="02010609060101010101" pitchFamily="49" charset="-122"/>
                <a:ea typeface="黑体" panose="02010609060101010101" pitchFamily="49" charset="-122"/>
              </a:rPr>
              <a:t>数据库访问技术（续）</a:t>
            </a:r>
            <a:r>
              <a:rPr kumimoji="0"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2113" y="214313"/>
            <a:ext cx="8643937" cy="785812"/>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a:solidFill>
                  <a:srgbClr val="0000FF"/>
                </a:solidFill>
                <a:latin typeface="黑体" panose="02010609060101010101" pitchFamily="49" charset="-122"/>
                <a:ea typeface="黑体" panose="02010609060101010101" pitchFamily="49" charset="-122"/>
              </a:rPr>
              <a:t>6</a:t>
            </a:r>
            <a:r>
              <a:rPr kumimoji="0" lang="en-US" altLang="zh-CN" sz="3200" b="1">
                <a:solidFill>
                  <a:srgbClr val="0000FF"/>
                </a:solidFill>
                <a:latin typeface="黑体" panose="02010609060101010101" pitchFamily="49" charset="-122"/>
                <a:ea typeface="黑体" panose="02010609060101010101" pitchFamily="49" charset="-122"/>
              </a:rPr>
              <a:t>.4.3 </a:t>
            </a:r>
            <a:r>
              <a:rPr kumimoji="0" lang="zh-TW" altLang="zh-CN" sz="3200" b="1">
                <a:solidFill>
                  <a:srgbClr val="0000FF"/>
                </a:solidFill>
                <a:latin typeface="黑体" panose="02010609060101010101" pitchFamily="49" charset="-122"/>
                <a:ea typeface="黑体" panose="02010609060101010101" pitchFamily="49" charset="-122"/>
              </a:rPr>
              <a:t>执行SQL语句访问数据库</a:t>
            </a:r>
            <a:r>
              <a:rPr kumimoji="0"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a:p>
            <a:pPr algn="ct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468313" y="1412875"/>
            <a:ext cx="7775575" cy="4037013"/>
          </a:xfrm>
          <a:prstGeom prst="rect">
            <a:avLst/>
          </a:prstGeom>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kumimoji="0" lang="zh-CN" altLang="en-US"/>
              <a:t>数据库的访问是通过执行</a:t>
            </a:r>
            <a:r>
              <a:rPr kumimoji="0" lang="en-US" altLang="zh-CN"/>
              <a:t>SQL</a:t>
            </a:r>
            <a:r>
              <a:rPr kumimoji="0" lang="zh-CN" altLang="en-US"/>
              <a:t>语句来实现</a:t>
            </a:r>
            <a:endParaRPr kumimoji="0" lang="en-US" altLang="zh-CN"/>
          </a:p>
          <a:p>
            <a:pPr>
              <a:lnSpc>
                <a:spcPts val="3075"/>
              </a:lnSpc>
              <a:buFont typeface="Arial" panose="020B0604020202020204" pitchFamily="34" charset="0"/>
              <a:buChar char="•"/>
            </a:pPr>
            <a:r>
              <a:rPr kumimoji="0" lang="zh-CN" altLang="zh-CN"/>
              <a:t>连接对象</a:t>
            </a:r>
            <a:r>
              <a:rPr kumimoji="0" lang="en-US" altLang="zh-CN"/>
              <a:t>Connection</a:t>
            </a:r>
            <a:r>
              <a:rPr kumimoji="0" lang="zh-CN" altLang="zh-CN"/>
              <a:t>的</a:t>
            </a:r>
            <a:r>
              <a:rPr kumimoji="0" lang="en-US" altLang="zh-CN"/>
              <a:t>CreateStatement()</a:t>
            </a:r>
            <a:r>
              <a:rPr kumimoji="0" lang="zh-CN" altLang="zh-CN"/>
              <a:t>、</a:t>
            </a:r>
            <a:r>
              <a:rPr kumimoji="0" lang="en-US" altLang="zh-CN"/>
              <a:t>PrePareStatement</a:t>
            </a:r>
            <a:r>
              <a:rPr kumimoji="0" lang="zh-CN" altLang="zh-CN"/>
              <a:t>（）和</a:t>
            </a:r>
            <a:r>
              <a:rPr kumimoji="0" lang="en-US" altLang="zh-CN"/>
              <a:t>CallableStatement</a:t>
            </a:r>
            <a:r>
              <a:rPr kumimoji="0" lang="zh-CN" altLang="zh-CN"/>
              <a:t>（）方法可以创建</a:t>
            </a:r>
            <a:r>
              <a:rPr kumimoji="0" lang="en-US" altLang="zh-CN"/>
              <a:t>SQL</a:t>
            </a:r>
            <a:r>
              <a:rPr kumimoji="0" lang="zh-CN" altLang="zh-CN"/>
              <a:t>语句对象</a:t>
            </a:r>
            <a:endParaRPr kumimoji="0" lang="en-US" altLang="zh-CN"/>
          </a:p>
          <a:p>
            <a:pPr>
              <a:lnSpc>
                <a:spcPts val="3075"/>
              </a:lnSpc>
              <a:buFont typeface="Arial" panose="020B0604020202020204" pitchFamily="34" charset="0"/>
              <a:buChar char="•"/>
            </a:pPr>
            <a:r>
              <a:rPr kumimoji="0" lang="en-US" altLang="zh-CN"/>
              <a:t>SQL</a:t>
            </a:r>
            <a:r>
              <a:rPr kumimoji="0" lang="zh-CN" altLang="zh-CN"/>
              <a:t>语句对象</a:t>
            </a:r>
            <a:r>
              <a:rPr kumimoji="0" lang="zh-CN" altLang="en-US"/>
              <a:t>的</a:t>
            </a:r>
            <a:r>
              <a:rPr kumimoji="0" lang="en-US" altLang="zh-CN"/>
              <a:t>execute</a:t>
            </a:r>
            <a:r>
              <a:rPr kumimoji="0" lang="zh-CN" altLang="zh-CN"/>
              <a:t> </a:t>
            </a:r>
            <a:r>
              <a:rPr kumimoji="0" lang="zh-CN" altLang="en-US"/>
              <a:t>系列方法可以完成</a:t>
            </a:r>
            <a:r>
              <a:rPr kumimoji="0" lang="zh-CN" altLang="zh-CN"/>
              <a:t>存取、更新、查询数据库数据 </a:t>
            </a:r>
            <a:endParaRPr kumimoji="0" lang="en-US" altLang="zh-CN"/>
          </a:p>
          <a:p>
            <a:pPr>
              <a:lnSpc>
                <a:spcPts val="3075"/>
              </a:lnSpc>
            </a:pPr>
            <a:endParaRPr kumimoji="0" lang="en-US" altLang="zh-CN"/>
          </a:p>
          <a:p>
            <a:pPr>
              <a:lnSpc>
                <a:spcPts val="3075"/>
              </a:lnSpc>
            </a:pPr>
            <a:endParaRPr kumimoji="0" lang="en-US" altLang="zh-CN" sz="2000"/>
          </a:p>
          <a:p>
            <a:pPr>
              <a:lnSpc>
                <a:spcPts val="3075"/>
              </a:lnSpc>
            </a:pPr>
            <a:endParaRPr kumimoji="0" lang="en-US" altLang="zh-CN"/>
          </a:p>
          <a:p>
            <a:pPr>
              <a:lnSpc>
                <a:spcPts val="3075"/>
              </a:lnSpc>
            </a:pPr>
            <a:r>
              <a:rPr kumimoji="0" lang="zh-CN" altLang="zh-CN"/>
              <a:t> </a:t>
            </a:r>
            <a:endParaRPr kumimoji="0"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5288" y="260350"/>
            <a:ext cx="7996237" cy="47783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a:solidFill>
                  <a:srgbClr val="0000FF"/>
                </a:solidFill>
                <a:latin typeface="黑体" panose="02010609060101010101" pitchFamily="49" charset="-122"/>
                <a:ea typeface="黑体" panose="02010609060101010101" pitchFamily="49" charset="-122"/>
              </a:rPr>
              <a:t>无参数</a:t>
            </a:r>
            <a:r>
              <a:rPr kumimoji="0" lang="en-US" altLang="zh-CN" sz="3200" b="1">
                <a:solidFill>
                  <a:srgbClr val="0000FF"/>
                </a:solidFill>
                <a:latin typeface="黑体" panose="02010609060101010101" pitchFamily="49" charset="-122"/>
                <a:ea typeface="黑体" panose="02010609060101010101" pitchFamily="49" charset="-122"/>
              </a:rPr>
              <a:t>SQL</a:t>
            </a:r>
            <a:r>
              <a:rPr kumimoji="0" lang="zh-CN" altLang="zh-CN" sz="3200" b="1">
                <a:solidFill>
                  <a:srgbClr val="0000FF"/>
                </a:solidFill>
                <a:latin typeface="黑体" panose="02010609060101010101" pitchFamily="49" charset="-122"/>
                <a:ea typeface="黑体" panose="02010609060101010101" pitchFamily="49" charset="-122"/>
              </a:rPr>
              <a:t>语句执行 </a:t>
            </a: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394" name="矩形 2"/>
          <p:cNvSpPr>
            <a:spLocks noChangeArrowheads="1"/>
          </p:cNvSpPr>
          <p:nvPr/>
        </p:nvSpPr>
        <p:spPr bwMode="auto">
          <a:xfrm>
            <a:off x="611188" y="1412875"/>
            <a:ext cx="7848600"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kumimoji="0" lang="zh-CN" altLang="en-US"/>
              <a:t>无参数</a:t>
            </a:r>
            <a:r>
              <a:rPr kumimoji="0" lang="en-US" altLang="zh-CN"/>
              <a:t>SQL</a:t>
            </a:r>
            <a:r>
              <a:rPr kumimoji="0" lang="zh-CN" altLang="en-US"/>
              <a:t>语句执行也称静态</a:t>
            </a:r>
            <a:r>
              <a:rPr kumimoji="0" lang="en-US" altLang="zh-CN"/>
              <a:t>SQL</a:t>
            </a:r>
            <a:r>
              <a:rPr kumimoji="0" lang="zh-CN" altLang="en-US"/>
              <a:t>语句执行</a:t>
            </a:r>
            <a:endParaRPr kumimoji="0" lang="en-US" altLang="zh-CN"/>
          </a:p>
          <a:p>
            <a:pPr>
              <a:lnSpc>
                <a:spcPts val="3075"/>
              </a:lnSpc>
              <a:buFont typeface="Arial" panose="020B0604020202020204" pitchFamily="34" charset="0"/>
              <a:buChar char="•"/>
            </a:pPr>
            <a:r>
              <a:rPr kumimoji="0" lang="en-US" altLang="zh-CN"/>
              <a:t>Statement </a:t>
            </a:r>
            <a:r>
              <a:rPr kumimoji="0" lang="zh-CN" altLang="en-US"/>
              <a:t>对象在执行</a:t>
            </a:r>
            <a:r>
              <a:rPr kumimoji="0" lang="en-US" altLang="zh-CN"/>
              <a:t>SQL</a:t>
            </a:r>
            <a:r>
              <a:rPr kumimoji="0" lang="zh-CN" altLang="en-US"/>
              <a:t>语句时执行的是固定的</a:t>
            </a:r>
            <a:r>
              <a:rPr kumimoji="0" lang="en-US" altLang="zh-CN"/>
              <a:t>SQL</a:t>
            </a:r>
            <a:r>
              <a:rPr kumimoji="0" lang="zh-CN" altLang="en-US"/>
              <a:t>命令串</a:t>
            </a:r>
            <a:endParaRPr kumimoji="0" lang="en-US" altLang="zh-CN"/>
          </a:p>
          <a:p>
            <a:pPr>
              <a:lnSpc>
                <a:spcPts val="3075"/>
              </a:lnSpc>
              <a:buFont typeface="Arial" panose="020B0604020202020204" pitchFamily="34" charset="0"/>
              <a:buChar char="•"/>
            </a:pPr>
            <a:r>
              <a:rPr kumimoji="0" lang="zh-CN" altLang="en-US"/>
              <a:t>执行前无需向</a:t>
            </a:r>
            <a:r>
              <a:rPr kumimoji="0" lang="en-US" altLang="zh-CN"/>
              <a:t>SQL</a:t>
            </a:r>
            <a:r>
              <a:rPr kumimoji="0" lang="zh-CN" altLang="en-US"/>
              <a:t>命令串提供动态参数</a:t>
            </a:r>
            <a:endParaRPr kumimoji="0" lang="en-US" altLang="zh-CN"/>
          </a:p>
          <a:p>
            <a:pPr>
              <a:lnSpc>
                <a:spcPts val="3075"/>
              </a:lnSpc>
              <a:buFont typeface="Arial" panose="020B0604020202020204" pitchFamily="34" charset="0"/>
              <a:buChar char="•"/>
            </a:pPr>
            <a:r>
              <a:rPr kumimoji="0" lang="en-US" altLang="zh-CN"/>
              <a:t>Statement </a:t>
            </a:r>
            <a:r>
              <a:rPr kumimoji="0" lang="zh-CN" altLang="en-US"/>
              <a:t>对象的语句执行方法</a:t>
            </a:r>
            <a:endParaRPr kumimoji="0" lang="en-US" altLang="zh-CN"/>
          </a:p>
          <a:p>
            <a:pPr lvl="1">
              <a:lnSpc>
                <a:spcPts val="3075"/>
              </a:lnSpc>
              <a:buFont typeface="Symbol" panose="05050102010706020507" pitchFamily="18" charset="2"/>
              <a:buChar char="-"/>
            </a:pPr>
            <a:r>
              <a:rPr kumimoji="0" lang="en-US" altLang="zh-CN"/>
              <a:t>executeQuery</a:t>
            </a:r>
            <a:r>
              <a:rPr kumimoji="0" lang="zh-CN" altLang="en-US"/>
              <a:t>：执行</a:t>
            </a:r>
            <a:r>
              <a:rPr kumimoji="0" lang="en-US" altLang="zh-CN"/>
              <a:t>SELECT</a:t>
            </a:r>
            <a:r>
              <a:rPr kumimoji="0" lang="zh-CN" altLang="en-US"/>
              <a:t>语句</a:t>
            </a:r>
            <a:endParaRPr kumimoji="0" lang="en-US" altLang="zh-CN"/>
          </a:p>
          <a:p>
            <a:pPr lvl="1">
              <a:lnSpc>
                <a:spcPts val="3075"/>
              </a:lnSpc>
              <a:buFont typeface="Symbol" panose="05050102010706020507" pitchFamily="18" charset="2"/>
              <a:buChar char="-"/>
            </a:pPr>
            <a:r>
              <a:rPr kumimoji="0" lang="en-US" altLang="zh-CN"/>
              <a:t>executeUpdate</a:t>
            </a:r>
            <a:r>
              <a:rPr kumimoji="0" lang="zh-CN" altLang="en-US"/>
              <a:t>：其他</a:t>
            </a:r>
            <a:r>
              <a:rPr kumimoji="0" lang="en-US" altLang="zh-CN"/>
              <a:t>SQL</a:t>
            </a:r>
            <a:r>
              <a:rPr kumimoji="0" lang="zh-CN" altLang="en-US"/>
              <a:t>语句执行</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5288" y="333375"/>
            <a:ext cx="7996237" cy="47783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a:solidFill>
                  <a:srgbClr val="0000FF"/>
                </a:solidFill>
                <a:latin typeface="黑体" panose="02010609060101010101" pitchFamily="49" charset="-122"/>
                <a:ea typeface="黑体" panose="02010609060101010101" pitchFamily="49" charset="-122"/>
              </a:rPr>
              <a:t>无参数</a:t>
            </a:r>
            <a:r>
              <a:rPr kumimoji="0" lang="en-US" altLang="zh-CN" sz="3200" b="1">
                <a:solidFill>
                  <a:srgbClr val="0000FF"/>
                </a:solidFill>
                <a:latin typeface="黑体" panose="02010609060101010101" pitchFamily="49" charset="-122"/>
                <a:ea typeface="黑体" panose="02010609060101010101" pitchFamily="49" charset="-122"/>
              </a:rPr>
              <a:t>SQL</a:t>
            </a:r>
            <a:r>
              <a:rPr kumimoji="0" lang="zh-CN" altLang="zh-CN" sz="3200" b="1">
                <a:solidFill>
                  <a:srgbClr val="0000FF"/>
                </a:solidFill>
                <a:latin typeface="黑体" panose="02010609060101010101" pitchFamily="49" charset="-122"/>
                <a:ea typeface="黑体" panose="02010609060101010101" pitchFamily="49" charset="-122"/>
              </a:rPr>
              <a:t>语句执行</a:t>
            </a:r>
            <a:r>
              <a:rPr kumimoji="0" lang="zh-CN" altLang="en-US" sz="3200" b="1">
                <a:solidFill>
                  <a:srgbClr val="0000FF"/>
                </a:solidFill>
                <a:latin typeface="黑体" panose="02010609060101010101" pitchFamily="49" charset="-122"/>
                <a:ea typeface="黑体" panose="02010609060101010101" pitchFamily="49" charset="-122"/>
              </a:rPr>
              <a:t>示例</a:t>
            </a:r>
          </a:p>
          <a:p>
            <a:pPr algn="ct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0418" name="矩形 3"/>
          <p:cNvSpPr>
            <a:spLocks noChangeArrowheads="1"/>
          </p:cNvSpPr>
          <p:nvPr/>
        </p:nvSpPr>
        <p:spPr bwMode="auto">
          <a:xfrm>
            <a:off x="684213" y="1484313"/>
            <a:ext cx="7705725"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2000"/>
              <a:t>…       </a:t>
            </a:r>
            <a:endParaRPr kumimoji="0" lang="zh-CN" altLang="zh-CN" sz="2000"/>
          </a:p>
          <a:p>
            <a:r>
              <a:rPr kumimoji="0" lang="en-US" altLang="zh-CN" sz="2000"/>
              <a:t>conn=DriverManager.getConnection(url,user,password); </a:t>
            </a:r>
          </a:p>
          <a:p>
            <a:r>
              <a:rPr kumimoji="0" lang="en-US" altLang="zh-CN" sz="2000"/>
              <a:t>//</a:t>
            </a:r>
            <a:r>
              <a:rPr kumimoji="0" lang="zh-CN" altLang="en-US" sz="2000"/>
              <a:t>连接数据库</a:t>
            </a:r>
            <a:endParaRPr kumimoji="0" lang="zh-CN" altLang="zh-CN" sz="2000"/>
          </a:p>
          <a:p>
            <a:r>
              <a:rPr kumimoji="0" lang="en-US" altLang="zh-CN" sz="2000"/>
              <a:t>String sql="select * from students";      //</a:t>
            </a:r>
            <a:r>
              <a:rPr kumimoji="0" lang="zh-CN" altLang="en-US" sz="2000"/>
              <a:t>构造</a:t>
            </a:r>
            <a:r>
              <a:rPr kumimoji="0" lang="en-US" altLang="zh-CN" sz="2000"/>
              <a:t>SQL</a:t>
            </a:r>
            <a:r>
              <a:rPr kumimoji="0" lang="zh-CN" altLang="en-US" sz="2000"/>
              <a:t>语句</a:t>
            </a:r>
            <a:endParaRPr kumimoji="0" lang="zh-CN" altLang="zh-CN" sz="2000"/>
          </a:p>
          <a:p>
            <a:r>
              <a:rPr kumimoji="0" lang="en-US" altLang="zh-CN" sz="2000"/>
              <a:t>stmt=conn.createStatement();          //</a:t>
            </a:r>
            <a:r>
              <a:rPr kumimoji="0" lang="zh-CN" altLang="en-US" sz="2000"/>
              <a:t>创建</a:t>
            </a:r>
            <a:r>
              <a:rPr kumimoji="0" lang="en-US" altLang="zh-CN" sz="2000"/>
              <a:t>Statement</a:t>
            </a:r>
            <a:r>
              <a:rPr kumimoji="0" lang="zh-CN" altLang="en-US" sz="2000"/>
              <a:t>对象</a:t>
            </a:r>
            <a:endParaRPr kumimoji="0" lang="zh-CN" altLang="zh-CN" sz="2000"/>
          </a:p>
          <a:p>
            <a:r>
              <a:rPr kumimoji="0" lang="en-US" altLang="zh-CN" sz="2000"/>
              <a:t>ResultSet rs=stmt.executeQuery(sql);    </a:t>
            </a:r>
          </a:p>
          <a:p>
            <a:r>
              <a:rPr kumimoji="0" lang="en-US" altLang="zh-CN" sz="2000"/>
              <a:t>//</a:t>
            </a:r>
            <a:r>
              <a:rPr kumimoji="0" lang="zh-CN" altLang="en-US" sz="2000"/>
              <a:t>执行</a:t>
            </a:r>
            <a:r>
              <a:rPr kumimoji="0" lang="en-US" altLang="zh-CN" sz="2000"/>
              <a:t>SQL</a:t>
            </a:r>
            <a:r>
              <a:rPr kumimoji="0" lang="zh-CN" altLang="en-US" sz="2000"/>
              <a:t>查询，并将结果返回给</a:t>
            </a:r>
            <a:r>
              <a:rPr kumimoji="0" lang="en-US" altLang="zh-CN" sz="2000"/>
              <a:t>ResultSet</a:t>
            </a:r>
            <a:r>
              <a:rPr kumimoji="0" lang="zh-CN" altLang="en-US" sz="2000"/>
              <a:t>对象</a:t>
            </a:r>
            <a:endParaRPr kumimoji="0" lang="zh-CN" altLang="zh-CN" sz="2000"/>
          </a:p>
          <a:p>
            <a:r>
              <a:rPr kumimoji="0" lang="en-US" altLang="zh-CN" sz="2000"/>
              <a:t>while(rs.next()) {</a:t>
            </a:r>
            <a:endParaRPr kumimoji="0" lang="zh-CN" altLang="zh-CN" sz="2000"/>
          </a:p>
          <a:p>
            <a:r>
              <a:rPr kumimoji="0" lang="en-US" altLang="zh-CN" sz="2000"/>
              <a:t>            System.out.println(rs.getString("stuID")+rs.getString("stuName"))</a:t>
            </a:r>
            <a:endParaRPr kumimoji="0" lang="zh-CN" altLang="zh-CN" sz="2000"/>
          </a:p>
          <a:p>
            <a:r>
              <a:rPr kumimoji="0" lang="en-US" altLang="zh-CN" sz="2000"/>
              <a:t>}	//</a:t>
            </a:r>
            <a:r>
              <a:rPr kumimoji="0" lang="zh-CN" altLang="en-US" sz="2000"/>
              <a:t>循环部分遍历结果集，输出学生姓名列表</a:t>
            </a:r>
            <a:endParaRPr kumimoji="0" lang="zh-CN" altLang="zh-CN" sz="2000"/>
          </a:p>
          <a:p>
            <a:r>
              <a:rPr kumimoji="0" lang="en-US" altLang="zh-CN" sz="2000"/>
              <a:t>rs.close();</a:t>
            </a:r>
            <a:endParaRPr kumimoji="0" lang="zh-CN" altLang="zh-CN" sz="2000"/>
          </a:p>
          <a:p>
            <a:r>
              <a:rPr kumimoji="0" lang="en-US" altLang="zh-CN" sz="2000"/>
              <a:t>stmt.close();</a:t>
            </a:r>
            <a:endParaRPr kumimoji="0" lang="zh-CN" altLang="zh-CN" sz="2000"/>
          </a:p>
          <a:p>
            <a:r>
              <a:rPr kumimoji="0" lang="en-US" altLang="zh-CN" sz="2000"/>
              <a:t>conn.close();   // </a:t>
            </a:r>
            <a:r>
              <a:rPr kumimoji="0" lang="zh-CN" altLang="en-US" sz="2000"/>
              <a:t>关闭连接</a:t>
            </a:r>
            <a:endParaRPr kumimoji="0" lang="zh-CN" altLang="zh-CN" sz="2000"/>
          </a:p>
          <a:p>
            <a:r>
              <a:rPr kumimoji="0" lang="en-US" altLang="zh-CN" sz="2000"/>
              <a:t> …</a:t>
            </a:r>
            <a:endParaRPr kumimoji="0" lang="zh-CN" altLang="zh-CN" sz="2000"/>
          </a:p>
        </p:txBody>
      </p:sp>
      <p:sp>
        <p:nvSpPr>
          <p:cNvPr id="60419" name="矩形 2"/>
          <p:cNvSpPr>
            <a:spLocks noChangeArrowheads="1"/>
          </p:cNvSpPr>
          <p:nvPr/>
        </p:nvSpPr>
        <p:spPr bwMode="auto">
          <a:xfrm>
            <a:off x="468313" y="1052513"/>
            <a:ext cx="7559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a:t>【</a:t>
            </a:r>
            <a:r>
              <a:rPr kumimoji="0" lang="zh-CN" altLang="en-US"/>
              <a:t>例</a:t>
            </a:r>
            <a:r>
              <a:rPr kumimoji="0" lang="en-US" altLang="zh-CN"/>
              <a:t>6-12</a:t>
            </a:r>
            <a:r>
              <a:rPr kumimoji="0" lang="zh-CN" altLang="zh-CN"/>
              <a:t>】</a:t>
            </a:r>
            <a:r>
              <a:rPr kumimoji="0" lang="zh-CN" altLang="en-US"/>
              <a:t>使用</a:t>
            </a:r>
            <a:r>
              <a:rPr kumimoji="0" lang="en-US" altLang="zh-CN"/>
              <a:t>ststement</a:t>
            </a:r>
            <a:r>
              <a:rPr kumimoji="0" lang="zh-CN" altLang="en-US"/>
              <a:t>对象检索学生数据库表记录。</a:t>
            </a:r>
            <a:endParaRPr kumimoji="0" lang="zh-CN"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2113" y="214313"/>
            <a:ext cx="7996237" cy="477837"/>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a:solidFill>
                  <a:srgbClr val="0000FF"/>
                </a:solidFill>
                <a:latin typeface="黑体" panose="02010609060101010101" pitchFamily="49" charset="-122"/>
                <a:ea typeface="黑体" panose="02010609060101010101" pitchFamily="49" charset="-122"/>
              </a:rPr>
              <a:t>无参数</a:t>
            </a:r>
            <a:r>
              <a:rPr kumimoji="0" lang="en-US" altLang="zh-CN" sz="3200" b="1">
                <a:solidFill>
                  <a:srgbClr val="0000FF"/>
                </a:solidFill>
                <a:latin typeface="黑体" panose="02010609060101010101" pitchFamily="49" charset="-122"/>
                <a:ea typeface="黑体" panose="02010609060101010101" pitchFamily="49" charset="-122"/>
              </a:rPr>
              <a:t>SQL</a:t>
            </a:r>
            <a:r>
              <a:rPr kumimoji="0" lang="zh-CN" altLang="zh-CN" sz="3200" b="1">
                <a:solidFill>
                  <a:srgbClr val="0000FF"/>
                </a:solidFill>
                <a:latin typeface="黑体" panose="02010609060101010101" pitchFamily="49" charset="-122"/>
                <a:ea typeface="黑体" panose="02010609060101010101" pitchFamily="49" charset="-122"/>
              </a:rPr>
              <a:t>语句执行</a:t>
            </a:r>
            <a:r>
              <a:rPr kumimoji="0" lang="zh-CN" altLang="en-US" sz="3200" b="1">
                <a:solidFill>
                  <a:srgbClr val="0000FF"/>
                </a:solidFill>
                <a:latin typeface="黑体" panose="02010609060101010101" pitchFamily="49" charset="-122"/>
                <a:ea typeface="黑体" panose="02010609060101010101" pitchFamily="49" charset="-122"/>
              </a:rPr>
              <a:t>示例（续）</a:t>
            </a:r>
          </a:p>
          <a:p>
            <a:pPr algn="ctr"/>
            <a:endParaRPr kumimoji="0" lang="en-US" altLang="zh-CN" sz="44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40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en-US" altLang="zh-CN" sz="48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48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1442" name="矩形 3"/>
          <p:cNvSpPr>
            <a:spLocks noChangeArrowheads="1"/>
          </p:cNvSpPr>
          <p:nvPr/>
        </p:nvSpPr>
        <p:spPr bwMode="auto">
          <a:xfrm>
            <a:off x="684213" y="1916113"/>
            <a:ext cx="8135937"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2900"/>
              </a:lnSpc>
            </a:pPr>
            <a:r>
              <a:rPr kumimoji="0" lang="en-US" altLang="zh-CN" sz="2000"/>
              <a:t>…</a:t>
            </a:r>
            <a:endParaRPr kumimoji="0" lang="zh-CN" altLang="zh-CN" sz="2000"/>
          </a:p>
          <a:p>
            <a:pPr>
              <a:lnSpc>
                <a:spcPts val="2900"/>
              </a:lnSpc>
            </a:pPr>
            <a:r>
              <a:rPr kumimoji="0" lang="en-US" altLang="zh-CN" sz="2000"/>
              <a:t>conn=DriverManager.getConnection(url,user,password);</a:t>
            </a:r>
            <a:endParaRPr kumimoji="0" lang="zh-CN" altLang="zh-CN" sz="2000"/>
          </a:p>
          <a:p>
            <a:pPr>
              <a:lnSpc>
                <a:spcPts val="2900"/>
              </a:lnSpc>
            </a:pPr>
            <a:r>
              <a:rPr kumimoji="0" lang="en-US" altLang="zh-CN" sz="2000"/>
              <a:t>if(conn!=null) {</a:t>
            </a:r>
            <a:endParaRPr kumimoji="0" lang="zh-CN" altLang="zh-CN" sz="2000"/>
          </a:p>
          <a:p>
            <a:pPr>
              <a:lnSpc>
                <a:spcPts val="2900"/>
              </a:lnSpc>
            </a:pPr>
            <a:r>
              <a:rPr kumimoji="0" lang="en-US" altLang="zh-CN" sz="2000"/>
              <a:t>	stmt=conn.createStatement();    //</a:t>
            </a:r>
            <a:r>
              <a:rPr kumimoji="0" lang="zh-CN" altLang="en-US" sz="2000"/>
              <a:t>创建</a:t>
            </a:r>
            <a:r>
              <a:rPr kumimoji="0" lang="en-US" altLang="zh-CN" sz="2000"/>
              <a:t>statement</a:t>
            </a:r>
            <a:r>
              <a:rPr kumimoji="0" lang="zh-CN" altLang="en-US" sz="2000"/>
              <a:t>对象</a:t>
            </a:r>
            <a:endParaRPr kumimoji="0" lang="zh-CN" altLang="zh-CN" sz="2000"/>
          </a:p>
          <a:p>
            <a:pPr>
              <a:lnSpc>
                <a:spcPts val="2900"/>
              </a:lnSpc>
            </a:pPr>
            <a:r>
              <a:rPr kumimoji="0" lang="en-US" altLang="zh-CN" sz="2000"/>
              <a:t>	String sql="create table userlist(id int primary key not null auto_increment,username 	varchar(50),password varchar(50))";</a:t>
            </a:r>
          </a:p>
          <a:p>
            <a:pPr>
              <a:lnSpc>
                <a:spcPts val="2900"/>
              </a:lnSpc>
            </a:pPr>
            <a:r>
              <a:rPr kumimoji="0" lang="en-US" altLang="zh-CN" sz="2000"/>
              <a:t>	//</a:t>
            </a:r>
            <a:r>
              <a:rPr kumimoji="0" lang="zh-CN" altLang="en-US" sz="2000"/>
              <a:t>构造一条创建名为</a:t>
            </a:r>
            <a:r>
              <a:rPr kumimoji="0" lang="en-US" altLang="zh-CN" sz="2000"/>
              <a:t>userlist</a:t>
            </a:r>
            <a:r>
              <a:rPr kumimoji="0" lang="zh-CN" altLang="en-US" sz="2000"/>
              <a:t>数据库表的</a:t>
            </a:r>
            <a:r>
              <a:rPr kumimoji="0" lang="en-US" altLang="zh-CN" sz="2000"/>
              <a:t>SQL</a:t>
            </a:r>
            <a:r>
              <a:rPr kumimoji="0" lang="zh-CN" altLang="en-US" sz="2000"/>
              <a:t>语句</a:t>
            </a:r>
            <a:endParaRPr kumimoji="0" lang="zh-CN" altLang="zh-CN" sz="2000"/>
          </a:p>
          <a:p>
            <a:pPr>
              <a:lnSpc>
                <a:spcPts val="2900"/>
              </a:lnSpc>
            </a:pPr>
            <a:r>
              <a:rPr kumimoji="0" lang="en-US" altLang="zh-CN" sz="2000"/>
              <a:t>	int flag=stmt.executeUpdate(sql);  </a:t>
            </a:r>
          </a:p>
          <a:p>
            <a:pPr>
              <a:lnSpc>
                <a:spcPts val="2900"/>
              </a:lnSpc>
            </a:pPr>
            <a:r>
              <a:rPr kumimoji="0" lang="en-US" altLang="zh-CN" sz="2000"/>
              <a:t>	// </a:t>
            </a:r>
            <a:r>
              <a:rPr kumimoji="0" lang="zh-CN" altLang="en-US" sz="2000"/>
              <a:t>用</a:t>
            </a:r>
            <a:r>
              <a:rPr kumimoji="0" lang="en-US" altLang="zh-CN" sz="2000"/>
              <a:t>executeUpdate</a:t>
            </a:r>
            <a:r>
              <a:rPr kumimoji="0" lang="zh-CN" altLang="en-US" sz="2000"/>
              <a:t>执行</a:t>
            </a:r>
            <a:r>
              <a:rPr kumimoji="0" lang="en-US" altLang="zh-CN" sz="2000"/>
              <a:t>SQL</a:t>
            </a:r>
            <a:r>
              <a:rPr kumimoji="0" lang="zh-CN" altLang="en-US" sz="2000"/>
              <a:t>语句</a:t>
            </a:r>
            <a:endParaRPr kumimoji="0" lang="zh-CN" altLang="zh-CN" sz="2000"/>
          </a:p>
          <a:p>
            <a:pPr>
              <a:lnSpc>
                <a:spcPts val="2900"/>
              </a:lnSpc>
            </a:pPr>
            <a:r>
              <a:rPr kumimoji="0" lang="en-US" altLang="zh-CN" sz="2000"/>
              <a:t>	System.out.println(flag);</a:t>
            </a:r>
            <a:endParaRPr kumimoji="0" lang="zh-CN" altLang="zh-CN" sz="2000"/>
          </a:p>
          <a:p>
            <a:pPr>
              <a:lnSpc>
                <a:spcPts val="2900"/>
              </a:lnSpc>
            </a:pPr>
            <a:r>
              <a:rPr kumimoji="0" lang="zh-CN" altLang="en-US" sz="2000"/>
              <a:t>｝</a:t>
            </a:r>
            <a:endParaRPr kumimoji="0" lang="zh-CN" altLang="zh-CN" sz="2000"/>
          </a:p>
        </p:txBody>
      </p:sp>
      <p:sp>
        <p:nvSpPr>
          <p:cNvPr id="61443" name="矩形 2"/>
          <p:cNvSpPr>
            <a:spLocks noChangeArrowheads="1"/>
          </p:cNvSpPr>
          <p:nvPr/>
        </p:nvSpPr>
        <p:spPr bwMode="auto">
          <a:xfrm>
            <a:off x="539750" y="1052513"/>
            <a:ext cx="828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a:t>【</a:t>
            </a:r>
            <a:r>
              <a:rPr kumimoji="0" lang="zh-CN" altLang="en-US"/>
              <a:t>例</a:t>
            </a:r>
            <a:r>
              <a:rPr kumimoji="0" lang="en-US" altLang="zh-CN"/>
              <a:t>6-13</a:t>
            </a:r>
            <a:r>
              <a:rPr kumimoji="0" lang="zh-CN" altLang="zh-CN"/>
              <a:t>】</a:t>
            </a:r>
            <a:r>
              <a:rPr kumimoji="0" lang="zh-CN" altLang="en-US"/>
              <a:t>用</a:t>
            </a:r>
            <a:r>
              <a:rPr kumimoji="0" lang="en-US" altLang="zh-CN"/>
              <a:t>statement</a:t>
            </a:r>
            <a:r>
              <a:rPr kumimoji="0" lang="zh-CN" altLang="en-US"/>
              <a:t>对象的</a:t>
            </a:r>
            <a:r>
              <a:rPr kumimoji="0" lang="en-US" altLang="zh-CN"/>
              <a:t>executeUpdate</a:t>
            </a:r>
            <a:r>
              <a:rPr kumimoji="0" lang="zh-CN" altLang="en-US"/>
              <a:t>创建一个数据库表。</a:t>
            </a:r>
            <a:endParaRPr kumimoji="0" lang="zh-CN" altLang="zh-CN"/>
          </a:p>
          <a:p>
            <a:endParaRPr kumimoji="0" lang="zh-CN"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2113" y="214313"/>
            <a:ext cx="7996237" cy="477837"/>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latin typeface="黑体" panose="02010609060101010101" pitchFamily="49" charset="-122"/>
                <a:ea typeface="黑体" panose="02010609060101010101" pitchFamily="49" charset="-122"/>
              </a:rPr>
              <a:t>带</a:t>
            </a:r>
            <a:r>
              <a:rPr kumimoji="0" lang="zh-CN" altLang="zh-CN" sz="3200" b="1">
                <a:solidFill>
                  <a:srgbClr val="0000FF"/>
                </a:solidFill>
                <a:latin typeface="黑体" panose="02010609060101010101" pitchFamily="49" charset="-122"/>
                <a:ea typeface="黑体" panose="02010609060101010101" pitchFamily="49" charset="-122"/>
              </a:rPr>
              <a:t>参数</a:t>
            </a:r>
            <a:r>
              <a:rPr kumimoji="0" lang="en-US" altLang="zh-CN" sz="3200" b="1">
                <a:solidFill>
                  <a:srgbClr val="0000FF"/>
                </a:solidFill>
                <a:latin typeface="黑体" panose="02010609060101010101" pitchFamily="49" charset="-122"/>
                <a:ea typeface="黑体" panose="02010609060101010101" pitchFamily="49" charset="-122"/>
              </a:rPr>
              <a:t>SQL</a:t>
            </a:r>
            <a:r>
              <a:rPr kumimoji="0" lang="zh-CN" altLang="zh-CN" sz="3200" b="1">
                <a:solidFill>
                  <a:srgbClr val="0000FF"/>
                </a:solidFill>
                <a:latin typeface="黑体" panose="02010609060101010101" pitchFamily="49" charset="-122"/>
                <a:ea typeface="黑体" panose="02010609060101010101" pitchFamily="49" charset="-122"/>
              </a:rPr>
              <a:t>语句执行</a:t>
            </a:r>
            <a:endParaRPr kumimoji="0" lang="zh-CN" altLang="en-US" sz="3200" b="1">
              <a:solidFill>
                <a:srgbClr val="0000FF"/>
              </a:solidFill>
              <a:latin typeface="黑体" panose="02010609060101010101" pitchFamily="49" charset="-122"/>
              <a:ea typeface="黑体" panose="02010609060101010101" pitchFamily="49" charset="-122"/>
            </a:endParaRPr>
          </a:p>
          <a:p>
            <a:pPr algn="ct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2466" name="矩形 3"/>
          <p:cNvSpPr>
            <a:spLocks noChangeArrowheads="1"/>
          </p:cNvSpPr>
          <p:nvPr/>
        </p:nvSpPr>
        <p:spPr bwMode="auto">
          <a:xfrm>
            <a:off x="468313" y="1196975"/>
            <a:ext cx="8135937"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spcBef>
                <a:spcPts val="1200"/>
              </a:spcBef>
              <a:buFont typeface="Arial" panose="020B0604020202020204" pitchFamily="34" charset="0"/>
              <a:buChar char="•"/>
            </a:pPr>
            <a:r>
              <a:rPr kumimoji="0" lang="en-US" altLang="zh-CN"/>
              <a:t>SQL</a:t>
            </a:r>
            <a:r>
              <a:rPr kumimoji="0" lang="zh-CN" altLang="en-US"/>
              <a:t>语句执行需要动态参数时可采用</a:t>
            </a:r>
            <a:r>
              <a:rPr kumimoji="0" lang="en-US" altLang="zh-CN"/>
              <a:t>prepareStatement</a:t>
            </a:r>
            <a:r>
              <a:rPr kumimoji="0" lang="zh-CN" altLang="en-US"/>
              <a:t>对象</a:t>
            </a:r>
            <a:endParaRPr kumimoji="0" lang="en-US" altLang="zh-CN"/>
          </a:p>
          <a:p>
            <a:pPr>
              <a:lnSpc>
                <a:spcPts val="3075"/>
              </a:lnSpc>
              <a:spcBef>
                <a:spcPts val="1200"/>
              </a:spcBef>
              <a:buFont typeface="Arial" panose="020B0604020202020204" pitchFamily="34" charset="0"/>
              <a:buChar char="•"/>
            </a:pPr>
            <a:r>
              <a:rPr kumimoji="0" lang="en-US" altLang="zh-CN"/>
              <a:t>PreparedStatement</a:t>
            </a:r>
            <a:r>
              <a:rPr kumimoji="0" lang="zh-CN" altLang="en-US"/>
              <a:t>有自己的</a:t>
            </a:r>
            <a:r>
              <a:rPr kumimoji="0" lang="en-US" altLang="zh-CN"/>
              <a:t> executeQuery</a:t>
            </a:r>
            <a:r>
              <a:rPr kumimoji="0" lang="zh-CN" altLang="en-US"/>
              <a:t>、</a:t>
            </a:r>
            <a:r>
              <a:rPr kumimoji="0" lang="en-US" altLang="zh-CN"/>
              <a:t>executeUpdate</a:t>
            </a:r>
            <a:r>
              <a:rPr kumimoji="0" lang="zh-CN" altLang="en-US"/>
              <a:t>方法</a:t>
            </a:r>
            <a:endParaRPr kumimoji="0" lang="en-US" altLang="zh-CN"/>
          </a:p>
          <a:p>
            <a:pPr>
              <a:lnSpc>
                <a:spcPts val="3075"/>
              </a:lnSpc>
              <a:spcBef>
                <a:spcPts val="1200"/>
              </a:spcBef>
              <a:buFont typeface="Arial" panose="020B0604020202020204" pitchFamily="34" charset="0"/>
              <a:buChar char="•"/>
            </a:pPr>
            <a:r>
              <a:rPr kumimoji="0" lang="en-US" altLang="zh-CN"/>
              <a:t>PreparedStatement </a:t>
            </a:r>
            <a:r>
              <a:rPr kumimoji="0" lang="zh-CN" altLang="en-US"/>
              <a:t>对象已包含预编译</a:t>
            </a:r>
            <a:r>
              <a:rPr kumimoji="0" lang="en-US" altLang="zh-CN"/>
              <a:t>SQL </a:t>
            </a:r>
            <a:r>
              <a:rPr kumimoji="0" lang="zh-CN" altLang="en-US"/>
              <a:t>语句，无需提供</a:t>
            </a:r>
            <a:r>
              <a:rPr kumimoji="0" lang="en-US" altLang="zh-CN"/>
              <a:t>SQL</a:t>
            </a:r>
            <a:r>
              <a:rPr kumimoji="0" lang="zh-CN" altLang="en-US"/>
              <a:t>语句串，只需提供语句串需要的动态变量</a:t>
            </a:r>
            <a:r>
              <a:rPr kumimoji="0" lang="zh-CN" altLang="zh-CN"/>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2113" y="214313"/>
            <a:ext cx="7996237" cy="477837"/>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latin typeface="黑体" panose="02010609060101010101" pitchFamily="49" charset="-122"/>
                <a:ea typeface="黑体" panose="02010609060101010101" pitchFamily="49" charset="-122"/>
              </a:rPr>
              <a:t>带</a:t>
            </a:r>
            <a:r>
              <a:rPr kumimoji="0" lang="zh-CN" altLang="zh-CN" sz="3200" b="1">
                <a:solidFill>
                  <a:srgbClr val="0000FF"/>
                </a:solidFill>
                <a:latin typeface="黑体" panose="02010609060101010101" pitchFamily="49" charset="-122"/>
                <a:ea typeface="黑体" panose="02010609060101010101" pitchFamily="49" charset="-122"/>
              </a:rPr>
              <a:t>参数</a:t>
            </a:r>
            <a:r>
              <a:rPr kumimoji="0" lang="en-US" altLang="zh-CN" sz="3200" b="1">
                <a:solidFill>
                  <a:srgbClr val="0000FF"/>
                </a:solidFill>
                <a:latin typeface="黑体" panose="02010609060101010101" pitchFamily="49" charset="-122"/>
                <a:ea typeface="黑体" panose="02010609060101010101" pitchFamily="49" charset="-122"/>
              </a:rPr>
              <a:t>SQL</a:t>
            </a:r>
            <a:r>
              <a:rPr kumimoji="0" lang="zh-CN" altLang="zh-CN" sz="3200" b="1">
                <a:solidFill>
                  <a:srgbClr val="0000FF"/>
                </a:solidFill>
                <a:latin typeface="黑体" panose="02010609060101010101" pitchFamily="49" charset="-122"/>
                <a:ea typeface="黑体" panose="02010609060101010101" pitchFamily="49" charset="-122"/>
              </a:rPr>
              <a:t>语句执行</a:t>
            </a:r>
            <a:r>
              <a:rPr kumimoji="0" lang="zh-CN" altLang="en-US" sz="3200" b="1">
                <a:solidFill>
                  <a:srgbClr val="0000FF"/>
                </a:solidFill>
                <a:latin typeface="黑体" panose="02010609060101010101" pitchFamily="49" charset="-122"/>
                <a:ea typeface="黑体" panose="02010609060101010101" pitchFamily="49" charset="-122"/>
              </a:rPr>
              <a:t>示例</a:t>
            </a:r>
          </a:p>
          <a:p>
            <a:pPr algn="ct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en-US" altLang="zh-CN"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3490" name="矩形 3"/>
          <p:cNvSpPr>
            <a:spLocks noChangeArrowheads="1"/>
          </p:cNvSpPr>
          <p:nvPr/>
        </p:nvSpPr>
        <p:spPr bwMode="auto">
          <a:xfrm>
            <a:off x="395288" y="1700213"/>
            <a:ext cx="8424862" cy="377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200"/>
              </a:lnSpc>
            </a:pPr>
            <a:r>
              <a:rPr kumimoji="0" lang="en-US" altLang="zh-CN" sz="2200"/>
              <a:t>…</a:t>
            </a:r>
            <a:endParaRPr kumimoji="0" lang="zh-CN" altLang="zh-CN" sz="2200"/>
          </a:p>
          <a:p>
            <a:pPr>
              <a:lnSpc>
                <a:spcPts val="3200"/>
              </a:lnSpc>
            </a:pPr>
            <a:r>
              <a:rPr kumimoji="0" lang="en-US" altLang="zh-CN" sz="2200"/>
              <a:t>String sql="select ?,? from user where user_name=xiao and user_password=123";         PreparedStatement pst=conn.prepareStatement(sql);   </a:t>
            </a:r>
          </a:p>
          <a:p>
            <a:pPr>
              <a:lnSpc>
                <a:spcPts val="3200"/>
              </a:lnSpc>
            </a:pPr>
            <a:r>
              <a:rPr kumimoji="0" lang="en-US" altLang="zh-CN" sz="2200"/>
              <a:t>//</a:t>
            </a:r>
            <a:r>
              <a:rPr kumimoji="0" lang="zh-CN" altLang="en-US" sz="2200"/>
              <a:t>创建一个语句串为</a:t>
            </a:r>
            <a:r>
              <a:rPr kumimoji="0" lang="en-US" altLang="zh-CN" sz="2200"/>
              <a:t>sql</a:t>
            </a:r>
            <a:r>
              <a:rPr kumimoji="0" lang="zh-CN" altLang="en-US" sz="2200"/>
              <a:t>的</a:t>
            </a:r>
            <a:r>
              <a:rPr kumimoji="0" lang="en-US" altLang="zh-CN" sz="2200"/>
              <a:t>prepareStatement   </a:t>
            </a:r>
            <a:endParaRPr kumimoji="0" lang="zh-CN" altLang="zh-CN" sz="2200"/>
          </a:p>
          <a:p>
            <a:pPr>
              <a:lnSpc>
                <a:spcPts val="3200"/>
              </a:lnSpc>
            </a:pPr>
            <a:r>
              <a:rPr kumimoji="0" lang="en-US" altLang="zh-CN" sz="2200"/>
              <a:t>pst.setString(1, "user_name");            //</a:t>
            </a:r>
            <a:r>
              <a:rPr kumimoji="0" lang="zh-CN" altLang="en-US" sz="2200"/>
              <a:t>设置</a:t>
            </a:r>
            <a:r>
              <a:rPr kumimoji="0" lang="en-US" altLang="zh-CN" sz="2200"/>
              <a:t>SQL</a:t>
            </a:r>
            <a:r>
              <a:rPr kumimoji="0" lang="zh-CN" altLang="en-US" sz="2200"/>
              <a:t>语句的第</a:t>
            </a:r>
            <a:r>
              <a:rPr kumimoji="0" lang="en-US" altLang="zh-CN" sz="2200"/>
              <a:t>1</a:t>
            </a:r>
            <a:r>
              <a:rPr kumimoji="0" lang="zh-CN" altLang="en-US" sz="2200"/>
              <a:t>个参数</a:t>
            </a:r>
            <a:endParaRPr kumimoji="0" lang="zh-CN" altLang="zh-CN" sz="2200"/>
          </a:p>
          <a:p>
            <a:pPr>
              <a:lnSpc>
                <a:spcPts val="3200"/>
              </a:lnSpc>
            </a:pPr>
            <a:r>
              <a:rPr kumimoji="0" lang="en-US" altLang="zh-CN" sz="2200"/>
              <a:t>pst.setString(2, "user_password");      //</a:t>
            </a:r>
            <a:r>
              <a:rPr kumimoji="0" lang="zh-CN" altLang="en-US" sz="2200"/>
              <a:t>设置</a:t>
            </a:r>
            <a:r>
              <a:rPr kumimoji="0" lang="en-US" altLang="zh-CN" sz="2200"/>
              <a:t>SQL</a:t>
            </a:r>
            <a:r>
              <a:rPr kumimoji="0" lang="zh-CN" altLang="en-US" sz="2200"/>
              <a:t>语句的第</a:t>
            </a:r>
            <a:r>
              <a:rPr kumimoji="0" lang="en-US" altLang="zh-CN" sz="2200"/>
              <a:t>2</a:t>
            </a:r>
            <a:r>
              <a:rPr kumimoji="0" lang="zh-CN" altLang="en-US" sz="2200"/>
              <a:t>个参数</a:t>
            </a:r>
            <a:endParaRPr kumimoji="0" lang="zh-CN" altLang="zh-CN" sz="2200"/>
          </a:p>
          <a:p>
            <a:pPr>
              <a:lnSpc>
                <a:spcPts val="3200"/>
              </a:lnSpc>
            </a:pPr>
            <a:r>
              <a:rPr kumimoji="0" lang="en-US" altLang="zh-CN" sz="2200"/>
              <a:t>ResultSet rs=pst.executeQuery();      //</a:t>
            </a:r>
            <a:r>
              <a:rPr kumimoji="0" lang="zh-CN" altLang="en-US" sz="2200"/>
              <a:t>执行带参的</a:t>
            </a:r>
            <a:r>
              <a:rPr kumimoji="0" lang="en-US" altLang="zh-CN" sz="2200"/>
              <a:t>SQL</a:t>
            </a:r>
            <a:r>
              <a:rPr kumimoji="0" lang="zh-CN" altLang="en-US" sz="2200"/>
              <a:t>语句</a:t>
            </a:r>
            <a:endParaRPr kumimoji="0" lang="zh-CN" altLang="zh-CN" sz="2200"/>
          </a:p>
          <a:p>
            <a:pPr>
              <a:lnSpc>
                <a:spcPts val="3200"/>
              </a:lnSpc>
            </a:pPr>
            <a:r>
              <a:rPr kumimoji="0" lang="en-US" altLang="zh-CN" sz="2200"/>
              <a:t>…</a:t>
            </a:r>
            <a:endParaRPr kumimoji="0" lang="zh-CN" altLang="zh-CN" sz="2200"/>
          </a:p>
        </p:txBody>
      </p:sp>
      <p:sp>
        <p:nvSpPr>
          <p:cNvPr id="63491" name="文本框 4"/>
          <p:cNvSpPr txBox="1">
            <a:spLocks noChangeArrowheads="1"/>
          </p:cNvSpPr>
          <p:nvPr/>
        </p:nvSpPr>
        <p:spPr bwMode="auto">
          <a:xfrm>
            <a:off x="395288" y="1125538"/>
            <a:ext cx="839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a:t>【</a:t>
            </a:r>
            <a:r>
              <a:rPr kumimoji="0" lang="zh-CN" altLang="en-US"/>
              <a:t>例</a:t>
            </a:r>
            <a:r>
              <a:rPr kumimoji="0" lang="en-US" altLang="zh-CN"/>
              <a:t>6-14</a:t>
            </a:r>
            <a:r>
              <a:rPr kumimoji="0" lang="zh-CN" altLang="zh-CN"/>
              <a:t>】</a:t>
            </a:r>
            <a:r>
              <a:rPr kumimoji="0" lang="zh-CN" altLang="en-US"/>
              <a:t>采用</a:t>
            </a:r>
            <a:r>
              <a:rPr kumimoji="0" lang="en-US" altLang="zh-CN"/>
              <a:t>PreparedStatement</a:t>
            </a:r>
            <a:r>
              <a:rPr kumimoji="0" lang="zh-CN" altLang="en-US"/>
              <a:t>完成带参的数据库操作。</a:t>
            </a:r>
            <a:endParaRPr kumimoji="0" lang="zh-CN" altLang="zh-CN"/>
          </a:p>
          <a:p>
            <a:endParaRPr lang="zh-CN" altLang="en-US"/>
          </a:p>
        </p:txBody>
      </p:sp>
      <p:sp>
        <p:nvSpPr>
          <p:cNvPr id="63492" name="文本框 3"/>
          <p:cNvSpPr txBox="1">
            <a:spLocks noChangeArrowheads="1"/>
          </p:cNvSpPr>
          <p:nvPr/>
        </p:nvSpPr>
        <p:spPr bwMode="auto">
          <a:xfrm>
            <a:off x="539750" y="5589588"/>
            <a:ext cx="736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2000">
                <a:solidFill>
                  <a:srgbClr val="FF0000"/>
                </a:solidFill>
              </a:rPr>
              <a:t>SQL</a:t>
            </a:r>
            <a:r>
              <a:rPr kumimoji="0" lang="zh-CN" altLang="en-US" sz="2000">
                <a:solidFill>
                  <a:srgbClr val="FF0000"/>
                </a:solidFill>
              </a:rPr>
              <a:t>命令串中的两个“？”号即为执行时需动态给出的变量参数</a:t>
            </a:r>
            <a:r>
              <a:rPr kumimoji="0" lang="zh-CN" altLang="zh-CN" sz="2000">
                <a:solidFill>
                  <a:srgbClr val="FF0000"/>
                </a:solidFill>
              </a:rPr>
              <a:t> </a:t>
            </a:r>
            <a:endParaRPr lang="zh-CN" altLang="en-US" sz="200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85750" y="214313"/>
            <a:ext cx="8643938" cy="693737"/>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a:solidFill>
                  <a:srgbClr val="0000FF"/>
                </a:solidFill>
                <a:latin typeface="黑体" panose="02010609060101010101" pitchFamily="49" charset="-122"/>
                <a:ea typeface="黑体" panose="02010609060101010101" pitchFamily="49" charset="-122"/>
              </a:rPr>
              <a:t>6</a:t>
            </a:r>
            <a:r>
              <a:rPr kumimoji="0" lang="en-US" altLang="zh-CN" sz="3200" b="1">
                <a:solidFill>
                  <a:srgbClr val="0000FF"/>
                </a:solidFill>
                <a:latin typeface="黑体" panose="02010609060101010101" pitchFamily="49" charset="-122"/>
                <a:ea typeface="黑体" panose="02010609060101010101" pitchFamily="49" charset="-122"/>
              </a:rPr>
              <a:t>.4.4 </a:t>
            </a:r>
            <a:r>
              <a:rPr kumimoji="0" lang="zh-TW" altLang="zh-CN" sz="3200">
                <a:solidFill>
                  <a:srgbClr val="0000FF"/>
                </a:solidFill>
                <a:latin typeface="黑体" panose="02010609060101010101" pitchFamily="49" charset="-122"/>
                <a:ea typeface="黑体" panose="02010609060101010101" pitchFamily="49" charset="-122"/>
              </a:rPr>
              <a:t>数据库访问结果集的处理</a:t>
            </a:r>
            <a:r>
              <a:rPr kumimoji="0" lang="zh-CN" altLang="zh-CN" sz="3200">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9939" name="Text Box 84"/>
          <p:cNvSpPr txBox="1">
            <a:spLocks noChangeArrowheads="1"/>
          </p:cNvSpPr>
          <p:nvPr/>
        </p:nvSpPr>
        <p:spPr bwMode="auto">
          <a:xfrm>
            <a:off x="323850" y="1125538"/>
            <a:ext cx="8424863" cy="4416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ts val="3375"/>
              </a:lnSpc>
              <a:buFont typeface="Arial" panose="020B0604020202020204" pitchFamily="34" charset="0"/>
              <a:buChar char="•"/>
            </a:pPr>
            <a:r>
              <a:rPr lang="en-US" altLang="zh-CN"/>
              <a:t>resultSet</a:t>
            </a:r>
            <a:r>
              <a:rPr lang="zh-CN" altLang="zh-CN"/>
              <a:t>可被看作为一个数据库表和操作的封装</a:t>
            </a:r>
            <a:endParaRPr lang="en-US" altLang="zh-CN"/>
          </a:p>
          <a:p>
            <a:pPr eaLnBrk="0" hangingPunct="0">
              <a:lnSpc>
                <a:spcPts val="3375"/>
              </a:lnSpc>
              <a:buFont typeface="Arial" panose="020B0604020202020204" pitchFamily="34" charset="0"/>
              <a:buChar char="•"/>
            </a:pPr>
            <a:r>
              <a:rPr lang="zh-CN" altLang="en-US"/>
              <a:t>常用于存放</a:t>
            </a:r>
            <a:r>
              <a:rPr lang="zh-CN" altLang="zh-CN"/>
              <a:t>执行</a:t>
            </a:r>
            <a:r>
              <a:rPr lang="en-US" altLang="zh-CN"/>
              <a:t>SELECT</a:t>
            </a:r>
            <a:r>
              <a:rPr lang="zh-CN" altLang="zh-CN"/>
              <a:t>语句从数据库返回查询结果</a:t>
            </a:r>
            <a:r>
              <a:rPr lang="zh-CN" altLang="en-US"/>
              <a:t>，如：</a:t>
            </a:r>
            <a:endParaRPr lang="en-US" altLang="zh-CN"/>
          </a:p>
          <a:p>
            <a:pPr algn="ctr" eaLnBrk="0" hangingPunct="0">
              <a:lnSpc>
                <a:spcPts val="3375"/>
              </a:lnSpc>
            </a:pPr>
            <a:r>
              <a:rPr lang="en-US" altLang="zh-CN" sz="2000"/>
              <a:t>ResultSet rs=stmt.executeQuery(“SELECT * FROM sales”);</a:t>
            </a:r>
            <a:endParaRPr lang="en-US" altLang="zh-CN"/>
          </a:p>
          <a:p>
            <a:pPr eaLnBrk="0" hangingPunct="0">
              <a:lnSpc>
                <a:spcPts val="3375"/>
              </a:lnSpc>
              <a:buFont typeface="Arial" panose="020B0604020202020204" pitchFamily="34" charset="0"/>
              <a:buChar char="•"/>
            </a:pPr>
            <a:r>
              <a:rPr lang="zh-CN" altLang="zh-CN"/>
              <a:t>通过</a:t>
            </a:r>
            <a:r>
              <a:rPr lang="en-US" altLang="zh-CN"/>
              <a:t>ResultSet</a:t>
            </a:r>
            <a:r>
              <a:rPr lang="zh-CN" altLang="zh-CN"/>
              <a:t>对象可对数据进行操作 </a:t>
            </a:r>
            <a:endParaRPr lang="en-US" altLang="zh-CN"/>
          </a:p>
          <a:p>
            <a:pPr eaLnBrk="0" hangingPunct="0">
              <a:lnSpc>
                <a:spcPts val="3375"/>
              </a:lnSpc>
              <a:buFont typeface="Arial" panose="020B0604020202020204" pitchFamily="34" charset="0"/>
              <a:buChar char="•"/>
            </a:pPr>
            <a:r>
              <a:rPr lang="zh-CN" altLang="zh-CN"/>
              <a:t>可以用</a:t>
            </a:r>
            <a:r>
              <a:rPr lang="en-US" altLang="zh-CN"/>
              <a:t>getxxx</a:t>
            </a:r>
            <a:r>
              <a:rPr lang="zh-CN" altLang="zh-CN"/>
              <a:t>方法通过列名或列的顺序号获取</a:t>
            </a:r>
            <a:r>
              <a:rPr lang="en-US" altLang="zh-CN"/>
              <a:t>resultSet</a:t>
            </a:r>
            <a:r>
              <a:rPr lang="zh-CN" altLang="zh-CN"/>
              <a:t>集中的记录列值</a:t>
            </a:r>
            <a:r>
              <a:rPr lang="zh-CN" altLang="en-US"/>
              <a:t>，如：</a:t>
            </a:r>
            <a:endParaRPr lang="en-US" altLang="zh-CN"/>
          </a:p>
          <a:p>
            <a:pPr algn="ctr">
              <a:lnSpc>
                <a:spcPts val="3375"/>
              </a:lnSpc>
            </a:pPr>
            <a:r>
              <a:rPr lang="en-US" altLang="zh-CN" sz="2000"/>
              <a:t>rs.getString(“userName”);     //</a:t>
            </a:r>
            <a:r>
              <a:rPr lang="zh-CN" altLang="zh-CN" sz="2000"/>
              <a:t>取当前记录列名为</a:t>
            </a:r>
            <a:r>
              <a:rPr lang="en-US" altLang="zh-CN" sz="2000"/>
              <a:t>userName</a:t>
            </a:r>
            <a:r>
              <a:rPr lang="zh-CN" altLang="zh-CN" sz="2000"/>
              <a:t>的值</a:t>
            </a:r>
          </a:p>
          <a:p>
            <a:pPr algn="ctr">
              <a:lnSpc>
                <a:spcPts val="3375"/>
              </a:lnSpc>
            </a:pPr>
            <a:r>
              <a:rPr lang="en-US" altLang="zh-CN" sz="2000"/>
              <a:t>rs.getString(2);     //</a:t>
            </a:r>
            <a:r>
              <a:rPr lang="zh-CN" altLang="zh-CN" sz="2000"/>
              <a:t>取当前记录列序号为</a:t>
            </a:r>
            <a:r>
              <a:rPr lang="en-US" altLang="zh-CN" sz="2000"/>
              <a:t>2</a:t>
            </a:r>
            <a:r>
              <a:rPr lang="zh-CN" altLang="zh-CN" sz="2000"/>
              <a:t>的列的值</a:t>
            </a:r>
          </a:p>
          <a:p>
            <a:pPr eaLnBrk="0" hangingPunct="0">
              <a:lnSpc>
                <a:spcPts val="3375"/>
              </a:lnSpc>
              <a:buFont typeface="Arial" panose="020B0604020202020204" pitchFamily="34" charset="0"/>
              <a:buChar char="•"/>
            </a:pPr>
            <a:endParaRPr lang="en-US" altLang="zh-CN"/>
          </a:p>
          <a:p>
            <a:pPr eaLnBrk="0" hangingPunct="0">
              <a:lnSpc>
                <a:spcPts val="3375"/>
              </a:lnSpc>
            </a:pPr>
            <a:endParaRPr kumimoji="0" lang="zh-CN" altLang="zh-CN" b="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85750" y="214313"/>
            <a:ext cx="8643938" cy="693737"/>
          </a:xfrm>
          <a:prstGeom prst="rect">
            <a:avLst/>
          </a:prstGeom>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endParaRPr lang="zh-CN" altLang="en-US" sz="5400" b="1" dirty="0" smtClean="0">
              <a:solidFill>
                <a:srgbClr val="7030A0"/>
              </a:solidFill>
              <a:effectLst>
                <a:outerShdw blurRad="38100" dist="38100" dir="2700000" algn="tl">
                  <a:srgbClr val="DDDDDD"/>
                </a:outerShdw>
              </a:effectLst>
              <a:latin typeface="Georgia" charset="0"/>
              <a:ea typeface="隶书" charset="0"/>
              <a:cs typeface="隶书" charset="0"/>
            </a:endParaRPr>
          </a:p>
        </p:txBody>
      </p:sp>
      <p:sp>
        <p:nvSpPr>
          <p:cNvPr id="65538" name="Text Box 84"/>
          <p:cNvSpPr txBox="1">
            <a:spLocks noChangeArrowheads="1"/>
          </p:cNvSpPr>
          <p:nvPr/>
        </p:nvSpPr>
        <p:spPr bwMode="auto">
          <a:xfrm>
            <a:off x="358775" y="1052513"/>
            <a:ext cx="8785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zh-CN"/>
              <a:t>【</a:t>
            </a:r>
            <a:r>
              <a:rPr lang="zh-CN" altLang="en-US"/>
              <a:t>例</a:t>
            </a:r>
            <a:r>
              <a:rPr lang="en-US" altLang="zh-CN"/>
              <a:t>6-15</a:t>
            </a:r>
            <a:r>
              <a:rPr lang="zh-CN" altLang="zh-CN"/>
              <a:t>】 </a:t>
            </a:r>
            <a:r>
              <a:rPr lang="zh-CN" altLang="en-US"/>
              <a:t>若数据库表</a:t>
            </a:r>
            <a:r>
              <a:rPr lang="en-US" altLang="zh-CN"/>
              <a:t>sales</a:t>
            </a:r>
            <a:r>
              <a:rPr lang="zh-CN" altLang="en-US"/>
              <a:t>包含</a:t>
            </a:r>
            <a:r>
              <a:rPr lang="en-US" altLang="zh-CN"/>
              <a:t>4</a:t>
            </a:r>
            <a:r>
              <a:rPr lang="zh-CN" altLang="en-US"/>
              <a:t>个字段，依次为</a:t>
            </a:r>
            <a:r>
              <a:rPr lang="en-US" altLang="zh-CN"/>
              <a:t>int</a:t>
            </a:r>
            <a:r>
              <a:rPr lang="zh-CN" altLang="en-US"/>
              <a:t>型“</a:t>
            </a:r>
            <a:r>
              <a:rPr lang="en-US" altLang="zh-CN"/>
              <a:t>ID</a:t>
            </a:r>
            <a:r>
              <a:rPr lang="zh-CN" altLang="en-US"/>
              <a:t>”、</a:t>
            </a:r>
            <a:r>
              <a:rPr lang="en-US" altLang="zh-CN"/>
              <a:t>string</a:t>
            </a:r>
            <a:r>
              <a:rPr lang="zh-CN" altLang="en-US"/>
              <a:t>型“</a:t>
            </a:r>
            <a:r>
              <a:rPr lang="en-US" altLang="zh-CN"/>
              <a:t>goodName</a:t>
            </a:r>
            <a:r>
              <a:rPr lang="zh-CN" altLang="en-US"/>
              <a:t>”、</a:t>
            </a:r>
            <a:r>
              <a:rPr lang="en-US" altLang="zh-CN"/>
              <a:t>string</a:t>
            </a:r>
            <a:r>
              <a:rPr lang="zh-CN" altLang="en-US"/>
              <a:t>型“</a:t>
            </a:r>
            <a:r>
              <a:rPr lang="en-US" altLang="zh-CN"/>
              <a:t>country</a:t>
            </a:r>
            <a:r>
              <a:rPr lang="zh-CN" altLang="en-US"/>
              <a:t>”和</a:t>
            </a:r>
            <a:r>
              <a:rPr lang="en-US" altLang="zh-CN"/>
              <a:t>int</a:t>
            </a:r>
            <a:r>
              <a:rPr lang="zh-CN" altLang="en-US"/>
              <a:t>型“</a:t>
            </a:r>
            <a:r>
              <a:rPr lang="en-US" altLang="zh-CN"/>
              <a:t>price</a:t>
            </a:r>
            <a:r>
              <a:rPr lang="zh-CN" altLang="en-US"/>
              <a:t>”。使用</a:t>
            </a:r>
            <a:r>
              <a:rPr lang="en-US" altLang="zh-CN"/>
              <a:t>resultSet</a:t>
            </a:r>
            <a:r>
              <a:rPr lang="zh-CN" altLang="en-US"/>
              <a:t>的</a:t>
            </a:r>
            <a:r>
              <a:rPr lang="en-US" altLang="zh-CN"/>
              <a:t>get</a:t>
            </a:r>
            <a:r>
              <a:rPr lang="zh-CN" altLang="en-US"/>
              <a:t>方法用字段名和字段顺序号获取当前记录。</a:t>
            </a:r>
            <a:endParaRPr lang="zh-CN" altLang="zh-CN"/>
          </a:p>
        </p:txBody>
      </p:sp>
      <p:sp>
        <p:nvSpPr>
          <p:cNvPr id="65539" name="文本框 1"/>
          <p:cNvSpPr txBox="1">
            <a:spLocks noChangeArrowheads="1"/>
          </p:cNvSpPr>
          <p:nvPr/>
        </p:nvSpPr>
        <p:spPr bwMode="auto">
          <a:xfrm>
            <a:off x="323850" y="333375"/>
            <a:ext cx="4287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TW" altLang="en-US" sz="3200" b="1">
                <a:solidFill>
                  <a:srgbClr val="0000FF"/>
                </a:solidFill>
                <a:latin typeface="黑体" panose="02010609060101010101" pitchFamily="49" charset="-122"/>
                <a:ea typeface="黑体" panose="02010609060101010101" pitchFamily="49" charset="-122"/>
              </a:rPr>
              <a:t>数据库访问结果集</a:t>
            </a:r>
            <a:r>
              <a:rPr lang="zh-CN" altLang="en-US" sz="3200" b="1">
                <a:solidFill>
                  <a:srgbClr val="0000FF"/>
                </a:solidFill>
                <a:latin typeface="黑体" panose="02010609060101010101" pitchFamily="49" charset="-122"/>
                <a:ea typeface="黑体" panose="02010609060101010101" pitchFamily="49" charset="-122"/>
              </a:rPr>
              <a:t>示例</a:t>
            </a:r>
          </a:p>
        </p:txBody>
      </p:sp>
      <p:sp>
        <p:nvSpPr>
          <p:cNvPr id="65540" name="矩形 3"/>
          <p:cNvSpPr>
            <a:spLocks noChangeArrowheads="1"/>
          </p:cNvSpPr>
          <p:nvPr/>
        </p:nvSpPr>
        <p:spPr bwMode="auto">
          <a:xfrm>
            <a:off x="323850" y="2276475"/>
            <a:ext cx="8424863"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2000"/>
              <a:t>…</a:t>
            </a:r>
            <a:endParaRPr kumimoji="0" lang="zh-CN" altLang="zh-CN" sz="2000"/>
          </a:p>
          <a:p>
            <a:r>
              <a:rPr kumimoji="0" lang="en-US" altLang="zh-CN" sz="2000"/>
              <a:t>String sql = "select * from sales";</a:t>
            </a:r>
            <a:endParaRPr kumimoji="0" lang="zh-CN" altLang="zh-CN" sz="2000"/>
          </a:p>
          <a:p>
            <a:r>
              <a:rPr kumimoji="0" lang="en-US" altLang="zh-CN" sz="2000"/>
              <a:t>PreparedStatement psta = conn.prepareStatement(sql);</a:t>
            </a:r>
            <a:endParaRPr kumimoji="0" lang="zh-CN" altLang="zh-CN" sz="2000"/>
          </a:p>
          <a:p>
            <a:r>
              <a:rPr kumimoji="0" lang="en-US" altLang="zh-CN" sz="2000"/>
              <a:t>ResultSet rs = psta.executeQuery();      //</a:t>
            </a:r>
            <a:r>
              <a:rPr kumimoji="0" lang="zh-CN" altLang="en-US" sz="2000"/>
              <a:t>返回结果集</a:t>
            </a:r>
            <a:r>
              <a:rPr kumimoji="0" lang="en-US" altLang="zh-CN" sz="2000"/>
              <a:t>ResultSet</a:t>
            </a:r>
            <a:endParaRPr kumimoji="0" lang="zh-CN" altLang="zh-CN" sz="2000"/>
          </a:p>
          <a:p>
            <a:r>
              <a:rPr kumimoji="0" lang="en-US" altLang="zh-CN" sz="2000"/>
              <a:t>int id = rs.getInt(“ID”);                // </a:t>
            </a:r>
            <a:r>
              <a:rPr kumimoji="0" lang="zh-CN" altLang="en-US" sz="2000"/>
              <a:t>用字段名“</a:t>
            </a:r>
            <a:r>
              <a:rPr kumimoji="0" lang="en-US" altLang="zh-CN" sz="2000"/>
              <a:t>ID</a:t>
            </a:r>
            <a:r>
              <a:rPr kumimoji="0" lang="zh-CN" altLang="en-US" sz="2000"/>
              <a:t>”（列名）获取商品编号值</a:t>
            </a:r>
            <a:endParaRPr kumimoji="0" lang="zh-CN" altLang="zh-CN" sz="2000"/>
          </a:p>
          <a:p>
            <a:r>
              <a:rPr kumimoji="0" lang="en-US" altLang="zh-CN" sz="2000"/>
              <a:t>String goodName = rs.getString(“goodName”);// </a:t>
            </a:r>
            <a:r>
              <a:rPr kumimoji="0" lang="zh-CN" altLang="en-US" sz="2000"/>
              <a:t>用字段名</a:t>
            </a:r>
            <a:r>
              <a:rPr kumimoji="0" lang="en-US" altLang="zh-CN" sz="2000"/>
              <a:t>goodName</a:t>
            </a:r>
            <a:r>
              <a:rPr kumimoji="0" lang="zh-CN" altLang="en-US" sz="2000"/>
              <a:t>获取商品名称</a:t>
            </a:r>
            <a:endParaRPr kumimoji="0" lang="zh-CN" altLang="zh-CN" sz="2000"/>
          </a:p>
          <a:p>
            <a:r>
              <a:rPr kumimoji="0" lang="en-US" altLang="zh-CN" sz="2000"/>
              <a:t>String country= rs.getString(3);         // </a:t>
            </a:r>
            <a:r>
              <a:rPr kumimoji="0" lang="zh-CN" altLang="en-US" sz="2000"/>
              <a:t>用字段顺序号获取第</a:t>
            </a:r>
            <a:r>
              <a:rPr kumimoji="0" lang="en-US" altLang="zh-CN" sz="2000"/>
              <a:t>3</a:t>
            </a:r>
            <a:r>
              <a:rPr kumimoji="0" lang="zh-CN" altLang="en-US" sz="2000"/>
              <a:t>列商品出产国值</a:t>
            </a:r>
            <a:endParaRPr kumimoji="0" lang="zh-CN" altLang="zh-CN" sz="2000"/>
          </a:p>
          <a:p>
            <a:r>
              <a:rPr kumimoji="0" lang="en-US" altLang="zh-CN" sz="2000"/>
              <a:t>float price = rs.getFloat(4);             // </a:t>
            </a:r>
            <a:r>
              <a:rPr kumimoji="0" lang="zh-CN" altLang="en-US" sz="2000"/>
              <a:t>用字段顺序号获取第</a:t>
            </a:r>
            <a:r>
              <a:rPr kumimoji="0" lang="en-US" altLang="zh-CN" sz="2000"/>
              <a:t>4</a:t>
            </a:r>
            <a:r>
              <a:rPr kumimoji="0" lang="zh-CN" altLang="en-US" sz="2000"/>
              <a:t>列商品价格值</a:t>
            </a:r>
            <a:endParaRPr kumimoji="0" lang="zh-CN" altLang="zh-CN" sz="2000"/>
          </a:p>
          <a:p>
            <a:r>
              <a:rPr kumimoji="0" lang="en-US" altLang="zh-CN" sz="2000"/>
              <a:t>System.out.println(id+"   "+goodName+"   "+country+"  "+price);</a:t>
            </a:r>
            <a:endParaRPr kumimoji="0" lang="zh-CN" altLang="zh-CN" sz="2000"/>
          </a:p>
          <a:p>
            <a:r>
              <a:rPr kumimoji="0" lang="en-US" altLang="zh-CN" sz="2000"/>
              <a:t>…</a:t>
            </a:r>
            <a:endParaRPr kumimoji="0" lang="zh-CN" altLang="zh-CN" sz="20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85750" y="214313"/>
            <a:ext cx="8643938" cy="693737"/>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a:solidFill>
                  <a:srgbClr val="0000FF"/>
                </a:solidFill>
                <a:latin typeface="黑体" panose="02010609060101010101" pitchFamily="49" charset="-122"/>
                <a:ea typeface="黑体" panose="02010609060101010101" pitchFamily="49" charset="-122"/>
              </a:rPr>
              <a:t>6</a:t>
            </a:r>
            <a:r>
              <a:rPr kumimoji="0" lang="en-US" altLang="zh-CN" sz="3200">
                <a:solidFill>
                  <a:srgbClr val="0000FF"/>
                </a:solidFill>
                <a:latin typeface="黑体" panose="02010609060101010101" pitchFamily="49" charset="-122"/>
                <a:ea typeface="黑体" panose="02010609060101010101" pitchFamily="49" charset="-122"/>
              </a:rPr>
              <a:t>.4.5 </a:t>
            </a:r>
            <a:r>
              <a:rPr kumimoji="0" lang="zh-TW" altLang="zh-CN" sz="3200">
                <a:solidFill>
                  <a:srgbClr val="0000FF"/>
                </a:solidFill>
                <a:latin typeface="黑体" panose="02010609060101010101" pitchFamily="49" charset="-122"/>
                <a:ea typeface="黑体" panose="02010609060101010101" pitchFamily="49" charset="-122"/>
              </a:rPr>
              <a:t>数据库操作中的事务处理</a:t>
            </a:r>
            <a:r>
              <a:rPr kumimoji="0" lang="zh-CN" altLang="zh-CN" sz="3200">
                <a:solidFill>
                  <a:srgbClr val="0000FF"/>
                </a:solidFill>
                <a:latin typeface="黑体" panose="02010609060101010101" pitchFamily="49" charset="-122"/>
                <a:ea typeface="黑体" panose="02010609060101010101" pitchFamily="49" charset="-122"/>
              </a:rPr>
              <a:t> </a:t>
            </a:r>
            <a:endParaRPr kumimoji="0" lang="zh-CN" altLang="en-US" sz="320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3010" name="Text Box 84"/>
          <p:cNvSpPr txBox="1">
            <a:spLocks noChangeArrowheads="1"/>
          </p:cNvSpPr>
          <p:nvPr/>
        </p:nvSpPr>
        <p:spPr bwMode="auto">
          <a:xfrm>
            <a:off x="468313" y="1196975"/>
            <a:ext cx="8207375" cy="526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Char char="•"/>
            </a:pPr>
            <a:r>
              <a:rPr lang="zh-CN" altLang="zh-CN"/>
              <a:t>一个事务是指完成一定功能的一组相关操作步骤</a:t>
            </a:r>
            <a:endParaRPr lang="en-US" altLang="zh-CN"/>
          </a:p>
          <a:p>
            <a:pPr>
              <a:spcBef>
                <a:spcPct val="50000"/>
              </a:spcBef>
              <a:buFont typeface="Arial" panose="020B0604020202020204" pitchFamily="34" charset="0"/>
              <a:buChar char="•"/>
            </a:pPr>
            <a:r>
              <a:rPr lang="zh-CN" altLang="en-US"/>
              <a:t>事务</a:t>
            </a:r>
            <a:r>
              <a:rPr lang="zh-CN" altLang="zh-CN"/>
              <a:t>执行过程中，任何一步</a:t>
            </a:r>
            <a:r>
              <a:rPr lang="zh-CN" altLang="en-US"/>
              <a:t>的失败应使</a:t>
            </a:r>
            <a:r>
              <a:rPr lang="zh-CN" altLang="zh-CN"/>
              <a:t>系统复原至事务开始前的状态</a:t>
            </a:r>
            <a:endParaRPr lang="en-US" altLang="zh-CN"/>
          </a:p>
          <a:p>
            <a:pPr>
              <a:spcBef>
                <a:spcPct val="50000"/>
              </a:spcBef>
              <a:buFont typeface="Arial" panose="020B0604020202020204" pitchFamily="34" charset="0"/>
              <a:buChar char="•"/>
            </a:pPr>
            <a:r>
              <a:rPr lang="en-US" altLang="zh-CN"/>
              <a:t>Connection</a:t>
            </a:r>
            <a:r>
              <a:rPr lang="zh-CN" altLang="zh-CN"/>
              <a:t>对象提供了一组事务处理的方法</a:t>
            </a:r>
            <a:r>
              <a:rPr lang="zh-CN" altLang="en-US"/>
              <a:t>，包括：</a:t>
            </a:r>
            <a:r>
              <a:rPr lang="zh-CN" altLang="zh-CN"/>
              <a:t> </a:t>
            </a:r>
            <a:endParaRPr lang="en-US" altLang="zh-CN"/>
          </a:p>
          <a:p>
            <a:pPr lvl="1">
              <a:spcBef>
                <a:spcPct val="50000"/>
              </a:spcBef>
              <a:buFont typeface="Symbol" panose="05050102010706020507" pitchFamily="18" charset="2"/>
              <a:buChar char="-"/>
            </a:pPr>
            <a:r>
              <a:rPr lang="en-US" altLang="zh-CN"/>
              <a:t>setAutoCommit()</a:t>
            </a:r>
            <a:r>
              <a:rPr lang="zh-CN" altLang="en-US"/>
              <a:t>：设置自动／非自动提交模式</a:t>
            </a:r>
            <a:endParaRPr lang="en-US" altLang="zh-CN"/>
          </a:p>
          <a:p>
            <a:pPr lvl="1">
              <a:spcBef>
                <a:spcPct val="50000"/>
              </a:spcBef>
              <a:buFont typeface="Symbol" panose="05050102010706020507" pitchFamily="18" charset="2"/>
              <a:buChar char="-"/>
            </a:pPr>
            <a:r>
              <a:rPr lang="en-US" altLang="zh-CN"/>
              <a:t>commit()</a:t>
            </a:r>
            <a:r>
              <a:rPr lang="zh-CN" altLang="en-US"/>
              <a:t>：提交事务</a:t>
            </a:r>
            <a:endParaRPr lang="en-US" altLang="zh-CN"/>
          </a:p>
          <a:p>
            <a:pPr lvl="1">
              <a:spcBef>
                <a:spcPct val="50000"/>
              </a:spcBef>
              <a:buFont typeface="Symbol" panose="05050102010706020507" pitchFamily="18" charset="2"/>
              <a:buChar char="-"/>
            </a:pPr>
            <a:r>
              <a:rPr lang="en-US" altLang="zh-CN"/>
              <a:t>rollback()</a:t>
            </a:r>
            <a:r>
              <a:rPr lang="zh-CN" altLang="zh-CN"/>
              <a:t>：</a:t>
            </a:r>
            <a:r>
              <a:rPr lang="zh-CN" altLang="en-US"/>
              <a:t>滚回事务</a:t>
            </a:r>
            <a:endParaRPr lang="en-US" altLang="zh-CN"/>
          </a:p>
          <a:p>
            <a:pPr>
              <a:spcBef>
                <a:spcPct val="50000"/>
              </a:spcBef>
              <a:buFont typeface="Arial" panose="020B0604020202020204" pitchFamily="34" charset="0"/>
              <a:buChar char="•"/>
            </a:pPr>
            <a:r>
              <a:rPr lang="en-US" altLang="zh-CN"/>
              <a:t>JDBC API</a:t>
            </a:r>
            <a:r>
              <a:rPr lang="zh-CN" altLang="zh-CN"/>
              <a:t>默认数据库的数据更新模式为自动提交，即每一条对数据库的更新命令都会令磁盘存储中的数据库记录更新  </a:t>
            </a:r>
            <a:endParaRPr lang="en-US" altLang="zh-CN"/>
          </a:p>
          <a:p>
            <a:pPr>
              <a:spcBef>
                <a:spcPct val="50000"/>
              </a:spcBef>
              <a:buFont typeface="Arial" panose="020B0604020202020204" pitchFamily="34" charset="0"/>
              <a:buChar char="•"/>
            </a:pPr>
            <a:endParaRPr kumimoji="0" lang="zh-CN" altLang="en-US" sz="16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85750" y="214313"/>
            <a:ext cx="8643938" cy="693737"/>
          </a:xfrm>
          <a:prstGeom prst="rect">
            <a:avLst/>
          </a:prstGeom>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endParaRPr lang="zh-CN" altLang="en-US" sz="5400" b="1" dirty="0" smtClean="0">
              <a:solidFill>
                <a:srgbClr val="7030A0"/>
              </a:solidFill>
              <a:effectLst>
                <a:outerShdw blurRad="38100" dist="38100" dir="2700000" algn="tl">
                  <a:srgbClr val="DDDDDD"/>
                </a:outerShdw>
              </a:effectLst>
              <a:latin typeface="Georgia" charset="0"/>
              <a:ea typeface="隶书" charset="0"/>
              <a:cs typeface="隶书" charset="0"/>
            </a:endParaRPr>
          </a:p>
        </p:txBody>
      </p:sp>
      <p:sp>
        <p:nvSpPr>
          <p:cNvPr id="67586" name="文本框 3"/>
          <p:cNvSpPr txBox="1">
            <a:spLocks noChangeArrowheads="1"/>
          </p:cNvSpPr>
          <p:nvPr/>
        </p:nvSpPr>
        <p:spPr bwMode="auto">
          <a:xfrm>
            <a:off x="395288" y="333375"/>
            <a:ext cx="2646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TW" altLang="en-US" sz="3200" b="1">
                <a:solidFill>
                  <a:srgbClr val="0000FF"/>
                </a:solidFill>
                <a:latin typeface="黑体" panose="02010609060101010101" pitchFamily="49" charset="-122"/>
                <a:ea typeface="黑体" panose="02010609060101010101" pitchFamily="49" charset="-122"/>
              </a:rPr>
              <a:t>事务处理</a:t>
            </a:r>
            <a:r>
              <a:rPr lang="zh-CN" altLang="en-US" sz="3200" b="1">
                <a:solidFill>
                  <a:srgbClr val="0000FF"/>
                </a:solidFill>
                <a:latin typeface="黑体" panose="02010609060101010101" pitchFamily="49" charset="-122"/>
                <a:ea typeface="黑体" panose="02010609060101010101" pitchFamily="49" charset="-122"/>
              </a:rPr>
              <a:t>示例</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2" name="文本框 1"/>
          <p:cNvSpPr txBox="1"/>
          <p:nvPr/>
        </p:nvSpPr>
        <p:spPr>
          <a:xfrm>
            <a:off x="395288" y="1268413"/>
            <a:ext cx="8137525" cy="4038600"/>
          </a:xfrm>
          <a:prstGeom prst="rect">
            <a:avLst/>
          </a:prstGeom>
          <a:noFill/>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pPr>
            <a:r>
              <a:rPr kumimoji="0" lang="zh-CN" altLang="zh-CN"/>
              <a:t>【例</a:t>
            </a:r>
            <a:r>
              <a:rPr kumimoji="0" lang="en-US" altLang="zh-CN"/>
              <a:t>6-16</a:t>
            </a:r>
            <a:r>
              <a:rPr kumimoji="0" lang="zh-CN" altLang="zh-CN"/>
              <a:t>】采用</a:t>
            </a:r>
            <a:r>
              <a:rPr kumimoji="0" lang="en-US" altLang="zh-CN"/>
              <a:t>Web</a:t>
            </a:r>
            <a:r>
              <a:rPr kumimoji="0" lang="zh-CN" altLang="zh-CN"/>
              <a:t>站点进行网上交易，允许用户使用信用卡付账完成网上交易。</a:t>
            </a:r>
            <a:endParaRPr kumimoji="0" lang="en-US" altLang="zh-CN"/>
          </a:p>
          <a:p>
            <a:pPr>
              <a:lnSpc>
                <a:spcPts val="3075"/>
              </a:lnSpc>
              <a:buFont typeface="Arial" panose="020B0604020202020204" pitchFamily="34" charset="0"/>
              <a:buChar char="•"/>
            </a:pPr>
            <a:r>
              <a:rPr kumimoji="0" lang="zh-CN" altLang="zh-CN"/>
              <a:t>为了记录交易信息，在数据库中设立了两个表：</a:t>
            </a:r>
            <a:r>
              <a:rPr kumimoji="0" lang="en-US" altLang="zh-CN"/>
              <a:t>CreditCard</a:t>
            </a:r>
            <a:r>
              <a:rPr kumimoji="0" lang="zh-CN" altLang="zh-CN"/>
              <a:t>和</a:t>
            </a:r>
            <a:r>
              <a:rPr kumimoji="0" lang="en-US" altLang="zh-CN"/>
              <a:t>Shipping</a:t>
            </a:r>
            <a:r>
              <a:rPr kumimoji="0" lang="zh-CN" altLang="zh-CN"/>
              <a:t>，分别记录购买商品的信用卡号和被购买商品的交易情况；</a:t>
            </a:r>
            <a:endParaRPr kumimoji="0" lang="en-US" altLang="zh-CN"/>
          </a:p>
          <a:p>
            <a:pPr>
              <a:lnSpc>
                <a:spcPts val="3075"/>
              </a:lnSpc>
              <a:buFont typeface="Arial" panose="020B0604020202020204" pitchFamily="34" charset="0"/>
              <a:buChar char="•"/>
            </a:pPr>
            <a:r>
              <a:rPr kumimoji="0" lang="zh-CN" altLang="zh-CN"/>
              <a:t>当交易发生时将更新这两张表，更新过程为一个事务处理过程；</a:t>
            </a:r>
            <a:endParaRPr kumimoji="0" lang="en-US" altLang="zh-CN"/>
          </a:p>
          <a:p>
            <a:pPr>
              <a:lnSpc>
                <a:spcPts val="3075"/>
              </a:lnSpc>
              <a:buFont typeface="Arial" panose="020B0604020202020204" pitchFamily="34" charset="0"/>
              <a:buChar char="•"/>
            </a:pPr>
            <a:r>
              <a:rPr kumimoji="0" lang="zh-CN" altLang="zh-CN"/>
              <a:t>若该事务处理过程中，一张表已更新，而第二张表未更新时，机器发生故障，则该事务的整个处理过程无效，第一张表的内容也保持事务开始前的状态。 </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txBox="1">
            <a:spLocks noChangeArrowheads="1"/>
          </p:cNvSpPr>
          <p:nvPr/>
        </p:nvSpPr>
        <p:spPr bwMode="auto">
          <a:xfrm>
            <a:off x="285750" y="214313"/>
            <a:ext cx="8643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3200" b="1" dirty="0">
                <a:solidFill>
                  <a:srgbClr val="0000FF"/>
                </a:solidFill>
                <a:latin typeface="黑体" panose="02010609060101010101" pitchFamily="49" charset="-122"/>
                <a:ea typeface="黑体" panose="02010609060101010101" pitchFamily="49" charset="-122"/>
              </a:rPr>
              <a:t>6</a:t>
            </a:r>
            <a:r>
              <a:rPr kumimoji="0" lang="en-US" altLang="zh-CN" sz="3200" b="1" dirty="0">
                <a:solidFill>
                  <a:srgbClr val="0000FF"/>
                </a:solidFill>
                <a:latin typeface="黑体" panose="02010609060101010101" pitchFamily="49" charset="-122"/>
                <a:ea typeface="黑体" panose="02010609060101010101" pitchFamily="49" charset="-122"/>
              </a:rPr>
              <a:t>.2 </a:t>
            </a:r>
            <a:r>
              <a:rPr kumimoji="0" lang="zh-CN" altLang="en-US" sz="3200" b="1" dirty="0">
                <a:solidFill>
                  <a:srgbClr val="0000FF"/>
                </a:solidFill>
                <a:latin typeface="黑体" panose="02010609060101010101" pitchFamily="49" charset="-122"/>
                <a:ea typeface="黑体" panose="02010609060101010101" pitchFamily="49" charset="-122"/>
              </a:rPr>
              <a:t>数据库语言</a:t>
            </a:r>
            <a:r>
              <a:rPr kumimoji="0" lang="en-US" altLang="zh-CN" sz="3200" b="1" dirty="0">
                <a:solidFill>
                  <a:srgbClr val="0000FF"/>
                </a:solidFill>
                <a:latin typeface="黑体" panose="02010609060101010101" pitchFamily="49" charset="-122"/>
                <a:ea typeface="黑体" panose="02010609060101010101" pitchFamily="49" charset="-122"/>
              </a:rPr>
              <a:t>SQL</a:t>
            </a:r>
            <a:endParaRPr kumimoji="0" lang="zh-CN" altLang="en-US" sz="3200" b="1" dirty="0">
              <a:latin typeface="黑体" panose="02010609060101010101" pitchFamily="49" charset="-122"/>
              <a:ea typeface="黑体" panose="02010609060101010101" pitchFamily="49" charset="-122"/>
            </a:endParaRPr>
          </a:p>
        </p:txBody>
      </p:sp>
      <p:sp>
        <p:nvSpPr>
          <p:cNvPr id="19458" name="Text Box 6"/>
          <p:cNvSpPr txBox="1">
            <a:spLocks noChangeArrowheads="1"/>
          </p:cNvSpPr>
          <p:nvPr/>
        </p:nvSpPr>
        <p:spPr bwMode="auto">
          <a:xfrm>
            <a:off x="468313" y="1341438"/>
            <a:ext cx="8207375"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485900" indent="-3429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463"/>
              </a:lnSpc>
              <a:spcBef>
                <a:spcPct val="50000"/>
              </a:spcBef>
              <a:buFontTx/>
              <a:buChar char="•"/>
            </a:pPr>
            <a:r>
              <a:rPr kumimoji="0" lang="zh-CN" altLang="en-US" b="1" dirty="0">
                <a:ea typeface="黑体" panose="02010609060101010101" pitchFamily="49" charset="-122"/>
              </a:rPr>
              <a:t> </a:t>
            </a:r>
            <a:r>
              <a:rPr kumimoji="0" lang="en-US" altLang="zh-CN" b="1" dirty="0">
                <a:ea typeface="黑体" panose="02010609060101010101" pitchFamily="49" charset="-122"/>
              </a:rPr>
              <a:t>SQL</a:t>
            </a:r>
            <a:r>
              <a:rPr kumimoji="0" lang="zh-CN" altLang="en-US" b="1" dirty="0">
                <a:ea typeface="黑体" panose="02010609060101010101" pitchFamily="49" charset="-122"/>
              </a:rPr>
              <a:t>语言</a:t>
            </a:r>
            <a:endParaRPr kumimoji="0" lang="zh-CN" altLang="en-US" b="1" dirty="0"/>
          </a:p>
          <a:p>
            <a:pPr lvl="1">
              <a:lnSpc>
                <a:spcPts val="3463"/>
              </a:lnSpc>
              <a:spcBef>
                <a:spcPct val="20000"/>
              </a:spcBef>
              <a:buFont typeface="Tahoma" panose="020B0604030504040204" pitchFamily="34" charset="0"/>
              <a:buChar char="–"/>
            </a:pPr>
            <a:r>
              <a:rPr lang="en-US" altLang="zh-CN" dirty="0"/>
              <a:t> </a:t>
            </a:r>
            <a:r>
              <a:rPr lang="zh-CN" altLang="en-US" dirty="0"/>
              <a:t>是一种</a:t>
            </a:r>
            <a:r>
              <a:rPr lang="zh-TW" altLang="en-US" dirty="0"/>
              <a:t>数据库</a:t>
            </a:r>
            <a:r>
              <a:rPr lang="zh-CN" altLang="en-US" dirty="0"/>
              <a:t>访问的</a:t>
            </a:r>
            <a:r>
              <a:rPr lang="zh-TW" altLang="en-US" dirty="0"/>
              <a:t>工业标准</a:t>
            </a:r>
            <a:r>
              <a:rPr lang="zh-CN" altLang="zh-CN" dirty="0"/>
              <a:t> </a:t>
            </a:r>
            <a:endParaRPr kumimoji="0" lang="en-US" altLang="zh-CN" dirty="0"/>
          </a:p>
          <a:p>
            <a:pPr lvl="1">
              <a:lnSpc>
                <a:spcPts val="3463"/>
              </a:lnSpc>
              <a:spcBef>
                <a:spcPct val="20000"/>
              </a:spcBef>
              <a:buFont typeface="Tahoma" panose="020B0604030504040204" pitchFamily="34" charset="0"/>
              <a:buChar char="–"/>
            </a:pPr>
            <a:r>
              <a:rPr lang="en-US" altLang="zh-CN" dirty="0"/>
              <a:t> SQL</a:t>
            </a:r>
            <a:r>
              <a:rPr lang="zh-TW" altLang="en-US" dirty="0"/>
              <a:t>具有以下</a:t>
            </a:r>
            <a:r>
              <a:rPr lang="en-US" altLang="zh-CN" dirty="0"/>
              <a:t>4</a:t>
            </a:r>
            <a:r>
              <a:rPr lang="zh-TW" altLang="en-US" dirty="0"/>
              <a:t>项功能</a:t>
            </a:r>
            <a:endParaRPr kumimoji="0" lang="en-US" altLang="zh-TW" dirty="0"/>
          </a:p>
          <a:p>
            <a:pPr lvl="2">
              <a:lnSpc>
                <a:spcPts val="3463"/>
              </a:lnSpc>
              <a:buFont typeface="Symbol" panose="05050102010706020507" pitchFamily="18" charset="2"/>
              <a:buChar char="-"/>
            </a:pPr>
            <a:r>
              <a:rPr lang="en-US" altLang="zh-TW" dirty="0"/>
              <a:t>	</a:t>
            </a:r>
            <a:r>
              <a:rPr lang="zh-TW" altLang="en-US" dirty="0"/>
              <a:t>数据定义</a:t>
            </a:r>
            <a:r>
              <a:rPr lang="zh-CN" altLang="en-US" dirty="0"/>
              <a:t>：</a:t>
            </a:r>
            <a:r>
              <a:rPr lang="zh-TW" altLang="en-US" dirty="0"/>
              <a:t>定义数据模式。</a:t>
            </a:r>
            <a:endParaRPr lang="zh-CN" altLang="zh-CN" dirty="0"/>
          </a:p>
          <a:p>
            <a:pPr lvl="2">
              <a:lnSpc>
                <a:spcPts val="3463"/>
              </a:lnSpc>
              <a:buFont typeface="Symbol" panose="05050102010706020507" pitchFamily="18" charset="2"/>
              <a:buChar char="-"/>
            </a:pPr>
            <a:r>
              <a:rPr lang="en-US" altLang="zh-TW" dirty="0"/>
              <a:t>	</a:t>
            </a:r>
            <a:r>
              <a:rPr lang="zh-TW" altLang="en-US" dirty="0"/>
              <a:t>数据查询</a:t>
            </a:r>
            <a:r>
              <a:rPr lang="zh-CN" altLang="en-US" dirty="0"/>
              <a:t>：</a:t>
            </a:r>
            <a:r>
              <a:rPr lang="zh-TW" altLang="en-US" dirty="0"/>
              <a:t>从数据库中检索数据。</a:t>
            </a:r>
            <a:endParaRPr lang="zh-CN" altLang="zh-CN" dirty="0"/>
          </a:p>
          <a:p>
            <a:pPr lvl="2">
              <a:lnSpc>
                <a:spcPts val="3463"/>
              </a:lnSpc>
              <a:buFont typeface="Symbol" panose="05050102010706020507" pitchFamily="18" charset="2"/>
              <a:buChar char="-"/>
            </a:pPr>
            <a:r>
              <a:rPr lang="en-US" altLang="zh-TW" dirty="0"/>
              <a:t>	</a:t>
            </a:r>
            <a:r>
              <a:rPr lang="zh-TW" altLang="en-US" dirty="0"/>
              <a:t>数据操纵</a:t>
            </a:r>
            <a:r>
              <a:rPr lang="zh-CN" altLang="en-US" dirty="0"/>
              <a:t>：</a:t>
            </a:r>
            <a:r>
              <a:rPr lang="zh-TW" altLang="en-US" dirty="0"/>
              <a:t>对数据进行增加、删除、修改等操作。</a:t>
            </a:r>
            <a:endParaRPr lang="zh-CN" altLang="zh-CN" dirty="0"/>
          </a:p>
          <a:p>
            <a:pPr lvl="2">
              <a:lnSpc>
                <a:spcPts val="3463"/>
              </a:lnSpc>
              <a:buFont typeface="Symbol" panose="05050102010706020507" pitchFamily="18" charset="2"/>
              <a:buChar char="-"/>
            </a:pPr>
            <a:r>
              <a:rPr lang="en-US" altLang="zh-TW" dirty="0"/>
              <a:t>	</a:t>
            </a:r>
            <a:r>
              <a:rPr lang="zh-TW" altLang="en-US" dirty="0"/>
              <a:t>数据控制</a:t>
            </a:r>
            <a:r>
              <a:rPr lang="zh-CN" altLang="en-US" dirty="0"/>
              <a:t>：</a:t>
            </a:r>
            <a:r>
              <a:rPr lang="zh-TW" altLang="en-US" dirty="0"/>
              <a:t>控制对数据库用户的访问权限。</a:t>
            </a:r>
            <a:endParaRPr lang="zh-CN"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85750" y="214313"/>
            <a:ext cx="8643938" cy="693737"/>
          </a:xfrm>
          <a:prstGeom prst="rect">
            <a:avLst/>
          </a:prstGeom>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endParaRPr lang="zh-CN" altLang="en-US" sz="5400" b="1" dirty="0" smtClean="0">
              <a:solidFill>
                <a:srgbClr val="7030A0"/>
              </a:solidFill>
              <a:effectLst>
                <a:outerShdw blurRad="38100" dist="38100" dir="2700000" algn="tl">
                  <a:srgbClr val="DDDDDD"/>
                </a:outerShdw>
              </a:effectLst>
              <a:latin typeface="Georgia" charset="0"/>
              <a:ea typeface="隶书" charset="0"/>
              <a:cs typeface="隶书" charset="0"/>
            </a:endParaRPr>
          </a:p>
        </p:txBody>
      </p:sp>
      <p:sp>
        <p:nvSpPr>
          <p:cNvPr id="68610" name="文本框 3"/>
          <p:cNvSpPr txBox="1">
            <a:spLocks noChangeArrowheads="1"/>
          </p:cNvSpPr>
          <p:nvPr/>
        </p:nvSpPr>
        <p:spPr bwMode="auto">
          <a:xfrm>
            <a:off x="395288" y="333375"/>
            <a:ext cx="3878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TW" altLang="en-US" sz="3200" b="1">
                <a:solidFill>
                  <a:srgbClr val="0000FF"/>
                </a:solidFill>
                <a:latin typeface="黑体" panose="02010609060101010101" pitchFamily="49" charset="-122"/>
                <a:ea typeface="黑体" panose="02010609060101010101" pitchFamily="49" charset="-122"/>
              </a:rPr>
              <a:t>事务处理</a:t>
            </a:r>
            <a:r>
              <a:rPr lang="zh-CN" altLang="en-US" sz="3200" b="1">
                <a:solidFill>
                  <a:srgbClr val="0000FF"/>
                </a:solidFill>
                <a:latin typeface="黑体" panose="02010609060101010101" pitchFamily="49" charset="-122"/>
                <a:ea typeface="黑体" panose="02010609060101010101" pitchFamily="49" charset="-122"/>
              </a:rPr>
              <a:t>示例（续）</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68611" name="文本框 1"/>
          <p:cNvSpPr txBox="1">
            <a:spLocks noChangeArrowheads="1"/>
          </p:cNvSpPr>
          <p:nvPr/>
        </p:nvSpPr>
        <p:spPr bwMode="auto">
          <a:xfrm>
            <a:off x="395288" y="981075"/>
            <a:ext cx="849788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2000"/>
              <a:t>….</a:t>
            </a:r>
            <a:endParaRPr kumimoji="0" lang="zh-CN" altLang="zh-CN" sz="2000"/>
          </a:p>
          <a:p>
            <a:r>
              <a:rPr kumimoji="0" lang="en-US" altLang="zh-CN" sz="2000"/>
              <a:t>conn=DriverManager.getConnection(url,user,password);</a:t>
            </a:r>
            <a:endParaRPr kumimoji="0" lang="zh-CN" altLang="zh-CN" sz="2000"/>
          </a:p>
          <a:p>
            <a:r>
              <a:rPr kumimoji="0" lang="en-US" altLang="zh-CN" sz="2000"/>
              <a:t>…</a:t>
            </a:r>
            <a:endParaRPr kumimoji="0" lang="zh-CN" altLang="zh-CN" sz="2000"/>
          </a:p>
          <a:p>
            <a:r>
              <a:rPr kumimoji="0" lang="en-US" altLang="zh-CN" sz="2000"/>
              <a:t>conn.setAutoCommit(false);   		//</a:t>
            </a:r>
            <a:r>
              <a:rPr kumimoji="0" lang="zh-CN" altLang="en-US" sz="2000"/>
              <a:t>设置非自动提交模式</a:t>
            </a:r>
            <a:endParaRPr kumimoji="0" lang="zh-CN" altLang="zh-CN" sz="2000"/>
          </a:p>
          <a:p>
            <a:r>
              <a:rPr kumimoji="0" lang="en-US" altLang="zh-CN" sz="2000"/>
              <a:t>//</a:t>
            </a:r>
            <a:r>
              <a:rPr kumimoji="0" lang="zh-CN" altLang="en-US" sz="2000"/>
              <a:t>构造在</a:t>
            </a:r>
            <a:r>
              <a:rPr kumimoji="0" lang="en-US" altLang="zh-CN" sz="2000"/>
              <a:t>CreditCard</a:t>
            </a:r>
            <a:r>
              <a:rPr kumimoji="0" lang="zh-CN" altLang="en-US" sz="2000"/>
              <a:t>表中记录交易的信用卡号</a:t>
            </a:r>
            <a:r>
              <a:rPr kumimoji="0" lang="en-US" altLang="zh-CN" sz="2000"/>
              <a:t>SQL</a:t>
            </a:r>
            <a:r>
              <a:rPr kumimoji="0" lang="zh-CN" altLang="en-US" sz="2000"/>
              <a:t>命令串</a:t>
            </a:r>
            <a:endParaRPr kumimoji="0" lang="zh-CN" altLang="zh-CN" sz="2000"/>
          </a:p>
          <a:p>
            <a:r>
              <a:rPr kumimoji="0" lang="en-US" altLang="zh-CN" sz="2000"/>
              <a:t>string sql= "INSERT INTO CreditCard (CreNo) VALUES ('5555-446780190') ";  </a:t>
            </a:r>
            <a:endParaRPr kumimoji="0" lang="zh-CN" altLang="zh-CN" sz="2000"/>
          </a:p>
          <a:p>
            <a:r>
              <a:rPr kumimoji="0" lang="en-US" altLang="zh-CN" sz="2000"/>
              <a:t>stmt=conn.createStatement(); 		//</a:t>
            </a:r>
            <a:r>
              <a:rPr kumimoji="0" lang="zh-CN" altLang="en-US" sz="2000"/>
              <a:t>创建</a:t>
            </a:r>
            <a:r>
              <a:rPr kumimoji="0" lang="en-US" altLang="zh-CN" sz="2000"/>
              <a:t>statement</a:t>
            </a:r>
            <a:r>
              <a:rPr kumimoji="0" lang="zh-CN" altLang="en-US" sz="2000"/>
              <a:t>对象</a:t>
            </a:r>
            <a:endParaRPr kumimoji="0" lang="zh-CN" altLang="zh-CN" sz="2000"/>
          </a:p>
          <a:p>
            <a:r>
              <a:rPr kumimoji="0" lang="en-US" altLang="zh-CN" sz="2000"/>
              <a:t>stmt.executeUpdate(sql); 		//</a:t>
            </a:r>
            <a:r>
              <a:rPr kumimoji="0" lang="zh-CN" altLang="en-US" sz="2000"/>
              <a:t>执行在</a:t>
            </a:r>
            <a:r>
              <a:rPr kumimoji="0" lang="en-US" altLang="zh-CN" sz="2000"/>
              <a:t>CreditCard</a:t>
            </a:r>
            <a:r>
              <a:rPr kumimoji="0" lang="zh-CN" altLang="en-US" sz="2000"/>
              <a:t>表中增加一个信用卡号记录</a:t>
            </a:r>
            <a:endParaRPr kumimoji="0" lang="zh-CN" altLang="zh-CN" sz="2000"/>
          </a:p>
          <a:p>
            <a:r>
              <a:rPr kumimoji="0" lang="en-US" altLang="zh-CN" sz="2000"/>
              <a:t>//</a:t>
            </a:r>
            <a:r>
              <a:rPr kumimoji="0" lang="zh-CN" altLang="en-US" sz="2000"/>
              <a:t>构造在在</a:t>
            </a:r>
            <a:r>
              <a:rPr kumimoji="0" lang="en-US" altLang="zh-CN" sz="2000"/>
              <a:t>Shipping</a:t>
            </a:r>
            <a:r>
              <a:rPr kumimoji="0" lang="zh-CN" altLang="en-US" sz="2000"/>
              <a:t>表中使被购买商品的次数增</a:t>
            </a:r>
            <a:r>
              <a:rPr kumimoji="0" lang="en-US" altLang="zh-CN" sz="2000"/>
              <a:t>1</a:t>
            </a:r>
            <a:r>
              <a:rPr kumimoji="0" lang="zh-CN" altLang="en-US" sz="2000"/>
              <a:t>的</a:t>
            </a:r>
            <a:r>
              <a:rPr kumimoji="0" lang="en-US" altLang="zh-CN" sz="2000"/>
              <a:t>SQL</a:t>
            </a:r>
            <a:r>
              <a:rPr kumimoji="0" lang="zh-CN" altLang="en-US" sz="2000"/>
              <a:t>命令串</a:t>
            </a:r>
            <a:endParaRPr kumimoji="0" lang="zh-CN" altLang="zh-CN" sz="2000"/>
          </a:p>
          <a:p>
            <a:r>
              <a:rPr kumimoji="0" lang="en-US" altLang="zh-CN" sz="2000"/>
              <a:t>sql= "UPDATE Shipping SET SalesCount =SalesCount+1 WHERE ID='100020' ";</a:t>
            </a:r>
            <a:endParaRPr kumimoji="0" lang="zh-CN" altLang="zh-CN" sz="2000"/>
          </a:p>
          <a:p>
            <a:r>
              <a:rPr kumimoji="0" lang="en-US" altLang="zh-CN" sz="2000"/>
              <a:t>stmt.executeUpdate(sql);     	//</a:t>
            </a:r>
            <a:r>
              <a:rPr kumimoji="0" lang="zh-CN" altLang="en-US" sz="2000"/>
              <a:t>执行</a:t>
            </a:r>
            <a:r>
              <a:rPr kumimoji="0" lang="en-US" altLang="zh-CN" sz="2000"/>
              <a:t>shipping</a:t>
            </a:r>
            <a:r>
              <a:rPr kumimoji="0" lang="zh-CN" altLang="en-US" sz="2000"/>
              <a:t>表数据更新</a:t>
            </a:r>
            <a:endParaRPr kumimoji="0" lang="zh-CN" altLang="zh-CN" sz="2000"/>
          </a:p>
          <a:p>
            <a:r>
              <a:rPr kumimoji="0" lang="en-US" altLang="zh-CN" sz="2000"/>
              <a:t>Conn.Commit();				//</a:t>
            </a:r>
            <a:r>
              <a:rPr kumimoji="0" lang="zh-CN" altLang="en-US" sz="2000"/>
              <a:t>事务提交，完成在磁盘存储中的表数据更新</a:t>
            </a:r>
            <a:endParaRPr kumimoji="0" lang="zh-CN" altLang="zh-CN" sz="2000"/>
          </a:p>
          <a:p>
            <a:r>
              <a:rPr kumimoji="0" lang="en-US" altLang="zh-CN" sz="2000"/>
              <a:t>con.setAutoCommit(true); 		//</a:t>
            </a:r>
            <a:r>
              <a:rPr kumimoji="0" lang="zh-CN" altLang="en-US" sz="2000"/>
              <a:t>恢复事务自动提交方式</a:t>
            </a:r>
            <a:endParaRPr kumimoji="0" lang="zh-CN" altLang="zh-CN" sz="2000"/>
          </a:p>
          <a:p>
            <a:r>
              <a:rPr kumimoji="0" lang="en-US" altLang="zh-CN" sz="2000"/>
              <a:t>…</a:t>
            </a:r>
            <a:endParaRPr kumimoji="0" lang="zh-CN" altLang="zh-CN" sz="20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85750" y="214313"/>
            <a:ext cx="8643938" cy="693737"/>
          </a:xfrm>
          <a:prstGeom prst="rect">
            <a:avLst/>
          </a:prstGeom>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endParaRPr lang="zh-CN" altLang="en-US" sz="5400" b="1" dirty="0" smtClean="0">
              <a:solidFill>
                <a:srgbClr val="7030A0"/>
              </a:solidFill>
              <a:effectLst>
                <a:outerShdw blurRad="38100" dist="38100" dir="2700000" algn="tl">
                  <a:srgbClr val="DDDDDD"/>
                </a:outerShdw>
              </a:effectLst>
              <a:latin typeface="Georgia" charset="0"/>
              <a:ea typeface="隶书" charset="0"/>
              <a:cs typeface="隶书" charset="0"/>
            </a:endParaRPr>
          </a:p>
        </p:txBody>
      </p:sp>
      <p:sp>
        <p:nvSpPr>
          <p:cNvPr id="69634" name="文本框 3"/>
          <p:cNvSpPr txBox="1">
            <a:spLocks noChangeArrowheads="1"/>
          </p:cNvSpPr>
          <p:nvPr/>
        </p:nvSpPr>
        <p:spPr bwMode="auto">
          <a:xfrm>
            <a:off x="395288" y="333375"/>
            <a:ext cx="3878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TW" altLang="en-US" sz="3200" b="1">
                <a:solidFill>
                  <a:srgbClr val="0000FF"/>
                </a:solidFill>
                <a:latin typeface="黑体" panose="02010609060101010101" pitchFamily="49" charset="-122"/>
                <a:ea typeface="黑体" panose="02010609060101010101" pitchFamily="49" charset="-122"/>
              </a:rPr>
              <a:t>事务处理</a:t>
            </a:r>
            <a:r>
              <a:rPr lang="zh-CN" altLang="en-US" sz="3200" b="1">
                <a:solidFill>
                  <a:srgbClr val="0000FF"/>
                </a:solidFill>
                <a:latin typeface="黑体" panose="02010609060101010101" pitchFamily="49" charset="-122"/>
                <a:ea typeface="黑体" panose="02010609060101010101" pitchFamily="49" charset="-122"/>
              </a:rPr>
              <a:t>示例（续）</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69635" name="矩形 3"/>
          <p:cNvSpPr>
            <a:spLocks noChangeArrowheads="1"/>
          </p:cNvSpPr>
          <p:nvPr/>
        </p:nvSpPr>
        <p:spPr bwMode="auto">
          <a:xfrm>
            <a:off x="468313" y="1125538"/>
            <a:ext cx="63230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a:t>【</a:t>
            </a:r>
            <a:r>
              <a:rPr kumimoji="0" lang="zh-CN" altLang="en-US"/>
              <a:t>例</a:t>
            </a:r>
            <a:r>
              <a:rPr kumimoji="0" lang="en-US" altLang="zh-CN"/>
              <a:t>6-17</a:t>
            </a:r>
            <a:r>
              <a:rPr kumimoji="0" lang="zh-CN" altLang="zh-CN"/>
              <a:t>】</a:t>
            </a:r>
            <a:r>
              <a:rPr kumimoji="0" lang="zh-CN" altLang="en-US"/>
              <a:t>采用</a:t>
            </a:r>
            <a:r>
              <a:rPr kumimoji="0" lang="en-US" altLang="zh-CN"/>
              <a:t>RollBack</a:t>
            </a:r>
            <a:r>
              <a:rPr kumimoji="0" lang="zh-CN" altLang="en-US"/>
              <a:t>方法进行事务恢复。</a:t>
            </a:r>
            <a:endParaRPr kumimoji="0" lang="zh-CN" altLang="zh-CN"/>
          </a:p>
        </p:txBody>
      </p:sp>
      <p:sp>
        <p:nvSpPr>
          <p:cNvPr id="69636" name="矩形 4"/>
          <p:cNvSpPr>
            <a:spLocks noChangeArrowheads="1"/>
          </p:cNvSpPr>
          <p:nvPr/>
        </p:nvSpPr>
        <p:spPr bwMode="auto">
          <a:xfrm>
            <a:off x="755650" y="1700213"/>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1800"/>
              <a:t>… </a:t>
            </a:r>
            <a:endParaRPr kumimoji="0" lang="zh-CN" altLang="zh-CN" sz="1800"/>
          </a:p>
          <a:p>
            <a:r>
              <a:rPr kumimoji="0" lang="en-US" altLang="zh-CN" sz="1800"/>
              <a:t>conn.setAutoCommit(false);   	//</a:t>
            </a:r>
            <a:r>
              <a:rPr kumimoji="0" lang="zh-CN" altLang="en-US" sz="1800"/>
              <a:t>设置非自动提交模式</a:t>
            </a:r>
            <a:endParaRPr kumimoji="0" lang="zh-CN" altLang="zh-CN" sz="1800"/>
          </a:p>
          <a:p>
            <a:r>
              <a:rPr kumimoji="0" lang="en-US" altLang="zh-CN" sz="1800"/>
              <a:t>string sql= "INSERT INTO CreditCard (CreNo) VALUES ('5555-446780190') ";  </a:t>
            </a:r>
            <a:endParaRPr kumimoji="0" lang="zh-CN" altLang="zh-CN" sz="1800"/>
          </a:p>
          <a:p>
            <a:r>
              <a:rPr kumimoji="0" lang="en-US" altLang="zh-CN" sz="1800"/>
              <a:t>stmt=conn.createStatement(); 	//</a:t>
            </a:r>
            <a:r>
              <a:rPr kumimoji="0" lang="zh-CN" altLang="en-US" sz="1800"/>
              <a:t>创建一各</a:t>
            </a:r>
            <a:r>
              <a:rPr kumimoji="0" lang="en-US" altLang="zh-CN" sz="1800"/>
              <a:t>statement</a:t>
            </a:r>
            <a:r>
              <a:rPr kumimoji="0" lang="zh-CN" altLang="en-US" sz="1800"/>
              <a:t>对象</a:t>
            </a:r>
            <a:endParaRPr kumimoji="0" lang="zh-CN" altLang="zh-CN" sz="1800"/>
          </a:p>
          <a:p>
            <a:r>
              <a:rPr kumimoji="0" lang="en-US" altLang="zh-CN" sz="1800"/>
              <a:t>stmt.executeUpdate(sql); 		//</a:t>
            </a:r>
            <a:r>
              <a:rPr kumimoji="0" lang="zh-CN" altLang="en-US" sz="1800"/>
              <a:t>执行在</a:t>
            </a:r>
            <a:r>
              <a:rPr kumimoji="0" lang="en-US" altLang="zh-CN" sz="1800"/>
              <a:t>CreditCard</a:t>
            </a:r>
            <a:r>
              <a:rPr kumimoji="0" lang="zh-CN" altLang="en-US" sz="1800"/>
              <a:t>表中增加一个信用卡号记录</a:t>
            </a:r>
            <a:endParaRPr kumimoji="0" lang="zh-CN" altLang="zh-CN" sz="1800"/>
          </a:p>
          <a:p>
            <a:r>
              <a:rPr kumimoji="0" lang="en-US" altLang="zh-CN" sz="1800"/>
              <a:t>sql= "UPDATE Shipping SET SalesCount =SalesCount+1 WHERE ID='100020' ";</a:t>
            </a:r>
            <a:endParaRPr kumimoji="0" lang="zh-CN" altLang="zh-CN" sz="1800"/>
          </a:p>
          <a:p>
            <a:r>
              <a:rPr kumimoji="0" lang="en-US" altLang="zh-CN" sz="1800"/>
              <a:t>stmt.executeUpdate(sql);</a:t>
            </a:r>
            <a:endParaRPr kumimoji="0" lang="zh-CN" altLang="zh-CN" sz="1800"/>
          </a:p>
          <a:p>
            <a:r>
              <a:rPr kumimoji="0" lang="en-US" altLang="zh-CN" sz="1800"/>
              <a:t>IF  (WeekDay= "Sunday")</a:t>
            </a:r>
            <a:r>
              <a:rPr kumimoji="0" lang="zh-CN" altLang="en-US" sz="1800"/>
              <a:t>｛</a:t>
            </a:r>
            <a:endParaRPr kumimoji="0" lang="zh-CN" altLang="zh-CN" sz="1800"/>
          </a:p>
          <a:p>
            <a:r>
              <a:rPr kumimoji="0" lang="en-US" altLang="zh-CN" sz="1800"/>
              <a:t>Conn.RollBack()		 		//</a:t>
            </a:r>
            <a:r>
              <a:rPr kumimoji="0" lang="zh-CN" altLang="en-US" sz="1800"/>
              <a:t>取消更新，事务滚回</a:t>
            </a:r>
            <a:endParaRPr kumimoji="0" lang="zh-CN" altLang="zh-CN" sz="1800"/>
          </a:p>
          <a:p>
            <a:r>
              <a:rPr kumimoji="0" lang="zh-CN" altLang="en-US" sz="1800"/>
              <a:t>｝</a:t>
            </a:r>
            <a:r>
              <a:rPr kumimoji="0" lang="en-US" altLang="zh-CN" sz="1800"/>
              <a:t>ELSE</a:t>
            </a:r>
            <a:r>
              <a:rPr kumimoji="0" lang="zh-CN" altLang="en-US" sz="1800"/>
              <a:t>｛</a:t>
            </a:r>
            <a:endParaRPr kumimoji="0" lang="zh-CN" altLang="zh-CN" sz="1800"/>
          </a:p>
          <a:p>
            <a:r>
              <a:rPr kumimoji="0" lang="en-US" altLang="zh-CN" sz="1800"/>
              <a:t>	Conn.Commit()			//</a:t>
            </a:r>
            <a:r>
              <a:rPr kumimoji="0" lang="zh-CN" altLang="en-US" sz="1800"/>
              <a:t>提交</a:t>
            </a:r>
            <a:endParaRPr kumimoji="0" lang="zh-CN" altLang="zh-CN" sz="1800"/>
          </a:p>
          <a:p>
            <a:r>
              <a:rPr kumimoji="0" lang="zh-CN" altLang="en-US" sz="1800"/>
              <a:t>｝</a:t>
            </a:r>
            <a:endParaRPr kumimoji="0" lang="zh-CN" altLang="zh-CN" sz="1800"/>
          </a:p>
          <a:p>
            <a:r>
              <a:rPr kumimoji="0" lang="en-US" altLang="zh-CN" sz="1800"/>
              <a:t>…</a:t>
            </a:r>
            <a:endParaRPr kumimoji="0" lang="zh-CN" altLang="zh-CN" sz="18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85750" y="214313"/>
            <a:ext cx="8643938" cy="693737"/>
          </a:xfrm>
          <a:prstGeom prst="rect">
            <a:avLst/>
          </a:prstGeom>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endParaRPr lang="zh-CN" altLang="en-US" sz="5400" b="1" dirty="0" smtClean="0">
              <a:solidFill>
                <a:srgbClr val="7030A0"/>
              </a:solidFill>
              <a:effectLst>
                <a:outerShdw blurRad="38100" dist="38100" dir="2700000" algn="tl">
                  <a:srgbClr val="DDDDDD"/>
                </a:outerShdw>
              </a:effectLst>
              <a:latin typeface="Georgia" charset="0"/>
              <a:ea typeface="隶书" charset="0"/>
              <a:cs typeface="隶书" charset="0"/>
            </a:endParaRPr>
          </a:p>
        </p:txBody>
      </p:sp>
      <p:sp>
        <p:nvSpPr>
          <p:cNvPr id="70658" name="文本框 3"/>
          <p:cNvSpPr txBox="1">
            <a:spLocks noChangeArrowheads="1"/>
          </p:cNvSpPr>
          <p:nvPr/>
        </p:nvSpPr>
        <p:spPr bwMode="auto">
          <a:xfrm>
            <a:off x="395288" y="333375"/>
            <a:ext cx="428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TW" altLang="zh-CN" sz="3200" b="1">
                <a:solidFill>
                  <a:srgbClr val="0000FF"/>
                </a:solidFill>
                <a:latin typeface="黑体" panose="02010609060101010101" pitchFamily="49" charset="-122"/>
                <a:ea typeface="黑体" panose="02010609060101010101" pitchFamily="49" charset="-122"/>
              </a:rPr>
              <a:t>6.4.6 </a:t>
            </a:r>
            <a:r>
              <a:rPr lang="zh-TW" altLang="en-US" sz="3200" b="1">
                <a:solidFill>
                  <a:srgbClr val="0000FF"/>
                </a:solidFill>
                <a:latin typeface="黑体" panose="02010609060101010101" pitchFamily="49" charset="-122"/>
                <a:ea typeface="黑体" panose="02010609060101010101" pitchFamily="49" charset="-122"/>
              </a:rPr>
              <a:t>存储过程的调用</a:t>
            </a:r>
            <a:endParaRPr lang="zh-CN" altLang="en-US" sz="3200" b="1">
              <a:solidFill>
                <a:srgbClr val="0000FF"/>
              </a:solidFill>
              <a:latin typeface="黑体" panose="02010609060101010101" pitchFamily="49" charset="-122"/>
              <a:ea typeface="黑体" panose="02010609060101010101" pitchFamily="49" charset="-122"/>
            </a:endParaRPr>
          </a:p>
        </p:txBody>
      </p:sp>
      <p:sp>
        <p:nvSpPr>
          <p:cNvPr id="2" name="文本框 1"/>
          <p:cNvSpPr txBox="1"/>
          <p:nvPr/>
        </p:nvSpPr>
        <p:spPr>
          <a:xfrm>
            <a:off x="341313" y="1196975"/>
            <a:ext cx="8551862" cy="5618163"/>
          </a:xfrm>
          <a:prstGeom prst="rect">
            <a:avLst/>
          </a:prstGeom>
          <a:noFill/>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kumimoji="0" lang="zh-CN" altLang="zh-CN"/>
              <a:t>存储过程由一系列的</a:t>
            </a:r>
            <a:r>
              <a:rPr kumimoji="0" lang="en-US" altLang="zh-CN"/>
              <a:t>SQL</a:t>
            </a:r>
            <a:r>
              <a:rPr kumimoji="0" lang="zh-CN" altLang="zh-CN"/>
              <a:t>语句组成，完成一个特定的功能</a:t>
            </a:r>
            <a:endParaRPr kumimoji="0" lang="en-US" altLang="zh-CN"/>
          </a:p>
          <a:p>
            <a:pPr>
              <a:lnSpc>
                <a:spcPts val="3075"/>
              </a:lnSpc>
              <a:buFont typeface="Arial" panose="020B0604020202020204" pitchFamily="34" charset="0"/>
              <a:buChar char="•"/>
            </a:pPr>
            <a:r>
              <a:rPr kumimoji="0" lang="zh-CN" altLang="zh-CN"/>
              <a:t>如过程、函数或子程序的概念，便于共享调用</a:t>
            </a:r>
            <a:endParaRPr kumimoji="0" lang="en-US" altLang="zh-CN"/>
          </a:p>
          <a:p>
            <a:pPr>
              <a:lnSpc>
                <a:spcPts val="3075"/>
              </a:lnSpc>
              <a:buFont typeface="Arial" panose="020B0604020202020204" pitchFamily="34" charset="0"/>
              <a:buChar char="•"/>
            </a:pPr>
            <a:r>
              <a:rPr kumimoji="0" lang="zh-CN" altLang="zh-CN"/>
              <a:t>在数据库系统中</a:t>
            </a:r>
            <a:r>
              <a:rPr kumimoji="0" lang="zh-CN" altLang="en-US"/>
              <a:t>创建存储过程的</a:t>
            </a:r>
            <a:r>
              <a:rPr kumimoji="0" lang="zh-CN" altLang="zh-CN"/>
              <a:t>语句：</a:t>
            </a:r>
          </a:p>
          <a:p>
            <a:pPr>
              <a:lnSpc>
                <a:spcPts val="3075"/>
              </a:lnSpc>
            </a:pPr>
            <a:r>
              <a:rPr kumimoji="0" lang="en-US" altLang="zh-TW"/>
              <a:t>	</a:t>
            </a:r>
            <a:r>
              <a:rPr kumimoji="0" lang="zh-TW" altLang="zh-CN"/>
              <a:t>CREATE PROCEDURE 过程名 (输入、输出参数表)</a:t>
            </a:r>
            <a:endParaRPr kumimoji="0" lang="zh-CN" altLang="zh-CN"/>
          </a:p>
          <a:p>
            <a:pPr>
              <a:lnSpc>
                <a:spcPts val="3075"/>
              </a:lnSpc>
            </a:pPr>
            <a:r>
              <a:rPr kumimoji="0" lang="zh-TW" altLang="zh-CN"/>
              <a:t> </a:t>
            </a:r>
            <a:r>
              <a:rPr kumimoji="0" lang="en-US" altLang="zh-TW"/>
              <a:t>	</a:t>
            </a:r>
            <a:r>
              <a:rPr kumimoji="0" lang="zh-TW" altLang="zh-CN"/>
              <a:t>AS </a:t>
            </a:r>
            <a:endParaRPr kumimoji="0" lang="zh-CN" altLang="zh-CN"/>
          </a:p>
          <a:p>
            <a:pPr>
              <a:lnSpc>
                <a:spcPts val="3075"/>
              </a:lnSpc>
            </a:pPr>
            <a:r>
              <a:rPr kumimoji="0" lang="en-US" altLang="zh-TW"/>
              <a:t>	</a:t>
            </a:r>
            <a:r>
              <a:rPr kumimoji="0" lang="zh-TW" altLang="zh-CN"/>
              <a:t>SQL语句序列</a:t>
            </a:r>
            <a:endParaRPr kumimoji="0" lang="en-US" altLang="zh-TW"/>
          </a:p>
          <a:p>
            <a:pPr>
              <a:lnSpc>
                <a:spcPts val="3075"/>
              </a:lnSpc>
              <a:buFont typeface="Arial" panose="020B0604020202020204" pitchFamily="34" charset="0"/>
              <a:buChar char="•"/>
            </a:pPr>
            <a:r>
              <a:rPr kumimoji="0" lang="zh-TW" altLang="zh-CN"/>
              <a:t>可以通过CallableStatement 对象调用存储过程</a:t>
            </a:r>
            <a:r>
              <a:rPr kumimoji="0" lang="zh-CN" altLang="zh-CN"/>
              <a:t>，</a:t>
            </a:r>
            <a:r>
              <a:rPr kumimoji="0" lang="zh-CN" altLang="en-US"/>
              <a:t>代码形式：</a:t>
            </a:r>
            <a:endParaRPr kumimoji="0" lang="en-US" altLang="zh-CN"/>
          </a:p>
          <a:p>
            <a:pPr>
              <a:lnSpc>
                <a:spcPts val="3075"/>
              </a:lnSpc>
            </a:pPr>
            <a:r>
              <a:rPr kumimoji="0" lang="en-US" altLang="zh-TW" sz="2000"/>
              <a:t>	</a:t>
            </a:r>
            <a:r>
              <a:rPr kumimoji="0" lang="zh-TW" altLang="zh-CN" sz="2000"/>
              <a:t>CallableStatement cstmt = </a:t>
            </a:r>
            <a:endParaRPr kumimoji="0" lang="en-US" altLang="zh-TW" sz="2000"/>
          </a:p>
          <a:p>
            <a:pPr>
              <a:lnSpc>
                <a:spcPts val="3075"/>
              </a:lnSpc>
            </a:pPr>
            <a:r>
              <a:rPr kumimoji="0" lang="en-US" altLang="zh-TW" sz="2000"/>
              <a:t>	</a:t>
            </a:r>
            <a:r>
              <a:rPr kumimoji="0" lang="zh-TW" altLang="zh-CN" sz="2000"/>
              <a:t>con</a:t>
            </a:r>
            <a:r>
              <a:rPr kumimoji="0" lang="zh-TW" altLang="zh-CN" sz="2000" u="sng"/>
              <a:t>n</a:t>
            </a:r>
            <a:r>
              <a:rPr kumimoji="0" lang="zh-TW" altLang="zh-CN" sz="2000"/>
              <a:t>.prepareCall("call transProc(?, ?)");</a:t>
            </a:r>
            <a:endParaRPr kumimoji="0" lang="en-US" altLang="zh-TW" sz="2000"/>
          </a:p>
          <a:p>
            <a:pPr>
              <a:lnSpc>
                <a:spcPts val="3075"/>
              </a:lnSpc>
            </a:pPr>
            <a:endParaRPr kumimoji="0" lang="en-US" altLang="zh-CN" sz="2000"/>
          </a:p>
          <a:p>
            <a:pPr>
              <a:lnSpc>
                <a:spcPts val="3075"/>
              </a:lnSpc>
            </a:pPr>
            <a:r>
              <a:rPr kumimoji="0" lang="en-US" altLang="zh-CN" sz="2000"/>
              <a:t>	”</a:t>
            </a:r>
            <a:r>
              <a:rPr kumimoji="0" lang="zh-TW" altLang="zh-CN" sz="2000"/>
              <a:t>?”为参数占位符</a:t>
            </a:r>
            <a:r>
              <a:rPr kumimoji="0" lang="zh-CN" altLang="zh-CN" sz="2000"/>
              <a:t> </a:t>
            </a:r>
          </a:p>
          <a:p>
            <a:pPr>
              <a:lnSpc>
                <a:spcPts val="3075"/>
              </a:lnSpc>
              <a:buFont typeface="Arial" panose="020B0604020202020204" pitchFamily="34" charset="0"/>
              <a:buChar char="•"/>
            </a:pPr>
            <a:endParaRPr kumimoji="0" lang="en-US" altLang="zh-CN"/>
          </a:p>
          <a:p>
            <a:pPr>
              <a:lnSpc>
                <a:spcPts val="3075"/>
              </a:lnSpc>
            </a:pPr>
            <a:endParaRPr kumimoji="0" lang="zh-CN" altLang="zh-CN"/>
          </a:p>
          <a:p>
            <a:pPr>
              <a:lnSpc>
                <a:spcPts val="3075"/>
              </a:lnSpc>
            </a:pPr>
            <a:r>
              <a:rPr kumimoji="0" lang="zh-CN" altLang="zh-CN"/>
              <a:t> </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sz="3200" b="1">
                <a:solidFill>
                  <a:srgbClr val="0000FF"/>
                </a:solidFill>
                <a:latin typeface="黑体" panose="02010609060101010101" pitchFamily="49" charset="-122"/>
                <a:ea typeface="黑体" panose="02010609060101010101" pitchFamily="49" charset="-122"/>
              </a:rPr>
              <a:t>存储过程的优势</a:t>
            </a:r>
            <a:endParaRPr lang="en-US" altLang="zh-CN" sz="3200" b="1">
              <a:solidFill>
                <a:srgbClr val="0000FF"/>
              </a:solidFill>
              <a:latin typeface="黑体" panose="02010609060101010101" pitchFamily="49" charset="-122"/>
              <a:ea typeface="黑体" panose="02010609060101010101" pitchFamily="49" charset="-122"/>
            </a:endParaRPr>
          </a:p>
        </p:txBody>
      </p:sp>
      <p:sp>
        <p:nvSpPr>
          <p:cNvPr id="47106" name="矩形 3"/>
          <p:cNvSpPr>
            <a:spLocks noChangeArrowheads="1"/>
          </p:cNvSpPr>
          <p:nvPr/>
        </p:nvSpPr>
        <p:spPr bwMode="auto">
          <a:xfrm>
            <a:off x="323850" y="1125538"/>
            <a:ext cx="8208963" cy="3830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a:lnSpc>
                <a:spcPts val="3638"/>
              </a:lnSpc>
              <a:buFont typeface="Arial" panose="020B0604020202020204" pitchFamily="34" charset="0"/>
              <a:buChar char="•"/>
            </a:pPr>
            <a:r>
              <a:rPr kumimoji="0" lang="en-US" altLang="zh-CN"/>
              <a:t>SQL</a:t>
            </a:r>
            <a:r>
              <a:rPr kumimoji="0" lang="zh-TW" altLang="zh-CN"/>
              <a:t>存储过程的执行比</a:t>
            </a:r>
            <a:r>
              <a:rPr kumimoji="0" lang="en-US" altLang="zh-CN"/>
              <a:t>SQL</a:t>
            </a:r>
            <a:r>
              <a:rPr kumimoji="0" lang="zh-TW" altLang="zh-CN"/>
              <a:t>命令快，服务器不必每次执行时都要分析和编译</a:t>
            </a:r>
            <a:r>
              <a:rPr kumimoji="0" lang="zh-CN" altLang="en-US"/>
              <a:t>；</a:t>
            </a:r>
            <a:endParaRPr kumimoji="0" lang="zh-CN" altLang="zh-CN"/>
          </a:p>
          <a:p>
            <a:pPr lvl="1">
              <a:lnSpc>
                <a:spcPts val="3638"/>
              </a:lnSpc>
              <a:buFont typeface="Arial" panose="020B0604020202020204" pitchFamily="34" charset="0"/>
              <a:buChar char="•"/>
            </a:pPr>
            <a:r>
              <a:rPr kumimoji="0" lang="en-US" altLang="zh-TW"/>
              <a:t>	</a:t>
            </a:r>
            <a:r>
              <a:rPr kumimoji="0" lang="zh-TW" altLang="zh-CN"/>
              <a:t>在多个网页中可以调用同一个存储过程，使站点易于维护</a:t>
            </a:r>
            <a:r>
              <a:rPr kumimoji="0" lang="zh-CN" altLang="en-US"/>
              <a:t>；</a:t>
            </a:r>
            <a:endParaRPr kumimoji="0" lang="zh-CN" altLang="zh-CN"/>
          </a:p>
          <a:p>
            <a:pPr lvl="1">
              <a:lnSpc>
                <a:spcPts val="3638"/>
              </a:lnSpc>
              <a:buFont typeface="Arial" panose="020B0604020202020204" pitchFamily="34" charset="0"/>
              <a:buChar char="•"/>
            </a:pPr>
            <a:r>
              <a:rPr kumimoji="0" lang="en-US" altLang="zh-TW"/>
              <a:t>	</a:t>
            </a:r>
            <a:r>
              <a:rPr kumimoji="0" lang="zh-TW" altLang="zh-CN"/>
              <a:t>一个存储过程可以包含多个</a:t>
            </a:r>
            <a:r>
              <a:rPr kumimoji="0" lang="en-US" altLang="zh-CN"/>
              <a:t>SQL</a:t>
            </a:r>
            <a:r>
              <a:rPr kumimoji="0" lang="zh-TW" altLang="zh-CN"/>
              <a:t>语句，这意味着可用存储过程建立复杂</a:t>
            </a:r>
            <a:r>
              <a:rPr kumimoji="0" lang="zh-CN" altLang="en-US"/>
              <a:t>处理</a:t>
            </a:r>
            <a:r>
              <a:rPr kumimoji="0" lang="zh-CN" altLang="zh-CN"/>
              <a:t>；</a:t>
            </a:r>
          </a:p>
          <a:p>
            <a:pPr lvl="1">
              <a:lnSpc>
                <a:spcPts val="3638"/>
              </a:lnSpc>
              <a:buFont typeface="Arial" panose="020B0604020202020204" pitchFamily="34" charset="0"/>
              <a:buChar char="•"/>
            </a:pPr>
            <a:r>
              <a:rPr kumimoji="0" lang="en-US" altLang="zh-TW"/>
              <a:t>	</a:t>
            </a:r>
            <a:r>
              <a:rPr kumimoji="0" lang="zh-TW" altLang="zh-CN"/>
              <a:t>存储过程可以接收和返回参数，这是复杂数据库访问功能实现的必要基础。</a:t>
            </a:r>
            <a:r>
              <a:rPr kumimoji="0" lang="zh-CN" altLang="zh-CN" sz="3200"/>
              <a:t> </a:t>
            </a:r>
            <a:endParaRPr kumimoji="0" lang="en-US" altLang="zh-CN" sz="32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ea typeface="黑体" panose="02010609060101010101" pitchFamily="49" charset="-122"/>
              </a:rPr>
              <a:t>存储过程参数的应用</a:t>
            </a:r>
          </a:p>
        </p:txBody>
      </p:sp>
      <p:sp>
        <p:nvSpPr>
          <p:cNvPr id="48130" name="矩形 1"/>
          <p:cNvSpPr>
            <a:spLocks noChangeArrowheads="1"/>
          </p:cNvSpPr>
          <p:nvPr/>
        </p:nvSpPr>
        <p:spPr bwMode="auto">
          <a:xfrm>
            <a:off x="395288" y="1052513"/>
            <a:ext cx="8497887" cy="5940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kumimoji="0" lang="zh-CN" altLang="en-US" sz="2000"/>
              <a:t>存储过程</a:t>
            </a:r>
            <a:r>
              <a:rPr kumimoji="0" lang="zh-TW" altLang="zh-CN" sz="2000"/>
              <a:t>参数的类型（IN/OUT</a:t>
            </a:r>
            <a:r>
              <a:rPr kumimoji="0" lang="en-US" altLang="zh-CN" sz="2000"/>
              <a:t>/INOUT</a:t>
            </a:r>
            <a:r>
              <a:rPr kumimoji="0" lang="zh-TW" altLang="zh-CN" sz="2000"/>
              <a:t>）取决于transProc的参数定义</a:t>
            </a:r>
            <a:endParaRPr kumimoji="0" lang="en-US" altLang="zh-TW" sz="2000"/>
          </a:p>
          <a:p>
            <a:pPr>
              <a:buFont typeface="Arial" panose="020B0604020202020204" pitchFamily="34" charset="0"/>
              <a:buChar char="•"/>
            </a:pPr>
            <a:r>
              <a:rPr kumimoji="0" lang="zh-TW" altLang="zh-CN" sz="2000"/>
              <a:t>setXXX 方法将输入（IN）参数传递给 CallableStatement 对象</a:t>
            </a:r>
            <a:r>
              <a:rPr kumimoji="0" lang="zh-CN" altLang="zh-CN" sz="2000"/>
              <a:t>，</a:t>
            </a:r>
            <a:r>
              <a:rPr kumimoji="0" lang="zh-CN" altLang="en-US" sz="2000"/>
              <a:t>如</a:t>
            </a:r>
            <a:endParaRPr kumimoji="0" lang="en-US" altLang="zh-CN" sz="2000"/>
          </a:p>
          <a:p>
            <a:r>
              <a:rPr kumimoji="0" lang="en-US" altLang="zh-TW" sz="2000"/>
              <a:t>	</a:t>
            </a:r>
            <a:r>
              <a:rPr kumimoji="0" lang="zh-TW" altLang="zh-CN" sz="2000"/>
              <a:t>CallableStatement cstmt=</a:t>
            </a:r>
            <a:endParaRPr kumimoji="0" lang="en-US" altLang="zh-TW" sz="2000"/>
          </a:p>
          <a:p>
            <a:r>
              <a:rPr kumimoji="0" lang="en-US" altLang="zh-TW" sz="2000"/>
              <a:t>		</a:t>
            </a:r>
            <a:r>
              <a:rPr kumimoji="0" lang="zh-TW" altLang="zh-CN" sz="2000"/>
              <a:t>conn.prepareCall("call transProc(?, ?)"); </a:t>
            </a:r>
            <a:endParaRPr kumimoji="0" lang="zh-CN" altLang="zh-CN" sz="2000"/>
          </a:p>
          <a:p>
            <a:r>
              <a:rPr kumimoji="0" lang="zh-TW" altLang="zh-CN" sz="2000"/>
              <a:t>  </a:t>
            </a:r>
            <a:r>
              <a:rPr kumimoji="0" lang="en-US" altLang="zh-TW" sz="2000"/>
              <a:t>	</a:t>
            </a:r>
            <a:r>
              <a:rPr kumimoji="0" lang="zh-TW" altLang="zh-CN" sz="2000"/>
              <a:t>cstmt.setInt(1, 2);  	//</a:t>
            </a:r>
            <a:r>
              <a:rPr kumimoji="0" lang="zh-CN" altLang="zh-CN" sz="2000"/>
              <a:t>设置第</a:t>
            </a:r>
            <a:r>
              <a:rPr kumimoji="0" lang="zh-TW" altLang="zh-CN" sz="2000"/>
              <a:t>1</a:t>
            </a:r>
            <a:r>
              <a:rPr kumimoji="0" lang="zh-CN" altLang="zh-CN" sz="2000"/>
              <a:t>个参数为整型值</a:t>
            </a:r>
            <a:r>
              <a:rPr kumimoji="0" lang="zh-TW" altLang="zh-CN" sz="2000"/>
              <a:t>2</a:t>
            </a:r>
            <a:endParaRPr kumimoji="0" lang="en-US" altLang="zh-TW" sz="2000"/>
          </a:p>
          <a:p>
            <a:pPr>
              <a:buFont typeface="Arial" panose="020B0604020202020204" pitchFamily="34" charset="0"/>
              <a:buChar char="•"/>
            </a:pPr>
            <a:r>
              <a:rPr kumimoji="0" lang="zh-TW" altLang="zh-CN" sz="2000"/>
              <a:t>如果存储过程具有返回型 OUT 参数，执行 CallableStatement 对象前须用registerOutParameter 方法注册OUT参数的 JDBC 数据类型</a:t>
            </a:r>
            <a:r>
              <a:rPr kumimoji="0" lang="zh-CN" altLang="zh-CN" sz="2000"/>
              <a:t> </a:t>
            </a:r>
            <a:endParaRPr kumimoji="0" lang="en-US" altLang="zh-CN" sz="2000"/>
          </a:p>
          <a:p>
            <a:pPr>
              <a:buFont typeface="Arial" panose="020B0604020202020204" pitchFamily="34" charset="0"/>
              <a:buChar char="•"/>
            </a:pPr>
            <a:r>
              <a:rPr kumimoji="0" lang="zh-TW" altLang="zh-CN" sz="2000"/>
              <a:t>调用存储过程后，用CallableStatement 的 getXXX 方法获取返回值</a:t>
            </a:r>
            <a:r>
              <a:rPr kumimoji="0" lang="zh-CN" altLang="zh-CN" sz="2000"/>
              <a:t>，</a:t>
            </a:r>
            <a:r>
              <a:rPr kumimoji="0" lang="zh-CN" altLang="en-US" sz="2000"/>
              <a:t>如：</a:t>
            </a:r>
            <a:endParaRPr kumimoji="0" lang="en-US" altLang="zh-CN" sz="2000"/>
          </a:p>
          <a:p>
            <a:r>
              <a:rPr kumimoji="0" lang="zh-CN" altLang="zh-CN" sz="2000"/>
              <a:t> </a:t>
            </a:r>
            <a:r>
              <a:rPr kumimoji="0" lang="en-US" altLang="zh-CN" sz="2000"/>
              <a:t>	cs</a:t>
            </a:r>
            <a:r>
              <a:rPr kumimoji="0" lang="en-US" altLang="zh-CN" sz="2000" u="sng"/>
              <a:t>tm</a:t>
            </a:r>
            <a:r>
              <a:rPr kumimoji="0" lang="en-US" altLang="zh-CN" sz="2000"/>
              <a:t>t.registerOutParameter(1, Types.VARCHAR); 	</a:t>
            </a:r>
          </a:p>
          <a:p>
            <a:r>
              <a:rPr kumimoji="0" lang="en-US" altLang="zh-CN" sz="2000"/>
              <a:t>	// </a:t>
            </a:r>
            <a:r>
              <a:rPr kumimoji="0" lang="zh-TW" altLang="zh-CN" sz="2000"/>
              <a:t>注册第</a:t>
            </a:r>
            <a:r>
              <a:rPr kumimoji="0" lang="en-US" altLang="zh-CN" sz="2000"/>
              <a:t>1</a:t>
            </a:r>
            <a:r>
              <a:rPr kumimoji="0" lang="zh-TW" altLang="zh-CN" sz="2000"/>
              <a:t>个</a:t>
            </a:r>
            <a:r>
              <a:rPr kumimoji="0" lang="en-US" altLang="zh-CN" sz="2000"/>
              <a:t>OUT</a:t>
            </a:r>
            <a:r>
              <a:rPr kumimoji="0" lang="zh-TW" altLang="zh-CN" sz="2000"/>
              <a:t>参数类型</a:t>
            </a:r>
            <a:endParaRPr kumimoji="0" lang="zh-CN" altLang="zh-CN" sz="2000"/>
          </a:p>
          <a:p>
            <a:r>
              <a:rPr kumimoji="0" lang="en-US" altLang="zh-CN" sz="2000"/>
              <a:t>  	cs</a:t>
            </a:r>
            <a:r>
              <a:rPr kumimoji="0" lang="en-US" altLang="zh-CN" sz="2000" u="sng"/>
              <a:t>tm</a:t>
            </a:r>
            <a:r>
              <a:rPr kumimoji="0" lang="en-US" altLang="zh-CN" sz="2000"/>
              <a:t>t.registerOutParameter(3, Types.INT); 			</a:t>
            </a:r>
          </a:p>
          <a:p>
            <a:r>
              <a:rPr kumimoji="0" lang="en-US" altLang="zh-CN" sz="2000"/>
              <a:t>	// </a:t>
            </a:r>
            <a:r>
              <a:rPr kumimoji="0" lang="zh-TW" altLang="zh-CN" sz="2000"/>
              <a:t>注册第</a:t>
            </a:r>
            <a:r>
              <a:rPr kumimoji="0" lang="en-US" altLang="zh-CN" sz="2000"/>
              <a:t>3</a:t>
            </a:r>
            <a:r>
              <a:rPr kumimoji="0" lang="zh-TW" altLang="zh-CN" sz="2000"/>
              <a:t>个</a:t>
            </a:r>
            <a:r>
              <a:rPr kumimoji="0" lang="en-US" altLang="zh-CN" sz="2000"/>
              <a:t>OUT</a:t>
            </a:r>
            <a:r>
              <a:rPr kumimoji="0" lang="zh-TW" altLang="zh-CN" sz="2000"/>
              <a:t>参数类型</a:t>
            </a:r>
            <a:endParaRPr kumimoji="0" lang="zh-CN" altLang="zh-CN" sz="2000"/>
          </a:p>
          <a:p>
            <a:r>
              <a:rPr kumimoji="0" lang="en-US" altLang="zh-CN" sz="2000"/>
              <a:t>  	ResultSet rs=cs</a:t>
            </a:r>
            <a:r>
              <a:rPr kumimoji="0" lang="en-US" altLang="zh-CN" sz="2000" u="sng"/>
              <a:t>tm</a:t>
            </a:r>
            <a:r>
              <a:rPr kumimoji="0" lang="en-US" altLang="zh-CN" sz="2000"/>
              <a:t>t.executeQuery();</a:t>
            </a:r>
            <a:endParaRPr kumimoji="0" lang="zh-CN" altLang="zh-CN" sz="2000"/>
          </a:p>
          <a:p>
            <a:r>
              <a:rPr kumimoji="0" lang="en-US" altLang="zh-CN" sz="2000"/>
              <a:t>  	String name=cs</a:t>
            </a:r>
            <a:r>
              <a:rPr kumimoji="0" lang="en-US" altLang="zh-CN" sz="2000" u="sng"/>
              <a:t>tm</a:t>
            </a:r>
            <a:r>
              <a:rPr kumimoji="0" lang="en-US" altLang="zh-CN" sz="2000"/>
              <a:t>t.getString(1); 	//</a:t>
            </a:r>
            <a:r>
              <a:rPr kumimoji="0" lang="zh-CN" altLang="zh-CN" sz="2000"/>
              <a:t>获取第</a:t>
            </a:r>
            <a:r>
              <a:rPr kumimoji="0" lang="en-US" altLang="zh-CN" sz="2000"/>
              <a:t>1</a:t>
            </a:r>
            <a:r>
              <a:rPr kumimoji="0" lang="zh-CN" altLang="zh-CN" sz="2000"/>
              <a:t>个返回值</a:t>
            </a:r>
          </a:p>
          <a:p>
            <a:r>
              <a:rPr kumimoji="0" lang="en-US" altLang="zh-CN" sz="2000"/>
              <a:t> 	int b=cs</a:t>
            </a:r>
            <a:r>
              <a:rPr kumimoji="0" lang="en-US" altLang="zh-CN" sz="2000" u="sng"/>
              <a:t>tm</a:t>
            </a:r>
            <a:r>
              <a:rPr kumimoji="0" lang="en-US" altLang="zh-CN" sz="2000"/>
              <a:t>t.getInt(3);    		//</a:t>
            </a:r>
            <a:r>
              <a:rPr kumimoji="0" lang="zh-CN" altLang="zh-CN" sz="2000"/>
              <a:t>获取第</a:t>
            </a:r>
            <a:r>
              <a:rPr kumimoji="0" lang="en-US" altLang="zh-CN" sz="2000"/>
              <a:t>3</a:t>
            </a:r>
            <a:r>
              <a:rPr kumimoji="0" lang="zh-CN" altLang="zh-CN" sz="2000"/>
              <a:t>个返回值</a:t>
            </a:r>
            <a:r>
              <a:rPr kumimoji="0" lang="en-US" altLang="zh-CN" sz="2000"/>
              <a:t> </a:t>
            </a:r>
            <a:endParaRPr kumimoji="0" lang="zh-CN" altLang="zh-CN" sz="2000"/>
          </a:p>
          <a:p>
            <a:endParaRPr kumimoji="0" lang="en-US" altLang="zh-CN" sz="2000"/>
          </a:p>
          <a:p>
            <a:endParaRPr kumimoji="0" lang="en-US" altLang="zh-TW" sz="2000"/>
          </a:p>
          <a:p>
            <a:r>
              <a:rPr kumimoji="0" lang="zh-CN" altLang="zh-CN" sz="2000"/>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ea typeface="黑体" panose="02010609060101010101" pitchFamily="49" charset="-122"/>
              </a:rPr>
              <a:t>存储过程示例</a:t>
            </a:r>
          </a:p>
        </p:txBody>
      </p:sp>
      <p:sp>
        <p:nvSpPr>
          <p:cNvPr id="73730" name="矩形 1"/>
          <p:cNvSpPr>
            <a:spLocks noChangeArrowheads="1"/>
          </p:cNvSpPr>
          <p:nvPr/>
        </p:nvSpPr>
        <p:spPr bwMode="auto">
          <a:xfrm>
            <a:off x="395288" y="105251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2000"/>
          </a:p>
          <a:p>
            <a:endParaRPr kumimoji="0" lang="en-US" altLang="zh-TW" sz="2000"/>
          </a:p>
          <a:p>
            <a:r>
              <a:rPr kumimoji="0" lang="zh-CN" altLang="zh-CN" sz="2000"/>
              <a:t> </a:t>
            </a:r>
          </a:p>
        </p:txBody>
      </p:sp>
      <p:sp>
        <p:nvSpPr>
          <p:cNvPr id="73731" name="文本框 1"/>
          <p:cNvSpPr txBox="1">
            <a:spLocks noChangeArrowheads="1"/>
          </p:cNvSpPr>
          <p:nvPr/>
        </p:nvSpPr>
        <p:spPr bwMode="auto">
          <a:xfrm>
            <a:off x="395288" y="2205038"/>
            <a:ext cx="849788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2663"/>
              </a:lnSpc>
            </a:pPr>
            <a:r>
              <a:rPr kumimoji="0" lang="en-US" altLang="zh-CN" sz="1800"/>
              <a:t>… </a:t>
            </a:r>
            <a:endParaRPr kumimoji="0" lang="zh-CN" altLang="zh-CN" sz="1800"/>
          </a:p>
          <a:p>
            <a:pPr>
              <a:lnSpc>
                <a:spcPts val="2663"/>
              </a:lnSpc>
            </a:pPr>
            <a:r>
              <a:rPr kumimoji="0" lang="en-US" altLang="zh-CN" sz="1800"/>
              <a:t>Class.forName("com.mysql.jdbc.Driver"); </a:t>
            </a:r>
            <a:endParaRPr kumimoji="0" lang="zh-CN" altLang="zh-CN" sz="1800"/>
          </a:p>
          <a:p>
            <a:pPr>
              <a:lnSpc>
                <a:spcPts val="2663"/>
              </a:lnSpc>
            </a:pPr>
            <a:r>
              <a:rPr kumimoji="0" lang="en-US" altLang="zh-CN" sz="1800"/>
              <a:t>Connection conn=DriverManager.getConnection(URL, U</a:t>
            </a:r>
            <a:r>
              <a:rPr kumimoji="0" lang="en-US" altLang="zh-CN" sz="1800" u="sng"/>
              <a:t>serName</a:t>
            </a:r>
            <a:r>
              <a:rPr kumimoji="0" lang="en-US" altLang="zh-CN" sz="1800"/>
              <a:t>, Password); </a:t>
            </a:r>
            <a:endParaRPr kumimoji="0" lang="zh-CN" altLang="zh-CN" sz="1800"/>
          </a:p>
          <a:p>
            <a:pPr>
              <a:lnSpc>
                <a:spcPts val="2663"/>
              </a:lnSpc>
            </a:pPr>
            <a:r>
              <a:rPr kumimoji="0" lang="en-US" altLang="zh-CN" sz="1800"/>
              <a:t>//</a:t>
            </a:r>
            <a:r>
              <a:rPr kumimoji="0" lang="zh-CN" altLang="en-US" sz="1800"/>
              <a:t>设置带有</a:t>
            </a:r>
            <a:r>
              <a:rPr kumimoji="0" lang="en-US" altLang="zh-CN" sz="1800"/>
              <a:t>3</a:t>
            </a:r>
            <a:r>
              <a:rPr kumimoji="0" lang="zh-CN" altLang="en-US" sz="1800"/>
              <a:t>个参数的存储过程</a:t>
            </a:r>
            <a:r>
              <a:rPr kumimoji="0" lang="en-US" altLang="zh-CN" sz="1800"/>
              <a:t>loginCheck</a:t>
            </a:r>
            <a:r>
              <a:rPr kumimoji="0" lang="zh-CN" altLang="en-US" sz="1800"/>
              <a:t>的调用语句串</a:t>
            </a:r>
            <a:r>
              <a:rPr kumimoji="0" lang="zh-CN" altLang="zh-CN" sz="1800"/>
              <a:t> </a:t>
            </a:r>
          </a:p>
          <a:p>
            <a:pPr>
              <a:lnSpc>
                <a:spcPts val="2663"/>
              </a:lnSpc>
            </a:pPr>
            <a:r>
              <a:rPr kumimoji="0" lang="en-US" altLang="zh-CN" sz="1800"/>
              <a:t>String sql="call loginCheck (?,?,?) ";  </a:t>
            </a:r>
            <a:endParaRPr kumimoji="0" lang="zh-CN" altLang="zh-CN" sz="1800"/>
          </a:p>
          <a:p>
            <a:pPr>
              <a:lnSpc>
                <a:spcPts val="2663"/>
              </a:lnSpc>
            </a:pPr>
            <a:r>
              <a:rPr kumimoji="0" lang="en-US" altLang="zh-CN" sz="1800"/>
              <a:t>//</a:t>
            </a:r>
            <a:r>
              <a:rPr kumimoji="0" lang="zh-CN" altLang="en-US" sz="1800"/>
              <a:t>创建可带调用存储过程的</a:t>
            </a:r>
            <a:r>
              <a:rPr kumimoji="0" lang="en-US" altLang="zh-CN" sz="1800"/>
              <a:t>CallableStatement</a:t>
            </a:r>
            <a:r>
              <a:rPr kumimoji="0" lang="zh-CN" altLang="en-US" sz="1800"/>
              <a:t>对象</a:t>
            </a:r>
            <a:endParaRPr kumimoji="0" lang="zh-CN" altLang="zh-CN" sz="1800"/>
          </a:p>
          <a:p>
            <a:pPr>
              <a:lnSpc>
                <a:spcPts val="2663"/>
              </a:lnSpc>
            </a:pPr>
            <a:r>
              <a:rPr kumimoji="0" lang="en-US" altLang="zh-CN" sz="1800"/>
              <a:t>CallableStatement csmt=conn.prepareCall(s);   </a:t>
            </a:r>
            <a:endParaRPr kumimoji="0" lang="zh-CN" altLang="zh-CN" sz="1800"/>
          </a:p>
          <a:p>
            <a:pPr>
              <a:lnSpc>
                <a:spcPts val="2663"/>
              </a:lnSpc>
            </a:pPr>
            <a:r>
              <a:rPr kumimoji="0" lang="en-US" altLang="zh-CN" sz="1800"/>
              <a:t>//</a:t>
            </a:r>
            <a:r>
              <a:rPr kumimoji="0" lang="zh-CN" altLang="en-US" sz="1800"/>
              <a:t>设置</a:t>
            </a:r>
            <a:r>
              <a:rPr kumimoji="0" lang="en-US" altLang="zh-CN" sz="1800"/>
              <a:t>CallableStatement</a:t>
            </a:r>
            <a:r>
              <a:rPr kumimoji="0" lang="zh-CN" altLang="en-US" sz="1800"/>
              <a:t>对象第</a:t>
            </a:r>
            <a:r>
              <a:rPr kumimoji="0" lang="en-US" altLang="zh-CN" sz="1800"/>
              <a:t>1</a:t>
            </a:r>
            <a:r>
              <a:rPr kumimoji="0" lang="zh-CN" altLang="en-US" sz="1800"/>
              <a:t>个参数值为“</a:t>
            </a:r>
            <a:r>
              <a:rPr kumimoji="0" lang="en-US" altLang="zh-CN" sz="1800"/>
              <a:t>admin</a:t>
            </a:r>
            <a:r>
              <a:rPr kumimoji="0" lang="zh-CN" altLang="en-US" sz="1800"/>
              <a:t>”</a:t>
            </a:r>
            <a:endParaRPr kumimoji="0" lang="zh-CN" altLang="zh-CN" sz="1800"/>
          </a:p>
          <a:p>
            <a:pPr>
              <a:lnSpc>
                <a:spcPts val="2663"/>
              </a:lnSpc>
            </a:pPr>
            <a:r>
              <a:rPr kumimoji="0" lang="en-US" altLang="zh-CN" sz="1800"/>
              <a:t>csmt.setString(1, </a:t>
            </a:r>
            <a:r>
              <a:rPr kumimoji="0" lang="zh-CN" altLang="en-US" sz="1800"/>
              <a:t>“</a:t>
            </a:r>
            <a:r>
              <a:rPr kumimoji="0" lang="en-US" altLang="zh-CN" sz="1800"/>
              <a:t>admin</a:t>
            </a:r>
            <a:r>
              <a:rPr kumimoji="0" lang="zh-CN" altLang="en-US" sz="1800"/>
              <a:t>”</a:t>
            </a:r>
            <a:r>
              <a:rPr kumimoji="0" lang="en-US" altLang="zh-CN" sz="1800"/>
              <a:t>);</a:t>
            </a:r>
            <a:endParaRPr kumimoji="0" lang="zh-CN" altLang="zh-CN" sz="1800"/>
          </a:p>
          <a:p>
            <a:pPr>
              <a:lnSpc>
                <a:spcPts val="2663"/>
              </a:lnSpc>
            </a:pPr>
            <a:r>
              <a:rPr kumimoji="0" lang="en-US" altLang="zh-CN" sz="1800"/>
              <a:t>//</a:t>
            </a:r>
            <a:r>
              <a:rPr kumimoji="0" lang="zh-CN" altLang="en-US" sz="1800"/>
              <a:t>设置第</a:t>
            </a:r>
            <a:r>
              <a:rPr kumimoji="0" lang="en-US" altLang="zh-CN" sz="1800"/>
              <a:t>2</a:t>
            </a:r>
            <a:r>
              <a:rPr kumimoji="0" lang="zh-CN" altLang="en-US" sz="1800"/>
              <a:t>个参数值为“</a:t>
            </a:r>
            <a:r>
              <a:rPr kumimoji="0" lang="en-US" altLang="zh-CN" sz="1800"/>
              <a:t>87654321</a:t>
            </a:r>
            <a:r>
              <a:rPr kumimoji="0" lang="zh-CN" altLang="en-US" sz="1800"/>
              <a:t>”</a:t>
            </a:r>
            <a:r>
              <a:rPr kumimoji="0" lang="zh-CN" altLang="zh-CN" sz="1800"/>
              <a:t> </a:t>
            </a:r>
            <a:r>
              <a:rPr kumimoji="0" lang="en-US" altLang="zh-CN" sz="1800"/>
              <a:t>     </a:t>
            </a:r>
            <a:endParaRPr kumimoji="0" lang="zh-CN" altLang="zh-CN" sz="1800"/>
          </a:p>
          <a:p>
            <a:pPr>
              <a:lnSpc>
                <a:spcPts val="2663"/>
              </a:lnSpc>
            </a:pPr>
            <a:r>
              <a:rPr kumimoji="0" lang="en-US" altLang="zh-CN" sz="1800"/>
              <a:t>csmt.setString(2, </a:t>
            </a:r>
            <a:r>
              <a:rPr kumimoji="0" lang="zh-CN" altLang="en-US" sz="1800"/>
              <a:t>“</a:t>
            </a:r>
            <a:r>
              <a:rPr kumimoji="0" lang="en-US" altLang="zh-CN" sz="1800"/>
              <a:t>87654321</a:t>
            </a:r>
            <a:r>
              <a:rPr kumimoji="0" lang="zh-CN" altLang="en-US" sz="1800"/>
              <a:t>”</a:t>
            </a:r>
            <a:r>
              <a:rPr kumimoji="0" lang="en-US" altLang="zh-CN" sz="1800"/>
              <a:t>);       </a:t>
            </a:r>
            <a:endParaRPr kumimoji="0" lang="zh-CN" altLang="zh-CN" sz="1800"/>
          </a:p>
          <a:p>
            <a:pPr>
              <a:lnSpc>
                <a:spcPts val="2663"/>
              </a:lnSpc>
            </a:pPr>
            <a:endParaRPr lang="zh-CN" altLang="en-US" sz="1800"/>
          </a:p>
        </p:txBody>
      </p:sp>
      <p:sp>
        <p:nvSpPr>
          <p:cNvPr id="73732" name="文本框 2"/>
          <p:cNvSpPr txBox="1">
            <a:spLocks noChangeArrowheads="1"/>
          </p:cNvSpPr>
          <p:nvPr/>
        </p:nvSpPr>
        <p:spPr bwMode="auto">
          <a:xfrm>
            <a:off x="539750" y="1052513"/>
            <a:ext cx="828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zh-CN" sz="2000"/>
              <a:t>【</a:t>
            </a:r>
            <a:r>
              <a:rPr kumimoji="0" lang="zh-CN" altLang="en-US" sz="2000"/>
              <a:t>例</a:t>
            </a:r>
            <a:r>
              <a:rPr kumimoji="0" lang="zh-TW" altLang="zh-CN" sz="2000"/>
              <a:t>6-18</a:t>
            </a:r>
            <a:r>
              <a:rPr kumimoji="0" lang="zh-CN" altLang="zh-CN" sz="2000"/>
              <a:t>】</a:t>
            </a:r>
            <a:r>
              <a:rPr kumimoji="0" lang="zh-CN" altLang="en-US" sz="2000"/>
              <a:t>利用对一个存储过程</a:t>
            </a:r>
            <a:r>
              <a:rPr kumimoji="0" lang="zh-TW" altLang="zh-CN" sz="2000"/>
              <a:t>LoginCheck</a:t>
            </a:r>
            <a:r>
              <a:rPr kumimoji="0" lang="zh-CN" altLang="en-US" sz="2000"/>
              <a:t>的调用，验证登录用户的合法性。该存储过程在调用时，须给定两个入口参数：登录用户名和密码。</a:t>
            </a:r>
            <a:r>
              <a:rPr kumimoji="0" lang="zh-TW" altLang="zh-CN" sz="2000"/>
              <a:t>LoginCheck</a:t>
            </a:r>
            <a:r>
              <a:rPr kumimoji="0" lang="zh-CN" altLang="en-US" sz="2000"/>
              <a:t>存储过程在校验完后将返回校验结果。</a:t>
            </a:r>
            <a:endParaRPr kumimoji="0" lang="zh-CN" altLang="zh-CN" sz="2000"/>
          </a:p>
          <a:p>
            <a:endParaRPr lang="zh-CN" altLang="en-US" sz="20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ea typeface="黑体" panose="02010609060101010101" pitchFamily="49" charset="-122"/>
              </a:rPr>
              <a:t>存储过程示例（续）</a:t>
            </a:r>
          </a:p>
        </p:txBody>
      </p:sp>
      <p:sp>
        <p:nvSpPr>
          <p:cNvPr id="74754" name="矩形 1"/>
          <p:cNvSpPr>
            <a:spLocks noChangeArrowheads="1"/>
          </p:cNvSpPr>
          <p:nvPr/>
        </p:nvSpPr>
        <p:spPr bwMode="auto">
          <a:xfrm>
            <a:off x="395288" y="105251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2000"/>
          </a:p>
          <a:p>
            <a:endParaRPr kumimoji="0" lang="en-US" altLang="zh-TW" sz="2000"/>
          </a:p>
          <a:p>
            <a:r>
              <a:rPr kumimoji="0" lang="zh-CN" altLang="zh-CN" sz="2000"/>
              <a:t> </a:t>
            </a:r>
          </a:p>
        </p:txBody>
      </p:sp>
      <p:sp>
        <p:nvSpPr>
          <p:cNvPr id="74755" name="文本框 1"/>
          <p:cNvSpPr txBox="1">
            <a:spLocks noChangeArrowheads="1"/>
          </p:cNvSpPr>
          <p:nvPr/>
        </p:nvSpPr>
        <p:spPr bwMode="auto">
          <a:xfrm>
            <a:off x="684213" y="1341438"/>
            <a:ext cx="7991475"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2663"/>
              </a:lnSpc>
            </a:pPr>
            <a:r>
              <a:rPr kumimoji="0" lang="en-US" altLang="zh-CN" sz="2000"/>
              <a:t>//</a:t>
            </a:r>
            <a:r>
              <a:rPr kumimoji="0" lang="zh-CN" altLang="en-US" sz="2000"/>
              <a:t>注册返回值类型为</a:t>
            </a:r>
            <a:r>
              <a:rPr kumimoji="0" lang="en-US" altLang="zh-CN" sz="2000"/>
              <a:t>BOOLEAN</a:t>
            </a:r>
            <a:endParaRPr kumimoji="0" lang="zh-CN" altLang="zh-CN" sz="2000"/>
          </a:p>
          <a:p>
            <a:pPr>
              <a:lnSpc>
                <a:spcPts val="2663"/>
              </a:lnSpc>
            </a:pPr>
            <a:r>
              <a:rPr kumimoji="0" lang="en-US" altLang="zh-CN" sz="2000"/>
              <a:t>csmt.registerOutParameter(3, Types.BOOLEAN); </a:t>
            </a:r>
            <a:endParaRPr kumimoji="0" lang="zh-CN" altLang="zh-CN" sz="2000"/>
          </a:p>
          <a:p>
            <a:pPr>
              <a:lnSpc>
                <a:spcPts val="2663"/>
              </a:lnSpc>
            </a:pPr>
            <a:r>
              <a:rPr kumimoji="0" lang="en-US" altLang="zh-CN" sz="2000"/>
              <a:t>ResultSet rs=csmt.executeQuery();   	//</a:t>
            </a:r>
            <a:r>
              <a:rPr kumimoji="0" lang="zh-CN" altLang="en-US" sz="2000"/>
              <a:t>调用存储过程</a:t>
            </a:r>
            <a:endParaRPr kumimoji="0" lang="zh-CN" altLang="zh-CN" sz="2000"/>
          </a:p>
          <a:p>
            <a:pPr>
              <a:lnSpc>
                <a:spcPts val="2663"/>
              </a:lnSpc>
            </a:pPr>
            <a:r>
              <a:rPr kumimoji="0" lang="en-US" altLang="zh-CN" sz="2000"/>
              <a:t>Boolean check=csmt.getBoolean(3)</a:t>
            </a:r>
            <a:r>
              <a:rPr kumimoji="0" lang="zh-CN" altLang="en-US" sz="2000"/>
              <a:t>；</a:t>
            </a:r>
            <a:r>
              <a:rPr kumimoji="0" lang="en-US" altLang="zh-CN" sz="2000"/>
              <a:t>  //</a:t>
            </a:r>
            <a:r>
              <a:rPr kumimoji="0" lang="zh-CN" altLang="en-US" sz="2000"/>
              <a:t>获得存储过程返回值</a:t>
            </a:r>
            <a:endParaRPr kumimoji="0" lang="zh-CN" altLang="zh-CN" sz="2000"/>
          </a:p>
          <a:p>
            <a:pPr>
              <a:lnSpc>
                <a:spcPts val="2663"/>
              </a:lnSpc>
            </a:pPr>
            <a:r>
              <a:rPr kumimoji="0" lang="en-US" altLang="zh-CN" sz="2000"/>
              <a:t>If </a:t>
            </a:r>
            <a:r>
              <a:rPr kumimoji="0" lang="zh-CN" altLang="en-US" sz="2000"/>
              <a:t>（</a:t>
            </a:r>
            <a:r>
              <a:rPr kumimoji="0" lang="en-US" altLang="zh-CN" sz="2000"/>
              <a:t>check</a:t>
            </a:r>
            <a:r>
              <a:rPr kumimoji="0" lang="zh-CN" altLang="en-US" sz="2000"/>
              <a:t>）｛</a:t>
            </a:r>
            <a:endParaRPr kumimoji="0" lang="zh-CN" altLang="zh-CN" sz="2000"/>
          </a:p>
          <a:p>
            <a:pPr>
              <a:lnSpc>
                <a:spcPts val="2663"/>
              </a:lnSpc>
            </a:pPr>
            <a:r>
              <a:rPr kumimoji="0" lang="en-US" altLang="zh-CN" sz="2000"/>
              <a:t>	System.out.println("</a:t>
            </a:r>
            <a:r>
              <a:rPr kumimoji="0" lang="zh-CN" altLang="en-US" sz="2000"/>
              <a:t>成功！</a:t>
            </a:r>
            <a:r>
              <a:rPr kumimoji="0" lang="en-US" altLang="zh-CN" sz="2000"/>
              <a:t>"); </a:t>
            </a:r>
            <a:endParaRPr kumimoji="0" lang="zh-CN" altLang="zh-CN" sz="2000"/>
          </a:p>
          <a:p>
            <a:pPr>
              <a:lnSpc>
                <a:spcPts val="2663"/>
              </a:lnSpc>
            </a:pPr>
            <a:r>
              <a:rPr kumimoji="0" lang="zh-CN" altLang="en-US" sz="2000"/>
              <a:t>｝</a:t>
            </a:r>
            <a:r>
              <a:rPr kumimoji="0" lang="en-US" altLang="zh-CN" sz="2000"/>
              <a:t>Else</a:t>
            </a:r>
            <a:r>
              <a:rPr kumimoji="0" lang="zh-CN" altLang="en-US" sz="2000"/>
              <a:t>｛</a:t>
            </a:r>
            <a:endParaRPr kumimoji="0" lang="zh-CN" altLang="zh-CN" sz="2000"/>
          </a:p>
          <a:p>
            <a:pPr>
              <a:lnSpc>
                <a:spcPts val="2663"/>
              </a:lnSpc>
            </a:pPr>
            <a:r>
              <a:rPr kumimoji="0" lang="en-US" altLang="zh-CN" sz="2000"/>
              <a:t>	System.out.println("</a:t>
            </a:r>
            <a:r>
              <a:rPr kumimoji="0" lang="zh-CN" altLang="en-US" sz="2000"/>
              <a:t>校验错误</a:t>
            </a:r>
            <a:r>
              <a:rPr kumimoji="0" lang="en-US" altLang="zh-CN" sz="2000"/>
              <a:t>");</a:t>
            </a:r>
            <a:endParaRPr kumimoji="0" lang="zh-CN" altLang="zh-CN" sz="2000"/>
          </a:p>
          <a:p>
            <a:pPr>
              <a:lnSpc>
                <a:spcPts val="2663"/>
              </a:lnSpc>
            </a:pPr>
            <a:r>
              <a:rPr kumimoji="0" lang="zh-CN" altLang="en-US" sz="2000"/>
              <a:t>｝</a:t>
            </a:r>
            <a:endParaRPr kumimoji="0" lang="zh-CN" altLang="zh-CN" sz="2000"/>
          </a:p>
          <a:p>
            <a:pPr>
              <a:lnSpc>
                <a:spcPts val="2663"/>
              </a:lnSpc>
            </a:pPr>
            <a:r>
              <a:rPr kumimoji="0" lang="en-US" altLang="zh-CN" sz="2000"/>
              <a:t>rs.close(); </a:t>
            </a:r>
            <a:endParaRPr kumimoji="0" lang="zh-CN" altLang="zh-CN" sz="2000"/>
          </a:p>
          <a:p>
            <a:pPr>
              <a:lnSpc>
                <a:spcPts val="2663"/>
              </a:lnSpc>
            </a:pPr>
            <a:r>
              <a:rPr kumimoji="0" lang="en-US" altLang="zh-CN" sz="2000"/>
              <a:t>csmt.close();    </a:t>
            </a:r>
            <a:endParaRPr kumimoji="0" lang="zh-CN" altLang="zh-CN" sz="2000"/>
          </a:p>
          <a:p>
            <a:pPr>
              <a:lnSpc>
                <a:spcPts val="2663"/>
              </a:lnSpc>
            </a:pPr>
            <a:r>
              <a:rPr kumimoji="0" lang="en-US" altLang="zh-CN" sz="2000"/>
              <a:t>conn.close();</a:t>
            </a:r>
            <a:endParaRPr kumimoji="0" lang="zh-CN" altLang="zh-CN" sz="2000"/>
          </a:p>
          <a:p>
            <a:pPr>
              <a:lnSpc>
                <a:spcPts val="2663"/>
              </a:lnSpc>
            </a:pPr>
            <a:r>
              <a:rPr kumimoji="0" lang="en-US" altLang="zh-CN" sz="2000"/>
              <a:t>…</a:t>
            </a:r>
            <a:endParaRPr kumimoji="0" lang="zh-CN" altLang="zh-CN" sz="20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6.5 JSP </a:t>
            </a:r>
            <a:r>
              <a:rPr kumimoji="0" lang="zh-CN" altLang="en-US" sz="3200" b="1">
                <a:solidFill>
                  <a:srgbClr val="0000FF"/>
                </a:solidFill>
                <a:latin typeface="黑体" panose="02010609060101010101" pitchFamily="49" charset="-122"/>
                <a:ea typeface="黑体" panose="02010609060101010101" pitchFamily="49" charset="-122"/>
              </a:rPr>
              <a:t>数据库操作</a:t>
            </a:r>
          </a:p>
        </p:txBody>
      </p:sp>
      <p:sp>
        <p:nvSpPr>
          <p:cNvPr id="75778" name="矩形 1"/>
          <p:cNvSpPr>
            <a:spLocks noChangeArrowheads="1"/>
          </p:cNvSpPr>
          <p:nvPr/>
        </p:nvSpPr>
        <p:spPr bwMode="auto">
          <a:xfrm>
            <a:off x="395288" y="105251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2000"/>
          </a:p>
          <a:p>
            <a:endParaRPr kumimoji="0" lang="en-US" altLang="zh-TW" sz="2000"/>
          </a:p>
          <a:p>
            <a:r>
              <a:rPr kumimoji="0" lang="zh-CN" altLang="zh-CN" sz="2000"/>
              <a:t> </a:t>
            </a:r>
          </a:p>
        </p:txBody>
      </p:sp>
      <p:sp>
        <p:nvSpPr>
          <p:cNvPr id="75779" name="矩形 3"/>
          <p:cNvSpPr>
            <a:spLocks noChangeArrowheads="1"/>
          </p:cNvSpPr>
          <p:nvPr/>
        </p:nvSpPr>
        <p:spPr bwMode="auto">
          <a:xfrm>
            <a:off x="395288" y="1268413"/>
            <a:ext cx="74898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375"/>
              </a:lnSpc>
              <a:buFont typeface="Arial" panose="020B0604020202020204" pitchFamily="34" charset="0"/>
              <a:buChar char="•"/>
            </a:pPr>
            <a:r>
              <a:rPr kumimoji="0" lang="en-US" altLang="zh-CN"/>
              <a:t>Web</a:t>
            </a:r>
            <a:r>
              <a:rPr kumimoji="0" lang="zh-CN" altLang="en-US"/>
              <a:t>的数据库操作可以采用：</a:t>
            </a:r>
            <a:endParaRPr kumimoji="0" lang="en-US" altLang="zh-CN"/>
          </a:p>
          <a:p>
            <a:pPr lvl="1">
              <a:lnSpc>
                <a:spcPts val="3375"/>
              </a:lnSpc>
              <a:buFont typeface="Symbol" panose="05050102010706020507" pitchFamily="18" charset="2"/>
              <a:buChar char="-"/>
            </a:pPr>
            <a:r>
              <a:rPr kumimoji="0" lang="zh-CN" altLang="en-US"/>
              <a:t>前端</a:t>
            </a:r>
            <a:r>
              <a:rPr kumimoji="0" lang="en-US" altLang="zh-CN"/>
              <a:t>JSP</a:t>
            </a:r>
            <a:r>
              <a:rPr kumimoji="0" lang="zh-CN" altLang="en-US"/>
              <a:t>页面＋</a:t>
            </a:r>
            <a:r>
              <a:rPr kumimoji="0" lang="en-US" altLang="zh-CN"/>
              <a:t>Servlet</a:t>
            </a:r>
            <a:r>
              <a:rPr kumimoji="0" lang="zh-CN" altLang="en-US"/>
              <a:t>程序的形式；</a:t>
            </a:r>
            <a:endParaRPr kumimoji="0" lang="en-US" altLang="zh-CN"/>
          </a:p>
          <a:p>
            <a:pPr lvl="1">
              <a:lnSpc>
                <a:spcPts val="3375"/>
              </a:lnSpc>
              <a:buFont typeface="Symbol" panose="05050102010706020507" pitchFamily="18" charset="2"/>
              <a:buChar char="-"/>
            </a:pPr>
            <a:r>
              <a:rPr kumimoji="0" lang="zh-CN" altLang="en-US"/>
              <a:t>直接在</a:t>
            </a:r>
            <a:r>
              <a:rPr kumimoji="0" lang="en-US" altLang="zh-CN"/>
              <a:t>JSP</a:t>
            </a:r>
            <a:r>
              <a:rPr kumimoji="0" lang="zh-CN" altLang="en-US"/>
              <a:t>页面中对数据库进行操作</a:t>
            </a:r>
            <a:endParaRPr kumimoji="0" lang="en-US" altLang="zh-CN"/>
          </a:p>
          <a:p>
            <a:pPr>
              <a:lnSpc>
                <a:spcPts val="3375"/>
              </a:lnSpc>
              <a:buFont typeface="Arial" panose="020B0604020202020204" pitchFamily="34" charset="0"/>
              <a:buChar char="•"/>
            </a:pPr>
            <a:r>
              <a:rPr kumimoji="0" lang="zh-CN" altLang="en-US"/>
              <a:t>两者本质上都是采用</a:t>
            </a:r>
            <a:r>
              <a:rPr kumimoji="0" lang="en-US" altLang="zh-CN"/>
              <a:t>Java</a:t>
            </a:r>
            <a:r>
              <a:rPr kumimoji="0" lang="zh-CN" altLang="en-US"/>
              <a:t>和</a:t>
            </a:r>
            <a:r>
              <a:rPr kumimoji="0" lang="en-US" altLang="zh-CN"/>
              <a:t>JDBC</a:t>
            </a:r>
            <a:r>
              <a:rPr kumimoji="0" lang="zh-CN" altLang="en-US"/>
              <a:t>编程实现的</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JSP </a:t>
            </a:r>
            <a:r>
              <a:rPr kumimoji="0" lang="zh-CN" altLang="en-US" sz="3200" b="1">
                <a:solidFill>
                  <a:srgbClr val="0000FF"/>
                </a:solidFill>
                <a:latin typeface="黑体" panose="02010609060101010101" pitchFamily="49" charset="-122"/>
                <a:ea typeface="黑体" panose="02010609060101010101" pitchFamily="49" charset="-122"/>
              </a:rPr>
              <a:t>数据库操作示例</a:t>
            </a:r>
          </a:p>
        </p:txBody>
      </p:sp>
      <p:sp>
        <p:nvSpPr>
          <p:cNvPr id="76802" name="矩形 1"/>
          <p:cNvSpPr>
            <a:spLocks noChangeArrowheads="1"/>
          </p:cNvSpPr>
          <p:nvPr/>
        </p:nvSpPr>
        <p:spPr bwMode="auto">
          <a:xfrm>
            <a:off x="395288" y="105251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2000"/>
          </a:p>
          <a:p>
            <a:endParaRPr kumimoji="0" lang="en-US" altLang="zh-TW" sz="2000"/>
          </a:p>
          <a:p>
            <a:r>
              <a:rPr kumimoji="0" lang="zh-CN" altLang="zh-CN" sz="2000"/>
              <a:t> </a:t>
            </a:r>
          </a:p>
        </p:txBody>
      </p:sp>
      <p:sp>
        <p:nvSpPr>
          <p:cNvPr id="76803" name="矩形 3"/>
          <p:cNvSpPr>
            <a:spLocks noChangeArrowheads="1"/>
          </p:cNvSpPr>
          <p:nvPr/>
        </p:nvSpPr>
        <p:spPr bwMode="auto">
          <a:xfrm>
            <a:off x="395288" y="1052513"/>
            <a:ext cx="81375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375"/>
              </a:lnSpc>
            </a:pPr>
            <a:r>
              <a:rPr kumimoji="0" lang="zh-CN" altLang="zh-CN"/>
              <a:t>【</a:t>
            </a:r>
            <a:r>
              <a:rPr kumimoji="0" lang="zh-CN" altLang="en-US"/>
              <a:t>例</a:t>
            </a:r>
            <a:r>
              <a:rPr kumimoji="0" lang="zh-TW" altLang="zh-CN"/>
              <a:t>6-19</a:t>
            </a:r>
            <a:r>
              <a:rPr kumimoji="0" lang="zh-CN" altLang="zh-CN"/>
              <a:t>】</a:t>
            </a:r>
            <a:r>
              <a:rPr kumimoji="0" lang="zh-CN" altLang="en-US"/>
              <a:t>将注册页面提交的会员注册信息写入数据库。</a:t>
            </a:r>
            <a:r>
              <a:rPr kumimoji="0" lang="zh-CN" altLang="zh-CN"/>
              <a:t> </a:t>
            </a:r>
            <a:endParaRPr kumimoji="0" lang="zh-CN" altLang="en-US"/>
          </a:p>
        </p:txBody>
      </p:sp>
      <p:sp>
        <p:nvSpPr>
          <p:cNvPr id="76804" name="文本框 1"/>
          <p:cNvSpPr txBox="1">
            <a:spLocks noChangeArrowheads="1"/>
          </p:cNvSpPr>
          <p:nvPr/>
        </p:nvSpPr>
        <p:spPr bwMode="auto">
          <a:xfrm>
            <a:off x="468313" y="1628775"/>
            <a:ext cx="835183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1800"/>
              <a:t>&lt;%@ page language="java" import="java.sql.*,java.util.*" contentType="text/html; charset=UTF-8"     pageEncoding="UTF-8"%&gt; </a:t>
            </a:r>
            <a:endParaRPr kumimoji="0" lang="zh-CN" altLang="zh-CN" sz="1800"/>
          </a:p>
          <a:p>
            <a:r>
              <a:rPr kumimoji="0" lang="en-US" altLang="zh-CN" sz="1800"/>
              <a:t>&lt;!DOCTYPE html PUBLIC "-//W3C//DTD HTML 4.01 Transitional//EN" "http://www.w3.org/TR/html4/loose.dtd"&gt; </a:t>
            </a:r>
            <a:endParaRPr kumimoji="0" lang="zh-CN" altLang="zh-CN" sz="1800"/>
          </a:p>
          <a:p>
            <a:r>
              <a:rPr kumimoji="0" lang="en-US" altLang="zh-CN" sz="1800"/>
              <a:t>&lt;html&gt;</a:t>
            </a:r>
            <a:endParaRPr kumimoji="0" lang="zh-CN" altLang="zh-CN" sz="1800"/>
          </a:p>
          <a:p>
            <a:r>
              <a:rPr kumimoji="0" lang="en-US" altLang="zh-CN" sz="1800"/>
              <a:t>&lt;head&gt;</a:t>
            </a:r>
            <a:endParaRPr kumimoji="0" lang="zh-CN" altLang="zh-CN" sz="1800"/>
          </a:p>
          <a:p>
            <a:r>
              <a:rPr kumimoji="0" lang="en-US" altLang="zh-CN" sz="1800"/>
              <a:t> 	&lt;meta http-equiv="Content-Type" content="text/html; charset=UTF-8"&gt;         </a:t>
            </a:r>
            <a:endParaRPr kumimoji="0" lang="zh-CN" altLang="zh-CN" sz="1800"/>
          </a:p>
          <a:p>
            <a:r>
              <a:rPr kumimoji="0" lang="en-US" altLang="zh-CN" sz="1800"/>
              <a:t>	&lt;title&gt;</a:t>
            </a:r>
            <a:r>
              <a:rPr kumimoji="0" lang="zh-CN" altLang="en-US" sz="1800"/>
              <a:t>接收页面</a:t>
            </a:r>
            <a:r>
              <a:rPr kumimoji="0" lang="en-US" altLang="zh-CN" sz="1800"/>
              <a:t>&lt;/title&gt;</a:t>
            </a:r>
            <a:endParaRPr kumimoji="0" lang="zh-CN" altLang="zh-CN" sz="1800"/>
          </a:p>
          <a:p>
            <a:r>
              <a:rPr kumimoji="0" lang="en-US" altLang="zh-CN" sz="1800"/>
              <a:t>&lt;/head&gt;</a:t>
            </a:r>
            <a:endParaRPr kumimoji="0" lang="zh-CN" altLang="zh-CN" sz="1800"/>
          </a:p>
          <a:p>
            <a:r>
              <a:rPr kumimoji="0" lang="en-US" altLang="zh-CN" sz="1800"/>
              <a:t>&lt;body&gt;</a:t>
            </a:r>
            <a:endParaRPr kumimoji="0" lang="zh-CN" altLang="zh-CN" sz="1800"/>
          </a:p>
          <a:p>
            <a:r>
              <a:rPr kumimoji="0" lang="en-US" altLang="zh-CN" sz="1800"/>
              <a:t>    &lt;%</a:t>
            </a:r>
            <a:endParaRPr kumimoji="0" lang="zh-CN" altLang="zh-CN" sz="1800"/>
          </a:p>
          <a:p>
            <a:r>
              <a:rPr kumimoji="0" lang="en-US" altLang="zh-CN" sz="1800"/>
              <a:t>	//</a:t>
            </a:r>
            <a:r>
              <a:rPr kumimoji="0" lang="zh-CN" altLang="en-US" sz="1800"/>
              <a:t>需加载的</a:t>
            </a:r>
            <a:r>
              <a:rPr kumimoji="0" lang="en-US" altLang="zh-CN" sz="1800"/>
              <a:t>mySql</a:t>
            </a:r>
            <a:r>
              <a:rPr kumimoji="0" lang="zh-CN" altLang="en-US" sz="1800"/>
              <a:t>驱动程序名</a:t>
            </a:r>
            <a:endParaRPr kumimoji="0" lang="zh-CN" altLang="zh-CN" sz="1800"/>
          </a:p>
          <a:p>
            <a:r>
              <a:rPr kumimoji="0" lang="en-US" altLang="zh-CN" sz="1800"/>
              <a:t>	String driverName="com.mySql.jdbc.Driver"; </a:t>
            </a:r>
            <a:endParaRPr kumimoji="0" lang="zh-CN" altLang="zh-CN" sz="1800"/>
          </a:p>
          <a:p>
            <a:r>
              <a:rPr kumimoji="0" lang="en-US" altLang="zh-CN" sz="1800"/>
              <a:t>     	//</a:t>
            </a:r>
            <a:r>
              <a:rPr kumimoji="0" lang="zh-CN" altLang="en-US" sz="1800"/>
              <a:t>定义带有数据库地址和数据库名的</a:t>
            </a:r>
            <a:r>
              <a:rPr kumimoji="0" lang="en-US" altLang="zh-CN" sz="1800"/>
              <a:t>URL</a:t>
            </a:r>
            <a:r>
              <a:rPr kumimoji="0" lang="zh-CN" altLang="en-US" sz="1800"/>
              <a:t>串</a:t>
            </a:r>
            <a:endParaRPr kumimoji="0" lang="zh-CN" altLang="zh-CN" sz="1800"/>
          </a:p>
          <a:p>
            <a:r>
              <a:rPr kumimoji="0" lang="en-US" altLang="zh-CN" sz="1800"/>
              <a:t>	String dbURL="jdbc:mySql://localhost:3306</a:t>
            </a:r>
            <a:r>
              <a:rPr kumimoji="0" lang="zh-CN" altLang="en-US" sz="1800"/>
              <a:t>／</a:t>
            </a:r>
            <a:r>
              <a:rPr kumimoji="0" lang="en-US" altLang="zh-CN" sz="1800"/>
              <a:t>myDataBase";</a:t>
            </a:r>
            <a:endParaRPr kumimoji="0" lang="zh-CN" altLang="zh-CN" sz="1800"/>
          </a:p>
          <a:p>
            <a:r>
              <a:rPr kumimoji="0" lang="en-US" altLang="zh-CN" sz="1800"/>
              <a:t>        String userName="sa";</a:t>
            </a:r>
            <a:endParaRPr kumimoji="0" lang="zh-CN" altLang="zh-CN" sz="1800"/>
          </a:p>
          <a:p>
            <a:r>
              <a:rPr kumimoji="0" lang="en-US" altLang="zh-CN" sz="1800"/>
              <a:t>        String pwd="123456sa"; </a:t>
            </a:r>
            <a:endParaRPr kumimoji="0" lang="zh-CN" altLang="zh-CN" sz="1800"/>
          </a:p>
          <a:p>
            <a:endParaRPr lang="zh-CN" altLang="en-US" sz="18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JSP </a:t>
            </a:r>
            <a:r>
              <a:rPr kumimoji="0" lang="zh-CN" altLang="en-US" sz="3200" b="1">
                <a:solidFill>
                  <a:srgbClr val="0000FF"/>
                </a:solidFill>
                <a:latin typeface="黑体" panose="02010609060101010101" pitchFamily="49" charset="-122"/>
                <a:ea typeface="黑体" panose="02010609060101010101" pitchFamily="49" charset="-122"/>
              </a:rPr>
              <a:t>数据库操作示例（续）</a:t>
            </a:r>
          </a:p>
        </p:txBody>
      </p:sp>
      <p:sp>
        <p:nvSpPr>
          <p:cNvPr id="77826" name="矩形 1"/>
          <p:cNvSpPr>
            <a:spLocks noChangeArrowheads="1"/>
          </p:cNvSpPr>
          <p:nvPr/>
        </p:nvSpPr>
        <p:spPr bwMode="auto">
          <a:xfrm>
            <a:off x="395288" y="105251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2000"/>
          </a:p>
          <a:p>
            <a:endParaRPr kumimoji="0" lang="en-US" altLang="zh-TW" sz="2000"/>
          </a:p>
          <a:p>
            <a:r>
              <a:rPr kumimoji="0" lang="zh-CN" altLang="zh-CN" sz="2000"/>
              <a:t> </a:t>
            </a:r>
          </a:p>
        </p:txBody>
      </p:sp>
      <p:sp>
        <p:nvSpPr>
          <p:cNvPr id="77827" name="文本框 1"/>
          <p:cNvSpPr txBox="1">
            <a:spLocks noChangeArrowheads="1"/>
          </p:cNvSpPr>
          <p:nvPr/>
        </p:nvSpPr>
        <p:spPr bwMode="auto">
          <a:xfrm>
            <a:off x="468313" y="1196975"/>
            <a:ext cx="835183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1800"/>
              <a:t>	//</a:t>
            </a:r>
            <a:r>
              <a:rPr kumimoji="0" lang="zh-CN" altLang="en-US" sz="1800"/>
              <a:t>连接数据库，创建一个连接对象</a:t>
            </a:r>
            <a:endParaRPr kumimoji="0" lang="zh-CN" altLang="zh-CN" sz="1800"/>
          </a:p>
          <a:p>
            <a:r>
              <a:rPr kumimoji="0" lang="en-US" altLang="zh-CN" sz="1800"/>
              <a:t>	Connection conn= 	DriverManager.getConnection(dbURL,userName,pwd);             		//</a:t>
            </a:r>
            <a:r>
              <a:rPr kumimoji="0" lang="zh-CN" altLang="en-US" sz="1800"/>
              <a:t>定义一个带参的进行记录插入的</a:t>
            </a:r>
            <a:r>
              <a:rPr kumimoji="0" lang="en-US" altLang="zh-CN" sz="1800"/>
              <a:t>sql</a:t>
            </a:r>
            <a:r>
              <a:rPr kumimoji="0" lang="zh-CN" altLang="en-US" sz="1800"/>
              <a:t>语句串</a:t>
            </a:r>
            <a:endParaRPr kumimoji="0" lang="zh-CN" altLang="zh-CN" sz="1800"/>
          </a:p>
          <a:p>
            <a:r>
              <a:rPr kumimoji="0" lang="en-US" altLang="zh-CN" sz="1800"/>
              <a:t>	String sql="insert into 	stu_info(id,name,sex,age,weight,hight)values(?,?,?,?,?,?)";             	//</a:t>
            </a:r>
            <a:r>
              <a:rPr kumimoji="0" lang="zh-CN" altLang="en-US" sz="1800"/>
              <a:t>创建可执行带参</a:t>
            </a:r>
            <a:r>
              <a:rPr kumimoji="0" lang="en-US" altLang="zh-CN" sz="1800"/>
              <a:t>sql</a:t>
            </a:r>
            <a:r>
              <a:rPr kumimoji="0" lang="zh-CN" altLang="en-US" sz="1800"/>
              <a:t>语句的</a:t>
            </a:r>
            <a:r>
              <a:rPr kumimoji="0" lang="en-US" altLang="zh-CN" sz="1800"/>
              <a:t>PreparedStatement</a:t>
            </a:r>
            <a:r>
              <a:rPr kumimoji="0" lang="zh-CN" altLang="en-US" sz="1800"/>
              <a:t>对象</a:t>
            </a:r>
            <a:endParaRPr kumimoji="0" lang="zh-CN" altLang="zh-CN" sz="1800"/>
          </a:p>
          <a:p>
            <a:r>
              <a:rPr kumimoji="0" lang="en-US" altLang="zh-CN" sz="1800"/>
              <a:t>	PreparedStatement pstmt=conn.prepareStatement(sql);             	request.setCharacterEncoding("UTF-8");</a:t>
            </a:r>
            <a:endParaRPr kumimoji="0" lang="zh-CN" altLang="zh-CN" sz="1800"/>
          </a:p>
          <a:p>
            <a:r>
              <a:rPr kumimoji="0" lang="en-US" altLang="zh-CN" sz="1800"/>
              <a:t>        //</a:t>
            </a:r>
            <a:r>
              <a:rPr kumimoji="0" lang="zh-CN" altLang="en-US" sz="1800"/>
              <a:t>以下通过</a:t>
            </a:r>
            <a:r>
              <a:rPr kumimoji="0" lang="en-US" altLang="zh-CN" sz="1800"/>
              <a:t>request</a:t>
            </a:r>
            <a:r>
              <a:rPr kumimoji="0" lang="zh-CN" altLang="en-US" sz="1800"/>
              <a:t>对象获取注册输入页面传递过来的注册参数</a:t>
            </a:r>
            <a:endParaRPr kumimoji="0" lang="zh-CN" altLang="zh-CN" sz="1800"/>
          </a:p>
          <a:p>
            <a:r>
              <a:rPr kumimoji="0" lang="en-US" altLang="zh-CN" sz="1800"/>
              <a:t>	int id=Integer.parseInt(request.getParameter("id"));</a:t>
            </a:r>
            <a:endParaRPr kumimoji="0" lang="zh-CN" altLang="zh-CN" sz="1800"/>
          </a:p>
          <a:p>
            <a:r>
              <a:rPr kumimoji="0" lang="en-US" altLang="zh-CN" sz="1800"/>
              <a:t>        String name=request.getParameter("name"); </a:t>
            </a:r>
            <a:endParaRPr kumimoji="0" lang="zh-CN" altLang="zh-CN" sz="1800"/>
          </a:p>
          <a:p>
            <a:r>
              <a:rPr kumimoji="0" lang="en-US" altLang="zh-CN" sz="1800"/>
              <a:t>        String sex=request.getParameter("sex"); </a:t>
            </a:r>
            <a:endParaRPr kumimoji="0" lang="zh-CN" altLang="zh-CN" sz="1800"/>
          </a:p>
          <a:p>
            <a:r>
              <a:rPr kumimoji="0" lang="en-US" altLang="zh-CN" sz="1800"/>
              <a:t>        int age=Integer.parseInt(request.getParameter("age"));</a:t>
            </a:r>
            <a:endParaRPr kumimoji="0" lang="zh-CN" altLang="zh-CN" sz="1800"/>
          </a:p>
          <a:p>
            <a:r>
              <a:rPr kumimoji="0" lang="en-US" altLang="zh-CN" sz="1800"/>
              <a:t>        float weight=Float.parseFloat(request.getParameter("weight"));</a:t>
            </a:r>
            <a:endParaRPr kumimoji="0" lang="zh-CN" altLang="zh-CN" sz="1800"/>
          </a:p>
          <a:p>
            <a:r>
              <a:rPr kumimoji="0" lang="en-US" altLang="zh-CN" sz="1800"/>
              <a:t>         float hight=Float.parseFloat(request.getParameter("hight"));</a:t>
            </a:r>
            <a:endParaRPr kumimoji="0" lang="zh-CN" altLang="zh-CN" sz="1800"/>
          </a:p>
          <a:p>
            <a:endParaRPr lang="zh-CN" alt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txBox="1">
            <a:spLocks noChangeArrowheads="1"/>
          </p:cNvSpPr>
          <p:nvPr/>
        </p:nvSpPr>
        <p:spPr bwMode="auto">
          <a:xfrm>
            <a:off x="285750" y="214313"/>
            <a:ext cx="8643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latin typeface="黑体" panose="02010609060101010101" pitchFamily="49" charset="-122"/>
                <a:ea typeface="黑体" panose="02010609060101010101" pitchFamily="49" charset="-122"/>
              </a:rPr>
              <a:t>主要</a:t>
            </a:r>
            <a:r>
              <a:rPr kumimoji="0" lang="en-US" altLang="zh-CN" sz="3200" b="1">
                <a:solidFill>
                  <a:srgbClr val="0000FF"/>
                </a:solidFill>
                <a:latin typeface="黑体" panose="02010609060101010101" pitchFamily="49" charset="-122"/>
                <a:ea typeface="黑体" panose="02010609060101010101" pitchFamily="49" charset="-122"/>
              </a:rPr>
              <a:t>SQL</a:t>
            </a:r>
            <a:r>
              <a:rPr kumimoji="0" lang="zh-CN" altLang="en-US" sz="3200" b="1">
                <a:solidFill>
                  <a:srgbClr val="0000FF"/>
                </a:solidFill>
                <a:latin typeface="黑体" panose="02010609060101010101" pitchFamily="49" charset="-122"/>
                <a:ea typeface="黑体" panose="02010609060101010101" pitchFamily="49" charset="-122"/>
              </a:rPr>
              <a:t>语句</a:t>
            </a:r>
            <a:endParaRPr kumimoji="0" lang="zh-CN" altLang="en-US" sz="3200" b="1">
              <a:latin typeface="黑体" panose="02010609060101010101" pitchFamily="49" charset="-122"/>
              <a:ea typeface="黑体" panose="02010609060101010101" pitchFamily="49" charset="-122"/>
            </a:endParaRPr>
          </a:p>
        </p:txBody>
      </p:sp>
      <p:sp>
        <p:nvSpPr>
          <p:cNvPr id="20482" name="Text Box 6"/>
          <p:cNvSpPr txBox="1">
            <a:spLocks noChangeArrowheads="1"/>
          </p:cNvSpPr>
          <p:nvPr/>
        </p:nvSpPr>
        <p:spPr bwMode="auto">
          <a:xfrm>
            <a:off x="468313" y="1341438"/>
            <a:ext cx="8207375"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63"/>
              </a:lnSpc>
              <a:spcBef>
                <a:spcPct val="50000"/>
              </a:spcBef>
              <a:buFontTx/>
              <a:buChar char="•"/>
            </a:pPr>
            <a:r>
              <a:rPr kumimoji="0" lang="zh-CN" altLang="en-US" sz="2800" b="1" dirty="0">
                <a:ea typeface="黑体" panose="02010609060101010101" pitchFamily="49" charset="-122"/>
              </a:rPr>
              <a:t> </a:t>
            </a:r>
            <a:r>
              <a:rPr kumimoji="0" lang="zh-CN" altLang="en-US" sz="2800" dirty="0">
                <a:ea typeface="黑体" panose="02010609060101010101" pitchFamily="49" charset="-122"/>
              </a:rPr>
              <a:t>查询语句</a:t>
            </a:r>
            <a:r>
              <a:rPr kumimoji="0" lang="en-US" altLang="zh-CN" sz="2800" dirty="0">
                <a:ea typeface="黑体" panose="02010609060101010101" pitchFamily="49" charset="-122"/>
              </a:rPr>
              <a:t>SELECT</a:t>
            </a:r>
            <a:endParaRPr kumimoji="0" lang="zh-CN" altLang="en-US" sz="2800" dirty="0"/>
          </a:p>
          <a:p>
            <a:pPr lvl="1">
              <a:lnSpc>
                <a:spcPts val="3063"/>
              </a:lnSpc>
              <a:spcBef>
                <a:spcPct val="20000"/>
              </a:spcBef>
              <a:buFont typeface="Tahoma" panose="020B0604030504040204" pitchFamily="34" charset="0"/>
              <a:buChar char="–"/>
            </a:pPr>
            <a:r>
              <a:rPr lang="en-US" altLang="zh-CN" dirty="0"/>
              <a:t> </a:t>
            </a:r>
            <a:r>
              <a:rPr lang="zh-CN" altLang="en-US" dirty="0"/>
              <a:t>从数据库表中检索数据</a:t>
            </a:r>
            <a:endParaRPr kumimoji="0" lang="en-US" altLang="zh-CN" dirty="0"/>
          </a:p>
          <a:p>
            <a:pPr lvl="1">
              <a:lnSpc>
                <a:spcPts val="3063"/>
              </a:lnSpc>
              <a:spcBef>
                <a:spcPct val="20000"/>
              </a:spcBef>
              <a:buFont typeface="Tahoma" panose="020B0604030504040204" pitchFamily="34" charset="0"/>
              <a:buChar char="–"/>
            </a:pPr>
            <a:r>
              <a:rPr lang="en-US" altLang="zh-CN" dirty="0"/>
              <a:t> </a:t>
            </a:r>
            <a:r>
              <a:rPr lang="zh-CN" altLang="en-US" dirty="0"/>
              <a:t>可与各类</a:t>
            </a:r>
            <a:r>
              <a:rPr lang="en-US" altLang="zh-CN" dirty="0"/>
              <a:t>SQL</a:t>
            </a:r>
            <a:r>
              <a:rPr lang="zh-CN" altLang="en-US" dirty="0"/>
              <a:t>子句组合，完成复杂查询</a:t>
            </a:r>
            <a:endParaRPr lang="en-US" altLang="zh-CN" dirty="0"/>
          </a:p>
          <a:p>
            <a:pPr lvl="1">
              <a:lnSpc>
                <a:spcPts val="3063"/>
              </a:lnSpc>
              <a:spcBef>
                <a:spcPct val="20000"/>
              </a:spcBef>
              <a:buFont typeface="Tahoma" panose="020B0604030504040204" pitchFamily="34" charset="0"/>
              <a:buChar char="–"/>
            </a:pPr>
            <a:r>
              <a:rPr lang="zh-CN" altLang="en-US" dirty="0"/>
              <a:t>语法格式</a:t>
            </a:r>
            <a:endParaRPr lang="en-US" altLang="zh-CN" dirty="0"/>
          </a:p>
          <a:p>
            <a:pPr>
              <a:lnSpc>
                <a:spcPts val="3063"/>
              </a:lnSpc>
            </a:pPr>
            <a:r>
              <a:rPr lang="en-US" altLang="zh-CN" dirty="0"/>
              <a:t>	SELECT [ALL | DISTINCT] </a:t>
            </a:r>
            <a:r>
              <a:rPr lang="en-US" altLang="zh-CN" dirty="0" err="1"/>
              <a:t>fields_list</a:t>
            </a:r>
            <a:endParaRPr lang="zh-CN" altLang="zh-CN" dirty="0"/>
          </a:p>
          <a:p>
            <a:pPr>
              <a:lnSpc>
                <a:spcPts val="3063"/>
              </a:lnSpc>
            </a:pPr>
            <a:r>
              <a:rPr lang="en-US" altLang="zh-CN" dirty="0"/>
              <a:t>	[INTO] </a:t>
            </a:r>
            <a:r>
              <a:rPr lang="en-US" altLang="zh-CN" dirty="0" err="1"/>
              <a:t>new_tablename</a:t>
            </a:r>
            <a:endParaRPr lang="zh-CN" altLang="zh-CN" dirty="0"/>
          </a:p>
          <a:p>
            <a:pPr>
              <a:lnSpc>
                <a:spcPts val="3063"/>
              </a:lnSpc>
            </a:pPr>
            <a:r>
              <a:rPr lang="en-US" altLang="zh-CN" dirty="0"/>
              <a:t>	FROM </a:t>
            </a:r>
            <a:r>
              <a:rPr lang="en-US" altLang="zh-CN" dirty="0" err="1"/>
              <a:t>table_names</a:t>
            </a:r>
            <a:endParaRPr lang="zh-CN" altLang="zh-CN" dirty="0"/>
          </a:p>
          <a:p>
            <a:pPr>
              <a:lnSpc>
                <a:spcPts val="3063"/>
              </a:lnSpc>
            </a:pPr>
            <a:r>
              <a:rPr lang="en-US" altLang="zh-CN" dirty="0"/>
              <a:t>	[WHERE …]</a:t>
            </a:r>
            <a:endParaRPr lang="zh-CN" altLang="zh-CN" dirty="0"/>
          </a:p>
          <a:p>
            <a:pPr>
              <a:lnSpc>
                <a:spcPts val="3063"/>
              </a:lnSpc>
            </a:pPr>
            <a:r>
              <a:rPr lang="en-US" altLang="zh-CN" dirty="0"/>
              <a:t>	[GROUP BY…]</a:t>
            </a:r>
            <a:endParaRPr lang="zh-CN" altLang="zh-CN" dirty="0"/>
          </a:p>
          <a:p>
            <a:pPr>
              <a:lnSpc>
                <a:spcPts val="3063"/>
              </a:lnSpc>
            </a:pPr>
            <a:r>
              <a:rPr lang="en-US" altLang="zh-CN" dirty="0"/>
              <a:t>	[HAVING…]</a:t>
            </a:r>
            <a:endParaRPr lang="zh-CN" altLang="zh-CN" dirty="0"/>
          </a:p>
          <a:p>
            <a:pPr>
              <a:lnSpc>
                <a:spcPts val="3063"/>
              </a:lnSpc>
            </a:pPr>
            <a:r>
              <a:rPr lang="en-US" altLang="zh-CN" dirty="0"/>
              <a:t>	[ORDER BY…]</a:t>
            </a:r>
            <a:endParaRPr lang="zh-CN" altLang="zh-CN" dirty="0"/>
          </a:p>
          <a:p>
            <a:pPr lvl="2">
              <a:lnSpc>
                <a:spcPts val="3063"/>
              </a:lnSpc>
              <a:spcBef>
                <a:spcPct val="20000"/>
              </a:spcBef>
              <a:buFont typeface="Tahoma" panose="020B0604030504040204" pitchFamily="34" charset="0"/>
              <a:buChar char="–"/>
            </a:pPr>
            <a:endParaRPr lang="zh-CN"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JSP </a:t>
            </a:r>
            <a:r>
              <a:rPr kumimoji="0" lang="zh-CN" altLang="en-US" sz="3200" b="1">
                <a:solidFill>
                  <a:srgbClr val="0000FF"/>
                </a:solidFill>
                <a:latin typeface="黑体" panose="02010609060101010101" pitchFamily="49" charset="-122"/>
                <a:ea typeface="黑体" panose="02010609060101010101" pitchFamily="49" charset="-122"/>
              </a:rPr>
              <a:t>数据库操作示例（续）</a:t>
            </a:r>
          </a:p>
        </p:txBody>
      </p:sp>
      <p:sp>
        <p:nvSpPr>
          <p:cNvPr id="78850" name="矩形 1"/>
          <p:cNvSpPr>
            <a:spLocks noChangeArrowheads="1"/>
          </p:cNvSpPr>
          <p:nvPr/>
        </p:nvSpPr>
        <p:spPr bwMode="auto">
          <a:xfrm>
            <a:off x="395288" y="105251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2000"/>
          </a:p>
          <a:p>
            <a:endParaRPr kumimoji="0" lang="en-US" altLang="zh-TW" sz="2000"/>
          </a:p>
          <a:p>
            <a:r>
              <a:rPr kumimoji="0" lang="zh-CN" altLang="zh-CN" sz="2000"/>
              <a:t> </a:t>
            </a:r>
          </a:p>
        </p:txBody>
      </p:sp>
      <p:sp>
        <p:nvSpPr>
          <p:cNvPr id="78851" name="文本框 1"/>
          <p:cNvSpPr txBox="1">
            <a:spLocks noChangeArrowheads="1"/>
          </p:cNvSpPr>
          <p:nvPr/>
        </p:nvSpPr>
        <p:spPr bwMode="auto">
          <a:xfrm>
            <a:off x="468313" y="908050"/>
            <a:ext cx="8351837" cy="591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1800"/>
              <a:t>	//</a:t>
            </a:r>
            <a:r>
              <a:rPr kumimoji="0" lang="zh-CN" altLang="en-US" sz="1800"/>
              <a:t>以下设置</a:t>
            </a:r>
            <a:r>
              <a:rPr kumimoji="0" lang="en-US" altLang="zh-CN" sz="1800"/>
              <a:t>prepareStatement</a:t>
            </a:r>
            <a:r>
              <a:rPr kumimoji="0" lang="zh-CN" altLang="en-US" sz="1800"/>
              <a:t>对象的动态参数值</a:t>
            </a:r>
            <a:endParaRPr kumimoji="0" lang="zh-CN" altLang="zh-CN" sz="1800"/>
          </a:p>
          <a:p>
            <a:r>
              <a:rPr kumimoji="0" lang="en-US" altLang="zh-CN" sz="1800"/>
              <a:t>	pstmt.setInt(1,id);</a:t>
            </a:r>
            <a:endParaRPr kumimoji="0" lang="zh-CN" altLang="zh-CN" sz="1800"/>
          </a:p>
          <a:p>
            <a:r>
              <a:rPr kumimoji="0" lang="en-US" altLang="zh-CN" sz="1800"/>
              <a:t>         pstmt.setString(2,name);</a:t>
            </a:r>
            <a:endParaRPr kumimoji="0" lang="zh-CN" altLang="zh-CN" sz="1800"/>
          </a:p>
          <a:p>
            <a:r>
              <a:rPr kumimoji="0" lang="en-US" altLang="zh-CN" sz="1800"/>
              <a:t>         pstmt.setString(3,sex);</a:t>
            </a:r>
            <a:endParaRPr kumimoji="0" lang="zh-CN" altLang="zh-CN" sz="1800"/>
          </a:p>
          <a:p>
            <a:r>
              <a:rPr kumimoji="0" lang="en-US" altLang="zh-CN" sz="1800"/>
              <a:t>         pstmt.setInt(4,age);</a:t>
            </a:r>
            <a:endParaRPr kumimoji="0" lang="zh-CN" altLang="zh-CN" sz="1800"/>
          </a:p>
          <a:p>
            <a:r>
              <a:rPr kumimoji="0" lang="en-US" altLang="zh-CN" sz="1800"/>
              <a:t>         pstmt.setFloat(5,weight); </a:t>
            </a:r>
            <a:endParaRPr kumimoji="0" lang="zh-CN" altLang="zh-CN" sz="1800"/>
          </a:p>
          <a:p>
            <a:r>
              <a:rPr kumimoji="0" lang="en-US" altLang="zh-CN" sz="1800"/>
              <a:t>         pstmt.setFloat(6,hight);</a:t>
            </a:r>
            <a:endParaRPr kumimoji="0" lang="zh-CN" altLang="zh-CN" sz="1800"/>
          </a:p>
          <a:p>
            <a:r>
              <a:rPr kumimoji="0" lang="en-US" altLang="zh-CN" sz="1800"/>
              <a:t>    	//</a:t>
            </a:r>
            <a:r>
              <a:rPr kumimoji="0" lang="zh-CN" altLang="en-US" sz="1800"/>
              <a:t>执行定义好的</a:t>
            </a:r>
            <a:r>
              <a:rPr kumimoji="0" lang="en-US" altLang="zh-CN" sz="1800"/>
              <a:t>sql</a:t>
            </a:r>
            <a:r>
              <a:rPr kumimoji="0" lang="zh-CN" altLang="en-US" sz="1800"/>
              <a:t>插入命令</a:t>
            </a:r>
            <a:endParaRPr kumimoji="0" lang="zh-CN" altLang="zh-CN" sz="1800"/>
          </a:p>
          <a:p>
            <a:r>
              <a:rPr kumimoji="0" lang="en-US" altLang="zh-CN" sz="1800"/>
              <a:t>	int n=pstmt.executeUpdate();</a:t>
            </a:r>
            <a:endParaRPr kumimoji="0" lang="zh-CN" altLang="zh-CN" sz="1800"/>
          </a:p>
          <a:p>
            <a:r>
              <a:rPr kumimoji="0" lang="en-US" altLang="zh-CN" sz="1800"/>
              <a:t>         if(n==1){ %&gt; </a:t>
            </a:r>
            <a:r>
              <a:rPr kumimoji="0" lang="zh-CN" altLang="en-US" sz="1800"/>
              <a:t>数据插入操作成</a:t>
            </a:r>
            <a:r>
              <a:rPr kumimoji="0" lang="en-US" altLang="zh-CN" sz="1800"/>
              <a:t>&lt;% </a:t>
            </a:r>
            <a:endParaRPr kumimoji="0" lang="zh-CN" altLang="zh-CN" sz="1800"/>
          </a:p>
          <a:p>
            <a:r>
              <a:rPr kumimoji="0" lang="en-US" altLang="zh-CN" sz="1800"/>
              <a:t>                } %&gt;&lt;%else{ </a:t>
            </a:r>
            <a:endParaRPr kumimoji="0" lang="zh-CN" altLang="zh-CN" sz="1800"/>
          </a:p>
          <a:p>
            <a:r>
              <a:rPr kumimoji="0" lang="en-US" altLang="zh-CN" sz="1800"/>
              <a:t>	%&gt;</a:t>
            </a:r>
            <a:r>
              <a:rPr kumimoji="0" lang="zh-CN" altLang="en-US" sz="1800"/>
              <a:t>数据插入操作失败！</a:t>
            </a:r>
            <a:endParaRPr kumimoji="0" lang="zh-CN" altLang="zh-CN" sz="1800"/>
          </a:p>
          <a:p>
            <a:r>
              <a:rPr kumimoji="0" lang="en-US" altLang="zh-CN" sz="1800"/>
              <a:t>	&lt;%}</a:t>
            </a:r>
            <a:endParaRPr kumimoji="0" lang="zh-CN" altLang="zh-CN" sz="1800"/>
          </a:p>
          <a:p>
            <a:r>
              <a:rPr kumimoji="0" lang="en-US" altLang="zh-CN" sz="1800"/>
              <a:t>         if(pstmt!=null){</a:t>
            </a:r>
            <a:endParaRPr kumimoji="0" lang="zh-CN" altLang="zh-CN" sz="1800"/>
          </a:p>
          <a:p>
            <a:r>
              <a:rPr kumimoji="0" lang="en-US" altLang="zh-CN" sz="1800"/>
              <a:t>                 pstm.close();</a:t>
            </a:r>
            <a:endParaRPr kumimoji="0" lang="zh-CN" altLang="zh-CN" sz="1800"/>
          </a:p>
          <a:p>
            <a:r>
              <a:rPr kumimoji="0" lang="en-US" altLang="zh-CN" sz="1800"/>
              <a:t>           }</a:t>
            </a:r>
            <a:endParaRPr kumimoji="0" lang="zh-CN" altLang="zh-CN" sz="1800"/>
          </a:p>
          <a:p>
            <a:r>
              <a:rPr kumimoji="0" lang="en-US" altLang="zh-CN" sz="1800"/>
              <a:t>          if(conn!=null){</a:t>
            </a:r>
            <a:endParaRPr kumimoji="0" lang="zh-CN" altLang="zh-CN" sz="1800"/>
          </a:p>
          <a:p>
            <a:r>
              <a:rPr kumimoji="0" lang="en-US" altLang="zh-CN" sz="1800"/>
              <a:t>                 conn.close();</a:t>
            </a:r>
            <a:endParaRPr kumimoji="0" lang="zh-CN" altLang="zh-CN" sz="1800"/>
          </a:p>
          <a:p>
            <a:r>
              <a:rPr kumimoji="0" lang="en-US" altLang="zh-CN" sz="1800"/>
              <a:t>          }</a:t>
            </a:r>
            <a:endParaRPr kumimoji="0" lang="zh-CN" altLang="zh-CN" sz="1800"/>
          </a:p>
          <a:p>
            <a:r>
              <a:rPr kumimoji="0" lang="en-US" altLang="zh-CN" sz="1800"/>
              <a:t>         %&gt;&lt;/body&gt;&lt;/html&gt;</a:t>
            </a:r>
            <a:endParaRPr kumimoji="0" lang="zh-CN" altLang="zh-CN" sz="1800"/>
          </a:p>
          <a:p>
            <a:endParaRPr lang="zh-CN" altLang="en-US" sz="18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6.6 </a:t>
            </a:r>
            <a:r>
              <a:rPr lang="en-US" altLang="zh-CN" sz="3200" b="1">
                <a:solidFill>
                  <a:srgbClr val="0000FF"/>
                </a:solidFill>
                <a:latin typeface="黑体" panose="02010609060101010101" pitchFamily="49" charset="-122"/>
                <a:ea typeface="黑体" panose="02010609060101010101" pitchFamily="49" charset="-122"/>
              </a:rPr>
              <a:t>SQL</a:t>
            </a:r>
            <a:r>
              <a:rPr lang="zh-CN" altLang="en-US" sz="3200" b="1">
                <a:solidFill>
                  <a:srgbClr val="0000FF"/>
                </a:solidFill>
                <a:latin typeface="黑体" panose="02010609060101010101" pitchFamily="49" charset="-122"/>
                <a:ea typeface="黑体" panose="02010609060101010101" pitchFamily="49" charset="-122"/>
              </a:rPr>
              <a:t>语句注入式攻击与防范</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79874" name="矩形 1"/>
          <p:cNvSpPr>
            <a:spLocks noChangeArrowheads="1"/>
          </p:cNvSpPr>
          <p:nvPr/>
        </p:nvSpPr>
        <p:spPr bwMode="auto">
          <a:xfrm>
            <a:off x="395288" y="105251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2000"/>
          </a:p>
          <a:p>
            <a:endParaRPr kumimoji="0" lang="en-US" altLang="zh-TW" sz="2000"/>
          </a:p>
          <a:p>
            <a:r>
              <a:rPr kumimoji="0" lang="zh-CN" altLang="zh-CN" sz="2000"/>
              <a:t> </a:t>
            </a:r>
          </a:p>
        </p:txBody>
      </p:sp>
      <p:sp>
        <p:nvSpPr>
          <p:cNvPr id="79875" name="矩形 2"/>
          <p:cNvSpPr>
            <a:spLocks noChangeArrowheads="1"/>
          </p:cNvSpPr>
          <p:nvPr/>
        </p:nvSpPr>
        <p:spPr bwMode="auto">
          <a:xfrm>
            <a:off x="611188" y="1125538"/>
            <a:ext cx="82819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kumimoji="0" lang="en-US" altLang="zh-CN"/>
              <a:t>Web</a:t>
            </a:r>
            <a:r>
              <a:rPr kumimoji="0" lang="zh-CN" altLang="en-US"/>
              <a:t>的互联特性使数据库数据面临许多安全问题</a:t>
            </a:r>
            <a:endParaRPr kumimoji="0" lang="en-US" altLang="zh-CN"/>
          </a:p>
          <a:p>
            <a:pPr>
              <a:lnSpc>
                <a:spcPts val="3075"/>
              </a:lnSpc>
              <a:buFont typeface="Arial" panose="020B0604020202020204" pitchFamily="34" charset="0"/>
              <a:buChar char="•"/>
            </a:pPr>
            <a:r>
              <a:rPr kumimoji="0" lang="zh-CN" altLang="zh-CN"/>
              <a:t> </a:t>
            </a:r>
            <a:r>
              <a:rPr kumimoji="0" lang="en-US" altLang="zh-CN"/>
              <a:t>JSP</a:t>
            </a:r>
            <a:r>
              <a:rPr kumimoji="0" lang="zh-CN" altLang="en-US"/>
              <a:t>数据库程序中的</a:t>
            </a:r>
            <a:r>
              <a:rPr kumimoji="0" lang="en-US" altLang="zh-CN"/>
              <a:t>SQL</a:t>
            </a:r>
            <a:r>
              <a:rPr kumimoji="0" lang="zh-CN" altLang="en-US"/>
              <a:t>注入攻击（</a:t>
            </a:r>
            <a:r>
              <a:rPr kumimoji="0" lang="en-US" altLang="zh-CN"/>
              <a:t>SQL Injection</a:t>
            </a:r>
            <a:r>
              <a:rPr kumimoji="0" lang="zh-CN" altLang="en-US"/>
              <a:t>）</a:t>
            </a:r>
            <a:endParaRPr kumimoji="0" lang="en-US" altLang="zh-CN"/>
          </a:p>
          <a:p>
            <a:pPr lvl="1">
              <a:lnSpc>
                <a:spcPts val="3075"/>
              </a:lnSpc>
              <a:buFont typeface="Symbol" panose="05050102010706020507" pitchFamily="18" charset="2"/>
              <a:buChar char="-"/>
            </a:pPr>
            <a:r>
              <a:rPr kumimoji="0" lang="zh-CN" altLang="en-US"/>
              <a:t>程序缺乏对用户输入数据的合法性检验</a:t>
            </a:r>
            <a:endParaRPr kumimoji="0" lang="en-US" altLang="zh-CN"/>
          </a:p>
          <a:p>
            <a:pPr lvl="1">
              <a:lnSpc>
                <a:spcPts val="3075"/>
              </a:lnSpc>
              <a:buFont typeface="Symbol" panose="05050102010706020507" pitchFamily="18" charset="2"/>
              <a:buChar char="-"/>
            </a:pPr>
            <a:r>
              <a:rPr kumimoji="0" lang="zh-CN" altLang="en-US"/>
              <a:t>黑客通过提交一段利用</a:t>
            </a:r>
            <a:r>
              <a:rPr kumimoji="0" lang="en-US" altLang="zh-CN"/>
              <a:t>SQL</a:t>
            </a:r>
            <a:r>
              <a:rPr kumimoji="0" lang="zh-CN" altLang="en-US"/>
              <a:t>语句漏洞的数据库查询代码，获取本无权访问的数据</a:t>
            </a:r>
            <a:r>
              <a:rPr kumimoji="0" lang="zh-CN" altLang="zh-CN"/>
              <a:t>  </a:t>
            </a:r>
            <a:endParaRPr kumimoji="0" lang="zh-CN" altLang="en-US"/>
          </a:p>
        </p:txBody>
      </p:sp>
      <p:sp>
        <p:nvSpPr>
          <p:cNvPr id="79876" name="文本框 4"/>
          <p:cNvSpPr txBox="1">
            <a:spLocks noChangeArrowheads="1"/>
          </p:cNvSpPr>
          <p:nvPr/>
        </p:nvSpPr>
        <p:spPr bwMode="auto">
          <a:xfrm>
            <a:off x="395288" y="3213100"/>
            <a:ext cx="85693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a:t>例：某登录验证的</a:t>
            </a:r>
            <a:r>
              <a:rPr kumimoji="0" lang="en-US" altLang="zh-CN" sz="2000"/>
              <a:t>SQL</a:t>
            </a:r>
            <a:r>
              <a:rPr kumimoji="0" lang="zh-CN" altLang="en-US" sz="2000"/>
              <a:t>查询代码为：</a:t>
            </a:r>
            <a:endParaRPr kumimoji="0" lang="zh-CN" altLang="zh-CN" sz="2000"/>
          </a:p>
          <a:p>
            <a:r>
              <a:rPr kumimoji="0" lang="en-US" altLang="zh-CN" sz="2000"/>
              <a:t>       String sql = "select * from users</a:t>
            </a:r>
          </a:p>
          <a:p>
            <a:r>
              <a:rPr kumimoji="0" lang="en-US" altLang="zh-CN" sz="2000"/>
              <a:t>		 where user ='"+uid+"' and password ='"+pwd+"' ";</a:t>
            </a:r>
            <a:endParaRPr kumimoji="0" lang="zh-CN" altLang="zh-CN" sz="2000"/>
          </a:p>
          <a:p>
            <a:r>
              <a:rPr kumimoji="0" lang="zh-CN" altLang="en-US" sz="2000"/>
              <a:t>若在</a:t>
            </a:r>
            <a:r>
              <a:rPr kumimoji="0" lang="en-US" altLang="zh-CN" sz="2000"/>
              <a:t>SQL </a:t>
            </a:r>
            <a:r>
              <a:rPr kumimoji="0" lang="zh-CN" altLang="en-US" sz="2000"/>
              <a:t>语句中恶意填入：</a:t>
            </a:r>
            <a:endParaRPr kumimoji="0" lang="zh-CN" altLang="zh-CN" sz="2000"/>
          </a:p>
          <a:p>
            <a:r>
              <a:rPr kumimoji="0" lang="en-US" altLang="zh-CN" sz="2000"/>
              <a:t>	uid = "1' OR '1'='1”;    pwd = "1' OR '1'='1";</a:t>
            </a:r>
            <a:endParaRPr kumimoji="0" lang="zh-CN" altLang="zh-CN" sz="2000"/>
          </a:p>
          <a:p>
            <a:r>
              <a:rPr kumimoji="0" lang="zh-CN" altLang="en-US" sz="2000"/>
              <a:t>则语句串成为：</a:t>
            </a:r>
            <a:endParaRPr kumimoji="0" lang="zh-CN" altLang="zh-CN" sz="2000"/>
          </a:p>
          <a:p>
            <a:r>
              <a:rPr kumimoji="0" lang="en-US" altLang="zh-CN" sz="2000"/>
              <a:t>       sql = "SELECT * FROM users</a:t>
            </a:r>
          </a:p>
          <a:p>
            <a:r>
              <a:rPr kumimoji="0" lang="en-US" altLang="zh-CN" sz="2000"/>
              <a:t>                WHERE (name = '1' OR '1'='1') and (password = '1' OR '1'='1')”</a:t>
            </a:r>
            <a:endParaRPr kumimoji="0" lang="zh-CN" altLang="zh-CN" sz="2000"/>
          </a:p>
          <a:p>
            <a:r>
              <a:rPr kumimoji="0" lang="zh-CN" altLang="en-US" sz="2000"/>
              <a:t>填入的两个字符串会使得条件语句的条件恒为真</a:t>
            </a:r>
            <a:r>
              <a:rPr kumimoji="0" lang="zh-CN" altLang="zh-CN" sz="2000"/>
              <a:t> </a:t>
            </a:r>
            <a:endParaRPr lang="zh-CN" altLang="en-US" sz="20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en-US" altLang="zh-CN" sz="3200">
                <a:solidFill>
                  <a:srgbClr val="0000FF"/>
                </a:solidFill>
                <a:latin typeface="黑体" panose="02010609060101010101" pitchFamily="49" charset="-122"/>
                <a:ea typeface="黑体" panose="02010609060101010101" pitchFamily="49" charset="-122"/>
              </a:rPr>
              <a:t>SQL</a:t>
            </a:r>
            <a:r>
              <a:rPr lang="zh-CN" altLang="en-US" sz="3200">
                <a:solidFill>
                  <a:srgbClr val="0000FF"/>
                </a:solidFill>
                <a:latin typeface="黑体" panose="02010609060101010101" pitchFamily="49" charset="-122"/>
                <a:ea typeface="黑体" panose="02010609060101010101" pitchFamily="49" charset="-122"/>
              </a:rPr>
              <a:t>语句注入式攻击示例</a:t>
            </a:r>
            <a:r>
              <a:rPr lang="zh-CN" altLang="zh-CN" sz="3200">
                <a:solidFill>
                  <a:srgbClr val="0000FF"/>
                </a:solidFill>
                <a:latin typeface="黑体" panose="02010609060101010101" pitchFamily="49" charset="-122"/>
                <a:ea typeface="黑体" panose="02010609060101010101" pitchFamily="49" charset="-122"/>
              </a:rPr>
              <a:t> </a:t>
            </a:r>
            <a:endParaRPr kumimoji="0" lang="zh-CN" altLang="en-US" sz="3200">
              <a:solidFill>
                <a:srgbClr val="0000FF"/>
              </a:solidFill>
              <a:latin typeface="黑体" panose="02010609060101010101" pitchFamily="49" charset="-122"/>
              <a:ea typeface="黑体" panose="02010609060101010101" pitchFamily="49" charset="-122"/>
            </a:endParaRPr>
          </a:p>
        </p:txBody>
      </p:sp>
      <p:sp>
        <p:nvSpPr>
          <p:cNvPr id="80898" name="矩形 1"/>
          <p:cNvSpPr>
            <a:spLocks noChangeArrowheads="1"/>
          </p:cNvSpPr>
          <p:nvPr/>
        </p:nvSpPr>
        <p:spPr bwMode="auto">
          <a:xfrm>
            <a:off x="395288" y="105251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2000"/>
          </a:p>
          <a:p>
            <a:endParaRPr kumimoji="0" lang="en-US" altLang="zh-TW" sz="2000"/>
          </a:p>
          <a:p>
            <a:r>
              <a:rPr kumimoji="0" lang="zh-CN" altLang="zh-CN" sz="2000"/>
              <a:t> </a:t>
            </a:r>
          </a:p>
        </p:txBody>
      </p:sp>
      <p:sp>
        <p:nvSpPr>
          <p:cNvPr id="80899" name="矩形 2"/>
          <p:cNvSpPr>
            <a:spLocks noChangeArrowheads="1"/>
          </p:cNvSpPr>
          <p:nvPr/>
        </p:nvSpPr>
        <p:spPr bwMode="auto">
          <a:xfrm>
            <a:off x="611188" y="1125538"/>
            <a:ext cx="82819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a:solidFill>
                  <a:srgbClr val="FF0000"/>
                </a:solidFill>
              </a:rPr>
              <a:t>本例在动态构造</a:t>
            </a:r>
            <a:r>
              <a:rPr kumimoji="0" lang="en-US" altLang="zh-CN">
                <a:solidFill>
                  <a:srgbClr val="FF0000"/>
                </a:solidFill>
              </a:rPr>
              <a:t>SQL</a:t>
            </a:r>
            <a:r>
              <a:rPr kumimoji="0" lang="zh-CN" altLang="en-US">
                <a:solidFill>
                  <a:srgbClr val="FF0000"/>
                </a:solidFill>
              </a:rPr>
              <a:t>语句时，因为存在参数构造缺陷，造成黑客附加破坏性语句。</a:t>
            </a:r>
            <a:r>
              <a:rPr kumimoji="0" lang="zh-CN" altLang="zh-CN">
                <a:solidFill>
                  <a:srgbClr val="FF0000"/>
                </a:solidFill>
              </a:rPr>
              <a:t> </a:t>
            </a:r>
            <a:endParaRPr kumimoji="0" lang="zh-CN" altLang="en-US">
              <a:solidFill>
                <a:srgbClr val="FF0000"/>
              </a:solidFill>
            </a:endParaRPr>
          </a:p>
        </p:txBody>
      </p:sp>
      <p:sp>
        <p:nvSpPr>
          <p:cNvPr id="2" name="文本框 1"/>
          <p:cNvSpPr txBox="1"/>
          <p:nvPr/>
        </p:nvSpPr>
        <p:spPr>
          <a:xfrm>
            <a:off x="395536" y="2204864"/>
            <a:ext cx="8352928" cy="4154983"/>
          </a:xfrm>
          <a:prstGeom prst="rect">
            <a:avLst/>
          </a:prstGeom>
          <a:noFill/>
        </p:spPr>
        <p:txBody>
          <a:bodyPr>
            <a:spAutoFit/>
          </a:bodyPr>
          <a:lstStyle/>
          <a:p>
            <a:pPr marL="342900" indent="-342900">
              <a:buFont typeface="Arial"/>
              <a:buChar char="•"/>
              <a:defRPr/>
            </a:pPr>
            <a:r>
              <a:rPr lang="zh-CN" altLang="zh-CN" sz="2200" dirty="0">
                <a:latin typeface="Arial" charset="0"/>
                <a:ea typeface="宋体" charset="0"/>
                <a:cs typeface="宋体" charset="0"/>
              </a:rPr>
              <a:t>应执行的</a:t>
            </a:r>
            <a:r>
              <a:rPr lang="en-US" altLang="zh-CN" sz="2200" dirty="0">
                <a:latin typeface="Arial" charset="0"/>
                <a:ea typeface="宋体" charset="0"/>
                <a:cs typeface="宋体" charset="0"/>
              </a:rPr>
              <a:t>SQL</a:t>
            </a:r>
            <a:r>
              <a:rPr lang="zh-CN" altLang="zh-CN" sz="2200" dirty="0">
                <a:latin typeface="Arial" charset="0"/>
                <a:ea typeface="宋体" charset="0"/>
                <a:cs typeface="宋体" charset="0"/>
              </a:rPr>
              <a:t>语句</a:t>
            </a:r>
            <a:r>
              <a:rPr lang="zh-CN" altLang="en-US" sz="2200" dirty="0">
                <a:latin typeface="Arial" charset="0"/>
                <a:ea typeface="宋体" charset="0"/>
                <a:cs typeface="宋体" charset="0"/>
              </a:rPr>
              <a:t>：</a:t>
            </a:r>
            <a:endParaRPr lang="zh-CN" altLang="zh-CN" sz="2200" dirty="0">
              <a:latin typeface="Arial" charset="0"/>
              <a:ea typeface="宋体" charset="0"/>
              <a:cs typeface="宋体" charset="0"/>
            </a:endParaRPr>
          </a:p>
          <a:p>
            <a:pPr>
              <a:defRPr/>
            </a:pPr>
            <a:r>
              <a:rPr lang="en-US" altLang="zh-CN" sz="2200" dirty="0">
                <a:latin typeface="Arial" charset="0"/>
                <a:ea typeface="宋体" charset="0"/>
                <a:cs typeface="宋体" charset="0"/>
              </a:rPr>
              <a:t>	SELECT </a:t>
            </a:r>
            <a:r>
              <a:rPr lang="en-US" altLang="zh-CN" sz="2200" dirty="0" err="1">
                <a:latin typeface="Arial" charset="0"/>
                <a:ea typeface="宋体" charset="0"/>
                <a:cs typeface="宋体" charset="0"/>
              </a:rPr>
              <a:t>stuname</a:t>
            </a:r>
            <a:r>
              <a:rPr lang="en-US" altLang="zh-CN" sz="2200" dirty="0">
                <a:latin typeface="Arial" charset="0"/>
                <a:ea typeface="宋体" charset="0"/>
                <a:cs typeface="宋体" charset="0"/>
              </a:rPr>
              <a:t>, course FROM students </a:t>
            </a:r>
          </a:p>
          <a:p>
            <a:pPr>
              <a:defRPr/>
            </a:pPr>
            <a:r>
              <a:rPr lang="en-US" altLang="zh-CN" sz="2200" dirty="0">
                <a:latin typeface="Arial" charset="0"/>
                <a:ea typeface="宋体" charset="0"/>
                <a:cs typeface="宋体" charset="0"/>
              </a:rPr>
              <a:t>		WHERE </a:t>
            </a:r>
            <a:r>
              <a:rPr lang="en-US" altLang="zh-CN" sz="2200" dirty="0" err="1">
                <a:latin typeface="Arial" charset="0"/>
                <a:ea typeface="宋体" charset="0"/>
                <a:cs typeface="宋体" charset="0"/>
              </a:rPr>
              <a:t>stuid</a:t>
            </a:r>
            <a:r>
              <a:rPr lang="en-US" altLang="zh-CN" sz="2200" dirty="0">
                <a:latin typeface="Arial" charset="0"/>
                <a:ea typeface="宋体" charset="0"/>
                <a:cs typeface="宋体" charset="0"/>
              </a:rPr>
              <a:t> = ‘14010222’</a:t>
            </a:r>
            <a:endParaRPr lang="zh-CN" altLang="zh-CN" sz="2200" dirty="0">
              <a:latin typeface="Arial" charset="0"/>
              <a:ea typeface="宋体" charset="0"/>
              <a:cs typeface="宋体" charset="0"/>
            </a:endParaRPr>
          </a:p>
          <a:p>
            <a:pPr marL="342900" indent="-342900">
              <a:buFont typeface="Arial"/>
              <a:buChar char="•"/>
              <a:defRPr/>
            </a:pPr>
            <a:r>
              <a:rPr lang="zh-CN" altLang="zh-CN" sz="2200" dirty="0">
                <a:latin typeface="Arial" charset="0"/>
                <a:ea typeface="宋体" charset="0"/>
                <a:cs typeface="宋体" charset="0"/>
              </a:rPr>
              <a:t>黑客利用输入条件参数不加过滤的漏洞，在条件输入时加上语句终止符并附加其它</a:t>
            </a:r>
            <a:r>
              <a:rPr lang="en-US" altLang="zh-CN" sz="2200" dirty="0">
                <a:latin typeface="Arial" charset="0"/>
                <a:ea typeface="宋体" charset="0"/>
                <a:cs typeface="宋体" charset="0"/>
              </a:rPr>
              <a:t>SQL</a:t>
            </a:r>
            <a:r>
              <a:rPr lang="zh-CN" altLang="zh-CN" sz="2200" dirty="0">
                <a:latin typeface="Arial" charset="0"/>
                <a:ea typeface="宋体" charset="0"/>
                <a:cs typeface="宋体" charset="0"/>
              </a:rPr>
              <a:t>语句；</a:t>
            </a:r>
            <a:endParaRPr lang="en-US" altLang="zh-CN" sz="2200" dirty="0">
              <a:latin typeface="Arial" charset="0"/>
              <a:ea typeface="宋体" charset="0"/>
              <a:cs typeface="宋体" charset="0"/>
            </a:endParaRPr>
          </a:p>
          <a:p>
            <a:pPr marL="342900" indent="-342900">
              <a:buFont typeface="Arial"/>
              <a:buChar char="•"/>
              <a:defRPr/>
            </a:pPr>
            <a:r>
              <a:rPr lang="zh-CN" altLang="zh-CN" sz="2200" dirty="0">
                <a:latin typeface="Arial" charset="0"/>
                <a:ea typeface="宋体" charset="0"/>
                <a:cs typeface="宋体" charset="0"/>
              </a:rPr>
              <a:t>添加了恶意的删除</a:t>
            </a:r>
            <a:r>
              <a:rPr lang="en-US" altLang="zh-CN" sz="2200" dirty="0">
                <a:latin typeface="Arial" charset="0"/>
                <a:ea typeface="宋体" charset="0"/>
                <a:cs typeface="宋体" charset="0"/>
              </a:rPr>
              <a:t>pub</a:t>
            </a:r>
            <a:r>
              <a:rPr lang="zh-CN" altLang="zh-CN" sz="2200" dirty="0">
                <a:latin typeface="Arial" charset="0"/>
                <a:ea typeface="宋体" charset="0"/>
                <a:cs typeface="宋体" charset="0"/>
              </a:rPr>
              <a:t>数据库的</a:t>
            </a:r>
            <a:r>
              <a:rPr lang="en-US" altLang="zh-CN" sz="2200" dirty="0">
                <a:latin typeface="Arial" charset="0"/>
                <a:ea typeface="宋体" charset="0"/>
                <a:cs typeface="宋体" charset="0"/>
              </a:rPr>
              <a:t>SQL</a:t>
            </a:r>
            <a:r>
              <a:rPr lang="zh-CN" altLang="zh-CN" sz="2200" dirty="0">
                <a:latin typeface="Arial" charset="0"/>
                <a:ea typeface="宋体" charset="0"/>
                <a:cs typeface="宋体" charset="0"/>
              </a:rPr>
              <a:t>语句“</a:t>
            </a:r>
            <a:r>
              <a:rPr lang="en-US" altLang="zh-CN" sz="2200" dirty="0">
                <a:latin typeface="Arial" charset="0"/>
                <a:ea typeface="宋体" charset="0"/>
                <a:cs typeface="宋体" charset="0"/>
              </a:rPr>
              <a:t>;DROP DATABASE pubs </a:t>
            </a:r>
            <a:r>
              <a:rPr lang="en-US" altLang="zh-CN" sz="2200" strike="sngStrike" dirty="0">
                <a:latin typeface="Arial" charset="0"/>
                <a:ea typeface="宋体" charset="0"/>
                <a:cs typeface="宋体" charset="0"/>
              </a:rPr>
              <a:t>–</a:t>
            </a:r>
            <a:r>
              <a:rPr lang="zh-CN" altLang="zh-CN" sz="2200" dirty="0">
                <a:latin typeface="Arial" charset="0"/>
                <a:ea typeface="宋体" charset="0"/>
                <a:cs typeface="宋体" charset="0"/>
              </a:rPr>
              <a:t>”，</a:t>
            </a:r>
            <a:r>
              <a:rPr lang="zh-CN" altLang="en-US" sz="2200" dirty="0">
                <a:latin typeface="Arial" charset="0"/>
                <a:ea typeface="宋体" charset="0"/>
                <a:cs typeface="宋体" charset="0"/>
              </a:rPr>
              <a:t>则</a:t>
            </a:r>
            <a:r>
              <a:rPr lang="zh-CN" altLang="zh-CN" sz="2200" dirty="0">
                <a:latin typeface="Arial" charset="0"/>
                <a:ea typeface="宋体" charset="0"/>
                <a:cs typeface="宋体" charset="0"/>
              </a:rPr>
              <a:t>该查询语句成为：</a:t>
            </a:r>
          </a:p>
          <a:p>
            <a:pPr>
              <a:defRPr/>
            </a:pPr>
            <a:r>
              <a:rPr lang="en-US" altLang="zh-CN" sz="2200" dirty="0">
                <a:latin typeface="Arial" charset="0"/>
                <a:ea typeface="宋体" charset="0"/>
                <a:cs typeface="宋体" charset="0"/>
              </a:rPr>
              <a:t>	SELECT </a:t>
            </a:r>
            <a:r>
              <a:rPr lang="en-US" altLang="zh-CN" sz="2200" dirty="0" err="1">
                <a:latin typeface="Arial" charset="0"/>
                <a:ea typeface="宋体" charset="0"/>
                <a:cs typeface="宋体" charset="0"/>
              </a:rPr>
              <a:t>stuname</a:t>
            </a:r>
            <a:r>
              <a:rPr lang="en-US" altLang="zh-CN" sz="2200" dirty="0">
                <a:latin typeface="Arial" charset="0"/>
                <a:ea typeface="宋体" charset="0"/>
                <a:cs typeface="宋体" charset="0"/>
              </a:rPr>
              <a:t>, course FROM students </a:t>
            </a:r>
          </a:p>
          <a:p>
            <a:pPr>
              <a:defRPr/>
            </a:pPr>
            <a:r>
              <a:rPr lang="en-US" altLang="zh-CN" sz="2200" dirty="0">
                <a:latin typeface="Arial" charset="0"/>
                <a:ea typeface="宋体" charset="0"/>
                <a:cs typeface="宋体" charset="0"/>
              </a:rPr>
              <a:t>		WHERE </a:t>
            </a:r>
            <a:r>
              <a:rPr lang="en-US" altLang="zh-CN" sz="2200" dirty="0" err="1">
                <a:latin typeface="Arial" charset="0"/>
                <a:ea typeface="宋体" charset="0"/>
                <a:cs typeface="宋体" charset="0"/>
              </a:rPr>
              <a:t>stuid</a:t>
            </a:r>
            <a:r>
              <a:rPr lang="en-US" altLang="zh-CN" sz="2200" dirty="0">
                <a:latin typeface="Arial" charset="0"/>
                <a:ea typeface="宋体" charset="0"/>
                <a:cs typeface="宋体" charset="0"/>
              </a:rPr>
              <a:t> = ‘’; DROP DATABASE pubs -- “</a:t>
            </a:r>
            <a:endParaRPr lang="zh-CN" altLang="zh-CN" sz="2200" dirty="0">
              <a:latin typeface="Arial" charset="0"/>
              <a:ea typeface="宋体" charset="0"/>
              <a:cs typeface="宋体" charset="0"/>
            </a:endParaRPr>
          </a:p>
          <a:p>
            <a:pPr>
              <a:defRPr/>
            </a:pPr>
            <a:r>
              <a:rPr lang="zh-CN" altLang="en-US" sz="2200" dirty="0">
                <a:solidFill>
                  <a:srgbClr val="FF0000"/>
                </a:solidFill>
                <a:latin typeface="Arial" charset="0"/>
                <a:ea typeface="宋体" charset="0"/>
                <a:cs typeface="宋体" charset="0"/>
              </a:rPr>
              <a:t>注意</a:t>
            </a:r>
            <a:r>
              <a:rPr lang="zh-CN" altLang="en-US" sz="2200" dirty="0">
                <a:latin typeface="Arial" charset="0"/>
                <a:ea typeface="宋体" charset="0"/>
                <a:cs typeface="宋体" charset="0"/>
              </a:rPr>
              <a:t>：</a:t>
            </a:r>
            <a:r>
              <a:rPr lang="en-US" altLang="zh-CN" sz="2200" dirty="0">
                <a:latin typeface="Arial" charset="0"/>
                <a:ea typeface="宋体" charset="0"/>
                <a:cs typeface="宋体" charset="0"/>
              </a:rPr>
              <a:t> “</a:t>
            </a:r>
            <a:r>
              <a:rPr lang="zh-CN" altLang="zh-CN" sz="2200" dirty="0">
                <a:latin typeface="Arial" charset="0"/>
                <a:ea typeface="宋体" charset="0"/>
                <a:cs typeface="宋体" charset="0"/>
              </a:rPr>
              <a:t>；</a:t>
            </a:r>
            <a:r>
              <a:rPr lang="en-US" altLang="zh-CN" sz="2200" dirty="0">
                <a:latin typeface="Arial" charset="0"/>
                <a:ea typeface="宋体" charset="0"/>
                <a:cs typeface="宋体" charset="0"/>
              </a:rPr>
              <a:t>”</a:t>
            </a:r>
            <a:r>
              <a:rPr lang="zh-CN" altLang="zh-CN" sz="2200" dirty="0">
                <a:latin typeface="Arial" charset="0"/>
                <a:ea typeface="宋体" charset="0"/>
                <a:cs typeface="宋体" charset="0"/>
              </a:rPr>
              <a:t>字符来终止当前的</a:t>
            </a:r>
            <a:r>
              <a:rPr lang="en-US" altLang="zh-CN" sz="2200" dirty="0">
                <a:latin typeface="Arial" charset="0"/>
                <a:ea typeface="宋体" charset="0"/>
                <a:cs typeface="宋体" charset="0"/>
              </a:rPr>
              <a:t>SQL</a:t>
            </a:r>
            <a:r>
              <a:rPr lang="zh-CN" altLang="zh-CN" sz="2200" dirty="0">
                <a:latin typeface="Arial" charset="0"/>
                <a:ea typeface="宋体" charset="0"/>
                <a:cs typeface="宋体" charset="0"/>
              </a:rPr>
              <a:t>语句，语句的其他部分用</a:t>
            </a:r>
            <a:r>
              <a:rPr lang="en-US" altLang="zh-CN" sz="2200" dirty="0">
                <a:latin typeface="Arial" charset="0"/>
                <a:ea typeface="宋体" charset="0"/>
                <a:cs typeface="宋体" charset="0"/>
              </a:rPr>
              <a:t>“-- ”</a:t>
            </a:r>
            <a:r>
              <a:rPr lang="zh-CN" altLang="zh-CN" sz="2200" dirty="0">
                <a:latin typeface="Arial" charset="0"/>
                <a:ea typeface="宋体" charset="0"/>
                <a:cs typeface="宋体" charset="0"/>
              </a:rPr>
              <a:t>字符串注释掉。</a:t>
            </a:r>
            <a:r>
              <a:rPr lang="en-US" altLang="zh-CN" sz="2200" dirty="0">
                <a:latin typeface="Arial" charset="0"/>
                <a:ea typeface="宋体" charset="0"/>
                <a:cs typeface="宋体" charset="0"/>
              </a:rPr>
              <a:t>“-- ”</a:t>
            </a:r>
            <a:r>
              <a:rPr lang="zh-CN" altLang="zh-CN" sz="2200" dirty="0">
                <a:latin typeface="Arial" charset="0"/>
                <a:ea typeface="宋体" charset="0"/>
                <a:cs typeface="宋体" charset="0"/>
              </a:rPr>
              <a:t>也是注释符。</a:t>
            </a:r>
          </a:p>
          <a:p>
            <a:pPr>
              <a:defRPr/>
            </a:pPr>
            <a:endParaRPr kumimoji="1" lang="zh-CN" altLang="en-US" sz="2200" dirty="0">
              <a:latin typeface="Arial" charset="0"/>
              <a:ea typeface="宋体" charset="0"/>
              <a:cs typeface="宋体"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txBox="1">
            <a:spLocks noChangeArrowheads="1"/>
          </p:cNvSpPr>
          <p:nvPr/>
        </p:nvSpPr>
        <p:spPr bwMode="auto">
          <a:xfrm>
            <a:off x="285750" y="214313"/>
            <a:ext cx="8643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TW" altLang="en-US" sz="3200" b="1">
                <a:solidFill>
                  <a:srgbClr val="0000FF"/>
                </a:solidFill>
                <a:latin typeface="黑体" panose="02010609060101010101" pitchFamily="49" charset="-122"/>
                <a:ea typeface="黑体" panose="02010609060101010101" pitchFamily="49" charset="-122"/>
              </a:rPr>
              <a:t>避免</a:t>
            </a:r>
            <a:r>
              <a:rPr lang="zh-TW" altLang="zh-CN" sz="3200" b="1">
                <a:solidFill>
                  <a:srgbClr val="0000FF"/>
                </a:solidFill>
                <a:latin typeface="黑体" panose="02010609060101010101" pitchFamily="49" charset="-122"/>
                <a:ea typeface="黑体" panose="02010609060101010101" pitchFamily="49" charset="-122"/>
              </a:rPr>
              <a:t>SQL</a:t>
            </a:r>
            <a:r>
              <a:rPr lang="zh-TW" altLang="en-US" sz="3200" b="1">
                <a:solidFill>
                  <a:srgbClr val="0000FF"/>
                </a:solidFill>
                <a:latin typeface="黑体" panose="02010609060101010101" pitchFamily="49" charset="-122"/>
                <a:ea typeface="黑体" panose="02010609060101010101" pitchFamily="49" charset="-122"/>
              </a:rPr>
              <a:t>注入式攻击</a:t>
            </a:r>
            <a:r>
              <a:rPr lang="zh-CN" altLang="en-US" sz="3200" b="1">
                <a:solidFill>
                  <a:srgbClr val="0000FF"/>
                </a:solidFill>
                <a:latin typeface="黑体" panose="02010609060101010101" pitchFamily="49" charset="-122"/>
                <a:ea typeface="黑体" panose="02010609060101010101" pitchFamily="49" charset="-122"/>
              </a:rPr>
              <a:t>的建议</a:t>
            </a:r>
            <a:r>
              <a:rPr lang="zh-CN" altLang="zh-CN" sz="3200" b="1">
                <a:solidFill>
                  <a:srgbClr val="0000FF"/>
                </a:solidFill>
                <a:latin typeface="黑体" panose="02010609060101010101" pitchFamily="49" charset="-122"/>
                <a:ea typeface="黑体" panose="02010609060101010101" pitchFamily="49" charset="-122"/>
              </a:rPr>
              <a:t> </a:t>
            </a:r>
            <a:endParaRPr kumimoji="0" lang="zh-CN" altLang="en-US" sz="3200" b="1">
              <a:solidFill>
                <a:srgbClr val="0000FF"/>
              </a:solidFill>
              <a:latin typeface="黑体" panose="02010609060101010101" pitchFamily="49" charset="-122"/>
              <a:ea typeface="黑体" panose="02010609060101010101" pitchFamily="49" charset="-122"/>
            </a:endParaRPr>
          </a:p>
        </p:txBody>
      </p:sp>
      <p:sp>
        <p:nvSpPr>
          <p:cNvPr id="81922" name="矩形 1"/>
          <p:cNvSpPr>
            <a:spLocks noChangeArrowheads="1"/>
          </p:cNvSpPr>
          <p:nvPr/>
        </p:nvSpPr>
        <p:spPr bwMode="auto">
          <a:xfrm>
            <a:off x="395288" y="105251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en-US" altLang="zh-CN" sz="2000"/>
          </a:p>
          <a:p>
            <a:endParaRPr kumimoji="0" lang="en-US" altLang="zh-TW" sz="2000"/>
          </a:p>
          <a:p>
            <a:r>
              <a:rPr kumimoji="0" lang="zh-CN" altLang="zh-CN" sz="2000"/>
              <a:t> </a:t>
            </a:r>
          </a:p>
        </p:txBody>
      </p:sp>
      <p:sp>
        <p:nvSpPr>
          <p:cNvPr id="2" name="文本框 1"/>
          <p:cNvSpPr txBox="1"/>
          <p:nvPr/>
        </p:nvSpPr>
        <p:spPr>
          <a:xfrm>
            <a:off x="395288" y="1125538"/>
            <a:ext cx="8353425" cy="2906712"/>
          </a:xfrm>
          <a:prstGeom prst="rect">
            <a:avLst/>
          </a:prstGeom>
          <a:noFill/>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675"/>
              </a:lnSpc>
              <a:buFont typeface="Arial" panose="020B0604020202020204" pitchFamily="34" charset="0"/>
              <a:buChar char="•"/>
            </a:pPr>
            <a:r>
              <a:rPr kumimoji="0" lang="en-US" altLang="zh-CN"/>
              <a:t>SQL</a:t>
            </a:r>
            <a:r>
              <a:rPr kumimoji="0" lang="zh-CN" altLang="zh-CN"/>
              <a:t>语句中审慎使用单、双引号</a:t>
            </a:r>
            <a:endParaRPr kumimoji="0" lang="en-US" altLang="zh-CN"/>
          </a:p>
          <a:p>
            <a:pPr>
              <a:lnSpc>
                <a:spcPts val="3675"/>
              </a:lnSpc>
              <a:buFont typeface="Arial" panose="020B0604020202020204" pitchFamily="34" charset="0"/>
              <a:buChar char="•"/>
            </a:pPr>
            <a:r>
              <a:rPr kumimoji="0" lang="zh-CN" altLang="zh-CN"/>
              <a:t>输入参数一定要经过参数检验</a:t>
            </a:r>
          </a:p>
          <a:p>
            <a:pPr>
              <a:lnSpc>
                <a:spcPts val="3675"/>
              </a:lnSpc>
              <a:buFont typeface="Arial" panose="020B0604020202020204" pitchFamily="34" charset="0"/>
              <a:buChar char="•"/>
            </a:pPr>
            <a:r>
              <a:rPr kumimoji="0" lang="zh-CN" altLang="zh-CN"/>
              <a:t>参数类型指定</a:t>
            </a:r>
            <a:endParaRPr kumimoji="0" lang="en-US" altLang="zh-CN"/>
          </a:p>
          <a:p>
            <a:pPr>
              <a:lnSpc>
                <a:spcPts val="3675"/>
              </a:lnSpc>
              <a:buFont typeface="Arial" panose="020B0604020202020204" pitchFamily="34" charset="0"/>
              <a:buChar char="•"/>
            </a:pPr>
            <a:r>
              <a:rPr kumimoji="0" lang="zh-CN" altLang="zh-CN"/>
              <a:t>敏感数据加密</a:t>
            </a:r>
            <a:r>
              <a:rPr kumimoji="0" lang="en-US" altLang="zh-CN"/>
              <a:t>	</a:t>
            </a:r>
            <a:endParaRPr kumimoji="0" lang="zh-CN" altLang="zh-CN"/>
          </a:p>
          <a:p>
            <a:pPr>
              <a:lnSpc>
                <a:spcPts val="3675"/>
              </a:lnSpc>
              <a:buFont typeface="Arial" panose="020B0604020202020204" pitchFamily="34" charset="0"/>
              <a:buChar char="•"/>
            </a:pPr>
            <a:r>
              <a:rPr kumimoji="0" lang="zh-CN" altLang="zh-CN"/>
              <a:t>为数据库表设置最低访问权限</a:t>
            </a:r>
          </a:p>
          <a:p>
            <a:pPr>
              <a:lnSpc>
                <a:spcPts val="3675"/>
              </a:lnSpc>
            </a:pPr>
            <a:r>
              <a:rPr kumimoji="0" lang="en-US" altLang="zh-CN"/>
              <a:t>	</a:t>
            </a:r>
            <a:endParaRPr lang="zh-CN" altLang="en-US" sz="2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txBox="1">
            <a:spLocks noChangeArrowheads="1"/>
          </p:cNvSpPr>
          <p:nvPr/>
        </p:nvSpPr>
        <p:spPr bwMode="auto">
          <a:xfrm>
            <a:off x="250825" y="260350"/>
            <a:ext cx="8643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SELECT </a:t>
            </a:r>
            <a:r>
              <a:rPr kumimoji="0" lang="zh-CN" altLang="en-US" sz="3200" b="1">
                <a:solidFill>
                  <a:srgbClr val="0000FF"/>
                </a:solidFill>
                <a:latin typeface="黑体" panose="02010609060101010101" pitchFamily="49" charset="-122"/>
                <a:ea typeface="黑体" panose="02010609060101010101" pitchFamily="49" charset="-122"/>
              </a:rPr>
              <a:t>示例</a:t>
            </a:r>
          </a:p>
        </p:txBody>
      </p:sp>
      <p:sp>
        <p:nvSpPr>
          <p:cNvPr id="19458" name="Text Box 6"/>
          <p:cNvSpPr txBox="1">
            <a:spLocks noChangeArrowheads="1"/>
          </p:cNvSpPr>
          <p:nvPr/>
        </p:nvSpPr>
        <p:spPr bwMode="auto">
          <a:xfrm>
            <a:off x="468313" y="1341438"/>
            <a:ext cx="8207375" cy="533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Char char="•"/>
            </a:pPr>
            <a:r>
              <a:rPr lang="en-US" altLang="zh-CN" dirty="0"/>
              <a:t>SELECT </a:t>
            </a:r>
            <a:r>
              <a:rPr lang="en-US" altLang="zh-CN" dirty="0" err="1"/>
              <a:t>dept_no,dept_name,location</a:t>
            </a:r>
            <a:r>
              <a:rPr lang="en-US" altLang="zh-CN" dirty="0"/>
              <a:t> </a:t>
            </a:r>
            <a:endParaRPr lang="zh-CN" altLang="zh-CN" dirty="0"/>
          </a:p>
          <a:p>
            <a:r>
              <a:rPr lang="en-US" altLang="zh-CN" dirty="0"/>
              <a:t>	FROM department</a:t>
            </a:r>
          </a:p>
          <a:p>
            <a:endParaRPr lang="zh-CN" altLang="zh-CN" dirty="0"/>
          </a:p>
          <a:p>
            <a:pPr>
              <a:spcBef>
                <a:spcPct val="20000"/>
              </a:spcBef>
              <a:buFont typeface="Arial" panose="020B0604020202020204" pitchFamily="34" charset="0"/>
              <a:buChar char="•"/>
            </a:pPr>
            <a:r>
              <a:rPr lang="en-US" altLang="zh-CN" dirty="0"/>
              <a:t>SELECT </a:t>
            </a:r>
            <a:r>
              <a:rPr lang="en-US" altLang="zh-CN" dirty="0" err="1"/>
              <a:t>dept_no,dept_name</a:t>
            </a:r>
            <a:r>
              <a:rPr lang="en-US" altLang="zh-CN" dirty="0"/>
              <a:t> </a:t>
            </a:r>
            <a:endParaRPr lang="zh-CN" altLang="zh-CN" dirty="0"/>
          </a:p>
          <a:p>
            <a:r>
              <a:rPr lang="en-US" altLang="zh-CN" dirty="0"/>
              <a:t>	FROM department</a:t>
            </a:r>
            <a:endParaRPr lang="zh-CN" altLang="zh-CN" dirty="0"/>
          </a:p>
          <a:p>
            <a:r>
              <a:rPr lang="en-US" altLang="zh-CN" dirty="0"/>
              <a:t>	WHERE location= 'Dallas’</a:t>
            </a:r>
          </a:p>
          <a:p>
            <a:endParaRPr lang="en-US" altLang="zh-CN" dirty="0"/>
          </a:p>
          <a:p>
            <a:pPr>
              <a:buFont typeface="Arial" panose="020B0604020202020204" pitchFamily="34" charset="0"/>
              <a:buChar char="•"/>
            </a:pPr>
            <a:r>
              <a:rPr lang="en-US" altLang="zh-CN" dirty="0"/>
              <a:t>SELECT * </a:t>
            </a:r>
            <a:endParaRPr lang="zh-CN" altLang="zh-CN" dirty="0"/>
          </a:p>
          <a:p>
            <a:r>
              <a:rPr lang="en-US" altLang="zh-CN" dirty="0"/>
              <a:t>	INTO </a:t>
            </a:r>
            <a:r>
              <a:rPr lang="en-US" altLang="zh-CN" dirty="0" err="1"/>
              <a:t>researchemp</a:t>
            </a:r>
            <a:endParaRPr lang="zh-CN" altLang="zh-CN" dirty="0"/>
          </a:p>
          <a:p>
            <a:r>
              <a:rPr lang="en-US" altLang="zh-CN" dirty="0"/>
              <a:t>	FROM employee</a:t>
            </a:r>
            <a:endParaRPr lang="zh-CN" altLang="zh-CN" dirty="0"/>
          </a:p>
          <a:p>
            <a:r>
              <a:rPr lang="en-US" altLang="zh-CN" dirty="0"/>
              <a:t>	WHERE </a:t>
            </a:r>
            <a:r>
              <a:rPr lang="en-US" altLang="zh-CN" dirty="0" err="1"/>
              <a:t>dept_no</a:t>
            </a:r>
            <a:r>
              <a:rPr lang="en-US" altLang="zh-CN" dirty="0"/>
              <a:t>= '001'</a:t>
            </a:r>
            <a:endParaRPr lang="zh-CN" altLang="zh-CN" dirty="0"/>
          </a:p>
          <a:p>
            <a:r>
              <a:rPr lang="en-US" altLang="zh-CN" dirty="0"/>
              <a:t>	ORDER BY </a:t>
            </a:r>
            <a:r>
              <a:rPr lang="en-US" altLang="zh-CN" dirty="0" err="1"/>
              <a:t>emp_name</a:t>
            </a:r>
            <a:r>
              <a:rPr lang="en-US" altLang="zh-CN" dirty="0"/>
              <a:t> ASC</a:t>
            </a:r>
            <a:endParaRPr lang="zh-CN" altLang="zh-CN" dirty="0"/>
          </a:p>
          <a:p>
            <a:endParaRPr lang="zh-CN" altLang="zh-CN" dirty="0"/>
          </a:p>
          <a:p>
            <a:pPr lvl="2">
              <a:spcBef>
                <a:spcPct val="20000"/>
              </a:spcBef>
              <a:buFont typeface="Tahoma" panose="020B0604030504040204" pitchFamily="34" charset="0"/>
              <a:buChar char="–"/>
            </a:pP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txBox="1">
            <a:spLocks noChangeArrowheads="1"/>
          </p:cNvSpPr>
          <p:nvPr/>
        </p:nvSpPr>
        <p:spPr bwMode="auto">
          <a:xfrm>
            <a:off x="285750" y="214313"/>
            <a:ext cx="8643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3200" b="1">
                <a:solidFill>
                  <a:srgbClr val="0000FF"/>
                </a:solidFill>
                <a:latin typeface="黑体" panose="02010609060101010101" pitchFamily="49" charset="-122"/>
                <a:ea typeface="黑体" panose="02010609060101010101" pitchFamily="49" charset="-122"/>
              </a:rPr>
              <a:t>主要</a:t>
            </a:r>
            <a:r>
              <a:rPr kumimoji="0" lang="en-US" altLang="zh-CN" sz="3200" b="1">
                <a:solidFill>
                  <a:srgbClr val="0000FF"/>
                </a:solidFill>
                <a:latin typeface="黑体" panose="02010609060101010101" pitchFamily="49" charset="-122"/>
                <a:ea typeface="黑体" panose="02010609060101010101" pitchFamily="49" charset="-122"/>
              </a:rPr>
              <a:t>SQL</a:t>
            </a:r>
            <a:r>
              <a:rPr kumimoji="0" lang="zh-CN" altLang="en-US" sz="3200" b="1">
                <a:solidFill>
                  <a:srgbClr val="0000FF"/>
                </a:solidFill>
                <a:latin typeface="黑体" panose="02010609060101010101" pitchFamily="49" charset="-122"/>
                <a:ea typeface="黑体" panose="02010609060101010101" pitchFamily="49" charset="-122"/>
              </a:rPr>
              <a:t>语句（续）</a:t>
            </a:r>
            <a:endParaRPr kumimoji="0" lang="zh-CN" altLang="en-US" sz="3200" b="1">
              <a:latin typeface="黑体" panose="02010609060101010101" pitchFamily="49" charset="-122"/>
              <a:ea typeface="黑体" panose="02010609060101010101" pitchFamily="49" charset="-122"/>
            </a:endParaRPr>
          </a:p>
        </p:txBody>
      </p:sp>
      <p:sp>
        <p:nvSpPr>
          <p:cNvPr id="19458" name="Text Box 6"/>
          <p:cNvSpPr txBox="1">
            <a:spLocks noChangeArrowheads="1"/>
          </p:cNvSpPr>
          <p:nvPr/>
        </p:nvSpPr>
        <p:spPr bwMode="auto">
          <a:xfrm>
            <a:off x="468313" y="1341438"/>
            <a:ext cx="8207375" cy="406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800100" indent="-34290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63"/>
              </a:lnSpc>
              <a:spcBef>
                <a:spcPct val="50000"/>
              </a:spcBef>
              <a:buFontTx/>
              <a:buChar char="•"/>
            </a:pPr>
            <a:r>
              <a:rPr kumimoji="0" lang="zh-CN" altLang="en-US" sz="2800" b="1">
                <a:ea typeface="黑体" panose="02010609060101010101" pitchFamily="49" charset="-122"/>
              </a:rPr>
              <a:t> 插入语句</a:t>
            </a:r>
            <a:r>
              <a:rPr lang="en-US" altLang="zh-CN" sz="2800"/>
              <a:t>INSERT</a:t>
            </a:r>
            <a:r>
              <a:rPr lang="zh-CN" altLang="zh-CN" sz="2800"/>
              <a:t> </a:t>
            </a:r>
            <a:endParaRPr lang="en-US" altLang="zh-CN" sz="2800"/>
          </a:p>
          <a:p>
            <a:pPr lvl="1">
              <a:lnSpc>
                <a:spcPts val="3063"/>
              </a:lnSpc>
              <a:spcBef>
                <a:spcPct val="50000"/>
              </a:spcBef>
              <a:buFont typeface="Symbol" panose="05050102010706020507" pitchFamily="18" charset="2"/>
              <a:buChar char="-"/>
            </a:pPr>
            <a:r>
              <a:rPr lang="zh-TW" altLang="zh-CN"/>
              <a:t>添加一个或多个记录至一个表中</a:t>
            </a:r>
            <a:r>
              <a:rPr lang="zh-CN" altLang="zh-CN"/>
              <a:t> </a:t>
            </a:r>
            <a:endParaRPr kumimoji="0" lang="en-US" altLang="zh-CN"/>
          </a:p>
          <a:p>
            <a:pPr lvl="1">
              <a:lnSpc>
                <a:spcPts val="3063"/>
              </a:lnSpc>
              <a:spcBef>
                <a:spcPct val="20000"/>
              </a:spcBef>
              <a:buFont typeface="Tahoma" panose="020B0604030504040204" pitchFamily="34" charset="0"/>
              <a:buChar char="–"/>
            </a:pPr>
            <a:r>
              <a:rPr lang="en-US" altLang="zh-CN"/>
              <a:t>  </a:t>
            </a:r>
            <a:r>
              <a:rPr lang="zh-CN" altLang="en-US"/>
              <a:t>两种语法格式</a:t>
            </a:r>
            <a:endParaRPr lang="en-US" altLang="zh-CN"/>
          </a:p>
          <a:p>
            <a:pPr>
              <a:lnSpc>
                <a:spcPts val="3063"/>
              </a:lnSpc>
            </a:pPr>
            <a:r>
              <a:rPr lang="en-US" altLang="zh-TW" sz="2000"/>
              <a:t>    </a:t>
            </a:r>
            <a:r>
              <a:rPr lang="zh-TW" altLang="zh-CN" sz="2000"/>
              <a:t>（</a:t>
            </a:r>
            <a:r>
              <a:rPr lang="en-US" altLang="zh-CN" sz="2000"/>
              <a:t>1</a:t>
            </a:r>
            <a:r>
              <a:rPr lang="zh-TW" altLang="zh-CN" sz="2000"/>
              <a:t>）</a:t>
            </a:r>
            <a:r>
              <a:rPr lang="en-US" altLang="zh-CN" sz="2000"/>
              <a:t>INSERT INTO target [IN externaldatabase] (fields_list)</a:t>
            </a:r>
            <a:endParaRPr lang="zh-CN" altLang="zh-CN" sz="2000"/>
          </a:p>
          <a:p>
            <a:pPr>
              <a:lnSpc>
                <a:spcPts val="3063"/>
              </a:lnSpc>
            </a:pPr>
            <a:r>
              <a:rPr lang="en-US" altLang="zh-CN" sz="2000"/>
              <a:t>	{DEFAULT VALUES|VALUES</a:t>
            </a:r>
            <a:r>
              <a:rPr lang="zh-TW" altLang="zh-CN" sz="2000"/>
              <a:t>（</a:t>
            </a:r>
            <a:r>
              <a:rPr lang="en-US" altLang="zh-CN" sz="2000"/>
              <a:t>DEFAULT|expression_list</a:t>
            </a:r>
            <a:r>
              <a:rPr lang="zh-TW" altLang="zh-CN" sz="2000"/>
              <a:t>）</a:t>
            </a:r>
            <a:endParaRPr lang="en-US" altLang="zh-TW" sz="2000"/>
          </a:p>
          <a:p>
            <a:pPr>
              <a:lnSpc>
                <a:spcPts val="3063"/>
              </a:lnSpc>
            </a:pPr>
            <a:endParaRPr lang="zh-CN" altLang="zh-CN" sz="2000"/>
          </a:p>
          <a:p>
            <a:pPr>
              <a:lnSpc>
                <a:spcPts val="3063"/>
              </a:lnSpc>
            </a:pPr>
            <a:r>
              <a:rPr lang="en-US" altLang="zh-TW" sz="2000"/>
              <a:t>  </a:t>
            </a:r>
            <a:r>
              <a:rPr lang="zh-TW" altLang="zh-CN" sz="2000"/>
              <a:t>（</a:t>
            </a:r>
            <a:r>
              <a:rPr lang="en-US" altLang="zh-CN" sz="2000"/>
              <a:t>2</a:t>
            </a:r>
            <a:r>
              <a:rPr lang="zh-TW" altLang="zh-CN" sz="2000"/>
              <a:t>）</a:t>
            </a:r>
            <a:r>
              <a:rPr lang="en-US" altLang="zh-CN" sz="2000"/>
              <a:t>INSERT INTO target [IN externaldatabase] fields_list</a:t>
            </a:r>
            <a:endParaRPr lang="zh-CN" altLang="zh-CN" sz="2000"/>
          </a:p>
          <a:p>
            <a:pPr>
              <a:lnSpc>
                <a:spcPts val="3063"/>
              </a:lnSpc>
            </a:pPr>
            <a:r>
              <a:rPr lang="en-US" altLang="zh-CN" sz="2000"/>
              <a:t>	{SELECT…|EXECUTE…}</a:t>
            </a:r>
            <a:endParaRPr lang="zh-CN" altLang="zh-CN" sz="2000"/>
          </a:p>
          <a:p>
            <a:pPr lvl="2">
              <a:lnSpc>
                <a:spcPts val="3063"/>
              </a:lnSpc>
              <a:spcBef>
                <a:spcPct val="20000"/>
              </a:spcBef>
              <a:buFont typeface="Tahoma" panose="020B0604030504040204" pitchFamily="34" charset="0"/>
              <a:buChar char="–"/>
            </a:pPr>
            <a:endParaRPr lang="zh-CN"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txBox="1">
            <a:spLocks noChangeArrowheads="1"/>
          </p:cNvSpPr>
          <p:nvPr/>
        </p:nvSpPr>
        <p:spPr bwMode="auto">
          <a:xfrm>
            <a:off x="250825" y="266700"/>
            <a:ext cx="8643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3200" b="1">
                <a:solidFill>
                  <a:srgbClr val="0000FF"/>
                </a:solidFill>
                <a:latin typeface="黑体" panose="02010609060101010101" pitchFamily="49" charset="-122"/>
                <a:ea typeface="黑体" panose="02010609060101010101" pitchFamily="49" charset="-122"/>
              </a:rPr>
              <a:t>INSERT </a:t>
            </a:r>
            <a:r>
              <a:rPr kumimoji="0" lang="zh-CN" altLang="en-US" sz="3200" b="1">
                <a:solidFill>
                  <a:srgbClr val="0000FF"/>
                </a:solidFill>
                <a:latin typeface="黑体" panose="02010609060101010101" pitchFamily="49" charset="-122"/>
                <a:ea typeface="黑体" panose="02010609060101010101" pitchFamily="49" charset="-122"/>
              </a:rPr>
              <a:t>示例</a:t>
            </a:r>
          </a:p>
        </p:txBody>
      </p:sp>
      <p:sp>
        <p:nvSpPr>
          <p:cNvPr id="19458" name="Text Box 6"/>
          <p:cNvSpPr txBox="1">
            <a:spLocks noChangeArrowheads="1"/>
          </p:cNvSpPr>
          <p:nvPr/>
        </p:nvSpPr>
        <p:spPr bwMode="auto">
          <a:xfrm>
            <a:off x="468313" y="1341438"/>
            <a:ext cx="8207375" cy="426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ts val="3075"/>
              </a:lnSpc>
              <a:buFont typeface="Arial" panose="020B0604020202020204" pitchFamily="34" charset="0"/>
              <a:buChar char="•"/>
            </a:pPr>
            <a:r>
              <a:rPr lang="zh-CN" altLang="en-US" dirty="0"/>
              <a:t>第一种形式</a:t>
            </a:r>
            <a:endParaRPr lang="en-US" altLang="zh-CN" dirty="0"/>
          </a:p>
          <a:p>
            <a:pPr>
              <a:lnSpc>
                <a:spcPts val="3075"/>
              </a:lnSpc>
            </a:pPr>
            <a:r>
              <a:rPr lang="en-US" altLang="zh-CN" dirty="0"/>
              <a:t>	INSERT INTO employee VALUES</a:t>
            </a:r>
          </a:p>
          <a:p>
            <a:pPr>
              <a:lnSpc>
                <a:spcPts val="3075"/>
              </a:lnSpc>
            </a:pPr>
            <a:r>
              <a:rPr lang="en-US" altLang="zh-CN" dirty="0"/>
              <a:t>	('255001', 'Ann', 'Jones', 'd3’)</a:t>
            </a:r>
            <a:endParaRPr lang="zh-CN" altLang="zh-CN" dirty="0"/>
          </a:p>
          <a:p>
            <a:pPr>
              <a:lnSpc>
                <a:spcPts val="3075"/>
              </a:lnSpc>
              <a:spcBef>
                <a:spcPts val="1200"/>
              </a:spcBef>
              <a:buFont typeface="Arial" panose="020B0604020202020204" pitchFamily="34" charset="0"/>
              <a:buChar char="•"/>
            </a:pPr>
            <a:r>
              <a:rPr lang="zh-CN" altLang="en-US" dirty="0"/>
              <a:t>第二种形式</a:t>
            </a:r>
            <a:endParaRPr lang="zh-CN" altLang="zh-CN" dirty="0"/>
          </a:p>
          <a:p>
            <a:pPr>
              <a:lnSpc>
                <a:spcPts val="3075"/>
              </a:lnSpc>
            </a:pPr>
            <a:r>
              <a:rPr lang="en-US" altLang="zh-CN" dirty="0"/>
              <a:t>	INSERT INTO </a:t>
            </a:r>
            <a:r>
              <a:rPr lang="en-US" altLang="zh-CN" dirty="0" err="1"/>
              <a:t>dallas_dept</a:t>
            </a:r>
            <a:r>
              <a:rPr lang="en-US" altLang="zh-CN" dirty="0"/>
              <a:t>(</a:t>
            </a:r>
            <a:r>
              <a:rPr lang="en-US" altLang="zh-CN" dirty="0" err="1"/>
              <a:t>dept_no,dept_name</a:t>
            </a:r>
            <a:r>
              <a:rPr lang="en-US" altLang="zh-CN" dirty="0"/>
              <a:t>)</a:t>
            </a:r>
            <a:endParaRPr lang="zh-CN" altLang="zh-CN" dirty="0"/>
          </a:p>
          <a:p>
            <a:pPr>
              <a:lnSpc>
                <a:spcPts val="3075"/>
              </a:lnSpc>
            </a:pPr>
            <a:r>
              <a:rPr lang="en-US" altLang="zh-CN" dirty="0"/>
              <a:t>	SELECT </a:t>
            </a:r>
            <a:r>
              <a:rPr lang="en-US" altLang="zh-CN" dirty="0" err="1"/>
              <a:t>dept_no,dept_name</a:t>
            </a:r>
            <a:endParaRPr lang="zh-CN" altLang="zh-CN" dirty="0"/>
          </a:p>
          <a:p>
            <a:pPr>
              <a:lnSpc>
                <a:spcPts val="3075"/>
              </a:lnSpc>
            </a:pPr>
            <a:r>
              <a:rPr lang="en-US" altLang="zh-CN" dirty="0"/>
              <a:t>	FROM department</a:t>
            </a:r>
            <a:endParaRPr lang="zh-CN" altLang="zh-CN" dirty="0"/>
          </a:p>
          <a:p>
            <a:pPr>
              <a:lnSpc>
                <a:spcPts val="3075"/>
              </a:lnSpc>
            </a:pPr>
            <a:r>
              <a:rPr lang="en-US" altLang="zh-CN" dirty="0"/>
              <a:t>	WHERE location=‘Dallas’</a:t>
            </a:r>
            <a:endParaRPr lang="zh-CN" altLang="zh-CN" dirty="0"/>
          </a:p>
          <a:p>
            <a:pPr>
              <a:lnSpc>
                <a:spcPts val="3075"/>
              </a:lnSpc>
            </a:pPr>
            <a:endParaRPr lang="zh-CN" altLang="zh-CN" dirty="0"/>
          </a:p>
          <a:p>
            <a:pPr lvl="2">
              <a:lnSpc>
                <a:spcPts val="3075"/>
              </a:lnSpc>
              <a:spcBef>
                <a:spcPct val="20000"/>
              </a:spcBef>
              <a:buFont typeface="Tahoma" panose="020B0604030504040204" pitchFamily="34" charset="0"/>
              <a:buChar char="–"/>
            </a:pPr>
            <a:endParaRPr lang="zh-CN" altLang="zh-C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33005</TotalTime>
  <Words>2855</Words>
  <Application>Microsoft Office PowerPoint</Application>
  <PresentationFormat>全屏显示(4:3)</PresentationFormat>
  <Paragraphs>622</Paragraphs>
  <Slides>63</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8" baseType="lpstr">
      <vt:lpstr>方正舒体</vt:lpstr>
      <vt:lpstr>黑体</vt:lpstr>
      <vt:lpstr>隶书</vt:lpstr>
      <vt:lpstr>宋体</vt:lpstr>
      <vt:lpstr>Arial</vt:lpstr>
      <vt:lpstr>Calibri</vt:lpstr>
      <vt:lpstr>Georgia</vt:lpstr>
      <vt:lpstr>Symbol</vt:lpstr>
      <vt:lpstr>Tahoma</vt:lpstr>
      <vt:lpstr>Times New Roman</vt:lpstr>
      <vt:lpstr>Wingdings</vt:lpstr>
      <vt:lpstr>Wingdings 2</vt:lpstr>
      <vt:lpstr>市镇</vt:lpstr>
      <vt:lpstr>文档</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yhgu</dc:creator>
  <cp:lastModifiedBy>THTF</cp:lastModifiedBy>
  <cp:revision>370</cp:revision>
  <dcterms:created xsi:type="dcterms:W3CDTF">2009-04-07T00:21:57Z</dcterms:created>
  <dcterms:modified xsi:type="dcterms:W3CDTF">2021-05-21T07:34:12Z</dcterms:modified>
</cp:coreProperties>
</file>