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5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297" r:id="rId13"/>
    <p:sldId id="284" r:id="rId14"/>
    <p:sldId id="298" r:id="rId15"/>
    <p:sldId id="263" r:id="rId16"/>
    <p:sldId id="30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0000"/>
    <a:srgbClr val="FF3737"/>
    <a:srgbClr val="FFFFFF"/>
    <a:srgbClr val="4649AA"/>
    <a:srgbClr val="95C1C4"/>
    <a:srgbClr val="A099CB"/>
    <a:srgbClr val="383987"/>
    <a:srgbClr val="B9D6D8"/>
    <a:srgbClr val="AFA8D3"/>
    <a:srgbClr val="A9A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9.xml"/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5155" y="1254429"/>
            <a:ext cx="56800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solidFill>
                  <a:srgbClr val="383987"/>
                </a:solidFill>
                <a:latin typeface="Agency FB" panose="020B0503020202020204" charset="0"/>
              </a:rPr>
              <a:t>2019</a:t>
            </a:r>
            <a:endParaRPr lang="en-US" altLang="zh-CN" sz="115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5155" y="2858770"/>
            <a:ext cx="620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经协干培 </a:t>
            </a:r>
            <a:r>
              <a:rPr lang="en-US" altLang="zh-CN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— — </a:t>
            </a:r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公关部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sym typeface="+mn-ea"/>
            </a:endParaRPr>
          </a:p>
        </p:txBody>
      </p:sp>
      <p:sp>
        <p:nvSpPr>
          <p:cNvPr id="10" name="Shape 6922"/>
          <p:cNvSpPr/>
          <p:nvPr/>
        </p:nvSpPr>
        <p:spPr>
          <a:xfrm>
            <a:off x="582295" y="3503930"/>
            <a:ext cx="6115050" cy="22987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algn="dist"/>
            <a:r>
              <a:rPr lang="zh-CN" altLang="en-US" sz="1000" dirty="0">
                <a:solidFill>
                  <a:srgbClr val="383987"/>
                </a:solidFill>
                <a:ea typeface="Arial Unicode MS" panose="020B0604020202020204" charset="-122"/>
                <a:sym typeface="+mn-ea"/>
              </a:rPr>
              <a:t>相互学习</a:t>
            </a:r>
            <a:r>
              <a:rPr lang="en-US" altLang="zh-CN" sz="1000" dirty="0">
                <a:solidFill>
                  <a:srgbClr val="383987"/>
                </a:solidFill>
                <a:ea typeface="Arial Unicode MS" panose="020B0604020202020204" charset="-122"/>
                <a:sym typeface="+mn-ea"/>
              </a:rPr>
              <a:t>.</a:t>
            </a:r>
            <a:r>
              <a:rPr lang="zh-CN" altLang="en-US" sz="1000" dirty="0">
                <a:solidFill>
                  <a:srgbClr val="383987"/>
                </a:solidFill>
                <a:ea typeface="Arial Unicode MS" panose="020B0604020202020204" charset="-122"/>
                <a:sym typeface="+mn-ea"/>
              </a:rPr>
              <a:t>天天向上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1200" y="4396105"/>
            <a:ext cx="2338705" cy="345440"/>
          </a:xfrm>
          <a:prstGeom prst="rect">
            <a:avLst/>
          </a:prstGeom>
          <a:noFill/>
          <a:ln>
            <a:solidFill>
              <a:srgbClr val="38398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83987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1200" y="4384675"/>
            <a:ext cx="23387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  T  A  R  T</a:t>
            </a:r>
            <a:endParaRPr lang="zh-CN" altLang="en-US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09850" y="4472305"/>
            <a:ext cx="132715" cy="218440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717800" y="4465955"/>
            <a:ext cx="132715" cy="218440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3615" y="-576580"/>
            <a:ext cx="12060555" cy="8474075"/>
          </a:xfrm>
          <a:prstGeom prst="rect">
            <a:avLst/>
          </a:prstGeom>
        </p:spPr>
      </p:pic>
      <p:pic>
        <p:nvPicPr>
          <p:cNvPr id="3" name="图片 2" descr="zz勿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128905"/>
            <a:ext cx="4337685" cy="6600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6240" y="1146810"/>
            <a:ext cx="859790" cy="2513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400"/>
              <a:t>进阶版</a:t>
            </a:r>
            <a:endParaRPr lang="zh-CN" altLang="en-US" sz="4400"/>
          </a:p>
        </p:txBody>
      </p:sp>
      <p:pic>
        <p:nvPicPr>
          <p:cNvPr id="6" name="图片 5" descr="商家看到不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15" y="128905"/>
            <a:ext cx="4551680" cy="653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02</a:t>
            </a:r>
            <a:endParaRPr lang="en-US" altLang="zh-CN" sz="1150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4435" y="2827655"/>
            <a:ext cx="4818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60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出席活动</a:t>
            </a:r>
            <a:endParaRPr lang="zh-CN" altLang="en-US" sz="60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影\Desktop\10038431_130323419137_2.jpg10038431_130323419137_2"/>
          <p:cNvPicPr>
            <a:picLocks noChangeAspect="1"/>
          </p:cNvPicPr>
          <p:nvPr/>
        </p:nvPicPr>
        <p:blipFill>
          <a:blip r:embed="rId1"/>
          <a:srcRect b="7575"/>
          <a:stretch>
            <a:fillRect/>
          </a:stretch>
        </p:blipFill>
        <p:spPr>
          <a:xfrm>
            <a:off x="4018280" y="1160145"/>
            <a:ext cx="3860165" cy="43116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27696" y="2200717"/>
            <a:ext cx="8951678" cy="3868613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430655" y="2200910"/>
            <a:ext cx="8566150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Verdana" panose="020B060403050404020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Verdana" panose="020B060403050404020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Verdana" panose="020B0604030504040204" charset="0"/>
                <a:ea typeface="微软雅黑" panose="020B0503020204020204" charset="-122"/>
                <a:sym typeface="+mn-ea"/>
              </a:rPr>
              <a:t>、协会接到的讲座都是有人数要求的，所以有时间的人都要来；赞助不仅是公关部的事情，也需要大家的积极配合</a:t>
            </a:r>
            <a:r>
              <a:rPr lang="en-US" altLang="zh-CN" sz="2400" dirty="0">
                <a:solidFill>
                  <a:schemeClr val="bg1"/>
                </a:solidFill>
                <a:latin typeface="Verdana" panose="020B0604030504040204" charset="0"/>
                <a:ea typeface="微软雅黑" panose="020B0503020204020204" charset="-122"/>
                <a:sym typeface="+mn-ea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Verdana" panose="020B0604030504040204" charset="0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Verdana" panose="020B0604030504040204" charset="0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erdana" panose="020B060403050404020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Verdana" panose="020B0604030504040204" charset="0"/>
                <a:ea typeface="微软雅黑" panose="020B0503020204020204" charset="-122"/>
                <a:sym typeface="+mn-ea"/>
              </a:rPr>
              <a:t>、遇到需要出席的场合， 如讲座等，首先应认清哪些是协会内部的人，哪些是协会外甚至是校外的人，遇到什么问题可以找自己部长问，不要让别人觉得协会自己的人都不清楚活动的流程</a:t>
            </a: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charset="-122"/>
                <a:sym typeface="+mn-ea"/>
              </a:rPr>
              <a:t>.</a:t>
            </a:r>
            <a:endParaRPr lang="en-US" altLang="zh-CN" sz="20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055" y="634365"/>
            <a:ext cx="1715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讲座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03</a:t>
            </a:r>
            <a:endParaRPr lang="en-US" altLang="zh-CN" sz="1150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0320" y="2913380"/>
            <a:ext cx="4250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600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活动小助手</a:t>
            </a:r>
            <a:endParaRPr lang="zh-CN" altLang="en-US" sz="60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705" y="1455420"/>
            <a:ext cx="4775835" cy="2959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8470" y="999490"/>
            <a:ext cx="59442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在经协往后举办的活动中，有一些可能需要干事添加参加比赛的选手并把选手拉进选手群。</a:t>
            </a:r>
            <a:endParaRPr lang="zh-CN" altLang="en-US" sz="3600"/>
          </a:p>
          <a:p>
            <a:r>
              <a:rPr lang="zh-CN" altLang="en-US" sz="3600"/>
              <a:t>注意</a:t>
            </a:r>
            <a:r>
              <a:rPr lang="zh-CN" altLang="en-US" sz="3600">
                <a:solidFill>
                  <a:srgbClr val="FF0000"/>
                </a:solidFill>
              </a:rPr>
              <a:t>礼貌</a:t>
            </a:r>
            <a:r>
              <a:rPr lang="zh-CN" altLang="en-US" sz="3600"/>
              <a:t>问题，不要只扔一个群的链接给别人就不管了。</a:t>
            </a:r>
            <a:endParaRPr lang="zh-CN" altLang="en-US" sz="3600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35" y="2801620"/>
            <a:ext cx="9197340" cy="6462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  <a:endParaRPr lang="en-US" altLang="zh-CN" sz="88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8985" y="3540760"/>
            <a:ext cx="561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最后愿大家在此次培训中能有所收获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0495" y="1649095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dirty="0">
                <a:solidFill>
                  <a:srgbClr val="383987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朋友圈转发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7355" y="171386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01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7355" y="270827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02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67355" y="368998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03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0495" y="2643505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出席活动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0495" y="3624580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活动小助手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7420" y="-576580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8290" y="13049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01</a:t>
            </a:r>
            <a:endParaRPr lang="en-US" altLang="zh-CN" sz="1150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9995" y="3008630"/>
            <a:ext cx="4818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48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朋友圈转发</a:t>
            </a:r>
            <a:endParaRPr lang="zh-CN" altLang="en-US" sz="48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000" y="977265"/>
            <a:ext cx="46761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ym typeface="+mn-ea"/>
              </a:rPr>
              <a:t>1.</a:t>
            </a:r>
            <a:r>
              <a:rPr lang="zh-CN" altLang="en-US" sz="4000">
                <a:sym typeface="+mn-ea"/>
              </a:rPr>
              <a:t>朋友圈转发的组成要素：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配文</a:t>
            </a:r>
            <a:r>
              <a:rPr lang="en-US" altLang="zh-CN" sz="4000">
                <a:sym typeface="+mn-ea"/>
              </a:rPr>
              <a:t>+</a:t>
            </a:r>
            <a:r>
              <a:rPr lang="zh-CN" altLang="en-US" sz="4000">
                <a:sym typeface="+mn-ea"/>
              </a:rPr>
              <a:t>配图</a:t>
            </a:r>
            <a:r>
              <a:rPr lang="en-US" altLang="zh-CN" sz="4000">
                <a:sym typeface="+mn-ea"/>
              </a:rPr>
              <a:t>/</a:t>
            </a:r>
            <a:r>
              <a:rPr lang="zh-CN" altLang="en-US" sz="4000">
                <a:sym typeface="+mn-ea"/>
              </a:rPr>
              <a:t>推送</a:t>
            </a:r>
            <a:r>
              <a:rPr lang="en-US" altLang="zh-CN" sz="4000">
                <a:sym typeface="+mn-ea"/>
              </a:rPr>
              <a:t>/</a:t>
            </a:r>
            <a:r>
              <a:rPr lang="zh-CN" altLang="en-US" sz="4000">
                <a:sym typeface="+mn-ea"/>
              </a:rPr>
              <a:t>图片</a:t>
            </a:r>
            <a:r>
              <a:rPr lang="en-US" altLang="zh-CN" sz="4000">
                <a:sym typeface="+mn-ea"/>
              </a:rPr>
              <a:t>+</a:t>
            </a:r>
            <a:r>
              <a:rPr lang="zh-CN" altLang="en-US" sz="4000">
                <a:sym typeface="+mn-ea"/>
              </a:rPr>
              <a:t>评论（</a:t>
            </a:r>
            <a:r>
              <a:rPr lang="en-US" altLang="zh-CN" sz="4000">
                <a:sym typeface="+mn-ea"/>
              </a:rPr>
              <a:t>+</a:t>
            </a:r>
            <a:r>
              <a:rPr lang="zh-CN" altLang="en-US" sz="4000">
                <a:sym typeface="+mn-ea"/>
              </a:rPr>
              <a:t>点赞）</a:t>
            </a:r>
            <a:endParaRPr lang="zh-CN" altLang="en-US" sz="4000">
              <a:sym typeface="+mn-ea"/>
            </a:endParaRPr>
          </a:p>
          <a:p>
            <a:r>
              <a:rPr lang="en-US" altLang="zh-CN" sz="4000"/>
              <a:t>2.</a:t>
            </a:r>
            <a:r>
              <a:rPr lang="zh-CN" altLang="en-US" sz="4000"/>
              <a:t>性质：</a:t>
            </a:r>
            <a:endParaRPr lang="zh-CN" altLang="en-US" sz="4000"/>
          </a:p>
          <a:p>
            <a:r>
              <a:rPr lang="zh-CN" altLang="en-US" sz="4000"/>
              <a:t>①商家赞助</a:t>
            </a:r>
            <a:endParaRPr lang="zh-CN" altLang="en-US" sz="4000"/>
          </a:p>
          <a:p>
            <a:r>
              <a:rPr lang="zh-CN" altLang="en-US" sz="4000"/>
              <a:t>②协会活动宣传</a:t>
            </a:r>
            <a:endParaRPr lang="zh-CN" altLang="en-US" sz="4000"/>
          </a:p>
        </p:txBody>
      </p:sp>
      <p:pic>
        <p:nvPicPr>
          <p:cNvPr id="3" name="图片 2" descr="说明朋友圈转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60" y="158750"/>
            <a:ext cx="4414520" cy="654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7420" y="-576580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1490" y="1582420"/>
            <a:ext cx="6548755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2"/>
                </a:solidFill>
              </a:rPr>
              <a:t>注意事项：</a:t>
            </a:r>
            <a:endParaRPr lang="zh-CN" altLang="en-US" sz="4400">
              <a:solidFill>
                <a:schemeClr val="tx2"/>
              </a:solidFill>
            </a:endParaRPr>
          </a:p>
          <a:p>
            <a:r>
              <a:rPr lang="en-US" altLang="zh-CN" sz="4400">
                <a:solidFill>
                  <a:schemeClr val="tx2"/>
                </a:solidFill>
                <a:hlinkClick r:id="rId2" action="ppaction://hlinksldjump"/>
              </a:rPr>
              <a:t>1</a:t>
            </a:r>
            <a:r>
              <a:rPr lang="zh-CN" altLang="en-US" sz="4400">
                <a:solidFill>
                  <a:schemeClr val="tx2"/>
                </a:solidFill>
                <a:hlinkClick r:id="rId2" action="ppaction://hlinksldjump"/>
              </a:rPr>
              <a:t>、配文或者评论（细致）</a:t>
            </a:r>
            <a:endParaRPr lang="zh-CN" altLang="en-US" sz="4400">
              <a:solidFill>
                <a:schemeClr val="tx2"/>
              </a:solidFill>
            </a:endParaRPr>
          </a:p>
          <a:p>
            <a:r>
              <a:rPr lang="en-US" altLang="zh-CN" sz="4400">
                <a:solidFill>
                  <a:schemeClr val="tx2"/>
                </a:solidFill>
                <a:hlinkClick r:id="rId3" action="ppaction://hlinksldjump"/>
              </a:rPr>
              <a:t>2.</a:t>
            </a:r>
            <a:r>
              <a:rPr lang="zh-CN" altLang="en-US" sz="4400">
                <a:solidFill>
                  <a:schemeClr val="tx2"/>
                </a:solidFill>
                <a:hlinkClick r:id="rId3" action="ppaction://hlinksldjump"/>
              </a:rPr>
              <a:t>截图格式</a:t>
            </a:r>
            <a:endParaRPr lang="zh-CN" altLang="en-US" sz="4400">
              <a:solidFill>
                <a:schemeClr val="tx2"/>
              </a:solidFill>
            </a:endParaRPr>
          </a:p>
          <a:p>
            <a:r>
              <a:rPr lang="en-US" altLang="zh-CN" sz="4400">
                <a:solidFill>
                  <a:schemeClr val="tx2"/>
                </a:solidFill>
                <a:hlinkClick r:id="rId4" action="ppaction://hlinksldjump"/>
              </a:rPr>
              <a:t>3.“</a:t>
            </a:r>
            <a:r>
              <a:rPr lang="zh-CN" altLang="en-US" sz="4400">
                <a:solidFill>
                  <a:schemeClr val="tx2"/>
                </a:solidFill>
                <a:hlinkClick r:id="rId4" action="ppaction://hlinksldjump"/>
              </a:rPr>
              <a:t>赞助勿理</a:t>
            </a:r>
            <a:r>
              <a:rPr lang="en-US" altLang="zh-CN" sz="4400">
                <a:solidFill>
                  <a:schemeClr val="tx2"/>
                </a:solidFill>
                <a:hlinkClick r:id="rId4" action="ppaction://hlinksldjump"/>
              </a:rPr>
              <a:t>”</a:t>
            </a:r>
            <a:r>
              <a:rPr lang="zh-CN" altLang="en-US" sz="4400">
                <a:solidFill>
                  <a:schemeClr val="tx2"/>
                </a:solidFill>
                <a:hlinkClick r:id="rId4" action="ppaction://hlinksldjump"/>
              </a:rPr>
              <a:t>类评论</a:t>
            </a:r>
            <a:endParaRPr lang="zh-CN" altLang="en-US">
              <a:solidFill>
                <a:schemeClr val="accent3"/>
              </a:solidFill>
            </a:endParaRPr>
          </a:p>
          <a:p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2925" y="506095"/>
            <a:ext cx="6497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商家赞助类的朋友圈转发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7420" y="-576580"/>
            <a:ext cx="12060555" cy="8474075"/>
          </a:xfrm>
          <a:prstGeom prst="rect">
            <a:avLst/>
          </a:prstGeom>
        </p:spPr>
      </p:pic>
      <p:pic>
        <p:nvPicPr>
          <p:cNvPr id="2" name="图片 1" descr="配文问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167640"/>
            <a:ext cx="4713605" cy="6350000"/>
          </a:xfrm>
          <a:prstGeom prst="rect">
            <a:avLst/>
          </a:prstGeom>
        </p:spPr>
      </p:pic>
      <p:pic>
        <p:nvPicPr>
          <p:cNvPr id="3" name="图片 2" descr="评论问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60" y="167640"/>
            <a:ext cx="4773930" cy="65220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780" y="4735195"/>
            <a:ext cx="736600" cy="1148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previousslide"/>
              </a:rPr>
              <a:t>返回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7420" y="-576580"/>
            <a:ext cx="12060555" cy="8474075"/>
          </a:xfrm>
          <a:prstGeom prst="rect">
            <a:avLst/>
          </a:prstGeom>
        </p:spPr>
      </p:pic>
      <p:pic>
        <p:nvPicPr>
          <p:cNvPr id="2" name="图片 1" descr="微信图片_201910092108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1431290"/>
            <a:ext cx="5615940" cy="3752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87345" y="4566285"/>
            <a:ext cx="20662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 b="1" dirty="0">
                <a:solidFill>
                  <a:srgbClr val="FF0000"/>
                </a:solidFill>
                <a:sym typeface="+mn-ea"/>
              </a:rPr>
              <a:t>×</a:t>
            </a:r>
            <a:endParaRPr lang="zh-CN" altLang="en-US" sz="8000"/>
          </a:p>
        </p:txBody>
      </p:sp>
      <p:pic>
        <p:nvPicPr>
          <p:cNvPr id="5" name="图片 4" descr="微信图片_201910092109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455" y="121285"/>
            <a:ext cx="4352290" cy="6615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51465" y="2999740"/>
            <a:ext cx="1511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 b="1" dirty="0">
                <a:solidFill>
                  <a:srgbClr val="FF0000"/>
                </a:solidFill>
                <a:sym typeface="+mn-ea"/>
              </a:rPr>
              <a:t>×</a:t>
            </a:r>
            <a:endParaRPr lang="en-US" altLang="zh-CN" sz="96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3615" y="-576580"/>
            <a:ext cx="12060555" cy="8474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4535" y="1073785"/>
            <a:ext cx="3429000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400">
                <a:solidFill>
                  <a:srgbClr val="FF0000"/>
                </a:solidFill>
                <a:effectLst/>
              </a:rPr>
              <a:t>正确示例</a:t>
            </a:r>
            <a:r>
              <a:rPr lang="zh-CN" altLang="en-US" sz="4400">
                <a:solidFill>
                  <a:srgbClr val="FF0000"/>
                </a:solidFill>
              </a:rPr>
              <a:t>：</a:t>
            </a:r>
            <a:endParaRPr lang="zh-CN" altLang="en-US" sz="4400">
              <a:solidFill>
                <a:srgbClr val="FF0000"/>
              </a:solidFill>
            </a:endParaRPr>
          </a:p>
          <a:p>
            <a:r>
              <a:rPr lang="zh-CN" altLang="en-US" sz="4400">
                <a:solidFill>
                  <a:schemeClr val="accent1"/>
                </a:solidFill>
              </a:rPr>
              <a:t>（时间、昵称、头像）</a:t>
            </a:r>
            <a:endParaRPr lang="zh-CN" altLang="en-US" sz="4400">
              <a:solidFill>
                <a:schemeClr val="accent1"/>
              </a:solidFill>
            </a:endParaRPr>
          </a:p>
        </p:txBody>
      </p:sp>
      <p:pic>
        <p:nvPicPr>
          <p:cNvPr id="3" name="图片 2" descr="微信图片_201910092109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85" y="139065"/>
            <a:ext cx="4630420" cy="6482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4975" y="614934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hlinkClick r:id="" action="ppaction://noaction"/>
              </a:rPr>
              <a:t>返回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3615" y="-576580"/>
            <a:ext cx="12060555" cy="8474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7575" y="1714500"/>
            <a:ext cx="2670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一般情况：</a:t>
            </a:r>
            <a:endParaRPr lang="zh-CN" altLang="en-US" sz="4800"/>
          </a:p>
        </p:txBody>
      </p:sp>
      <p:pic>
        <p:nvPicPr>
          <p:cNvPr id="5" name="图片 4" descr="赞助勿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15" y="96520"/>
            <a:ext cx="4320540" cy="6664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WPS 演示</Application>
  <PresentationFormat>宽屏</PresentationFormat>
  <Paragraphs>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Agency FB</vt:lpstr>
      <vt:lpstr>等线 Light</vt:lpstr>
      <vt:lpstr>Arial Unicode MS</vt:lpstr>
      <vt:lpstr>微软雅黑</vt:lpstr>
      <vt:lpstr>Verdana</vt:lpstr>
      <vt:lpstr>Calibri</vt:lpstr>
      <vt:lpstr>Open Sans</vt:lpstr>
      <vt:lpstr>Segoe Print</vt:lpstr>
      <vt:lpstr>Oswald Light</vt:lpstr>
      <vt:lpstr>方正姚体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nini</cp:lastModifiedBy>
  <cp:revision>34</cp:revision>
  <dcterms:created xsi:type="dcterms:W3CDTF">2015-05-05T08:02:00Z</dcterms:created>
  <dcterms:modified xsi:type="dcterms:W3CDTF">2019-10-09T14:36:19Z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