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83" r:id="rId4"/>
    <p:sldId id="260" r:id="rId5"/>
    <p:sldId id="335" r:id="rId6"/>
    <p:sldId id="259" r:id="rId7"/>
    <p:sldId id="270" r:id="rId8"/>
    <p:sldId id="269" r:id="rId9"/>
    <p:sldId id="271" r:id="rId10"/>
    <p:sldId id="272" r:id="rId11"/>
    <p:sldId id="296" r:id="rId12"/>
    <p:sldId id="298" r:id="rId13"/>
    <p:sldId id="299" r:id="rId14"/>
    <p:sldId id="300" r:id="rId15"/>
    <p:sldId id="301" r:id="rId16"/>
    <p:sldId id="302" r:id="rId17"/>
    <p:sldId id="303" r:id="rId18"/>
    <p:sldId id="304" r:id="rId19"/>
    <p:sldId id="305" r:id="rId20"/>
    <p:sldId id="306" r:id="rId21"/>
    <p:sldId id="307" r:id="rId22"/>
    <p:sldId id="308" r:id="rId23"/>
    <p:sldId id="310" r:id="rId24"/>
    <p:sldId id="334" r:id="rId25"/>
    <p:sldId id="311" r:id="rId26"/>
    <p:sldId id="312" r:id="rId27"/>
    <p:sldId id="313" r:id="rId28"/>
    <p:sldId id="314" r:id="rId29"/>
    <p:sldId id="315" r:id="rId30"/>
    <p:sldId id="336" r:id="rId31"/>
    <p:sldId id="337"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3" r:id="rId49"/>
    <p:sldId id="279" r:id="rId50"/>
    <p:sldId id="284" r:id="rId51"/>
    <p:sldId id="286" r:id="rId52"/>
    <p:sldId id="287" r:id="rId53"/>
    <p:sldId id="288" r:id="rId54"/>
    <p:sldId id="289" r:id="rId55"/>
    <p:sldId id="290" r:id="rId56"/>
    <p:sldId id="291" r:id="rId57"/>
    <p:sldId id="29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7EB986-F3D1-4F51-A0DB-380241125B25}" type="datetimeFigureOut">
              <a:rPr lang="zh-CN" altLang="en-US" smtClean="0"/>
              <a:pPr/>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8CCB3-D76F-47EA-B3C4-5292CBC9747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EB986-F3D1-4F51-A0DB-380241125B25}" type="datetimeFigureOut">
              <a:rPr lang="zh-CN" altLang="en-US" smtClean="0"/>
              <a:pPr/>
              <a:t>2021/3/15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8CCB3-D76F-47EA-B3C4-5292CBC9747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2" descr="窄竖线"/>
          <p:cNvSpPr>
            <a:spLocks noChangeArrowheads="1" noChangeShapeType="1" noTextEdit="1"/>
          </p:cNvSpPr>
          <p:nvPr/>
        </p:nvSpPr>
        <p:spPr bwMode="auto">
          <a:xfrm>
            <a:off x="755650" y="1412875"/>
            <a:ext cx="7345363" cy="3384550"/>
          </a:xfrm>
          <a:prstGeom prst="rect">
            <a:avLst/>
          </a:prstGeom>
        </p:spPr>
        <p:txBody>
          <a:bodyPr wrap="none" fromWordArt="1">
            <a:prstTxWarp prst="textCurveUp">
              <a:avLst>
                <a:gd name="adj" fmla="val 40356"/>
              </a:avLst>
            </a:prstTxWarp>
          </a:bodyPr>
          <a:lstStyle/>
          <a:p>
            <a:pPr algn="ctr"/>
            <a:r>
              <a:rPr lang="zh-CN" altLang="en-US" sz="3600" kern="10" dirty="0" smtClean="0">
                <a:ln w="12700">
                  <a:solidFill>
                    <a:srgbClr val="000000"/>
                  </a:solidFill>
                  <a:round/>
                  <a:headEnd/>
                  <a:tailEnd/>
                </a:ln>
                <a:pattFill prst="dashHorz">
                  <a:fgClr>
                    <a:srgbClr val="808080"/>
                  </a:fgClr>
                  <a:bgClr>
                    <a:srgbClr val="FFFF00"/>
                  </a:bgClr>
                </a:pattFill>
                <a:effectLst>
                  <a:outerShdw dist="45791" dir="2021404" algn="ctr" rotWithShape="0">
                    <a:srgbClr val="808080">
                      <a:alpha val="80000"/>
                    </a:srgbClr>
                  </a:outerShdw>
                </a:effectLst>
                <a:latin typeface="宋体"/>
                <a:ea typeface="宋体"/>
              </a:rPr>
              <a:t>第四讲  分类工作</a:t>
            </a:r>
            <a:endParaRPr lang="zh-CN" altLang="en-US" sz="3600" kern="10" dirty="0">
              <a:ln w="12700">
                <a:solidFill>
                  <a:srgbClr val="000000"/>
                </a:solidFill>
                <a:round/>
                <a:headEnd/>
                <a:tailEnd/>
              </a:ln>
              <a:pattFill prst="dashHorz">
                <a:fgClr>
                  <a:srgbClr val="808080"/>
                </a:fgClr>
                <a:bgClr>
                  <a:srgbClr val="FFFF00"/>
                </a:bgClr>
              </a:pattFill>
              <a:effectLst>
                <a:outerShdw dist="45791" dir="2021404" algn="ctr" rotWithShape="0">
                  <a:srgbClr val="808080">
                    <a:alpha val="80000"/>
                  </a:srgbClr>
                </a:outerShdw>
              </a:effectLst>
              <a:latin typeface="宋体"/>
              <a:ea typeface="宋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304800"/>
            <a:ext cx="7772400" cy="5791200"/>
          </a:xfrm>
        </p:spPr>
        <p:txBody>
          <a:bodyPr/>
          <a:lstStyle/>
          <a:p>
            <a:pPr>
              <a:lnSpc>
                <a:spcPct val="90000"/>
              </a:lnSpc>
            </a:pPr>
            <a:r>
              <a:rPr lang="zh-CN" altLang="en-US" dirty="0" smtClean="0"/>
              <a:t>二、文献分类</a:t>
            </a:r>
            <a:r>
              <a:rPr lang="zh-CN" altLang="en-US" dirty="0"/>
              <a:t>标引的步骤：</a:t>
            </a:r>
          </a:p>
          <a:p>
            <a:pPr>
              <a:lnSpc>
                <a:spcPct val="90000"/>
              </a:lnSpc>
            </a:pPr>
            <a:r>
              <a:rPr lang="zh-CN" altLang="en-US" dirty="0"/>
              <a:t>对文献的内容进行主题分析→明确文献的主要内容和主题概念→利用</a:t>
            </a:r>
            <a:r>
              <a:rPr lang="en-US" altLang="zh-CN" dirty="0"/>
              <a:t>《</a:t>
            </a:r>
            <a:r>
              <a:rPr lang="zh-CN" altLang="en-US" dirty="0"/>
              <a:t>中图法</a:t>
            </a:r>
            <a:r>
              <a:rPr lang="en-US" altLang="zh-CN" dirty="0" smtClean="0"/>
              <a:t>》</a:t>
            </a:r>
            <a:r>
              <a:rPr lang="zh-CN" altLang="en-US" dirty="0" smtClean="0"/>
              <a:t>分类号将</a:t>
            </a:r>
            <a:r>
              <a:rPr lang="zh-CN" altLang="en-US" dirty="0"/>
              <a:t>文献的主要内容和主题概念充分、准确</a:t>
            </a:r>
            <a:r>
              <a:rPr lang="zh-CN" altLang="en-US" dirty="0" smtClean="0"/>
              <a:t>地表达</a:t>
            </a:r>
            <a:r>
              <a:rPr lang="zh-CN" altLang="en-US" dirty="0"/>
              <a:t>出来。</a:t>
            </a:r>
          </a:p>
          <a:p>
            <a:pPr>
              <a:lnSpc>
                <a:spcPct val="90000"/>
              </a:lnSpc>
            </a:pPr>
            <a:r>
              <a:rPr lang="zh-CN" altLang="en-US" dirty="0"/>
              <a:t>即主题分析→概念转换（分类号）</a:t>
            </a:r>
          </a:p>
          <a:p>
            <a:pPr>
              <a:lnSpc>
                <a:spcPct val="90000"/>
              </a:lnSpc>
            </a:pPr>
            <a:r>
              <a:rPr lang="zh-CN" altLang="en-US" dirty="0"/>
              <a:t>（</a:t>
            </a:r>
            <a:r>
              <a:rPr lang="en-US" altLang="zh-CN" dirty="0"/>
              <a:t>1</a:t>
            </a:r>
            <a:r>
              <a:rPr lang="zh-CN" altLang="en-US" dirty="0"/>
              <a:t>）主题分析：从</a:t>
            </a:r>
            <a:r>
              <a:rPr lang="zh-CN" altLang="en-US" u="sng" dirty="0"/>
              <a:t>学科专业</a:t>
            </a:r>
            <a:r>
              <a:rPr lang="zh-CN" altLang="en-US" dirty="0"/>
              <a:t>的角度弄清文献的</a:t>
            </a:r>
            <a:r>
              <a:rPr lang="zh-CN" altLang="en-US" u="sng" dirty="0"/>
              <a:t>主题内容</a:t>
            </a:r>
            <a:r>
              <a:rPr lang="zh-CN" altLang="en-US" dirty="0"/>
              <a:t>、</a:t>
            </a:r>
            <a:r>
              <a:rPr lang="zh-CN" altLang="en-US" u="sng" dirty="0"/>
              <a:t>主题概念</a:t>
            </a:r>
            <a:r>
              <a:rPr lang="zh-CN" altLang="en-US" dirty="0"/>
              <a:t>。</a:t>
            </a:r>
          </a:p>
          <a:p>
            <a:pPr>
              <a:lnSpc>
                <a:spcPct val="90000"/>
              </a:lnSpc>
            </a:pPr>
            <a:r>
              <a:rPr lang="zh-CN" altLang="en-US" dirty="0"/>
              <a:t>（</a:t>
            </a:r>
            <a:r>
              <a:rPr lang="en-US" altLang="zh-CN" dirty="0"/>
              <a:t>2</a:t>
            </a:r>
            <a:r>
              <a:rPr lang="zh-CN" altLang="en-US" dirty="0"/>
              <a:t>）概念转换：依据主题分析的结果，查找</a:t>
            </a:r>
            <a:r>
              <a:rPr lang="en-US" altLang="zh-CN" dirty="0"/>
              <a:t>《</a:t>
            </a:r>
            <a:r>
              <a:rPr lang="zh-CN" altLang="en-US" dirty="0"/>
              <a:t>中图法</a:t>
            </a:r>
            <a:r>
              <a:rPr lang="en-US" altLang="zh-CN" dirty="0"/>
              <a:t>》</a:t>
            </a:r>
            <a:r>
              <a:rPr lang="zh-CN" altLang="en-US" dirty="0"/>
              <a:t>，将相应类目的分类号作为检索标识赋予被标引的文献。</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00113" y="1196975"/>
            <a:ext cx="7632700" cy="503238"/>
          </a:xfrm>
        </p:spPr>
        <p:txBody>
          <a:bodyPr>
            <a:normAutofit fontScale="90000"/>
          </a:bodyPr>
          <a:lstStyle/>
          <a:p>
            <a:r>
              <a:rPr lang="en-US" altLang="zh-CN" sz="3600" b="1" dirty="0" smtClean="0"/>
              <a:t>2.3</a:t>
            </a:r>
            <a:r>
              <a:rPr lang="zh-CN" altLang="en-US" sz="3600" b="1" dirty="0" smtClean="0"/>
              <a:t>文献分类标引原则</a:t>
            </a:r>
            <a:endParaRPr lang="zh-CN" altLang="en-US" sz="3600" b="1" dirty="0"/>
          </a:p>
        </p:txBody>
      </p:sp>
      <p:sp>
        <p:nvSpPr>
          <p:cNvPr id="145411" name="Rectangle 3"/>
          <p:cNvSpPr>
            <a:spLocks noGrp="1" noChangeArrowheads="1"/>
          </p:cNvSpPr>
          <p:nvPr>
            <p:ph type="body" idx="1"/>
          </p:nvPr>
        </p:nvSpPr>
        <p:spPr>
          <a:xfrm>
            <a:off x="395288" y="2060575"/>
            <a:ext cx="7772400" cy="4114800"/>
          </a:xfrm>
        </p:spPr>
        <p:txBody>
          <a:bodyPr/>
          <a:lstStyle/>
          <a:p>
            <a:r>
              <a:rPr lang="zh-CN" altLang="en-US" b="1" dirty="0" smtClean="0"/>
              <a:t>目的：</a:t>
            </a:r>
            <a:r>
              <a:rPr lang="zh-CN" altLang="en-US" b="1" dirty="0" smtClean="0">
                <a:latin typeface="宋体" pitchFamily="2" charset="-122"/>
              </a:rPr>
              <a:t>各</a:t>
            </a:r>
            <a:r>
              <a:rPr lang="zh-CN" altLang="en-US" b="1" dirty="0">
                <a:latin typeface="宋体" pitchFamily="2" charset="-122"/>
              </a:rPr>
              <a:t>成员馆在类分图书时</a:t>
            </a:r>
            <a:r>
              <a:rPr lang="zh-CN" altLang="en-US" b="1" dirty="0" smtClean="0">
                <a:latin typeface="宋体" pitchFamily="2" charset="-122"/>
              </a:rPr>
              <a:t>，遵守共同的</a:t>
            </a:r>
            <a:r>
              <a:rPr lang="zh-CN" altLang="en-US" b="1" dirty="0">
                <a:latin typeface="宋体" pitchFamily="2" charset="-122"/>
              </a:rPr>
              <a:t>准则，达到分类的</a:t>
            </a:r>
            <a:r>
              <a:rPr lang="zh-CN" altLang="en-US" b="1" dirty="0" smtClean="0">
                <a:latin typeface="宋体" pitchFamily="2" charset="-122"/>
              </a:rPr>
              <a:t>统一、规范</a:t>
            </a:r>
            <a:r>
              <a:rPr lang="zh-CN" altLang="en-US" b="1" dirty="0">
                <a:latin typeface="宋体" pitchFamily="2" charset="-122"/>
              </a:rPr>
              <a:t>，保证标引质量，提高检索效率</a:t>
            </a:r>
            <a:r>
              <a:rPr lang="zh-CN" altLang="en-US" b="1" dirty="0" smtClean="0">
                <a:latin typeface="宋体" pitchFamily="2" charset="-122"/>
              </a:rPr>
              <a:t>。</a:t>
            </a:r>
            <a:endParaRPr lang="zh-CN" altLang="en-US" b="1" dirty="0">
              <a:latin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981075"/>
            <a:ext cx="4933950" cy="695325"/>
          </a:xfrm>
        </p:spPr>
        <p:txBody>
          <a:bodyPr/>
          <a:lstStyle/>
          <a:p>
            <a:r>
              <a:rPr lang="en-US" altLang="zh-CN" sz="3600" b="1" dirty="0" smtClean="0"/>
              <a:t>2.3</a:t>
            </a:r>
            <a:r>
              <a:rPr lang="zh-CN" altLang="en-US" sz="3600" b="1" dirty="0" smtClean="0"/>
              <a:t>文献</a:t>
            </a:r>
            <a:r>
              <a:rPr lang="zh-CN" altLang="en-US" sz="3600" b="1" dirty="0"/>
              <a:t>分类标引原则</a:t>
            </a:r>
          </a:p>
        </p:txBody>
      </p:sp>
      <p:sp>
        <p:nvSpPr>
          <p:cNvPr id="3075" name="Rectangle 3"/>
          <p:cNvSpPr>
            <a:spLocks noGrp="1" noChangeArrowheads="1"/>
          </p:cNvSpPr>
          <p:nvPr>
            <p:ph type="body" idx="1"/>
          </p:nvPr>
        </p:nvSpPr>
        <p:spPr>
          <a:xfrm>
            <a:off x="611188" y="2133600"/>
            <a:ext cx="7772400" cy="4114800"/>
          </a:xfrm>
        </p:spPr>
        <p:txBody>
          <a:bodyPr/>
          <a:lstStyle/>
          <a:p>
            <a:r>
              <a:rPr lang="zh-CN" altLang="en-US" sz="2800" b="1" dirty="0" smtClean="0">
                <a:latin typeface="宋体" pitchFamily="2" charset="-122"/>
              </a:rPr>
              <a:t>基本原则</a:t>
            </a:r>
            <a:endParaRPr lang="zh-CN" altLang="en-US" sz="2800" b="1" dirty="0">
              <a:latin typeface="宋体" pitchFamily="2" charset="-122"/>
            </a:endParaRPr>
          </a:p>
          <a:p>
            <a:endParaRPr lang="zh-CN" altLang="en-US" sz="2800" b="1" dirty="0">
              <a:latin typeface="宋体" pitchFamily="2" charset="-122"/>
            </a:endParaRPr>
          </a:p>
          <a:p>
            <a:r>
              <a:rPr lang="zh-CN" altLang="en-US" sz="2800" b="1" dirty="0" smtClean="0">
                <a:latin typeface="宋体" pitchFamily="2" charset="-122"/>
              </a:rPr>
              <a:t>不同</a:t>
            </a:r>
            <a:r>
              <a:rPr lang="zh-CN" altLang="en-US" sz="2800" b="1" dirty="0">
                <a:latin typeface="宋体" pitchFamily="2" charset="-122"/>
              </a:rPr>
              <a:t>主题类型文献分类标引原则</a:t>
            </a:r>
          </a:p>
          <a:p>
            <a:endParaRPr lang="zh-CN" altLang="en-US" sz="2800" b="1" dirty="0">
              <a:latin typeface="宋体" pitchFamily="2" charset="-122"/>
            </a:endParaRPr>
          </a:p>
          <a:p>
            <a:r>
              <a:rPr lang="zh-CN" altLang="en-US" sz="2800" b="1" dirty="0" smtClean="0">
                <a:latin typeface="宋体" pitchFamily="2" charset="-122"/>
              </a:rPr>
              <a:t>不同</a:t>
            </a:r>
            <a:r>
              <a:rPr lang="zh-CN" altLang="en-US" sz="2800" b="1" dirty="0">
                <a:latin typeface="宋体" pitchFamily="2" charset="-122"/>
              </a:rPr>
              <a:t>编制体例文献分类标引原则</a:t>
            </a:r>
          </a:p>
          <a:p>
            <a:endParaRPr lang="zh-CN" altLang="en-US" sz="2800" b="1" dirty="0">
              <a:latin typeface="宋体" pitchFamily="2" charset="-122"/>
            </a:endParaRPr>
          </a:p>
          <a:p>
            <a:r>
              <a:rPr lang="zh-CN" altLang="en-US" sz="2800" b="1" dirty="0" smtClean="0">
                <a:latin typeface="宋体" pitchFamily="2" charset="-122"/>
              </a:rPr>
              <a:t>文献</a:t>
            </a:r>
            <a:r>
              <a:rPr lang="zh-CN" altLang="en-US" sz="2800" b="1" dirty="0">
                <a:latin typeface="宋体" pitchFamily="2" charset="-122"/>
              </a:rPr>
              <a:t>分类标引工作程序</a:t>
            </a:r>
            <a:r>
              <a:rPr lang="zh-CN" altLang="en-US" sz="2800" dirty="0">
                <a:latin typeface="宋体" pitchFamily="2" charset="-122"/>
              </a:rPr>
              <a:t> </a:t>
            </a:r>
            <a:endParaRPr lang="zh-CN" altLang="en-US" sz="2800" b="1" dirty="0">
              <a:latin typeface="宋体" pitchFamily="2" charset="-122"/>
            </a:endParaRPr>
          </a:p>
          <a:p>
            <a:pPr>
              <a:buFont typeface="Wingdings" pitchFamily="2" charset="2"/>
              <a:buNone/>
            </a:pPr>
            <a:endParaRPr lang="en-US" altLang="zh-CN" sz="2800" b="1" dirty="0">
              <a:latin typeface="宋体" pitchFamily="2" charset="-122"/>
            </a:endParaRPr>
          </a:p>
        </p:txBody>
      </p:sp>
    </p:spTree>
  </p:cSld>
  <p:clrMapOvr>
    <a:masterClrMapping/>
  </p:clrMapOvr>
  <p:transition advTm="66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50938" y="1125538"/>
            <a:ext cx="4429125" cy="550862"/>
          </a:xfrm>
        </p:spPr>
        <p:txBody>
          <a:bodyPr>
            <a:normAutofit fontScale="90000"/>
          </a:bodyPr>
          <a:lstStyle/>
          <a:p>
            <a:r>
              <a:rPr lang="en-US" altLang="zh-CN" sz="3600" b="1" dirty="0" smtClean="0">
                <a:latin typeface="宋体" pitchFamily="2" charset="-122"/>
              </a:rPr>
              <a:t>2.3.1 </a:t>
            </a:r>
            <a:r>
              <a:rPr lang="zh-CN" altLang="en-US" sz="3600" b="1" dirty="0" smtClean="0">
                <a:latin typeface="宋体" pitchFamily="2" charset="-122"/>
              </a:rPr>
              <a:t>基本原则</a:t>
            </a:r>
            <a:endParaRPr lang="zh-CN" altLang="en-US" sz="3600" b="1" dirty="0">
              <a:latin typeface="宋体" pitchFamily="2" charset="-122"/>
            </a:endParaRPr>
          </a:p>
        </p:txBody>
      </p:sp>
      <p:sp>
        <p:nvSpPr>
          <p:cNvPr id="4099" name="Rectangle 3"/>
          <p:cNvSpPr>
            <a:spLocks noGrp="1" noChangeArrowheads="1"/>
          </p:cNvSpPr>
          <p:nvPr>
            <p:ph type="body" idx="1"/>
          </p:nvPr>
        </p:nvSpPr>
        <p:spPr>
          <a:xfrm>
            <a:off x="539750" y="2060575"/>
            <a:ext cx="8135938" cy="4114800"/>
          </a:xfrm>
        </p:spPr>
        <p:txBody>
          <a:bodyPr>
            <a:normAutofit lnSpcReduction="10000"/>
          </a:bodyPr>
          <a:lstStyle/>
          <a:p>
            <a:pPr>
              <a:lnSpc>
                <a:spcPct val="90000"/>
              </a:lnSpc>
            </a:pPr>
            <a:r>
              <a:rPr lang="zh-CN" altLang="en-US" sz="2400" b="1" dirty="0" smtClean="0">
                <a:latin typeface="宋体" pitchFamily="2" charset="-122"/>
              </a:rPr>
              <a:t>学科属性原则</a:t>
            </a:r>
            <a:endParaRPr lang="en-US" altLang="zh-CN" sz="2400" b="1" dirty="0" smtClean="0">
              <a:latin typeface="宋体" pitchFamily="2" charset="-122"/>
            </a:endParaRPr>
          </a:p>
          <a:p>
            <a:pPr>
              <a:lnSpc>
                <a:spcPct val="90000"/>
              </a:lnSpc>
            </a:pPr>
            <a:r>
              <a:rPr lang="zh-CN" altLang="en-US" sz="2400" b="1" dirty="0" smtClean="0">
                <a:latin typeface="宋体" pitchFamily="2" charset="-122"/>
              </a:rPr>
              <a:t>文献</a:t>
            </a:r>
            <a:r>
              <a:rPr lang="zh-CN" altLang="en-US" sz="2400" b="1" dirty="0">
                <a:latin typeface="宋体" pitchFamily="2" charset="-122"/>
              </a:rPr>
              <a:t>分类标引首先必须以其内容的学科或专业属性为主要标准 </a:t>
            </a:r>
          </a:p>
          <a:p>
            <a:pPr>
              <a:lnSpc>
                <a:spcPct val="90000"/>
              </a:lnSpc>
              <a:buFont typeface="Wingdings" pitchFamily="2" charset="2"/>
              <a:buNone/>
            </a:pPr>
            <a:endParaRPr lang="zh-CN" altLang="en-US" sz="2400" b="1" dirty="0">
              <a:solidFill>
                <a:schemeClr val="folHlink"/>
              </a:solidFill>
              <a:latin typeface="宋体" pitchFamily="2" charset="-122"/>
            </a:endParaRPr>
          </a:p>
          <a:p>
            <a:pPr>
              <a:lnSpc>
                <a:spcPct val="90000"/>
              </a:lnSpc>
              <a:buFont typeface="Wingdings" pitchFamily="2" charset="2"/>
              <a:buNone/>
            </a:pPr>
            <a:r>
              <a:rPr lang="zh-CN" altLang="en-US" sz="2400" b="1" dirty="0">
                <a:solidFill>
                  <a:schemeClr val="folHlink"/>
                </a:solidFill>
                <a:latin typeface="宋体" pitchFamily="2" charset="-122"/>
              </a:rPr>
              <a:t>例</a:t>
            </a:r>
            <a:r>
              <a:rPr lang="en-US" altLang="zh-CN" sz="2400" b="1" dirty="0">
                <a:solidFill>
                  <a:schemeClr val="folHlink"/>
                </a:solidFill>
                <a:latin typeface="宋体" pitchFamily="2" charset="-122"/>
              </a:rPr>
              <a:t>1</a:t>
            </a:r>
            <a:r>
              <a:rPr lang="zh-CN" altLang="en-US" sz="2400" b="1" dirty="0">
                <a:solidFill>
                  <a:schemeClr val="folHlink"/>
                </a:solidFill>
                <a:latin typeface="宋体" pitchFamily="2" charset="-122"/>
              </a:rPr>
              <a:t>：</a:t>
            </a:r>
            <a:r>
              <a:rPr lang="en-US" altLang="zh-CN" sz="2400" b="1" dirty="0">
                <a:solidFill>
                  <a:schemeClr val="folHlink"/>
                </a:solidFill>
                <a:latin typeface="宋体" pitchFamily="2" charset="-122"/>
              </a:rPr>
              <a:t>《</a:t>
            </a:r>
            <a:r>
              <a:rPr lang="zh-CN" altLang="en-US" sz="2400" b="1" dirty="0">
                <a:solidFill>
                  <a:schemeClr val="folHlink"/>
                </a:solidFill>
                <a:latin typeface="宋体" pitchFamily="2" charset="-122"/>
              </a:rPr>
              <a:t>集成电路手册</a:t>
            </a:r>
            <a:r>
              <a:rPr lang="en-US" altLang="zh-CN" sz="2400" b="1" dirty="0">
                <a:solidFill>
                  <a:schemeClr val="folHlink"/>
                </a:solidFill>
                <a:latin typeface="宋体" pitchFamily="2" charset="-122"/>
              </a:rPr>
              <a:t>》</a:t>
            </a:r>
            <a:r>
              <a:rPr lang="zh-CN" altLang="en-US" sz="2400" b="1" dirty="0">
                <a:solidFill>
                  <a:schemeClr val="folHlink"/>
                </a:solidFill>
                <a:latin typeface="宋体" pitchFamily="2" charset="-122"/>
              </a:rPr>
              <a:t>分入</a:t>
            </a:r>
            <a:r>
              <a:rPr lang="en-US" altLang="zh-CN" sz="2400" b="1" dirty="0">
                <a:solidFill>
                  <a:schemeClr val="folHlink"/>
                </a:solidFill>
                <a:latin typeface="宋体" pitchFamily="2" charset="-122"/>
              </a:rPr>
              <a:t>TN4-62</a:t>
            </a:r>
            <a:r>
              <a:rPr lang="zh-CN" altLang="en-US" sz="2400" b="1" dirty="0">
                <a:solidFill>
                  <a:schemeClr val="folHlink"/>
                </a:solidFill>
                <a:latin typeface="宋体" pitchFamily="2" charset="-122"/>
              </a:rPr>
              <a:t>；</a:t>
            </a:r>
          </a:p>
          <a:p>
            <a:pPr>
              <a:lnSpc>
                <a:spcPct val="90000"/>
              </a:lnSpc>
              <a:buFont typeface="Wingdings" pitchFamily="2" charset="2"/>
              <a:buNone/>
            </a:pPr>
            <a:r>
              <a:rPr lang="zh-CN" altLang="en-US" sz="2400" b="1" dirty="0">
                <a:solidFill>
                  <a:schemeClr val="folHlink"/>
                </a:solidFill>
                <a:latin typeface="宋体" pitchFamily="2" charset="-122"/>
              </a:rPr>
              <a:t>例</a:t>
            </a:r>
            <a:r>
              <a:rPr lang="en-US" altLang="zh-CN" sz="2400" b="1" dirty="0">
                <a:solidFill>
                  <a:schemeClr val="folHlink"/>
                </a:solidFill>
                <a:latin typeface="宋体" pitchFamily="2" charset="-122"/>
              </a:rPr>
              <a:t>2</a:t>
            </a:r>
            <a:r>
              <a:rPr lang="zh-CN" altLang="en-US" sz="2400" b="1" dirty="0">
                <a:solidFill>
                  <a:schemeClr val="folHlink"/>
                </a:solidFill>
                <a:latin typeface="宋体" pitchFamily="2" charset="-122"/>
              </a:rPr>
              <a:t>：</a:t>
            </a:r>
            <a:r>
              <a:rPr lang="en-US" altLang="zh-CN" sz="2400" b="1" dirty="0">
                <a:solidFill>
                  <a:schemeClr val="folHlink"/>
                </a:solidFill>
                <a:latin typeface="宋体" pitchFamily="2" charset="-122"/>
              </a:rPr>
              <a:t>《</a:t>
            </a:r>
            <a:r>
              <a:rPr lang="zh-CN" altLang="en-US" sz="2400" b="1" dirty="0">
                <a:solidFill>
                  <a:schemeClr val="folHlink"/>
                </a:solidFill>
                <a:latin typeface="宋体" pitchFamily="2" charset="-122"/>
              </a:rPr>
              <a:t>钢铁是怎样炼成的</a:t>
            </a:r>
            <a:r>
              <a:rPr lang="en-US" altLang="zh-CN" sz="2400" b="1" dirty="0">
                <a:solidFill>
                  <a:schemeClr val="folHlink"/>
                </a:solidFill>
                <a:latin typeface="宋体" pitchFamily="2" charset="-122"/>
              </a:rPr>
              <a:t>》</a:t>
            </a:r>
            <a:r>
              <a:rPr lang="zh-CN" altLang="en-US" sz="2400" b="1" dirty="0">
                <a:solidFill>
                  <a:schemeClr val="folHlink"/>
                </a:solidFill>
                <a:latin typeface="宋体" pitchFamily="2" charset="-122"/>
              </a:rPr>
              <a:t>分入</a:t>
            </a:r>
            <a:r>
              <a:rPr lang="en-US" altLang="zh-CN" sz="2400" b="1" dirty="0">
                <a:solidFill>
                  <a:schemeClr val="folHlink"/>
                </a:solidFill>
                <a:latin typeface="宋体" pitchFamily="2" charset="-122"/>
              </a:rPr>
              <a:t>I512.45</a:t>
            </a:r>
            <a:r>
              <a:rPr lang="zh-CN" altLang="en-US" sz="2400" b="1" dirty="0">
                <a:solidFill>
                  <a:schemeClr val="folHlink"/>
                </a:solidFill>
                <a:latin typeface="宋体" pitchFamily="2" charset="-122"/>
              </a:rPr>
              <a:t>； </a:t>
            </a:r>
          </a:p>
          <a:p>
            <a:pPr>
              <a:lnSpc>
                <a:spcPct val="90000"/>
              </a:lnSpc>
              <a:buFont typeface="Wingdings" pitchFamily="2" charset="2"/>
              <a:buNone/>
            </a:pPr>
            <a:r>
              <a:rPr lang="zh-CN" altLang="en-US" sz="2400" b="1" dirty="0">
                <a:solidFill>
                  <a:schemeClr val="folHlink"/>
                </a:solidFill>
                <a:latin typeface="宋体" pitchFamily="2" charset="-122"/>
              </a:rPr>
              <a:t>例</a:t>
            </a:r>
            <a:r>
              <a:rPr lang="en-US" altLang="zh-CN" sz="2400" b="1" dirty="0">
                <a:solidFill>
                  <a:schemeClr val="folHlink"/>
                </a:solidFill>
                <a:latin typeface="宋体" pitchFamily="2" charset="-122"/>
              </a:rPr>
              <a:t>3</a:t>
            </a:r>
            <a:r>
              <a:rPr lang="zh-CN" altLang="en-US" sz="2400" b="1" dirty="0">
                <a:solidFill>
                  <a:schemeClr val="folHlink"/>
                </a:solidFill>
                <a:latin typeface="宋体" pitchFamily="2" charset="-122"/>
              </a:rPr>
              <a:t>：</a:t>
            </a:r>
            <a:r>
              <a:rPr lang="en-US" altLang="zh-CN" sz="2400" b="1" dirty="0">
                <a:solidFill>
                  <a:schemeClr val="folHlink"/>
                </a:solidFill>
                <a:latin typeface="宋体" pitchFamily="2" charset="-122"/>
              </a:rPr>
              <a:t>《</a:t>
            </a:r>
            <a:r>
              <a:rPr lang="zh-CN" altLang="en-US" sz="2400" b="1" dirty="0">
                <a:solidFill>
                  <a:schemeClr val="folHlink"/>
                </a:solidFill>
                <a:latin typeface="宋体" pitchFamily="2" charset="-122"/>
              </a:rPr>
              <a:t>菜花能否移植</a:t>
            </a:r>
            <a:r>
              <a:rPr lang="en-US" altLang="zh-CN" sz="2400" b="1" dirty="0">
                <a:solidFill>
                  <a:schemeClr val="folHlink"/>
                </a:solidFill>
                <a:latin typeface="宋体" pitchFamily="2" charset="-122"/>
              </a:rPr>
              <a:t>》</a:t>
            </a:r>
          </a:p>
          <a:p>
            <a:pPr>
              <a:lnSpc>
                <a:spcPct val="90000"/>
              </a:lnSpc>
              <a:buFont typeface="Wingdings" pitchFamily="2" charset="2"/>
              <a:buNone/>
            </a:pPr>
            <a:r>
              <a:rPr lang="en-US" altLang="zh-CN" sz="2400" b="1" dirty="0">
                <a:solidFill>
                  <a:schemeClr val="folHlink"/>
                </a:solidFill>
                <a:latin typeface="宋体" pitchFamily="2" charset="-122"/>
              </a:rPr>
              <a:t>        </a:t>
            </a:r>
            <a:r>
              <a:rPr lang="zh-CN" altLang="en-US" sz="2400" b="1" dirty="0">
                <a:solidFill>
                  <a:schemeClr val="folHlink"/>
                </a:solidFill>
                <a:latin typeface="宋体" pitchFamily="2" charset="-122"/>
              </a:rPr>
              <a:t>（论述日本俳句对外国诗歌的影响）分入</a:t>
            </a:r>
            <a:r>
              <a:rPr lang="en-US" altLang="zh-CN" sz="2400" b="1" dirty="0">
                <a:solidFill>
                  <a:schemeClr val="folHlink"/>
                </a:solidFill>
                <a:latin typeface="宋体" pitchFamily="2" charset="-122"/>
              </a:rPr>
              <a:t>I106.2</a:t>
            </a:r>
            <a:r>
              <a:rPr lang="zh-CN" altLang="en-US" sz="2400" b="1" dirty="0">
                <a:solidFill>
                  <a:schemeClr val="folHlink"/>
                </a:solidFill>
                <a:latin typeface="宋体" pitchFamily="2" charset="-122"/>
              </a:rPr>
              <a:t>，而不能入</a:t>
            </a:r>
            <a:r>
              <a:rPr lang="en-US" altLang="zh-CN" sz="2400" b="1" dirty="0">
                <a:solidFill>
                  <a:schemeClr val="folHlink"/>
                </a:solidFill>
                <a:latin typeface="宋体" pitchFamily="2" charset="-122"/>
              </a:rPr>
              <a:t>S63  </a:t>
            </a:r>
          </a:p>
          <a:p>
            <a:pPr>
              <a:lnSpc>
                <a:spcPct val="90000"/>
              </a:lnSpc>
              <a:buFont typeface="Wingdings" pitchFamily="2" charset="2"/>
              <a:buNone/>
            </a:pPr>
            <a:endParaRPr lang="en-US" altLang="zh-CN" sz="2400" b="1" dirty="0">
              <a:solidFill>
                <a:schemeClr val="folHlink"/>
              </a:solidFill>
              <a:latin typeface="宋体" pitchFamily="2" charset="-122"/>
            </a:endParaRPr>
          </a:p>
          <a:p>
            <a:pPr>
              <a:lnSpc>
                <a:spcPct val="90000"/>
              </a:lnSpc>
              <a:buFont typeface="Wingdings" pitchFamily="2" charset="2"/>
              <a:buNone/>
            </a:pPr>
            <a:r>
              <a:rPr lang="en-US" altLang="zh-CN" sz="2800" dirty="0"/>
              <a:t>    </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 calcmode="lin" valueType="num">
                                      <p:cBhvr additive="base">
                                        <p:cTn id="7"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6" end="6"/>
                                            </p:txEl>
                                          </p:spTgt>
                                        </p:tgtEl>
                                        <p:attrNameLst>
                                          <p:attrName>style.visibility</p:attrName>
                                        </p:attrNameLst>
                                      </p:cBhvr>
                                      <p:to>
                                        <p:strVal val="visible"/>
                                      </p:to>
                                    </p:set>
                                    <p:anim calcmode="lin" valueType="num">
                                      <p:cBhvr additive="base">
                                        <p:cTn id="13"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anim calcmode="lin" valueType="num">
                                      <p:cBhvr additive="base">
                                        <p:cTn id="19"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539750" y="2060575"/>
            <a:ext cx="8280400" cy="4114800"/>
          </a:xfrm>
        </p:spPr>
        <p:txBody>
          <a:bodyPr/>
          <a:lstStyle/>
          <a:p>
            <a:r>
              <a:rPr lang="zh-CN" altLang="en-US" sz="2800" b="1" dirty="0" smtClean="0">
                <a:latin typeface="宋体" pitchFamily="2" charset="-122"/>
              </a:rPr>
              <a:t>专指性原则</a:t>
            </a:r>
            <a:endParaRPr lang="en-US" altLang="zh-CN" sz="2800" b="1" dirty="0" smtClean="0">
              <a:latin typeface="宋体" pitchFamily="2" charset="-122"/>
            </a:endParaRPr>
          </a:p>
          <a:p>
            <a:r>
              <a:rPr lang="zh-CN" altLang="en-US" sz="2800" b="1" dirty="0" smtClean="0">
                <a:latin typeface="宋体" pitchFamily="2" charset="-122"/>
              </a:rPr>
              <a:t>要</a:t>
            </a:r>
            <a:r>
              <a:rPr lang="zh-CN" altLang="en-US" sz="2800" b="1" dirty="0">
                <a:latin typeface="宋体" pitchFamily="2" charset="-122"/>
              </a:rPr>
              <a:t>将文献分入恰如其分的类，而不能分入范围大于或小于文献实际内容的类目。</a:t>
            </a:r>
          </a:p>
          <a:p>
            <a:pPr>
              <a:buFont typeface="Wingdings" pitchFamily="2" charset="2"/>
              <a:buNone/>
            </a:pPr>
            <a:endParaRPr lang="zh-CN" altLang="en-US" sz="2800" b="1" dirty="0">
              <a:latin typeface="宋体" pitchFamily="2" charset="-122"/>
            </a:endParaRPr>
          </a:p>
          <a:p>
            <a:pPr>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1</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电视机维修手册</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TN949.7</a:t>
            </a:r>
          </a:p>
          <a:p>
            <a:pPr>
              <a:buFont typeface="Wingdings" pitchFamily="2" charset="2"/>
              <a:buNone/>
            </a:pPr>
            <a:r>
              <a:rPr lang="en-US" altLang="zh-CN" sz="2800" b="1" dirty="0">
                <a:solidFill>
                  <a:schemeClr val="folHlink"/>
                </a:solidFill>
                <a:latin typeface="宋体" pitchFamily="2" charset="-122"/>
              </a:rPr>
              <a:t>     《</a:t>
            </a:r>
            <a:r>
              <a:rPr lang="zh-CN" altLang="en-US" sz="2800" b="1" dirty="0">
                <a:solidFill>
                  <a:schemeClr val="folHlink"/>
                </a:solidFill>
                <a:latin typeface="宋体" pitchFamily="2" charset="-122"/>
              </a:rPr>
              <a:t>彩色电视维修手册</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TN949.12 </a:t>
            </a:r>
          </a:p>
          <a:p>
            <a:pPr>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2</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计算机网络安全</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TN393.08</a:t>
            </a:r>
            <a:r>
              <a:rPr lang="zh-CN" altLang="en-US" sz="2800" b="1" dirty="0">
                <a:solidFill>
                  <a:schemeClr val="folHlink"/>
                </a:solidFill>
                <a:latin typeface="宋体" pitchFamily="2" charset="-122"/>
              </a:rPr>
              <a:t>，不入</a:t>
            </a:r>
            <a:r>
              <a:rPr lang="en-US" altLang="zh-CN" sz="2800" b="1" dirty="0">
                <a:solidFill>
                  <a:schemeClr val="folHlink"/>
                </a:solidFill>
                <a:latin typeface="宋体" pitchFamily="2" charset="-122"/>
              </a:rPr>
              <a:t>TN309</a:t>
            </a:r>
          </a:p>
        </p:txBody>
      </p:sp>
      <p:sp>
        <p:nvSpPr>
          <p:cNvPr id="96260" name="Rectangle 4"/>
          <p:cNvSpPr>
            <a:spLocks noGrp="1" noChangeArrowheads="1"/>
          </p:cNvSpPr>
          <p:nvPr>
            <p:ph type="title"/>
          </p:nvPr>
        </p:nvSpPr>
        <p:spPr>
          <a:xfrm>
            <a:off x="1150938" y="1125538"/>
            <a:ext cx="7793037"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213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539750" y="2060575"/>
            <a:ext cx="8280400" cy="4114800"/>
          </a:xfrm>
        </p:spPr>
        <p:txBody>
          <a:bodyPr>
            <a:normAutofit lnSpcReduction="10000"/>
          </a:bodyPr>
          <a:lstStyle/>
          <a:p>
            <a:r>
              <a:rPr lang="zh-CN" altLang="en-US" sz="2800" b="1" dirty="0" smtClean="0">
                <a:latin typeface="宋体" pitchFamily="2" charset="-122"/>
              </a:rPr>
              <a:t>实用性原则</a:t>
            </a:r>
            <a:endParaRPr lang="en-US" altLang="zh-CN" sz="2800" b="1" dirty="0" smtClean="0">
              <a:latin typeface="宋体" pitchFamily="2" charset="-122"/>
            </a:endParaRPr>
          </a:p>
          <a:p>
            <a:r>
              <a:rPr lang="zh-CN" altLang="en-US" sz="2800" b="1" dirty="0" smtClean="0">
                <a:latin typeface="宋体" pitchFamily="2" charset="-122"/>
              </a:rPr>
              <a:t>文献</a:t>
            </a:r>
            <a:r>
              <a:rPr lang="zh-CN" altLang="en-US" sz="2800" b="1" dirty="0">
                <a:latin typeface="宋体" pitchFamily="2" charset="-122"/>
              </a:rPr>
              <a:t>分类标引必须使文献尽其用，即要根据文献的实际用途、写作目的、读者对象，及收藏文献机构的专业属性等，将文献分入最大用途的类。 </a:t>
            </a:r>
          </a:p>
          <a:p>
            <a:pPr>
              <a:buFont typeface="Wingdings" pitchFamily="2" charset="2"/>
              <a:buNone/>
            </a:pPr>
            <a:endParaRPr lang="zh-CN" altLang="en-US" sz="2800" b="1" dirty="0">
              <a:solidFill>
                <a:schemeClr val="folHlink"/>
              </a:solidFill>
              <a:latin typeface="宋体" pitchFamily="2" charset="-122"/>
            </a:endParaRPr>
          </a:p>
          <a:p>
            <a:pPr>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1</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最新汉英旅游词典</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将其归入</a:t>
            </a:r>
            <a:r>
              <a:rPr lang="en-US" altLang="zh-CN" sz="2800" b="1" dirty="0">
                <a:solidFill>
                  <a:schemeClr val="folHlink"/>
                </a:solidFill>
                <a:latin typeface="宋体" pitchFamily="2" charset="-122"/>
              </a:rPr>
              <a:t>F59-61</a:t>
            </a:r>
          </a:p>
          <a:p>
            <a:pPr>
              <a:buFont typeface="Wingdings" pitchFamily="2" charset="2"/>
              <a:buNone/>
            </a:pPr>
            <a:endParaRPr lang="en-US" altLang="zh-CN" sz="2800" b="1" dirty="0">
              <a:solidFill>
                <a:schemeClr val="folHlink"/>
              </a:solidFill>
              <a:latin typeface="宋体" pitchFamily="2" charset="-122"/>
            </a:endParaRPr>
          </a:p>
          <a:p>
            <a:pPr>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2</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莫泊桑短篇小说选</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分入法汉对照读物入</a:t>
            </a:r>
            <a:r>
              <a:rPr lang="en-US" altLang="zh-CN" sz="2800" b="1" dirty="0">
                <a:solidFill>
                  <a:schemeClr val="folHlink"/>
                </a:solidFill>
                <a:latin typeface="宋体" pitchFamily="2" charset="-122"/>
              </a:rPr>
              <a:t>H329.4:I565.44</a:t>
            </a:r>
          </a:p>
          <a:p>
            <a:endParaRPr lang="en-US" altLang="zh-CN" sz="2800" b="1" dirty="0">
              <a:latin typeface="宋体" pitchFamily="2" charset="-122"/>
            </a:endParaRPr>
          </a:p>
        </p:txBody>
      </p:sp>
      <p:sp>
        <p:nvSpPr>
          <p:cNvPr id="97283" name="Rectangle 3"/>
          <p:cNvSpPr>
            <a:spLocks noGrp="1" noChangeArrowheads="1"/>
          </p:cNvSpPr>
          <p:nvPr>
            <p:ph type="title"/>
          </p:nvPr>
        </p:nvSpPr>
        <p:spPr>
          <a:xfrm>
            <a:off x="1150938" y="1125538"/>
            <a:ext cx="7793037"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437"/>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611188" y="2133600"/>
            <a:ext cx="8064500" cy="3970338"/>
          </a:xfrm>
        </p:spPr>
        <p:txBody>
          <a:bodyPr/>
          <a:lstStyle/>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3</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长江流域环境经济发展研究</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是“交叉学科”文献，入</a:t>
            </a:r>
            <a:r>
              <a:rPr lang="en-US" altLang="zh-CN" sz="2800" b="1" dirty="0">
                <a:solidFill>
                  <a:schemeClr val="folHlink"/>
                </a:solidFill>
                <a:latin typeface="宋体" pitchFamily="2" charset="-122"/>
              </a:rPr>
              <a:t>F127.5</a:t>
            </a:r>
            <a:r>
              <a:rPr lang="zh-CN" altLang="en-US" sz="2800" b="1" dirty="0">
                <a:solidFill>
                  <a:schemeClr val="folHlink"/>
                </a:solidFill>
                <a:latin typeface="宋体" pitchFamily="2" charset="-122"/>
              </a:rPr>
              <a:t>互见 </a:t>
            </a:r>
            <a:r>
              <a:rPr lang="en-US" altLang="zh-CN" sz="2800" b="1" dirty="0">
                <a:solidFill>
                  <a:schemeClr val="folHlink"/>
                </a:solidFill>
                <a:latin typeface="宋体" pitchFamily="2" charset="-122"/>
              </a:rPr>
              <a:t>X196</a:t>
            </a:r>
          </a:p>
          <a:p>
            <a:pPr>
              <a:lnSpc>
                <a:spcPct val="90000"/>
              </a:lnSpc>
              <a:buFont typeface="Wingdings" pitchFamily="2" charset="2"/>
              <a:buNone/>
            </a:pPr>
            <a:endParaRPr lang="en-US" altLang="zh-CN" sz="2800" b="1" dirty="0">
              <a:solidFill>
                <a:schemeClr val="folHlink"/>
              </a:solidFill>
              <a:latin typeface="宋体" pitchFamily="2" charset="-122"/>
            </a:endParaRP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4</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北京鸭</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介绍了北京鸭的饲养管理方法、烤制技术及疾病防治等，内容涉及多个学科，入</a:t>
            </a:r>
            <a:r>
              <a:rPr lang="en-US" altLang="zh-CN" sz="2800" b="1" dirty="0">
                <a:solidFill>
                  <a:schemeClr val="folHlink"/>
                </a:solidFill>
                <a:latin typeface="宋体" pitchFamily="2" charset="-122"/>
              </a:rPr>
              <a:t>S834.4</a:t>
            </a:r>
            <a:r>
              <a:rPr lang="zh-CN" altLang="en-US" sz="2800" b="1" dirty="0">
                <a:solidFill>
                  <a:schemeClr val="folHlink"/>
                </a:solidFill>
                <a:latin typeface="宋体" pitchFamily="2" charset="-122"/>
              </a:rPr>
              <a:t>互见</a:t>
            </a:r>
            <a:r>
              <a:rPr lang="en-US" altLang="zh-CN" sz="2800" b="1" dirty="0">
                <a:solidFill>
                  <a:schemeClr val="folHlink"/>
                </a:solidFill>
                <a:latin typeface="宋体" pitchFamily="2" charset="-122"/>
              </a:rPr>
              <a:t>TS972.125.2</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S858.3</a:t>
            </a:r>
          </a:p>
          <a:p>
            <a:pPr>
              <a:lnSpc>
                <a:spcPct val="90000"/>
              </a:lnSpc>
              <a:buFont typeface="Wingdings" pitchFamily="2" charset="2"/>
              <a:buNone/>
            </a:pPr>
            <a:endParaRPr lang="en-US" altLang="zh-CN" sz="2800" b="1" dirty="0">
              <a:solidFill>
                <a:schemeClr val="folHlink"/>
              </a:solidFill>
              <a:latin typeface="宋体" pitchFamily="2" charset="-122"/>
            </a:endParaRP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5</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《General engineering texts》</a:t>
            </a:r>
            <a:r>
              <a:rPr lang="zh-CN" altLang="en-US" sz="2800" b="1" dirty="0">
                <a:solidFill>
                  <a:schemeClr val="folHlink"/>
                </a:solidFill>
                <a:latin typeface="宋体" pitchFamily="2" charset="-122"/>
              </a:rPr>
              <a:t>是工程学科内容的英语读物，根据其用途，分入</a:t>
            </a:r>
            <a:r>
              <a:rPr lang="en-US" altLang="zh-CN" sz="2800" b="1" dirty="0">
                <a:solidFill>
                  <a:schemeClr val="folHlink"/>
                </a:solidFill>
                <a:latin typeface="宋体" pitchFamily="2" charset="-122"/>
              </a:rPr>
              <a:t>H319.4:TB</a:t>
            </a:r>
          </a:p>
        </p:txBody>
      </p:sp>
      <p:sp>
        <p:nvSpPr>
          <p:cNvPr id="98307" name="Rectangle 3"/>
          <p:cNvSpPr>
            <a:spLocks noGrp="1" noChangeArrowheads="1"/>
          </p:cNvSpPr>
          <p:nvPr>
            <p:ph type="title"/>
          </p:nvPr>
        </p:nvSpPr>
        <p:spPr>
          <a:xfrm>
            <a:off x="1150938" y="1125538"/>
            <a:ext cx="7793037" cy="550862"/>
          </a:xfrm>
          <a:noFill/>
          <a:ln/>
        </p:spPr>
        <p:txBody>
          <a:bodyPr>
            <a:normAutofit fontScale="90000"/>
          </a:bodyPr>
          <a:lstStyle/>
          <a:p>
            <a:endParaRPr lang="zh-CN" altLang="en-US" sz="3600" b="1" dirty="0">
              <a:latin typeface="宋体" pitchFamily="2" charset="-122"/>
            </a:endParaRPr>
          </a:p>
        </p:txBody>
      </p:sp>
    </p:spTree>
  </p:cSld>
  <p:clrMapOvr>
    <a:masterClrMapping/>
  </p:clrMapOvr>
  <p:transition advTm="54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468313" y="2133600"/>
            <a:ext cx="8207375" cy="4114800"/>
          </a:xfrm>
        </p:spPr>
        <p:txBody>
          <a:bodyPr>
            <a:normAutofit lnSpcReduction="10000"/>
          </a:bodyPr>
          <a:lstStyle/>
          <a:p>
            <a:pPr>
              <a:lnSpc>
                <a:spcPct val="90000"/>
              </a:lnSpc>
            </a:pPr>
            <a:r>
              <a:rPr lang="zh-CN" altLang="en-US" sz="2800" b="1" dirty="0" smtClean="0">
                <a:latin typeface="宋体" pitchFamily="2" charset="-122"/>
              </a:rPr>
              <a:t>系统性原则</a:t>
            </a:r>
          </a:p>
          <a:p>
            <a:pPr>
              <a:lnSpc>
                <a:spcPct val="90000"/>
              </a:lnSpc>
            </a:pPr>
            <a:r>
              <a:rPr lang="zh-CN" altLang="en-US" sz="2800" b="1" dirty="0" smtClean="0">
                <a:latin typeface="宋体" pitchFamily="2" charset="-122"/>
              </a:rPr>
              <a:t>文献</a:t>
            </a:r>
            <a:r>
              <a:rPr lang="zh-CN" altLang="en-US" sz="2800" b="1" dirty="0">
                <a:latin typeface="宋体" pitchFamily="2" charset="-122"/>
              </a:rPr>
              <a:t>分类标引必须体现分类法的系统性、等级性和次第性。凡能归入某一类的文献，必带有其上位类的属性。也就是说，凡能归入某一类的文献，一定也能归入其上位类。</a:t>
            </a: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1</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神经网络</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R338</a:t>
            </a: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2</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神经网络原理</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从科学计算角度论述人工神经网络原理，入</a:t>
            </a:r>
            <a:r>
              <a:rPr lang="en-US" altLang="zh-CN" sz="2800" b="1" dirty="0">
                <a:solidFill>
                  <a:schemeClr val="folHlink"/>
                </a:solidFill>
                <a:latin typeface="宋体" pitchFamily="2" charset="-122"/>
              </a:rPr>
              <a:t>TP183</a:t>
            </a:r>
            <a:r>
              <a:rPr lang="zh-CN" altLang="en-US" sz="2800" b="1" dirty="0">
                <a:solidFill>
                  <a:schemeClr val="folHlink"/>
                </a:solidFill>
                <a:latin typeface="宋体" pitchFamily="2" charset="-122"/>
              </a:rPr>
              <a:t>。 </a:t>
            </a: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3</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中国民法教程</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D923</a:t>
            </a:r>
            <a:r>
              <a:rPr lang="zh-CN" altLang="en-US" sz="2800" b="1" dirty="0">
                <a:solidFill>
                  <a:schemeClr val="folHlink"/>
                </a:solidFill>
                <a:latin typeface="宋体" pitchFamily="2" charset="-122"/>
              </a:rPr>
              <a:t>（中国民法），而不入</a:t>
            </a:r>
            <a:r>
              <a:rPr lang="en-US" altLang="zh-CN" sz="2800" b="1" dirty="0">
                <a:solidFill>
                  <a:schemeClr val="folHlink"/>
                </a:solidFill>
                <a:latin typeface="宋体" pitchFamily="2" charset="-122"/>
              </a:rPr>
              <a:t>D913</a:t>
            </a:r>
          </a:p>
          <a:p>
            <a:pPr>
              <a:lnSpc>
                <a:spcPct val="90000"/>
              </a:lnSpc>
            </a:pPr>
            <a:endParaRPr lang="en-US" altLang="zh-CN" sz="2800" b="1" dirty="0">
              <a:solidFill>
                <a:schemeClr val="folHlink"/>
              </a:solidFill>
              <a:latin typeface="宋体" pitchFamily="2" charset="-122"/>
            </a:endParaRPr>
          </a:p>
          <a:p>
            <a:pPr>
              <a:lnSpc>
                <a:spcPct val="90000"/>
              </a:lnSpc>
            </a:pPr>
            <a:endParaRPr lang="en-US" altLang="zh-CN" sz="2800" b="1" dirty="0">
              <a:solidFill>
                <a:schemeClr val="folHlink"/>
              </a:solidFill>
              <a:latin typeface="宋体" pitchFamily="2" charset="-122"/>
            </a:endParaRPr>
          </a:p>
        </p:txBody>
      </p:sp>
      <p:sp>
        <p:nvSpPr>
          <p:cNvPr id="99331" name="Rectangle 3"/>
          <p:cNvSpPr>
            <a:spLocks noGrp="1" noChangeArrowheads="1"/>
          </p:cNvSpPr>
          <p:nvPr>
            <p:ph type="title"/>
          </p:nvPr>
        </p:nvSpPr>
        <p:spPr>
          <a:xfrm>
            <a:off x="1150938" y="765175"/>
            <a:ext cx="7993062" cy="908050"/>
          </a:xfrm>
          <a:noFill/>
          <a:ln/>
        </p:spPr>
        <p:txBody>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17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39750" y="1989138"/>
            <a:ext cx="8280400" cy="4114800"/>
          </a:xfrm>
        </p:spPr>
        <p:txBody>
          <a:bodyPr/>
          <a:lstStyle/>
          <a:p>
            <a:pPr>
              <a:lnSpc>
                <a:spcPct val="90000"/>
              </a:lnSpc>
            </a:pPr>
            <a:r>
              <a:rPr lang="zh-CN" altLang="en-US" sz="2800" b="1" dirty="0" smtClean="0">
                <a:latin typeface="宋体" pitchFamily="2" charset="-122"/>
              </a:rPr>
              <a:t>逻辑性原则</a:t>
            </a:r>
            <a:endParaRPr lang="en-US" altLang="zh-CN" sz="2800" b="1" dirty="0" smtClean="0">
              <a:latin typeface="宋体" pitchFamily="2" charset="-122"/>
            </a:endParaRPr>
          </a:p>
          <a:p>
            <a:pPr>
              <a:lnSpc>
                <a:spcPct val="90000"/>
              </a:lnSpc>
            </a:pPr>
            <a:r>
              <a:rPr lang="zh-CN" altLang="en-US" sz="2800" b="1" dirty="0" smtClean="0">
                <a:latin typeface="宋体" pitchFamily="2" charset="-122"/>
              </a:rPr>
              <a:t>文献</a:t>
            </a:r>
            <a:r>
              <a:rPr lang="zh-CN" altLang="en-US" sz="2800" b="1" dirty="0">
                <a:latin typeface="宋体" pitchFamily="2" charset="-122"/>
              </a:rPr>
              <a:t>分类标引必须遵循逻辑划分的原则，而不能违背概念逻辑。</a:t>
            </a:r>
            <a:r>
              <a:rPr lang="zh-CN" altLang="en-US" sz="2800" dirty="0">
                <a:latin typeface="宋体" pitchFamily="2" charset="-122"/>
              </a:rPr>
              <a:t> </a:t>
            </a:r>
            <a:r>
              <a:rPr lang="zh-CN" altLang="en-US" sz="2800" b="1" dirty="0">
                <a:latin typeface="宋体" pitchFamily="2" charset="-122"/>
              </a:rPr>
              <a:t> </a:t>
            </a:r>
          </a:p>
          <a:p>
            <a:pPr>
              <a:lnSpc>
                <a:spcPct val="90000"/>
              </a:lnSpc>
              <a:buFont typeface="Wingdings" pitchFamily="2" charset="2"/>
              <a:buNone/>
            </a:pPr>
            <a:endParaRPr lang="zh-CN" altLang="en-US" sz="2800" b="1" dirty="0">
              <a:latin typeface="宋体" pitchFamily="2" charset="-122"/>
            </a:endParaRP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1</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鲸的世界</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Q959.841</a:t>
            </a:r>
            <a:r>
              <a:rPr lang="zh-CN" altLang="en-US" sz="2800" b="1" dirty="0">
                <a:solidFill>
                  <a:schemeClr val="folHlink"/>
                </a:solidFill>
                <a:latin typeface="宋体" pitchFamily="2" charset="-122"/>
              </a:rPr>
              <a:t>，而不应入</a:t>
            </a:r>
            <a:r>
              <a:rPr lang="en-US" altLang="zh-CN" sz="2800" b="1" dirty="0">
                <a:solidFill>
                  <a:schemeClr val="folHlink"/>
                </a:solidFill>
                <a:latin typeface="宋体" pitchFamily="2" charset="-122"/>
              </a:rPr>
              <a:t>Q959.4</a:t>
            </a: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2</a:t>
            </a:r>
            <a:r>
              <a:rPr lang="zh-CN" altLang="en-US" sz="2800" b="1" dirty="0">
                <a:solidFill>
                  <a:schemeClr val="folHlink"/>
                </a:solidFill>
                <a:latin typeface="宋体" pitchFamily="2" charset="-122"/>
              </a:rPr>
              <a:t>：</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似鸟非鸟的蝙蝠</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Q959.833</a:t>
            </a:r>
            <a:r>
              <a:rPr lang="zh-CN" altLang="en-US" sz="2800" b="1" dirty="0">
                <a:solidFill>
                  <a:schemeClr val="folHlink"/>
                </a:solidFill>
                <a:latin typeface="宋体" pitchFamily="2" charset="-122"/>
              </a:rPr>
              <a:t>，不入</a:t>
            </a:r>
            <a:r>
              <a:rPr lang="en-US" altLang="zh-CN" sz="2800" b="1" dirty="0">
                <a:solidFill>
                  <a:schemeClr val="folHlink"/>
                </a:solidFill>
                <a:latin typeface="宋体" pitchFamily="2" charset="-122"/>
              </a:rPr>
              <a:t>Q959.7</a:t>
            </a:r>
          </a:p>
          <a:p>
            <a:pPr>
              <a:lnSpc>
                <a:spcPct val="90000"/>
              </a:lnSpc>
              <a:buFont typeface="Wingdings" pitchFamily="2" charset="2"/>
              <a:buNone/>
            </a:pPr>
            <a:r>
              <a:rPr lang="zh-CN" altLang="en-US" sz="2800" b="1" dirty="0">
                <a:solidFill>
                  <a:schemeClr val="folHlink"/>
                </a:solidFill>
                <a:latin typeface="宋体" pitchFamily="2" charset="-122"/>
              </a:rPr>
              <a:t>例</a:t>
            </a:r>
            <a:r>
              <a:rPr lang="en-US" altLang="zh-CN" sz="2800" b="1" dirty="0">
                <a:solidFill>
                  <a:schemeClr val="folHlink"/>
                </a:solidFill>
                <a:latin typeface="宋体" pitchFamily="2" charset="-122"/>
              </a:rPr>
              <a:t>3</a:t>
            </a:r>
            <a:r>
              <a:rPr lang="zh-CN" altLang="en-US" sz="2800" b="1" dirty="0">
                <a:solidFill>
                  <a:schemeClr val="folHlink"/>
                </a:solidFill>
                <a:latin typeface="宋体" pitchFamily="2" charset="-122"/>
              </a:rPr>
              <a:t>： </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古钱探秘</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，入</a:t>
            </a:r>
            <a:r>
              <a:rPr lang="en-US" altLang="zh-CN" sz="2800" b="1" dirty="0">
                <a:solidFill>
                  <a:schemeClr val="folHlink"/>
                </a:solidFill>
                <a:latin typeface="宋体" pitchFamily="2" charset="-122"/>
              </a:rPr>
              <a:t>K875.6</a:t>
            </a:r>
            <a:r>
              <a:rPr lang="zh-CN" altLang="en-US" sz="2800" b="1" dirty="0">
                <a:solidFill>
                  <a:schemeClr val="folHlink"/>
                </a:solidFill>
                <a:latin typeface="宋体" pitchFamily="2" charset="-122"/>
              </a:rPr>
              <a:t>，不应入</a:t>
            </a:r>
            <a:r>
              <a:rPr lang="en-US" altLang="zh-CN" sz="2800" b="1" dirty="0">
                <a:solidFill>
                  <a:schemeClr val="folHlink"/>
                </a:solidFill>
                <a:latin typeface="宋体" pitchFamily="2" charset="-122"/>
              </a:rPr>
              <a:t>F822.9</a:t>
            </a:r>
            <a:r>
              <a:rPr lang="zh-CN" altLang="en-US" sz="2800" b="1" dirty="0">
                <a:solidFill>
                  <a:schemeClr val="folHlink"/>
                </a:solidFill>
                <a:latin typeface="宋体" pitchFamily="2" charset="-122"/>
              </a:rPr>
              <a:t>。</a:t>
            </a:r>
          </a:p>
        </p:txBody>
      </p:sp>
      <p:sp>
        <p:nvSpPr>
          <p:cNvPr id="100355" name="Rectangle 3"/>
          <p:cNvSpPr>
            <a:spLocks noGrp="1" noChangeArrowheads="1"/>
          </p:cNvSpPr>
          <p:nvPr>
            <p:ph type="title"/>
          </p:nvPr>
        </p:nvSpPr>
        <p:spPr>
          <a:xfrm>
            <a:off x="1150938" y="1125538"/>
            <a:ext cx="5292725"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468313" y="2060575"/>
            <a:ext cx="8280400" cy="4114800"/>
          </a:xfrm>
        </p:spPr>
        <p:txBody>
          <a:bodyPr/>
          <a:lstStyle/>
          <a:p>
            <a:r>
              <a:rPr lang="zh-CN" altLang="en-US" sz="2800" b="1" dirty="0" smtClean="0">
                <a:latin typeface="宋体" pitchFamily="2" charset="-122"/>
              </a:rPr>
              <a:t>一致性原则</a:t>
            </a:r>
            <a:endParaRPr lang="en-US" altLang="zh-CN" sz="2800" b="1" dirty="0" smtClean="0">
              <a:latin typeface="宋体" pitchFamily="2" charset="-122"/>
            </a:endParaRPr>
          </a:p>
          <a:p>
            <a:r>
              <a:rPr lang="zh-CN" altLang="en-US" sz="2800" b="1" dirty="0" smtClean="0">
                <a:latin typeface="宋体" pitchFamily="2" charset="-122"/>
              </a:rPr>
              <a:t>将</a:t>
            </a:r>
            <a:r>
              <a:rPr lang="zh-CN" altLang="en-US" sz="2800" b="1" dirty="0">
                <a:latin typeface="宋体" pitchFamily="2" charset="-122"/>
              </a:rPr>
              <a:t>内容相同的文献集中归入同一个类目，可以通过讨论，建立分类规范文档，人为地将其集中到某类。</a:t>
            </a:r>
          </a:p>
          <a:p>
            <a:pPr>
              <a:buFont typeface="Wingdings" pitchFamily="2" charset="2"/>
              <a:buNone/>
            </a:pPr>
            <a:endParaRPr lang="zh-CN" altLang="en-US" sz="2800" b="1" dirty="0">
              <a:latin typeface="宋体" pitchFamily="2" charset="-122"/>
            </a:endParaRP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老年经济学</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F069.9</a:t>
            </a:r>
            <a:r>
              <a:rPr lang="zh-CN" altLang="en-US" sz="2800" b="1" dirty="0">
                <a:solidFill>
                  <a:schemeClr val="tx2"/>
                </a:solidFill>
                <a:latin typeface="宋体" pitchFamily="2" charset="-122"/>
              </a:rPr>
              <a:t>，不入</a:t>
            </a:r>
            <a:r>
              <a:rPr lang="en-US" altLang="zh-CN" sz="2800" b="1" dirty="0">
                <a:solidFill>
                  <a:schemeClr val="tx2"/>
                </a:solidFill>
                <a:latin typeface="宋体" pitchFamily="2" charset="-122"/>
              </a:rPr>
              <a:t>C913.6-05</a:t>
            </a: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《Flash 4.0</a:t>
            </a:r>
            <a:r>
              <a:rPr lang="zh-CN" altLang="en-US" sz="2800" b="1" dirty="0">
                <a:solidFill>
                  <a:schemeClr val="tx2"/>
                </a:solidFill>
                <a:latin typeface="宋体" pitchFamily="2" charset="-122"/>
              </a:rPr>
              <a:t>精彩制作</a:t>
            </a:r>
            <a:r>
              <a:rPr lang="en-US" altLang="zh-CN" sz="2800" b="1" dirty="0">
                <a:solidFill>
                  <a:schemeClr val="tx2"/>
                </a:solidFill>
                <a:latin typeface="宋体" pitchFamily="2" charset="-122"/>
              </a:rPr>
              <a:t>40</a:t>
            </a: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TP393.092</a:t>
            </a:r>
            <a:r>
              <a:rPr lang="zh-CN" altLang="en-US" sz="2800" b="1" dirty="0">
                <a:solidFill>
                  <a:schemeClr val="tx2"/>
                </a:solidFill>
                <a:latin typeface="宋体" pitchFamily="2" charset="-122"/>
              </a:rPr>
              <a:t>，不入</a:t>
            </a:r>
            <a:r>
              <a:rPr lang="en-US" altLang="zh-CN" sz="2800" b="1" dirty="0">
                <a:solidFill>
                  <a:schemeClr val="tx2"/>
                </a:solidFill>
                <a:latin typeface="宋体" pitchFamily="2" charset="-122"/>
              </a:rPr>
              <a:t>TP391.41   </a:t>
            </a:r>
          </a:p>
        </p:txBody>
      </p:sp>
      <p:sp>
        <p:nvSpPr>
          <p:cNvPr id="101379" name="Rectangle 3"/>
          <p:cNvSpPr>
            <a:spLocks noGrp="1" noChangeArrowheads="1"/>
          </p:cNvSpPr>
          <p:nvPr>
            <p:ph type="title"/>
          </p:nvPr>
        </p:nvSpPr>
        <p:spPr>
          <a:xfrm>
            <a:off x="1150938" y="1125538"/>
            <a:ext cx="7793037"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18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a:t>分类</a:t>
            </a:r>
            <a:r>
              <a:rPr lang="zh-CN" altLang="en-US" dirty="0" smtClean="0"/>
              <a:t>工作事项 </a:t>
            </a:r>
            <a:endParaRPr lang="zh-CN" altLang="en-US" dirty="0"/>
          </a:p>
        </p:txBody>
      </p:sp>
      <p:sp>
        <p:nvSpPr>
          <p:cNvPr id="4099" name="Rectangle 3"/>
          <p:cNvSpPr>
            <a:spLocks noGrp="1" noChangeArrowheads="1"/>
          </p:cNvSpPr>
          <p:nvPr>
            <p:ph type="body" idx="1"/>
          </p:nvPr>
        </p:nvSpPr>
        <p:spPr/>
        <p:txBody>
          <a:bodyPr>
            <a:normAutofit lnSpcReduction="10000"/>
          </a:bodyPr>
          <a:lstStyle/>
          <a:p>
            <a:r>
              <a:rPr lang="zh-CN" altLang="en-US" dirty="0" smtClean="0"/>
              <a:t>分类工具选择：分类检索系统选择和手动分类工具选择、自动分类</a:t>
            </a:r>
            <a:endParaRPr lang="en-US" altLang="zh-CN" dirty="0" smtClean="0"/>
          </a:p>
          <a:p>
            <a:r>
              <a:rPr lang="zh-CN" altLang="en-US" dirty="0" smtClean="0"/>
              <a:t>分类标引：对文献主题进行分析并形成类号的过程</a:t>
            </a:r>
            <a:endParaRPr lang="en-US" altLang="zh-CN" dirty="0" smtClean="0"/>
          </a:p>
          <a:p>
            <a:r>
              <a:rPr lang="zh-CN" altLang="en-US" dirty="0" smtClean="0"/>
              <a:t>分类检索体系构建：运用分类法体系按照信息资源内容及其内在关系构建的分类目录及其他书本式检索工具</a:t>
            </a:r>
            <a:endParaRPr lang="en-US" altLang="zh-CN" dirty="0" smtClean="0"/>
          </a:p>
          <a:p>
            <a:r>
              <a:rPr lang="zh-CN" altLang="en-US" dirty="0" smtClean="0"/>
              <a:t>分类排架：编制索书号，按索书号顺序将文献放置在特定空间</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468313" y="2133600"/>
            <a:ext cx="8351837" cy="4071938"/>
          </a:xfrm>
        </p:spPr>
        <p:txBody>
          <a:bodyPr/>
          <a:lstStyle/>
          <a:p>
            <a:pPr>
              <a:lnSpc>
                <a:spcPct val="90000"/>
              </a:lnSpc>
            </a:pPr>
            <a:r>
              <a:rPr lang="zh-CN" altLang="en-US" sz="2800" b="1" dirty="0" smtClean="0">
                <a:latin typeface="宋体" pitchFamily="2" charset="-122"/>
              </a:rPr>
              <a:t>入“其他”类原则</a:t>
            </a:r>
            <a:endParaRPr lang="en-US" altLang="zh-CN" sz="2800" b="1" dirty="0" smtClean="0">
              <a:latin typeface="宋体" pitchFamily="2" charset="-122"/>
            </a:endParaRPr>
          </a:p>
          <a:p>
            <a:pPr>
              <a:lnSpc>
                <a:spcPct val="90000"/>
              </a:lnSpc>
            </a:pPr>
            <a:r>
              <a:rPr lang="zh-CN" altLang="en-US" sz="2800" b="1" dirty="0" smtClean="0">
                <a:latin typeface="宋体" pitchFamily="2" charset="-122"/>
              </a:rPr>
              <a:t>当</a:t>
            </a:r>
            <a:r>
              <a:rPr lang="zh-CN" altLang="en-US" sz="2800" b="1" dirty="0">
                <a:latin typeface="宋体" pitchFamily="2" charset="-122"/>
              </a:rPr>
              <a:t>一个文献的主题在分类法中找不到为它专列的相应类号，入“其他”类优先于入上位类。</a:t>
            </a:r>
          </a:p>
          <a:p>
            <a:pPr>
              <a:lnSpc>
                <a:spcPct val="90000"/>
              </a:lnSpc>
            </a:pPr>
            <a:endParaRPr lang="zh-CN" altLang="en-US" sz="2800" b="1" dirty="0">
              <a:latin typeface="宋体" pitchFamily="2" charset="-122"/>
            </a:endParaRPr>
          </a:p>
          <a:p>
            <a:pPr>
              <a:lnSpc>
                <a:spcPct val="9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智能管理</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TP399</a:t>
            </a:r>
            <a:r>
              <a:rPr lang="zh-CN" altLang="en-US" sz="2800" b="1" dirty="0">
                <a:solidFill>
                  <a:schemeClr val="tx2"/>
                </a:solidFill>
                <a:latin typeface="宋体" pitchFamily="2" charset="-122"/>
              </a:rPr>
              <a:t>，而不应入</a:t>
            </a:r>
            <a:r>
              <a:rPr lang="en-US" altLang="zh-CN" sz="2800" b="1" dirty="0">
                <a:solidFill>
                  <a:schemeClr val="tx2"/>
                </a:solidFill>
                <a:latin typeface="宋体" pitchFamily="2" charset="-122"/>
              </a:rPr>
              <a:t>TP39</a:t>
            </a:r>
          </a:p>
          <a:p>
            <a:pPr>
              <a:lnSpc>
                <a:spcPct val="9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zh-CN" sz="2800" b="1" dirty="0">
                <a:solidFill>
                  <a:schemeClr val="tx2"/>
                </a:solidFill>
              </a:rPr>
              <a:t>超验主义美学引论</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入“其他”类</a:t>
            </a:r>
            <a:r>
              <a:rPr lang="en-US" altLang="zh-CN" sz="2800" b="1" dirty="0">
                <a:solidFill>
                  <a:schemeClr val="tx2"/>
                </a:solidFill>
                <a:latin typeface="宋体" pitchFamily="2" charset="-122"/>
              </a:rPr>
              <a:t>B83-069</a:t>
            </a:r>
            <a:r>
              <a:rPr lang="zh-CN" altLang="en-US" sz="2800" b="1" dirty="0">
                <a:solidFill>
                  <a:schemeClr val="tx2"/>
                </a:solidFill>
                <a:latin typeface="宋体" pitchFamily="2" charset="-122"/>
              </a:rPr>
              <a:t>，而不入上位类</a:t>
            </a:r>
            <a:r>
              <a:rPr lang="en-US" altLang="zh-CN" sz="2800" b="1" dirty="0">
                <a:solidFill>
                  <a:schemeClr val="tx2"/>
                </a:solidFill>
                <a:latin typeface="宋体" pitchFamily="2" charset="-122"/>
              </a:rPr>
              <a:t>B83-06</a:t>
            </a:r>
          </a:p>
          <a:p>
            <a:pPr>
              <a:lnSpc>
                <a:spcPct val="90000"/>
              </a:lnSpc>
            </a:pPr>
            <a:endParaRPr lang="en-US" altLang="zh-CN" sz="2800" b="1" dirty="0">
              <a:solidFill>
                <a:schemeClr val="tx2"/>
              </a:solidFill>
              <a:latin typeface="宋体" pitchFamily="2" charset="-122"/>
            </a:endParaRPr>
          </a:p>
        </p:txBody>
      </p:sp>
      <p:sp>
        <p:nvSpPr>
          <p:cNvPr id="102403" name="Rectangle 3"/>
          <p:cNvSpPr>
            <a:spLocks noGrp="1" noChangeArrowheads="1"/>
          </p:cNvSpPr>
          <p:nvPr>
            <p:ph type="title"/>
          </p:nvPr>
        </p:nvSpPr>
        <p:spPr>
          <a:xfrm>
            <a:off x="1150938" y="1125538"/>
            <a:ext cx="7793037"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1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611188" y="1989138"/>
            <a:ext cx="8208962" cy="4114800"/>
          </a:xfrm>
        </p:spPr>
        <p:txBody>
          <a:bodyPr/>
          <a:lstStyle/>
          <a:p>
            <a:pPr>
              <a:lnSpc>
                <a:spcPct val="90000"/>
              </a:lnSpc>
            </a:pPr>
            <a:r>
              <a:rPr lang="zh-CN" altLang="en-US" sz="2800" b="1" dirty="0" smtClean="0">
                <a:latin typeface="宋体" pitchFamily="2" charset="-122"/>
              </a:rPr>
              <a:t>入上位类、或依论述重点归类原则</a:t>
            </a:r>
            <a:endParaRPr lang="en-US" altLang="zh-CN" sz="2800" b="1" dirty="0" smtClean="0">
              <a:latin typeface="宋体" pitchFamily="2" charset="-122"/>
            </a:endParaRPr>
          </a:p>
          <a:p>
            <a:pPr>
              <a:lnSpc>
                <a:spcPct val="90000"/>
              </a:lnSpc>
            </a:pPr>
            <a:r>
              <a:rPr lang="zh-CN" altLang="en-US" sz="2800" b="1" dirty="0" smtClean="0">
                <a:latin typeface="宋体" pitchFamily="2" charset="-122"/>
              </a:rPr>
              <a:t>当</a:t>
            </a:r>
            <a:r>
              <a:rPr lang="zh-CN" altLang="en-US" sz="2800" b="1" dirty="0">
                <a:latin typeface="宋体" pitchFamily="2" charset="-122"/>
              </a:rPr>
              <a:t>一个文献的主题涉及两个及两个以上类目的文献，能入上位类的入上位类，否则可依其重点归类。</a:t>
            </a:r>
          </a:p>
          <a:p>
            <a:pPr>
              <a:lnSpc>
                <a:spcPct val="90000"/>
              </a:lnSpc>
              <a:buFont typeface="Wingdings" pitchFamily="2" charset="2"/>
              <a:buNone/>
            </a:pPr>
            <a:endParaRPr lang="zh-CN" altLang="en-US" sz="2800" b="1" dirty="0">
              <a:latin typeface="宋体" pitchFamily="2" charset="-122"/>
            </a:endParaRPr>
          </a:p>
          <a:p>
            <a:pPr>
              <a:lnSpc>
                <a:spcPct val="9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zh-CN" sz="2800" b="1" dirty="0">
                <a:solidFill>
                  <a:schemeClr val="tx2"/>
                </a:solidFill>
              </a:rPr>
              <a:t>建筑给水排水及采暖工程实用教程</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入上位类</a:t>
            </a:r>
            <a:r>
              <a:rPr lang="en-US" altLang="zh-CN" sz="2800" b="1" dirty="0">
                <a:solidFill>
                  <a:schemeClr val="tx2"/>
                </a:solidFill>
                <a:latin typeface="宋体" pitchFamily="2" charset="-122"/>
              </a:rPr>
              <a:t>TU8,</a:t>
            </a:r>
            <a:r>
              <a:rPr lang="zh-CN" altLang="en-US" sz="2800" b="1" dirty="0">
                <a:solidFill>
                  <a:schemeClr val="tx2"/>
                </a:solidFill>
                <a:latin typeface="宋体" pitchFamily="2" charset="-122"/>
              </a:rPr>
              <a:t>而不入</a:t>
            </a:r>
            <a:r>
              <a:rPr lang="en-US" altLang="zh-CN" sz="2800" b="1" dirty="0">
                <a:solidFill>
                  <a:schemeClr val="tx2"/>
                </a:solidFill>
                <a:latin typeface="宋体" pitchFamily="2" charset="-122"/>
              </a:rPr>
              <a:t>TU821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TU823</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TU832</a:t>
            </a:r>
          </a:p>
          <a:p>
            <a:pPr>
              <a:lnSpc>
                <a:spcPct val="9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汽车使用、保养与维修</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依重点入</a:t>
            </a:r>
            <a:r>
              <a:rPr lang="en-US" altLang="zh-CN" sz="2800" b="1" dirty="0">
                <a:solidFill>
                  <a:schemeClr val="tx2"/>
                </a:solidFill>
                <a:latin typeface="宋体" pitchFamily="2" charset="-122"/>
              </a:rPr>
              <a:t>U471.2</a:t>
            </a:r>
          </a:p>
          <a:p>
            <a:pPr>
              <a:lnSpc>
                <a:spcPct val="90000"/>
              </a:lnSpc>
            </a:pPr>
            <a:endParaRPr lang="en-US" altLang="zh-CN" sz="2800" b="1" dirty="0">
              <a:solidFill>
                <a:schemeClr val="tx2"/>
              </a:solidFill>
              <a:latin typeface="宋体" pitchFamily="2" charset="-122"/>
            </a:endParaRPr>
          </a:p>
        </p:txBody>
      </p:sp>
      <p:sp>
        <p:nvSpPr>
          <p:cNvPr id="104451" name="Rectangle 3"/>
          <p:cNvSpPr>
            <a:spLocks noGrp="1" noChangeArrowheads="1"/>
          </p:cNvSpPr>
          <p:nvPr>
            <p:ph type="title"/>
          </p:nvPr>
        </p:nvSpPr>
        <p:spPr>
          <a:xfrm>
            <a:off x="900113" y="1125538"/>
            <a:ext cx="7993062"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125"/>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684213" y="2133600"/>
            <a:ext cx="8270875" cy="3998913"/>
          </a:xfrm>
        </p:spPr>
        <p:txBody>
          <a:bodyPr/>
          <a:lstStyle/>
          <a:p>
            <a:r>
              <a:rPr lang="zh-CN" altLang="en-US" sz="2800" b="1" dirty="0" smtClean="0">
                <a:latin typeface="宋体" pitchFamily="2" charset="-122"/>
              </a:rPr>
              <a:t>新学科、新主题文献分类原则</a:t>
            </a:r>
            <a:endParaRPr lang="en-US" altLang="zh-CN" sz="2800" b="1" dirty="0" smtClean="0">
              <a:latin typeface="宋体" pitchFamily="2" charset="-122"/>
            </a:endParaRPr>
          </a:p>
          <a:p>
            <a:r>
              <a:rPr lang="zh-CN" altLang="en-US" sz="2800" b="1" dirty="0" smtClean="0">
                <a:latin typeface="宋体" pitchFamily="2" charset="-122"/>
              </a:rPr>
              <a:t>新</a:t>
            </a:r>
            <a:r>
              <a:rPr lang="zh-CN" altLang="en-US" sz="2800" b="1" dirty="0">
                <a:latin typeface="宋体" pitchFamily="2" charset="-122"/>
              </a:rPr>
              <a:t>学科、新主题文献在分类表中没有明确列类时，可先靠入其母学科、或归入其相关的上位类。 </a:t>
            </a:r>
          </a:p>
          <a:p>
            <a:pPr>
              <a:buFont typeface="Wingdings" pitchFamily="2" charset="2"/>
              <a:buNone/>
            </a:pPr>
            <a:endParaRPr lang="zh-CN" altLang="en-US" sz="2800" b="1" dirty="0">
              <a:latin typeface="宋体" pitchFamily="2" charset="-122"/>
            </a:endParaRP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rPr>
              <a:t>蓝牙技术原理与协议</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TN915.04</a:t>
            </a: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zh-CN" sz="2800" b="1" dirty="0">
                <a:solidFill>
                  <a:schemeClr val="tx2"/>
                </a:solidFill>
                <a:latin typeface="宋体" pitchFamily="2" charset="-122"/>
              </a:rPr>
              <a:t>qmail实用技术指南</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TP393.098</a:t>
            </a:r>
            <a:r>
              <a:rPr lang="zh-CN" altLang="en-US" sz="2800" b="1" dirty="0">
                <a:solidFill>
                  <a:schemeClr val="tx2"/>
                </a:solidFill>
                <a:latin typeface="宋体" pitchFamily="2" charset="-122"/>
              </a:rPr>
              <a:t>，或</a:t>
            </a:r>
            <a:r>
              <a:rPr lang="en-US" altLang="zh-CN" sz="2800" b="1" dirty="0">
                <a:solidFill>
                  <a:schemeClr val="tx2"/>
                </a:solidFill>
                <a:latin typeface="宋体" pitchFamily="2" charset="-122"/>
              </a:rPr>
              <a:t>TP393.09</a:t>
            </a:r>
          </a:p>
        </p:txBody>
      </p:sp>
      <p:sp>
        <p:nvSpPr>
          <p:cNvPr id="105475" name="Rectangle 3"/>
          <p:cNvSpPr>
            <a:spLocks noGrp="1" noChangeArrowheads="1"/>
          </p:cNvSpPr>
          <p:nvPr>
            <p:ph type="title"/>
          </p:nvPr>
        </p:nvSpPr>
        <p:spPr>
          <a:xfrm>
            <a:off x="900113" y="1125538"/>
            <a:ext cx="7935912" cy="550862"/>
          </a:xfrm>
          <a:noFill/>
          <a:ln/>
        </p:spPr>
        <p:txBody>
          <a:bodyPr>
            <a:normAutofit fontScale="90000"/>
          </a:bodyPr>
          <a:lstStyle/>
          <a:p>
            <a:r>
              <a:rPr lang="en-US" altLang="zh-CN" sz="3600" b="1" dirty="0" smtClean="0">
                <a:latin typeface="宋体" pitchFamily="2" charset="-122"/>
              </a:rPr>
              <a:t>2.3.1</a:t>
            </a:r>
            <a:r>
              <a:rPr lang="zh-CN" altLang="en-US" sz="3600" b="1" dirty="0" smtClean="0">
                <a:latin typeface="宋体" pitchFamily="2" charset="-122"/>
              </a:rPr>
              <a:t>基本原则</a:t>
            </a:r>
            <a:endParaRPr lang="zh-CN" altLang="en-US" sz="3600" b="1" dirty="0">
              <a:latin typeface="宋体" pitchFamily="2" charset="-122"/>
            </a:endParaRPr>
          </a:p>
        </p:txBody>
      </p:sp>
    </p:spTree>
  </p:cSld>
  <p:clrMapOvr>
    <a:masterClrMapping/>
  </p:clrMapOvr>
  <p:transition advTm="1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Line 4"/>
          <p:cNvSpPr>
            <a:spLocks noChangeShapeType="1"/>
          </p:cNvSpPr>
          <p:nvPr/>
        </p:nvSpPr>
        <p:spPr bwMode="auto">
          <a:xfrm flipV="1">
            <a:off x="1762125" y="3672205"/>
            <a:ext cx="952487" cy="45719"/>
          </a:xfrm>
          <a:prstGeom prst="line">
            <a:avLst/>
          </a:prstGeom>
          <a:noFill/>
          <a:ln w="38100">
            <a:solidFill>
              <a:schemeClr val="tx1"/>
            </a:solidFill>
            <a:round/>
            <a:headEnd/>
            <a:tailEnd/>
          </a:ln>
          <a:effectLst/>
        </p:spPr>
        <p:txBody>
          <a:bodyPr/>
          <a:lstStyle/>
          <a:p>
            <a:endParaRPr lang="zh-CN" altLang="en-US"/>
          </a:p>
        </p:txBody>
      </p:sp>
      <p:sp>
        <p:nvSpPr>
          <p:cNvPr id="141319" name="Text Box 7"/>
          <p:cNvSpPr txBox="1">
            <a:spLocks noChangeArrowheads="1"/>
          </p:cNvSpPr>
          <p:nvPr/>
        </p:nvSpPr>
        <p:spPr bwMode="auto">
          <a:xfrm>
            <a:off x="900113" y="3429000"/>
            <a:ext cx="1079500" cy="519113"/>
          </a:xfrm>
          <a:prstGeom prst="rect">
            <a:avLst/>
          </a:prstGeom>
          <a:noFill/>
          <a:ln w="9525">
            <a:noFill/>
            <a:miter lim="800000"/>
            <a:headEnd/>
            <a:tailEnd/>
          </a:ln>
          <a:effectLst/>
        </p:spPr>
        <p:txBody>
          <a:bodyPr>
            <a:spAutoFit/>
          </a:bodyPr>
          <a:lstStyle/>
          <a:p>
            <a:pPr>
              <a:spcBef>
                <a:spcPct val="50000"/>
              </a:spcBef>
            </a:pPr>
            <a:r>
              <a:rPr lang="zh-CN" altLang="en-US" sz="2800" b="1" dirty="0"/>
              <a:t>文献</a:t>
            </a:r>
          </a:p>
        </p:txBody>
      </p:sp>
      <p:sp>
        <p:nvSpPr>
          <p:cNvPr id="141320" name="Text Box 8"/>
          <p:cNvSpPr txBox="1">
            <a:spLocks noChangeArrowheads="1"/>
          </p:cNvSpPr>
          <p:nvPr/>
        </p:nvSpPr>
        <p:spPr bwMode="auto">
          <a:xfrm>
            <a:off x="1643042" y="3286124"/>
            <a:ext cx="1944688" cy="366712"/>
          </a:xfrm>
          <a:prstGeom prst="rect">
            <a:avLst/>
          </a:prstGeom>
          <a:noFill/>
          <a:ln w="9525">
            <a:noFill/>
            <a:miter lim="800000"/>
            <a:headEnd/>
            <a:tailEnd/>
          </a:ln>
          <a:effectLst/>
        </p:spPr>
        <p:txBody>
          <a:bodyPr>
            <a:spAutoFit/>
          </a:bodyPr>
          <a:lstStyle/>
          <a:p>
            <a:pPr>
              <a:spcBef>
                <a:spcPct val="50000"/>
              </a:spcBef>
            </a:pPr>
            <a:r>
              <a:rPr lang="zh-CN" altLang="en-US" b="1" dirty="0"/>
              <a:t>按主题数量分</a:t>
            </a:r>
          </a:p>
        </p:txBody>
      </p:sp>
      <p:sp>
        <p:nvSpPr>
          <p:cNvPr id="141321" name="Line 9"/>
          <p:cNvSpPr>
            <a:spLocks noChangeShapeType="1"/>
          </p:cNvSpPr>
          <p:nvPr/>
        </p:nvSpPr>
        <p:spPr bwMode="auto">
          <a:xfrm flipV="1">
            <a:off x="2643174" y="3071810"/>
            <a:ext cx="936625" cy="576262"/>
          </a:xfrm>
          <a:prstGeom prst="line">
            <a:avLst/>
          </a:prstGeom>
          <a:noFill/>
          <a:ln w="38100">
            <a:solidFill>
              <a:schemeClr val="tx1"/>
            </a:solidFill>
            <a:round/>
            <a:headEnd/>
            <a:tailEnd/>
          </a:ln>
          <a:effectLst/>
        </p:spPr>
        <p:txBody>
          <a:bodyPr/>
          <a:lstStyle/>
          <a:p>
            <a:endParaRPr lang="zh-CN" altLang="en-US"/>
          </a:p>
        </p:txBody>
      </p:sp>
      <p:sp>
        <p:nvSpPr>
          <p:cNvPr id="141323" name="Line 11"/>
          <p:cNvSpPr>
            <a:spLocks noChangeShapeType="1"/>
          </p:cNvSpPr>
          <p:nvPr/>
        </p:nvSpPr>
        <p:spPr bwMode="auto">
          <a:xfrm>
            <a:off x="2643174" y="3643314"/>
            <a:ext cx="936625" cy="647700"/>
          </a:xfrm>
          <a:prstGeom prst="line">
            <a:avLst/>
          </a:prstGeom>
          <a:noFill/>
          <a:ln w="38100">
            <a:solidFill>
              <a:schemeClr val="tx1"/>
            </a:solidFill>
            <a:round/>
            <a:headEnd/>
            <a:tailEnd/>
          </a:ln>
          <a:effectLst/>
        </p:spPr>
        <p:txBody>
          <a:bodyPr/>
          <a:lstStyle/>
          <a:p>
            <a:endParaRPr lang="zh-CN" altLang="en-US"/>
          </a:p>
        </p:txBody>
      </p:sp>
      <p:sp>
        <p:nvSpPr>
          <p:cNvPr id="141324" name="Text Box 12"/>
          <p:cNvSpPr txBox="1">
            <a:spLocks noChangeArrowheads="1"/>
          </p:cNvSpPr>
          <p:nvPr/>
        </p:nvSpPr>
        <p:spPr bwMode="auto">
          <a:xfrm>
            <a:off x="3643306" y="2786058"/>
            <a:ext cx="2160587" cy="519113"/>
          </a:xfrm>
          <a:prstGeom prst="rect">
            <a:avLst/>
          </a:prstGeom>
          <a:noFill/>
          <a:ln w="9525">
            <a:noFill/>
            <a:miter lim="800000"/>
            <a:headEnd/>
            <a:tailEnd/>
          </a:ln>
          <a:effectLst/>
        </p:spPr>
        <p:txBody>
          <a:bodyPr>
            <a:spAutoFit/>
          </a:bodyPr>
          <a:lstStyle/>
          <a:p>
            <a:pPr>
              <a:spcBef>
                <a:spcPct val="50000"/>
              </a:spcBef>
            </a:pPr>
            <a:r>
              <a:rPr lang="zh-CN" altLang="en-US" sz="2800" b="1" dirty="0"/>
              <a:t>单主题文献</a:t>
            </a:r>
          </a:p>
        </p:txBody>
      </p:sp>
      <p:sp>
        <p:nvSpPr>
          <p:cNvPr id="141325" name="Text Box 13"/>
          <p:cNvSpPr txBox="1">
            <a:spLocks noChangeArrowheads="1"/>
          </p:cNvSpPr>
          <p:nvPr/>
        </p:nvSpPr>
        <p:spPr bwMode="auto">
          <a:xfrm>
            <a:off x="3357554" y="4143380"/>
            <a:ext cx="2160588" cy="519113"/>
          </a:xfrm>
          <a:prstGeom prst="rect">
            <a:avLst/>
          </a:prstGeom>
          <a:noFill/>
          <a:ln w="9525">
            <a:noFill/>
            <a:miter lim="800000"/>
            <a:headEnd/>
            <a:tailEnd/>
          </a:ln>
          <a:effectLst/>
        </p:spPr>
        <p:txBody>
          <a:bodyPr>
            <a:spAutoFit/>
          </a:bodyPr>
          <a:lstStyle/>
          <a:p>
            <a:pPr>
              <a:spcBef>
                <a:spcPct val="50000"/>
              </a:spcBef>
            </a:pPr>
            <a:r>
              <a:rPr lang="zh-CN" altLang="en-US" sz="2800" b="1" dirty="0"/>
              <a:t>多主题文献</a:t>
            </a:r>
          </a:p>
        </p:txBody>
      </p:sp>
      <p:sp>
        <p:nvSpPr>
          <p:cNvPr id="10" name="Line 9"/>
          <p:cNvSpPr>
            <a:spLocks noChangeShapeType="1"/>
          </p:cNvSpPr>
          <p:nvPr/>
        </p:nvSpPr>
        <p:spPr bwMode="auto">
          <a:xfrm flipV="1">
            <a:off x="5643570" y="2500306"/>
            <a:ext cx="936625" cy="576262"/>
          </a:xfrm>
          <a:prstGeom prst="line">
            <a:avLst/>
          </a:prstGeom>
          <a:noFill/>
          <a:ln w="38100">
            <a:solidFill>
              <a:schemeClr val="tx1"/>
            </a:solidFill>
            <a:round/>
            <a:headEnd/>
            <a:tailEnd/>
          </a:ln>
          <a:effectLst/>
        </p:spPr>
        <p:txBody>
          <a:bodyPr/>
          <a:lstStyle/>
          <a:p>
            <a:endParaRPr lang="zh-CN" altLang="en-US"/>
          </a:p>
        </p:txBody>
      </p:sp>
      <p:sp>
        <p:nvSpPr>
          <p:cNvPr id="11" name="Line 11"/>
          <p:cNvSpPr>
            <a:spLocks noChangeShapeType="1"/>
          </p:cNvSpPr>
          <p:nvPr/>
        </p:nvSpPr>
        <p:spPr bwMode="auto">
          <a:xfrm>
            <a:off x="5643570" y="3071810"/>
            <a:ext cx="936625" cy="647700"/>
          </a:xfrm>
          <a:prstGeom prst="line">
            <a:avLst/>
          </a:prstGeom>
          <a:noFill/>
          <a:ln w="38100">
            <a:solidFill>
              <a:schemeClr val="tx1"/>
            </a:solidFill>
            <a:round/>
            <a:headEnd/>
            <a:tailEnd/>
          </a:ln>
          <a:effectLst/>
        </p:spPr>
        <p:txBody>
          <a:bodyPr/>
          <a:lstStyle/>
          <a:p>
            <a:endParaRPr lang="zh-CN" altLang="en-US"/>
          </a:p>
        </p:txBody>
      </p:sp>
      <p:sp>
        <p:nvSpPr>
          <p:cNvPr id="12" name="Text Box 12"/>
          <p:cNvSpPr txBox="1">
            <a:spLocks noChangeArrowheads="1"/>
          </p:cNvSpPr>
          <p:nvPr/>
        </p:nvSpPr>
        <p:spPr bwMode="auto">
          <a:xfrm>
            <a:off x="6572264" y="2285992"/>
            <a:ext cx="2160587" cy="523220"/>
          </a:xfrm>
          <a:prstGeom prst="rect">
            <a:avLst/>
          </a:prstGeom>
          <a:noFill/>
          <a:ln w="9525">
            <a:noFill/>
            <a:miter lim="800000"/>
            <a:headEnd/>
            <a:tailEnd/>
          </a:ln>
          <a:effectLst/>
        </p:spPr>
        <p:txBody>
          <a:bodyPr>
            <a:spAutoFit/>
          </a:bodyPr>
          <a:lstStyle/>
          <a:p>
            <a:pPr>
              <a:spcBef>
                <a:spcPct val="50000"/>
              </a:spcBef>
            </a:pPr>
            <a:r>
              <a:rPr lang="zh-CN" altLang="en-US" sz="2800" b="1" dirty="0" smtClean="0"/>
              <a:t>单元主题</a:t>
            </a:r>
            <a:endParaRPr lang="zh-CN" altLang="en-US" sz="2800" b="1" dirty="0"/>
          </a:p>
        </p:txBody>
      </p:sp>
      <p:sp>
        <p:nvSpPr>
          <p:cNvPr id="13" name="Text Box 12"/>
          <p:cNvSpPr txBox="1">
            <a:spLocks noChangeArrowheads="1"/>
          </p:cNvSpPr>
          <p:nvPr/>
        </p:nvSpPr>
        <p:spPr bwMode="auto">
          <a:xfrm>
            <a:off x="6500826" y="3429000"/>
            <a:ext cx="2160587" cy="519113"/>
          </a:xfrm>
          <a:prstGeom prst="rect">
            <a:avLst/>
          </a:prstGeom>
          <a:noFill/>
          <a:ln w="9525">
            <a:noFill/>
            <a:miter lim="800000"/>
            <a:headEnd/>
            <a:tailEnd/>
          </a:ln>
          <a:effectLst/>
        </p:spPr>
        <p:txBody>
          <a:bodyPr>
            <a:spAutoFit/>
          </a:bodyPr>
          <a:lstStyle/>
          <a:p>
            <a:pPr>
              <a:spcBef>
                <a:spcPct val="50000"/>
              </a:spcBef>
            </a:pPr>
            <a:r>
              <a:rPr lang="zh-CN" altLang="en-US" sz="2800" b="1" dirty="0" smtClean="0"/>
              <a:t>复合主题</a:t>
            </a:r>
            <a:endParaRPr lang="zh-CN" altLang="en-US" sz="2800" b="1" dirty="0"/>
          </a:p>
        </p:txBody>
      </p:sp>
      <p:sp>
        <p:nvSpPr>
          <p:cNvPr id="14" name="Line 4"/>
          <p:cNvSpPr>
            <a:spLocks noChangeShapeType="1"/>
          </p:cNvSpPr>
          <p:nvPr/>
        </p:nvSpPr>
        <p:spPr bwMode="auto">
          <a:xfrm>
            <a:off x="5286380" y="4429132"/>
            <a:ext cx="1000132" cy="45719"/>
          </a:xfrm>
          <a:prstGeom prst="line">
            <a:avLst/>
          </a:prstGeom>
          <a:noFill/>
          <a:ln w="38100">
            <a:solidFill>
              <a:schemeClr val="tx1"/>
            </a:solidFill>
            <a:round/>
            <a:headEnd/>
            <a:tailEnd/>
          </a:ln>
          <a:effectLst/>
        </p:spPr>
        <p:txBody>
          <a:bodyPr/>
          <a:lstStyle/>
          <a:p>
            <a:endParaRPr lang="zh-CN" altLang="en-US"/>
          </a:p>
        </p:txBody>
      </p:sp>
      <p:sp>
        <p:nvSpPr>
          <p:cNvPr id="15" name="Text Box 13"/>
          <p:cNvSpPr txBox="1">
            <a:spLocks noChangeArrowheads="1"/>
          </p:cNvSpPr>
          <p:nvPr/>
        </p:nvSpPr>
        <p:spPr bwMode="auto">
          <a:xfrm>
            <a:off x="6215074" y="4214818"/>
            <a:ext cx="2446340" cy="954107"/>
          </a:xfrm>
          <a:prstGeom prst="rect">
            <a:avLst/>
          </a:prstGeom>
          <a:noFill/>
          <a:ln w="9525">
            <a:noFill/>
            <a:miter lim="800000"/>
            <a:headEnd/>
            <a:tailEnd/>
          </a:ln>
          <a:effectLst/>
        </p:spPr>
        <p:txBody>
          <a:bodyPr wrap="square">
            <a:spAutoFit/>
          </a:bodyPr>
          <a:lstStyle/>
          <a:p>
            <a:pPr>
              <a:spcBef>
                <a:spcPct val="50000"/>
              </a:spcBef>
            </a:pPr>
            <a:r>
              <a:rPr lang="zh-CN" altLang="en-US" sz="2800" b="1" dirty="0" smtClean="0"/>
              <a:t>按主题相关性分</a:t>
            </a:r>
            <a:endParaRPr lang="zh-CN" altLang="en-US" sz="2800" b="1" dirty="0"/>
          </a:p>
        </p:txBody>
      </p:sp>
      <p:sp>
        <p:nvSpPr>
          <p:cNvPr id="16" name="Rectangle 2"/>
          <p:cNvSpPr txBox="1">
            <a:spLocks noChangeArrowheads="1"/>
          </p:cNvSpPr>
          <p:nvPr/>
        </p:nvSpPr>
        <p:spPr>
          <a:xfrm>
            <a:off x="539552" y="1052736"/>
            <a:ext cx="7416800" cy="5969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a:noFill/>
                </a:ln>
                <a:solidFill>
                  <a:schemeClr val="tx1"/>
                </a:solidFill>
                <a:effectLst/>
                <a:uLnTx/>
                <a:uFillTx/>
                <a:latin typeface="宋体" pitchFamily="2" charset="-122"/>
                <a:ea typeface="+mj-ea"/>
                <a:cs typeface="+mj-cs"/>
              </a:rPr>
              <a:t>2.3.2 </a:t>
            </a:r>
            <a:r>
              <a:rPr kumimoji="0" lang="zh-CN" altLang="en-US" sz="3600" b="1" i="0" u="none" strike="noStrike" kern="1200" cap="none" spc="0" normalizeH="0" baseline="0" noProof="0" dirty="0" smtClean="0">
                <a:ln>
                  <a:noFill/>
                </a:ln>
                <a:solidFill>
                  <a:schemeClr val="tx1"/>
                </a:solidFill>
                <a:effectLst/>
                <a:uLnTx/>
                <a:uFillTx/>
                <a:latin typeface="宋体" pitchFamily="2" charset="-122"/>
                <a:ea typeface="+mj-ea"/>
                <a:cs typeface="+mj-cs"/>
              </a:rPr>
              <a:t>不同主题类型文献分类标引原则</a:t>
            </a:r>
            <a:endParaRPr kumimoji="0" lang="zh-CN" altLang="en-US" sz="3600" b="1" i="0" u="none" strike="noStrike" kern="1200" cap="none" spc="0" normalizeH="0" baseline="0" noProof="0" dirty="0">
              <a:ln>
                <a:noFill/>
              </a:ln>
              <a:solidFill>
                <a:schemeClr val="tx1"/>
              </a:solidFill>
              <a:effectLst/>
              <a:uLnTx/>
              <a:uFillTx/>
              <a:latin typeface="宋体" pitchFamily="2" charset="-122"/>
              <a:ea typeface="+mj-ea"/>
              <a:cs typeface="+mj-cs"/>
            </a:endParaRPr>
          </a:p>
        </p:txBody>
      </p:sp>
    </p:spTree>
  </p:cSld>
  <p:clrMapOvr>
    <a:masterClrMapping/>
  </p:clrMapOvr>
  <p:transition advTm="3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04800" y="914400"/>
            <a:ext cx="8458200" cy="5715000"/>
          </a:xfrm>
        </p:spPr>
        <p:txBody>
          <a:bodyPr>
            <a:normAutofit/>
          </a:bodyPr>
          <a:lstStyle/>
          <a:p>
            <a:pPr>
              <a:buFontTx/>
              <a:buNone/>
            </a:pPr>
            <a:r>
              <a:rPr lang="zh-CN" altLang="en-US" sz="2400" dirty="0" smtClean="0"/>
              <a:t>（一）单主题文献的分类规则</a:t>
            </a:r>
            <a:endParaRPr lang="en-US" altLang="zh-CN" sz="2400" dirty="0" smtClean="0"/>
          </a:p>
          <a:p>
            <a:pPr>
              <a:buFontTx/>
              <a:buNone/>
            </a:pPr>
            <a:r>
              <a:rPr lang="zh-CN" altLang="en-US" sz="2400" dirty="0" smtClean="0"/>
              <a:t>单</a:t>
            </a:r>
            <a:r>
              <a:rPr lang="zh-CN" altLang="en-US" sz="2400" dirty="0"/>
              <a:t>主题：文献研究一个对象，即一个主题内容。</a:t>
            </a:r>
          </a:p>
          <a:p>
            <a:pPr lvl="1">
              <a:buFontTx/>
              <a:buChar char="•"/>
            </a:pPr>
            <a:r>
              <a:rPr lang="zh-CN" altLang="en-US" sz="2000" dirty="0"/>
              <a:t>单元主题：含一个主题概念因素</a:t>
            </a:r>
          </a:p>
          <a:p>
            <a:pPr lvl="1">
              <a:buFontTx/>
              <a:buChar char="•"/>
            </a:pPr>
            <a:r>
              <a:rPr lang="zh-CN" altLang="en-US" sz="2000" dirty="0"/>
              <a:t>复合主题：含两个或两个以上概念因素</a:t>
            </a:r>
          </a:p>
          <a:p>
            <a:pPr lvl="1">
              <a:buFontTx/>
              <a:buChar char="•"/>
            </a:pPr>
            <a:r>
              <a:rPr lang="zh-CN" altLang="en-US" sz="2000" dirty="0"/>
              <a:t>主题概念因素：主体因素（事物或问题，及组成部分）、通用因素（事物的方面，如状态，过程、性质、材料等）、空间因素、时间因素、文献</a:t>
            </a:r>
            <a:r>
              <a:rPr lang="zh-CN" altLang="en-US" sz="2000" dirty="0" smtClean="0"/>
              <a:t>类型</a:t>
            </a: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539750" y="2060575"/>
            <a:ext cx="7772400" cy="4114800"/>
          </a:xfrm>
        </p:spPr>
        <p:txBody>
          <a:bodyPr/>
          <a:lstStyle/>
          <a:p>
            <a:pPr marL="342900" lvl="1" indent="-342900">
              <a:buFont typeface="Arial" pitchFamily="34" charset="0"/>
              <a:buChar char="•"/>
            </a:pPr>
            <a:r>
              <a:rPr lang="zh-CN" altLang="en-US" sz="2800" b="1" dirty="0" smtClean="0">
                <a:latin typeface="宋体" pitchFamily="2" charset="-122"/>
              </a:rPr>
              <a:t>单元主题</a:t>
            </a:r>
            <a:r>
              <a:rPr lang="zh-CN" altLang="en-US" b="1" dirty="0" smtClean="0">
                <a:latin typeface="宋体" pitchFamily="2" charset="-122"/>
              </a:rPr>
              <a:t>中，对事物的单学科角度研究，按事物的</a:t>
            </a:r>
            <a:r>
              <a:rPr lang="zh-CN" altLang="en-US" b="1" dirty="0" smtClean="0">
                <a:solidFill>
                  <a:srgbClr val="FF0000"/>
                </a:solidFill>
                <a:latin typeface="宋体" pitchFamily="2" charset="-122"/>
              </a:rPr>
              <a:t>学科属性</a:t>
            </a:r>
            <a:r>
              <a:rPr lang="zh-CN" altLang="en-US" b="1" dirty="0" smtClean="0">
                <a:latin typeface="宋体" pitchFamily="2" charset="-122"/>
              </a:rPr>
              <a:t>分。</a:t>
            </a:r>
            <a:endParaRPr lang="zh-CN" altLang="en-US" sz="2800" b="1" dirty="0">
              <a:solidFill>
                <a:schemeClr val="tx2"/>
              </a:solidFill>
              <a:latin typeface="宋体" pitchFamily="2" charset="-122"/>
            </a:endParaRP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人体胚胎学</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R371</a:t>
            </a:r>
          </a:p>
          <a:p>
            <a:pPr>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中国近代史</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K25 </a:t>
            </a:r>
            <a:endParaRPr lang="en-US" altLang="zh-CN" sz="2800" b="1" dirty="0" smtClean="0">
              <a:solidFill>
                <a:schemeClr val="tx2"/>
              </a:solidFill>
              <a:latin typeface="宋体" pitchFamily="2" charset="-122"/>
            </a:endParaRPr>
          </a:p>
          <a:p>
            <a:pPr>
              <a:buFont typeface="Wingdings" pitchFamily="2" charset="2"/>
              <a:buNone/>
            </a:pPr>
            <a:endParaRPr lang="en-US" altLang="zh-CN" sz="2800" b="1" dirty="0">
              <a:solidFill>
                <a:schemeClr val="tx2"/>
              </a:solidFill>
              <a:latin typeface="宋体" pitchFamily="2" charset="-122"/>
            </a:endParaRPr>
          </a:p>
        </p:txBody>
      </p:sp>
      <p:sp>
        <p:nvSpPr>
          <p:cNvPr id="113667" name="Rectangle 3"/>
          <p:cNvSpPr>
            <a:spLocks noGrp="1" noChangeArrowheads="1"/>
          </p:cNvSpPr>
          <p:nvPr>
            <p:ph type="title"/>
          </p:nvPr>
        </p:nvSpPr>
        <p:spPr>
          <a:xfrm>
            <a:off x="1042988" y="981075"/>
            <a:ext cx="7793037" cy="623888"/>
          </a:xfrm>
          <a:noFill/>
          <a:ln/>
        </p:spPr>
        <p:txBody>
          <a:bodyPr>
            <a:normAutofit fontScale="90000"/>
          </a:bodyPr>
          <a:lstStyle/>
          <a:p>
            <a:r>
              <a:rPr lang="zh-CN" altLang="en-US" sz="3600" b="1" dirty="0" smtClean="0">
                <a:latin typeface="宋体" pitchFamily="2" charset="-122"/>
              </a:rPr>
              <a:t>（一）单</a:t>
            </a:r>
            <a:r>
              <a:rPr lang="zh-CN" altLang="en-US" sz="3600" b="1" dirty="0">
                <a:latin typeface="宋体" pitchFamily="2" charset="-122"/>
              </a:rPr>
              <a:t>主题文献分类标引原则</a:t>
            </a:r>
          </a:p>
        </p:txBody>
      </p:sp>
    </p:spTree>
  </p:cSld>
  <p:clrMapOvr>
    <a:masterClrMapping/>
  </p:clrMapOvr>
  <p:transition advTm="39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395288" y="2060575"/>
            <a:ext cx="7772400" cy="4114800"/>
          </a:xfrm>
        </p:spPr>
        <p:txBody>
          <a:bodyPr/>
          <a:lstStyle/>
          <a:p>
            <a:pPr marL="342900" lvl="1" indent="-342900">
              <a:lnSpc>
                <a:spcPct val="90000"/>
              </a:lnSpc>
              <a:buFont typeface="Arial" pitchFamily="34" charset="0"/>
              <a:buChar char="•"/>
            </a:pPr>
            <a:r>
              <a:rPr lang="zh-CN" altLang="en-US" sz="2800" b="1" dirty="0" smtClean="0">
                <a:latin typeface="宋体" pitchFamily="2" charset="-122"/>
              </a:rPr>
              <a:t>单元主题</a:t>
            </a:r>
            <a:r>
              <a:rPr lang="zh-CN" altLang="en-US" b="1" dirty="0" smtClean="0">
                <a:latin typeface="宋体" pitchFamily="2" charset="-122"/>
              </a:rPr>
              <a:t>中，如果同一事物可以从</a:t>
            </a:r>
            <a:r>
              <a:rPr lang="zh-CN" altLang="en-US" b="1" dirty="0" smtClean="0">
                <a:solidFill>
                  <a:srgbClr val="FF0000"/>
                </a:solidFill>
                <a:latin typeface="宋体" pitchFamily="2" charset="-122"/>
              </a:rPr>
              <a:t>不同学科角度</a:t>
            </a:r>
            <a:r>
              <a:rPr lang="zh-CN" altLang="en-US" b="1" dirty="0" smtClean="0">
                <a:latin typeface="宋体" pitchFamily="2" charset="-122"/>
              </a:rPr>
              <a:t>研究，按研究角度归入有关学科</a:t>
            </a:r>
          </a:p>
          <a:p>
            <a:pPr>
              <a:lnSpc>
                <a:spcPct val="90000"/>
              </a:lnSpc>
              <a:buFont typeface="Wingdings" pitchFamily="2" charset="2"/>
              <a:buNone/>
            </a:pPr>
            <a:endParaRPr lang="zh-CN" altLang="en-US" sz="2800" b="1" dirty="0">
              <a:solidFill>
                <a:schemeClr val="tx2"/>
              </a:solidFill>
              <a:latin typeface="宋体" pitchFamily="2" charset="-122"/>
            </a:endParaRPr>
          </a:p>
          <a:p>
            <a:pPr>
              <a:lnSpc>
                <a:spcPct val="85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烟草栽培生理</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S572.01</a:t>
            </a:r>
          </a:p>
          <a:p>
            <a:pPr>
              <a:lnSpc>
                <a:spcPct val="85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烟草政策法规汇编</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D922.294.9</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3</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红塔集团跨实际发展战略思考</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F426.89</a:t>
            </a:r>
          </a:p>
        </p:txBody>
      </p:sp>
      <p:sp>
        <p:nvSpPr>
          <p:cNvPr id="114691" name="Rectangle 3"/>
          <p:cNvSpPr>
            <a:spLocks noGrp="1" noChangeArrowheads="1"/>
          </p:cNvSpPr>
          <p:nvPr>
            <p:ph type="title"/>
          </p:nvPr>
        </p:nvSpPr>
        <p:spPr>
          <a:xfrm>
            <a:off x="1042988" y="981075"/>
            <a:ext cx="7793037" cy="623888"/>
          </a:xfrm>
          <a:noFill/>
          <a:ln/>
        </p:spPr>
        <p:txBody>
          <a:bodyPr>
            <a:normAutofit fontScale="90000"/>
          </a:bodyPr>
          <a:lstStyle/>
          <a:p>
            <a:r>
              <a:rPr lang="zh-CN" altLang="en-US" sz="3600" b="1" dirty="0" smtClean="0">
                <a:latin typeface="宋体" pitchFamily="2" charset="-122"/>
              </a:rPr>
              <a:t>（一）</a:t>
            </a:r>
            <a:r>
              <a:rPr lang="en-US" altLang="zh-CN" sz="3600" b="1" dirty="0" smtClean="0">
                <a:latin typeface="宋体" pitchFamily="2" charset="-122"/>
              </a:rPr>
              <a:t> </a:t>
            </a:r>
            <a:r>
              <a:rPr lang="zh-CN" altLang="en-US" sz="3600" b="1" dirty="0">
                <a:latin typeface="宋体" pitchFamily="2" charset="-122"/>
              </a:rPr>
              <a:t>单主题文献分类标引原则</a:t>
            </a:r>
          </a:p>
        </p:txBody>
      </p:sp>
    </p:spTree>
  </p:cSld>
  <p:clrMapOvr>
    <a:masterClrMapping/>
  </p:clrMapOvr>
  <p:transition advTm="1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Rectangle 7"/>
          <p:cNvSpPr>
            <a:spLocks noGrp="1" noChangeArrowheads="1"/>
          </p:cNvSpPr>
          <p:nvPr>
            <p:ph type="title"/>
          </p:nvPr>
        </p:nvSpPr>
        <p:spPr>
          <a:xfrm>
            <a:off x="1042988" y="981075"/>
            <a:ext cx="7793037" cy="623888"/>
          </a:xfrm>
        </p:spPr>
        <p:txBody>
          <a:bodyPr>
            <a:normAutofit fontScale="90000"/>
          </a:bodyPr>
          <a:lstStyle/>
          <a:p>
            <a:r>
              <a:rPr lang="zh-CN" altLang="en-US" sz="3600" b="1" dirty="0" smtClean="0">
                <a:latin typeface="宋体" pitchFamily="2" charset="-122"/>
              </a:rPr>
              <a:t>（一）</a:t>
            </a:r>
            <a:r>
              <a:rPr lang="en-US" altLang="zh-CN" sz="3600" b="1" dirty="0" smtClean="0">
                <a:latin typeface="宋体" pitchFamily="2" charset="-122"/>
              </a:rPr>
              <a:t> </a:t>
            </a:r>
            <a:r>
              <a:rPr lang="zh-CN" altLang="en-US" sz="3600" b="1" dirty="0">
                <a:latin typeface="宋体" pitchFamily="2" charset="-122"/>
              </a:rPr>
              <a:t>单主题文献分类标引原则</a:t>
            </a:r>
          </a:p>
        </p:txBody>
      </p:sp>
      <p:sp>
        <p:nvSpPr>
          <p:cNvPr id="59400" name="Rectangle 8"/>
          <p:cNvSpPr>
            <a:spLocks noGrp="1" noChangeArrowheads="1"/>
          </p:cNvSpPr>
          <p:nvPr>
            <p:ph type="body" idx="1"/>
          </p:nvPr>
        </p:nvSpPr>
        <p:spPr>
          <a:xfrm>
            <a:off x="611188" y="2133600"/>
            <a:ext cx="8208962" cy="4071938"/>
          </a:xfrm>
        </p:spPr>
        <p:txBody>
          <a:bodyPr>
            <a:normAutofit fontScale="77500" lnSpcReduction="20000"/>
          </a:bodyPr>
          <a:lstStyle/>
          <a:p>
            <a:pPr>
              <a:buFontTx/>
              <a:buNone/>
            </a:pPr>
            <a:r>
              <a:rPr lang="zh-CN" altLang="en-US" sz="2800" b="1" dirty="0" smtClean="0">
                <a:latin typeface="宋体" pitchFamily="2" charset="-122"/>
              </a:rPr>
              <a:t>复合主题文献分类  ：</a:t>
            </a:r>
          </a:p>
          <a:p>
            <a:pPr marL="342900" lvl="1" indent="-342900">
              <a:lnSpc>
                <a:spcPct val="120000"/>
              </a:lnSpc>
              <a:buFont typeface="Arial" pitchFamily="34" charset="0"/>
              <a:buChar char="•"/>
            </a:pPr>
            <a:r>
              <a:rPr lang="zh-CN" altLang="en-US" dirty="0" smtClean="0">
                <a:latin typeface="宋体" pitchFamily="2" charset="-122"/>
              </a:rPr>
              <a:t>先依主体因素归入某学科，再按其他因素归入该学科有关类目</a:t>
            </a:r>
          </a:p>
          <a:p>
            <a:pPr marL="342900" lvl="1" indent="-342900">
              <a:lnSpc>
                <a:spcPct val="120000"/>
              </a:lnSpc>
              <a:buFont typeface="Arial" pitchFamily="34" charset="0"/>
              <a:buChar char="•"/>
            </a:pPr>
            <a:r>
              <a:rPr lang="zh-CN" altLang="en-US" dirty="0" smtClean="0">
                <a:latin typeface="宋体" pitchFamily="2" charset="-122"/>
              </a:rPr>
              <a:t>研究一主题两方面的，按论述重点归类，不能分辨重点的，归入上位类，无上位类的，按在前的主题因素归入</a:t>
            </a:r>
          </a:p>
          <a:p>
            <a:pPr marL="342900" lvl="1" indent="-342900">
              <a:lnSpc>
                <a:spcPct val="120000"/>
              </a:lnSpc>
              <a:buFont typeface="Arial" pitchFamily="34" charset="0"/>
              <a:buChar char="•"/>
            </a:pPr>
            <a:r>
              <a:rPr lang="zh-CN" altLang="en-US" dirty="0" smtClean="0">
                <a:latin typeface="宋体" pitchFamily="2" charset="-122"/>
              </a:rPr>
              <a:t>研究一主题多方面的，归入上位类，没上位类的，按重点归类或在有关各类同时反映。</a:t>
            </a:r>
          </a:p>
          <a:p>
            <a:pPr>
              <a:lnSpc>
                <a:spcPct val="85000"/>
              </a:lnSpc>
              <a:buFont typeface="Wingdings" pitchFamily="2" charset="2"/>
              <a:buNone/>
            </a:pPr>
            <a:endParaRPr lang="zh-CN" altLang="en-US" sz="2800" b="1" dirty="0">
              <a:latin typeface="宋体" pitchFamily="2" charset="-122"/>
            </a:endParaRPr>
          </a:p>
          <a:p>
            <a:pPr>
              <a:lnSpc>
                <a:spcPct val="85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中华国宝</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多媒体光盘包括“艺术珍宝”、“古建筑”、“风景名胜”、“珍稀动物”和“珍稀植物”五大部分，主要介绍我国堪称国宝的诸多事物，价值连城的稀世珍宝、历史悠久的宏伟建筑、举世闻名的山水胜迹和当今世界上罕见的珍稀植物。入</a:t>
            </a:r>
            <a:r>
              <a:rPr lang="en-US" altLang="zh-CN" sz="2800" b="1" dirty="0">
                <a:solidFill>
                  <a:schemeClr val="tx2"/>
                </a:solidFill>
                <a:latin typeface="宋体" pitchFamily="2" charset="-122"/>
              </a:rPr>
              <a:t>K92</a:t>
            </a:r>
            <a:r>
              <a:rPr lang="zh-CN" altLang="en-US" sz="2800" b="1" dirty="0">
                <a:solidFill>
                  <a:schemeClr val="tx2"/>
                </a:solidFill>
                <a:latin typeface="宋体" pitchFamily="2" charset="-122"/>
              </a:rPr>
              <a:t>。</a:t>
            </a:r>
          </a:p>
          <a:p>
            <a:pPr>
              <a:lnSpc>
                <a:spcPct val="80000"/>
              </a:lnSpc>
              <a:buFont typeface="Wingdings" pitchFamily="2" charset="2"/>
              <a:buNone/>
            </a:pPr>
            <a:endParaRPr lang="zh-CN" altLang="en-US" sz="2800" b="1" dirty="0">
              <a:latin typeface="宋体" pitchFamily="2" charset="-122"/>
            </a:endParaRPr>
          </a:p>
          <a:p>
            <a:pPr>
              <a:lnSpc>
                <a:spcPct val="80000"/>
              </a:lnSpc>
              <a:buFont typeface="Wingdings" pitchFamily="2" charset="2"/>
              <a:buNone/>
            </a:pPr>
            <a:endParaRPr lang="en-US" altLang="zh-CN" sz="2800" dirty="0">
              <a:latin typeface="宋体" pitchFamily="2" charset="-122"/>
            </a:endParaRPr>
          </a:p>
        </p:txBody>
      </p:sp>
    </p:spTree>
  </p:cSld>
  <p:clrMapOvr>
    <a:masterClrMapping/>
  </p:clrMapOvr>
  <p:transition advTm="29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250825" y="2193925"/>
            <a:ext cx="8675688" cy="4114800"/>
          </a:xfrm>
        </p:spPr>
        <p:txBody>
          <a:bodyPr/>
          <a:lstStyle/>
          <a:p>
            <a:pPr>
              <a:lnSpc>
                <a:spcPct val="80000"/>
              </a:lnSpc>
            </a:pPr>
            <a:r>
              <a:rPr lang="zh-CN" altLang="en-US" sz="2800" b="1" dirty="0">
                <a:latin typeface="宋体" pitchFamily="2" charset="-122"/>
              </a:rPr>
              <a:t>对各主题进行分析，依其最能体现该文献内容实质的或在内容中起主导作用的主题归类，必要时对另外的主题作附加分类；如果不分主次，可选择篇幅较多者或篇幅居前者的类号作为主要分类号。</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胡萝卜良种与栽培</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依论述重点入</a:t>
            </a:r>
            <a:r>
              <a:rPr lang="en-US" altLang="zh-CN" sz="2800" b="1" dirty="0">
                <a:solidFill>
                  <a:schemeClr val="tx2"/>
                </a:solidFill>
                <a:latin typeface="宋体" pitchFamily="2" charset="-122"/>
              </a:rPr>
              <a:t>S631.203.2</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广播、电视简明技术手册</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TN94-62</a:t>
            </a:r>
            <a:r>
              <a:rPr lang="zh-CN" altLang="en-US" sz="2800" b="1" dirty="0">
                <a:solidFill>
                  <a:schemeClr val="tx2"/>
                </a:solidFill>
                <a:latin typeface="宋体" pitchFamily="2" charset="-122"/>
              </a:rPr>
              <a:t>互见 </a:t>
            </a:r>
            <a:r>
              <a:rPr lang="en-US" altLang="zh-CN" sz="2800" b="1" dirty="0">
                <a:solidFill>
                  <a:schemeClr val="tx2"/>
                </a:solidFill>
                <a:latin typeface="宋体" pitchFamily="2" charset="-122"/>
              </a:rPr>
              <a:t>TN93-62</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3</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猪鸡鹅鸭快速饲养法</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S83</a:t>
            </a:r>
            <a:r>
              <a:rPr lang="zh-CN" altLang="en-US" sz="2800" b="1" dirty="0">
                <a:solidFill>
                  <a:schemeClr val="tx2"/>
                </a:solidFill>
                <a:latin typeface="宋体" pitchFamily="2" charset="-122"/>
              </a:rPr>
              <a:t>互见</a:t>
            </a:r>
            <a:r>
              <a:rPr lang="en-US" altLang="zh-CN" sz="2800" b="1" dirty="0">
                <a:solidFill>
                  <a:schemeClr val="tx2"/>
                </a:solidFill>
                <a:latin typeface="宋体" pitchFamily="2" charset="-122"/>
              </a:rPr>
              <a:t>S828</a:t>
            </a:r>
          </a:p>
          <a:p>
            <a:pPr>
              <a:lnSpc>
                <a:spcPct val="80000"/>
              </a:lnSpc>
              <a:buFont typeface="Wingdings" pitchFamily="2" charset="2"/>
              <a:buNone/>
            </a:pPr>
            <a:endParaRPr lang="en-US" altLang="zh-CN" sz="2800" dirty="0">
              <a:solidFill>
                <a:schemeClr val="tx2"/>
              </a:solidFill>
              <a:latin typeface="宋体" pitchFamily="2" charset="-122"/>
            </a:endParaRPr>
          </a:p>
        </p:txBody>
      </p:sp>
      <p:sp>
        <p:nvSpPr>
          <p:cNvPr id="62469" name="Rectangle 5"/>
          <p:cNvSpPr>
            <a:spLocks noGrp="1" noChangeArrowheads="1"/>
          </p:cNvSpPr>
          <p:nvPr>
            <p:ph type="title"/>
          </p:nvPr>
        </p:nvSpPr>
        <p:spPr>
          <a:xfrm>
            <a:off x="1150938" y="1052513"/>
            <a:ext cx="7793037" cy="623887"/>
          </a:xfrm>
        </p:spPr>
        <p:txBody>
          <a:bodyPr>
            <a:normAutofit fontScale="90000"/>
          </a:bodyPr>
          <a:lstStyle/>
          <a:p>
            <a:r>
              <a:rPr lang="zh-CN" altLang="en-US" sz="3600" b="1" dirty="0" smtClean="0">
                <a:latin typeface="宋体" pitchFamily="2" charset="-122"/>
              </a:rPr>
              <a:t>（二）多主题</a:t>
            </a:r>
            <a:r>
              <a:rPr lang="zh-CN" altLang="en-US" sz="3600" b="1" dirty="0">
                <a:latin typeface="宋体" pitchFamily="2" charset="-122"/>
              </a:rPr>
              <a:t>文献分类标引原则</a:t>
            </a:r>
          </a:p>
        </p:txBody>
      </p:sp>
    </p:spTree>
  </p:cSld>
  <p:clrMapOvr>
    <a:masterClrMapping/>
  </p:clrMapOvr>
  <p:transition advTm="3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150938" y="1125538"/>
            <a:ext cx="7237412" cy="550862"/>
          </a:xfrm>
        </p:spPr>
        <p:txBody>
          <a:bodyPr>
            <a:normAutofit fontScale="90000"/>
          </a:bodyPr>
          <a:lstStyle/>
          <a:p>
            <a:r>
              <a:rPr lang="zh-CN" altLang="en-US" sz="3600" b="1"/>
              <a:t>文献从主题相关性划分</a:t>
            </a:r>
          </a:p>
        </p:txBody>
      </p:sp>
      <p:sp>
        <p:nvSpPr>
          <p:cNvPr id="142340" name="Text Box 4"/>
          <p:cNvSpPr txBox="1">
            <a:spLocks noChangeArrowheads="1"/>
          </p:cNvSpPr>
          <p:nvPr/>
        </p:nvSpPr>
        <p:spPr bwMode="auto">
          <a:xfrm>
            <a:off x="754063" y="3765550"/>
            <a:ext cx="936625" cy="519113"/>
          </a:xfrm>
          <a:prstGeom prst="rect">
            <a:avLst/>
          </a:prstGeom>
          <a:noFill/>
          <a:ln w="9525">
            <a:noFill/>
            <a:miter lim="800000"/>
            <a:headEnd/>
            <a:tailEnd/>
          </a:ln>
          <a:effectLst/>
        </p:spPr>
        <p:txBody>
          <a:bodyPr>
            <a:spAutoFit/>
          </a:bodyPr>
          <a:lstStyle/>
          <a:p>
            <a:pPr>
              <a:spcBef>
                <a:spcPct val="50000"/>
              </a:spcBef>
            </a:pPr>
            <a:r>
              <a:rPr lang="zh-CN" altLang="en-US" sz="2800" b="1"/>
              <a:t>文献</a:t>
            </a:r>
          </a:p>
        </p:txBody>
      </p:sp>
      <p:sp>
        <p:nvSpPr>
          <p:cNvPr id="142341" name="Line 5"/>
          <p:cNvSpPr>
            <a:spLocks noChangeShapeType="1"/>
          </p:cNvSpPr>
          <p:nvPr/>
        </p:nvSpPr>
        <p:spPr bwMode="auto">
          <a:xfrm>
            <a:off x="1619250" y="4006850"/>
            <a:ext cx="2232025" cy="0"/>
          </a:xfrm>
          <a:prstGeom prst="line">
            <a:avLst/>
          </a:prstGeom>
          <a:noFill/>
          <a:ln w="9525">
            <a:solidFill>
              <a:schemeClr val="tx1"/>
            </a:solidFill>
            <a:round/>
            <a:headEnd/>
            <a:tailEnd/>
          </a:ln>
          <a:effectLst/>
        </p:spPr>
        <p:txBody>
          <a:bodyPr/>
          <a:lstStyle/>
          <a:p>
            <a:endParaRPr lang="zh-CN" altLang="en-US"/>
          </a:p>
        </p:txBody>
      </p:sp>
      <p:sp>
        <p:nvSpPr>
          <p:cNvPr id="142342" name="Line 6"/>
          <p:cNvSpPr>
            <a:spLocks noChangeShapeType="1"/>
          </p:cNvSpPr>
          <p:nvPr/>
        </p:nvSpPr>
        <p:spPr bwMode="auto">
          <a:xfrm>
            <a:off x="3851275" y="2349500"/>
            <a:ext cx="0" cy="3313113"/>
          </a:xfrm>
          <a:prstGeom prst="line">
            <a:avLst/>
          </a:prstGeom>
          <a:noFill/>
          <a:ln w="9525">
            <a:solidFill>
              <a:schemeClr val="tx1"/>
            </a:solidFill>
            <a:round/>
            <a:headEnd/>
            <a:tailEnd/>
          </a:ln>
          <a:effectLst/>
        </p:spPr>
        <p:txBody>
          <a:bodyPr/>
          <a:lstStyle/>
          <a:p>
            <a:endParaRPr lang="zh-CN" altLang="en-US"/>
          </a:p>
        </p:txBody>
      </p:sp>
      <p:sp>
        <p:nvSpPr>
          <p:cNvPr id="142344" name="Line 8"/>
          <p:cNvSpPr>
            <a:spLocks noChangeShapeType="1"/>
          </p:cNvSpPr>
          <p:nvPr/>
        </p:nvSpPr>
        <p:spPr bwMode="auto">
          <a:xfrm>
            <a:off x="3851275" y="4941888"/>
            <a:ext cx="647700" cy="0"/>
          </a:xfrm>
          <a:prstGeom prst="line">
            <a:avLst/>
          </a:prstGeom>
          <a:noFill/>
          <a:ln w="9525">
            <a:solidFill>
              <a:schemeClr val="tx1"/>
            </a:solidFill>
            <a:round/>
            <a:headEnd/>
            <a:tailEnd/>
          </a:ln>
          <a:effectLst/>
        </p:spPr>
        <p:txBody>
          <a:bodyPr/>
          <a:lstStyle/>
          <a:p>
            <a:endParaRPr lang="zh-CN" altLang="en-US"/>
          </a:p>
        </p:txBody>
      </p:sp>
      <p:sp>
        <p:nvSpPr>
          <p:cNvPr id="142345" name="Line 9"/>
          <p:cNvSpPr>
            <a:spLocks noChangeShapeType="1"/>
          </p:cNvSpPr>
          <p:nvPr/>
        </p:nvSpPr>
        <p:spPr bwMode="auto">
          <a:xfrm>
            <a:off x="3851275" y="2998788"/>
            <a:ext cx="647700" cy="0"/>
          </a:xfrm>
          <a:prstGeom prst="line">
            <a:avLst/>
          </a:prstGeom>
          <a:noFill/>
          <a:ln w="9525">
            <a:solidFill>
              <a:schemeClr val="tx1"/>
            </a:solidFill>
            <a:round/>
            <a:headEnd/>
            <a:tailEnd/>
          </a:ln>
          <a:effectLst/>
        </p:spPr>
        <p:txBody>
          <a:bodyPr/>
          <a:lstStyle/>
          <a:p>
            <a:endParaRPr lang="zh-CN" altLang="en-US"/>
          </a:p>
        </p:txBody>
      </p:sp>
      <p:sp>
        <p:nvSpPr>
          <p:cNvPr id="142346" name="Line 10"/>
          <p:cNvSpPr>
            <a:spLocks noChangeShapeType="1"/>
          </p:cNvSpPr>
          <p:nvPr/>
        </p:nvSpPr>
        <p:spPr bwMode="auto">
          <a:xfrm>
            <a:off x="3851275" y="3646488"/>
            <a:ext cx="647700" cy="0"/>
          </a:xfrm>
          <a:prstGeom prst="line">
            <a:avLst/>
          </a:prstGeom>
          <a:noFill/>
          <a:ln w="9525">
            <a:solidFill>
              <a:schemeClr val="tx1"/>
            </a:solidFill>
            <a:round/>
            <a:headEnd/>
            <a:tailEnd/>
          </a:ln>
          <a:effectLst/>
        </p:spPr>
        <p:txBody>
          <a:bodyPr/>
          <a:lstStyle/>
          <a:p>
            <a:endParaRPr lang="zh-CN" altLang="en-US"/>
          </a:p>
        </p:txBody>
      </p:sp>
      <p:sp>
        <p:nvSpPr>
          <p:cNvPr id="142347" name="Line 11"/>
          <p:cNvSpPr>
            <a:spLocks noChangeShapeType="1"/>
          </p:cNvSpPr>
          <p:nvPr/>
        </p:nvSpPr>
        <p:spPr bwMode="auto">
          <a:xfrm>
            <a:off x="3851275" y="4294188"/>
            <a:ext cx="647700" cy="0"/>
          </a:xfrm>
          <a:prstGeom prst="line">
            <a:avLst/>
          </a:prstGeom>
          <a:noFill/>
          <a:ln w="9525">
            <a:solidFill>
              <a:schemeClr val="tx1"/>
            </a:solidFill>
            <a:round/>
            <a:headEnd/>
            <a:tailEnd/>
          </a:ln>
          <a:effectLst/>
        </p:spPr>
        <p:txBody>
          <a:bodyPr/>
          <a:lstStyle/>
          <a:p>
            <a:endParaRPr lang="zh-CN" altLang="en-US"/>
          </a:p>
        </p:txBody>
      </p:sp>
      <p:sp>
        <p:nvSpPr>
          <p:cNvPr id="142348" name="Line 12"/>
          <p:cNvSpPr>
            <a:spLocks noChangeShapeType="1"/>
          </p:cNvSpPr>
          <p:nvPr/>
        </p:nvSpPr>
        <p:spPr bwMode="auto">
          <a:xfrm>
            <a:off x="3851275" y="2349500"/>
            <a:ext cx="647700" cy="0"/>
          </a:xfrm>
          <a:prstGeom prst="line">
            <a:avLst/>
          </a:prstGeom>
          <a:noFill/>
          <a:ln w="9525">
            <a:solidFill>
              <a:schemeClr val="tx1"/>
            </a:solidFill>
            <a:round/>
            <a:headEnd/>
            <a:tailEnd/>
          </a:ln>
          <a:effectLst/>
        </p:spPr>
        <p:txBody>
          <a:bodyPr/>
          <a:lstStyle/>
          <a:p>
            <a:endParaRPr lang="zh-CN" altLang="en-US"/>
          </a:p>
        </p:txBody>
      </p:sp>
      <p:sp>
        <p:nvSpPr>
          <p:cNvPr id="142349" name="Line 13"/>
          <p:cNvSpPr>
            <a:spLocks noChangeShapeType="1"/>
          </p:cNvSpPr>
          <p:nvPr/>
        </p:nvSpPr>
        <p:spPr bwMode="auto">
          <a:xfrm>
            <a:off x="3851275" y="5662613"/>
            <a:ext cx="647700" cy="0"/>
          </a:xfrm>
          <a:prstGeom prst="line">
            <a:avLst/>
          </a:prstGeom>
          <a:noFill/>
          <a:ln w="9525">
            <a:solidFill>
              <a:schemeClr val="tx1"/>
            </a:solidFill>
            <a:round/>
            <a:headEnd/>
            <a:tailEnd/>
          </a:ln>
          <a:effectLst/>
        </p:spPr>
        <p:txBody>
          <a:bodyPr/>
          <a:lstStyle/>
          <a:p>
            <a:endParaRPr lang="zh-CN" altLang="en-US"/>
          </a:p>
        </p:txBody>
      </p:sp>
      <p:sp>
        <p:nvSpPr>
          <p:cNvPr id="142350" name="Text Box 14"/>
          <p:cNvSpPr txBox="1">
            <a:spLocks noChangeArrowheads="1"/>
          </p:cNvSpPr>
          <p:nvPr/>
        </p:nvSpPr>
        <p:spPr bwMode="auto">
          <a:xfrm>
            <a:off x="4498975" y="2133600"/>
            <a:ext cx="2952750" cy="457200"/>
          </a:xfrm>
          <a:prstGeom prst="rect">
            <a:avLst/>
          </a:prstGeom>
          <a:noFill/>
          <a:ln w="9525">
            <a:noFill/>
            <a:miter lim="800000"/>
            <a:headEnd/>
            <a:tailEnd/>
          </a:ln>
          <a:effectLst/>
        </p:spPr>
        <p:txBody>
          <a:bodyPr>
            <a:spAutoFit/>
          </a:bodyPr>
          <a:lstStyle/>
          <a:p>
            <a:pPr>
              <a:spcBef>
                <a:spcPct val="50000"/>
              </a:spcBef>
            </a:pPr>
            <a:r>
              <a:rPr lang="zh-CN" altLang="en-US" sz="2400" b="1"/>
              <a:t>应用关系主题文献</a:t>
            </a:r>
          </a:p>
        </p:txBody>
      </p:sp>
      <p:sp>
        <p:nvSpPr>
          <p:cNvPr id="142351" name="Text Box 15"/>
          <p:cNvSpPr txBox="1">
            <a:spLocks noChangeArrowheads="1"/>
          </p:cNvSpPr>
          <p:nvPr/>
        </p:nvSpPr>
        <p:spPr bwMode="auto">
          <a:xfrm>
            <a:off x="4572000" y="2781300"/>
            <a:ext cx="2735263" cy="457200"/>
          </a:xfrm>
          <a:prstGeom prst="rect">
            <a:avLst/>
          </a:prstGeom>
          <a:noFill/>
          <a:ln w="9525" algn="ctr">
            <a:noFill/>
            <a:miter lim="800000"/>
            <a:headEnd/>
            <a:tailEnd/>
          </a:ln>
          <a:effectLst/>
        </p:spPr>
        <p:txBody>
          <a:bodyPr>
            <a:spAutoFit/>
          </a:bodyPr>
          <a:lstStyle/>
          <a:p>
            <a:pPr>
              <a:spcBef>
                <a:spcPct val="50000"/>
              </a:spcBef>
            </a:pPr>
            <a:r>
              <a:rPr lang="zh-CN" altLang="en-US" sz="2400" b="1"/>
              <a:t>影响关系主题文献</a:t>
            </a:r>
          </a:p>
        </p:txBody>
      </p:sp>
      <p:sp>
        <p:nvSpPr>
          <p:cNvPr id="142352" name="Text Box 16"/>
          <p:cNvSpPr txBox="1">
            <a:spLocks noChangeArrowheads="1"/>
          </p:cNvSpPr>
          <p:nvPr/>
        </p:nvSpPr>
        <p:spPr bwMode="auto">
          <a:xfrm>
            <a:off x="4570413" y="3430588"/>
            <a:ext cx="2665412" cy="457200"/>
          </a:xfrm>
          <a:prstGeom prst="rect">
            <a:avLst/>
          </a:prstGeom>
          <a:noFill/>
          <a:ln w="9525">
            <a:noFill/>
            <a:miter lim="800000"/>
            <a:headEnd/>
            <a:tailEnd/>
          </a:ln>
          <a:effectLst/>
        </p:spPr>
        <p:txBody>
          <a:bodyPr>
            <a:spAutoFit/>
          </a:bodyPr>
          <a:lstStyle/>
          <a:p>
            <a:pPr>
              <a:spcBef>
                <a:spcPct val="50000"/>
              </a:spcBef>
            </a:pPr>
            <a:r>
              <a:rPr lang="zh-CN" altLang="en-US" sz="2400" b="1"/>
              <a:t>因果关系主题文献</a:t>
            </a:r>
          </a:p>
        </p:txBody>
      </p:sp>
      <p:sp>
        <p:nvSpPr>
          <p:cNvPr id="142353" name="Text Box 17"/>
          <p:cNvSpPr txBox="1">
            <a:spLocks noChangeArrowheads="1"/>
          </p:cNvSpPr>
          <p:nvPr/>
        </p:nvSpPr>
        <p:spPr bwMode="auto">
          <a:xfrm>
            <a:off x="4530725" y="4070350"/>
            <a:ext cx="2808288" cy="457200"/>
          </a:xfrm>
          <a:prstGeom prst="rect">
            <a:avLst/>
          </a:prstGeom>
          <a:noFill/>
          <a:ln w="9525">
            <a:noFill/>
            <a:miter lim="800000"/>
            <a:headEnd/>
            <a:tailEnd/>
          </a:ln>
          <a:effectLst/>
        </p:spPr>
        <p:txBody>
          <a:bodyPr>
            <a:spAutoFit/>
          </a:bodyPr>
          <a:lstStyle/>
          <a:p>
            <a:pPr>
              <a:spcBef>
                <a:spcPct val="50000"/>
              </a:spcBef>
            </a:pPr>
            <a:r>
              <a:rPr lang="zh-CN" altLang="en-US" sz="2400" b="1"/>
              <a:t>从属关系主题文献</a:t>
            </a:r>
          </a:p>
        </p:txBody>
      </p:sp>
      <p:sp>
        <p:nvSpPr>
          <p:cNvPr id="142354" name="Text Box 18"/>
          <p:cNvSpPr txBox="1">
            <a:spLocks noChangeArrowheads="1"/>
          </p:cNvSpPr>
          <p:nvPr/>
        </p:nvSpPr>
        <p:spPr bwMode="auto">
          <a:xfrm>
            <a:off x="4570413" y="4725988"/>
            <a:ext cx="2736850" cy="457200"/>
          </a:xfrm>
          <a:prstGeom prst="rect">
            <a:avLst/>
          </a:prstGeom>
          <a:noFill/>
          <a:ln w="9525">
            <a:noFill/>
            <a:miter lim="800000"/>
            <a:headEnd/>
            <a:tailEnd/>
          </a:ln>
          <a:effectLst/>
        </p:spPr>
        <p:txBody>
          <a:bodyPr>
            <a:spAutoFit/>
          </a:bodyPr>
          <a:lstStyle/>
          <a:p>
            <a:pPr>
              <a:spcBef>
                <a:spcPct val="50000"/>
              </a:spcBef>
            </a:pPr>
            <a:r>
              <a:rPr lang="zh-CN" altLang="en-US" sz="2400" b="1"/>
              <a:t>比较关系主题文献</a:t>
            </a:r>
          </a:p>
        </p:txBody>
      </p:sp>
      <p:sp>
        <p:nvSpPr>
          <p:cNvPr id="142355" name="Text Box 19"/>
          <p:cNvSpPr txBox="1">
            <a:spLocks noChangeArrowheads="1"/>
          </p:cNvSpPr>
          <p:nvPr/>
        </p:nvSpPr>
        <p:spPr bwMode="auto">
          <a:xfrm>
            <a:off x="4570413" y="5446713"/>
            <a:ext cx="2736850" cy="457200"/>
          </a:xfrm>
          <a:prstGeom prst="rect">
            <a:avLst/>
          </a:prstGeom>
          <a:noFill/>
          <a:ln w="9525">
            <a:noFill/>
            <a:miter lim="800000"/>
            <a:headEnd/>
            <a:tailEnd/>
          </a:ln>
          <a:effectLst/>
        </p:spPr>
        <p:txBody>
          <a:bodyPr>
            <a:spAutoFit/>
          </a:bodyPr>
          <a:lstStyle/>
          <a:p>
            <a:pPr>
              <a:spcBef>
                <a:spcPct val="50000"/>
              </a:spcBef>
            </a:pPr>
            <a:r>
              <a:rPr lang="zh-CN" altLang="en-US" sz="2400" b="1"/>
              <a:t>并列关系主题文献</a:t>
            </a:r>
          </a:p>
        </p:txBody>
      </p:sp>
      <p:sp>
        <p:nvSpPr>
          <p:cNvPr id="142356" name="Text Box 20"/>
          <p:cNvSpPr txBox="1">
            <a:spLocks noChangeArrowheads="1"/>
          </p:cNvSpPr>
          <p:nvPr/>
        </p:nvSpPr>
        <p:spPr bwMode="auto">
          <a:xfrm>
            <a:off x="1690688" y="3573463"/>
            <a:ext cx="1871662" cy="366712"/>
          </a:xfrm>
          <a:prstGeom prst="rect">
            <a:avLst/>
          </a:prstGeom>
          <a:noFill/>
          <a:ln w="9525">
            <a:noFill/>
            <a:miter lim="800000"/>
            <a:headEnd/>
            <a:tailEnd/>
          </a:ln>
          <a:effectLst/>
        </p:spPr>
        <p:txBody>
          <a:bodyPr>
            <a:spAutoFit/>
          </a:bodyPr>
          <a:lstStyle/>
          <a:p>
            <a:pPr>
              <a:spcBef>
                <a:spcPct val="50000"/>
              </a:spcBef>
            </a:pPr>
            <a:r>
              <a:rPr lang="zh-CN" altLang="en-US" b="1"/>
              <a:t>主题相关性划分</a:t>
            </a:r>
          </a:p>
        </p:txBody>
      </p:sp>
    </p:spTree>
  </p:cSld>
  <p:clrMapOvr>
    <a:masterClrMapping/>
  </p:clrMapOvr>
  <p:transition advTm="40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一、分类工具选择</a:t>
            </a:r>
            <a:endParaRPr lang="zh-CN" altLang="en-US" dirty="0"/>
          </a:p>
        </p:txBody>
      </p:sp>
      <p:sp>
        <p:nvSpPr>
          <p:cNvPr id="4099" name="Rectangle 3"/>
          <p:cNvSpPr>
            <a:spLocks noGrp="1" noChangeArrowheads="1"/>
          </p:cNvSpPr>
          <p:nvPr>
            <p:ph type="body" idx="1"/>
          </p:nvPr>
        </p:nvSpPr>
        <p:spPr/>
        <p:txBody>
          <a:bodyPr>
            <a:normAutofit fontScale="85000" lnSpcReduction="10000"/>
          </a:bodyPr>
          <a:lstStyle/>
          <a:p>
            <a:r>
              <a:rPr lang="zh-CN" altLang="en-US" dirty="0" smtClean="0"/>
              <a:t>分类检索系统</a:t>
            </a:r>
            <a:endParaRPr lang="en-US" altLang="zh-CN" dirty="0" smtClean="0"/>
          </a:p>
          <a:p>
            <a:pPr lvl="1"/>
            <a:r>
              <a:rPr lang="zh-CN" altLang="en-US" dirty="0" smtClean="0"/>
              <a:t>提供分类检索途径的计算机系统。</a:t>
            </a:r>
            <a:endParaRPr lang="en-US" altLang="zh-CN" dirty="0" smtClean="0"/>
          </a:p>
          <a:p>
            <a:pPr marL="342900" lvl="1" indent="-342900">
              <a:buFont typeface="Arial" pitchFamily="34" charset="0"/>
              <a:buChar char="•"/>
            </a:pPr>
            <a:r>
              <a:rPr lang="zh-CN" altLang="en-US" dirty="0" smtClean="0"/>
              <a:t>手动分类工具：是指运用分类法体系按照信息资源内容及其内在关系构建的分类目录及其他书本式检索工具。包括：</a:t>
            </a:r>
          </a:p>
          <a:p>
            <a:pPr lvl="1"/>
            <a:r>
              <a:rPr lang="zh-CN" altLang="en-US" dirty="0" smtClean="0"/>
              <a:t>分类法的选择</a:t>
            </a:r>
          </a:p>
          <a:p>
            <a:pPr lvl="1"/>
            <a:r>
              <a:rPr lang="zh-CN" altLang="en-US" dirty="0" smtClean="0"/>
              <a:t>确定分类法具体的使用范围</a:t>
            </a:r>
            <a:r>
              <a:rPr lang="en-US" altLang="zh-CN" dirty="0" smtClean="0"/>
              <a:t>(</a:t>
            </a:r>
            <a:r>
              <a:rPr lang="zh-CN" altLang="en-US" dirty="0" smtClean="0"/>
              <a:t>分类法使用本</a:t>
            </a:r>
            <a:r>
              <a:rPr lang="en-US" altLang="zh-CN" dirty="0" smtClean="0"/>
              <a:t>)</a:t>
            </a:r>
          </a:p>
          <a:p>
            <a:pPr lvl="2"/>
            <a:r>
              <a:rPr lang="zh-CN" altLang="en-US" dirty="0" smtClean="0"/>
              <a:t>信息资源分类需要达到的层次</a:t>
            </a:r>
            <a:r>
              <a:rPr lang="en-US" altLang="zh-CN" dirty="0" smtClean="0"/>
              <a:t>(</a:t>
            </a:r>
            <a:r>
              <a:rPr lang="zh-CN" altLang="en-US" dirty="0" smtClean="0"/>
              <a:t>简略和扩充</a:t>
            </a:r>
            <a:r>
              <a:rPr lang="en-US" altLang="zh-CN" dirty="0" smtClean="0"/>
              <a:t>)</a:t>
            </a:r>
          </a:p>
          <a:p>
            <a:pPr lvl="2"/>
            <a:r>
              <a:rPr lang="zh-CN" altLang="en-US" dirty="0" smtClean="0"/>
              <a:t>增补分类法中的注释和说明</a:t>
            </a:r>
          </a:p>
          <a:p>
            <a:pPr lvl="2"/>
            <a:r>
              <a:rPr lang="zh-CN" altLang="en-US" dirty="0" smtClean="0"/>
              <a:t>制定适合本单位的特殊区分号码</a:t>
            </a:r>
          </a:p>
          <a:p>
            <a:pPr lvl="1"/>
            <a:r>
              <a:rPr lang="zh-CN" altLang="en-US" dirty="0" smtClean="0"/>
              <a:t>分类法的维护</a:t>
            </a:r>
            <a:r>
              <a:rPr lang="en-US" altLang="zh-CN" dirty="0" smtClean="0"/>
              <a:t>(</a:t>
            </a:r>
            <a:r>
              <a:rPr lang="zh-CN" altLang="en-US" dirty="0" smtClean="0"/>
              <a:t>类目的补充和扩充</a:t>
            </a:r>
            <a:r>
              <a:rPr lang="en-US" altLang="zh-CN" dirty="0" smtClean="0"/>
              <a:t>)</a:t>
            </a:r>
          </a:p>
          <a:p>
            <a:r>
              <a:rPr lang="zh-CN" altLang="en-US" dirty="0" smtClean="0"/>
              <a:t>自动分类</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81000" y="1371600"/>
            <a:ext cx="8458200" cy="4800600"/>
          </a:xfrm>
        </p:spPr>
        <p:txBody>
          <a:bodyPr/>
          <a:lstStyle/>
          <a:p>
            <a:pPr>
              <a:buFontTx/>
              <a:buNone/>
            </a:pPr>
            <a:r>
              <a:rPr lang="zh-CN" altLang="en-US" sz="2400" dirty="0" smtClean="0"/>
              <a:t>多主题文献：</a:t>
            </a:r>
            <a:r>
              <a:rPr lang="zh-CN" altLang="en-US" sz="2400" dirty="0"/>
              <a:t>文献论述两个或两个以上主题内容</a:t>
            </a:r>
            <a:endParaRPr lang="zh-CN" altLang="en-US" sz="2800" dirty="0"/>
          </a:p>
          <a:p>
            <a:pPr>
              <a:buFontTx/>
              <a:buNone/>
            </a:pPr>
            <a:r>
              <a:rPr lang="zh-CN" altLang="en-US" sz="2800" b="1" dirty="0"/>
              <a:t>并列关系主题分类</a:t>
            </a:r>
          </a:p>
          <a:p>
            <a:pPr lvl="1">
              <a:buFontTx/>
              <a:buChar char="•"/>
            </a:pPr>
            <a:r>
              <a:rPr lang="zh-CN" altLang="en-US" sz="2000" dirty="0"/>
              <a:t>两个并列主题，归入上位类；无上位类，按重点归类；</a:t>
            </a:r>
            <a:r>
              <a:rPr lang="zh-CN" altLang="en-US" sz="2000" dirty="0" smtClean="0"/>
              <a:t>不辨重点</a:t>
            </a:r>
            <a:r>
              <a:rPr lang="zh-CN" altLang="en-US" sz="2000" dirty="0"/>
              <a:t>的，按前一主题学科分类；多个并列主题，归入上位类；论述多主题多方面的，归入某一上位类，在另一类做互见</a:t>
            </a:r>
          </a:p>
          <a:p>
            <a:pPr>
              <a:buFontTx/>
              <a:buNone/>
            </a:pPr>
            <a:r>
              <a:rPr lang="zh-CN" altLang="en-US" sz="2800" b="1" dirty="0"/>
              <a:t>从属关系主题分类</a:t>
            </a:r>
          </a:p>
          <a:p>
            <a:pPr lvl="1">
              <a:buFontTx/>
              <a:buChar char="•"/>
            </a:pPr>
            <a:r>
              <a:rPr lang="zh-CN" altLang="en-US" sz="2000" dirty="0"/>
              <a:t>一般依较大较全的主题归类</a:t>
            </a:r>
          </a:p>
          <a:p>
            <a:pPr>
              <a:buFontTx/>
              <a:buNone/>
            </a:pPr>
            <a:r>
              <a:rPr lang="zh-CN" altLang="en-US" sz="2800" b="1" dirty="0" smtClean="0"/>
              <a:t>应用关系主题分类</a:t>
            </a:r>
          </a:p>
          <a:p>
            <a:pPr lvl="1">
              <a:buFontTx/>
              <a:buChar char="•"/>
            </a:pPr>
            <a:r>
              <a:rPr lang="zh-CN" altLang="en-US" sz="2000" dirty="0" smtClean="0"/>
              <a:t>一种（多种）理论、方法、工艺等在一个主题方面应用的，归如此主题所属类目；凡属一种（多种）理论、方法、工艺在多主题方面的应用，按理论方法本身的学科属性归类     </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a:buFontTx/>
              <a:buNone/>
            </a:pPr>
            <a:r>
              <a:rPr lang="zh-CN" altLang="en-US" sz="2800" b="1" dirty="0"/>
              <a:t>影响关系主题分类</a:t>
            </a:r>
          </a:p>
          <a:p>
            <a:pPr lvl="1">
              <a:buFontTx/>
              <a:buChar char="•"/>
            </a:pPr>
            <a:r>
              <a:rPr lang="zh-CN" altLang="en-US" sz="2000" dirty="0"/>
              <a:t>一个（多个）主题影响另一主题的，分入受影响主题类目；一个主题对多个主题产生影响，按发生影响的主题归类</a:t>
            </a:r>
          </a:p>
          <a:p>
            <a:pPr>
              <a:buFontTx/>
              <a:buNone/>
            </a:pPr>
            <a:r>
              <a:rPr lang="zh-CN" altLang="en-US" sz="2800" b="1" dirty="0"/>
              <a:t>因果关系主题分类</a:t>
            </a:r>
          </a:p>
          <a:p>
            <a:pPr lvl="1">
              <a:buFontTx/>
              <a:buChar char="•"/>
            </a:pPr>
            <a:r>
              <a:rPr lang="zh-CN" altLang="en-US" sz="2000" dirty="0"/>
              <a:t>一般分入结果方面的主题所属类木；若一个原因产生多个结果，按原因的主题分类</a:t>
            </a:r>
          </a:p>
          <a:p>
            <a:pPr>
              <a:buFontTx/>
              <a:buNone/>
            </a:pPr>
            <a:r>
              <a:rPr lang="zh-CN" altLang="en-US" sz="2800" b="1" dirty="0"/>
              <a:t>比较关系主题分类</a:t>
            </a:r>
          </a:p>
          <a:p>
            <a:pPr lvl="1">
              <a:buFontTx/>
              <a:buChar char="•"/>
            </a:pPr>
            <a:r>
              <a:rPr lang="zh-CN" altLang="en-US" sz="2000" dirty="0"/>
              <a:t>两主题比较，按著者重点阐述或赞同的主题归类；多主题比较，归入有关上位类</a:t>
            </a:r>
          </a:p>
          <a:p>
            <a:endParaRPr lang="en-US"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611188" y="2205038"/>
            <a:ext cx="7848600" cy="4114800"/>
          </a:xfrm>
        </p:spPr>
        <p:txBody>
          <a:bodyPr>
            <a:normAutofit fontScale="92500" lnSpcReduction="10000"/>
          </a:bodyPr>
          <a:lstStyle/>
          <a:p>
            <a:pPr marL="342900" lvl="1" indent="-342900">
              <a:lnSpc>
                <a:spcPct val="80000"/>
              </a:lnSpc>
              <a:buFont typeface="Arial" pitchFamily="34" charset="0"/>
              <a:buChar char="•"/>
            </a:pPr>
            <a:r>
              <a:rPr lang="zh-CN" altLang="en-US" dirty="0" smtClean="0"/>
              <a:t>一种（多种）理论、方法、工艺等在一个主题方面应用的，归入此主题所属类目；凡属一种（多种）理论、方法、工艺在多主题方面的应用，按理论方法本身的学科属性归类     </a:t>
            </a:r>
          </a:p>
          <a:p>
            <a:pPr>
              <a:lnSpc>
                <a:spcPct val="80000"/>
              </a:lnSpc>
              <a:buNone/>
            </a:pPr>
            <a:endParaRPr lang="zh-CN" altLang="en-US" sz="2800" b="1" dirty="0">
              <a:latin typeface="宋体" pitchFamily="2" charset="-122"/>
            </a:endParaRPr>
          </a:p>
          <a:p>
            <a:pPr>
              <a:lnSpc>
                <a:spcPct val="80000"/>
              </a:lnSpc>
              <a:buFont typeface="Wingdings" pitchFamily="2" charset="2"/>
              <a:buNone/>
            </a:pPr>
            <a:r>
              <a:rPr lang="zh-CN" altLang="en-US" sz="2800" b="1" dirty="0">
                <a:latin typeface="宋体" pitchFamily="2" charset="-122"/>
              </a:rPr>
              <a:t>    </a:t>
            </a:r>
            <a:r>
              <a:rPr lang="en-US" altLang="zh-CN" sz="2800" b="1" dirty="0">
                <a:latin typeface="宋体" pitchFamily="2" charset="-122"/>
              </a:rPr>
              <a:t>A</a:t>
            </a:r>
            <a:r>
              <a:rPr lang="zh-CN" altLang="en-US" sz="2800" b="1" dirty="0">
                <a:latin typeface="宋体" pitchFamily="2" charset="-122"/>
              </a:rPr>
              <a:t>在</a:t>
            </a:r>
            <a:r>
              <a:rPr lang="en-US" altLang="zh-CN" sz="2800" b="1" dirty="0">
                <a:latin typeface="宋体" pitchFamily="2" charset="-122"/>
              </a:rPr>
              <a:t>B</a:t>
            </a:r>
            <a:r>
              <a:rPr lang="zh-CN" altLang="en-US" sz="2800" b="1" dirty="0">
                <a:latin typeface="宋体" pitchFamily="2" charset="-122"/>
              </a:rPr>
              <a:t>中的应用，入</a:t>
            </a:r>
            <a:r>
              <a:rPr lang="en-US" altLang="zh-CN" sz="2800" b="1" dirty="0">
                <a:latin typeface="宋体" pitchFamily="2" charset="-122"/>
              </a:rPr>
              <a:t>B</a:t>
            </a:r>
            <a:r>
              <a:rPr lang="zh-CN" altLang="en-US" sz="2800" b="1" dirty="0">
                <a:latin typeface="宋体" pitchFamily="2" charset="-122"/>
              </a:rPr>
              <a:t>；</a:t>
            </a:r>
          </a:p>
          <a:p>
            <a:pPr>
              <a:lnSpc>
                <a:spcPct val="80000"/>
              </a:lnSpc>
              <a:buFont typeface="Wingdings" pitchFamily="2" charset="2"/>
              <a:buNone/>
            </a:pPr>
            <a:r>
              <a:rPr lang="zh-CN" altLang="en-US" sz="2800" b="1" dirty="0">
                <a:latin typeface="宋体" pitchFamily="2" charset="-122"/>
              </a:rPr>
              <a:t>    </a:t>
            </a:r>
            <a:r>
              <a:rPr lang="en-US" altLang="zh-CN" sz="2800" b="1" dirty="0">
                <a:latin typeface="宋体" pitchFamily="2" charset="-122"/>
              </a:rPr>
              <a:t>A</a:t>
            </a:r>
            <a:r>
              <a:rPr lang="zh-CN" altLang="en-US" sz="2800" b="1" dirty="0">
                <a:latin typeface="宋体" pitchFamily="2" charset="-122"/>
              </a:rPr>
              <a:t>在</a:t>
            </a:r>
            <a:r>
              <a:rPr lang="en-US" altLang="zh-CN" sz="2800" b="1" dirty="0">
                <a:latin typeface="宋体" pitchFamily="2" charset="-122"/>
              </a:rPr>
              <a:t>B</a:t>
            </a:r>
            <a:r>
              <a:rPr lang="zh-CN" altLang="en-US" sz="2800" b="1" dirty="0">
                <a:latin typeface="宋体" pitchFamily="2" charset="-122"/>
              </a:rPr>
              <a:t>、</a:t>
            </a:r>
            <a:r>
              <a:rPr lang="en-US" altLang="zh-CN" sz="2800" b="1" dirty="0">
                <a:latin typeface="宋体" pitchFamily="2" charset="-122"/>
              </a:rPr>
              <a:t>C……</a:t>
            </a:r>
            <a:r>
              <a:rPr lang="zh-CN" altLang="en-US" sz="2800" b="1" dirty="0">
                <a:latin typeface="宋体" pitchFamily="2" charset="-122"/>
              </a:rPr>
              <a:t>中的应用，入</a:t>
            </a:r>
            <a:r>
              <a:rPr lang="en-US" altLang="zh-CN" sz="2800" b="1" dirty="0">
                <a:latin typeface="宋体" pitchFamily="2" charset="-122"/>
              </a:rPr>
              <a:t>A</a:t>
            </a:r>
          </a:p>
          <a:p>
            <a:pPr>
              <a:lnSpc>
                <a:spcPct val="80000"/>
              </a:lnSpc>
              <a:buFont typeface="Wingdings" pitchFamily="2" charset="2"/>
              <a:buNone/>
            </a:pPr>
            <a:endParaRPr lang="en-US" altLang="zh-CN" sz="2800" b="1" dirty="0">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计算机辅助机械制造</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入机械制造</a:t>
            </a:r>
            <a:r>
              <a:rPr lang="en-US" altLang="zh-CN" sz="2800" b="1" dirty="0">
                <a:solidFill>
                  <a:schemeClr val="tx2"/>
                </a:solidFill>
                <a:latin typeface="宋体" pitchFamily="2" charset="-122"/>
              </a:rPr>
              <a:t>TH16</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集成电路应用手册</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入集成电路</a:t>
            </a:r>
            <a:r>
              <a:rPr lang="en-US" altLang="zh-CN" sz="2800" b="1" dirty="0">
                <a:solidFill>
                  <a:schemeClr val="tx2"/>
                </a:solidFill>
                <a:latin typeface="宋体" pitchFamily="2" charset="-122"/>
              </a:rPr>
              <a:t>TN4</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3: 《</a:t>
            </a:r>
            <a:r>
              <a:rPr lang="zh-CN" altLang="en-US" sz="2800" b="1" dirty="0">
                <a:solidFill>
                  <a:schemeClr val="tx2"/>
                </a:solidFill>
                <a:latin typeface="宋体" pitchFamily="2" charset="-122"/>
              </a:rPr>
              <a:t>计算机应用</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TP39 </a:t>
            </a:r>
          </a:p>
          <a:p>
            <a:pPr>
              <a:lnSpc>
                <a:spcPct val="80000"/>
              </a:lnSpc>
              <a:buFont typeface="Wingdings" pitchFamily="2" charset="2"/>
              <a:buNone/>
            </a:pPr>
            <a:endParaRPr lang="en-US" altLang="zh-CN" sz="2800" b="1" dirty="0">
              <a:solidFill>
                <a:schemeClr val="tx2"/>
              </a:solidFill>
              <a:latin typeface="宋体" pitchFamily="2" charset="-122"/>
            </a:endParaRPr>
          </a:p>
        </p:txBody>
      </p:sp>
      <p:sp>
        <p:nvSpPr>
          <p:cNvPr id="4" name="标题 3"/>
          <p:cNvSpPr>
            <a:spLocks noGrp="1"/>
          </p:cNvSpPr>
          <p:nvPr>
            <p:ph type="title"/>
          </p:nvPr>
        </p:nvSpPr>
        <p:spPr/>
        <p:txBody>
          <a:bodyPr>
            <a:normAutofit/>
          </a:bodyPr>
          <a:lstStyle/>
          <a:p>
            <a:r>
              <a:rPr lang="zh-CN" altLang="en-US" sz="2800" b="1" dirty="0" smtClean="0">
                <a:latin typeface="宋体" pitchFamily="2" charset="-122"/>
              </a:rPr>
              <a:t>应用关系主题分类原则</a:t>
            </a:r>
            <a:endParaRPr lang="zh-CN" altLang="en-US" sz="2800" dirty="0"/>
          </a:p>
        </p:txBody>
      </p:sp>
    </p:spTree>
  </p:cSld>
  <p:clrMapOvr>
    <a:masterClrMapping/>
  </p:clrMapOvr>
  <p:transition advTm="1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42988" y="1052513"/>
            <a:ext cx="7632700" cy="623887"/>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影响关系</a:t>
            </a:r>
            <a:r>
              <a:rPr lang="zh-CN" altLang="en-US" sz="3600" b="1" dirty="0">
                <a:latin typeface="宋体" pitchFamily="2" charset="-122"/>
              </a:rPr>
              <a:t>主题文献分类标引原则</a:t>
            </a:r>
          </a:p>
        </p:txBody>
      </p:sp>
      <p:sp>
        <p:nvSpPr>
          <p:cNvPr id="63491" name="Rectangle 3"/>
          <p:cNvSpPr>
            <a:spLocks noGrp="1" noChangeArrowheads="1"/>
          </p:cNvSpPr>
          <p:nvPr>
            <p:ph type="body" idx="1"/>
          </p:nvPr>
        </p:nvSpPr>
        <p:spPr>
          <a:xfrm>
            <a:off x="611188" y="2205038"/>
            <a:ext cx="7921625" cy="4114800"/>
          </a:xfrm>
        </p:spPr>
        <p:txBody>
          <a:bodyPr/>
          <a:lstStyle/>
          <a:p>
            <a:pPr>
              <a:lnSpc>
                <a:spcPct val="80000"/>
              </a:lnSpc>
            </a:pPr>
            <a:r>
              <a:rPr lang="en-US" altLang="zh-CN" sz="2800" b="1" dirty="0" smtClean="0">
                <a:latin typeface="宋体" pitchFamily="2" charset="-122"/>
              </a:rPr>
              <a:t>  </a:t>
            </a:r>
            <a:r>
              <a:rPr lang="zh-CN" altLang="en-US" sz="2800" b="1" dirty="0">
                <a:latin typeface="宋体" pitchFamily="2" charset="-122"/>
              </a:rPr>
              <a:t>影响关系主题分类原则</a:t>
            </a:r>
          </a:p>
          <a:p>
            <a:pPr>
              <a:lnSpc>
                <a:spcPct val="80000"/>
              </a:lnSpc>
              <a:buFont typeface="Wingdings" pitchFamily="2" charset="2"/>
              <a:buNone/>
            </a:pPr>
            <a:r>
              <a:rPr lang="zh-CN" altLang="en-US" sz="2800" b="1" dirty="0">
                <a:latin typeface="宋体" pitchFamily="2" charset="-122"/>
              </a:rPr>
              <a:t>    </a:t>
            </a:r>
            <a:r>
              <a:rPr lang="en-US" altLang="zh-CN" sz="2800" b="1" dirty="0">
                <a:latin typeface="宋体" pitchFamily="2" charset="-122"/>
              </a:rPr>
              <a:t>A</a:t>
            </a:r>
            <a:r>
              <a:rPr lang="zh-CN" altLang="en-US" sz="2800" b="1" dirty="0">
                <a:latin typeface="宋体" pitchFamily="2" charset="-122"/>
              </a:rPr>
              <a:t>影响</a:t>
            </a:r>
            <a:r>
              <a:rPr lang="en-US" altLang="zh-CN" sz="2800" b="1" dirty="0">
                <a:latin typeface="宋体" pitchFamily="2" charset="-122"/>
              </a:rPr>
              <a:t>B</a:t>
            </a:r>
            <a:r>
              <a:rPr lang="zh-CN" altLang="en-US" sz="2800" b="1" dirty="0">
                <a:latin typeface="宋体" pitchFamily="2" charset="-122"/>
              </a:rPr>
              <a:t>，入</a:t>
            </a:r>
            <a:r>
              <a:rPr lang="en-US" altLang="zh-CN" sz="2800" b="1" dirty="0">
                <a:latin typeface="宋体" pitchFamily="2" charset="-122"/>
              </a:rPr>
              <a:t>B</a:t>
            </a:r>
            <a:r>
              <a:rPr lang="zh-CN" altLang="en-US" sz="2800" b="1" dirty="0">
                <a:latin typeface="宋体" pitchFamily="2" charset="-122"/>
              </a:rPr>
              <a:t>；</a:t>
            </a:r>
          </a:p>
          <a:p>
            <a:pPr>
              <a:lnSpc>
                <a:spcPct val="80000"/>
              </a:lnSpc>
              <a:buFont typeface="Wingdings" pitchFamily="2" charset="2"/>
              <a:buNone/>
            </a:pPr>
            <a:r>
              <a:rPr lang="zh-CN" altLang="en-US" sz="2800" b="1" dirty="0">
                <a:latin typeface="宋体" pitchFamily="2" charset="-122"/>
              </a:rPr>
              <a:t>    </a:t>
            </a:r>
            <a:r>
              <a:rPr lang="en-US" altLang="zh-CN" sz="2800" b="1" dirty="0">
                <a:latin typeface="宋体" pitchFamily="2" charset="-122"/>
              </a:rPr>
              <a:t>A</a:t>
            </a:r>
            <a:r>
              <a:rPr lang="zh-CN" altLang="en-US" sz="2800" b="1" dirty="0">
                <a:latin typeface="宋体" pitchFamily="2" charset="-122"/>
              </a:rPr>
              <a:t>影响</a:t>
            </a:r>
            <a:r>
              <a:rPr lang="en-US" altLang="zh-CN" sz="2800" b="1" dirty="0">
                <a:latin typeface="宋体" pitchFamily="2" charset="-122"/>
              </a:rPr>
              <a:t>B</a:t>
            </a:r>
            <a:r>
              <a:rPr lang="zh-CN" altLang="en-US" sz="2800" b="1" dirty="0">
                <a:latin typeface="宋体" pitchFamily="2" charset="-122"/>
              </a:rPr>
              <a:t>、</a:t>
            </a:r>
            <a:r>
              <a:rPr lang="en-US" altLang="zh-CN" sz="2800" b="1" dirty="0">
                <a:latin typeface="宋体" pitchFamily="2" charset="-122"/>
              </a:rPr>
              <a:t>C……</a:t>
            </a:r>
            <a:r>
              <a:rPr lang="zh-CN" altLang="en-US" sz="2800" b="1" dirty="0">
                <a:latin typeface="宋体" pitchFamily="2" charset="-122"/>
              </a:rPr>
              <a:t>，入</a:t>
            </a:r>
            <a:r>
              <a:rPr lang="en-US" altLang="zh-CN" sz="2800" b="1" dirty="0">
                <a:latin typeface="宋体" pitchFamily="2" charset="-122"/>
              </a:rPr>
              <a:t>A </a:t>
            </a:r>
          </a:p>
          <a:p>
            <a:pPr>
              <a:lnSpc>
                <a:spcPct val="80000"/>
              </a:lnSpc>
              <a:buFont typeface="Wingdings" pitchFamily="2" charset="2"/>
              <a:buNone/>
            </a:pPr>
            <a:endParaRPr lang="en-US" altLang="zh-CN" sz="2800" b="1" dirty="0">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《WTO</a:t>
            </a:r>
            <a:r>
              <a:rPr lang="zh-CN" altLang="en-US" sz="2800" b="1" dirty="0">
                <a:solidFill>
                  <a:schemeClr val="tx2"/>
                </a:solidFill>
                <a:latin typeface="宋体" pitchFamily="2" charset="-122"/>
              </a:rPr>
              <a:t>对中国律师业的影响</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D926.5</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入关”对我国汽车、电子、机械行业的影响</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F744</a:t>
            </a:r>
          </a:p>
          <a:p>
            <a:pPr>
              <a:lnSpc>
                <a:spcPct val="80000"/>
              </a:lnSpc>
              <a:buFont typeface="Wingdings" pitchFamily="2" charset="2"/>
              <a:buNone/>
            </a:pPr>
            <a:endParaRPr lang="en-US" altLang="zh-CN" sz="2800" dirty="0">
              <a:solidFill>
                <a:schemeClr val="tx2"/>
              </a:solidFill>
              <a:latin typeface="宋体" pitchFamily="2" charset="-122"/>
            </a:endParaRPr>
          </a:p>
          <a:p>
            <a:pPr>
              <a:lnSpc>
                <a:spcPct val="80000"/>
              </a:lnSpc>
              <a:buFont typeface="Wingdings" pitchFamily="2" charset="2"/>
              <a:buNone/>
            </a:pPr>
            <a:endParaRPr lang="en-US" altLang="zh-CN" sz="2400" dirty="0">
              <a:solidFill>
                <a:schemeClr val="tx2"/>
              </a:solidFill>
            </a:endParaRPr>
          </a:p>
        </p:txBody>
      </p:sp>
    </p:spTree>
  </p:cSld>
  <p:clrMapOvr>
    <a:masterClrMapping/>
  </p:clrMapOvr>
  <p:transition advTm="4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42988" y="1052513"/>
            <a:ext cx="7705725" cy="623887"/>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因果关系</a:t>
            </a:r>
            <a:r>
              <a:rPr lang="zh-CN" altLang="en-US" sz="3600" b="1" dirty="0">
                <a:latin typeface="宋体" pitchFamily="2" charset="-122"/>
              </a:rPr>
              <a:t>主题文献分类标引原则</a:t>
            </a:r>
          </a:p>
        </p:txBody>
      </p:sp>
      <p:sp>
        <p:nvSpPr>
          <p:cNvPr id="120835" name="Rectangle 3"/>
          <p:cNvSpPr>
            <a:spLocks noGrp="1" noChangeArrowheads="1"/>
          </p:cNvSpPr>
          <p:nvPr>
            <p:ph type="body" idx="1"/>
          </p:nvPr>
        </p:nvSpPr>
        <p:spPr>
          <a:xfrm>
            <a:off x="468313" y="2205038"/>
            <a:ext cx="7921625" cy="3754437"/>
          </a:xfrm>
        </p:spPr>
        <p:txBody>
          <a:bodyPr/>
          <a:lstStyle/>
          <a:p>
            <a:pPr>
              <a:lnSpc>
                <a:spcPct val="80000"/>
              </a:lnSpc>
            </a:pPr>
            <a:r>
              <a:rPr lang="en-US" altLang="zh-CN" sz="2800" b="1" dirty="0" smtClean="0">
                <a:latin typeface="宋体" pitchFamily="2" charset="-122"/>
              </a:rPr>
              <a:t> </a:t>
            </a:r>
            <a:r>
              <a:rPr lang="zh-CN" altLang="en-US" sz="2800" b="1" dirty="0" smtClean="0">
                <a:latin typeface="宋体" pitchFamily="2" charset="-122"/>
              </a:rPr>
              <a:t>因果</a:t>
            </a:r>
            <a:r>
              <a:rPr lang="zh-CN" altLang="en-US" sz="2800" b="1" dirty="0">
                <a:latin typeface="宋体" pitchFamily="2" charset="-122"/>
              </a:rPr>
              <a:t>关系主题分类原则</a:t>
            </a:r>
          </a:p>
          <a:p>
            <a:pPr>
              <a:lnSpc>
                <a:spcPct val="80000"/>
              </a:lnSpc>
              <a:buFont typeface="Wingdings" pitchFamily="2" charset="2"/>
              <a:buNone/>
            </a:pPr>
            <a:r>
              <a:rPr lang="zh-CN" altLang="en-US" sz="2800" b="1" dirty="0">
                <a:latin typeface="宋体" pitchFamily="2" charset="-122"/>
              </a:rPr>
              <a:t>  原因</a:t>
            </a:r>
            <a:r>
              <a:rPr lang="en-US" altLang="zh-CN" sz="2800" b="1" dirty="0">
                <a:latin typeface="宋体" pitchFamily="2" charset="-122"/>
              </a:rPr>
              <a:t>A</a:t>
            </a:r>
            <a:r>
              <a:rPr lang="zh-CN" altLang="en-US" sz="2800" b="1" dirty="0">
                <a:latin typeface="宋体" pitchFamily="2" charset="-122"/>
              </a:rPr>
              <a:t>，结果</a:t>
            </a:r>
            <a:r>
              <a:rPr lang="en-US" altLang="zh-CN" sz="2800" b="1" dirty="0">
                <a:latin typeface="宋体" pitchFamily="2" charset="-122"/>
              </a:rPr>
              <a:t>B</a:t>
            </a:r>
            <a:r>
              <a:rPr lang="zh-CN" altLang="en-US" sz="2800" b="1" dirty="0">
                <a:latin typeface="宋体" pitchFamily="2" charset="-122"/>
              </a:rPr>
              <a:t>，入</a:t>
            </a:r>
            <a:r>
              <a:rPr lang="en-US" altLang="zh-CN" sz="2800" b="1" dirty="0">
                <a:latin typeface="宋体" pitchFamily="2" charset="-122"/>
              </a:rPr>
              <a:t>B</a:t>
            </a:r>
            <a:r>
              <a:rPr lang="zh-CN" altLang="en-US" sz="2800" b="1" dirty="0">
                <a:latin typeface="宋体" pitchFamily="2" charset="-122"/>
              </a:rPr>
              <a:t>；</a:t>
            </a:r>
          </a:p>
          <a:p>
            <a:pPr>
              <a:lnSpc>
                <a:spcPct val="80000"/>
              </a:lnSpc>
              <a:buFont typeface="Wingdings" pitchFamily="2" charset="2"/>
              <a:buNone/>
            </a:pPr>
            <a:r>
              <a:rPr lang="zh-CN" altLang="en-US" sz="2800" b="1" dirty="0">
                <a:latin typeface="宋体" pitchFamily="2" charset="-122"/>
              </a:rPr>
              <a:t>  原因</a:t>
            </a:r>
            <a:r>
              <a:rPr lang="en-US" altLang="zh-CN" sz="2800" b="1" dirty="0">
                <a:latin typeface="宋体" pitchFamily="2" charset="-122"/>
              </a:rPr>
              <a:t>A</a:t>
            </a:r>
            <a:r>
              <a:rPr lang="zh-CN" altLang="en-US" sz="2800" b="1" dirty="0">
                <a:latin typeface="宋体" pitchFamily="2" charset="-122"/>
              </a:rPr>
              <a:t>，结果</a:t>
            </a:r>
            <a:r>
              <a:rPr lang="en-US" altLang="zh-CN" sz="2800" b="1" dirty="0">
                <a:latin typeface="宋体" pitchFamily="2" charset="-122"/>
              </a:rPr>
              <a:t>B</a:t>
            </a:r>
            <a:r>
              <a:rPr lang="zh-CN" altLang="en-US" sz="2800" b="1" dirty="0">
                <a:latin typeface="宋体" pitchFamily="2" charset="-122"/>
              </a:rPr>
              <a:t>、</a:t>
            </a:r>
            <a:r>
              <a:rPr lang="en-US" altLang="zh-CN" sz="2800" b="1" dirty="0">
                <a:latin typeface="宋体" pitchFamily="2" charset="-122"/>
              </a:rPr>
              <a:t>C……</a:t>
            </a:r>
            <a:r>
              <a:rPr lang="zh-CN" altLang="en-US" sz="2800" b="1" dirty="0">
                <a:latin typeface="宋体" pitchFamily="2" charset="-122"/>
              </a:rPr>
              <a:t>，若结果中无重点突出主题，则入</a:t>
            </a:r>
            <a:r>
              <a:rPr lang="en-US" altLang="zh-CN" sz="2800" b="1" dirty="0">
                <a:latin typeface="宋体" pitchFamily="2" charset="-122"/>
              </a:rPr>
              <a:t>A</a:t>
            </a:r>
            <a:r>
              <a:rPr lang="zh-CN" altLang="en-US" sz="2800" b="1" dirty="0">
                <a:latin typeface="宋体" pitchFamily="2" charset="-122"/>
              </a:rPr>
              <a:t>，否则入重点突出结果主题</a:t>
            </a:r>
          </a:p>
          <a:p>
            <a:pPr>
              <a:lnSpc>
                <a:spcPct val="80000"/>
              </a:lnSpc>
              <a:buFont typeface="Wingdings" pitchFamily="2" charset="2"/>
              <a:buNone/>
            </a:pPr>
            <a:endParaRPr lang="zh-CN" altLang="en-US" sz="2800" b="1" dirty="0">
              <a:solidFill>
                <a:schemeClr val="tx2"/>
              </a:solidFill>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现代生活与过敏病</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R593.1</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地震对人类和自然界带来的危害</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P315.9</a:t>
            </a:r>
            <a:r>
              <a:rPr lang="zh-CN" altLang="en-US" sz="2800" dirty="0">
                <a:solidFill>
                  <a:schemeClr val="tx2"/>
                </a:solidFill>
                <a:latin typeface="宋体" pitchFamily="2" charset="-122"/>
              </a:rPr>
              <a:t>。</a:t>
            </a:r>
          </a:p>
        </p:txBody>
      </p:sp>
    </p:spTree>
  </p:cSld>
  <p:clrMapOvr>
    <a:masterClrMapping/>
  </p:clrMapOvr>
  <p:transition advTm="63"/>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042988" y="1052513"/>
            <a:ext cx="7632700" cy="623887"/>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从属关系</a:t>
            </a:r>
            <a:r>
              <a:rPr lang="zh-CN" altLang="en-US" sz="3600" b="1" dirty="0">
                <a:latin typeface="宋体" pitchFamily="2" charset="-122"/>
              </a:rPr>
              <a:t>主题文献分类标引原则</a:t>
            </a:r>
          </a:p>
        </p:txBody>
      </p:sp>
      <p:sp>
        <p:nvSpPr>
          <p:cNvPr id="122883" name="Rectangle 3"/>
          <p:cNvSpPr>
            <a:spLocks noGrp="1" noChangeArrowheads="1"/>
          </p:cNvSpPr>
          <p:nvPr>
            <p:ph type="body" idx="1"/>
          </p:nvPr>
        </p:nvSpPr>
        <p:spPr>
          <a:xfrm>
            <a:off x="684213" y="1989138"/>
            <a:ext cx="7921625" cy="4330700"/>
          </a:xfrm>
        </p:spPr>
        <p:txBody>
          <a:bodyPr/>
          <a:lstStyle/>
          <a:p>
            <a:pPr>
              <a:lnSpc>
                <a:spcPct val="80000"/>
              </a:lnSpc>
            </a:pPr>
            <a:r>
              <a:rPr lang="en-US" altLang="zh-CN" sz="2800" b="1" dirty="0" smtClean="0">
                <a:latin typeface="宋体" pitchFamily="2" charset="-122"/>
              </a:rPr>
              <a:t> </a:t>
            </a:r>
            <a:r>
              <a:rPr lang="zh-CN" altLang="en-US" sz="2800" b="1" dirty="0" smtClean="0">
                <a:latin typeface="宋体" pitchFamily="2" charset="-122"/>
              </a:rPr>
              <a:t>从属</a:t>
            </a:r>
            <a:r>
              <a:rPr lang="zh-CN" altLang="en-US" sz="2800" b="1" dirty="0">
                <a:latin typeface="宋体" pitchFamily="2" charset="-122"/>
              </a:rPr>
              <a:t>关系主题分类原则</a:t>
            </a:r>
          </a:p>
          <a:p>
            <a:pPr>
              <a:lnSpc>
                <a:spcPct val="80000"/>
              </a:lnSpc>
              <a:buFont typeface="Wingdings" pitchFamily="2" charset="2"/>
              <a:buNone/>
            </a:pPr>
            <a:r>
              <a:rPr lang="zh-CN" altLang="en-US" sz="2800" b="1" dirty="0">
                <a:latin typeface="宋体" pitchFamily="2" charset="-122"/>
              </a:rPr>
              <a:t>  </a:t>
            </a:r>
            <a:r>
              <a:rPr lang="en-US" altLang="zh-CN" sz="2800" b="1" dirty="0">
                <a:latin typeface="宋体" pitchFamily="2" charset="-122"/>
              </a:rPr>
              <a:t>A</a:t>
            </a:r>
            <a:r>
              <a:rPr lang="zh-CN" altLang="en-US" sz="2800" b="1" dirty="0">
                <a:latin typeface="宋体" pitchFamily="2" charset="-122"/>
              </a:rPr>
              <a:t>从属于</a:t>
            </a:r>
            <a:r>
              <a:rPr lang="en-US" altLang="zh-CN" sz="2800" b="1" dirty="0">
                <a:latin typeface="宋体" pitchFamily="2" charset="-122"/>
              </a:rPr>
              <a:t>B</a:t>
            </a:r>
            <a:r>
              <a:rPr lang="zh-CN" altLang="en-US" sz="2800" b="1" dirty="0">
                <a:latin typeface="宋体" pitchFamily="2" charset="-122"/>
              </a:rPr>
              <a:t>，文献中心主题是</a:t>
            </a:r>
            <a:r>
              <a:rPr lang="en-US" altLang="zh-CN" sz="2800" b="1" dirty="0">
                <a:latin typeface="宋体" pitchFamily="2" charset="-122"/>
              </a:rPr>
              <a:t>A</a:t>
            </a:r>
            <a:r>
              <a:rPr lang="zh-CN" altLang="en-US" sz="2800" b="1" dirty="0">
                <a:latin typeface="宋体" pitchFamily="2" charset="-122"/>
              </a:rPr>
              <a:t>，则入</a:t>
            </a:r>
            <a:r>
              <a:rPr lang="en-US" altLang="zh-CN" sz="2800" b="1" dirty="0">
                <a:latin typeface="宋体" pitchFamily="2" charset="-122"/>
              </a:rPr>
              <a:t>A</a:t>
            </a:r>
            <a:r>
              <a:rPr lang="zh-CN" altLang="en-US" sz="2800" b="1" dirty="0">
                <a:latin typeface="宋体" pitchFamily="2" charset="-122"/>
              </a:rPr>
              <a:t>，否则入</a:t>
            </a:r>
            <a:r>
              <a:rPr lang="en-US" altLang="zh-CN" sz="2800" b="1" dirty="0">
                <a:latin typeface="宋体" pitchFamily="2" charset="-122"/>
              </a:rPr>
              <a:t>B</a:t>
            </a:r>
          </a:p>
          <a:p>
            <a:pPr>
              <a:lnSpc>
                <a:spcPct val="80000"/>
              </a:lnSpc>
              <a:buFont typeface="Wingdings" pitchFamily="2" charset="2"/>
              <a:buNone/>
            </a:pPr>
            <a:endParaRPr lang="en-US" altLang="zh-CN" sz="2800" b="1" dirty="0">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植物油脂化学与油脂化学</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依大主题油脂化学归类入</a:t>
            </a:r>
            <a:r>
              <a:rPr lang="en-US" altLang="zh-CN" sz="2800" b="1" dirty="0">
                <a:solidFill>
                  <a:schemeClr val="tx2"/>
                </a:solidFill>
                <a:latin typeface="宋体" pitchFamily="2" charset="-122"/>
              </a:rPr>
              <a:t>TQ641</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农业植物与花卉</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一书的论述中心为园艺观赏植物花卉，因此，依小主题花卉归类入</a:t>
            </a:r>
            <a:r>
              <a:rPr lang="en-US" altLang="zh-CN" sz="2800" b="1" dirty="0">
                <a:solidFill>
                  <a:schemeClr val="tx2"/>
                </a:solidFill>
                <a:latin typeface="宋体" pitchFamily="2" charset="-122"/>
              </a:rPr>
              <a:t>S68</a:t>
            </a:r>
          </a:p>
          <a:p>
            <a:pPr>
              <a:lnSpc>
                <a:spcPct val="80000"/>
              </a:lnSpc>
              <a:buFont typeface="Wingdings" pitchFamily="2" charset="2"/>
              <a:buNone/>
            </a:pPr>
            <a:endParaRPr lang="en-US" altLang="zh-CN" sz="2800" dirty="0">
              <a:solidFill>
                <a:schemeClr val="tx2"/>
              </a:solidFill>
              <a:latin typeface="宋体" pitchFamily="2" charset="-122"/>
            </a:endParaRPr>
          </a:p>
          <a:p>
            <a:pPr>
              <a:lnSpc>
                <a:spcPct val="80000"/>
              </a:lnSpc>
              <a:buFont typeface="Wingdings" pitchFamily="2" charset="2"/>
              <a:buNone/>
            </a:pPr>
            <a:endParaRPr lang="en-US" altLang="zh-CN" sz="2800" dirty="0">
              <a:solidFill>
                <a:schemeClr val="tx2"/>
              </a:solidFill>
              <a:latin typeface="宋体" pitchFamily="2" charset="-122"/>
            </a:endParaRPr>
          </a:p>
        </p:txBody>
      </p:sp>
    </p:spTree>
  </p:cSld>
  <p:clrMapOvr>
    <a:masterClrMapping/>
  </p:clrMapOvr>
  <p:transition advTm="422"/>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900113" y="1125538"/>
            <a:ext cx="7777162" cy="623887"/>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比较关系</a:t>
            </a:r>
            <a:r>
              <a:rPr lang="zh-CN" altLang="en-US" sz="3600" b="1" dirty="0">
                <a:latin typeface="宋体" pitchFamily="2" charset="-122"/>
              </a:rPr>
              <a:t>主题文献分类标引原则</a:t>
            </a:r>
          </a:p>
        </p:txBody>
      </p:sp>
      <p:sp>
        <p:nvSpPr>
          <p:cNvPr id="123907" name="Rectangle 3"/>
          <p:cNvSpPr>
            <a:spLocks noGrp="1" noChangeArrowheads="1"/>
          </p:cNvSpPr>
          <p:nvPr>
            <p:ph type="body" idx="1"/>
          </p:nvPr>
        </p:nvSpPr>
        <p:spPr>
          <a:xfrm>
            <a:off x="395288" y="2205038"/>
            <a:ext cx="8532812" cy="4114800"/>
          </a:xfrm>
        </p:spPr>
        <p:txBody>
          <a:bodyPr/>
          <a:lstStyle/>
          <a:p>
            <a:pPr>
              <a:lnSpc>
                <a:spcPct val="80000"/>
              </a:lnSpc>
            </a:pPr>
            <a:r>
              <a:rPr lang="en-US" altLang="zh-CN" sz="2800" b="1" dirty="0" smtClean="0">
                <a:latin typeface="宋体" pitchFamily="2" charset="-122"/>
              </a:rPr>
              <a:t> </a:t>
            </a:r>
            <a:r>
              <a:rPr lang="zh-CN" altLang="en-US" sz="2800" b="1" dirty="0" smtClean="0">
                <a:latin typeface="宋体" pitchFamily="2" charset="-122"/>
              </a:rPr>
              <a:t>比较</a:t>
            </a:r>
            <a:r>
              <a:rPr lang="zh-CN" altLang="en-US" sz="2800" b="1" dirty="0">
                <a:latin typeface="宋体" pitchFamily="2" charset="-122"/>
              </a:rPr>
              <a:t>关系主题分类原则</a:t>
            </a:r>
          </a:p>
          <a:p>
            <a:pPr>
              <a:lnSpc>
                <a:spcPct val="80000"/>
              </a:lnSpc>
              <a:buFont typeface="Wingdings" pitchFamily="2" charset="2"/>
              <a:buNone/>
            </a:pPr>
            <a:r>
              <a:rPr lang="zh-CN" altLang="en-US" sz="2800" b="1" dirty="0">
                <a:latin typeface="宋体" pitchFamily="2" charset="-122"/>
              </a:rPr>
              <a:t>入著者所要说明或赞同的主题，或归入其上位类。</a:t>
            </a:r>
          </a:p>
          <a:p>
            <a:pPr>
              <a:lnSpc>
                <a:spcPct val="80000"/>
              </a:lnSpc>
              <a:buFont typeface="Wingdings" pitchFamily="2" charset="2"/>
              <a:buNone/>
            </a:pPr>
            <a:endParaRPr lang="zh-CN" altLang="en-US" sz="2800" b="1" dirty="0">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什么是唯物论 什么是唯心论</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入唯物论</a:t>
            </a:r>
            <a:r>
              <a:rPr lang="en-US" altLang="zh-CN" sz="2800" b="1" dirty="0">
                <a:solidFill>
                  <a:schemeClr val="tx2"/>
                </a:solidFill>
                <a:latin typeface="宋体" pitchFamily="2" charset="-122"/>
              </a:rPr>
              <a:t>B02</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美国、日本经济发展比较研究</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入上位类               </a:t>
            </a:r>
            <a:r>
              <a:rPr lang="en-US" altLang="zh-CN" sz="2800" b="1" dirty="0">
                <a:solidFill>
                  <a:schemeClr val="tx2"/>
                </a:solidFill>
                <a:latin typeface="宋体" pitchFamily="2" charset="-122"/>
              </a:rPr>
              <a:t>F112.2</a:t>
            </a:r>
            <a:r>
              <a:rPr lang="zh-CN" altLang="en-US" sz="2800" b="1" dirty="0">
                <a:solidFill>
                  <a:schemeClr val="tx2"/>
                </a:solidFill>
                <a:latin typeface="宋体" pitchFamily="2" charset="-122"/>
              </a:rPr>
              <a:t>。</a:t>
            </a:r>
          </a:p>
          <a:p>
            <a:pPr>
              <a:lnSpc>
                <a:spcPct val="80000"/>
              </a:lnSpc>
              <a:buFont typeface="Wingdings" pitchFamily="2" charset="2"/>
              <a:buNone/>
            </a:pPr>
            <a:endParaRPr lang="en-US" altLang="zh-CN" sz="2800" b="1" dirty="0">
              <a:solidFill>
                <a:schemeClr val="tx2"/>
              </a:solidFill>
              <a:latin typeface="宋体" pitchFamily="2" charset="-122"/>
            </a:endParaRPr>
          </a:p>
        </p:txBody>
      </p:sp>
    </p:spTree>
  </p:cSld>
  <p:clrMapOvr>
    <a:masterClrMapping/>
  </p:clrMapOvr>
  <p:transition advTm="687"/>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71550" y="1052513"/>
            <a:ext cx="7777163" cy="623887"/>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并列关系</a:t>
            </a:r>
            <a:r>
              <a:rPr lang="zh-CN" altLang="en-US" sz="3600" b="1" dirty="0">
                <a:latin typeface="宋体" pitchFamily="2" charset="-122"/>
              </a:rPr>
              <a:t>主题文献分类标引原则</a:t>
            </a:r>
          </a:p>
        </p:txBody>
      </p:sp>
      <p:sp>
        <p:nvSpPr>
          <p:cNvPr id="121859" name="Rectangle 3"/>
          <p:cNvSpPr>
            <a:spLocks noGrp="1" noChangeArrowheads="1"/>
          </p:cNvSpPr>
          <p:nvPr>
            <p:ph type="body" idx="1"/>
          </p:nvPr>
        </p:nvSpPr>
        <p:spPr>
          <a:xfrm>
            <a:off x="323850" y="1989138"/>
            <a:ext cx="8532813" cy="4175125"/>
          </a:xfrm>
        </p:spPr>
        <p:txBody>
          <a:bodyPr/>
          <a:lstStyle/>
          <a:p>
            <a:pPr>
              <a:lnSpc>
                <a:spcPct val="90000"/>
              </a:lnSpc>
            </a:pPr>
            <a:r>
              <a:rPr lang="en-US" altLang="zh-CN" sz="2800" b="1" dirty="0" smtClean="0">
                <a:latin typeface="宋体" pitchFamily="2" charset="-122"/>
              </a:rPr>
              <a:t> </a:t>
            </a:r>
            <a:r>
              <a:rPr lang="zh-CN" altLang="en-US" sz="2800" b="1" dirty="0" smtClean="0">
                <a:latin typeface="宋体" pitchFamily="2" charset="-122"/>
              </a:rPr>
              <a:t>并列</a:t>
            </a:r>
            <a:r>
              <a:rPr lang="zh-CN" altLang="en-US" sz="2800" b="1" dirty="0">
                <a:latin typeface="宋体" pitchFamily="2" charset="-122"/>
              </a:rPr>
              <a:t>关系主题分类原则</a:t>
            </a:r>
          </a:p>
          <a:p>
            <a:pPr>
              <a:lnSpc>
                <a:spcPct val="90000"/>
              </a:lnSpc>
              <a:buFont typeface="Wingdings" pitchFamily="2" charset="2"/>
              <a:buNone/>
            </a:pPr>
            <a:r>
              <a:rPr lang="zh-CN" altLang="en-US" sz="2800" b="1" dirty="0">
                <a:latin typeface="宋体" pitchFamily="2" charset="-122"/>
              </a:rPr>
              <a:t>    </a:t>
            </a:r>
            <a:r>
              <a:rPr lang="zh-CN" altLang="en-US" sz="2400" b="1" dirty="0">
                <a:latin typeface="宋体" pitchFamily="2" charset="-122"/>
              </a:rPr>
              <a:t> 根据不同情况，依次按重点的、篇幅多的、作者的写作目的、内容在前的归类，必要时对另外的主题作附加分类。若主题超过三个以上，则归入其上位类。无法归入其上位类者，则依作者的论述重点归类。</a:t>
            </a:r>
          </a:p>
          <a:p>
            <a:pPr>
              <a:lnSpc>
                <a:spcPct val="90000"/>
              </a:lnSpc>
              <a:buFont typeface="Wingdings" pitchFamily="2" charset="2"/>
              <a:buNone/>
            </a:pPr>
            <a:endParaRPr lang="zh-CN" altLang="en-US" sz="2400" b="1" dirty="0">
              <a:solidFill>
                <a:schemeClr val="tx2"/>
              </a:solidFill>
              <a:latin typeface="宋体" pitchFamily="2" charset="-122"/>
            </a:endParaRPr>
          </a:p>
          <a:p>
            <a:pPr>
              <a:lnSpc>
                <a:spcPct val="90000"/>
              </a:lnSpc>
              <a:buFont typeface="Wingdings" pitchFamily="2" charset="2"/>
              <a:buNone/>
            </a:pPr>
            <a:r>
              <a:rPr lang="zh-CN" altLang="en-US" sz="2400" b="1" dirty="0">
                <a:solidFill>
                  <a:schemeClr val="tx2"/>
                </a:solidFill>
                <a:latin typeface="宋体" pitchFamily="2" charset="-122"/>
              </a:rPr>
              <a:t>例</a:t>
            </a:r>
            <a:r>
              <a:rPr lang="en-US" altLang="zh-CN" sz="2400" b="1" dirty="0">
                <a:solidFill>
                  <a:schemeClr val="tx2"/>
                </a:solidFill>
                <a:latin typeface="宋体" pitchFamily="2" charset="-122"/>
              </a:rPr>
              <a:t>1</a:t>
            </a:r>
            <a:r>
              <a:rPr lang="zh-CN" altLang="en-US" sz="2400" b="1" dirty="0">
                <a:solidFill>
                  <a:schemeClr val="tx2"/>
                </a:solidFill>
                <a:latin typeface="宋体" pitchFamily="2" charset="-122"/>
              </a:rPr>
              <a:t>：</a:t>
            </a:r>
            <a:r>
              <a:rPr lang="en-US" altLang="zh-CN" sz="2400" b="1" dirty="0">
                <a:solidFill>
                  <a:schemeClr val="tx2"/>
                </a:solidFill>
                <a:latin typeface="宋体" pitchFamily="2" charset="-122"/>
              </a:rPr>
              <a:t>《</a:t>
            </a:r>
            <a:r>
              <a:rPr lang="zh-CN" altLang="en-US" sz="2400" b="1" dirty="0">
                <a:solidFill>
                  <a:schemeClr val="tx2"/>
                </a:solidFill>
                <a:latin typeface="宋体" pitchFamily="2" charset="-122"/>
              </a:rPr>
              <a:t>诊断学与内科学精要</a:t>
            </a:r>
            <a:r>
              <a:rPr lang="en-US" altLang="zh-CN" sz="2400" b="1" dirty="0">
                <a:solidFill>
                  <a:schemeClr val="tx2"/>
                </a:solidFill>
                <a:latin typeface="宋体" pitchFamily="2" charset="-122"/>
              </a:rPr>
              <a:t>》</a:t>
            </a:r>
            <a:r>
              <a:rPr lang="zh-CN" altLang="en-US" sz="2400" b="1" dirty="0">
                <a:solidFill>
                  <a:schemeClr val="tx2"/>
                </a:solidFill>
                <a:latin typeface="宋体" pitchFamily="2" charset="-122"/>
              </a:rPr>
              <a:t>依前一个主题“诊断学”归类，入</a:t>
            </a:r>
            <a:r>
              <a:rPr lang="en-US" altLang="zh-CN" sz="2400" b="1" dirty="0">
                <a:solidFill>
                  <a:schemeClr val="tx2"/>
                </a:solidFill>
                <a:latin typeface="宋体" pitchFamily="2" charset="-122"/>
              </a:rPr>
              <a:t>R44</a:t>
            </a:r>
            <a:r>
              <a:rPr lang="zh-CN" altLang="en-US" sz="2400" b="1" dirty="0">
                <a:solidFill>
                  <a:schemeClr val="tx2"/>
                </a:solidFill>
                <a:latin typeface="宋体" pitchFamily="2" charset="-122"/>
              </a:rPr>
              <a:t>，后一个主题“内科学”作互见分类，入</a:t>
            </a:r>
            <a:r>
              <a:rPr lang="en-US" altLang="zh-CN" sz="2400" b="1" dirty="0">
                <a:solidFill>
                  <a:schemeClr val="tx2"/>
                </a:solidFill>
                <a:latin typeface="宋体" pitchFamily="2" charset="-122"/>
              </a:rPr>
              <a:t>R5 </a:t>
            </a:r>
          </a:p>
          <a:p>
            <a:pPr>
              <a:lnSpc>
                <a:spcPct val="90000"/>
              </a:lnSpc>
              <a:buFont typeface="Wingdings" pitchFamily="2" charset="2"/>
              <a:buNone/>
            </a:pPr>
            <a:r>
              <a:rPr lang="zh-CN" altLang="en-US" sz="2400" b="1" dirty="0">
                <a:solidFill>
                  <a:schemeClr val="tx2"/>
                </a:solidFill>
                <a:latin typeface="宋体" pitchFamily="2" charset="-122"/>
              </a:rPr>
              <a:t>例</a:t>
            </a:r>
            <a:r>
              <a:rPr lang="en-US" altLang="zh-CN" sz="2400" b="1" dirty="0">
                <a:solidFill>
                  <a:schemeClr val="tx2"/>
                </a:solidFill>
                <a:latin typeface="宋体" pitchFamily="2" charset="-122"/>
              </a:rPr>
              <a:t>2</a:t>
            </a:r>
            <a:r>
              <a:rPr lang="zh-CN" altLang="en-US" sz="2400" b="1" dirty="0">
                <a:solidFill>
                  <a:schemeClr val="tx2"/>
                </a:solidFill>
                <a:latin typeface="宋体" pitchFamily="2" charset="-122"/>
              </a:rPr>
              <a:t>：</a:t>
            </a:r>
            <a:r>
              <a:rPr lang="en-US" altLang="zh-CN" sz="2400" b="1" dirty="0">
                <a:solidFill>
                  <a:schemeClr val="tx2"/>
                </a:solidFill>
                <a:latin typeface="宋体" pitchFamily="2" charset="-122"/>
              </a:rPr>
              <a:t>《</a:t>
            </a:r>
            <a:r>
              <a:rPr lang="zh-CN" altLang="en-US" sz="2400" b="1" dirty="0">
                <a:solidFill>
                  <a:schemeClr val="tx2"/>
                </a:solidFill>
                <a:latin typeface="宋体" pitchFamily="2" charset="-122"/>
              </a:rPr>
              <a:t>板栗 核桃 枣 山楂 杏栽培与病虫害防治</a:t>
            </a:r>
            <a:r>
              <a:rPr lang="en-US" altLang="zh-CN" sz="2400" b="1" dirty="0">
                <a:solidFill>
                  <a:schemeClr val="tx2"/>
                </a:solidFill>
                <a:latin typeface="宋体" pitchFamily="2" charset="-122"/>
              </a:rPr>
              <a:t>》</a:t>
            </a:r>
            <a:r>
              <a:rPr lang="zh-CN" altLang="en-US" sz="2400" b="1" dirty="0">
                <a:solidFill>
                  <a:schemeClr val="tx2"/>
                </a:solidFill>
                <a:latin typeface="宋体" pitchFamily="2" charset="-122"/>
              </a:rPr>
              <a:t>入果树园艺</a:t>
            </a:r>
            <a:r>
              <a:rPr lang="en-US" altLang="zh-CN" sz="2400" b="1" dirty="0">
                <a:solidFill>
                  <a:schemeClr val="tx2"/>
                </a:solidFill>
                <a:latin typeface="宋体" pitchFamily="2" charset="-122"/>
              </a:rPr>
              <a:t>S660.4</a:t>
            </a:r>
            <a:r>
              <a:rPr lang="zh-CN" altLang="en-US" sz="2400" b="1" dirty="0">
                <a:solidFill>
                  <a:schemeClr val="tx2"/>
                </a:solidFill>
                <a:latin typeface="宋体" pitchFamily="2" charset="-122"/>
              </a:rPr>
              <a:t>，互见果树病虫害</a:t>
            </a:r>
            <a:r>
              <a:rPr lang="en-US" altLang="zh-CN" sz="2400" b="1" dirty="0">
                <a:solidFill>
                  <a:schemeClr val="tx2"/>
                </a:solidFill>
                <a:latin typeface="宋体" pitchFamily="2" charset="-122"/>
              </a:rPr>
              <a:t>S436.6 </a:t>
            </a:r>
          </a:p>
        </p:txBody>
      </p:sp>
    </p:spTree>
  </p:cSld>
  <p:clrMapOvr>
    <a:masterClrMapping/>
  </p:clrMapOvr>
  <p:transition advTm="31"/>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3569" y="188913"/>
            <a:ext cx="8009582" cy="1462087"/>
          </a:xfrm>
        </p:spPr>
        <p:txBody>
          <a:bodyPr/>
          <a:lstStyle/>
          <a:p>
            <a:r>
              <a:rPr lang="en-US" altLang="zh-CN" sz="3600" b="1" dirty="0" smtClean="0">
                <a:latin typeface="宋体" pitchFamily="2" charset="-122"/>
              </a:rPr>
              <a:t>2.3.3 </a:t>
            </a:r>
            <a:r>
              <a:rPr lang="zh-CN" altLang="en-US" sz="3600" b="1" dirty="0">
                <a:latin typeface="宋体" pitchFamily="2" charset="-122"/>
              </a:rPr>
              <a:t>不同编制体例文献分类标引原则</a:t>
            </a:r>
          </a:p>
        </p:txBody>
      </p:sp>
      <p:sp>
        <p:nvSpPr>
          <p:cNvPr id="67587" name="Rectangle 3"/>
          <p:cNvSpPr>
            <a:spLocks noGrp="1" noChangeArrowheads="1"/>
          </p:cNvSpPr>
          <p:nvPr>
            <p:ph type="body" idx="1"/>
          </p:nvPr>
        </p:nvSpPr>
        <p:spPr>
          <a:xfrm>
            <a:off x="900113" y="2205038"/>
            <a:ext cx="7772400" cy="4114800"/>
          </a:xfrm>
        </p:spPr>
        <p:txBody>
          <a:bodyPr/>
          <a:lstStyle/>
          <a:p>
            <a:r>
              <a:rPr lang="zh-CN" altLang="en-US" sz="2800" b="1" dirty="0" smtClean="0">
                <a:latin typeface="宋体" pitchFamily="2" charset="-122"/>
              </a:rPr>
              <a:t>参考</a:t>
            </a:r>
            <a:r>
              <a:rPr lang="zh-CN" altLang="en-US" sz="2800" b="1" dirty="0">
                <a:latin typeface="宋体" pitchFamily="2" charset="-122"/>
              </a:rPr>
              <a:t>工具书（年鉴、词典、百科全书等）        </a:t>
            </a:r>
          </a:p>
          <a:p>
            <a:r>
              <a:rPr lang="zh-CN" altLang="en-US" sz="2800" b="1" dirty="0" smtClean="0">
                <a:latin typeface="宋体" pitchFamily="2" charset="-122"/>
              </a:rPr>
              <a:t>二</a:t>
            </a:r>
            <a:r>
              <a:rPr lang="zh-CN" altLang="en-US" sz="2800" b="1" dirty="0">
                <a:latin typeface="宋体" pitchFamily="2" charset="-122"/>
              </a:rPr>
              <a:t>次文献（书目、文摘、索引）</a:t>
            </a:r>
          </a:p>
          <a:p>
            <a:r>
              <a:rPr lang="zh-CN" altLang="en-US" sz="2800" b="1" dirty="0" smtClean="0">
                <a:latin typeface="宋体" pitchFamily="2" charset="-122"/>
              </a:rPr>
              <a:t>多</a:t>
            </a:r>
            <a:r>
              <a:rPr lang="zh-CN" altLang="en-US" sz="2800" b="1" dirty="0">
                <a:latin typeface="宋体" pitchFamily="2" charset="-122"/>
              </a:rPr>
              <a:t>卷书、丛书</a:t>
            </a:r>
          </a:p>
          <a:p>
            <a:r>
              <a:rPr lang="zh-CN" altLang="en-US" sz="2800" b="1" dirty="0" smtClean="0">
                <a:latin typeface="宋体" pitchFamily="2" charset="-122"/>
              </a:rPr>
              <a:t>经</a:t>
            </a:r>
            <a:r>
              <a:rPr lang="zh-CN" altLang="en-US" sz="2800" b="1" dirty="0">
                <a:latin typeface="宋体" pitchFamily="2" charset="-122"/>
              </a:rPr>
              <a:t>缩写、改编或被研究的文献</a:t>
            </a:r>
          </a:p>
          <a:p>
            <a:r>
              <a:rPr lang="zh-CN" altLang="en-US" sz="2800" b="1" dirty="0" smtClean="0">
                <a:latin typeface="宋体" pitchFamily="2" charset="-122"/>
              </a:rPr>
              <a:t>特种</a:t>
            </a:r>
            <a:r>
              <a:rPr lang="zh-CN" altLang="en-US" sz="2800" b="1" dirty="0">
                <a:latin typeface="宋体" pitchFamily="2" charset="-122"/>
              </a:rPr>
              <a:t>文献</a:t>
            </a:r>
          </a:p>
          <a:p>
            <a:r>
              <a:rPr lang="zh-CN" altLang="en-US" sz="2800" b="1" dirty="0" smtClean="0">
                <a:latin typeface="宋体" pitchFamily="2" charset="-122"/>
              </a:rPr>
              <a:t>非</a:t>
            </a:r>
            <a:r>
              <a:rPr lang="zh-CN" altLang="en-US" sz="2800" b="1" dirty="0">
                <a:latin typeface="宋体" pitchFamily="2" charset="-122"/>
              </a:rPr>
              <a:t>书资料</a:t>
            </a:r>
          </a:p>
          <a:p>
            <a:pPr>
              <a:buFont typeface="Wingdings" pitchFamily="2" charset="2"/>
              <a:buNone/>
            </a:pPr>
            <a:r>
              <a:rPr lang="zh-CN" altLang="en-US" sz="2800" dirty="0">
                <a:latin typeface="宋体" pitchFamily="2" charset="-122"/>
              </a:rPr>
              <a:t>        </a:t>
            </a:r>
          </a:p>
        </p:txBody>
      </p:sp>
    </p:spTree>
  </p:cSld>
  <p:clrMapOvr>
    <a:masterClrMapping/>
  </p:clrMapOvr>
  <p:transition advTm="234"/>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77913" y="1125538"/>
            <a:ext cx="8066087" cy="622300"/>
          </a:xfrm>
        </p:spPr>
        <p:txBody>
          <a:bodyPr/>
          <a:lstStyle/>
          <a:p>
            <a:r>
              <a:rPr lang="en-US" altLang="zh-CN" sz="3200" b="1" dirty="0" smtClean="0">
                <a:latin typeface="宋体" pitchFamily="2" charset="-122"/>
              </a:rPr>
              <a:t>  </a:t>
            </a:r>
            <a:r>
              <a:rPr lang="zh-CN" altLang="en-US" sz="3200" b="1" dirty="0">
                <a:latin typeface="宋体" pitchFamily="2" charset="-122"/>
              </a:rPr>
              <a:t>参考工具书</a:t>
            </a:r>
            <a:r>
              <a:rPr lang="en-US" altLang="zh-CN" sz="3200" b="1" dirty="0">
                <a:latin typeface="宋体" pitchFamily="2" charset="-122"/>
              </a:rPr>
              <a:t>(</a:t>
            </a:r>
            <a:r>
              <a:rPr lang="zh-CN" altLang="en-US" sz="3200" b="1" dirty="0">
                <a:latin typeface="宋体" pitchFamily="2" charset="-122"/>
              </a:rPr>
              <a:t>年鉴、词典、百科全书</a:t>
            </a:r>
            <a:r>
              <a:rPr lang="en-US" altLang="zh-CN" sz="3200" b="1" dirty="0">
                <a:latin typeface="宋体" pitchFamily="2" charset="-122"/>
              </a:rPr>
              <a:t>)</a:t>
            </a:r>
          </a:p>
        </p:txBody>
      </p:sp>
      <p:sp>
        <p:nvSpPr>
          <p:cNvPr id="84995" name="Rectangle 3"/>
          <p:cNvSpPr>
            <a:spLocks noGrp="1" noChangeArrowheads="1"/>
          </p:cNvSpPr>
          <p:nvPr>
            <p:ph type="body" idx="1"/>
          </p:nvPr>
        </p:nvSpPr>
        <p:spPr>
          <a:xfrm>
            <a:off x="466725" y="2051050"/>
            <a:ext cx="8137525" cy="4114800"/>
          </a:xfrm>
        </p:spPr>
        <p:txBody>
          <a:bodyPr/>
          <a:lstStyle/>
          <a:p>
            <a:r>
              <a:rPr lang="zh-CN" altLang="en-US" sz="2800" b="1">
                <a:latin typeface="宋体" pitchFamily="2" charset="-122"/>
              </a:rPr>
              <a:t>按其学科属性归类，再依总论复分表中有关工具书的类号复分；凡综合性内容的工具书入综合性图书有关各类。</a:t>
            </a:r>
          </a:p>
          <a:p>
            <a:pPr>
              <a:lnSpc>
                <a:spcPct val="80000"/>
              </a:lnSpc>
              <a:buFont typeface="Wingdings" pitchFamily="2" charset="2"/>
              <a:buNone/>
            </a:pPr>
            <a:endParaRPr lang="zh-CN" altLang="en-US" sz="2800" b="1">
              <a:solidFill>
                <a:schemeClr val="tx2"/>
              </a:solidFill>
              <a:latin typeface="宋体" pitchFamily="2" charset="-122"/>
            </a:endParaRPr>
          </a:p>
          <a:p>
            <a:pPr>
              <a:lnSpc>
                <a:spcPct val="80000"/>
              </a:lnSpc>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1</a:t>
            </a:r>
            <a:r>
              <a:rPr lang="zh-CN" altLang="en-US" sz="2800" b="1">
                <a:solidFill>
                  <a:schemeClr val="tx2"/>
                </a:solidFill>
                <a:latin typeface="宋体" pitchFamily="2" charset="-122"/>
              </a:rPr>
              <a:t>：</a:t>
            </a:r>
            <a:r>
              <a:rPr lang="en-US" altLang="zh-CN" sz="2800" b="1">
                <a:solidFill>
                  <a:schemeClr val="tx2"/>
                </a:solidFill>
                <a:latin typeface="宋体" pitchFamily="2" charset="-122"/>
              </a:rPr>
              <a:t>《</a:t>
            </a:r>
            <a:r>
              <a:rPr lang="zh-CN" altLang="en-US" sz="2800" b="1">
                <a:solidFill>
                  <a:schemeClr val="tx2"/>
                </a:solidFill>
                <a:latin typeface="宋体" pitchFamily="2" charset="-122"/>
              </a:rPr>
              <a:t>汉英词典</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H316</a:t>
            </a:r>
          </a:p>
          <a:p>
            <a:pPr>
              <a:lnSpc>
                <a:spcPct val="80000"/>
              </a:lnSpc>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2</a:t>
            </a:r>
            <a:r>
              <a:rPr lang="zh-CN" altLang="en-US" sz="2800" b="1">
                <a:solidFill>
                  <a:schemeClr val="tx2"/>
                </a:solidFill>
                <a:latin typeface="宋体" pitchFamily="2" charset="-122"/>
              </a:rPr>
              <a:t>：</a:t>
            </a:r>
            <a:r>
              <a:rPr lang="en-US" altLang="zh-CN" sz="2800" b="1">
                <a:solidFill>
                  <a:schemeClr val="tx2"/>
                </a:solidFill>
                <a:latin typeface="宋体" pitchFamily="2" charset="-122"/>
              </a:rPr>
              <a:t>《</a:t>
            </a:r>
            <a:r>
              <a:rPr lang="zh-CN" altLang="en-US" sz="2800" b="1">
                <a:solidFill>
                  <a:schemeClr val="tx2"/>
                </a:solidFill>
                <a:latin typeface="宋体" pitchFamily="2" charset="-122"/>
              </a:rPr>
              <a:t>文艺小百科</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I-61</a:t>
            </a:r>
          </a:p>
          <a:p>
            <a:pPr>
              <a:lnSpc>
                <a:spcPct val="80000"/>
              </a:lnSpc>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3</a:t>
            </a:r>
            <a:r>
              <a:rPr lang="zh-CN" altLang="en-US" sz="2800" b="1">
                <a:solidFill>
                  <a:schemeClr val="tx2"/>
                </a:solidFill>
                <a:latin typeface="宋体" pitchFamily="2" charset="-122"/>
              </a:rPr>
              <a:t>：</a:t>
            </a:r>
            <a:r>
              <a:rPr lang="en-US" altLang="zh-CN" sz="2800" b="1">
                <a:solidFill>
                  <a:schemeClr val="tx2"/>
                </a:solidFill>
                <a:latin typeface="宋体" pitchFamily="2" charset="-122"/>
              </a:rPr>
              <a:t>《</a:t>
            </a:r>
            <a:r>
              <a:rPr lang="zh-CN" altLang="en-US" sz="2800" b="1">
                <a:solidFill>
                  <a:schemeClr val="tx2"/>
                </a:solidFill>
                <a:latin typeface="宋体" pitchFamily="2" charset="-122"/>
              </a:rPr>
              <a:t>世界知识年鉴</a:t>
            </a:r>
            <a:r>
              <a:rPr lang="en-US" altLang="zh-CN" sz="2800" b="1">
                <a:solidFill>
                  <a:schemeClr val="tx2"/>
                </a:solidFill>
                <a:latin typeface="宋体" pitchFamily="2" charset="-122"/>
              </a:rPr>
              <a:t>》</a:t>
            </a:r>
            <a:r>
              <a:rPr lang="zh-CN" altLang="en-US" sz="2800" b="1">
                <a:solidFill>
                  <a:schemeClr val="tx2"/>
                </a:solidFill>
                <a:latin typeface="宋体" pitchFamily="2" charset="-122"/>
              </a:rPr>
              <a:t>入 </a:t>
            </a:r>
            <a:r>
              <a:rPr lang="en-US" altLang="zh-CN" sz="2800" b="1">
                <a:solidFill>
                  <a:schemeClr val="tx2"/>
                </a:solidFill>
                <a:latin typeface="宋体" pitchFamily="2" charset="-122"/>
              </a:rPr>
              <a:t>Z5</a:t>
            </a:r>
          </a:p>
        </p:txBody>
      </p:sp>
    </p:spTree>
  </p:cSld>
  <p:clrMapOvr>
    <a:masterClrMapping/>
  </p:clrMapOvr>
  <p:transition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zh-CN" altLang="en-US" dirty="0" smtClean="0"/>
              <a:t>二、分类标引工作</a:t>
            </a:r>
            <a:endParaRPr lang="zh-CN" altLang="zh-CN" dirty="0"/>
          </a:p>
        </p:txBody>
      </p:sp>
      <p:sp>
        <p:nvSpPr>
          <p:cNvPr id="6147" name="Rectangle 3"/>
          <p:cNvSpPr>
            <a:spLocks noGrp="1" noChangeArrowheads="1"/>
          </p:cNvSpPr>
          <p:nvPr>
            <p:ph type="body" idx="1"/>
          </p:nvPr>
        </p:nvSpPr>
        <p:spPr/>
        <p:txBody>
          <a:bodyPr/>
          <a:lstStyle/>
          <a:p>
            <a:pPr lvl="1">
              <a:buFont typeface="Wingdings" pitchFamily="2" charset="2"/>
              <a:buChar char="l"/>
            </a:pPr>
            <a:r>
              <a:rPr lang="zh-CN" altLang="en-US" dirty="0" smtClean="0"/>
              <a:t>分类标引流程：对</a:t>
            </a:r>
            <a:r>
              <a:rPr lang="zh-CN" altLang="en-US" dirty="0"/>
              <a:t>信息资源进行主题分析</a:t>
            </a:r>
            <a:r>
              <a:rPr lang="en-US" altLang="zh-CN" dirty="0"/>
              <a:t>,</a:t>
            </a:r>
            <a:r>
              <a:rPr lang="zh-CN" altLang="en-US" dirty="0"/>
              <a:t>并将分析的结果转换为分类标识的过程</a:t>
            </a:r>
            <a:r>
              <a:rPr lang="zh-CN" altLang="en-US" dirty="0" smtClean="0"/>
              <a:t>。</a:t>
            </a:r>
            <a:endParaRPr lang="en-US" altLang="zh-CN" dirty="0" smtClean="0"/>
          </a:p>
          <a:p>
            <a:pPr lvl="1">
              <a:buFont typeface="Wingdings" pitchFamily="2" charset="2"/>
              <a:buChar char="l"/>
            </a:pPr>
            <a:r>
              <a:rPr lang="zh-CN" altLang="en-US" dirty="0" smtClean="0"/>
              <a:t>分类标引方法</a:t>
            </a:r>
            <a:endParaRPr lang="zh-CN" altLang="en-US" dirty="0"/>
          </a:p>
          <a:p>
            <a:pPr lvl="1">
              <a:buFont typeface="Wingdings" pitchFamily="2" charset="2"/>
              <a:buChar char="l"/>
            </a:pPr>
            <a:r>
              <a:rPr lang="zh-CN" altLang="en-US" dirty="0"/>
              <a:t>分类</a:t>
            </a:r>
            <a:r>
              <a:rPr lang="zh-CN" altLang="en-US" dirty="0" smtClean="0"/>
              <a:t>标引原则：是</a:t>
            </a:r>
            <a:r>
              <a:rPr lang="zh-CN" altLang="en-US" dirty="0"/>
              <a:t>分类标引应该遵循的规范、准则。</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550" y="1125538"/>
            <a:ext cx="7793038" cy="550862"/>
          </a:xfrm>
        </p:spPr>
        <p:txBody>
          <a:bodyPr>
            <a:normAutofit fontScale="90000"/>
          </a:bodyPr>
          <a:lstStyle/>
          <a:p>
            <a:r>
              <a:rPr lang="en-US" altLang="zh-CN" sz="3600" b="1" dirty="0" smtClean="0">
                <a:latin typeface="宋体" pitchFamily="2" charset="-122"/>
              </a:rPr>
              <a:t> </a:t>
            </a:r>
            <a:r>
              <a:rPr lang="zh-CN" altLang="en-US" sz="3600" b="1" dirty="0" smtClean="0">
                <a:latin typeface="宋体" pitchFamily="2" charset="-122"/>
              </a:rPr>
              <a:t>二</a:t>
            </a:r>
            <a:r>
              <a:rPr lang="zh-CN" altLang="en-US" sz="3600" b="1" dirty="0">
                <a:latin typeface="宋体" pitchFamily="2" charset="-122"/>
              </a:rPr>
              <a:t>次文献（书目、文摘、索引）</a:t>
            </a:r>
          </a:p>
        </p:txBody>
      </p:sp>
      <p:sp>
        <p:nvSpPr>
          <p:cNvPr id="81923" name="Rectangle 3"/>
          <p:cNvSpPr>
            <a:spLocks noGrp="1" noChangeArrowheads="1"/>
          </p:cNvSpPr>
          <p:nvPr>
            <p:ph type="body" idx="1"/>
          </p:nvPr>
        </p:nvSpPr>
        <p:spPr>
          <a:xfrm>
            <a:off x="395288" y="2122488"/>
            <a:ext cx="8208962" cy="4114800"/>
          </a:xfrm>
        </p:spPr>
        <p:txBody>
          <a:bodyPr/>
          <a:lstStyle/>
          <a:p>
            <a:r>
              <a:rPr lang="zh-CN" altLang="en-US" sz="2800" b="1">
                <a:latin typeface="宋体" pitchFamily="2" charset="-122"/>
              </a:rPr>
              <a:t>无论综合性的，还是专科性的，一般均先集中归入</a:t>
            </a:r>
            <a:r>
              <a:rPr lang="en-US" altLang="zh-CN" sz="2800" b="1">
                <a:latin typeface="宋体" pitchFamily="2" charset="-122"/>
              </a:rPr>
              <a:t>Z8</a:t>
            </a:r>
            <a:r>
              <a:rPr lang="zh-CN" altLang="en-US" sz="2800" b="1">
                <a:latin typeface="宋体" pitchFamily="2" charset="-122"/>
              </a:rPr>
              <a:t>有关各类，再依所属学科类号加以组配；关于专科性的二次文献，如有必要，还可以所属学科类号加总论复分号－</a:t>
            </a:r>
            <a:r>
              <a:rPr lang="en-US" altLang="zh-CN" sz="2800" b="1">
                <a:latin typeface="宋体" pitchFamily="2" charset="-122"/>
              </a:rPr>
              <a:t>7</a:t>
            </a:r>
            <a:r>
              <a:rPr lang="zh-CN" altLang="en-US" sz="2800" b="1">
                <a:latin typeface="宋体" pitchFamily="2" charset="-122"/>
              </a:rPr>
              <a:t>作为附加分类。</a:t>
            </a:r>
          </a:p>
          <a:p>
            <a:pPr>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1</a:t>
            </a:r>
            <a:r>
              <a:rPr lang="zh-CN" altLang="en-US" sz="2800" b="1">
                <a:solidFill>
                  <a:schemeClr val="tx2"/>
                </a:solidFill>
                <a:latin typeface="宋体" pitchFamily="2" charset="-122"/>
              </a:rPr>
              <a:t>：</a:t>
            </a:r>
            <a:r>
              <a:rPr lang="en-US" altLang="zh-CN" sz="2800" b="1">
                <a:solidFill>
                  <a:schemeClr val="tx2"/>
                </a:solidFill>
                <a:latin typeface="宋体" pitchFamily="2" charset="-122"/>
              </a:rPr>
              <a:t>《</a:t>
            </a:r>
            <a:r>
              <a:rPr lang="zh-CN" altLang="en-US" sz="2800" b="1">
                <a:solidFill>
                  <a:schemeClr val="tx2"/>
                </a:solidFill>
                <a:latin typeface="宋体" pitchFamily="2" charset="-122"/>
              </a:rPr>
              <a:t>化工文摘</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Z89:TQ</a:t>
            </a:r>
            <a:r>
              <a:rPr lang="zh-CN" altLang="en-US" sz="2800" b="1">
                <a:solidFill>
                  <a:schemeClr val="tx2"/>
                </a:solidFill>
                <a:latin typeface="宋体" pitchFamily="2" charset="-122"/>
              </a:rPr>
              <a:t>；</a:t>
            </a:r>
            <a:r>
              <a:rPr lang="en-US" altLang="zh-CN" sz="2800" b="1">
                <a:solidFill>
                  <a:schemeClr val="tx2"/>
                </a:solidFill>
                <a:latin typeface="宋体" pitchFamily="2" charset="-122"/>
              </a:rPr>
              <a:t>TQ-7</a:t>
            </a:r>
          </a:p>
          <a:p>
            <a:pPr>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2</a:t>
            </a:r>
            <a:r>
              <a:rPr lang="zh-CN" altLang="en-US" sz="2800" b="1">
                <a:solidFill>
                  <a:schemeClr val="tx2"/>
                </a:solidFill>
                <a:latin typeface="宋体" pitchFamily="2" charset="-122"/>
              </a:rPr>
              <a:t>：</a:t>
            </a:r>
            <a:r>
              <a:rPr lang="en-US" altLang="zh-CN" sz="2800" b="1">
                <a:solidFill>
                  <a:schemeClr val="tx2"/>
                </a:solidFill>
                <a:latin typeface="宋体" pitchFamily="2" charset="-122"/>
              </a:rPr>
              <a:t>《</a:t>
            </a:r>
            <a:r>
              <a:rPr lang="zh-CN" altLang="en-US" sz="2800" b="1">
                <a:solidFill>
                  <a:schemeClr val="tx2"/>
                </a:solidFill>
                <a:latin typeface="宋体" pitchFamily="2" charset="-122"/>
              </a:rPr>
              <a:t>国外博士学位论文目录</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Z88:G643.8</a:t>
            </a:r>
            <a:r>
              <a:rPr lang="zh-CN" altLang="en-US" sz="2800" b="1">
                <a:solidFill>
                  <a:schemeClr val="tx2"/>
                </a:solidFill>
                <a:latin typeface="宋体" pitchFamily="2" charset="-122"/>
              </a:rPr>
              <a:t>；</a:t>
            </a:r>
            <a:r>
              <a:rPr lang="en-US" altLang="zh-CN" sz="2800" b="1">
                <a:solidFill>
                  <a:schemeClr val="tx2"/>
                </a:solidFill>
                <a:latin typeface="宋体" pitchFamily="2" charset="-122"/>
              </a:rPr>
              <a:t>G643.8-7</a:t>
            </a:r>
            <a:r>
              <a:rPr lang="zh-CN" altLang="en-US" sz="2800" b="1">
                <a:solidFill>
                  <a:schemeClr val="tx2"/>
                </a:solidFill>
                <a:latin typeface="宋体" pitchFamily="2" charset="-122"/>
              </a:rPr>
              <a:t>。</a:t>
            </a:r>
            <a:r>
              <a:rPr lang="zh-CN" altLang="en-US" sz="2800" b="1">
                <a:latin typeface="宋体" pitchFamily="2" charset="-122"/>
              </a:rPr>
              <a:t> </a:t>
            </a:r>
          </a:p>
          <a:p>
            <a:pPr>
              <a:spcBef>
                <a:spcPct val="0"/>
              </a:spcBef>
              <a:buClrTx/>
              <a:buSzTx/>
              <a:buFontTx/>
              <a:buNone/>
            </a:pPr>
            <a:r>
              <a:rPr lang="zh-CN" altLang="en-US" sz="2400"/>
              <a:t>  </a:t>
            </a:r>
            <a:endParaRPr lang="zh-CN" altLang="en-US" sz="2800"/>
          </a:p>
          <a:p>
            <a:endParaRPr lang="en-US" altLang="zh-CN"/>
          </a:p>
        </p:txBody>
      </p:sp>
    </p:spTree>
  </p:cSld>
  <p:clrMapOvr>
    <a:masterClrMapping/>
  </p:clrMapOvr>
  <p:transition advTm="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539750" y="2060575"/>
            <a:ext cx="8229600" cy="4210050"/>
          </a:xfrm>
        </p:spPr>
        <p:txBody>
          <a:bodyPr>
            <a:normAutofit lnSpcReduction="10000"/>
          </a:bodyPr>
          <a:lstStyle/>
          <a:p>
            <a:pPr>
              <a:buFontTx/>
              <a:buNone/>
            </a:pPr>
            <a:r>
              <a:rPr lang="zh-CN" altLang="en-US" sz="2800" dirty="0" smtClean="0"/>
              <a:t>多卷书：分卷、辑、册逐次或一次出版的文献。</a:t>
            </a:r>
          </a:p>
          <a:p>
            <a:pPr lvl="1">
              <a:buFontTx/>
              <a:buChar char="•"/>
            </a:pPr>
            <a:r>
              <a:rPr lang="zh-CN" altLang="en-US" sz="2000" dirty="0" smtClean="0"/>
              <a:t>依全书的整体内容集中分类。若其分卷是按专题编辑并题有书名的，还应按各卷专题做分类分析。</a:t>
            </a:r>
          </a:p>
          <a:p>
            <a:pPr lvl="1">
              <a:lnSpc>
                <a:spcPct val="80000"/>
              </a:lnSpc>
              <a:buFontTx/>
              <a:buChar char="•"/>
            </a:pPr>
            <a:r>
              <a:rPr lang="zh-CN" altLang="en-US" sz="2000" dirty="0" smtClean="0"/>
              <a:t>当多卷书按丛书著录时，则参照丛书的分类方法标引。</a:t>
            </a:r>
          </a:p>
          <a:p>
            <a:pPr>
              <a:lnSpc>
                <a:spcPct val="80000"/>
              </a:lnSpc>
              <a:buFont typeface="Wingdings" pitchFamily="2" charset="2"/>
              <a:buNone/>
            </a:pPr>
            <a:endParaRPr lang="zh-CN" altLang="en-US" sz="2800" b="1" dirty="0">
              <a:latin typeface="宋体" pitchFamily="2" charset="-122"/>
            </a:endParaRP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1</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中国动物志</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Q958.52</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2</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中国机械工业标准汇编 刀具卷 铣刀</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TH-65</a:t>
            </a:r>
            <a:r>
              <a:rPr lang="zh-CN" altLang="en-US" sz="2800" b="1" dirty="0">
                <a:solidFill>
                  <a:schemeClr val="tx2"/>
                </a:solidFill>
                <a:latin typeface="宋体" pitchFamily="2" charset="-122"/>
              </a:rPr>
              <a:t>；互见 </a:t>
            </a:r>
            <a:r>
              <a:rPr lang="en-US" altLang="zh-CN" sz="2800" b="1" dirty="0">
                <a:solidFill>
                  <a:schemeClr val="tx2"/>
                </a:solidFill>
                <a:latin typeface="宋体" pitchFamily="2" charset="-122"/>
              </a:rPr>
              <a:t>TG714-65</a:t>
            </a:r>
            <a:r>
              <a:rPr lang="zh-CN" altLang="en-US" sz="2800" b="1" dirty="0">
                <a:solidFill>
                  <a:schemeClr val="tx2"/>
                </a:solidFill>
                <a:latin typeface="宋体" pitchFamily="2" charset="-122"/>
              </a:rPr>
              <a:t>。</a:t>
            </a:r>
          </a:p>
          <a:p>
            <a:pPr>
              <a:lnSpc>
                <a:spcPct val="80000"/>
              </a:lnSpc>
              <a:buFont typeface="Wingdings" pitchFamily="2" charset="2"/>
              <a:buNone/>
            </a:pPr>
            <a:r>
              <a:rPr lang="zh-CN" altLang="en-US" sz="2800" b="1" dirty="0">
                <a:solidFill>
                  <a:schemeClr val="tx2"/>
                </a:solidFill>
                <a:latin typeface="宋体" pitchFamily="2" charset="-122"/>
              </a:rPr>
              <a:t>例</a:t>
            </a:r>
            <a:r>
              <a:rPr lang="en-US" altLang="zh-CN" sz="2800" b="1" dirty="0">
                <a:solidFill>
                  <a:schemeClr val="tx2"/>
                </a:solidFill>
                <a:latin typeface="宋体" pitchFamily="2" charset="-122"/>
              </a:rPr>
              <a:t>3</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中国动物志 昆虫纲 第二十一卷 鞘翅目 天牛科  花天牛亚科</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入</a:t>
            </a:r>
            <a:r>
              <a:rPr lang="en-US" altLang="zh-CN" sz="2800" b="1" dirty="0">
                <a:solidFill>
                  <a:schemeClr val="tx2"/>
                </a:solidFill>
                <a:latin typeface="宋体" pitchFamily="2" charset="-122"/>
              </a:rPr>
              <a:t>Q958.52</a:t>
            </a:r>
            <a:r>
              <a:rPr lang="zh-CN" altLang="en-US" sz="2800" b="1" dirty="0">
                <a:solidFill>
                  <a:schemeClr val="tx2"/>
                </a:solidFill>
                <a:latin typeface="宋体" pitchFamily="2" charset="-122"/>
              </a:rPr>
              <a:t>，增加分析分类号</a:t>
            </a:r>
            <a:r>
              <a:rPr lang="en-US" altLang="zh-CN" sz="2800" b="1" dirty="0">
                <a:solidFill>
                  <a:schemeClr val="tx2"/>
                </a:solidFill>
                <a:latin typeface="宋体" pitchFamily="2" charset="-122"/>
              </a:rPr>
              <a:t>Q969.511.4</a:t>
            </a:r>
            <a:r>
              <a:rPr lang="en-US" altLang="zh-CN" sz="2800" dirty="0">
                <a:solidFill>
                  <a:schemeClr val="tx2"/>
                </a:solidFill>
                <a:latin typeface="宋体" pitchFamily="2" charset="-122"/>
              </a:rPr>
              <a:t> </a:t>
            </a:r>
          </a:p>
        </p:txBody>
      </p:sp>
      <p:sp>
        <p:nvSpPr>
          <p:cNvPr id="68614" name="Text Box 6"/>
          <p:cNvSpPr txBox="1">
            <a:spLocks noChangeArrowheads="1"/>
          </p:cNvSpPr>
          <p:nvPr/>
        </p:nvSpPr>
        <p:spPr bwMode="auto">
          <a:xfrm>
            <a:off x="827088" y="1052513"/>
            <a:ext cx="4752975"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smtClean="0">
                <a:solidFill>
                  <a:schemeClr val="tx2"/>
                </a:solidFill>
                <a:latin typeface="宋体" pitchFamily="2" charset="-122"/>
              </a:rPr>
              <a:t>多</a:t>
            </a:r>
            <a:r>
              <a:rPr lang="zh-CN" altLang="en-US" sz="3600" b="1" dirty="0">
                <a:solidFill>
                  <a:schemeClr val="tx2"/>
                </a:solidFill>
                <a:latin typeface="宋体" pitchFamily="2" charset="-122"/>
              </a:rPr>
              <a:t>卷书</a:t>
            </a:r>
          </a:p>
        </p:txBody>
      </p:sp>
    </p:spTree>
  </p:cSld>
  <p:clrMapOvr>
    <a:masterClrMapping/>
  </p:clrMapOvr>
  <p:transition advTm="194859"/>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576293" y="1285860"/>
            <a:ext cx="8353425" cy="5022865"/>
          </a:xfrm>
        </p:spPr>
        <p:txBody>
          <a:bodyPr>
            <a:normAutofit fontScale="92500" lnSpcReduction="20000"/>
          </a:bodyPr>
          <a:lstStyle/>
          <a:p>
            <a:pPr>
              <a:buFontTx/>
              <a:buNone/>
            </a:pPr>
            <a:r>
              <a:rPr lang="zh-CN" altLang="en-US" sz="2800" dirty="0" smtClean="0"/>
              <a:t>丛书：按一定主题范围，汇集多种单独著作，有一个总书名的文献。</a:t>
            </a:r>
            <a:endParaRPr lang="en-US" altLang="zh-CN" sz="2800" dirty="0" smtClean="0"/>
          </a:p>
          <a:p>
            <a:pPr>
              <a:buNone/>
            </a:pPr>
            <a:r>
              <a:rPr lang="zh-CN" altLang="en-US" sz="2800" dirty="0" smtClean="0"/>
              <a:t>    一般宜集中归类，必要时再以各单册内容的学科属性作分析分类；否则，依各个单册内容的学科属性归类，必要时再辅以综合分类。</a:t>
            </a:r>
          </a:p>
          <a:p>
            <a:pPr lvl="1">
              <a:buFontTx/>
              <a:buChar char="•"/>
            </a:pPr>
            <a:r>
              <a:rPr lang="zh-CN" altLang="en-US" sz="2600" dirty="0" smtClean="0"/>
              <a:t>集中分类：按整套丛书内容的学科属性集中归类，</a:t>
            </a:r>
          </a:p>
          <a:p>
            <a:pPr lvl="2">
              <a:buFontTx/>
              <a:buChar char="o"/>
            </a:pPr>
            <a:r>
              <a:rPr lang="zh-CN" altLang="en-US" sz="2600" dirty="0" smtClean="0"/>
              <a:t>一次出齐的，或有明确的编制规划和编制目的的丛书；</a:t>
            </a:r>
          </a:p>
          <a:p>
            <a:pPr lvl="2">
              <a:buFontTx/>
              <a:buChar char="o"/>
            </a:pPr>
            <a:r>
              <a:rPr lang="zh-CN" altLang="en-US" sz="2600" dirty="0" smtClean="0"/>
              <a:t>科普性、知识性丛书；</a:t>
            </a:r>
          </a:p>
          <a:p>
            <a:pPr lvl="2">
              <a:buFontTx/>
              <a:buChar char="o"/>
            </a:pPr>
            <a:r>
              <a:rPr lang="zh-CN" altLang="en-US" sz="2600" dirty="0" smtClean="0"/>
              <a:t>有总编制计划，总目次的丛书；</a:t>
            </a:r>
          </a:p>
          <a:p>
            <a:pPr lvl="2">
              <a:buFontTx/>
              <a:buChar char="o"/>
            </a:pPr>
            <a:r>
              <a:rPr lang="zh-CN" altLang="en-US" sz="2600" dirty="0" smtClean="0"/>
              <a:t>围绕时代、地区、事件、人物编辑，内容紧密关联的丛书；学科专业面窄，读者范围明确的丛书；</a:t>
            </a:r>
          </a:p>
          <a:p>
            <a:pPr lvl="1">
              <a:buFontTx/>
              <a:buChar char="•"/>
            </a:pPr>
            <a:r>
              <a:rPr lang="zh-CN" altLang="en-US" sz="2600" dirty="0" smtClean="0"/>
              <a:t>分散分类：每一单书科学性、专业性都很强的丛书，按各分册内容分别归类</a:t>
            </a:r>
            <a:endParaRPr lang="zh-CN" altLang="en-US" sz="2600" b="1" dirty="0">
              <a:latin typeface="宋体" pitchFamily="2" charset="-122"/>
            </a:endParaRPr>
          </a:p>
        </p:txBody>
      </p:sp>
      <p:sp>
        <p:nvSpPr>
          <p:cNvPr id="125955" name="Text Box 3"/>
          <p:cNvSpPr txBox="1">
            <a:spLocks noChangeArrowheads="1"/>
          </p:cNvSpPr>
          <p:nvPr/>
        </p:nvSpPr>
        <p:spPr bwMode="auto">
          <a:xfrm>
            <a:off x="571472" y="571480"/>
            <a:ext cx="4752975"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smtClean="0">
                <a:solidFill>
                  <a:schemeClr val="tx2"/>
                </a:solidFill>
                <a:latin typeface="宋体" pitchFamily="2" charset="-122"/>
              </a:rPr>
              <a:t>丛书</a:t>
            </a:r>
            <a:endParaRPr lang="zh-CN" altLang="en-US" sz="3600" b="1" dirty="0">
              <a:solidFill>
                <a:schemeClr val="tx2"/>
              </a:solidFill>
              <a:latin typeface="宋体" pitchFamily="2" charset="-122"/>
            </a:endParaRPr>
          </a:p>
        </p:txBody>
      </p:sp>
    </p:spTree>
  </p:cSld>
  <p:clrMapOvr>
    <a:masterClrMapping/>
  </p:clrMapOvr>
  <p:transition advTm="1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323850" y="2060575"/>
            <a:ext cx="8353425" cy="4248150"/>
          </a:xfrm>
        </p:spPr>
        <p:txBody>
          <a:bodyPr/>
          <a:lstStyle/>
          <a:p>
            <a:pPr>
              <a:lnSpc>
                <a:spcPct val="90000"/>
              </a:lnSpc>
              <a:buFont typeface="Wingdings" pitchFamily="2" charset="2"/>
              <a:buNone/>
            </a:pPr>
            <a:r>
              <a:rPr lang="zh-CN" altLang="en-US" sz="2800" b="1" dirty="0" smtClean="0">
                <a:solidFill>
                  <a:schemeClr val="tx2"/>
                </a:solidFill>
                <a:latin typeface="宋体" pitchFamily="2" charset="-122"/>
              </a:rPr>
              <a:t>例</a:t>
            </a:r>
            <a:r>
              <a:rPr lang="en-US" altLang="zh-CN" sz="2800" b="1" dirty="0" smtClean="0">
                <a:solidFill>
                  <a:schemeClr val="tx2"/>
                </a:solidFill>
                <a:latin typeface="宋体" pitchFamily="2" charset="-122"/>
              </a:rPr>
              <a:t>1</a:t>
            </a:r>
            <a:r>
              <a:rPr lang="zh-CN" altLang="en-US" sz="2800" b="1" dirty="0" smtClean="0">
                <a:solidFill>
                  <a:schemeClr val="tx2"/>
                </a:solidFill>
                <a:latin typeface="宋体" pitchFamily="2" charset="-122"/>
              </a:rPr>
              <a:t>：</a:t>
            </a:r>
            <a:r>
              <a:rPr lang="en-US" altLang="zh-CN" sz="2800" b="1" dirty="0" smtClean="0">
                <a:solidFill>
                  <a:schemeClr val="tx2"/>
                </a:solidFill>
                <a:latin typeface="宋体" pitchFamily="2" charset="-122"/>
              </a:rPr>
              <a:t>《</a:t>
            </a:r>
            <a:r>
              <a:rPr lang="zh-CN" altLang="en-US" sz="2800" b="1" dirty="0" smtClean="0">
                <a:solidFill>
                  <a:schemeClr val="tx2"/>
                </a:solidFill>
                <a:latin typeface="宋体" pitchFamily="2" charset="-122"/>
              </a:rPr>
              <a:t>民国丛书</a:t>
            </a:r>
            <a:r>
              <a:rPr lang="en-US" altLang="zh-CN" sz="2800" b="1" dirty="0" smtClean="0">
                <a:solidFill>
                  <a:schemeClr val="tx2"/>
                </a:solidFill>
                <a:latin typeface="宋体" pitchFamily="2" charset="-122"/>
              </a:rPr>
              <a:t>》</a:t>
            </a:r>
            <a:r>
              <a:rPr lang="zh-CN" altLang="en-US" sz="2800" b="1" dirty="0" smtClean="0">
                <a:solidFill>
                  <a:schemeClr val="tx2"/>
                </a:solidFill>
                <a:latin typeface="宋体" pitchFamily="2" charset="-122"/>
              </a:rPr>
              <a:t>（集中分类）入</a:t>
            </a:r>
            <a:r>
              <a:rPr lang="en-US" altLang="zh-CN" sz="2800" b="1" dirty="0" smtClean="0">
                <a:solidFill>
                  <a:schemeClr val="tx2"/>
                </a:solidFill>
                <a:latin typeface="宋体" pitchFamily="2" charset="-122"/>
              </a:rPr>
              <a:t>Z121.6</a:t>
            </a:r>
          </a:p>
          <a:p>
            <a:pPr>
              <a:lnSpc>
                <a:spcPct val="90000"/>
              </a:lnSpc>
              <a:buFont typeface="Wingdings" pitchFamily="2" charset="2"/>
              <a:buNone/>
            </a:pPr>
            <a:r>
              <a:rPr lang="zh-CN" altLang="en-US" sz="2800" b="1" dirty="0" smtClean="0">
                <a:solidFill>
                  <a:schemeClr val="tx2"/>
                </a:solidFill>
                <a:latin typeface="宋体" pitchFamily="2" charset="-122"/>
              </a:rPr>
              <a:t>例</a:t>
            </a:r>
            <a:r>
              <a:rPr lang="en-US" altLang="zh-CN" sz="2800" b="1" dirty="0" smtClean="0">
                <a:solidFill>
                  <a:schemeClr val="tx2"/>
                </a:solidFill>
                <a:latin typeface="宋体" pitchFamily="2" charset="-122"/>
              </a:rPr>
              <a:t>2</a:t>
            </a:r>
            <a:r>
              <a:rPr lang="zh-CN" altLang="en-US" sz="2800" b="1" dirty="0" smtClean="0">
                <a:solidFill>
                  <a:schemeClr val="tx2"/>
                </a:solidFill>
                <a:latin typeface="宋体" pitchFamily="2" charset="-122"/>
              </a:rPr>
              <a:t>：</a:t>
            </a:r>
            <a:r>
              <a:rPr lang="en-US" altLang="zh-CN" sz="2800" b="1" dirty="0" smtClean="0">
                <a:solidFill>
                  <a:schemeClr val="tx2"/>
                </a:solidFill>
                <a:latin typeface="宋体" pitchFamily="2" charset="-122"/>
              </a:rPr>
              <a:t>《C</a:t>
            </a:r>
            <a:r>
              <a:rPr lang="zh-CN" altLang="en-US" sz="2800" b="1" dirty="0" smtClean="0">
                <a:solidFill>
                  <a:schemeClr val="tx2"/>
                </a:solidFill>
                <a:latin typeface="宋体" pitchFamily="2" charset="-122"/>
              </a:rPr>
              <a:t>程序设计</a:t>
            </a:r>
            <a:r>
              <a:rPr lang="en-US" altLang="zh-CN" sz="2800" b="1" dirty="0" smtClean="0">
                <a:solidFill>
                  <a:schemeClr val="tx2"/>
                </a:solidFill>
                <a:latin typeface="宋体" pitchFamily="2" charset="-122"/>
              </a:rPr>
              <a:t>》</a:t>
            </a:r>
            <a:r>
              <a:rPr lang="zh-CN" altLang="en-US" sz="2800" b="1" dirty="0" smtClean="0">
                <a:solidFill>
                  <a:schemeClr val="tx2"/>
                </a:solidFill>
                <a:latin typeface="宋体" pitchFamily="2" charset="-122"/>
              </a:rPr>
              <a:t>（计算机基础教育丛书）（分散分类）入</a:t>
            </a:r>
            <a:r>
              <a:rPr lang="en-US" altLang="zh-CN" sz="2800" b="1" dirty="0" smtClean="0">
                <a:solidFill>
                  <a:schemeClr val="tx2"/>
                </a:solidFill>
                <a:latin typeface="宋体" pitchFamily="2" charset="-122"/>
              </a:rPr>
              <a:t>TP312C</a:t>
            </a:r>
          </a:p>
          <a:p>
            <a:pPr>
              <a:lnSpc>
                <a:spcPct val="90000"/>
              </a:lnSpc>
              <a:buFont typeface="Wingdings" pitchFamily="2" charset="2"/>
              <a:buNone/>
            </a:pPr>
            <a:r>
              <a:rPr lang="zh-CN" altLang="en-US" sz="2800" b="1" dirty="0" smtClean="0">
                <a:solidFill>
                  <a:schemeClr val="tx2"/>
                </a:solidFill>
                <a:latin typeface="宋体" pitchFamily="2" charset="-122"/>
              </a:rPr>
              <a:t>例</a:t>
            </a:r>
            <a:r>
              <a:rPr lang="en-US" altLang="zh-CN" sz="2800" b="1" dirty="0" smtClean="0">
                <a:solidFill>
                  <a:schemeClr val="tx2"/>
                </a:solidFill>
                <a:latin typeface="宋体" pitchFamily="2" charset="-122"/>
              </a:rPr>
              <a:t>3</a:t>
            </a:r>
            <a:r>
              <a:rPr lang="zh-CN" altLang="en-US" sz="2800" b="1" dirty="0" smtClean="0">
                <a:solidFill>
                  <a:schemeClr val="tx2"/>
                </a:solidFill>
                <a:latin typeface="宋体" pitchFamily="2" charset="-122"/>
              </a:rPr>
              <a:t>：</a:t>
            </a:r>
            <a:r>
              <a:rPr lang="en-US" altLang="zh-CN" sz="2800" b="1" dirty="0" smtClean="0">
                <a:solidFill>
                  <a:schemeClr val="tx2"/>
                </a:solidFill>
                <a:latin typeface="宋体" pitchFamily="2" charset="-122"/>
              </a:rPr>
              <a:t>《</a:t>
            </a:r>
            <a:r>
              <a:rPr lang="zh-CN" altLang="en-US" sz="2800" b="1" dirty="0" smtClean="0">
                <a:solidFill>
                  <a:schemeClr val="tx2"/>
                </a:solidFill>
                <a:latin typeface="宋体" pitchFamily="2" charset="-122"/>
              </a:rPr>
              <a:t>常用工具软件的用法</a:t>
            </a:r>
            <a:r>
              <a:rPr lang="en-US" altLang="zh-CN" sz="2800" b="1" dirty="0" smtClean="0">
                <a:solidFill>
                  <a:schemeClr val="tx2"/>
                </a:solidFill>
                <a:latin typeface="宋体" pitchFamily="2" charset="-122"/>
              </a:rPr>
              <a:t>》</a:t>
            </a:r>
            <a:r>
              <a:rPr lang="zh-CN" altLang="en-US" sz="2800" b="1" dirty="0" smtClean="0">
                <a:solidFill>
                  <a:schemeClr val="tx2"/>
                </a:solidFill>
                <a:latin typeface="宋体" pitchFamily="2" charset="-122"/>
              </a:rPr>
              <a:t>（电脑快速入门丛书）（分散分类）入</a:t>
            </a:r>
            <a:r>
              <a:rPr lang="en-US" altLang="zh-CN" sz="2800" b="1" dirty="0" smtClean="0">
                <a:solidFill>
                  <a:schemeClr val="tx2"/>
                </a:solidFill>
                <a:latin typeface="宋体" pitchFamily="2" charset="-122"/>
              </a:rPr>
              <a:t>TP311.56</a:t>
            </a:r>
            <a:endParaRPr lang="en-US" altLang="zh-CN" sz="2800" b="1" dirty="0" smtClean="0">
              <a:latin typeface="宋体" pitchFamily="2" charset="-122"/>
            </a:endParaRPr>
          </a:p>
          <a:p>
            <a:pPr>
              <a:buFont typeface="Wingdings" pitchFamily="2" charset="2"/>
              <a:buNone/>
            </a:pPr>
            <a:r>
              <a:rPr lang="zh-CN" altLang="en-US" sz="2800" b="1" dirty="0" smtClean="0">
                <a:solidFill>
                  <a:schemeClr val="tx2"/>
                </a:solidFill>
                <a:latin typeface="宋体" pitchFamily="2" charset="-122"/>
              </a:rPr>
              <a:t>例</a:t>
            </a:r>
            <a:r>
              <a:rPr lang="en-US" altLang="zh-CN" sz="2800" b="1" dirty="0">
                <a:solidFill>
                  <a:schemeClr val="tx2"/>
                </a:solidFill>
                <a:latin typeface="宋体" pitchFamily="2" charset="-122"/>
              </a:rPr>
              <a:t>4</a:t>
            </a:r>
            <a:r>
              <a:rPr lang="zh-CN" altLang="en-US" sz="2800" b="1" dirty="0">
                <a:solidFill>
                  <a:schemeClr val="tx2"/>
                </a:solidFill>
                <a:latin typeface="宋体" pitchFamily="2" charset="-122"/>
              </a:rPr>
              <a:t>：</a:t>
            </a:r>
            <a:r>
              <a:rPr lang="en-US" altLang="zh-CN" sz="2800" b="1" dirty="0">
                <a:solidFill>
                  <a:schemeClr val="tx2"/>
                </a:solidFill>
                <a:latin typeface="宋体" pitchFamily="2" charset="-122"/>
              </a:rPr>
              <a:t>《</a:t>
            </a:r>
            <a:r>
              <a:rPr lang="zh-CN" altLang="zh-CN" sz="2800" b="1" dirty="0">
                <a:solidFill>
                  <a:schemeClr val="tx2"/>
                </a:solidFill>
              </a:rPr>
              <a:t>破坏市场管理秩序犯罪司法适用</a:t>
            </a:r>
            <a:r>
              <a:rPr lang="en-US" altLang="zh-CN" sz="2800" b="1" dirty="0">
                <a:solidFill>
                  <a:schemeClr val="tx2"/>
                </a:solidFill>
                <a:latin typeface="宋体" pitchFamily="2" charset="-122"/>
              </a:rPr>
              <a:t>》</a:t>
            </a:r>
            <a:r>
              <a:rPr lang="zh-CN" altLang="en-US" sz="2800" b="1" dirty="0">
                <a:solidFill>
                  <a:schemeClr val="tx2"/>
                </a:solidFill>
                <a:latin typeface="宋体" pitchFamily="2" charset="-122"/>
              </a:rPr>
              <a:t>（</a:t>
            </a:r>
            <a:r>
              <a:rPr lang="zh-CN" altLang="zh-CN" sz="2800" b="1" dirty="0">
                <a:solidFill>
                  <a:schemeClr val="tx2"/>
                </a:solidFill>
              </a:rPr>
              <a:t>刑法个罪司法适用丛书</a:t>
            </a:r>
            <a:r>
              <a:rPr lang="zh-CN" altLang="en-US" sz="2800" b="1" dirty="0">
                <a:solidFill>
                  <a:schemeClr val="tx2"/>
                </a:solidFill>
                <a:latin typeface="宋体" pitchFamily="2" charset="-122"/>
              </a:rPr>
              <a:t>）集中分类，入</a:t>
            </a:r>
            <a:r>
              <a:rPr lang="en-US" altLang="zh-CN" sz="2800" b="1" dirty="0">
                <a:solidFill>
                  <a:schemeClr val="tx2"/>
                </a:solidFill>
                <a:latin typeface="宋体" pitchFamily="2" charset="-122"/>
              </a:rPr>
              <a:t>D924</a:t>
            </a:r>
            <a:r>
              <a:rPr lang="zh-CN" altLang="en-US" sz="2800" b="1" dirty="0">
                <a:solidFill>
                  <a:schemeClr val="tx2"/>
                </a:solidFill>
                <a:latin typeface="宋体" pitchFamily="2" charset="-122"/>
              </a:rPr>
              <a:t>，再做分析分类</a:t>
            </a:r>
            <a:r>
              <a:rPr lang="en-US" altLang="zh-CN" sz="2800" b="1" dirty="0">
                <a:solidFill>
                  <a:schemeClr val="tx2"/>
                </a:solidFill>
                <a:latin typeface="宋体" pitchFamily="2" charset="-122"/>
              </a:rPr>
              <a:t>D924.35</a:t>
            </a:r>
          </a:p>
        </p:txBody>
      </p:sp>
      <p:sp>
        <p:nvSpPr>
          <p:cNvPr id="144387" name="Text Box 3"/>
          <p:cNvSpPr txBox="1">
            <a:spLocks noChangeArrowheads="1"/>
          </p:cNvSpPr>
          <p:nvPr/>
        </p:nvSpPr>
        <p:spPr bwMode="auto">
          <a:xfrm>
            <a:off x="971550" y="1125538"/>
            <a:ext cx="4752975"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smtClean="0">
                <a:solidFill>
                  <a:schemeClr val="tx2"/>
                </a:solidFill>
                <a:latin typeface="宋体" pitchFamily="2" charset="-122"/>
              </a:rPr>
              <a:t>丛书</a:t>
            </a:r>
            <a:endParaRPr lang="zh-CN" altLang="en-US" sz="3600" b="1" dirty="0">
              <a:solidFill>
                <a:schemeClr val="tx2"/>
              </a:solidFill>
              <a:latin typeface="宋体" pitchFamily="2" charset="-122"/>
            </a:endParaRPr>
          </a:p>
        </p:txBody>
      </p:sp>
    </p:spTree>
  </p:cSld>
  <p:clrMapOvr>
    <a:masterClrMapping/>
  </p:clrMapOvr>
  <p:transition advTm="1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23850" y="2060575"/>
            <a:ext cx="8445500" cy="3424238"/>
          </a:xfrm>
          <a:noFill/>
          <a:ln/>
        </p:spPr>
        <p:txBody>
          <a:bodyPr>
            <a:spAutoFit/>
          </a:bodyPr>
          <a:lstStyle/>
          <a:p>
            <a:r>
              <a:rPr lang="zh-CN" altLang="en-US" sz="2800" b="1">
                <a:latin typeface="宋体" pitchFamily="2" charset="-122"/>
              </a:rPr>
              <a:t>一种文献经改写、改编之后，其内容改变不大的，均随原文献归类。文艺作品，从一种文体改编成另一种文体，则应按改编后的文体归类。</a:t>
            </a:r>
          </a:p>
          <a:p>
            <a:pPr>
              <a:buFont typeface="Wingdings" pitchFamily="2" charset="2"/>
              <a:buNone/>
            </a:pPr>
            <a:endParaRPr lang="zh-CN" altLang="en-US" sz="2800" b="1">
              <a:latin typeface="宋体" pitchFamily="2" charset="-122"/>
            </a:endParaRPr>
          </a:p>
          <a:p>
            <a:pPr>
              <a:buFont typeface="Wingdings" pitchFamily="2" charset="2"/>
              <a:buNone/>
            </a:pPr>
            <a:r>
              <a:rPr lang="zh-CN" altLang="en-US" sz="2800" b="1">
                <a:solidFill>
                  <a:schemeClr val="tx2"/>
                </a:solidFill>
                <a:latin typeface="宋体" pitchFamily="2" charset="-122"/>
              </a:rPr>
              <a:t>例：</a:t>
            </a:r>
            <a:r>
              <a:rPr lang="en-US" altLang="zh-CN" sz="2800" b="1">
                <a:solidFill>
                  <a:schemeClr val="tx2"/>
                </a:solidFill>
                <a:latin typeface="宋体" pitchFamily="2" charset="-122"/>
              </a:rPr>
              <a:t>《</a:t>
            </a:r>
            <a:r>
              <a:rPr lang="zh-CN" altLang="en-US" sz="2800" b="1">
                <a:solidFill>
                  <a:schemeClr val="tx2"/>
                </a:solidFill>
                <a:latin typeface="宋体" pitchFamily="2" charset="-122"/>
              </a:rPr>
              <a:t>红楼梦</a:t>
            </a:r>
            <a:r>
              <a:rPr lang="en-US" altLang="zh-CN" sz="2800" b="1">
                <a:solidFill>
                  <a:schemeClr val="tx2"/>
                </a:solidFill>
                <a:latin typeface="宋体" pitchFamily="2" charset="-122"/>
              </a:rPr>
              <a:t>》</a:t>
            </a:r>
            <a:r>
              <a:rPr lang="zh-CN" altLang="en-US" sz="2800" b="1">
                <a:solidFill>
                  <a:schemeClr val="tx2"/>
                </a:solidFill>
                <a:latin typeface="宋体" pitchFamily="2" charset="-122"/>
              </a:rPr>
              <a:t>（小说）入</a:t>
            </a:r>
            <a:r>
              <a:rPr lang="en-US" altLang="zh-CN" sz="2800" b="1">
                <a:solidFill>
                  <a:schemeClr val="tx2"/>
                </a:solidFill>
                <a:latin typeface="宋体" pitchFamily="2" charset="-122"/>
              </a:rPr>
              <a:t>I242.4</a:t>
            </a:r>
          </a:p>
          <a:p>
            <a:pPr>
              <a:buFont typeface="Wingdings" pitchFamily="2" charset="2"/>
              <a:buNone/>
            </a:pPr>
            <a:r>
              <a:rPr lang="en-US" altLang="zh-CN" sz="2800" b="1">
                <a:solidFill>
                  <a:schemeClr val="tx2"/>
                </a:solidFill>
                <a:latin typeface="宋体" pitchFamily="2" charset="-122"/>
              </a:rPr>
              <a:t>    《</a:t>
            </a:r>
            <a:r>
              <a:rPr lang="zh-CN" altLang="en-US" sz="2800" b="1">
                <a:solidFill>
                  <a:schemeClr val="tx2"/>
                </a:solidFill>
                <a:latin typeface="宋体" pitchFamily="2" charset="-122"/>
              </a:rPr>
              <a:t>红楼梦（缩写本）</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I242.4</a:t>
            </a:r>
          </a:p>
          <a:p>
            <a:pPr>
              <a:buFont typeface="Wingdings" pitchFamily="2" charset="2"/>
              <a:buNone/>
            </a:pPr>
            <a:r>
              <a:rPr lang="en-US" altLang="zh-CN" sz="2800" b="1">
                <a:solidFill>
                  <a:schemeClr val="tx2"/>
                </a:solidFill>
                <a:latin typeface="宋体" pitchFamily="2" charset="-122"/>
              </a:rPr>
              <a:t>    《</a:t>
            </a:r>
            <a:r>
              <a:rPr lang="zh-CN" altLang="en-US" sz="2800" b="1">
                <a:solidFill>
                  <a:schemeClr val="tx2"/>
                </a:solidFill>
                <a:latin typeface="宋体" pitchFamily="2" charset="-122"/>
              </a:rPr>
              <a:t>红楼梦</a:t>
            </a:r>
            <a:r>
              <a:rPr lang="en-US" altLang="zh-CN" sz="2800" b="1">
                <a:solidFill>
                  <a:schemeClr val="tx2"/>
                </a:solidFill>
                <a:latin typeface="宋体" pitchFamily="2" charset="-122"/>
              </a:rPr>
              <a:t>》</a:t>
            </a:r>
            <a:r>
              <a:rPr lang="zh-CN" altLang="en-US" sz="2800" b="1">
                <a:solidFill>
                  <a:schemeClr val="tx2"/>
                </a:solidFill>
                <a:latin typeface="宋体" pitchFamily="2" charset="-122"/>
              </a:rPr>
              <a:t>（电影文学）入</a:t>
            </a:r>
            <a:r>
              <a:rPr lang="en-US" altLang="zh-CN" sz="2800" b="1">
                <a:solidFill>
                  <a:schemeClr val="tx2"/>
                </a:solidFill>
                <a:latin typeface="宋体" pitchFamily="2" charset="-122"/>
              </a:rPr>
              <a:t>I235.1</a:t>
            </a:r>
            <a:r>
              <a:rPr lang="en-US" altLang="zh-CN" sz="2800" b="1">
                <a:solidFill>
                  <a:schemeClr val="hlink"/>
                </a:solidFill>
                <a:latin typeface="宋体" pitchFamily="2" charset="-122"/>
              </a:rPr>
              <a:t> </a:t>
            </a:r>
            <a:r>
              <a:rPr lang="en-US" altLang="zh-CN" sz="2800">
                <a:solidFill>
                  <a:schemeClr val="hlink"/>
                </a:solidFill>
                <a:latin typeface="宋体" pitchFamily="2" charset="-122"/>
              </a:rPr>
              <a:t> </a:t>
            </a:r>
          </a:p>
        </p:txBody>
      </p:sp>
      <p:sp>
        <p:nvSpPr>
          <p:cNvPr id="69636" name="Text Box 4"/>
          <p:cNvSpPr txBox="1">
            <a:spLocks noChangeArrowheads="1"/>
          </p:cNvSpPr>
          <p:nvPr/>
        </p:nvSpPr>
        <p:spPr bwMode="auto">
          <a:xfrm>
            <a:off x="1116013" y="1052513"/>
            <a:ext cx="7127875"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smtClean="0">
                <a:solidFill>
                  <a:schemeClr val="tx2"/>
                </a:solidFill>
                <a:latin typeface="宋体" pitchFamily="2" charset="-122"/>
              </a:rPr>
              <a:t>经</a:t>
            </a:r>
            <a:r>
              <a:rPr lang="zh-CN" altLang="en-US" sz="3600" b="1" dirty="0">
                <a:solidFill>
                  <a:schemeClr val="tx2"/>
                </a:solidFill>
                <a:latin typeface="宋体" pitchFamily="2" charset="-122"/>
              </a:rPr>
              <a:t>缩写、改编或被研究的文献</a:t>
            </a:r>
          </a:p>
        </p:txBody>
      </p:sp>
    </p:spTree>
  </p:cSld>
  <p:clrMapOvr>
    <a:masterClrMapping/>
  </p:clrMapOvr>
  <p:transition advTm="1422"/>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395288" y="2205038"/>
            <a:ext cx="8229600" cy="3495675"/>
          </a:xfrm>
          <a:noFill/>
          <a:ln/>
        </p:spPr>
        <p:txBody>
          <a:bodyPr>
            <a:spAutoFit/>
          </a:bodyPr>
          <a:lstStyle/>
          <a:p>
            <a:r>
              <a:rPr lang="zh-CN" altLang="en-US" sz="2800" b="1">
                <a:latin typeface="宋体" pitchFamily="2" charset="-122"/>
              </a:rPr>
              <a:t>对于一种文献的研究（包括注释、考证、评论、杂记等）一般均随原文献归类，除非分类法另有规定。 </a:t>
            </a:r>
          </a:p>
          <a:p>
            <a:pPr>
              <a:buFont typeface="Wingdings" pitchFamily="2" charset="2"/>
              <a:buNone/>
            </a:pPr>
            <a:r>
              <a:rPr lang="zh-CN" altLang="en-US" sz="2800" b="1">
                <a:solidFill>
                  <a:schemeClr val="hlink"/>
                </a:solidFill>
                <a:latin typeface="宋体" pitchFamily="2" charset="-122"/>
              </a:rPr>
              <a:t> </a:t>
            </a:r>
            <a:r>
              <a:rPr lang="zh-CN" altLang="en-US" sz="2800" b="1">
                <a:solidFill>
                  <a:schemeClr val="tx2"/>
                </a:solidFill>
                <a:latin typeface="宋体" pitchFamily="2" charset="-122"/>
              </a:rPr>
              <a:t>例：</a:t>
            </a:r>
            <a:r>
              <a:rPr lang="en-US" altLang="zh-CN" sz="2800" b="1">
                <a:solidFill>
                  <a:schemeClr val="tx2"/>
                </a:solidFill>
                <a:latin typeface="宋体" pitchFamily="2" charset="-122"/>
              </a:rPr>
              <a:t>《</a:t>
            </a:r>
            <a:r>
              <a:rPr lang="zh-CN" altLang="en-US" sz="2800" b="1">
                <a:solidFill>
                  <a:schemeClr val="tx2"/>
                </a:solidFill>
                <a:latin typeface="宋体" pitchFamily="2" charset="-122"/>
              </a:rPr>
              <a:t>本草纲目</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R281.3        </a:t>
            </a:r>
          </a:p>
          <a:p>
            <a:pPr>
              <a:buFont typeface="Wingdings" pitchFamily="2" charset="2"/>
              <a:buNone/>
            </a:pPr>
            <a:r>
              <a:rPr lang="en-US" altLang="zh-CN" sz="2800" b="1">
                <a:solidFill>
                  <a:schemeClr val="tx2"/>
                </a:solidFill>
                <a:latin typeface="宋体" pitchFamily="2" charset="-122"/>
              </a:rPr>
              <a:t>     《</a:t>
            </a:r>
            <a:r>
              <a:rPr lang="zh-CN" altLang="en-US" sz="2800" b="1">
                <a:solidFill>
                  <a:schemeClr val="tx2"/>
                </a:solidFill>
                <a:latin typeface="宋体" pitchFamily="2" charset="-122"/>
              </a:rPr>
              <a:t>本草纲目通释</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R281.3</a:t>
            </a:r>
          </a:p>
          <a:p>
            <a:pPr>
              <a:buFont typeface="Wingdings" pitchFamily="2" charset="2"/>
              <a:buNone/>
            </a:pPr>
            <a:r>
              <a:rPr lang="en-US" altLang="zh-CN" sz="2800" b="1">
                <a:solidFill>
                  <a:schemeClr val="tx2"/>
                </a:solidFill>
                <a:latin typeface="宋体" pitchFamily="2" charset="-122"/>
              </a:rPr>
              <a:t>     《</a:t>
            </a:r>
            <a:r>
              <a:rPr lang="zh-CN" altLang="en-US" sz="2800" b="1">
                <a:solidFill>
                  <a:schemeClr val="tx2"/>
                </a:solidFill>
                <a:latin typeface="宋体" pitchFamily="2" charset="-122"/>
              </a:rPr>
              <a:t>本草纲目：白话全译</a:t>
            </a:r>
            <a:r>
              <a:rPr lang="en-US" altLang="zh-CN" sz="2800" b="1">
                <a:solidFill>
                  <a:schemeClr val="tx2"/>
                </a:solidFill>
                <a:latin typeface="宋体" pitchFamily="2" charset="-122"/>
              </a:rPr>
              <a:t>》</a:t>
            </a:r>
            <a:r>
              <a:rPr lang="zh-CN" altLang="en-US" sz="2800" b="1">
                <a:solidFill>
                  <a:schemeClr val="tx2"/>
                </a:solidFill>
                <a:latin typeface="宋体" pitchFamily="2" charset="-122"/>
              </a:rPr>
              <a:t>入</a:t>
            </a:r>
            <a:r>
              <a:rPr lang="en-US" altLang="zh-CN" sz="2800" b="1">
                <a:solidFill>
                  <a:schemeClr val="tx2"/>
                </a:solidFill>
                <a:latin typeface="宋体" pitchFamily="2" charset="-122"/>
              </a:rPr>
              <a:t>R281.3</a:t>
            </a:r>
          </a:p>
          <a:p>
            <a:pPr>
              <a:buFont typeface="Wingdings" pitchFamily="2" charset="2"/>
              <a:buNone/>
            </a:pPr>
            <a:r>
              <a:rPr lang="en-US" altLang="zh-CN"/>
              <a:t> </a:t>
            </a:r>
          </a:p>
        </p:txBody>
      </p:sp>
      <p:sp>
        <p:nvSpPr>
          <p:cNvPr id="124931" name="Text Box 3"/>
          <p:cNvSpPr txBox="1">
            <a:spLocks noChangeArrowheads="1"/>
          </p:cNvSpPr>
          <p:nvPr/>
        </p:nvSpPr>
        <p:spPr bwMode="auto">
          <a:xfrm>
            <a:off x="1116013" y="1052513"/>
            <a:ext cx="7127875"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a:solidFill>
                  <a:schemeClr val="tx2"/>
                </a:solidFill>
                <a:latin typeface="宋体" pitchFamily="2" charset="-122"/>
              </a:rPr>
              <a:t>经缩写、改编或被研究的文献</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68313" y="2133600"/>
            <a:ext cx="8048625" cy="4210050"/>
          </a:xfrm>
        </p:spPr>
        <p:txBody>
          <a:bodyPr/>
          <a:lstStyle/>
          <a:p>
            <a:r>
              <a:rPr lang="zh-CN" altLang="en-US" sz="2800" b="1">
                <a:latin typeface="宋体" pitchFamily="2" charset="-122"/>
              </a:rPr>
              <a:t>特种文献</a:t>
            </a:r>
            <a:r>
              <a:rPr lang="en-US" altLang="zh-CN" sz="2800" b="1">
                <a:latin typeface="宋体" pitchFamily="2" charset="-122"/>
              </a:rPr>
              <a:t>,</a:t>
            </a:r>
            <a:r>
              <a:rPr lang="zh-CN" altLang="en-US" sz="2800" b="1">
                <a:latin typeface="宋体" pitchFamily="2" charset="-122"/>
              </a:rPr>
              <a:t>包括专利文献、标准文献、科技报告、学位论文、会议文献、产品资料等，均按其学科内容分入有关各类，并依总论复分表分。</a:t>
            </a:r>
          </a:p>
          <a:p>
            <a:pPr>
              <a:buFont typeface="Wingdings" pitchFamily="2" charset="2"/>
              <a:buNone/>
            </a:pPr>
            <a:endParaRPr lang="en-US" altLang="zh-CN" sz="2800" b="1">
              <a:latin typeface="宋体" pitchFamily="2" charset="-122"/>
            </a:endParaRPr>
          </a:p>
        </p:txBody>
      </p:sp>
      <p:sp>
        <p:nvSpPr>
          <p:cNvPr id="70660" name="Text Box 4"/>
          <p:cNvSpPr txBox="1">
            <a:spLocks noChangeArrowheads="1"/>
          </p:cNvSpPr>
          <p:nvPr/>
        </p:nvSpPr>
        <p:spPr bwMode="auto">
          <a:xfrm>
            <a:off x="1116013" y="1196975"/>
            <a:ext cx="6192837"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70661" name="Text Box 5"/>
          <p:cNvSpPr txBox="1">
            <a:spLocks noChangeArrowheads="1"/>
          </p:cNvSpPr>
          <p:nvPr/>
        </p:nvSpPr>
        <p:spPr bwMode="auto">
          <a:xfrm>
            <a:off x="1187450" y="1125538"/>
            <a:ext cx="4608513" cy="641350"/>
          </a:xfrm>
          <a:prstGeom prst="rect">
            <a:avLst/>
          </a:prstGeom>
          <a:noFill/>
          <a:ln w="9525">
            <a:noFill/>
            <a:miter lim="800000"/>
            <a:headEnd/>
            <a:tailEnd/>
          </a:ln>
          <a:effectLst/>
        </p:spPr>
        <p:txBody>
          <a:bodyPr>
            <a:spAutoFit/>
          </a:bodyPr>
          <a:lstStyle/>
          <a:p>
            <a:pPr>
              <a:spcBef>
                <a:spcPct val="50000"/>
              </a:spcBef>
            </a:pPr>
            <a:r>
              <a:rPr lang="en-US" altLang="zh-CN" sz="3600" b="1" dirty="0" smtClean="0">
                <a:solidFill>
                  <a:schemeClr val="tx2"/>
                </a:solidFill>
                <a:latin typeface="宋体" pitchFamily="2" charset="-122"/>
              </a:rPr>
              <a:t>  </a:t>
            </a:r>
            <a:r>
              <a:rPr lang="zh-CN" altLang="en-US" sz="3600" b="1" dirty="0">
                <a:solidFill>
                  <a:schemeClr val="tx2"/>
                </a:solidFill>
                <a:latin typeface="宋体" pitchFamily="2" charset="-122"/>
              </a:rPr>
              <a:t>特种文献</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50938" y="765175"/>
            <a:ext cx="7793037" cy="911225"/>
          </a:xfrm>
        </p:spPr>
        <p:txBody>
          <a:bodyPr/>
          <a:lstStyle/>
          <a:p>
            <a:r>
              <a:rPr lang="en-US" altLang="zh-CN" sz="3600" b="1" dirty="0" smtClean="0">
                <a:latin typeface="宋体" pitchFamily="2" charset="-122"/>
              </a:rPr>
              <a:t> </a:t>
            </a:r>
            <a:r>
              <a:rPr lang="zh-CN" altLang="en-US" sz="3600" b="1" dirty="0" smtClean="0">
                <a:latin typeface="宋体" pitchFamily="2" charset="-122"/>
              </a:rPr>
              <a:t>非</a:t>
            </a:r>
            <a:r>
              <a:rPr lang="zh-CN" altLang="en-US" sz="3600" b="1" dirty="0">
                <a:latin typeface="宋体" pitchFamily="2" charset="-122"/>
              </a:rPr>
              <a:t>书资料</a:t>
            </a:r>
          </a:p>
        </p:txBody>
      </p:sp>
      <p:sp>
        <p:nvSpPr>
          <p:cNvPr id="88067" name="Rectangle 3"/>
          <p:cNvSpPr>
            <a:spLocks noGrp="1" noChangeArrowheads="1"/>
          </p:cNvSpPr>
          <p:nvPr>
            <p:ph type="body" idx="1"/>
          </p:nvPr>
        </p:nvSpPr>
        <p:spPr>
          <a:xfrm>
            <a:off x="539750" y="2205038"/>
            <a:ext cx="8281988" cy="3681412"/>
          </a:xfrm>
        </p:spPr>
        <p:txBody>
          <a:bodyPr/>
          <a:lstStyle/>
          <a:p>
            <a:r>
              <a:rPr lang="zh-CN" altLang="en-US" sz="2800" b="1">
                <a:latin typeface="宋体" pitchFamily="2" charset="-122"/>
              </a:rPr>
              <a:t>非书资料（包括计算机文档）的分类标引与普通图书基本相同。</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42988" y="1052513"/>
            <a:ext cx="7021512" cy="623887"/>
          </a:xfrm>
        </p:spPr>
        <p:txBody>
          <a:bodyPr>
            <a:normAutofit fontScale="90000"/>
          </a:bodyPr>
          <a:lstStyle/>
          <a:p>
            <a:r>
              <a:rPr lang="en-US" altLang="zh-CN" sz="3600" b="1" dirty="0" smtClean="0">
                <a:latin typeface="宋体" pitchFamily="2" charset="-122"/>
              </a:rPr>
              <a:t>2.3.4 </a:t>
            </a:r>
            <a:r>
              <a:rPr lang="zh-CN" altLang="en-US" sz="3600" b="1" dirty="0">
                <a:latin typeface="宋体" pitchFamily="2" charset="-122"/>
              </a:rPr>
              <a:t>文献分类标引</a:t>
            </a:r>
            <a:r>
              <a:rPr lang="zh-CN" altLang="en-US" sz="3600" b="1" dirty="0" smtClean="0">
                <a:latin typeface="宋体" pitchFamily="2" charset="-122"/>
              </a:rPr>
              <a:t>工作重点</a:t>
            </a:r>
            <a:endParaRPr lang="zh-CN" altLang="en-US" sz="3600" b="1" dirty="0">
              <a:latin typeface="宋体" pitchFamily="2" charset="-122"/>
            </a:endParaRPr>
          </a:p>
        </p:txBody>
      </p:sp>
      <p:sp>
        <p:nvSpPr>
          <p:cNvPr id="150531" name="Rectangle 3"/>
          <p:cNvSpPr>
            <a:spLocks noGrp="1" noChangeArrowheads="1"/>
          </p:cNvSpPr>
          <p:nvPr>
            <p:ph type="body" idx="1"/>
          </p:nvPr>
        </p:nvSpPr>
        <p:spPr>
          <a:xfrm>
            <a:off x="468313" y="2060575"/>
            <a:ext cx="8424862" cy="4319588"/>
          </a:xfrm>
        </p:spPr>
        <p:txBody>
          <a:bodyPr/>
          <a:lstStyle/>
          <a:p>
            <a:pPr>
              <a:buFont typeface="Wingdings" pitchFamily="2" charset="2"/>
              <a:buNone/>
            </a:pPr>
            <a:r>
              <a:rPr lang="en-US" altLang="zh-CN" sz="2800" b="1" dirty="0">
                <a:latin typeface="宋体" pitchFamily="2" charset="-122"/>
              </a:rPr>
              <a:t>     </a:t>
            </a:r>
            <a:r>
              <a:rPr lang="zh-CN" altLang="en-US" sz="2800" b="1" dirty="0">
                <a:latin typeface="宋体" pitchFamily="2" charset="-122"/>
              </a:rPr>
              <a:t>在文献分类标引过程中，重在把握两个关键。</a:t>
            </a:r>
          </a:p>
          <a:p>
            <a:pPr>
              <a:buFont typeface="Wingdings" pitchFamily="2" charset="2"/>
              <a:buNone/>
            </a:pPr>
            <a:r>
              <a:rPr lang="zh-CN" altLang="en-US" sz="2800" b="1" dirty="0">
                <a:latin typeface="宋体" pitchFamily="2" charset="-122"/>
              </a:rPr>
              <a:t>  </a:t>
            </a:r>
            <a:r>
              <a:rPr lang="zh-CN" altLang="en-US" sz="2800" b="1" dirty="0"/>
              <a:t>①</a:t>
            </a:r>
            <a:r>
              <a:rPr lang="zh-CN" altLang="en-US" sz="2800" b="1" dirty="0">
                <a:latin typeface="宋体" pitchFamily="2" charset="-122"/>
              </a:rPr>
              <a:t>对文献主题的全面分析与准确提炼</a:t>
            </a:r>
          </a:p>
          <a:p>
            <a:pPr>
              <a:buFont typeface="Wingdings" pitchFamily="2" charset="2"/>
              <a:buNone/>
            </a:pPr>
            <a:r>
              <a:rPr lang="zh-CN" altLang="en-US" sz="2800" b="1" dirty="0">
                <a:latin typeface="宋体" pitchFamily="2" charset="-122"/>
              </a:rPr>
              <a:t>  </a:t>
            </a:r>
            <a:r>
              <a:rPr lang="zh-CN" altLang="en-US" sz="2800" b="1" dirty="0"/>
              <a:t>②</a:t>
            </a:r>
            <a:r>
              <a:rPr lang="zh-CN" altLang="en-US" sz="2800" b="1" dirty="0">
                <a:latin typeface="宋体" pitchFamily="2" charset="-122"/>
              </a:rPr>
              <a:t>对分类法的结构体系、各具体类的类目设置及其使用规则的了解、熟悉与掌握。</a:t>
            </a:r>
            <a:r>
              <a:rPr lang="zh-CN" altLang="en-US" dirty="0">
                <a:latin typeface="宋体" pitchFamily="2" charset="-122"/>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自动分类标引方法研究</a:t>
            </a:r>
          </a:p>
        </p:txBody>
      </p:sp>
      <p:sp>
        <p:nvSpPr>
          <p:cNvPr id="11267" name="Rectangle 3"/>
          <p:cNvSpPr>
            <a:spLocks noGrp="1" noChangeArrowheads="1"/>
          </p:cNvSpPr>
          <p:nvPr>
            <p:ph type="body" idx="1"/>
          </p:nvPr>
        </p:nvSpPr>
        <p:spPr>
          <a:xfrm>
            <a:off x="571472" y="1643050"/>
            <a:ext cx="8062913" cy="4876800"/>
          </a:xfrm>
        </p:spPr>
        <p:txBody>
          <a:bodyPr/>
          <a:lstStyle/>
          <a:p>
            <a:r>
              <a:rPr lang="zh-CN" altLang="en-US" dirty="0"/>
              <a:t>自动分类标引的主要方法</a:t>
            </a:r>
          </a:p>
          <a:p>
            <a:pPr lvl="1"/>
            <a:r>
              <a:rPr lang="zh-CN" altLang="en-US" dirty="0"/>
              <a:t>自动归类</a:t>
            </a:r>
          </a:p>
          <a:p>
            <a:pPr lvl="2"/>
            <a:r>
              <a:rPr lang="zh-CN" altLang="en-US" dirty="0"/>
              <a:t>是指先分析待分类对象中的特征，将其与各种类别中对象具有的共同特征进行比较，再将待分类对象归入特征最近的一类并赋予相应的分类号。</a:t>
            </a:r>
          </a:p>
          <a:p>
            <a:pPr lvl="2"/>
            <a:r>
              <a:rPr lang="zh-CN" altLang="en-US" dirty="0"/>
              <a:t>基于词的自动分类（词典法）</a:t>
            </a:r>
          </a:p>
          <a:p>
            <a:pPr lvl="2"/>
            <a:r>
              <a:rPr lang="zh-CN" altLang="en-US" dirty="0"/>
              <a:t>基于专家系统的自动分类（知识法）</a:t>
            </a:r>
          </a:p>
          <a:p>
            <a:pPr lvl="1"/>
            <a:r>
              <a:rPr lang="zh-CN" altLang="en-US" dirty="0"/>
              <a:t>自动聚类</a:t>
            </a:r>
          </a:p>
          <a:p>
            <a:pPr lvl="2"/>
            <a:r>
              <a:rPr lang="zh-CN" altLang="en-US" dirty="0"/>
              <a:t>是指从待分类对象中提取特征，再将提取的全部特征进行比较并按一定原则将具有相同或相近特征的对象定义为一类。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42988" y="981075"/>
            <a:ext cx="7021512" cy="623888"/>
          </a:xfrm>
        </p:spPr>
        <p:txBody>
          <a:bodyPr>
            <a:normAutofit fontScale="90000"/>
          </a:bodyPr>
          <a:lstStyle/>
          <a:p>
            <a:r>
              <a:rPr lang="en-US" altLang="zh-CN" sz="3600" b="1" dirty="0" smtClean="0">
                <a:latin typeface="宋体" pitchFamily="2" charset="-122"/>
              </a:rPr>
              <a:t>2.1</a:t>
            </a:r>
            <a:r>
              <a:rPr lang="zh-CN" altLang="en-US" sz="3600" b="1" dirty="0" smtClean="0">
                <a:latin typeface="宋体" pitchFamily="2" charset="-122"/>
              </a:rPr>
              <a:t>文献</a:t>
            </a:r>
            <a:r>
              <a:rPr lang="zh-CN" altLang="en-US" sz="3600" b="1" dirty="0">
                <a:latin typeface="宋体" pitchFamily="2" charset="-122"/>
              </a:rPr>
              <a:t>分类标引工作程序</a:t>
            </a:r>
          </a:p>
        </p:txBody>
      </p:sp>
      <p:sp>
        <p:nvSpPr>
          <p:cNvPr id="140293" name="Rectangle 5"/>
          <p:cNvSpPr>
            <a:spLocks noChangeArrowheads="1"/>
          </p:cNvSpPr>
          <p:nvPr/>
        </p:nvSpPr>
        <p:spPr bwMode="auto">
          <a:xfrm>
            <a:off x="4357686" y="1857364"/>
            <a:ext cx="2376487" cy="503237"/>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b="1" dirty="0" smtClean="0"/>
              <a:t>分类查重</a:t>
            </a:r>
            <a:endParaRPr lang="zh-CN" altLang="en-US" sz="2400" b="1" dirty="0"/>
          </a:p>
        </p:txBody>
      </p:sp>
      <p:sp>
        <p:nvSpPr>
          <p:cNvPr id="140295" name="Rectangle 7"/>
          <p:cNvSpPr>
            <a:spLocks noChangeArrowheads="1"/>
          </p:cNvSpPr>
          <p:nvPr/>
        </p:nvSpPr>
        <p:spPr bwMode="auto">
          <a:xfrm>
            <a:off x="4429124" y="3857628"/>
            <a:ext cx="2376487" cy="503237"/>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b="1" dirty="0" smtClean="0"/>
              <a:t>文献归类</a:t>
            </a:r>
            <a:endParaRPr lang="zh-CN" altLang="en-US" sz="2400" b="1" dirty="0"/>
          </a:p>
        </p:txBody>
      </p:sp>
      <p:sp>
        <p:nvSpPr>
          <p:cNvPr id="140296" name="Rectangle 8"/>
          <p:cNvSpPr>
            <a:spLocks noChangeArrowheads="1"/>
          </p:cNvSpPr>
          <p:nvPr/>
        </p:nvSpPr>
        <p:spPr bwMode="auto">
          <a:xfrm>
            <a:off x="4429124" y="2857496"/>
            <a:ext cx="2376487" cy="503238"/>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b="1" dirty="0" smtClean="0"/>
              <a:t>内容分析</a:t>
            </a:r>
            <a:endParaRPr lang="zh-CN" altLang="en-US" sz="2400" b="1" dirty="0"/>
          </a:p>
        </p:txBody>
      </p:sp>
      <p:sp>
        <p:nvSpPr>
          <p:cNvPr id="140297" name="Rectangle 9"/>
          <p:cNvSpPr>
            <a:spLocks noChangeArrowheads="1"/>
          </p:cNvSpPr>
          <p:nvPr/>
        </p:nvSpPr>
        <p:spPr bwMode="auto">
          <a:xfrm>
            <a:off x="4429124" y="5786454"/>
            <a:ext cx="2376487" cy="503237"/>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b="1" dirty="0"/>
              <a:t>审    核</a:t>
            </a:r>
          </a:p>
        </p:txBody>
      </p:sp>
      <p:sp>
        <p:nvSpPr>
          <p:cNvPr id="140298" name="Line 10"/>
          <p:cNvSpPr>
            <a:spLocks noChangeShapeType="1"/>
          </p:cNvSpPr>
          <p:nvPr/>
        </p:nvSpPr>
        <p:spPr bwMode="auto">
          <a:xfrm>
            <a:off x="5572132" y="2357430"/>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40301" name="Line 13"/>
          <p:cNvSpPr>
            <a:spLocks noChangeShapeType="1"/>
          </p:cNvSpPr>
          <p:nvPr/>
        </p:nvSpPr>
        <p:spPr bwMode="auto">
          <a:xfrm>
            <a:off x="5572132" y="3357562"/>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40303" name="Line 15"/>
          <p:cNvSpPr>
            <a:spLocks noChangeShapeType="1"/>
          </p:cNvSpPr>
          <p:nvPr/>
        </p:nvSpPr>
        <p:spPr bwMode="auto">
          <a:xfrm>
            <a:off x="5643570" y="5286388"/>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40304" name="Text Box 16"/>
          <p:cNvSpPr txBox="1">
            <a:spLocks noChangeArrowheads="1"/>
          </p:cNvSpPr>
          <p:nvPr/>
        </p:nvSpPr>
        <p:spPr bwMode="auto">
          <a:xfrm>
            <a:off x="611188" y="2276475"/>
            <a:ext cx="3529012" cy="3662541"/>
          </a:xfrm>
          <a:prstGeom prst="rect">
            <a:avLst/>
          </a:prstGeom>
          <a:noFill/>
          <a:ln w="9525">
            <a:noFill/>
            <a:miter lim="800000"/>
            <a:headEnd/>
            <a:tailEnd/>
          </a:ln>
          <a:effectLst/>
        </p:spPr>
        <p:txBody>
          <a:bodyPr>
            <a:spAutoFit/>
          </a:bodyPr>
          <a:lstStyle/>
          <a:p>
            <a:pPr>
              <a:buFont typeface="Wingdings" pitchFamily="2" charset="2"/>
              <a:buChar char="n"/>
            </a:pPr>
            <a:r>
              <a:rPr lang="zh-CN" altLang="en-US" sz="2800" b="1" dirty="0" smtClean="0">
                <a:solidFill>
                  <a:schemeClr val="tx2"/>
                </a:solidFill>
                <a:latin typeface="宋体" pitchFamily="2" charset="-122"/>
              </a:rPr>
              <a:t>分类查重</a:t>
            </a:r>
            <a:endParaRPr lang="en-US" altLang="zh-CN" sz="2800" b="1" dirty="0" smtClean="0">
              <a:solidFill>
                <a:schemeClr val="tx2"/>
              </a:solidFill>
              <a:latin typeface="宋体" pitchFamily="2" charset="-122"/>
            </a:endParaRPr>
          </a:p>
          <a:p>
            <a:pPr>
              <a:buFont typeface="Wingdings" pitchFamily="2" charset="2"/>
              <a:buChar char="n"/>
            </a:pPr>
            <a:r>
              <a:rPr lang="zh-CN" altLang="en-US" sz="2800" b="1" dirty="0" smtClean="0">
                <a:solidFill>
                  <a:schemeClr val="tx2"/>
                </a:solidFill>
                <a:latin typeface="宋体" pitchFamily="2" charset="-122"/>
              </a:rPr>
              <a:t>内容分析 </a:t>
            </a:r>
            <a:endParaRPr lang="zh-CN" altLang="en-US" sz="2800" b="1" dirty="0">
              <a:solidFill>
                <a:schemeClr val="tx2"/>
              </a:solidFill>
              <a:latin typeface="宋体" pitchFamily="2" charset="-122"/>
            </a:endParaRPr>
          </a:p>
          <a:p>
            <a:pPr>
              <a:buFont typeface="Wingdings" pitchFamily="2" charset="2"/>
              <a:buChar char="n"/>
            </a:pPr>
            <a:r>
              <a:rPr lang="zh-CN" altLang="en-US" sz="2800" b="1" dirty="0" smtClean="0">
                <a:solidFill>
                  <a:schemeClr val="tx2"/>
                </a:solidFill>
                <a:latin typeface="宋体" pitchFamily="2" charset="-122"/>
              </a:rPr>
              <a:t>文献归类 </a:t>
            </a:r>
            <a:endParaRPr lang="zh-CN" altLang="en-US" sz="2800" b="1" dirty="0">
              <a:solidFill>
                <a:schemeClr val="tx2"/>
              </a:solidFill>
              <a:latin typeface="宋体" pitchFamily="2" charset="-122"/>
            </a:endParaRPr>
          </a:p>
          <a:p>
            <a:pPr>
              <a:buFont typeface="Wingdings" pitchFamily="2" charset="2"/>
              <a:buChar char="n"/>
            </a:pPr>
            <a:r>
              <a:rPr lang="zh-CN" altLang="en-US" sz="2800" b="1" dirty="0" smtClean="0">
                <a:solidFill>
                  <a:schemeClr val="tx2"/>
                </a:solidFill>
                <a:latin typeface="宋体" pitchFamily="2" charset="-122"/>
              </a:rPr>
              <a:t>配书次号</a:t>
            </a:r>
            <a:endParaRPr lang="zh-CN" altLang="en-US" sz="2800" b="1" dirty="0">
              <a:solidFill>
                <a:schemeClr val="tx2"/>
              </a:solidFill>
              <a:latin typeface="宋体" pitchFamily="2" charset="-122"/>
            </a:endParaRPr>
          </a:p>
          <a:p>
            <a:pPr>
              <a:buFont typeface="Wingdings" pitchFamily="2" charset="2"/>
              <a:buChar char="n"/>
            </a:pPr>
            <a:r>
              <a:rPr lang="zh-CN" altLang="en-US" sz="2800" b="1" dirty="0" smtClean="0">
                <a:solidFill>
                  <a:schemeClr val="tx2"/>
                </a:solidFill>
                <a:latin typeface="宋体" pitchFamily="2" charset="-122"/>
              </a:rPr>
              <a:t>审核</a:t>
            </a:r>
            <a:endParaRPr lang="en-US" altLang="zh-CN" sz="2800" b="1" dirty="0" smtClean="0">
              <a:solidFill>
                <a:schemeClr val="tx2"/>
              </a:solidFill>
              <a:latin typeface="宋体" pitchFamily="2" charset="-122"/>
            </a:endParaRPr>
          </a:p>
          <a:p>
            <a:pPr>
              <a:buFont typeface="Wingdings" pitchFamily="2" charset="2"/>
              <a:buChar char="n"/>
            </a:pPr>
            <a:endParaRPr lang="zh-CN" altLang="en-US" sz="2800" b="1" dirty="0">
              <a:solidFill>
                <a:schemeClr val="tx2"/>
              </a:solidFill>
              <a:latin typeface="宋体" pitchFamily="2" charset="-122"/>
            </a:endParaRPr>
          </a:p>
          <a:p>
            <a:pPr>
              <a:buFont typeface="Wingdings" pitchFamily="2" charset="2"/>
              <a:buChar char="n"/>
            </a:pPr>
            <a:endParaRPr lang="zh-CN" altLang="en-US" sz="2800" b="1" dirty="0">
              <a:solidFill>
                <a:schemeClr val="tx2"/>
              </a:solidFill>
              <a:latin typeface="宋体" pitchFamily="2" charset="-122"/>
            </a:endParaRPr>
          </a:p>
          <a:p>
            <a:r>
              <a:rPr lang="zh-CN" altLang="en-US" sz="3600" b="1" dirty="0">
                <a:latin typeface="宋体" pitchFamily="2" charset="-122"/>
              </a:rPr>
              <a:t> </a:t>
            </a:r>
          </a:p>
        </p:txBody>
      </p:sp>
      <p:sp>
        <p:nvSpPr>
          <p:cNvPr id="11" name="Rectangle 7"/>
          <p:cNvSpPr>
            <a:spLocks noChangeArrowheads="1"/>
          </p:cNvSpPr>
          <p:nvPr/>
        </p:nvSpPr>
        <p:spPr bwMode="auto">
          <a:xfrm>
            <a:off x="4500562" y="4786322"/>
            <a:ext cx="2376487" cy="503237"/>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b="1" dirty="0" smtClean="0"/>
              <a:t>配书次号</a:t>
            </a:r>
            <a:endParaRPr lang="zh-CN" altLang="en-US" sz="2400" b="1" dirty="0"/>
          </a:p>
        </p:txBody>
      </p:sp>
      <p:sp>
        <p:nvSpPr>
          <p:cNvPr id="12" name="Line 13"/>
          <p:cNvSpPr>
            <a:spLocks noChangeShapeType="1"/>
          </p:cNvSpPr>
          <p:nvPr/>
        </p:nvSpPr>
        <p:spPr bwMode="auto">
          <a:xfrm>
            <a:off x="5643570" y="4286256"/>
            <a:ext cx="0" cy="504825"/>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723900"/>
            <a:ext cx="7772400" cy="914400"/>
          </a:xfrm>
        </p:spPr>
        <p:txBody>
          <a:bodyPr>
            <a:normAutofit/>
          </a:bodyPr>
          <a:lstStyle/>
          <a:p>
            <a:r>
              <a:rPr lang="zh-CN" altLang="en-US" sz="5400" dirty="0" smtClean="0"/>
              <a:t>三、分类检索体系构建</a:t>
            </a:r>
            <a:endParaRPr lang="zh-CN" altLang="en-US" sz="5400" dirty="0"/>
          </a:p>
        </p:txBody>
      </p:sp>
      <p:sp>
        <p:nvSpPr>
          <p:cNvPr id="65539" name="Rectangle 3"/>
          <p:cNvSpPr>
            <a:spLocks noGrp="1" noChangeArrowheads="1"/>
          </p:cNvSpPr>
          <p:nvPr>
            <p:ph type="body" idx="1"/>
          </p:nvPr>
        </p:nvSpPr>
        <p:spPr/>
        <p:txBody>
          <a:bodyPr>
            <a:normAutofit/>
          </a:bodyPr>
          <a:lstStyle/>
          <a:p>
            <a:r>
              <a:rPr lang="zh-CN" altLang="en-US" sz="4000" dirty="0" smtClean="0"/>
              <a:t>传统分类工作中，指以分类号作为主要检索点，将所有文献按分类号顺序排列，形成分类目录</a:t>
            </a:r>
            <a:endParaRPr lang="en-US" altLang="zh-CN" sz="4000" dirty="0" smtClean="0"/>
          </a:p>
          <a:p>
            <a:r>
              <a:rPr lang="zh-CN" altLang="en-US" sz="4000" dirty="0" smtClean="0"/>
              <a:t>现代检索系统中，指在文献数据库中，提供按分类号检索的途径。</a:t>
            </a:r>
            <a:endParaRPr lang="zh-CN" altLang="en-US" sz="4000" dirty="0"/>
          </a:p>
          <a:p>
            <a:endParaRPr lang="en-US" altLang="zh-CN"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84139"/>
            <a:ext cx="7415213" cy="1058846"/>
          </a:xfrm>
        </p:spPr>
        <p:txBody>
          <a:bodyPr>
            <a:normAutofit/>
          </a:bodyPr>
          <a:lstStyle/>
          <a:p>
            <a:r>
              <a:rPr lang="zh-CN" altLang="en-US" sz="4800" dirty="0" smtClean="0"/>
              <a:t>四、分类排架</a:t>
            </a:r>
            <a:endParaRPr lang="zh-CN" altLang="en-US" sz="4800" dirty="0"/>
          </a:p>
        </p:txBody>
      </p:sp>
      <p:sp>
        <p:nvSpPr>
          <p:cNvPr id="72707" name="Rectangle 3"/>
          <p:cNvSpPr>
            <a:spLocks noGrp="1" noChangeArrowheads="1"/>
          </p:cNvSpPr>
          <p:nvPr>
            <p:ph type="body" idx="1"/>
          </p:nvPr>
        </p:nvSpPr>
        <p:spPr>
          <a:xfrm>
            <a:off x="685800" y="981075"/>
            <a:ext cx="8134350" cy="5114925"/>
          </a:xfrm>
        </p:spPr>
        <p:txBody>
          <a:bodyPr/>
          <a:lstStyle/>
          <a:p>
            <a:r>
              <a:rPr lang="zh-CN" altLang="en-US" sz="3600" dirty="0" smtClean="0"/>
              <a:t>图书</a:t>
            </a:r>
            <a:r>
              <a:rPr lang="zh-CN" altLang="en-US" sz="3600" dirty="0"/>
              <a:t>排架依据的是</a:t>
            </a:r>
            <a:r>
              <a:rPr lang="zh-CN" altLang="en-US" sz="3600" u="sng" dirty="0"/>
              <a:t>索书号</a:t>
            </a:r>
            <a:r>
              <a:rPr lang="zh-CN" altLang="en-US" sz="3600" dirty="0"/>
              <a:t>。</a:t>
            </a:r>
          </a:p>
          <a:p>
            <a:r>
              <a:rPr lang="zh-CN" altLang="en-US" sz="3600" dirty="0" smtClean="0"/>
              <a:t>索</a:t>
            </a:r>
            <a:r>
              <a:rPr lang="zh-CN" altLang="en-US" sz="3600" dirty="0"/>
              <a:t>书号由编目部写在每册图书的书标上，同时在</a:t>
            </a:r>
            <a:r>
              <a:rPr lang="en-US" altLang="zh-CN" sz="3600" dirty="0"/>
              <a:t>MARC</a:t>
            </a:r>
            <a:r>
              <a:rPr lang="zh-CN" altLang="en-US" sz="3600" dirty="0"/>
              <a:t>记录中的</a:t>
            </a:r>
            <a:r>
              <a:rPr lang="en-US" altLang="zh-CN" sz="3600" dirty="0"/>
              <a:t>905</a:t>
            </a:r>
            <a:r>
              <a:rPr lang="zh-CN" altLang="en-US" sz="3600" dirty="0"/>
              <a:t>字段的</a:t>
            </a:r>
            <a:r>
              <a:rPr lang="en-US" altLang="zh-CN" sz="3600" dirty="0"/>
              <a:t>@f</a:t>
            </a:r>
            <a:r>
              <a:rPr lang="zh-CN" altLang="en-US" sz="3600" dirty="0"/>
              <a:t>子字段中揭示。如：</a:t>
            </a:r>
          </a:p>
          <a:p>
            <a:r>
              <a:rPr lang="en-US" altLang="zh-CN" sz="3600" dirty="0"/>
              <a:t>《</a:t>
            </a:r>
            <a:r>
              <a:rPr lang="zh-CN" altLang="en-US" sz="3600" dirty="0"/>
              <a:t>黑客防范技术揭秘</a:t>
            </a:r>
            <a:r>
              <a:rPr lang="en-US" altLang="zh-CN" sz="3600" dirty="0"/>
              <a:t>》</a:t>
            </a:r>
          </a:p>
          <a:p>
            <a:r>
              <a:rPr lang="en-US" altLang="zh-CN" sz="3600" dirty="0"/>
              <a:t>690 @aTP393.08</a:t>
            </a:r>
          </a:p>
          <a:p>
            <a:r>
              <a:rPr lang="en-US" altLang="zh-CN" sz="3600" dirty="0"/>
              <a:t>905  @ahcn@fTP393.0/115</a:t>
            </a:r>
          </a:p>
          <a:p>
            <a:endParaRPr lang="en-US" altLang="zh-CN"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85800" y="533400"/>
            <a:ext cx="7848600" cy="5562600"/>
          </a:xfrm>
        </p:spPr>
        <p:txBody>
          <a:bodyPr/>
          <a:lstStyle/>
          <a:p>
            <a:r>
              <a:rPr lang="zh-CN" altLang="en-US" sz="4000" dirty="0" smtClean="0"/>
              <a:t>索</a:t>
            </a:r>
            <a:r>
              <a:rPr lang="zh-CN" altLang="en-US" sz="4000" dirty="0"/>
              <a:t>书号构成：</a:t>
            </a:r>
          </a:p>
          <a:p>
            <a:pPr algn="just"/>
            <a:r>
              <a:rPr lang="zh-CN" altLang="en-US" sz="4000" dirty="0">
                <a:latin typeface="Times New Roman" pitchFamily="18" charset="0"/>
              </a:rPr>
              <a:t>分类索书号是表示某一文献在分类收藏中位置的号码（给文献定位），它是文献排架、用户检索和藏书清点的依据。一个完整的分类索书号通常由</a:t>
            </a:r>
          </a:p>
          <a:p>
            <a:pPr algn="just"/>
            <a:r>
              <a:rPr lang="zh-CN" altLang="en-US" sz="4000" u="sng" dirty="0">
                <a:latin typeface="Times New Roman" pitchFamily="18" charset="0"/>
              </a:rPr>
              <a:t>分类号</a:t>
            </a:r>
            <a:r>
              <a:rPr lang="en-US" altLang="zh-CN" sz="4000" u="sng" dirty="0"/>
              <a:t>/</a:t>
            </a:r>
            <a:r>
              <a:rPr lang="zh-CN" altLang="en-US" sz="4000" u="sng" dirty="0">
                <a:latin typeface="Times New Roman" pitchFamily="18" charset="0"/>
              </a:rPr>
              <a:t>书次号</a:t>
            </a:r>
            <a:r>
              <a:rPr lang="en-US" altLang="zh-CN" sz="4000" u="sng" dirty="0">
                <a:latin typeface="Times New Roman" pitchFamily="18" charset="0"/>
              </a:rPr>
              <a:t>—</a:t>
            </a:r>
            <a:r>
              <a:rPr lang="zh-CN" altLang="en-US" sz="4000" u="sng" dirty="0">
                <a:latin typeface="Times New Roman" pitchFamily="18" charset="0"/>
              </a:rPr>
              <a:t>辅助区分号</a:t>
            </a:r>
            <a:r>
              <a:rPr lang="zh-CN" altLang="en-US" sz="4000" dirty="0">
                <a:latin typeface="Times New Roman" pitchFamily="18" charset="0"/>
              </a:rPr>
              <a:t>组成</a:t>
            </a:r>
            <a:r>
              <a:rPr lang="zh-CN" altLang="en-US" sz="4000" dirty="0" smtClean="0">
                <a:latin typeface="Times New Roman" pitchFamily="18" charset="0"/>
              </a:rPr>
              <a:t>。</a:t>
            </a:r>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685800" y="457200"/>
            <a:ext cx="7620000" cy="5638800"/>
          </a:xfrm>
        </p:spPr>
        <p:txBody>
          <a:bodyPr>
            <a:normAutofit lnSpcReduction="10000"/>
          </a:bodyPr>
          <a:lstStyle/>
          <a:p>
            <a:pPr algn="just">
              <a:lnSpc>
                <a:spcPct val="90000"/>
              </a:lnSpc>
            </a:pPr>
            <a:r>
              <a:rPr lang="zh-CN" altLang="en-US" dirty="0" smtClean="0">
                <a:latin typeface="Times New Roman" pitchFamily="18" charset="0"/>
              </a:rPr>
              <a:t>分类</a:t>
            </a:r>
            <a:r>
              <a:rPr lang="zh-CN" altLang="en-US" dirty="0">
                <a:latin typeface="Times New Roman" pitchFamily="18" charset="0"/>
              </a:rPr>
              <a:t>索书号：</a:t>
            </a:r>
            <a:r>
              <a:rPr lang="zh-CN" altLang="en-US" u="sng" dirty="0">
                <a:latin typeface="Times New Roman" pitchFamily="18" charset="0"/>
              </a:rPr>
              <a:t>分类号</a:t>
            </a:r>
            <a:r>
              <a:rPr lang="en-US" altLang="zh-CN" dirty="0"/>
              <a:t>/</a:t>
            </a:r>
            <a:r>
              <a:rPr lang="zh-CN" altLang="en-US" u="sng" dirty="0">
                <a:latin typeface="Times New Roman" pitchFamily="18" charset="0"/>
              </a:rPr>
              <a:t>种次号</a:t>
            </a:r>
            <a:r>
              <a:rPr lang="en-US" altLang="zh-CN" dirty="0">
                <a:latin typeface="Times New Roman" pitchFamily="18" charset="0"/>
              </a:rPr>
              <a:t>—</a:t>
            </a:r>
            <a:r>
              <a:rPr lang="zh-CN" altLang="en-US" u="sng" dirty="0">
                <a:latin typeface="Times New Roman" pitchFamily="18" charset="0"/>
              </a:rPr>
              <a:t>辅助区分号</a:t>
            </a:r>
            <a:r>
              <a:rPr lang="zh-CN" altLang="en-US" dirty="0">
                <a:latin typeface="Times New Roman" pitchFamily="18" charset="0"/>
              </a:rPr>
              <a:t>组成</a:t>
            </a:r>
          </a:p>
          <a:p>
            <a:pPr algn="just">
              <a:lnSpc>
                <a:spcPct val="90000"/>
              </a:lnSpc>
            </a:pPr>
            <a:r>
              <a:rPr lang="zh-CN" altLang="en-US" dirty="0">
                <a:latin typeface="Times New Roman" pitchFamily="18" charset="0"/>
              </a:rPr>
              <a:t>　　图书分类号是根据文献的学科内容取自</a:t>
            </a:r>
            <a:r>
              <a:rPr lang="en-US" altLang="zh-CN" dirty="0">
                <a:latin typeface="Times New Roman" pitchFamily="18" charset="0"/>
              </a:rPr>
              <a:t>《</a:t>
            </a:r>
            <a:r>
              <a:rPr lang="zh-CN" altLang="en-US" dirty="0">
                <a:latin typeface="Times New Roman" pitchFamily="18" charset="0"/>
              </a:rPr>
              <a:t>中国图书馆人类法</a:t>
            </a:r>
            <a:r>
              <a:rPr lang="en-US" altLang="zh-CN" dirty="0">
                <a:latin typeface="Times New Roman" pitchFamily="18" charset="0"/>
              </a:rPr>
              <a:t>》</a:t>
            </a:r>
            <a:r>
              <a:rPr lang="zh-CN" altLang="en-US" u="sng" dirty="0">
                <a:latin typeface="Times New Roman" pitchFamily="18" charset="0"/>
              </a:rPr>
              <a:t>（我馆规定最多取到</a:t>
            </a:r>
            <a:r>
              <a:rPr lang="en-US" altLang="zh-CN" u="sng" dirty="0">
                <a:latin typeface="Times New Roman" pitchFamily="18" charset="0"/>
              </a:rPr>
              <a:t>6</a:t>
            </a:r>
            <a:r>
              <a:rPr lang="zh-CN" altLang="en-US" u="sng" dirty="0">
                <a:latin typeface="Times New Roman" pitchFamily="18" charset="0"/>
              </a:rPr>
              <a:t>级</a:t>
            </a:r>
            <a:r>
              <a:rPr lang="zh-CN" altLang="en-US" dirty="0">
                <a:latin typeface="Times New Roman" pitchFamily="18" charset="0"/>
              </a:rPr>
              <a:t>）；</a:t>
            </a:r>
          </a:p>
          <a:p>
            <a:pPr algn="just">
              <a:lnSpc>
                <a:spcPct val="90000"/>
              </a:lnSpc>
            </a:pPr>
            <a:r>
              <a:rPr lang="zh-CN" altLang="en-US" dirty="0">
                <a:latin typeface="Times New Roman" pitchFamily="18" charset="0"/>
              </a:rPr>
              <a:t>　　种次号是根据同类书到馆分编的先后，按每一种书为单位顺序编制的号码</a:t>
            </a:r>
            <a:r>
              <a:rPr lang="zh-CN" altLang="en-US" dirty="0" smtClean="0">
                <a:latin typeface="Times New Roman" pitchFamily="18" charset="0"/>
              </a:rPr>
              <a:t>；随着藏书量的增加，按顺序排列会导致号码过长，现在多已采用了查著者号码表、按作者姓名代码排列的方式</a:t>
            </a:r>
            <a:endParaRPr lang="zh-CN" altLang="en-US" dirty="0">
              <a:latin typeface="Times New Roman" pitchFamily="18" charset="0"/>
            </a:endParaRPr>
          </a:p>
          <a:p>
            <a:pPr algn="just">
              <a:lnSpc>
                <a:spcPct val="90000"/>
              </a:lnSpc>
            </a:pPr>
            <a:r>
              <a:rPr lang="zh-CN" altLang="en-US" dirty="0">
                <a:latin typeface="Times New Roman" pitchFamily="18" charset="0"/>
              </a:rPr>
              <a:t>       辅助区分号是指同为一种图书的多卷书的卷册区分号，辅助区分号有时可省略。</a:t>
            </a:r>
            <a:endParaRPr lang="zh-CN" altLang="en-US" dirty="0"/>
          </a:p>
          <a:p>
            <a:pPr>
              <a:lnSpc>
                <a:spcPct val="90000"/>
              </a:lnSpc>
            </a:pPr>
            <a:endParaRPr lang="en-US" altLang="zh-CN"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85800" y="457200"/>
            <a:ext cx="7620000" cy="5638800"/>
          </a:xfrm>
        </p:spPr>
        <p:txBody>
          <a:bodyPr/>
          <a:lstStyle/>
          <a:p>
            <a:r>
              <a:rPr lang="zh-CN" altLang="en-US" sz="3600">
                <a:latin typeface="宋体" pitchFamily="2" charset="-122"/>
              </a:rPr>
              <a:t>如：</a:t>
            </a:r>
            <a:r>
              <a:rPr lang="en-US" altLang="zh-CN" sz="3600">
                <a:latin typeface="宋体" pitchFamily="2" charset="-122"/>
              </a:rPr>
              <a:t>《</a:t>
            </a:r>
            <a:r>
              <a:rPr lang="zh-CN" altLang="en-US" sz="3600">
                <a:latin typeface="宋体" pitchFamily="2" charset="-122"/>
              </a:rPr>
              <a:t>大学英汉翻译教程</a:t>
            </a:r>
            <a:r>
              <a:rPr lang="en-US" altLang="zh-CN" sz="3600">
                <a:latin typeface="宋体" pitchFamily="2" charset="-122"/>
              </a:rPr>
              <a:t>》</a:t>
            </a:r>
            <a:r>
              <a:rPr lang="zh-CN" altLang="en-US" sz="3600">
                <a:latin typeface="宋体" pitchFamily="2" charset="-122"/>
              </a:rPr>
              <a:t>一书的索书号为</a:t>
            </a:r>
            <a:r>
              <a:rPr lang="en-US" altLang="zh-CN" sz="3600"/>
              <a:t>H315.9/105</a:t>
            </a:r>
            <a:r>
              <a:rPr lang="zh-CN" altLang="en-US" sz="3600">
                <a:latin typeface="宋体" pitchFamily="2" charset="-122"/>
              </a:rPr>
              <a:t>，</a:t>
            </a:r>
          </a:p>
          <a:p>
            <a:r>
              <a:rPr lang="zh-CN" altLang="en-US" sz="3600">
                <a:latin typeface="宋体" pitchFamily="2" charset="-122"/>
              </a:rPr>
              <a:t>其中</a:t>
            </a:r>
            <a:r>
              <a:rPr lang="en-US" altLang="zh-CN" sz="3600"/>
              <a:t>H315.9</a:t>
            </a:r>
            <a:r>
              <a:rPr lang="zh-CN" altLang="en-US" sz="3600">
                <a:latin typeface="宋体" pitchFamily="2" charset="-122"/>
              </a:rPr>
              <a:t>是依据本书的内容</a:t>
            </a:r>
            <a:r>
              <a:rPr lang="zh-CN" altLang="en-US" sz="3600">
                <a:latin typeface="Times New Roman"/>
              </a:rPr>
              <a:t>“</a:t>
            </a:r>
            <a:r>
              <a:rPr lang="zh-CN" altLang="en-US" sz="3600">
                <a:latin typeface="宋体" pitchFamily="2" charset="-122"/>
              </a:rPr>
              <a:t>英语翻译</a:t>
            </a:r>
            <a:r>
              <a:rPr lang="zh-CN" altLang="en-US" sz="3600">
                <a:latin typeface="Times New Roman"/>
              </a:rPr>
              <a:t>”</a:t>
            </a:r>
            <a:r>
              <a:rPr lang="zh-CN" altLang="en-US" sz="3600">
                <a:latin typeface="宋体" pitchFamily="2" charset="-122"/>
              </a:rPr>
              <a:t>取自</a:t>
            </a:r>
            <a:r>
              <a:rPr lang="en-US" altLang="zh-CN" sz="3600">
                <a:latin typeface="宋体" pitchFamily="2" charset="-122"/>
              </a:rPr>
              <a:t>《</a:t>
            </a:r>
            <a:r>
              <a:rPr lang="zh-CN" altLang="en-US" sz="3600">
                <a:latin typeface="宋体" pitchFamily="2" charset="-122"/>
              </a:rPr>
              <a:t>中国图书馆分类法</a:t>
            </a:r>
            <a:r>
              <a:rPr lang="en-US" altLang="zh-CN" sz="3600">
                <a:latin typeface="宋体" pitchFamily="2" charset="-122"/>
              </a:rPr>
              <a:t>》</a:t>
            </a:r>
            <a:r>
              <a:rPr lang="zh-CN" altLang="en-US" sz="3600">
                <a:latin typeface="宋体" pitchFamily="2" charset="-122"/>
              </a:rPr>
              <a:t>中的分类号，而</a:t>
            </a:r>
            <a:r>
              <a:rPr lang="en-US" altLang="zh-CN" sz="3600"/>
              <a:t>105</a:t>
            </a:r>
            <a:r>
              <a:rPr lang="zh-CN" altLang="en-US" sz="3600">
                <a:latin typeface="宋体" pitchFamily="2" charset="-122"/>
              </a:rPr>
              <a:t>是我馆</a:t>
            </a:r>
            <a:r>
              <a:rPr lang="zh-CN" altLang="en-US" sz="3600">
                <a:latin typeface="Times New Roman"/>
              </a:rPr>
              <a:t>“</a:t>
            </a:r>
            <a:r>
              <a:rPr lang="zh-CN" altLang="en-US" sz="3600">
                <a:latin typeface="宋体" pitchFamily="2" charset="-122"/>
              </a:rPr>
              <a:t>英语翻译</a:t>
            </a:r>
            <a:r>
              <a:rPr lang="zh-CN" altLang="en-US" sz="3600">
                <a:latin typeface="Times New Roman"/>
              </a:rPr>
              <a:t>”</a:t>
            </a:r>
            <a:r>
              <a:rPr lang="zh-CN" altLang="en-US" sz="3600">
                <a:latin typeface="宋体" pitchFamily="2" charset="-122"/>
              </a:rPr>
              <a:t>这一类图书分编到</a:t>
            </a:r>
            <a:r>
              <a:rPr lang="en-US" altLang="zh-CN" sz="3600">
                <a:latin typeface="宋体" pitchFamily="2" charset="-122"/>
              </a:rPr>
              <a:t>《</a:t>
            </a:r>
            <a:r>
              <a:rPr lang="zh-CN" altLang="en-US" sz="3600">
                <a:latin typeface="宋体" pitchFamily="2" charset="-122"/>
              </a:rPr>
              <a:t>大学英汉翻译教程</a:t>
            </a:r>
            <a:r>
              <a:rPr lang="en-US" altLang="zh-CN" sz="3600">
                <a:latin typeface="宋体" pitchFamily="2" charset="-122"/>
              </a:rPr>
              <a:t>》</a:t>
            </a:r>
            <a:r>
              <a:rPr lang="zh-CN" altLang="en-US" sz="3600">
                <a:latin typeface="宋体" pitchFamily="2" charset="-122"/>
              </a:rPr>
              <a:t>一书时已经收藏到了第</a:t>
            </a:r>
            <a:r>
              <a:rPr lang="en-US" altLang="zh-CN" sz="3600"/>
              <a:t>105</a:t>
            </a:r>
            <a:r>
              <a:rPr lang="zh-CN" altLang="en-US" sz="3600">
                <a:latin typeface="宋体" pitchFamily="2" charset="-122"/>
              </a:rPr>
              <a:t>种</a:t>
            </a:r>
            <a:r>
              <a:rPr lang="zh-CN" altLang="en-US" sz="3600"/>
              <a: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457200"/>
            <a:ext cx="7772400" cy="5638800"/>
          </a:xfrm>
        </p:spPr>
        <p:txBody>
          <a:bodyPr/>
          <a:lstStyle/>
          <a:p>
            <a:r>
              <a:rPr lang="zh-CN" altLang="en-US" sz="2800">
                <a:latin typeface="宋体" pitchFamily="2" charset="-122"/>
              </a:rPr>
              <a:t>又如：</a:t>
            </a:r>
            <a:r>
              <a:rPr lang="en-US" altLang="zh-CN" sz="2800">
                <a:latin typeface="宋体" pitchFamily="2" charset="-122"/>
              </a:rPr>
              <a:t>《</a:t>
            </a:r>
            <a:r>
              <a:rPr lang="en-US" altLang="zh-CN" sz="2800"/>
              <a:t>Microsoft</a:t>
            </a:r>
            <a:r>
              <a:rPr lang="zh-CN" altLang="en-US" sz="2800">
                <a:latin typeface="宋体" pitchFamily="2" charset="-122"/>
              </a:rPr>
              <a:t>专题指南</a:t>
            </a:r>
            <a:r>
              <a:rPr lang="en-US" altLang="zh-CN" sz="2800">
                <a:latin typeface="宋体" pitchFamily="2" charset="-122"/>
              </a:rPr>
              <a:t>》</a:t>
            </a:r>
            <a:r>
              <a:rPr lang="zh-CN" altLang="en-US" sz="2800">
                <a:latin typeface="宋体" pitchFamily="2" charset="-122"/>
              </a:rPr>
              <a:t>一书有四个册，</a:t>
            </a:r>
          </a:p>
          <a:p>
            <a:r>
              <a:rPr lang="zh-CN" altLang="en-US" sz="2800">
                <a:latin typeface="宋体" pitchFamily="2" charset="-122"/>
              </a:rPr>
              <a:t>（</a:t>
            </a:r>
            <a:r>
              <a:rPr lang="en-US" altLang="zh-CN" sz="2800">
                <a:latin typeface="宋体" pitchFamily="2" charset="-122"/>
              </a:rPr>
              <a:t>1</a:t>
            </a:r>
            <a:r>
              <a:rPr lang="zh-CN" altLang="en-US" sz="2800">
                <a:latin typeface="宋体" pitchFamily="2" charset="-122"/>
              </a:rPr>
              <a:t>）</a:t>
            </a:r>
            <a:r>
              <a:rPr lang="en-US" altLang="zh-CN" sz="2800">
                <a:latin typeface="宋体" pitchFamily="2" charset="-122"/>
              </a:rPr>
              <a:t>《</a:t>
            </a:r>
            <a:r>
              <a:rPr lang="en-US" altLang="zh-CN"/>
              <a:t>Microsoft</a:t>
            </a:r>
            <a:r>
              <a:rPr lang="zh-CN" altLang="en-US">
                <a:latin typeface="宋体" pitchFamily="2" charset="-122"/>
              </a:rPr>
              <a:t>专题指南：</a:t>
            </a:r>
            <a:r>
              <a:rPr lang="en-US" altLang="zh-CN"/>
              <a:t>Excel 5 for Windows</a:t>
            </a:r>
            <a:r>
              <a:rPr lang="zh-CN" altLang="en-US">
                <a:latin typeface="宋体" pitchFamily="2" charset="-122"/>
              </a:rPr>
              <a:t>简明手册</a:t>
            </a:r>
            <a:r>
              <a:rPr lang="en-US" altLang="zh-CN">
                <a:latin typeface="宋体" pitchFamily="2" charset="-122"/>
              </a:rPr>
              <a:t>》 → </a:t>
            </a:r>
            <a:r>
              <a:rPr lang="en-US" altLang="zh-CN"/>
              <a:t>TP31/1132-1</a:t>
            </a:r>
            <a:r>
              <a:rPr lang="en-US" altLang="zh-CN">
                <a:latin typeface="宋体" pitchFamily="2" charset="-122"/>
              </a:rPr>
              <a:t> </a:t>
            </a:r>
          </a:p>
          <a:p>
            <a:r>
              <a:rPr lang="zh-CN" altLang="en-US">
                <a:latin typeface="宋体" pitchFamily="2" charset="-122"/>
              </a:rPr>
              <a:t>（</a:t>
            </a:r>
            <a:r>
              <a:rPr lang="en-US" altLang="zh-CN">
                <a:latin typeface="宋体" pitchFamily="2" charset="-122"/>
              </a:rPr>
              <a:t>2</a:t>
            </a:r>
            <a:r>
              <a:rPr lang="zh-CN" altLang="en-US">
                <a:latin typeface="宋体" pitchFamily="2" charset="-122"/>
              </a:rPr>
              <a:t>）</a:t>
            </a:r>
            <a:r>
              <a:rPr lang="en-US" altLang="zh-CN">
                <a:latin typeface="宋体" pitchFamily="2" charset="-122"/>
              </a:rPr>
              <a:t>《</a:t>
            </a:r>
            <a:r>
              <a:rPr lang="en-US" altLang="zh-CN"/>
              <a:t>Microsoft</a:t>
            </a:r>
            <a:r>
              <a:rPr lang="zh-CN" altLang="en-US">
                <a:latin typeface="宋体" pitchFamily="2" charset="-122"/>
              </a:rPr>
              <a:t>专题指南：</a:t>
            </a:r>
            <a:r>
              <a:rPr lang="en-US" altLang="zh-CN"/>
              <a:t>Word 6 for Windows</a:t>
            </a:r>
            <a:r>
              <a:rPr lang="zh-CN" altLang="en-US">
                <a:latin typeface="宋体" pitchFamily="2" charset="-122"/>
              </a:rPr>
              <a:t>简明手册</a:t>
            </a:r>
            <a:r>
              <a:rPr lang="en-US" altLang="zh-CN">
                <a:latin typeface="宋体" pitchFamily="2" charset="-122"/>
              </a:rPr>
              <a:t>》 → </a:t>
            </a:r>
            <a:r>
              <a:rPr lang="en-US" altLang="zh-CN"/>
              <a:t>TP31/1132-2</a:t>
            </a:r>
            <a:endParaRPr lang="en-US" altLang="zh-CN">
              <a:latin typeface="宋体" pitchFamily="2" charset="-122"/>
            </a:endParaRPr>
          </a:p>
          <a:p>
            <a:r>
              <a:rPr lang="zh-CN" altLang="en-US">
                <a:latin typeface="宋体" pitchFamily="2" charset="-122"/>
              </a:rPr>
              <a:t>（</a:t>
            </a:r>
            <a:r>
              <a:rPr lang="en-US" altLang="zh-CN">
                <a:latin typeface="宋体" pitchFamily="2" charset="-122"/>
              </a:rPr>
              <a:t>3</a:t>
            </a:r>
            <a:r>
              <a:rPr lang="zh-CN" altLang="en-US">
                <a:latin typeface="宋体" pitchFamily="2" charset="-122"/>
              </a:rPr>
              <a:t>）</a:t>
            </a:r>
            <a:r>
              <a:rPr lang="en-US" altLang="zh-CN">
                <a:latin typeface="宋体" pitchFamily="2" charset="-122"/>
              </a:rPr>
              <a:t>《</a:t>
            </a:r>
            <a:r>
              <a:rPr lang="en-US" altLang="zh-CN"/>
              <a:t>Microsoft</a:t>
            </a:r>
            <a:r>
              <a:rPr lang="zh-CN" altLang="en-US">
                <a:latin typeface="宋体" pitchFamily="2" charset="-122"/>
              </a:rPr>
              <a:t>专题指南：</a:t>
            </a:r>
            <a:r>
              <a:rPr lang="en-US" altLang="zh-CN"/>
              <a:t>MS-DOS6.2</a:t>
            </a:r>
            <a:r>
              <a:rPr lang="zh-CN" altLang="en-US">
                <a:latin typeface="宋体" pitchFamily="2" charset="-122"/>
              </a:rPr>
              <a:t>简明手册</a:t>
            </a:r>
            <a:r>
              <a:rPr lang="en-US" altLang="zh-CN">
                <a:latin typeface="宋体" pitchFamily="2" charset="-122"/>
              </a:rPr>
              <a:t>》→ </a:t>
            </a:r>
            <a:r>
              <a:rPr lang="en-US" altLang="zh-CN"/>
              <a:t>TP31/1132-3</a:t>
            </a:r>
            <a:endParaRPr lang="en-US" altLang="zh-CN">
              <a:latin typeface="宋体" pitchFamily="2" charset="-122"/>
            </a:endParaRPr>
          </a:p>
          <a:p>
            <a:r>
              <a:rPr lang="zh-CN" altLang="en-US">
                <a:latin typeface="宋体" pitchFamily="2" charset="-122"/>
              </a:rPr>
              <a:t>（</a:t>
            </a:r>
            <a:r>
              <a:rPr lang="en-US" altLang="zh-CN">
                <a:latin typeface="宋体" pitchFamily="2" charset="-122"/>
              </a:rPr>
              <a:t>4</a:t>
            </a:r>
            <a:r>
              <a:rPr lang="zh-CN" altLang="en-US">
                <a:latin typeface="宋体" pitchFamily="2" charset="-122"/>
              </a:rPr>
              <a:t>）</a:t>
            </a:r>
            <a:r>
              <a:rPr lang="en-US" altLang="zh-CN">
                <a:latin typeface="宋体" pitchFamily="2" charset="-122"/>
              </a:rPr>
              <a:t>《</a:t>
            </a:r>
            <a:r>
              <a:rPr lang="en-US" altLang="zh-CN"/>
              <a:t>Microsoft</a:t>
            </a:r>
            <a:r>
              <a:rPr lang="zh-CN" altLang="en-US">
                <a:latin typeface="宋体" pitchFamily="2" charset="-122"/>
              </a:rPr>
              <a:t>专题指南：</a:t>
            </a:r>
            <a:r>
              <a:rPr lang="en-US" altLang="zh-CN"/>
              <a:t>Windows 3.1</a:t>
            </a:r>
            <a:r>
              <a:rPr lang="zh-CN" altLang="en-US">
                <a:latin typeface="宋体" pitchFamily="2" charset="-122"/>
              </a:rPr>
              <a:t>简明手册</a:t>
            </a:r>
            <a:r>
              <a:rPr lang="en-US" altLang="zh-CN">
                <a:latin typeface="宋体" pitchFamily="2" charset="-122"/>
              </a:rPr>
              <a:t>》→</a:t>
            </a:r>
            <a:r>
              <a:rPr lang="en-US" altLang="zh-CN"/>
              <a:t> TP31/1132-4</a:t>
            </a:r>
            <a:r>
              <a:rPr lang="zh-CN" altLang="en-US">
                <a:latin typeface="宋体" pitchFamily="2" charset="-122"/>
              </a:rPr>
              <a:t>。</a:t>
            </a:r>
            <a:r>
              <a:rPr lang="zh-CN" altLang="en-US"/>
              <a: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685800" y="304800"/>
            <a:ext cx="7696200" cy="5791200"/>
          </a:xfrm>
        </p:spPr>
        <p:txBody>
          <a:bodyPr/>
          <a:lstStyle/>
          <a:p>
            <a:pPr>
              <a:lnSpc>
                <a:spcPct val="90000"/>
              </a:lnSpc>
            </a:pPr>
            <a:r>
              <a:rPr lang="zh-CN" altLang="en-US" sz="2800"/>
              <a:t>四、具体排架方法：</a:t>
            </a:r>
          </a:p>
          <a:p>
            <a:pPr>
              <a:lnSpc>
                <a:spcPct val="90000"/>
              </a:lnSpc>
            </a:pPr>
            <a:r>
              <a:rPr lang="zh-CN" altLang="en-US" sz="2800"/>
              <a:t>依据索书号排架的具体方法：</a:t>
            </a:r>
          </a:p>
          <a:p>
            <a:pPr>
              <a:lnSpc>
                <a:spcPct val="90000"/>
              </a:lnSpc>
            </a:pPr>
            <a:r>
              <a:rPr lang="zh-CN" altLang="en-US" sz="2800"/>
              <a:t>（</a:t>
            </a:r>
            <a:r>
              <a:rPr lang="en-US" altLang="zh-CN" sz="2800"/>
              <a:t>1</a:t>
            </a:r>
            <a:r>
              <a:rPr lang="zh-CN" altLang="en-US" sz="2800"/>
              <a:t>）先比较</a:t>
            </a:r>
            <a:r>
              <a:rPr lang="en-US" altLang="zh-CN" sz="2800"/>
              <a:t>/</a:t>
            </a:r>
            <a:r>
              <a:rPr lang="zh-CN" altLang="en-US" sz="2800"/>
              <a:t>前的分类号</a:t>
            </a:r>
          </a:p>
          <a:p>
            <a:pPr>
              <a:lnSpc>
                <a:spcPct val="90000"/>
              </a:lnSpc>
            </a:pPr>
            <a:r>
              <a:rPr lang="en-US" altLang="zh-CN" sz="2800"/>
              <a:t>A</a:t>
            </a:r>
            <a:r>
              <a:rPr lang="zh-CN" altLang="en-US" sz="2800"/>
              <a:t>、先按</a:t>
            </a:r>
            <a:r>
              <a:rPr lang="en-US" altLang="zh-CN" sz="2800"/>
              <a:t>22</a:t>
            </a:r>
            <a:r>
              <a:rPr lang="zh-CN" altLang="en-US" sz="2800"/>
              <a:t>个英文字母排先后顺序</a:t>
            </a:r>
          </a:p>
          <a:p>
            <a:pPr>
              <a:lnSpc>
                <a:spcPct val="90000"/>
              </a:lnSpc>
            </a:pPr>
            <a:r>
              <a:rPr lang="zh-CN" altLang="en-US" sz="2800"/>
              <a:t>     如：</a:t>
            </a:r>
            <a:r>
              <a:rPr lang="en-US" altLang="zh-CN" sz="2800"/>
              <a:t>B</a:t>
            </a:r>
            <a:r>
              <a:rPr lang="zh-CN" altLang="en-US" sz="2800"/>
              <a:t>、  </a:t>
            </a:r>
            <a:r>
              <a:rPr lang="en-US" altLang="zh-CN" sz="2800"/>
              <a:t>F</a:t>
            </a:r>
            <a:r>
              <a:rPr lang="zh-CN" altLang="en-US" sz="2800"/>
              <a:t>、  </a:t>
            </a:r>
            <a:r>
              <a:rPr lang="en-US" altLang="zh-CN" sz="2800"/>
              <a:t>G</a:t>
            </a:r>
            <a:r>
              <a:rPr lang="zh-CN" altLang="en-US" sz="2800"/>
              <a:t>、 </a:t>
            </a:r>
            <a:r>
              <a:rPr lang="en-US" altLang="zh-CN" sz="2800"/>
              <a:t>T</a:t>
            </a:r>
          </a:p>
          <a:p>
            <a:pPr>
              <a:lnSpc>
                <a:spcPct val="90000"/>
              </a:lnSpc>
            </a:pPr>
            <a:r>
              <a:rPr lang="en-US" altLang="zh-CN" sz="2800"/>
              <a:t>B</a:t>
            </a:r>
            <a:r>
              <a:rPr lang="zh-CN" altLang="en-US" sz="2800"/>
              <a:t>、如果字母相同的话，再比较阿拉伯数字排先后顺序</a:t>
            </a:r>
          </a:p>
          <a:p>
            <a:pPr>
              <a:lnSpc>
                <a:spcPct val="90000"/>
              </a:lnSpc>
            </a:pPr>
            <a:r>
              <a:rPr lang="zh-CN" altLang="en-US" sz="2800"/>
              <a:t>如：Ｂ２　　Ｂ２３　　Ｂ３</a:t>
            </a:r>
          </a:p>
          <a:p>
            <a:pPr>
              <a:lnSpc>
                <a:spcPct val="90000"/>
              </a:lnSpc>
            </a:pPr>
            <a:r>
              <a:rPr lang="zh-CN" altLang="en-US" sz="2800"/>
              <a:t>　　</a:t>
            </a:r>
            <a:r>
              <a:rPr lang="en-US" altLang="zh-CN" sz="2800"/>
              <a:t>Q4     Q4-33      Q41</a:t>
            </a:r>
          </a:p>
          <a:p>
            <a:pPr>
              <a:lnSpc>
                <a:spcPct val="90000"/>
              </a:lnSpc>
            </a:pPr>
            <a:r>
              <a:rPr lang="zh-CN" altLang="en-US" sz="2800"/>
              <a:t>（注意：</a:t>
            </a:r>
            <a:r>
              <a:rPr lang="zh-CN" altLang="en-US" sz="2800">
                <a:latin typeface="Times New Roman"/>
              </a:rPr>
              <a:t>“</a:t>
            </a:r>
            <a:r>
              <a:rPr lang="en-US" altLang="zh-CN" sz="2800">
                <a:latin typeface="Times New Roman"/>
              </a:rPr>
              <a:t>——”</a:t>
            </a:r>
            <a:r>
              <a:rPr lang="zh-CN" altLang="en-US" sz="2800"/>
              <a:t>总论复分号，排在数字</a:t>
            </a:r>
            <a:r>
              <a:rPr lang="zh-CN" altLang="en-US" sz="2800">
                <a:latin typeface="Times New Roman"/>
              </a:rPr>
              <a:t>“</a:t>
            </a:r>
            <a:r>
              <a:rPr lang="en-US" altLang="zh-CN" sz="2800"/>
              <a:t>0</a:t>
            </a:r>
            <a:r>
              <a:rPr lang="en-US" altLang="zh-CN" sz="2800">
                <a:latin typeface="Times New Roman"/>
              </a:rPr>
              <a:t>”</a:t>
            </a:r>
            <a:r>
              <a:rPr lang="zh-CN" altLang="en-US" sz="2800"/>
              <a:t>的前面，即</a:t>
            </a:r>
            <a:r>
              <a:rPr lang="en-US" altLang="zh-CN" sz="2800"/>
              <a:t>F-1   F0</a:t>
            </a:r>
          </a:p>
          <a:p>
            <a:pPr>
              <a:lnSpc>
                <a:spcPct val="90000"/>
              </a:lnSpc>
            </a:pPr>
            <a:r>
              <a:rPr lang="en-US" altLang="zh-CN" sz="2800"/>
              <a:t> </a:t>
            </a:r>
          </a:p>
          <a:p>
            <a:pPr>
              <a:lnSpc>
                <a:spcPct val="90000"/>
              </a:lnSpc>
            </a:pPr>
            <a:endParaRPr lang="en-US" altLang="zh-CN" sz="2800"/>
          </a:p>
          <a:p>
            <a:pPr>
              <a:lnSpc>
                <a:spcPct val="90000"/>
              </a:lnSpc>
              <a:buFontTx/>
              <a:buNone/>
            </a:pPr>
            <a:endParaRPr lang="en-US" altLang="zh-CN"/>
          </a:p>
          <a:p>
            <a:pPr>
              <a:lnSpc>
                <a:spcPct val="90000"/>
              </a:lnSpc>
            </a:pPr>
            <a:endParaRPr lang="en-US" altLang="zh-CN"/>
          </a:p>
          <a:p>
            <a:pPr>
              <a:lnSpc>
                <a:spcPct val="90000"/>
              </a:lnSpc>
            </a:pPr>
            <a:endParaRPr lang="en-US" altLang="zh-CN" sz="24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685800" y="533400"/>
            <a:ext cx="7543800" cy="5562600"/>
          </a:xfrm>
        </p:spPr>
        <p:txBody>
          <a:bodyPr/>
          <a:lstStyle/>
          <a:p>
            <a:r>
              <a:rPr lang="zh-CN" altLang="en-US"/>
              <a:t>（</a:t>
            </a:r>
            <a:r>
              <a:rPr lang="en-US" altLang="zh-CN"/>
              <a:t>2</a:t>
            </a:r>
            <a:r>
              <a:rPr lang="zh-CN" altLang="en-US"/>
              <a:t>）</a:t>
            </a:r>
            <a:r>
              <a:rPr lang="en-US" altLang="zh-CN" sz="3600"/>
              <a:t>/</a:t>
            </a:r>
            <a:r>
              <a:rPr lang="zh-CN" altLang="en-US" sz="3600"/>
              <a:t>前的分类号如果都相同，则比较</a:t>
            </a:r>
            <a:r>
              <a:rPr lang="en-US" altLang="zh-CN" sz="3600"/>
              <a:t>/</a:t>
            </a:r>
            <a:r>
              <a:rPr lang="zh-CN" altLang="en-US" sz="3600"/>
              <a:t>后的种次号，按种次号大小排序。</a:t>
            </a:r>
          </a:p>
          <a:p>
            <a:r>
              <a:rPr lang="en-US" altLang="zh-CN" sz="3600"/>
              <a:t>F/1     F/5</a:t>
            </a:r>
          </a:p>
          <a:p>
            <a:r>
              <a:rPr lang="en-US" altLang="zh-CN" sz="3600"/>
              <a:t>F0/36      F0/40</a:t>
            </a:r>
          </a:p>
          <a:p>
            <a:r>
              <a:rPr lang="en-US" altLang="zh-CN" sz="3600"/>
              <a:t>F01/102   F01/230</a:t>
            </a:r>
          </a:p>
          <a:p>
            <a:endParaRPr lang="en-US" altLang="zh-CN" sz="36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685800"/>
          </a:xfrm>
        </p:spPr>
        <p:txBody>
          <a:bodyPr>
            <a:normAutofit fontScale="90000"/>
          </a:bodyPr>
          <a:lstStyle/>
          <a:p>
            <a:r>
              <a:rPr lang="zh-CN" altLang="en-US" sz="4000" dirty="0"/>
              <a:t>文献分类</a:t>
            </a:r>
            <a:r>
              <a:rPr lang="zh-CN" altLang="en-US" sz="4000" dirty="0" smtClean="0"/>
              <a:t>标引流程</a:t>
            </a:r>
            <a:endParaRPr lang="zh-CN" altLang="en-US" sz="4000" dirty="0"/>
          </a:p>
        </p:txBody>
      </p:sp>
      <p:sp>
        <p:nvSpPr>
          <p:cNvPr id="3075" name="Rectangle 3"/>
          <p:cNvSpPr>
            <a:spLocks noGrp="1" noChangeArrowheads="1"/>
          </p:cNvSpPr>
          <p:nvPr>
            <p:ph type="body" idx="1"/>
          </p:nvPr>
        </p:nvSpPr>
        <p:spPr>
          <a:xfrm>
            <a:off x="304800" y="1219200"/>
            <a:ext cx="8534400" cy="4953000"/>
          </a:xfrm>
        </p:spPr>
        <p:txBody>
          <a:bodyPr/>
          <a:lstStyle/>
          <a:p>
            <a:pPr>
              <a:lnSpc>
                <a:spcPct val="90000"/>
              </a:lnSpc>
              <a:buFontTx/>
              <a:buNone/>
            </a:pPr>
            <a:endParaRPr lang="en-US" altLang="zh-CN" sz="2800" dirty="0"/>
          </a:p>
          <a:p>
            <a:pPr lvl="1">
              <a:lnSpc>
                <a:spcPct val="90000"/>
              </a:lnSpc>
              <a:buFontTx/>
              <a:buNone/>
            </a:pPr>
            <a:r>
              <a:rPr lang="zh-CN" altLang="en-US" sz="2400" dirty="0"/>
              <a:t>一、分类查重：判定是否为复本</a:t>
            </a:r>
          </a:p>
          <a:p>
            <a:pPr lvl="2">
              <a:lnSpc>
                <a:spcPct val="90000"/>
              </a:lnSpc>
            </a:pPr>
            <a:r>
              <a:rPr lang="zh-CN" altLang="en-US" sz="2000" dirty="0"/>
              <a:t> 与原书完全一致；仅印刷版次不同的</a:t>
            </a:r>
          </a:p>
          <a:p>
            <a:pPr lvl="2">
              <a:lnSpc>
                <a:spcPct val="90000"/>
              </a:lnSpc>
            </a:pPr>
            <a:r>
              <a:rPr lang="zh-CN" altLang="en-US" sz="2000" dirty="0"/>
              <a:t> 当题名、著者、版本、出版发行、价格、载体形态任一项有出入时， 按新书处理</a:t>
            </a:r>
          </a:p>
          <a:p>
            <a:pPr lvl="1">
              <a:lnSpc>
                <a:spcPct val="90000"/>
              </a:lnSpc>
              <a:buFontTx/>
              <a:buNone/>
            </a:pPr>
            <a:r>
              <a:rPr lang="zh-CN" altLang="en-US" sz="2400" dirty="0"/>
              <a:t>二、内容分析：主题结构、主题类型、主题数量</a:t>
            </a:r>
          </a:p>
          <a:p>
            <a:pPr lvl="1">
              <a:lnSpc>
                <a:spcPct val="90000"/>
              </a:lnSpc>
              <a:buFontTx/>
              <a:buNone/>
            </a:pPr>
            <a:r>
              <a:rPr lang="zh-CN" altLang="en-US" sz="2400" dirty="0"/>
              <a:t>三、文献归类</a:t>
            </a:r>
          </a:p>
          <a:p>
            <a:pPr lvl="1">
              <a:lnSpc>
                <a:spcPct val="90000"/>
              </a:lnSpc>
              <a:buFontTx/>
              <a:buNone/>
            </a:pPr>
            <a:r>
              <a:rPr lang="zh-CN" altLang="en-US" sz="2400" dirty="0"/>
              <a:t>四、配书次号</a:t>
            </a:r>
          </a:p>
          <a:p>
            <a:pPr lvl="2">
              <a:lnSpc>
                <a:spcPct val="90000"/>
              </a:lnSpc>
            </a:pPr>
            <a:r>
              <a:rPr lang="zh-CN" altLang="en-US" sz="2000" dirty="0"/>
              <a:t> 种次号：同类书分编的先后，顺序给予</a:t>
            </a:r>
          </a:p>
          <a:p>
            <a:pPr lvl="2">
              <a:lnSpc>
                <a:spcPct val="90000"/>
              </a:lnSpc>
            </a:pPr>
            <a:r>
              <a:rPr lang="zh-CN" altLang="en-US" sz="2000" dirty="0"/>
              <a:t> 著者号：代表著者姓名的号码，一般通过著者号码表获得。</a:t>
            </a:r>
          </a:p>
          <a:p>
            <a:pPr lvl="2">
              <a:lnSpc>
                <a:spcPct val="90000"/>
              </a:lnSpc>
            </a:pPr>
            <a:r>
              <a:rPr lang="zh-CN" altLang="en-US" sz="2000" dirty="0"/>
              <a:t> 索书号：文献在分类收藏中位置的号码。是文献排架、用户检索和藏书清点的依据。由分类号、书次号、辅助区分号组成          </a:t>
            </a:r>
          </a:p>
          <a:p>
            <a:pPr lvl="1">
              <a:lnSpc>
                <a:spcPct val="90000"/>
              </a:lnSpc>
              <a:buFontTx/>
              <a:buNone/>
            </a:pPr>
            <a:r>
              <a:rPr lang="zh-CN" altLang="en-US" sz="2400" dirty="0"/>
              <a:t>五、审核</a:t>
            </a:r>
          </a:p>
          <a:p>
            <a:pPr lvl="1">
              <a:lnSpc>
                <a:spcPct val="90000"/>
              </a:lnSpc>
              <a:buFontTx/>
              <a:buNone/>
            </a:pP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685800" y="1643050"/>
            <a:ext cx="7773988" cy="4452950"/>
          </a:xfrm>
        </p:spPr>
        <p:txBody>
          <a:bodyPr>
            <a:normAutofit/>
          </a:bodyPr>
          <a:lstStyle/>
          <a:p>
            <a:r>
              <a:rPr lang="zh-CN" altLang="en-US" sz="4400" dirty="0" smtClean="0"/>
              <a:t>一、概念</a:t>
            </a:r>
            <a:endParaRPr lang="en-US" altLang="zh-CN" sz="4400" dirty="0" smtClean="0"/>
          </a:p>
          <a:p>
            <a:pPr lvl="1">
              <a:buNone/>
            </a:pPr>
            <a:r>
              <a:rPr lang="zh-CN" altLang="en-US" sz="4000" dirty="0" smtClean="0"/>
              <a:t>标引：指</a:t>
            </a:r>
            <a:r>
              <a:rPr lang="zh-CN" altLang="en-US" sz="4000" dirty="0"/>
              <a:t>在</a:t>
            </a:r>
            <a:r>
              <a:rPr lang="zh-CN" altLang="en-US" sz="4000" u="sng" dirty="0">
                <a:solidFill>
                  <a:srgbClr val="FF0000"/>
                </a:solidFill>
              </a:rPr>
              <a:t>分析</a:t>
            </a:r>
            <a:r>
              <a:rPr lang="zh-CN" altLang="en-US" sz="4000" u="sng" dirty="0"/>
              <a:t>文献内容的基础上，</a:t>
            </a:r>
            <a:r>
              <a:rPr lang="zh-CN" altLang="en-US" sz="4000" dirty="0"/>
              <a:t>用某种</a:t>
            </a:r>
            <a:r>
              <a:rPr lang="zh-CN" altLang="en-US" sz="4000" u="sng" dirty="0"/>
              <a:t>检索语言</a:t>
            </a:r>
            <a:r>
              <a:rPr lang="zh-CN" altLang="en-US" sz="4000" dirty="0"/>
              <a:t>把</a:t>
            </a:r>
            <a:r>
              <a:rPr lang="zh-CN" altLang="en-US" sz="4000" u="sng" dirty="0"/>
              <a:t>文献主题以及其他有意义的</a:t>
            </a:r>
            <a:r>
              <a:rPr lang="zh-CN" altLang="en-US" sz="4000" u="sng" dirty="0">
                <a:solidFill>
                  <a:srgbClr val="FF0000"/>
                </a:solidFill>
              </a:rPr>
              <a:t>特征标识</a:t>
            </a:r>
            <a:r>
              <a:rPr lang="zh-CN" altLang="en-US" sz="4000" dirty="0"/>
              <a:t>出来作为文献存储与检索依据的一种文献处理</a:t>
            </a:r>
            <a:r>
              <a:rPr lang="zh-CN" altLang="en-US" sz="4000" u="sng" dirty="0"/>
              <a:t>过程</a:t>
            </a:r>
            <a:r>
              <a:rPr lang="zh-CN" altLang="en-US" sz="4000" dirty="0"/>
              <a:t>。</a:t>
            </a:r>
          </a:p>
          <a:p>
            <a:endParaRPr lang="en-US" altLang="zh-CN" sz="4400" dirty="0"/>
          </a:p>
        </p:txBody>
      </p:sp>
      <p:sp>
        <p:nvSpPr>
          <p:cNvPr id="3" name="Rectangle 2"/>
          <p:cNvSpPr>
            <a:spLocks noGrp="1" noChangeArrowheads="1"/>
          </p:cNvSpPr>
          <p:nvPr>
            <p:ph type="title"/>
          </p:nvPr>
        </p:nvSpPr>
        <p:spPr>
          <a:xfrm>
            <a:off x="685800" y="285750"/>
            <a:ext cx="7543800" cy="1431925"/>
          </a:xfrm>
        </p:spPr>
        <p:txBody>
          <a:bodyPr>
            <a:normAutofit fontScale="90000"/>
          </a:bodyPr>
          <a:lstStyle/>
          <a:p>
            <a:r>
              <a:rPr lang="zh-CN" altLang="en-US" dirty="0" smtClean="0"/>
              <a:t>   </a:t>
            </a:r>
            <a:r>
              <a:rPr lang="en-US" altLang="zh-CN" dirty="0" smtClean="0"/>
              <a:t>2.2</a:t>
            </a:r>
            <a:r>
              <a:rPr lang="zh-CN" altLang="en-US" dirty="0" smtClean="0"/>
              <a:t>文献</a:t>
            </a:r>
            <a:r>
              <a:rPr lang="zh-CN" altLang="en-US" dirty="0"/>
              <a:t>分类标引方法</a:t>
            </a:r>
            <a:br>
              <a:rPr lang="zh-CN" altLang="en-US" dirty="0"/>
            </a:br>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85751"/>
            <a:ext cx="7458100" cy="1142986"/>
          </a:xfrm>
        </p:spPr>
        <p:txBody>
          <a:bodyPr>
            <a:normAutofit/>
          </a:bodyPr>
          <a:lstStyle/>
          <a:p>
            <a:r>
              <a:rPr lang="zh-CN" altLang="en-US" dirty="0" smtClean="0"/>
              <a:t>   </a:t>
            </a:r>
            <a:r>
              <a:rPr lang="zh-CN" altLang="en-US" dirty="0"/>
              <a:t>文献分类标引</a:t>
            </a:r>
            <a:r>
              <a:rPr lang="zh-CN" altLang="en-US" dirty="0" smtClean="0"/>
              <a:t>方法</a:t>
            </a:r>
            <a:endParaRPr lang="zh-CN" altLang="en-US" dirty="0"/>
          </a:p>
        </p:txBody>
      </p:sp>
      <p:sp>
        <p:nvSpPr>
          <p:cNvPr id="62467" name="Rectangle 3"/>
          <p:cNvSpPr>
            <a:spLocks noGrp="1" noChangeArrowheads="1"/>
          </p:cNvSpPr>
          <p:nvPr>
            <p:ph type="body" idx="1"/>
          </p:nvPr>
        </p:nvSpPr>
        <p:spPr>
          <a:xfrm>
            <a:off x="685800" y="1341438"/>
            <a:ext cx="8134350" cy="4754562"/>
          </a:xfrm>
        </p:spPr>
        <p:txBody>
          <a:bodyPr/>
          <a:lstStyle/>
          <a:p>
            <a:pPr>
              <a:lnSpc>
                <a:spcPct val="90000"/>
              </a:lnSpc>
            </a:pPr>
            <a:r>
              <a:rPr lang="zh-CN" altLang="en-US" sz="3600" dirty="0" smtClean="0"/>
              <a:t>文献标引：简单</a:t>
            </a:r>
            <a:r>
              <a:rPr lang="zh-CN" altLang="en-US" sz="3600" dirty="0"/>
              <a:t>地讲，就是依据</a:t>
            </a:r>
            <a:r>
              <a:rPr lang="zh-CN" altLang="en-US" sz="3600" u="sng" dirty="0"/>
              <a:t>检索语言</a:t>
            </a:r>
            <a:r>
              <a:rPr lang="zh-CN" altLang="en-US" sz="3600" dirty="0"/>
              <a:t>确定文献</a:t>
            </a:r>
            <a:r>
              <a:rPr lang="zh-CN" altLang="en-US" sz="3600" u="sng" dirty="0"/>
              <a:t>标识</a:t>
            </a:r>
            <a:r>
              <a:rPr lang="en-US" altLang="zh-CN" sz="3600" u="sng" dirty="0"/>
              <a:t>(</a:t>
            </a:r>
            <a:r>
              <a:rPr lang="zh-CN" altLang="en-US" sz="3600" u="sng" dirty="0"/>
              <a:t>识别的标志）</a:t>
            </a:r>
            <a:r>
              <a:rPr lang="zh-CN" altLang="en-US" sz="3600" dirty="0"/>
              <a:t>的过程</a:t>
            </a:r>
            <a:r>
              <a:rPr lang="zh-CN" altLang="en-US" sz="3600" dirty="0" smtClean="0"/>
              <a:t>。</a:t>
            </a:r>
            <a:endParaRPr lang="en-US" altLang="zh-CN" sz="3600" dirty="0" smtClean="0"/>
          </a:p>
          <a:p>
            <a:pPr>
              <a:lnSpc>
                <a:spcPct val="90000"/>
              </a:lnSpc>
            </a:pPr>
            <a:r>
              <a:rPr lang="zh-CN" altLang="en-US" sz="3600" dirty="0" smtClean="0"/>
              <a:t>分为主题标引和分类标引</a:t>
            </a:r>
            <a:endParaRPr lang="zh-CN" altLang="en-US" sz="3600" dirty="0"/>
          </a:p>
          <a:p>
            <a:pPr>
              <a:lnSpc>
                <a:spcPct val="90000"/>
              </a:lnSpc>
            </a:pPr>
            <a:r>
              <a:rPr lang="zh-CN" altLang="en-US" sz="3600" dirty="0"/>
              <a:t>如：</a:t>
            </a:r>
            <a:r>
              <a:rPr lang="en-US" altLang="zh-CN" sz="3600" dirty="0"/>
              <a:t>《</a:t>
            </a:r>
            <a:r>
              <a:rPr lang="zh-CN" altLang="en-US" sz="3600" dirty="0"/>
              <a:t>图书馆学概论</a:t>
            </a:r>
            <a:r>
              <a:rPr lang="en-US" altLang="zh-CN" sz="3600" dirty="0"/>
              <a:t>》</a:t>
            </a:r>
            <a:r>
              <a:rPr lang="zh-CN" altLang="en-US" sz="3600" dirty="0"/>
              <a:t>一书，利用</a:t>
            </a:r>
            <a:r>
              <a:rPr lang="en-US" altLang="zh-CN" sz="3600" dirty="0"/>
              <a:t>《</a:t>
            </a:r>
            <a:r>
              <a:rPr lang="zh-CN" altLang="en-US" sz="3600" dirty="0"/>
              <a:t>中图法</a:t>
            </a:r>
            <a:r>
              <a:rPr lang="en-US" altLang="zh-CN" sz="3600" dirty="0"/>
              <a:t>》→G250   </a:t>
            </a:r>
          </a:p>
          <a:p>
            <a:pPr>
              <a:lnSpc>
                <a:spcPct val="90000"/>
              </a:lnSpc>
            </a:pPr>
            <a:r>
              <a:rPr lang="zh-CN" altLang="en-US" sz="3600" dirty="0"/>
              <a:t>又如：</a:t>
            </a:r>
            <a:r>
              <a:rPr lang="en-US" altLang="zh-CN" sz="3600" dirty="0"/>
              <a:t>《</a:t>
            </a:r>
            <a:r>
              <a:rPr lang="zh-CN" altLang="en-US" sz="3600" dirty="0"/>
              <a:t>黑客防范技术揭秘</a:t>
            </a:r>
            <a:r>
              <a:rPr lang="en-US" altLang="zh-CN" sz="3600" dirty="0"/>
              <a:t>》</a:t>
            </a:r>
            <a:r>
              <a:rPr lang="zh-CN" altLang="en-US" sz="3600" dirty="0"/>
              <a:t>一书，利用</a:t>
            </a:r>
            <a:r>
              <a:rPr lang="en-US" altLang="zh-CN" sz="3600" dirty="0"/>
              <a:t>《</a:t>
            </a:r>
            <a:r>
              <a:rPr lang="zh-CN" altLang="en-US" sz="3600" dirty="0"/>
              <a:t>中图法</a:t>
            </a:r>
            <a:r>
              <a:rPr lang="en-US" altLang="zh-CN" sz="3600" dirty="0"/>
              <a:t>》→TP393.08     </a:t>
            </a:r>
          </a:p>
          <a:p>
            <a:pPr>
              <a:lnSpc>
                <a:spcPct val="90000"/>
              </a:lnSpc>
            </a:pPr>
            <a:endParaRPr lang="en-US" altLang="zh-CN" sz="36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85800" y="476250"/>
            <a:ext cx="8207375" cy="5619750"/>
          </a:xfrm>
        </p:spPr>
        <p:txBody>
          <a:bodyPr/>
          <a:lstStyle/>
          <a:p>
            <a:r>
              <a:rPr lang="zh-CN" altLang="en-US" sz="3600" dirty="0" smtClean="0"/>
              <a:t>文献分类</a:t>
            </a:r>
            <a:r>
              <a:rPr lang="zh-CN" altLang="en-US" sz="3600" dirty="0"/>
              <a:t>标引</a:t>
            </a:r>
          </a:p>
          <a:p>
            <a:r>
              <a:rPr lang="zh-CN" altLang="en-US" sz="3600" dirty="0" smtClean="0"/>
              <a:t>指依据一定的</a:t>
            </a:r>
            <a:r>
              <a:rPr lang="zh-CN" altLang="en-US" sz="3600" u="sng" dirty="0" smtClean="0"/>
              <a:t>分类检索语言（具体讲就是</a:t>
            </a:r>
            <a:r>
              <a:rPr lang="en-US" altLang="zh-CN" sz="3600" u="sng" dirty="0" smtClean="0"/>
              <a:t>《</a:t>
            </a:r>
            <a:r>
              <a:rPr lang="zh-CN" altLang="en-US" sz="3600" u="sng" dirty="0" smtClean="0"/>
              <a:t>中图法</a:t>
            </a:r>
            <a:r>
              <a:rPr lang="en-US" altLang="zh-CN" sz="3600" u="sng" dirty="0" smtClean="0"/>
              <a:t>》</a:t>
            </a:r>
            <a:r>
              <a:rPr lang="zh-CN" altLang="en-US" sz="3600" dirty="0" smtClean="0"/>
              <a:t>，对</a:t>
            </a:r>
            <a:r>
              <a:rPr lang="zh-CN" altLang="en-US" sz="3600" u="sng" dirty="0" smtClean="0"/>
              <a:t>文献内容的学科性质</a:t>
            </a:r>
            <a:r>
              <a:rPr lang="zh-CN" altLang="en-US" sz="3600" dirty="0" smtClean="0"/>
              <a:t>及其有检索意义的形式特征进行分析、归纳、赋予文献分类检索标识</a:t>
            </a:r>
            <a:r>
              <a:rPr lang="zh-CN" altLang="en-US" sz="3600" u="sng" dirty="0" smtClean="0"/>
              <a:t>（分类号）</a:t>
            </a:r>
            <a:r>
              <a:rPr lang="zh-CN" altLang="en-US" sz="3600" dirty="0" smtClean="0"/>
              <a:t>的过程。我国大部分文献机构主要依据</a:t>
            </a:r>
            <a:r>
              <a:rPr lang="en-US" altLang="zh-CN" sz="3600" dirty="0" smtClean="0"/>
              <a:t>《</a:t>
            </a:r>
            <a:r>
              <a:rPr lang="zh-CN" altLang="en-US" sz="3600" u="sng" dirty="0" smtClean="0"/>
              <a:t>中国图书馆分类法</a:t>
            </a:r>
            <a:r>
              <a:rPr lang="en-US" altLang="zh-CN" sz="3600" dirty="0" smtClean="0"/>
              <a:t>》</a:t>
            </a:r>
            <a:r>
              <a:rPr lang="zh-CN" altLang="en-US" sz="3600" dirty="0" smtClean="0"/>
              <a:t>来进行分类标引。</a:t>
            </a:r>
            <a:endParaRPr lang="zh-CN" altLang="en-US" sz="36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4159</Words>
  <Application>Microsoft Office PowerPoint</Application>
  <PresentationFormat>全屏显示(4:3)</PresentationFormat>
  <Paragraphs>344</Paragraphs>
  <Slides>57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宋体</vt:lpstr>
      <vt:lpstr>Arial</vt:lpstr>
      <vt:lpstr>Calibri</vt:lpstr>
      <vt:lpstr>Times New Roman</vt:lpstr>
      <vt:lpstr>Wingdings</vt:lpstr>
      <vt:lpstr>Office 主题</vt:lpstr>
      <vt:lpstr>PowerPoint 演示文稿</vt:lpstr>
      <vt:lpstr>分类工作事项 </vt:lpstr>
      <vt:lpstr>一、分类工具选择</vt:lpstr>
      <vt:lpstr>二、分类标引工作</vt:lpstr>
      <vt:lpstr>2.1文献分类标引工作程序</vt:lpstr>
      <vt:lpstr>文献分类标引流程</vt:lpstr>
      <vt:lpstr>   2.2文献分类标引方法 </vt:lpstr>
      <vt:lpstr>   文献分类标引方法</vt:lpstr>
      <vt:lpstr>PowerPoint 演示文稿</vt:lpstr>
      <vt:lpstr>PowerPoint 演示文稿</vt:lpstr>
      <vt:lpstr>2.3文献分类标引原则</vt:lpstr>
      <vt:lpstr>2.3文献分类标引原则</vt:lpstr>
      <vt:lpstr>2.3.1 基本原则</vt:lpstr>
      <vt:lpstr>2.3.1基本原则</vt:lpstr>
      <vt:lpstr>2.3.1基本原则</vt:lpstr>
      <vt:lpstr>PowerPoint 演示文稿</vt:lpstr>
      <vt:lpstr>2.3.1基本原则</vt:lpstr>
      <vt:lpstr>2.3.1基本原则</vt:lpstr>
      <vt:lpstr>2.3.1基本原则</vt:lpstr>
      <vt:lpstr>2.3.1基本原则</vt:lpstr>
      <vt:lpstr>2.3.1基本原则</vt:lpstr>
      <vt:lpstr>2.3.1基本原则</vt:lpstr>
      <vt:lpstr>PowerPoint 演示文稿</vt:lpstr>
      <vt:lpstr>PowerPoint 演示文稿</vt:lpstr>
      <vt:lpstr>（一）单主题文献分类标引原则</vt:lpstr>
      <vt:lpstr>（一） 单主题文献分类标引原则</vt:lpstr>
      <vt:lpstr>（一） 单主题文献分类标引原则</vt:lpstr>
      <vt:lpstr>（二）多主题文献分类标引原则</vt:lpstr>
      <vt:lpstr>文献从主题相关性划分</vt:lpstr>
      <vt:lpstr>PowerPoint 演示文稿</vt:lpstr>
      <vt:lpstr>PowerPoint 演示文稿</vt:lpstr>
      <vt:lpstr>应用关系主题分类原则</vt:lpstr>
      <vt:lpstr>  影响关系主题文献分类标引原则</vt:lpstr>
      <vt:lpstr> 因果关系主题文献分类标引原则</vt:lpstr>
      <vt:lpstr>  从属关系主题文献分类标引原则</vt:lpstr>
      <vt:lpstr>  比较关系主题文献分类标引原则</vt:lpstr>
      <vt:lpstr> 并列关系主题文献分类标引原则</vt:lpstr>
      <vt:lpstr>2.3.3 不同编制体例文献分类标引原则</vt:lpstr>
      <vt:lpstr>  参考工具书(年鉴、词典、百科全书)</vt:lpstr>
      <vt:lpstr> 二次文献（书目、文摘、索引）</vt:lpstr>
      <vt:lpstr>PowerPoint 演示文稿</vt:lpstr>
      <vt:lpstr>PowerPoint 演示文稿</vt:lpstr>
      <vt:lpstr>PowerPoint 演示文稿</vt:lpstr>
      <vt:lpstr>PowerPoint 演示文稿</vt:lpstr>
      <vt:lpstr>PowerPoint 演示文稿</vt:lpstr>
      <vt:lpstr>PowerPoint 演示文稿</vt:lpstr>
      <vt:lpstr> 非书资料</vt:lpstr>
      <vt:lpstr>2.3.4 文献分类标引工作重点</vt:lpstr>
      <vt:lpstr>自动分类标引方法研究</vt:lpstr>
      <vt:lpstr>三、分类检索体系构建</vt:lpstr>
      <vt:lpstr>四、分类排架</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微软用户</cp:lastModifiedBy>
  <cp:revision>33</cp:revision>
  <dcterms:created xsi:type="dcterms:W3CDTF">2012-02-17T03:05:11Z</dcterms:created>
  <dcterms:modified xsi:type="dcterms:W3CDTF">2021-03-15T08:34:04Z</dcterms:modified>
</cp:coreProperties>
</file>