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xls" ContentType="application/vnd.ms-exce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Override PartName="/ppt/slides/slide139.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51"/>
  </p:notesMasterIdLst>
  <p:sldIdLst>
    <p:sldId id="1628" r:id="rId2"/>
    <p:sldId id="1629" r:id="rId3"/>
    <p:sldId id="1630" r:id="rId4"/>
    <p:sldId id="1814" r:id="rId5"/>
    <p:sldId id="1817" r:id="rId6"/>
    <p:sldId id="1818" r:id="rId7"/>
    <p:sldId id="1813" r:id="rId8"/>
    <p:sldId id="1819" r:id="rId9"/>
    <p:sldId id="1820" r:id="rId10"/>
    <p:sldId id="1854" r:id="rId11"/>
    <p:sldId id="1631" r:id="rId12"/>
    <p:sldId id="1632" r:id="rId13"/>
    <p:sldId id="1633" r:id="rId14"/>
    <p:sldId id="1822" r:id="rId15"/>
    <p:sldId id="1823" r:id="rId16"/>
    <p:sldId id="1824" r:id="rId17"/>
    <p:sldId id="1825" r:id="rId18"/>
    <p:sldId id="1821" r:id="rId19"/>
    <p:sldId id="1849" r:id="rId20"/>
    <p:sldId id="1850" r:id="rId21"/>
    <p:sldId id="1855" r:id="rId22"/>
    <p:sldId id="1856" r:id="rId23"/>
    <p:sldId id="1857" r:id="rId24"/>
    <p:sldId id="1858" r:id="rId25"/>
    <p:sldId id="1859" r:id="rId26"/>
    <p:sldId id="1860" r:id="rId27"/>
    <p:sldId id="1851" r:id="rId28"/>
    <p:sldId id="1634" r:id="rId29"/>
    <p:sldId id="1826" r:id="rId30"/>
    <p:sldId id="1635" r:id="rId31"/>
    <p:sldId id="1663" r:id="rId32"/>
    <p:sldId id="1831" r:id="rId33"/>
    <p:sldId id="1832" r:id="rId34"/>
    <p:sldId id="1833" r:id="rId35"/>
    <p:sldId id="1834" r:id="rId36"/>
    <p:sldId id="1637" r:id="rId37"/>
    <p:sldId id="1659" r:id="rId38"/>
    <p:sldId id="1660" r:id="rId39"/>
    <p:sldId id="1658" r:id="rId40"/>
    <p:sldId id="1861" r:id="rId41"/>
    <p:sldId id="1664" r:id="rId42"/>
    <p:sldId id="1776" r:id="rId43"/>
    <p:sldId id="1777" r:id="rId44"/>
    <p:sldId id="1835" r:id="rId45"/>
    <p:sldId id="1836" r:id="rId46"/>
    <p:sldId id="1837" r:id="rId47"/>
    <p:sldId id="1838" r:id="rId48"/>
    <p:sldId id="1839" r:id="rId49"/>
    <p:sldId id="1840" r:id="rId50"/>
    <p:sldId id="1841" r:id="rId51"/>
    <p:sldId id="1842" r:id="rId52"/>
    <p:sldId id="1666" r:id="rId53"/>
    <p:sldId id="1774" r:id="rId54"/>
    <p:sldId id="1775" r:id="rId55"/>
    <p:sldId id="1864" r:id="rId56"/>
    <p:sldId id="1865" r:id="rId57"/>
    <p:sldId id="1866" r:id="rId58"/>
    <p:sldId id="1867" r:id="rId59"/>
    <p:sldId id="1868" r:id="rId60"/>
    <p:sldId id="1869" r:id="rId61"/>
    <p:sldId id="1870" r:id="rId62"/>
    <p:sldId id="1871" r:id="rId63"/>
    <p:sldId id="1872" r:id="rId64"/>
    <p:sldId id="1873" r:id="rId65"/>
    <p:sldId id="1874" r:id="rId66"/>
    <p:sldId id="1875" r:id="rId67"/>
    <p:sldId id="1876" r:id="rId68"/>
    <p:sldId id="1877" r:id="rId69"/>
    <p:sldId id="1878" r:id="rId70"/>
    <p:sldId id="1879" r:id="rId71"/>
    <p:sldId id="1880" r:id="rId72"/>
    <p:sldId id="1881" r:id="rId73"/>
    <p:sldId id="1882" r:id="rId74"/>
    <p:sldId id="1883" r:id="rId75"/>
    <p:sldId id="1884" r:id="rId76"/>
    <p:sldId id="1885" r:id="rId77"/>
    <p:sldId id="1886" r:id="rId78"/>
    <p:sldId id="1846" r:id="rId79"/>
    <p:sldId id="1847" r:id="rId80"/>
    <p:sldId id="1848" r:id="rId81"/>
    <p:sldId id="1741" r:id="rId82"/>
    <p:sldId id="1639" r:id="rId83"/>
    <p:sldId id="1691" r:id="rId84"/>
    <p:sldId id="1852" r:id="rId85"/>
    <p:sldId id="1853" r:id="rId86"/>
    <p:sldId id="1760" r:id="rId87"/>
    <p:sldId id="1761" r:id="rId88"/>
    <p:sldId id="1888" r:id="rId89"/>
    <p:sldId id="1887" r:id="rId90"/>
    <p:sldId id="1669" r:id="rId91"/>
    <p:sldId id="1670" r:id="rId92"/>
    <p:sldId id="1671" r:id="rId93"/>
    <p:sldId id="1862" r:id="rId94"/>
    <p:sldId id="1863" r:id="rId95"/>
    <p:sldId id="1673" r:id="rId96"/>
    <p:sldId id="1676" r:id="rId97"/>
    <p:sldId id="1674" r:id="rId98"/>
    <p:sldId id="1675" r:id="rId99"/>
    <p:sldId id="1641" r:id="rId100"/>
    <p:sldId id="1677" r:id="rId101"/>
    <p:sldId id="1678" r:id="rId102"/>
    <p:sldId id="1679" r:id="rId103"/>
    <p:sldId id="1680" r:id="rId104"/>
    <p:sldId id="1778" r:id="rId105"/>
    <p:sldId id="1642" r:id="rId106"/>
    <p:sldId id="1643" r:id="rId107"/>
    <p:sldId id="1682" r:id="rId108"/>
    <p:sldId id="1889" r:id="rId109"/>
    <p:sldId id="1890" r:id="rId110"/>
    <p:sldId id="1681" r:id="rId111"/>
    <p:sldId id="1684" r:id="rId112"/>
    <p:sldId id="1687" r:id="rId113"/>
    <p:sldId id="1737" r:id="rId114"/>
    <p:sldId id="1739" r:id="rId115"/>
    <p:sldId id="1738" r:id="rId116"/>
    <p:sldId id="1740" r:id="rId117"/>
    <p:sldId id="1736" r:id="rId118"/>
    <p:sldId id="1779" r:id="rId119"/>
    <p:sldId id="1780" r:id="rId120"/>
    <p:sldId id="1773" r:id="rId121"/>
    <p:sldId id="1781" r:id="rId122"/>
    <p:sldId id="1782" r:id="rId123"/>
    <p:sldId id="1784" r:id="rId124"/>
    <p:sldId id="1785" r:id="rId125"/>
    <p:sldId id="1786" r:id="rId126"/>
    <p:sldId id="1787" r:id="rId127"/>
    <p:sldId id="1788" r:id="rId128"/>
    <p:sldId id="1789" r:id="rId129"/>
    <p:sldId id="1795" r:id="rId130"/>
    <p:sldId id="1796" r:id="rId131"/>
    <p:sldId id="1797" r:id="rId132"/>
    <p:sldId id="1809" r:id="rId133"/>
    <p:sldId id="1644" r:id="rId134"/>
    <p:sldId id="1645" r:id="rId135"/>
    <p:sldId id="1827" r:id="rId136"/>
    <p:sldId id="1828" r:id="rId137"/>
    <p:sldId id="1646" r:id="rId138"/>
    <p:sldId id="1647" r:id="rId139"/>
    <p:sldId id="1648" r:id="rId140"/>
    <p:sldId id="1649" r:id="rId141"/>
    <p:sldId id="1650" r:id="rId142"/>
    <p:sldId id="1651" r:id="rId143"/>
    <p:sldId id="1652" r:id="rId144"/>
    <p:sldId id="1699" r:id="rId145"/>
    <p:sldId id="1654" r:id="rId146"/>
    <p:sldId id="1655" r:id="rId147"/>
    <p:sldId id="1656" r:id="rId148"/>
    <p:sldId id="1829" r:id="rId149"/>
    <p:sldId id="1830" r:id="rId150"/>
  </p:sldIdLst>
  <p:sldSz cx="9144000" cy="6858000" type="screen4x3"/>
  <p:notesSz cx="6858000" cy="9144000"/>
  <p:defaultTextStyle>
    <a:defPPr>
      <a:defRPr lang="zh-CN"/>
    </a:defPPr>
    <a:lvl1pPr algn="l" rtl="0" fontAlgn="base">
      <a:spcBef>
        <a:spcPct val="0"/>
      </a:spcBef>
      <a:spcAft>
        <a:spcPct val="0"/>
      </a:spcAft>
      <a:defRPr sz="2400"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sz="2400"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sz="2400"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sz="2400"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sz="2400" kern="1200">
        <a:solidFill>
          <a:schemeClr val="tx1"/>
        </a:solidFill>
        <a:latin typeface="Tahoma" pitchFamily="34" charset="0"/>
        <a:ea typeface="宋体" pitchFamily="2" charset="-122"/>
        <a:cs typeface="+mn-cs"/>
      </a:defRPr>
    </a:lvl5pPr>
    <a:lvl6pPr marL="2286000" algn="l" defTabSz="914400" rtl="0" eaLnBrk="1" latinLnBrk="0" hangingPunct="1">
      <a:defRPr sz="2400" kern="1200">
        <a:solidFill>
          <a:schemeClr val="tx1"/>
        </a:solidFill>
        <a:latin typeface="Tahoma" pitchFamily="34" charset="0"/>
        <a:ea typeface="宋体" pitchFamily="2" charset="-122"/>
        <a:cs typeface="+mn-cs"/>
      </a:defRPr>
    </a:lvl6pPr>
    <a:lvl7pPr marL="2743200" algn="l" defTabSz="914400" rtl="0" eaLnBrk="1" latinLnBrk="0" hangingPunct="1">
      <a:defRPr sz="2400" kern="1200">
        <a:solidFill>
          <a:schemeClr val="tx1"/>
        </a:solidFill>
        <a:latin typeface="Tahoma" pitchFamily="34" charset="0"/>
        <a:ea typeface="宋体" pitchFamily="2" charset="-122"/>
        <a:cs typeface="+mn-cs"/>
      </a:defRPr>
    </a:lvl7pPr>
    <a:lvl8pPr marL="3200400" algn="l" defTabSz="914400" rtl="0" eaLnBrk="1" latinLnBrk="0" hangingPunct="1">
      <a:defRPr sz="2400" kern="1200">
        <a:solidFill>
          <a:schemeClr val="tx1"/>
        </a:solidFill>
        <a:latin typeface="Tahoma" pitchFamily="34" charset="0"/>
        <a:ea typeface="宋体" pitchFamily="2" charset="-122"/>
        <a:cs typeface="+mn-cs"/>
      </a:defRPr>
    </a:lvl8pPr>
    <a:lvl9pPr marL="3657600" algn="l" defTabSz="914400" rtl="0" eaLnBrk="1" latinLnBrk="0" hangingPunct="1">
      <a:defRPr sz="2400" kern="1200">
        <a:solidFill>
          <a:schemeClr val="tx1"/>
        </a:solidFill>
        <a:latin typeface="Tahom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F3F"/>
    <a:srgbClr val="FB4765"/>
    <a:srgbClr val="FF5050"/>
    <a:srgbClr val="0000FF"/>
    <a:srgbClr val="080808"/>
    <a:srgbClr val="FFFF00"/>
    <a:srgbClr val="FFFFFF"/>
    <a:srgbClr val="FF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53" autoAdjust="0"/>
    <p:restoredTop sz="94428" autoAdjust="0"/>
  </p:normalViewPr>
  <p:slideViewPr>
    <p:cSldViewPr>
      <p:cViewPr varScale="1">
        <p:scale>
          <a:sx n="48" d="100"/>
          <a:sy n="48" d="100"/>
        </p:scale>
        <p:origin x="-1380" y="-9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3" Type="http://schemas.openxmlformats.org/officeDocument/2006/relationships/slide" Target="slides/slide85.xml"/><Relationship Id="rId2" Type="http://schemas.openxmlformats.org/officeDocument/2006/relationships/slide" Target="slides/slide84.xml"/><Relationship Id="rId1" Type="http://schemas.openxmlformats.org/officeDocument/2006/relationships/slide" Target="slides/slide27.xml"/><Relationship Id="rId5" Type="http://schemas.openxmlformats.org/officeDocument/2006/relationships/slide" Target="slides/slide147.xml"/><Relationship Id="rId4" Type="http://schemas.openxmlformats.org/officeDocument/2006/relationships/slide" Target="slides/slide14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155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smtClean="0">
                <a:latin typeface="Times New Roman" pitchFamily="18" charset="0"/>
              </a:defRPr>
            </a:lvl1pPr>
          </a:lstStyle>
          <a:p>
            <a:pPr>
              <a:defRPr/>
            </a:pPr>
            <a:endParaRPr lang="en-US" altLang="zh-CN"/>
          </a:p>
        </p:txBody>
      </p:sp>
      <p:sp>
        <p:nvSpPr>
          <p:cNvPr id="18155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smtClean="0">
                <a:latin typeface="Times New Roman" pitchFamily="18" charset="0"/>
              </a:defRPr>
            </a:lvl1pPr>
          </a:lstStyle>
          <a:p>
            <a:pPr>
              <a:defRPr/>
            </a:pPr>
            <a:endParaRPr lang="en-US" altLang="zh-CN"/>
          </a:p>
        </p:txBody>
      </p:sp>
      <p:sp>
        <p:nvSpPr>
          <p:cNvPr id="13619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8155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8155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smtClean="0">
                <a:latin typeface="Times New Roman" pitchFamily="18" charset="0"/>
              </a:defRPr>
            </a:lvl1pPr>
          </a:lstStyle>
          <a:p>
            <a:pPr>
              <a:defRPr/>
            </a:pPr>
            <a:endParaRPr lang="en-US" altLang="zh-CN"/>
          </a:p>
        </p:txBody>
      </p:sp>
      <p:sp>
        <p:nvSpPr>
          <p:cNvPr id="18155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smtClean="0">
                <a:latin typeface="Times New Roman" pitchFamily="18" charset="0"/>
              </a:defRPr>
            </a:lvl1pPr>
          </a:lstStyle>
          <a:p>
            <a:pPr>
              <a:defRPr/>
            </a:pPr>
            <a:fld id="{ABE13A75-6E0F-4113-BD77-B7345F4DDE5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74EA304D-B29D-4DF7-99EF-09AB8D5C4E54}" type="slidenum">
              <a:rPr lang="en-US" altLang="zh-CN"/>
              <a:pPr/>
              <a:t>10</a:t>
            </a:fld>
            <a:endParaRPr lang="en-US" altLang="zh-CN"/>
          </a:p>
        </p:txBody>
      </p:sp>
      <p:sp>
        <p:nvSpPr>
          <p:cNvPr id="137219" name="Rectangle 2"/>
          <p:cNvSpPr>
            <a:spLocks noRot="1" noChangeArrowheads="1" noTextEdit="1"/>
          </p:cNvSpPr>
          <p:nvPr>
            <p:ph type="sldImg"/>
          </p:nvPr>
        </p:nvSpPr>
        <p:spPr>
          <a:ln/>
        </p:spPr>
      </p:sp>
      <p:sp>
        <p:nvSpPr>
          <p:cNvPr id="137220" name="Rectangle 3"/>
          <p:cNvSpPr>
            <a:spLocks noGrp="1" noChangeArrowheads="1"/>
          </p:cNvSpPr>
          <p:nvPr>
            <p:ph type="body" idx="1"/>
          </p:nvPr>
        </p:nvSpPr>
        <p:spPr>
          <a:xfrm>
            <a:off x="914400" y="4343400"/>
            <a:ext cx="5029200" cy="4114800"/>
          </a:xfrm>
          <a:noFill/>
          <a:ln/>
        </p:spPr>
        <p:txBody>
          <a:bodyPr lIns="91431" tIns="45715" rIns="91431" bIns="45715"/>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2C9A0E17-D491-4045-8A3E-953A849B1711}" type="slidenum">
              <a:rPr lang="en-US" altLang="zh-CN"/>
              <a:pPr/>
              <a:t>21</a:t>
            </a:fld>
            <a:endParaRPr lang="en-US" altLang="zh-CN"/>
          </a:p>
        </p:txBody>
      </p:sp>
      <p:sp>
        <p:nvSpPr>
          <p:cNvPr id="138243" name="Rectangle 2"/>
          <p:cNvSpPr>
            <a:spLocks noRot="1" noChangeArrowheads="1" noTextEdit="1"/>
          </p:cNvSpPr>
          <p:nvPr>
            <p:ph type="sldImg"/>
          </p:nvPr>
        </p:nvSpPr>
        <p:spPr>
          <a:ln/>
        </p:spPr>
      </p:sp>
      <p:sp>
        <p:nvSpPr>
          <p:cNvPr id="138244" name="Rectangle 3"/>
          <p:cNvSpPr>
            <a:spLocks noGrp="1" noChangeArrowheads="1"/>
          </p:cNvSpPr>
          <p:nvPr>
            <p:ph type="body" idx="1"/>
          </p:nvPr>
        </p:nvSpPr>
        <p:spPr>
          <a:xfrm>
            <a:off x="914400" y="4343400"/>
            <a:ext cx="5029200" cy="4114800"/>
          </a:xfrm>
          <a:noFill/>
          <a:ln/>
        </p:spPr>
        <p:txBody>
          <a:bodyPr lIns="91431" tIns="45715" rIns="91431" bIns="45715"/>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878E8EBF-4033-450E-AB6E-47D9DFDEA3CC}" type="slidenum">
              <a:rPr lang="en-US" altLang="zh-CN"/>
              <a:pPr/>
              <a:t>22</a:t>
            </a:fld>
            <a:endParaRPr lang="en-US" altLang="zh-CN"/>
          </a:p>
        </p:txBody>
      </p:sp>
      <p:sp>
        <p:nvSpPr>
          <p:cNvPr id="139267" name="Rectangle 2"/>
          <p:cNvSpPr>
            <a:spLocks noRot="1" noChangeArrowheads="1" noTextEdit="1"/>
          </p:cNvSpPr>
          <p:nvPr>
            <p:ph type="sldImg"/>
          </p:nvPr>
        </p:nvSpPr>
        <p:spPr>
          <a:ln/>
        </p:spPr>
      </p:sp>
      <p:sp>
        <p:nvSpPr>
          <p:cNvPr id="139268" name="Rectangle 3"/>
          <p:cNvSpPr>
            <a:spLocks noGrp="1" noChangeArrowheads="1"/>
          </p:cNvSpPr>
          <p:nvPr>
            <p:ph type="body" idx="1"/>
          </p:nvPr>
        </p:nvSpPr>
        <p:spPr>
          <a:xfrm>
            <a:off x="914400" y="4343400"/>
            <a:ext cx="5029200" cy="4114800"/>
          </a:xfrm>
          <a:noFill/>
          <a:ln/>
        </p:spPr>
        <p:txBody>
          <a:bodyPr lIns="91431" tIns="45715" rIns="91431" bIns="45715"/>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49AEF955-8E49-49F9-9895-6209392CC2C6}" type="slidenum">
              <a:rPr lang="en-US" altLang="zh-CN"/>
              <a:pPr/>
              <a:t>23</a:t>
            </a:fld>
            <a:endParaRPr lang="en-US" altLang="zh-CN"/>
          </a:p>
        </p:txBody>
      </p:sp>
      <p:sp>
        <p:nvSpPr>
          <p:cNvPr id="140291" name="Rectangle 2"/>
          <p:cNvSpPr>
            <a:spLocks noRot="1" noChangeArrowheads="1" noTextEdit="1"/>
          </p:cNvSpPr>
          <p:nvPr>
            <p:ph type="sldImg"/>
          </p:nvPr>
        </p:nvSpPr>
        <p:spPr>
          <a:ln/>
        </p:spPr>
      </p:sp>
      <p:sp>
        <p:nvSpPr>
          <p:cNvPr id="140292" name="Rectangle 3"/>
          <p:cNvSpPr>
            <a:spLocks noGrp="1" noChangeArrowheads="1"/>
          </p:cNvSpPr>
          <p:nvPr>
            <p:ph type="body" idx="1"/>
          </p:nvPr>
        </p:nvSpPr>
        <p:spPr>
          <a:xfrm>
            <a:off x="914400" y="4343400"/>
            <a:ext cx="5029200" cy="4114800"/>
          </a:xfrm>
          <a:noFill/>
          <a:ln/>
        </p:spPr>
        <p:txBody>
          <a:bodyPr lIns="91431" tIns="45715" rIns="91431" bIns="45715"/>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9118098F-453F-4C10-9B43-66FEF8B1B3C6}" type="slidenum">
              <a:rPr lang="en-US" altLang="zh-CN"/>
              <a:pPr/>
              <a:t>24</a:t>
            </a:fld>
            <a:endParaRPr lang="en-US" altLang="zh-CN"/>
          </a:p>
        </p:txBody>
      </p:sp>
      <p:sp>
        <p:nvSpPr>
          <p:cNvPr id="141315" name="Rectangle 2"/>
          <p:cNvSpPr>
            <a:spLocks noRot="1" noChangeArrowheads="1" noTextEdit="1"/>
          </p:cNvSpPr>
          <p:nvPr>
            <p:ph type="sldImg"/>
          </p:nvPr>
        </p:nvSpPr>
        <p:spPr>
          <a:ln/>
        </p:spPr>
      </p:sp>
      <p:sp>
        <p:nvSpPr>
          <p:cNvPr id="141316" name="Rectangle 3"/>
          <p:cNvSpPr>
            <a:spLocks noGrp="1" noChangeArrowheads="1"/>
          </p:cNvSpPr>
          <p:nvPr>
            <p:ph type="body" idx="1"/>
          </p:nvPr>
        </p:nvSpPr>
        <p:spPr>
          <a:xfrm>
            <a:off x="914400" y="4343400"/>
            <a:ext cx="5029200" cy="4114800"/>
          </a:xfrm>
          <a:noFill/>
          <a:ln/>
        </p:spPr>
        <p:txBody>
          <a:bodyPr lIns="91431" tIns="45715" rIns="91431" bIns="45715"/>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C33CC765-4E06-4EDB-9915-D2B7752279A0}" type="slidenum">
              <a:rPr lang="en-US" altLang="zh-CN"/>
              <a:pPr/>
              <a:t>25</a:t>
            </a:fld>
            <a:endParaRPr lang="en-US" altLang="zh-CN"/>
          </a:p>
        </p:txBody>
      </p:sp>
      <p:sp>
        <p:nvSpPr>
          <p:cNvPr id="142339" name="Rectangle 2"/>
          <p:cNvSpPr>
            <a:spLocks noRot="1" noChangeArrowheads="1" noTextEdit="1"/>
          </p:cNvSpPr>
          <p:nvPr>
            <p:ph type="sldImg"/>
          </p:nvPr>
        </p:nvSpPr>
        <p:spPr>
          <a:ln/>
        </p:spPr>
      </p:sp>
      <p:sp>
        <p:nvSpPr>
          <p:cNvPr id="142340" name="Rectangle 3"/>
          <p:cNvSpPr>
            <a:spLocks noGrp="1" noChangeArrowheads="1"/>
          </p:cNvSpPr>
          <p:nvPr>
            <p:ph type="body" idx="1"/>
          </p:nvPr>
        </p:nvSpPr>
        <p:spPr>
          <a:xfrm>
            <a:off x="914400" y="4343400"/>
            <a:ext cx="5029200" cy="4114800"/>
          </a:xfrm>
          <a:noFill/>
          <a:ln/>
        </p:spPr>
        <p:txBody>
          <a:bodyPr lIns="91431" tIns="45715" rIns="91431" bIns="45715"/>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59B3E8A9-D06D-434F-B7BF-00B66DEE502C}" type="slidenum">
              <a:rPr lang="en-US" altLang="zh-CN"/>
              <a:pPr/>
              <a:t>26</a:t>
            </a:fld>
            <a:endParaRPr lang="en-US" altLang="zh-CN"/>
          </a:p>
        </p:txBody>
      </p:sp>
      <p:sp>
        <p:nvSpPr>
          <p:cNvPr id="143363" name="Rectangle 2"/>
          <p:cNvSpPr>
            <a:spLocks noRot="1" noChangeArrowheads="1" noTextEdit="1"/>
          </p:cNvSpPr>
          <p:nvPr>
            <p:ph type="sldImg"/>
          </p:nvPr>
        </p:nvSpPr>
        <p:spPr>
          <a:ln/>
        </p:spPr>
      </p:sp>
      <p:sp>
        <p:nvSpPr>
          <p:cNvPr id="143364" name="Rectangle 3"/>
          <p:cNvSpPr>
            <a:spLocks noGrp="1" noChangeArrowheads="1"/>
          </p:cNvSpPr>
          <p:nvPr>
            <p:ph type="body" idx="1"/>
          </p:nvPr>
        </p:nvSpPr>
        <p:spPr>
          <a:xfrm>
            <a:off x="914400" y="4343400"/>
            <a:ext cx="5029200" cy="4114800"/>
          </a:xfrm>
          <a:noFill/>
          <a:ln/>
        </p:spPr>
        <p:txBody>
          <a:bodyPr lIns="91431" tIns="45715" rIns="91431" bIns="45715"/>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zh-CN" alt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zh-CN" altLang="en-US"/>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1512460" name="Rectangle 12"/>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151246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smtClean="0">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smtClean="0">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smtClean="0">
                <a:solidFill>
                  <a:schemeClr val="bg2"/>
                </a:solidFill>
              </a:defRPr>
            </a:lvl1pPr>
          </a:lstStyle>
          <a:p>
            <a:pPr>
              <a:defRPr/>
            </a:pPr>
            <a:fld id="{6EAD3CB4-0B1B-4708-BBFD-4F0E13117F5A}" type="slidenum">
              <a:rPr lang="en-US" altLang="zh-CN"/>
              <a:pPr>
                <a:defRPr/>
              </a:pPr>
              <a:t>‹#›</a:t>
            </a:fld>
            <a:endParaRPr lang="en-US" altLang="zh-CN"/>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6C308C98-9BCB-46CC-B6A8-BEC056699748}" type="slidenum">
              <a:rPr lang="en-US" altLang="zh-CN"/>
              <a:pPr>
                <a:defRPr/>
              </a:pPr>
              <a:t>‹#›</a:t>
            </a:fld>
            <a:endParaRPr lang="en-US" altLang="zh-CN"/>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2194A34C-186B-43B3-B4B9-C00D98732076}" type="slidenum">
              <a:rPr lang="en-US" altLang="zh-CN"/>
              <a:pPr>
                <a:defRPr/>
              </a:pPr>
              <a:t>‹#›</a:t>
            </a:fld>
            <a:endParaRPr lang="en-US" altLang="zh-CN"/>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5145088" y="2017713"/>
            <a:ext cx="3810000" cy="4114800"/>
          </a:xfrm>
        </p:spPr>
        <p:txBody>
          <a:bodyPr/>
          <a:lstStyle/>
          <a:p>
            <a:pPr lvl="0"/>
            <a:endParaRPr lang="zh-CN" altLang="en-US" noProof="0" smtClean="0"/>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DAC2DADF-BBA1-46C9-81C1-0950D1C508C3}" type="slidenum">
              <a:rPr lang="en-US" altLang="zh-CN"/>
              <a:pPr>
                <a:defRPr/>
              </a:pPr>
              <a:t>‹#›</a:t>
            </a:fld>
            <a:endParaRPr lang="en-US" altLang="zh-CN"/>
          </a:p>
        </p:txBody>
      </p:sp>
    </p:spTree>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EA2D0955-B15B-481A-82FF-FDB03C0637F2}" type="slidenum">
              <a:rPr lang="en-US" altLang="zh-CN"/>
              <a:pPr>
                <a:defRPr/>
              </a:pPr>
              <a:t>‹#›</a:t>
            </a:fld>
            <a:endParaRPr lang="en-US" altLang="zh-CN"/>
          </a:p>
        </p:txBody>
      </p:sp>
    </p:spTree>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182688" y="2017713"/>
            <a:ext cx="7772400" cy="4114800"/>
          </a:xfrm>
        </p:spPr>
        <p:txBody>
          <a:bodyPr/>
          <a:lstStyle/>
          <a:p>
            <a:endParaRPr lang="zh-CN" altLang="en-US"/>
          </a:p>
        </p:txBody>
      </p:sp>
      <p:sp>
        <p:nvSpPr>
          <p:cNvPr id="4" name="日期占位符 3"/>
          <p:cNvSpPr>
            <a:spLocks noGrp="1"/>
          </p:cNvSpPr>
          <p:nvPr>
            <p:ph type="dt" sz="half" idx="10"/>
          </p:nvPr>
        </p:nvSpPr>
        <p:spPr>
          <a:xfrm>
            <a:off x="1162050" y="6243638"/>
            <a:ext cx="1905000" cy="457200"/>
          </a:xfr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657600" y="6243638"/>
            <a:ext cx="2895600" cy="457200"/>
          </a:xfr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7042150" y="6243638"/>
            <a:ext cx="1905000" cy="457200"/>
          </a:xfrm>
        </p:spPr>
        <p:txBody>
          <a:bodyPr/>
          <a:lstStyle>
            <a:lvl1pPr>
              <a:defRPr/>
            </a:lvl1pPr>
          </a:lstStyle>
          <a:p>
            <a:pPr>
              <a:defRPr/>
            </a:pPr>
            <a:fld id="{B632A1F2-ACA0-46E0-9DC9-6519FE22A831}" type="slidenum">
              <a:rPr lang="en-US" altLang="zh-CN"/>
              <a:pPr>
                <a:defRPr/>
              </a:pPr>
              <a:t>‹#›</a:t>
            </a:fld>
            <a:endParaRPr lang="en-US" altLang="zh-CN"/>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34A09C45-DCEA-42C0-B095-1DC1F4733171}" type="slidenum">
              <a:rPr lang="en-US" altLang="zh-CN"/>
              <a:pPr>
                <a:defRPr/>
              </a:pPr>
              <a:t>‹#›</a:t>
            </a:fld>
            <a:endParaRPr lang="en-US" altLang="zh-CN"/>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D9AD1A8C-9DF5-4F7E-9333-676F3F746A69}" type="slidenum">
              <a:rPr lang="en-US" altLang="zh-CN"/>
              <a:pPr>
                <a:defRPr/>
              </a:pPr>
              <a:t>‹#›</a:t>
            </a:fld>
            <a:endParaRPr lang="en-US" altLang="zh-CN"/>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3C183A15-9C9F-4EA4-8AD4-723CF300A25D}" type="slidenum">
              <a:rPr lang="en-US" altLang="zh-CN"/>
              <a:pPr>
                <a:defRPr/>
              </a:pPr>
              <a:t>‹#›</a:t>
            </a:fld>
            <a:endParaRPr lang="en-US" altLang="zh-CN"/>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36F20CB1-2766-4F44-9048-6AEB5D35C82A}" type="slidenum">
              <a:rPr lang="en-US" altLang="zh-CN"/>
              <a:pPr>
                <a:defRPr/>
              </a:pPr>
              <a:t>‹#›</a:t>
            </a:fld>
            <a:endParaRPr lang="en-US" altLang="zh-CN"/>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CD8F6474-5AA7-4C9C-B460-10A20596E12B}" type="slidenum">
              <a:rPr lang="en-US" altLang="zh-CN"/>
              <a:pPr>
                <a:defRPr/>
              </a:pPr>
              <a:t>‹#›</a:t>
            </a:fld>
            <a:endParaRPr lang="en-US" altLang="zh-CN"/>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75DD3A41-2A52-4E7C-A285-356680D1DCBD}" type="slidenum">
              <a:rPr lang="en-US" altLang="zh-CN"/>
              <a:pPr>
                <a:defRPr/>
              </a:pPr>
              <a:t>‹#›</a:t>
            </a:fld>
            <a:endParaRPr lang="en-US" altLang="zh-CN"/>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EEEC9281-8E6F-4AAC-B6EB-FFD6F6678E11}" type="slidenum">
              <a:rPr lang="en-US" altLang="zh-CN"/>
              <a:pPr>
                <a:defRPr/>
              </a:pPr>
              <a:t>‹#›</a:t>
            </a:fld>
            <a:endParaRPr lang="en-US" altLang="zh-CN"/>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349503C2-60A2-4A39-90DF-B0CD06BCB629}" type="slidenum">
              <a:rPr lang="en-US" altLang="zh-CN"/>
              <a:pPr>
                <a:defRPr/>
              </a:pPr>
              <a:t>‹#›</a:t>
            </a:fld>
            <a:endParaRPr lang="en-US" altLang="zh-CN"/>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1426"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a:defRPr/>
            </a:pPr>
            <a:endParaRPr kumimoji="1" lang="zh-CN" altLang="zh-CN"/>
          </a:p>
        </p:txBody>
      </p:sp>
      <p:sp>
        <p:nvSpPr>
          <p:cNvPr id="15114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zh-CN" altLang="zh-CN"/>
          </a:p>
        </p:txBody>
      </p:sp>
      <p:sp>
        <p:nvSpPr>
          <p:cNvPr id="1511428"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a:defRPr/>
            </a:pPr>
            <a:endParaRPr kumimoji="1" lang="zh-CN" altLang="zh-CN"/>
          </a:p>
        </p:txBody>
      </p:sp>
      <p:sp>
        <p:nvSpPr>
          <p:cNvPr id="15114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zh-CN" altLang="zh-CN"/>
          </a:p>
        </p:txBody>
      </p:sp>
      <p:sp>
        <p:nvSpPr>
          <p:cNvPr id="15114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zh-CN" altLang="zh-CN"/>
          </a:p>
        </p:txBody>
      </p:sp>
      <p:sp>
        <p:nvSpPr>
          <p:cNvPr id="1511431"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zh-CN" altLang="zh-CN"/>
          </a:p>
        </p:txBody>
      </p:sp>
      <p:sp>
        <p:nvSpPr>
          <p:cNvPr id="15114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zh-CN" altLang="zh-CN"/>
          </a:p>
        </p:txBody>
      </p:sp>
      <p:sp>
        <p:nvSpPr>
          <p:cNvPr id="2057"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2058"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11435"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smtClean="0"/>
            </a:lvl1pPr>
          </a:lstStyle>
          <a:p>
            <a:pPr>
              <a:defRPr/>
            </a:pPr>
            <a:endParaRPr lang="en-US" altLang="zh-CN"/>
          </a:p>
        </p:txBody>
      </p:sp>
      <p:sp>
        <p:nvSpPr>
          <p:cNvPr id="1511436"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smtClean="0"/>
            </a:lvl1pPr>
          </a:lstStyle>
          <a:p>
            <a:pPr>
              <a:defRPr/>
            </a:pPr>
            <a:endParaRPr lang="en-US" altLang="zh-CN"/>
          </a:p>
        </p:txBody>
      </p:sp>
      <p:sp>
        <p:nvSpPr>
          <p:cNvPr id="1511437"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smtClean="0"/>
            </a:lvl1pPr>
          </a:lstStyle>
          <a:p>
            <a:pPr>
              <a:defRPr/>
            </a:pPr>
            <a:fld id="{BD5618DC-D348-438F-8740-5695CD0A4908}" type="slidenum">
              <a:rPr lang="en-US" altLang="zh-CN"/>
              <a:pPr>
                <a:defRPr/>
              </a:pPr>
              <a:t>‹#›</a:t>
            </a:fld>
            <a:endParaRPr lang="en-US" altLang="zh-CN"/>
          </a:p>
        </p:txBody>
      </p:sp>
      <p:sp>
        <p:nvSpPr>
          <p:cNvPr id="1511438" name="Text Box 14"/>
          <p:cNvSpPr txBox="1">
            <a:spLocks noChangeArrowheads="1"/>
          </p:cNvSpPr>
          <p:nvPr userDrawn="1"/>
        </p:nvSpPr>
        <p:spPr bwMode="auto">
          <a:xfrm>
            <a:off x="7812088" y="6165850"/>
            <a:ext cx="990600" cy="366713"/>
          </a:xfrm>
          <a:prstGeom prst="rect">
            <a:avLst/>
          </a:prstGeom>
          <a:noFill/>
          <a:ln w="9525">
            <a:noFill/>
            <a:miter lim="800000"/>
            <a:headEnd/>
            <a:tailEnd/>
          </a:ln>
          <a:effectLst/>
        </p:spPr>
        <p:txBody>
          <a:bodyPr>
            <a:spAutoFit/>
          </a:bodyPr>
          <a:lstStyle/>
          <a:p>
            <a:pPr>
              <a:spcBef>
                <a:spcPct val="50000"/>
              </a:spcBef>
              <a:defRPr/>
            </a:pPr>
            <a:r>
              <a:rPr kumimoji="1" lang="zh-CN" altLang="en-US" sz="1800">
                <a:latin typeface="隶书" pitchFamily="49" charset="-122"/>
                <a:ea typeface="隶书" pitchFamily="49" charset="-122"/>
              </a:rPr>
              <a:t>第</a:t>
            </a:r>
            <a:fld id="{011C08EB-0554-41E4-AEDF-1738150F7AD0}" type="slidenum">
              <a:rPr kumimoji="1" lang="zh-CN" altLang="en-US" sz="1800" b="1">
                <a:latin typeface="隶书" pitchFamily="49" charset="-122"/>
                <a:ea typeface="隶书" pitchFamily="49" charset="-122"/>
              </a:rPr>
              <a:pPr>
                <a:spcBef>
                  <a:spcPct val="50000"/>
                </a:spcBef>
                <a:defRPr/>
              </a:pPr>
              <a:t>‹#›</a:t>
            </a:fld>
            <a:r>
              <a:rPr kumimoji="1" lang="zh-CN" altLang="en-US" sz="1800" b="1">
                <a:latin typeface="隶书" pitchFamily="49" charset="-122"/>
                <a:ea typeface="隶书" pitchFamily="49" charset="-122"/>
              </a:rPr>
              <a:t>页</a:t>
            </a:r>
          </a:p>
        </p:txBody>
      </p:sp>
    </p:spTree>
  </p:cSld>
  <p:clrMap bg1="lt1" tx1="dk1" bg2="lt2" tx2="dk2" accent1="accent1" accent2="accent2" accent3="accent3" accent4="accent4" accent5="accent5" accent6="accent6" hlink="hlink" folHlink="folHlink"/>
  <p:sldLayoutIdLst>
    <p:sldLayoutId id="2147483679" r:id="rId1"/>
    <p:sldLayoutId id="2147483677" r:id="rId2"/>
    <p:sldLayoutId id="2147483676" r:id="rId3"/>
    <p:sldLayoutId id="2147483675" r:id="rId4"/>
    <p:sldLayoutId id="2147483674" r:id="rId5"/>
    <p:sldLayoutId id="2147483673" r:id="rId6"/>
    <p:sldLayoutId id="2147483672" r:id="rId7"/>
    <p:sldLayoutId id="2147483671" r:id="rId8"/>
    <p:sldLayoutId id="2147483670" r:id="rId9"/>
    <p:sldLayoutId id="2147483669" r:id="rId10"/>
    <p:sldLayoutId id="2147483668" r:id="rId11"/>
    <p:sldLayoutId id="2147483667" r:id="rId12"/>
    <p:sldLayoutId id="2147483666" r:id="rId13"/>
    <p:sldLayoutId id="2147483678" r:id="rId14"/>
  </p:sldLayoutIdLst>
  <p:transition>
    <p:wipe dir="r"/>
  </p:transition>
  <p:timing>
    <p:tnLst>
      <p:par>
        <p:cTn id="1" dur="indefinite" restart="never" nodeType="tmRoot"/>
      </p:par>
    </p:tnLst>
  </p:timing>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0A0A0E"/>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rgbClr val="0A0A0E"/>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rgbClr val="0A0A0E"/>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rgbClr val="0A0A0E"/>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rgbClr val="0A0A0E"/>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rgbClr val="0A0A0E"/>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rgbClr val="0A0A0E"/>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rgbClr val="0A0A0E"/>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rgbClr val="0A0A0E"/>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11.xml"/><Relationship Id="rId1" Type="http://schemas.openxmlformats.org/officeDocument/2006/relationships/slideLayout" Target="../slideLayouts/slideLayout2.xml"/><Relationship Id="rId6" Type="http://schemas.openxmlformats.org/officeDocument/2006/relationships/slide" Target="slide140.xml"/><Relationship Id="rId5" Type="http://schemas.openxmlformats.org/officeDocument/2006/relationships/slide" Target="slide137.xml"/><Relationship Id="rId4" Type="http://schemas.openxmlformats.org/officeDocument/2006/relationships/slide" Target="slide30.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 Target="slide6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 Target="slide9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Microsoft_Office_Excel_Workbook1.xl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2626" name="Text Box 2"/>
          <p:cNvSpPr txBox="1">
            <a:spLocks noChangeArrowheads="1"/>
          </p:cNvSpPr>
          <p:nvPr/>
        </p:nvSpPr>
        <p:spPr bwMode="auto">
          <a:xfrm>
            <a:off x="468313" y="1584325"/>
            <a:ext cx="8281987" cy="2759075"/>
          </a:xfrm>
          <a:prstGeom prst="rect">
            <a:avLst/>
          </a:prstGeom>
          <a:noFill/>
          <a:ln w="9525">
            <a:noFill/>
            <a:miter lim="800000"/>
            <a:headEnd/>
            <a:tailEnd/>
          </a:ln>
          <a:effectLst>
            <a:outerShdw dist="89803" dir="2700000" algn="ctr" rotWithShape="0">
              <a:schemeClr val="bg2"/>
            </a:outerShdw>
          </a:effectLst>
        </p:spPr>
        <p:txBody>
          <a:bodyPr>
            <a:spAutoFit/>
          </a:bodyPr>
          <a:lstStyle/>
          <a:p>
            <a:pPr algn="ctr">
              <a:spcBef>
                <a:spcPct val="50000"/>
              </a:spcBef>
              <a:defRPr/>
            </a:pPr>
            <a:r>
              <a:rPr kumimoji="1" lang="zh-CN" altLang="en-US" sz="7000" b="1">
                <a:solidFill>
                  <a:srgbClr val="0A0A0E"/>
                </a:solidFill>
                <a:effectLst>
                  <a:outerShdw blurRad="38100" dist="38100" dir="2700000" algn="tl">
                    <a:srgbClr val="C0C0C0"/>
                  </a:outerShdw>
                </a:effectLst>
                <a:latin typeface="隶书" pitchFamily="49" charset="-122"/>
                <a:ea typeface="隶书" pitchFamily="49" charset="-122"/>
              </a:rPr>
              <a:t>第六章</a:t>
            </a:r>
          </a:p>
          <a:p>
            <a:pPr algn="ctr">
              <a:spcBef>
                <a:spcPct val="50000"/>
              </a:spcBef>
              <a:defRPr/>
            </a:pPr>
            <a:r>
              <a:rPr kumimoji="1" lang="zh-CN" altLang="en-US" sz="7000" b="1">
                <a:solidFill>
                  <a:srgbClr val="0A0A0E"/>
                </a:solidFill>
                <a:effectLst>
                  <a:outerShdw blurRad="38100" dist="38100" dir="2700000" algn="tl">
                    <a:srgbClr val="C0C0C0"/>
                  </a:outerShdw>
                </a:effectLst>
                <a:latin typeface="隶书" pitchFamily="49" charset="-122"/>
                <a:ea typeface="隶书" pitchFamily="49" charset="-122"/>
              </a:rPr>
              <a:t>管理信息系统的实施</a:t>
            </a:r>
          </a:p>
        </p:txBody>
      </p:sp>
    </p:spTree>
  </p:cSld>
  <p:clrMapOvr>
    <a:masterClrMapping/>
  </p:clrMapOvr>
  <p:transition>
    <p:split orient="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150938" y="409575"/>
            <a:ext cx="7716837" cy="1171575"/>
          </a:xfrm>
          <a:noFill/>
        </p:spPr>
        <p:txBody>
          <a:bodyPr anchor="ctr"/>
          <a:lstStyle/>
          <a:p>
            <a:pPr eaLnBrk="1" hangingPunct="1"/>
            <a:r>
              <a:rPr lang="zh-CN" altLang="en-US" sz="4000" b="1" smtClean="0">
                <a:solidFill>
                  <a:schemeClr val="tx1"/>
                </a:solidFill>
              </a:rPr>
              <a:t>自顶向下的实现方法</a:t>
            </a:r>
          </a:p>
        </p:txBody>
      </p:sp>
      <p:sp>
        <p:nvSpPr>
          <p:cNvPr id="1814531" name="Rectangle 3"/>
          <p:cNvSpPr>
            <a:spLocks noChangeArrowheads="1"/>
          </p:cNvSpPr>
          <p:nvPr>
            <p:ph type="body" sz="half" idx="1"/>
          </p:nvPr>
        </p:nvSpPr>
        <p:spPr>
          <a:xfrm>
            <a:off x="684213" y="2133600"/>
            <a:ext cx="8002587" cy="4419600"/>
          </a:xfrm>
        </p:spPr>
        <p:txBody>
          <a:bodyPr/>
          <a:lstStyle/>
          <a:p>
            <a:pPr marL="0" indent="184150" eaLnBrk="1" hangingPunct="1">
              <a:spcBef>
                <a:spcPct val="0"/>
              </a:spcBef>
              <a:buFont typeface="Wingdings" pitchFamily="2" charset="2"/>
              <a:buNone/>
            </a:pPr>
            <a:r>
              <a:rPr lang="zh-CN" altLang="en-US" sz="2800" b="1" smtClean="0">
                <a:solidFill>
                  <a:schemeClr val="tx1"/>
                </a:solidFill>
              </a:rPr>
              <a:t>版本的划分需要考虑以下几个方面：</a:t>
            </a:r>
          </a:p>
          <a:p>
            <a:pPr marL="0" indent="184150" eaLnBrk="1" hangingPunct="1">
              <a:spcBef>
                <a:spcPct val="0"/>
              </a:spcBef>
              <a:buFont typeface="Wingdings" pitchFamily="2" charset="2"/>
              <a:buNone/>
            </a:pPr>
            <a:r>
              <a:rPr lang="en-US" altLang="zh-CN" sz="2800" b="1" smtClean="0">
                <a:solidFill>
                  <a:schemeClr val="tx1"/>
                </a:solidFill>
              </a:rPr>
              <a:t>(1)</a:t>
            </a:r>
            <a:r>
              <a:rPr lang="zh-CN" altLang="en-US" sz="2800" b="1" smtClean="0">
                <a:solidFill>
                  <a:schemeClr val="tx1"/>
                </a:solidFill>
              </a:rPr>
              <a:t>先实现控制部分，后实现执行部分，先上层后下层。 </a:t>
            </a:r>
          </a:p>
          <a:p>
            <a:pPr marL="0" indent="184150" eaLnBrk="1" hangingPunct="1">
              <a:spcBef>
                <a:spcPct val="0"/>
              </a:spcBef>
              <a:buFont typeface="Wingdings" pitchFamily="2" charset="2"/>
              <a:buNone/>
            </a:pPr>
            <a:r>
              <a:rPr lang="en-US" altLang="zh-CN" sz="2800" b="1" smtClean="0">
                <a:solidFill>
                  <a:schemeClr val="tx1"/>
                </a:solidFill>
              </a:rPr>
              <a:t>(2) </a:t>
            </a:r>
            <a:r>
              <a:rPr lang="zh-CN" altLang="en-US" sz="2800" b="1" smtClean="0">
                <a:solidFill>
                  <a:schemeClr val="tx1"/>
                </a:solidFill>
              </a:rPr>
              <a:t>根据开发力量、设备、培训等方面的情况确定每个版本实现多少模块、实现哪些模块。</a:t>
            </a:r>
          </a:p>
          <a:p>
            <a:pPr marL="0" indent="184150" eaLnBrk="1" hangingPunct="1">
              <a:spcBef>
                <a:spcPct val="0"/>
              </a:spcBef>
              <a:buFont typeface="Wingdings" pitchFamily="2" charset="2"/>
              <a:buNone/>
            </a:pPr>
            <a:r>
              <a:rPr lang="en-US" altLang="zh-CN" sz="2800" b="1" smtClean="0">
                <a:solidFill>
                  <a:schemeClr val="tx1"/>
                </a:solidFill>
              </a:rPr>
              <a:t>(3)</a:t>
            </a:r>
            <a:r>
              <a:rPr lang="zh-CN" altLang="en-US" sz="2800" b="1" smtClean="0">
                <a:solidFill>
                  <a:schemeClr val="tx1"/>
                </a:solidFill>
              </a:rPr>
              <a:t>复杂的模块分散在几个版本中逐步实现。</a:t>
            </a:r>
          </a:p>
          <a:p>
            <a:pPr marL="0" indent="184150" algn="just" eaLnBrk="1" hangingPunct="1">
              <a:spcBef>
                <a:spcPct val="0"/>
              </a:spcBef>
              <a:buFont typeface="Wingdings" pitchFamily="2" charset="2"/>
              <a:buNone/>
            </a:pPr>
            <a:r>
              <a:rPr lang="en-US" altLang="zh-CN" sz="2800" b="1" smtClean="0">
                <a:solidFill>
                  <a:schemeClr val="tx1"/>
                </a:solidFill>
              </a:rPr>
              <a:t>(4)</a:t>
            </a:r>
            <a:r>
              <a:rPr lang="zh-CN" altLang="en-US" sz="2800" b="1" smtClean="0">
                <a:solidFill>
                  <a:schemeClr val="tx1"/>
                </a:solidFill>
              </a:rPr>
              <a:t>兼顾功能模块和数据库的实现。</a:t>
            </a:r>
          </a:p>
          <a:p>
            <a:pPr marL="0" indent="184150" algn="just" eaLnBrk="1" hangingPunct="1">
              <a:spcBef>
                <a:spcPct val="0"/>
              </a:spcBef>
              <a:buFont typeface="Wingdings" pitchFamily="2" charset="2"/>
              <a:buNone/>
            </a:pPr>
            <a:r>
              <a:rPr lang="en-US" altLang="zh-CN" sz="2800" b="1" smtClean="0">
                <a:solidFill>
                  <a:schemeClr val="tx1"/>
                </a:solidFill>
              </a:rPr>
              <a:t>(5)</a:t>
            </a:r>
            <a:r>
              <a:rPr lang="zh-CN" altLang="en-US" sz="2800" b="1" smtClean="0">
                <a:solidFill>
                  <a:schemeClr val="tx1"/>
                </a:solidFill>
              </a:rPr>
              <a:t>兼顾硬件、软件、人员培训方面的情况。</a:t>
            </a:r>
            <a:r>
              <a:rPr lang="zh-CN" altLang="en-US" sz="2800" smtClean="0">
                <a:solidFill>
                  <a:srgbClr val="000000"/>
                </a:solidFill>
              </a:rPr>
              <a:t>  </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8145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4531" grpId="0"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body" idx="1"/>
          </p:nvPr>
        </p:nvSpPr>
        <p:spPr>
          <a:xfrm>
            <a:off x="395288" y="2017713"/>
            <a:ext cx="8208962" cy="4364037"/>
          </a:xfrm>
        </p:spPr>
        <p:txBody>
          <a:bodyPr/>
          <a:lstStyle/>
          <a:p>
            <a:pPr marL="0" indent="0" algn="just" defTabSz="284163" eaLnBrk="1" hangingPunct="1">
              <a:lnSpc>
                <a:spcPct val="90000"/>
              </a:lnSpc>
              <a:buFont typeface="Wingdings" pitchFamily="2" charset="2"/>
              <a:buNone/>
              <a:tabLst>
                <a:tab pos="450850" algn="l"/>
              </a:tabLst>
            </a:pPr>
            <a:r>
              <a:rPr lang="zh-CN" altLang="en-US" sz="2800" b="1" smtClean="0"/>
              <a:t>集成测试方法：</a:t>
            </a:r>
          </a:p>
          <a:p>
            <a:pPr marL="0" indent="0" algn="just" defTabSz="284163" eaLnBrk="1" hangingPunct="1">
              <a:lnSpc>
                <a:spcPct val="90000"/>
              </a:lnSpc>
              <a:tabLst>
                <a:tab pos="450850" algn="l"/>
              </a:tabLst>
            </a:pPr>
            <a:r>
              <a:rPr lang="zh-CN" altLang="en-US" sz="2400" b="1" smtClean="0"/>
              <a:t>一种是分别测试各个模块，再把这些模块组合起来进行整体测试，这种方法称为非增量式集成。非增量式集成可以对模块进行并行测试，能充分利用人力，加快工程进度。但这种方法容易混乱，出现错误不容易查找和定位。</a:t>
            </a:r>
          </a:p>
          <a:p>
            <a:pPr marL="0" indent="0" algn="just" defTabSz="284163" eaLnBrk="1" hangingPunct="1">
              <a:lnSpc>
                <a:spcPct val="90000"/>
              </a:lnSpc>
              <a:tabLst>
                <a:tab pos="450850" algn="l"/>
              </a:tabLst>
            </a:pPr>
            <a:r>
              <a:rPr lang="zh-CN" altLang="en-US" sz="2400" b="1" smtClean="0"/>
              <a:t>另一种是把一个要测试的模块组合到已测试好的模块中，测试完后再将一个需要测试的模块组合进来测试，逐步把所有模块组合在一起，并完成测试。该方法称为增量式集成。增量式测试的范围是一步步扩大的，所以错误容易定位，而且已测试的模块可在新的条件下进行测试，程序测试得更彻底。增量式测试有自顶向下的增量方式和自底向上的增量方式两种测试方法。 </a:t>
            </a:r>
          </a:p>
        </p:txBody>
      </p:sp>
      <p:sp>
        <p:nvSpPr>
          <p:cNvPr id="81923" name="AutoShape 3">
            <a:hlinkClick r:id="" action="ppaction://noaction" highlightClick="1"/>
          </p:cNvPr>
          <p:cNvSpPr>
            <a:spLocks noChangeArrowheads="1"/>
          </p:cNvSpPr>
          <p:nvPr/>
        </p:nvSpPr>
        <p:spPr bwMode="auto">
          <a:xfrm>
            <a:off x="1619250" y="476250"/>
            <a:ext cx="4106863" cy="914400"/>
          </a:xfrm>
          <a:prstGeom prst="actionButtonBlank">
            <a:avLst/>
          </a:prstGeom>
          <a:noFill/>
          <a:ln w="9525">
            <a:noFill/>
            <a:miter lim="800000"/>
            <a:headEnd/>
            <a:tailEnd/>
          </a:ln>
        </p:spPr>
        <p:txBody>
          <a:bodyPr anchor="ctr"/>
          <a:lstStyle/>
          <a:p>
            <a:r>
              <a:rPr lang="en-US" altLang="zh-CN" sz="3600" b="1">
                <a:solidFill>
                  <a:srgbClr val="0A0A0E"/>
                </a:solidFill>
                <a:latin typeface="Times New Roman" pitchFamily="18" charset="0"/>
              </a:rPr>
              <a:t> 3. </a:t>
            </a:r>
            <a:r>
              <a:rPr lang="zh-CN" altLang="en-US" sz="3600" b="1">
                <a:solidFill>
                  <a:srgbClr val="0A0A0E"/>
                </a:solidFill>
                <a:latin typeface="Times New Roman" pitchFamily="18" charset="0"/>
              </a:rPr>
              <a:t>软件测试步骤</a:t>
            </a:r>
          </a:p>
        </p:txBody>
      </p:sp>
    </p:spTree>
  </p:cSld>
  <p:clrMapOvr>
    <a:masterClrMapping/>
  </p:clrMapOvr>
  <p:transition>
    <p:wipe dir="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body" idx="1"/>
          </p:nvPr>
        </p:nvSpPr>
        <p:spPr>
          <a:xfrm>
            <a:off x="395288" y="2017713"/>
            <a:ext cx="5040312" cy="4114800"/>
          </a:xfrm>
        </p:spPr>
        <p:txBody>
          <a:bodyPr/>
          <a:lstStyle/>
          <a:p>
            <a:pPr marL="0" indent="0" defTabSz="284163" eaLnBrk="1" hangingPunct="1">
              <a:buFont typeface="Wingdings" pitchFamily="2" charset="2"/>
              <a:buNone/>
              <a:tabLst>
                <a:tab pos="450850" algn="l"/>
              </a:tabLst>
            </a:pPr>
            <a:r>
              <a:rPr lang="en-US" altLang="zh-CN" sz="2400" b="1" smtClean="0"/>
              <a:t>1)</a:t>
            </a:r>
            <a:r>
              <a:rPr lang="zh-CN" altLang="en-US" sz="2400" b="1" smtClean="0"/>
              <a:t>自顶向下的增量方式</a:t>
            </a:r>
          </a:p>
          <a:p>
            <a:pPr marL="0" indent="0" defTabSz="284163" eaLnBrk="1" hangingPunct="1">
              <a:buFont typeface="Wingdings" pitchFamily="2" charset="2"/>
              <a:buNone/>
              <a:tabLst>
                <a:tab pos="450850" algn="l"/>
              </a:tabLst>
            </a:pPr>
            <a:r>
              <a:rPr lang="zh-CN" altLang="en-US" sz="2400" b="1" smtClean="0"/>
              <a:t>模块按程序的控制结构，从上到下的组合方式。再增加测试模块时有先深度后宽度和先宽度后深度两种次序。如图所示的自顶向下组合示例中，先深度后宽度的方法是把程序结构中的一条主路径上的模块相组合。</a:t>
            </a:r>
          </a:p>
        </p:txBody>
      </p:sp>
      <p:sp>
        <p:nvSpPr>
          <p:cNvPr id="82947" name="AutoShape 3">
            <a:hlinkClick r:id="" action="ppaction://noaction" highlightClick="1"/>
          </p:cNvPr>
          <p:cNvSpPr>
            <a:spLocks noChangeArrowheads="1"/>
          </p:cNvSpPr>
          <p:nvPr/>
        </p:nvSpPr>
        <p:spPr bwMode="auto">
          <a:xfrm>
            <a:off x="1331913" y="836613"/>
            <a:ext cx="5400675" cy="914400"/>
          </a:xfrm>
          <a:prstGeom prst="actionButtonBlank">
            <a:avLst/>
          </a:prstGeom>
          <a:noFill/>
          <a:ln w="9525">
            <a:noFill/>
            <a:miter lim="800000"/>
            <a:headEnd/>
            <a:tailEnd/>
          </a:ln>
        </p:spPr>
        <p:txBody>
          <a:bodyPr anchor="ctr"/>
          <a:lstStyle/>
          <a:p>
            <a:r>
              <a:rPr lang="en-US" altLang="zh-CN" sz="3600" b="1">
                <a:solidFill>
                  <a:srgbClr val="0A0A0E"/>
                </a:solidFill>
                <a:latin typeface="Times New Roman" pitchFamily="18" charset="0"/>
              </a:rPr>
              <a:t> 3. </a:t>
            </a:r>
            <a:r>
              <a:rPr lang="zh-CN" altLang="en-US" sz="3600" b="1">
                <a:solidFill>
                  <a:srgbClr val="0A0A0E"/>
                </a:solidFill>
                <a:latin typeface="Times New Roman" pitchFamily="18" charset="0"/>
              </a:rPr>
              <a:t>软件测试步骤</a:t>
            </a:r>
          </a:p>
        </p:txBody>
      </p:sp>
      <p:pic>
        <p:nvPicPr>
          <p:cNvPr id="82948" name="Picture 4" descr="自底向上"/>
          <p:cNvPicPr>
            <a:picLocks noChangeAspect="1" noChangeArrowheads="1"/>
          </p:cNvPicPr>
          <p:nvPr/>
        </p:nvPicPr>
        <p:blipFill>
          <a:blip r:embed="rId2" cstate="print"/>
          <a:srcRect/>
          <a:stretch>
            <a:fillRect/>
          </a:stretch>
        </p:blipFill>
        <p:spPr bwMode="auto">
          <a:xfrm>
            <a:off x="5292725" y="1773238"/>
            <a:ext cx="3608388" cy="281305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body" idx="1"/>
          </p:nvPr>
        </p:nvSpPr>
        <p:spPr>
          <a:xfrm>
            <a:off x="395288" y="2017713"/>
            <a:ext cx="8208962" cy="4114800"/>
          </a:xfrm>
        </p:spPr>
        <p:txBody>
          <a:bodyPr/>
          <a:lstStyle/>
          <a:p>
            <a:pPr marL="0" indent="0" defTabSz="284163" eaLnBrk="1" hangingPunct="1">
              <a:buFont typeface="Wingdings" pitchFamily="2" charset="2"/>
              <a:buNone/>
              <a:tabLst>
                <a:tab pos="450850" algn="l"/>
              </a:tabLst>
            </a:pPr>
            <a:r>
              <a:rPr lang="en-US" altLang="zh-CN" sz="2400" smtClean="0"/>
              <a:t>1) </a:t>
            </a:r>
            <a:r>
              <a:rPr lang="zh-CN" altLang="en-US" sz="2400" b="1" smtClean="0"/>
              <a:t>自顶向下的增量方式</a:t>
            </a:r>
          </a:p>
          <a:p>
            <a:pPr marL="0" indent="0" defTabSz="284163" eaLnBrk="1" hangingPunct="1">
              <a:tabLst>
                <a:tab pos="450850" algn="l"/>
              </a:tabLst>
            </a:pPr>
            <a:r>
              <a:rPr lang="zh-CN" altLang="en-US" sz="2400" b="1" smtClean="0"/>
              <a:t>测试顺序可以是</a:t>
            </a:r>
            <a:r>
              <a:rPr lang="en-US" altLang="zh-CN" sz="2400" b="1" smtClean="0"/>
              <a:t>M1→M2→M5→M6→M3→M7→M4</a:t>
            </a:r>
            <a:r>
              <a:rPr lang="zh-CN" altLang="en-US" sz="2400" b="1" smtClean="0"/>
              <a:t>。先宽度后深度的方法是把模块按层次进行组合，测试顺序是</a:t>
            </a:r>
            <a:r>
              <a:rPr lang="en-US" altLang="zh-CN" sz="2400" b="1" smtClean="0"/>
              <a:t>M1→M2→M3→M4→M5→M6→M7</a:t>
            </a:r>
            <a:r>
              <a:rPr lang="zh-CN" altLang="en-US" sz="2400" b="1" smtClean="0"/>
              <a:t>。</a:t>
            </a:r>
          </a:p>
          <a:p>
            <a:pPr marL="0" indent="0" defTabSz="284163" eaLnBrk="1" hangingPunct="1">
              <a:tabLst>
                <a:tab pos="450850" algn="l"/>
              </a:tabLst>
            </a:pPr>
            <a:r>
              <a:rPr lang="zh-CN" altLang="en-US" sz="2400" b="1" smtClean="0"/>
              <a:t>自顶向下的增量方式可以较早地验证控制和判定点，如果出现问题能够及时纠正。在测试时不需要编写驱动模块，但需要桩模块。另外，如果高层，模块依赖性很大，需要返回大量信息，在用桩模块代替时，桩模块的编写就复杂，必然会增加开销。这时可以用下面的自底向上的增量方式</a:t>
            </a:r>
            <a:r>
              <a:rPr lang="zh-CN" altLang="en-US" smtClean="0"/>
              <a:t>。 </a:t>
            </a:r>
          </a:p>
        </p:txBody>
      </p:sp>
      <p:sp>
        <p:nvSpPr>
          <p:cNvPr id="83971" name="AutoShape 3">
            <a:hlinkClick r:id="" action="ppaction://noaction" highlightClick="1"/>
          </p:cNvPr>
          <p:cNvSpPr>
            <a:spLocks noChangeArrowheads="1"/>
          </p:cNvSpPr>
          <p:nvPr/>
        </p:nvSpPr>
        <p:spPr bwMode="auto">
          <a:xfrm>
            <a:off x="1331913" y="836613"/>
            <a:ext cx="4106862" cy="914400"/>
          </a:xfrm>
          <a:prstGeom prst="actionButtonBlank">
            <a:avLst/>
          </a:prstGeom>
          <a:noFill/>
          <a:ln w="9525">
            <a:noFill/>
            <a:miter lim="800000"/>
            <a:headEnd/>
            <a:tailEnd/>
          </a:ln>
        </p:spPr>
        <p:txBody>
          <a:bodyPr anchor="ctr"/>
          <a:lstStyle/>
          <a:p>
            <a:r>
              <a:rPr lang="en-US" altLang="zh-CN" sz="3600" b="1">
                <a:solidFill>
                  <a:srgbClr val="0A0A0E"/>
                </a:solidFill>
                <a:latin typeface="Times New Roman" pitchFamily="18" charset="0"/>
              </a:rPr>
              <a:t> 3. </a:t>
            </a:r>
            <a:r>
              <a:rPr lang="zh-CN" altLang="en-US" sz="3600" b="1">
                <a:solidFill>
                  <a:srgbClr val="0A0A0E"/>
                </a:solidFill>
                <a:latin typeface="Times New Roman" pitchFamily="18" charset="0"/>
              </a:rPr>
              <a:t>软件测试步骤</a:t>
            </a:r>
          </a:p>
        </p:txBody>
      </p:sp>
    </p:spTree>
  </p:cSld>
  <p:clrMapOvr>
    <a:masterClrMapping/>
  </p:clrMapOvr>
  <p:transition>
    <p:wipe dir="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395288" y="2017713"/>
            <a:ext cx="8280400" cy="4114800"/>
          </a:xfrm>
        </p:spPr>
        <p:txBody>
          <a:bodyPr/>
          <a:lstStyle/>
          <a:p>
            <a:pPr marL="0" indent="0" defTabSz="284163" eaLnBrk="1" hangingPunct="1">
              <a:buFont typeface="Wingdings" pitchFamily="2" charset="2"/>
              <a:buNone/>
              <a:tabLst>
                <a:tab pos="450850" algn="l"/>
              </a:tabLst>
            </a:pPr>
            <a:r>
              <a:rPr lang="en-US" altLang="zh-CN" sz="2800" smtClean="0"/>
              <a:t>2) </a:t>
            </a:r>
            <a:r>
              <a:rPr lang="zh-CN" altLang="en-US" sz="2800" b="1" smtClean="0"/>
              <a:t>自底向上的增量方式</a:t>
            </a:r>
          </a:p>
          <a:p>
            <a:pPr marL="0" indent="0" defTabSz="284163" eaLnBrk="1" hangingPunct="1">
              <a:tabLst>
                <a:tab pos="450850" algn="l"/>
              </a:tabLst>
            </a:pPr>
            <a:r>
              <a:rPr lang="zh-CN" altLang="en-US" sz="2400" b="1" smtClean="0"/>
              <a:t>自底向上的增量方式是从最底层的功能模块开始，边组合边测试，从下向上地完成整个程序结构的测试。例如，在图</a:t>
            </a:r>
            <a:r>
              <a:rPr lang="en-US" altLang="zh-CN" sz="2400" b="1" smtClean="0"/>
              <a:t>7.4</a:t>
            </a:r>
            <a:r>
              <a:rPr lang="zh-CN" altLang="en-US" sz="2400" b="1" smtClean="0"/>
              <a:t>所示的</a:t>
            </a:r>
            <a:r>
              <a:rPr lang="zh-CN" altLang="en-US" sz="2400" b="1" smtClean="0">
                <a:latin typeface="Arial" charset="0"/>
              </a:rPr>
              <a:t>“</a:t>
            </a:r>
            <a:r>
              <a:rPr lang="zh-CN" altLang="en-US" sz="2400" b="1" smtClean="0"/>
              <a:t>新生基本信息管理</a:t>
            </a:r>
            <a:r>
              <a:rPr lang="zh-CN" altLang="en-US" sz="2400" b="1" smtClean="0">
                <a:latin typeface="Arial" charset="0"/>
              </a:rPr>
              <a:t>”</a:t>
            </a:r>
            <a:r>
              <a:rPr lang="zh-CN" altLang="en-US" sz="2400" b="1" smtClean="0"/>
              <a:t>系统中，在单元测试的基础上，从最底层模块开始，按功能组合模块，从下到上的进行测试。这样的测试方式可以较早地发现底层关键性模块出现的错误。在测试时不需要编写桩模块，但需要驱动模块。另外，对程序中的主要控制错误发现较晚。 </a:t>
            </a:r>
          </a:p>
        </p:txBody>
      </p:sp>
      <p:sp>
        <p:nvSpPr>
          <p:cNvPr id="84995" name="AutoShape 3">
            <a:hlinkClick r:id="" action="ppaction://noaction" highlightClick="1"/>
          </p:cNvPr>
          <p:cNvSpPr>
            <a:spLocks noChangeArrowheads="1"/>
          </p:cNvSpPr>
          <p:nvPr/>
        </p:nvSpPr>
        <p:spPr bwMode="auto">
          <a:xfrm>
            <a:off x="1331913" y="836613"/>
            <a:ext cx="4106862" cy="914400"/>
          </a:xfrm>
          <a:prstGeom prst="actionButtonBlank">
            <a:avLst/>
          </a:prstGeom>
          <a:noFill/>
          <a:ln w="9525">
            <a:noFill/>
            <a:miter lim="800000"/>
            <a:headEnd/>
            <a:tailEnd/>
          </a:ln>
        </p:spPr>
        <p:txBody>
          <a:bodyPr anchor="ctr"/>
          <a:lstStyle/>
          <a:p>
            <a:r>
              <a:rPr lang="en-US" altLang="zh-CN" sz="3600" b="1">
                <a:solidFill>
                  <a:srgbClr val="0A0A0E"/>
                </a:solidFill>
                <a:latin typeface="Times New Roman" pitchFamily="18" charset="0"/>
              </a:rPr>
              <a:t> 3. </a:t>
            </a:r>
            <a:r>
              <a:rPr lang="zh-CN" altLang="en-US" sz="3600" b="1">
                <a:solidFill>
                  <a:srgbClr val="0A0A0E"/>
                </a:solidFill>
                <a:latin typeface="Times New Roman" pitchFamily="18" charset="0"/>
              </a:rPr>
              <a:t>软件测试步骤</a:t>
            </a:r>
          </a:p>
        </p:txBody>
      </p:sp>
    </p:spTree>
  </p:cSld>
  <p:clrMapOvr>
    <a:masterClrMapping/>
  </p:clrMapOvr>
  <p:transition>
    <p:wipe dir="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zh-CN" altLang="en-US" smtClean="0">
                <a:solidFill>
                  <a:schemeClr val="bg1"/>
                </a:solidFill>
              </a:rPr>
              <a:t>集成测试</a:t>
            </a:r>
          </a:p>
        </p:txBody>
      </p:sp>
      <p:sp>
        <p:nvSpPr>
          <p:cNvPr id="86019" name="Rectangle 3"/>
          <p:cNvSpPr>
            <a:spLocks noGrp="1" noChangeArrowheads="1"/>
          </p:cNvSpPr>
          <p:nvPr>
            <p:ph type="body" idx="1"/>
          </p:nvPr>
        </p:nvSpPr>
        <p:spPr>
          <a:xfrm>
            <a:off x="1042988" y="1628775"/>
            <a:ext cx="7772400" cy="4114800"/>
          </a:xfrm>
        </p:spPr>
        <p:txBody>
          <a:bodyPr/>
          <a:lstStyle/>
          <a:p>
            <a:pPr eaLnBrk="1" hangingPunct="1">
              <a:buClr>
                <a:schemeClr val="bg1"/>
              </a:buClr>
              <a:buFont typeface="Wingdings" pitchFamily="2" charset="2"/>
              <a:buChar char="Ø"/>
            </a:pPr>
            <a:r>
              <a:rPr lang="en-US" altLang="zh-CN" smtClean="0">
                <a:solidFill>
                  <a:schemeClr val="tx1"/>
                </a:solidFill>
              </a:rPr>
              <a:t>  </a:t>
            </a:r>
            <a:r>
              <a:rPr lang="zh-CN" altLang="en-US" sz="2400" b="1" smtClean="0">
                <a:solidFill>
                  <a:schemeClr val="tx1"/>
                </a:solidFill>
                <a:ea typeface="隶书" pitchFamily="49" charset="-122"/>
              </a:rPr>
              <a:t>两种方法的比较</a:t>
            </a:r>
          </a:p>
          <a:p>
            <a:pPr eaLnBrk="1" hangingPunct="1">
              <a:buClr>
                <a:schemeClr val="bg1"/>
              </a:buClr>
              <a:buFont typeface="Wingdings" pitchFamily="2" charset="2"/>
              <a:buNone/>
            </a:pPr>
            <a:endParaRPr lang="en-US" altLang="zh-CN" sz="2400" smtClean="0">
              <a:solidFill>
                <a:schemeClr val="bg1"/>
              </a:solidFill>
              <a:ea typeface="隶书" pitchFamily="49" charset="-122"/>
            </a:endParaRPr>
          </a:p>
        </p:txBody>
      </p:sp>
      <p:sp>
        <p:nvSpPr>
          <p:cNvPr id="1734660" name="Rectangle 4"/>
          <p:cNvSpPr>
            <a:spLocks noChangeArrowheads="1"/>
          </p:cNvSpPr>
          <p:nvPr/>
        </p:nvSpPr>
        <p:spPr bwMode="auto">
          <a:xfrm>
            <a:off x="0" y="2708275"/>
            <a:ext cx="3940175" cy="3271838"/>
          </a:xfrm>
          <a:prstGeom prst="rect">
            <a:avLst/>
          </a:prstGeom>
          <a:noFill/>
          <a:ln w="6350">
            <a:noFill/>
            <a:miter lim="800000"/>
            <a:headEnd/>
            <a:tailEnd/>
          </a:ln>
        </p:spPr>
        <p:txBody>
          <a:bodyPr lIns="0" tIns="0" rIns="0" bIns="0">
            <a:spAutoFit/>
          </a:bodyPr>
          <a:lstStyle/>
          <a:p>
            <a:pPr marL="190500" lvl="1" indent="266700">
              <a:spcBef>
                <a:spcPct val="20000"/>
              </a:spcBef>
              <a:buClr>
                <a:schemeClr val="hlink"/>
              </a:buClr>
              <a:buSzPct val="55000"/>
              <a:buFont typeface="Wingdings" pitchFamily="2" charset="2"/>
              <a:buNone/>
              <a:tabLst>
                <a:tab pos="8521700" algn="r"/>
              </a:tabLst>
            </a:pPr>
            <a:endParaRPr lang="zh-CN" altLang="de-DE" sz="1800" b="1">
              <a:solidFill>
                <a:schemeClr val="bg1"/>
              </a:solidFill>
            </a:endParaRPr>
          </a:p>
          <a:p>
            <a:pPr marL="190500" lvl="1" indent="266700">
              <a:spcBef>
                <a:spcPct val="20000"/>
              </a:spcBef>
              <a:buClr>
                <a:schemeClr val="hlink"/>
              </a:buClr>
              <a:buSzPct val="55000"/>
              <a:buFont typeface="Wingdings" pitchFamily="2" charset="2"/>
              <a:buNone/>
              <a:tabLst>
                <a:tab pos="8521700" algn="r"/>
              </a:tabLst>
            </a:pPr>
            <a:endParaRPr lang="zh-CN" altLang="de-DE" sz="1800" b="1">
              <a:solidFill>
                <a:schemeClr val="bg1"/>
              </a:solidFill>
            </a:endParaRPr>
          </a:p>
          <a:p>
            <a:pPr marL="190500" lvl="1" indent="266700">
              <a:spcBef>
                <a:spcPct val="20000"/>
              </a:spcBef>
              <a:buClr>
                <a:schemeClr val="hlink"/>
              </a:buClr>
              <a:buSzPct val="55000"/>
              <a:buFont typeface="Wingdings" pitchFamily="2" charset="2"/>
              <a:buNone/>
              <a:tabLst>
                <a:tab pos="8521700" algn="r"/>
              </a:tabLst>
            </a:pPr>
            <a:r>
              <a:rPr lang="zh-CN" altLang="de-DE" b="1">
                <a:latin typeface="隶书" pitchFamily="49" charset="-122"/>
                <a:ea typeface="隶书" pitchFamily="49" charset="-122"/>
              </a:rPr>
              <a:t>缺点：</a:t>
            </a:r>
          </a:p>
          <a:p>
            <a:pPr marL="190500" lvl="1" indent="266700">
              <a:spcBef>
                <a:spcPct val="20000"/>
              </a:spcBef>
              <a:buClr>
                <a:schemeClr val="hlink"/>
              </a:buClr>
              <a:buSzPct val="55000"/>
              <a:buFont typeface="Wingdings" pitchFamily="2" charset="2"/>
              <a:buNone/>
              <a:tabLst>
                <a:tab pos="8521700" algn="r"/>
              </a:tabLst>
            </a:pPr>
            <a:r>
              <a:rPr lang="de-DE" altLang="zh-CN" b="1">
                <a:latin typeface="隶书" pitchFamily="49" charset="-122"/>
                <a:ea typeface="隶书" pitchFamily="49" charset="-122"/>
              </a:rPr>
              <a:t>1.</a:t>
            </a:r>
            <a:r>
              <a:rPr lang="zh-CN" altLang="en-US" b="1">
                <a:latin typeface="隶书" pitchFamily="49" charset="-122"/>
                <a:ea typeface="隶书" pitchFamily="49" charset="-122"/>
              </a:rPr>
              <a:t>需要驱动程序</a:t>
            </a:r>
          </a:p>
          <a:p>
            <a:pPr marL="190500" lvl="1" indent="266700">
              <a:spcBef>
                <a:spcPct val="20000"/>
              </a:spcBef>
              <a:buClr>
                <a:schemeClr val="hlink"/>
              </a:buClr>
              <a:buSzPct val="55000"/>
              <a:buFont typeface="Wingdings" pitchFamily="2" charset="2"/>
              <a:buNone/>
              <a:tabLst>
                <a:tab pos="8521700" algn="r"/>
              </a:tabLst>
            </a:pPr>
            <a:r>
              <a:rPr lang="en-US" altLang="zh-CN" b="1">
                <a:latin typeface="隶书" pitchFamily="49" charset="-122"/>
                <a:ea typeface="隶书" pitchFamily="49" charset="-122"/>
              </a:rPr>
              <a:t>2.</a:t>
            </a:r>
            <a:r>
              <a:rPr lang="zh-CN" altLang="en-US" b="1">
                <a:latin typeface="隶书" pitchFamily="49" charset="-122"/>
                <a:ea typeface="隶书" pitchFamily="49" charset="-122"/>
              </a:rPr>
              <a:t>要在功能测试前进行大  </a:t>
            </a:r>
          </a:p>
          <a:p>
            <a:pPr marL="190500" lvl="1" indent="266700">
              <a:spcBef>
                <a:spcPct val="20000"/>
              </a:spcBef>
              <a:buClr>
                <a:schemeClr val="hlink"/>
              </a:buClr>
              <a:buSzPct val="55000"/>
              <a:buFont typeface="Wingdings" pitchFamily="2" charset="2"/>
              <a:buNone/>
              <a:tabLst>
                <a:tab pos="8521700" algn="r"/>
              </a:tabLst>
            </a:pPr>
            <a:r>
              <a:rPr lang="zh-CN" altLang="en-US" b="1">
                <a:latin typeface="隶书" pitchFamily="49" charset="-122"/>
                <a:ea typeface="隶书" pitchFamily="49" charset="-122"/>
              </a:rPr>
              <a:t>  量测试</a:t>
            </a:r>
          </a:p>
          <a:p>
            <a:pPr marL="190500" lvl="1" indent="266700">
              <a:spcBef>
                <a:spcPct val="20000"/>
              </a:spcBef>
              <a:buClr>
                <a:schemeClr val="hlink"/>
              </a:buClr>
              <a:buSzPct val="55000"/>
              <a:buFont typeface="Wingdings" pitchFamily="2" charset="2"/>
              <a:buNone/>
              <a:tabLst>
                <a:tab pos="8521700" algn="r"/>
              </a:tabLst>
            </a:pPr>
            <a:r>
              <a:rPr lang="zh-CN" altLang="en-US" sz="1800" b="1">
                <a:solidFill>
                  <a:srgbClr val="0A0A0E"/>
                </a:solidFill>
              </a:rPr>
              <a:t>              </a:t>
            </a:r>
            <a:r>
              <a:rPr lang="zh-CN" altLang="en-US" sz="3200">
                <a:solidFill>
                  <a:srgbClr val="0A0A0E"/>
                </a:solidFill>
              </a:rPr>
              <a:t> </a:t>
            </a:r>
            <a:endParaRPr lang="zh-CN" altLang="en-US" sz="1800" b="1">
              <a:solidFill>
                <a:srgbClr val="0A0A0E"/>
              </a:solidFill>
            </a:endParaRPr>
          </a:p>
          <a:p>
            <a:pPr marL="190500" lvl="1" indent="266700">
              <a:spcBef>
                <a:spcPct val="20000"/>
              </a:spcBef>
              <a:buClr>
                <a:schemeClr val="hlink"/>
              </a:buClr>
              <a:buSzPct val="55000"/>
              <a:buFont typeface="Wingdings" pitchFamily="2" charset="2"/>
              <a:buNone/>
              <a:tabLst>
                <a:tab pos="8521700" algn="r"/>
              </a:tabLst>
            </a:pPr>
            <a:r>
              <a:rPr lang="zh-CN" altLang="en-US" sz="1800">
                <a:solidFill>
                  <a:schemeClr val="bg1"/>
                </a:solidFill>
              </a:rPr>
              <a:t> </a:t>
            </a:r>
            <a:r>
              <a:rPr lang="de-DE" altLang="zh-CN" sz="1800">
                <a:solidFill>
                  <a:schemeClr val="bg1"/>
                </a:solidFill>
              </a:rPr>
              <a:t> </a:t>
            </a:r>
          </a:p>
        </p:txBody>
      </p:sp>
      <p:sp>
        <p:nvSpPr>
          <p:cNvPr id="1734661" name="Rectangle 5"/>
          <p:cNvSpPr>
            <a:spLocks noChangeArrowheads="1"/>
          </p:cNvSpPr>
          <p:nvPr/>
        </p:nvSpPr>
        <p:spPr bwMode="auto">
          <a:xfrm>
            <a:off x="342900" y="2363788"/>
            <a:ext cx="3673475" cy="438150"/>
          </a:xfrm>
          <a:prstGeom prst="rect">
            <a:avLst/>
          </a:prstGeom>
          <a:solidFill>
            <a:schemeClr val="accent2"/>
          </a:solidFill>
          <a:ln w="6350">
            <a:noFill/>
            <a:miter lim="800000"/>
            <a:headEnd/>
            <a:tailEnd/>
          </a:ln>
          <a:effectLst>
            <a:outerShdw dist="35921" dir="2700000" algn="ctr" rotWithShape="0">
              <a:schemeClr val="hlink"/>
            </a:outerShdw>
          </a:effectLst>
        </p:spPr>
        <p:txBody>
          <a:bodyPr lIns="0" tIns="0" rIns="0" bIns="0" anchor="ctr">
            <a:spAutoFit/>
          </a:bodyPr>
          <a:lstStyle/>
          <a:p>
            <a:pPr>
              <a:defRPr/>
            </a:pPr>
            <a:endParaRPr lang="zh-CN" altLang="en-US"/>
          </a:p>
        </p:txBody>
      </p:sp>
      <p:sp>
        <p:nvSpPr>
          <p:cNvPr id="86022" name="Text Box 6"/>
          <p:cNvSpPr txBox="1">
            <a:spLocks noChangeArrowheads="1"/>
          </p:cNvSpPr>
          <p:nvPr/>
        </p:nvSpPr>
        <p:spPr bwMode="auto">
          <a:xfrm>
            <a:off x="611188" y="2401888"/>
            <a:ext cx="3136900" cy="365125"/>
          </a:xfrm>
          <a:prstGeom prst="rect">
            <a:avLst/>
          </a:prstGeom>
          <a:noFill/>
          <a:ln w="6350">
            <a:noFill/>
            <a:miter lim="800000"/>
            <a:headEnd/>
            <a:tailEnd/>
          </a:ln>
        </p:spPr>
        <p:txBody>
          <a:bodyPr lIns="0" tIns="0" rIns="0" bIns="0" anchor="ctr">
            <a:spAutoFit/>
          </a:bodyPr>
          <a:lstStyle/>
          <a:p>
            <a:pPr algn="ctr" eaLnBrk="0" hangingPunct="0"/>
            <a:r>
              <a:rPr lang="zh-CN" altLang="en-US" b="1">
                <a:latin typeface="Arial" charset="0"/>
                <a:ea typeface="隶书" pitchFamily="49" charset="-122"/>
              </a:rPr>
              <a:t>自底向上测试</a:t>
            </a:r>
          </a:p>
        </p:txBody>
      </p:sp>
      <p:sp>
        <p:nvSpPr>
          <p:cNvPr id="86023" name="Rectangle 7"/>
          <p:cNvSpPr>
            <a:spLocks noChangeArrowheads="1"/>
          </p:cNvSpPr>
          <p:nvPr/>
        </p:nvSpPr>
        <p:spPr bwMode="auto">
          <a:xfrm>
            <a:off x="342900" y="2900363"/>
            <a:ext cx="3673475" cy="3111500"/>
          </a:xfrm>
          <a:prstGeom prst="rect">
            <a:avLst/>
          </a:prstGeom>
          <a:noFill/>
          <a:ln w="6350">
            <a:solidFill>
              <a:schemeClr val="tx1"/>
            </a:solidFill>
            <a:miter lim="800000"/>
            <a:headEnd/>
            <a:tailEnd/>
          </a:ln>
        </p:spPr>
        <p:txBody>
          <a:bodyPr lIns="0" tIns="0" rIns="0" bIns="0" anchor="ctr">
            <a:spAutoFit/>
          </a:bodyPr>
          <a:lstStyle/>
          <a:p>
            <a:endParaRPr lang="zh-CN" altLang="en-US"/>
          </a:p>
        </p:txBody>
      </p:sp>
      <p:sp>
        <p:nvSpPr>
          <p:cNvPr id="1734664" name="Rectangle 8"/>
          <p:cNvSpPr>
            <a:spLocks noChangeArrowheads="1"/>
          </p:cNvSpPr>
          <p:nvPr/>
        </p:nvSpPr>
        <p:spPr bwMode="auto">
          <a:xfrm>
            <a:off x="4859338" y="2276475"/>
            <a:ext cx="3937000" cy="3671888"/>
          </a:xfrm>
          <a:prstGeom prst="rect">
            <a:avLst/>
          </a:prstGeom>
          <a:noFill/>
          <a:ln w="6350">
            <a:noFill/>
            <a:miter lim="800000"/>
            <a:headEnd/>
            <a:tailEnd/>
          </a:ln>
        </p:spPr>
        <p:txBody>
          <a:bodyPr lIns="0" tIns="0" rIns="0" bIns="0">
            <a:spAutoFit/>
          </a:bodyPr>
          <a:lstStyle/>
          <a:p>
            <a:pPr marL="190500" lvl="1" indent="266700">
              <a:spcBef>
                <a:spcPct val="20000"/>
              </a:spcBef>
              <a:buClr>
                <a:schemeClr val="hlink"/>
              </a:buClr>
              <a:buSzPct val="55000"/>
              <a:buFont typeface="Wingdings" pitchFamily="2" charset="2"/>
              <a:buNone/>
              <a:tabLst>
                <a:tab pos="8521700" algn="r"/>
              </a:tabLst>
            </a:pPr>
            <a:endParaRPr lang="zh-CN" altLang="de-DE" sz="1800" b="1">
              <a:solidFill>
                <a:schemeClr val="bg1"/>
              </a:solidFill>
            </a:endParaRPr>
          </a:p>
          <a:p>
            <a:pPr marL="190500" lvl="1" indent="266700">
              <a:spcBef>
                <a:spcPct val="20000"/>
              </a:spcBef>
              <a:buClr>
                <a:schemeClr val="hlink"/>
              </a:buClr>
              <a:buSzPct val="55000"/>
              <a:buFont typeface="Wingdings" pitchFamily="2" charset="2"/>
              <a:buNone/>
              <a:tabLst>
                <a:tab pos="8521700" algn="r"/>
              </a:tabLst>
            </a:pPr>
            <a:endParaRPr lang="zh-CN" altLang="de-DE" sz="1800" b="1">
              <a:solidFill>
                <a:schemeClr val="bg1"/>
              </a:solidFill>
            </a:endParaRPr>
          </a:p>
          <a:p>
            <a:pPr marL="190500" lvl="1" indent="266700">
              <a:spcBef>
                <a:spcPct val="20000"/>
              </a:spcBef>
              <a:buClr>
                <a:schemeClr val="hlink"/>
              </a:buClr>
              <a:buSzPct val="55000"/>
              <a:buFont typeface="Wingdings" pitchFamily="2" charset="2"/>
              <a:buNone/>
              <a:tabLst>
                <a:tab pos="8521700" algn="r"/>
              </a:tabLst>
            </a:pPr>
            <a:r>
              <a:rPr lang="zh-CN" altLang="de-DE" sz="1800" b="1">
                <a:solidFill>
                  <a:schemeClr val="bg1"/>
                </a:solidFill>
              </a:rPr>
              <a:t>     </a:t>
            </a:r>
            <a:r>
              <a:rPr lang="zh-CN" altLang="de-DE" b="1">
                <a:latin typeface="隶书" pitchFamily="49" charset="-122"/>
                <a:ea typeface="隶书" pitchFamily="49" charset="-122"/>
              </a:rPr>
              <a:t>缺点：</a:t>
            </a:r>
          </a:p>
          <a:p>
            <a:pPr marL="190500" lvl="1" indent="266700">
              <a:spcBef>
                <a:spcPct val="20000"/>
              </a:spcBef>
              <a:buClr>
                <a:schemeClr val="hlink"/>
              </a:buClr>
              <a:buSzPct val="55000"/>
              <a:buFont typeface="Wingdings" pitchFamily="2" charset="2"/>
              <a:buNone/>
              <a:tabLst>
                <a:tab pos="8521700" algn="r"/>
              </a:tabLst>
            </a:pPr>
            <a:r>
              <a:rPr lang="de-DE" altLang="zh-CN" b="1">
                <a:latin typeface="隶书" pitchFamily="49" charset="-122"/>
                <a:ea typeface="隶书" pitchFamily="49" charset="-122"/>
              </a:rPr>
              <a:t>  1.</a:t>
            </a:r>
            <a:r>
              <a:rPr lang="zh-CN" altLang="de-DE" b="1">
                <a:latin typeface="隶书" pitchFamily="49" charset="-122"/>
                <a:ea typeface="隶书" pitchFamily="49" charset="-122"/>
              </a:rPr>
              <a:t>需</a:t>
            </a:r>
            <a:r>
              <a:rPr lang="zh-CN" altLang="en-US" b="1">
                <a:latin typeface="隶书" pitchFamily="49" charset="-122"/>
                <a:ea typeface="隶书" pitchFamily="49" charset="-122"/>
              </a:rPr>
              <a:t>专门编写程序模拟</a:t>
            </a:r>
          </a:p>
          <a:p>
            <a:pPr marL="190500" lvl="1" indent="266700">
              <a:spcBef>
                <a:spcPct val="20000"/>
              </a:spcBef>
              <a:buClr>
                <a:schemeClr val="hlink"/>
              </a:buClr>
              <a:buSzPct val="55000"/>
              <a:buFont typeface="Wingdings" pitchFamily="2" charset="2"/>
              <a:buNone/>
              <a:tabLst>
                <a:tab pos="8521700" algn="r"/>
              </a:tabLst>
            </a:pPr>
            <a:r>
              <a:rPr lang="zh-CN" altLang="en-US" b="1">
                <a:latin typeface="隶书" pitchFamily="49" charset="-122"/>
                <a:ea typeface="隶书" pitchFamily="49" charset="-122"/>
              </a:rPr>
              <a:t>    模块</a:t>
            </a:r>
          </a:p>
          <a:p>
            <a:pPr marL="190500" lvl="1" indent="266700">
              <a:spcBef>
                <a:spcPct val="20000"/>
              </a:spcBef>
              <a:buClr>
                <a:schemeClr val="hlink"/>
              </a:buClr>
              <a:buSzPct val="55000"/>
              <a:buFont typeface="Wingdings" pitchFamily="2" charset="2"/>
              <a:buNone/>
              <a:tabLst>
                <a:tab pos="8521700" algn="r"/>
              </a:tabLst>
            </a:pPr>
            <a:r>
              <a:rPr lang="zh-CN" altLang="en-US" b="1">
                <a:latin typeface="隶书" pitchFamily="49" charset="-122"/>
                <a:ea typeface="隶书" pitchFamily="49" charset="-122"/>
              </a:rPr>
              <a:t>  </a:t>
            </a:r>
            <a:r>
              <a:rPr lang="en-US" altLang="zh-CN" b="1">
                <a:latin typeface="隶书" pitchFamily="49" charset="-122"/>
                <a:ea typeface="隶书" pitchFamily="49" charset="-122"/>
              </a:rPr>
              <a:t>2.</a:t>
            </a:r>
            <a:r>
              <a:rPr lang="zh-CN" altLang="en-US" b="1">
                <a:latin typeface="隶书" pitchFamily="49" charset="-122"/>
                <a:ea typeface="隶书" pitchFamily="49" charset="-122"/>
              </a:rPr>
              <a:t>难以全面测试每个模</a:t>
            </a:r>
          </a:p>
          <a:p>
            <a:pPr marL="190500" lvl="1" indent="266700">
              <a:spcBef>
                <a:spcPct val="20000"/>
              </a:spcBef>
              <a:buClr>
                <a:schemeClr val="hlink"/>
              </a:buClr>
              <a:buSzPct val="55000"/>
              <a:buFont typeface="Wingdings" pitchFamily="2" charset="2"/>
              <a:buNone/>
              <a:tabLst>
                <a:tab pos="8521700" algn="r"/>
              </a:tabLst>
            </a:pPr>
            <a:r>
              <a:rPr lang="zh-CN" altLang="en-US" b="1">
                <a:latin typeface="隶书" pitchFamily="49" charset="-122"/>
                <a:ea typeface="隶书" pitchFamily="49" charset="-122"/>
              </a:rPr>
              <a:t>    块  </a:t>
            </a:r>
            <a:endParaRPr lang="zh-CN" altLang="de-DE" b="1">
              <a:latin typeface="隶书" pitchFamily="49" charset="-122"/>
              <a:ea typeface="隶书" pitchFamily="49" charset="-122"/>
            </a:endParaRPr>
          </a:p>
          <a:p>
            <a:pPr marL="190500" lvl="1" indent="266700">
              <a:spcBef>
                <a:spcPct val="20000"/>
              </a:spcBef>
              <a:buClr>
                <a:schemeClr val="hlink"/>
              </a:buClr>
              <a:buSzPct val="55000"/>
              <a:buFont typeface="Wingdings" pitchFamily="2" charset="2"/>
              <a:buNone/>
              <a:tabLst>
                <a:tab pos="8521700" algn="r"/>
              </a:tabLst>
            </a:pPr>
            <a:r>
              <a:rPr lang="de-DE" altLang="zh-CN" b="1">
                <a:latin typeface="隶书" pitchFamily="49" charset="-122"/>
                <a:ea typeface="隶书" pitchFamily="49" charset="-122"/>
              </a:rPr>
              <a:t>  3.</a:t>
            </a:r>
            <a:r>
              <a:rPr lang="zh-CN" altLang="de-DE" b="1">
                <a:latin typeface="隶书" pitchFamily="49" charset="-122"/>
                <a:ea typeface="隶书" pitchFamily="49" charset="-122"/>
              </a:rPr>
              <a:t>一些逻辑条件不能被</a:t>
            </a:r>
          </a:p>
          <a:p>
            <a:pPr marL="190500" lvl="1" indent="266700">
              <a:spcBef>
                <a:spcPct val="20000"/>
              </a:spcBef>
              <a:buClr>
                <a:schemeClr val="hlink"/>
              </a:buClr>
              <a:buSzPct val="55000"/>
              <a:buFont typeface="Wingdings" pitchFamily="2" charset="2"/>
              <a:buNone/>
              <a:tabLst>
                <a:tab pos="8521700" algn="r"/>
              </a:tabLst>
            </a:pPr>
            <a:r>
              <a:rPr lang="zh-CN" altLang="de-DE" b="1">
                <a:latin typeface="隶书" pitchFamily="49" charset="-122"/>
                <a:ea typeface="隶书" pitchFamily="49" charset="-122"/>
              </a:rPr>
              <a:t>    测试</a:t>
            </a:r>
            <a:endParaRPr lang="de-DE" altLang="zh-CN" b="1">
              <a:latin typeface="隶书" pitchFamily="49" charset="-122"/>
              <a:ea typeface="隶书" pitchFamily="49" charset="-122"/>
            </a:endParaRPr>
          </a:p>
        </p:txBody>
      </p:sp>
      <p:sp>
        <p:nvSpPr>
          <p:cNvPr id="1734665" name="Rectangle 9"/>
          <p:cNvSpPr>
            <a:spLocks noChangeArrowheads="1"/>
          </p:cNvSpPr>
          <p:nvPr/>
        </p:nvSpPr>
        <p:spPr bwMode="auto">
          <a:xfrm>
            <a:off x="5200650" y="2363788"/>
            <a:ext cx="3673475" cy="438150"/>
          </a:xfrm>
          <a:prstGeom prst="rect">
            <a:avLst/>
          </a:prstGeom>
          <a:solidFill>
            <a:schemeClr val="accent2"/>
          </a:solidFill>
          <a:ln w="6350">
            <a:noFill/>
            <a:miter lim="800000"/>
            <a:headEnd/>
            <a:tailEnd/>
          </a:ln>
          <a:effectLst>
            <a:outerShdw dist="35921" dir="2700000" algn="ctr" rotWithShape="0">
              <a:schemeClr val="hlink"/>
            </a:outerShdw>
          </a:effectLst>
        </p:spPr>
        <p:txBody>
          <a:bodyPr lIns="0" tIns="0" rIns="0" bIns="0" anchor="ctr">
            <a:spAutoFit/>
          </a:bodyPr>
          <a:lstStyle/>
          <a:p>
            <a:pPr>
              <a:defRPr/>
            </a:pPr>
            <a:endParaRPr lang="zh-CN" altLang="en-US"/>
          </a:p>
        </p:txBody>
      </p:sp>
      <p:sp>
        <p:nvSpPr>
          <p:cNvPr id="86026" name="Text Box 10"/>
          <p:cNvSpPr txBox="1">
            <a:spLocks noChangeArrowheads="1"/>
          </p:cNvSpPr>
          <p:nvPr/>
        </p:nvSpPr>
        <p:spPr bwMode="auto">
          <a:xfrm>
            <a:off x="5468938" y="2401888"/>
            <a:ext cx="3136900" cy="365125"/>
          </a:xfrm>
          <a:prstGeom prst="rect">
            <a:avLst/>
          </a:prstGeom>
          <a:noFill/>
          <a:ln w="6350">
            <a:noFill/>
            <a:miter lim="800000"/>
            <a:headEnd/>
            <a:tailEnd/>
          </a:ln>
        </p:spPr>
        <p:txBody>
          <a:bodyPr lIns="0" tIns="0" rIns="0" bIns="0" anchor="ctr">
            <a:spAutoFit/>
          </a:bodyPr>
          <a:lstStyle/>
          <a:p>
            <a:pPr algn="ctr" eaLnBrk="0" hangingPunct="0"/>
            <a:r>
              <a:rPr lang="zh-CN" altLang="en-US" b="1">
                <a:latin typeface="Arial" charset="0"/>
                <a:ea typeface="隶书" pitchFamily="49" charset="-122"/>
              </a:rPr>
              <a:t>自顶向上测试</a:t>
            </a:r>
          </a:p>
        </p:txBody>
      </p:sp>
      <p:sp>
        <p:nvSpPr>
          <p:cNvPr id="86027" name="Rectangle 11"/>
          <p:cNvSpPr>
            <a:spLocks noChangeArrowheads="1"/>
          </p:cNvSpPr>
          <p:nvPr/>
        </p:nvSpPr>
        <p:spPr bwMode="auto">
          <a:xfrm>
            <a:off x="5200650" y="2900363"/>
            <a:ext cx="3673475" cy="3111500"/>
          </a:xfrm>
          <a:prstGeom prst="rect">
            <a:avLst/>
          </a:prstGeom>
          <a:noFill/>
          <a:ln w="6350">
            <a:solidFill>
              <a:schemeClr val="tx1"/>
            </a:solidFill>
            <a:miter lim="800000"/>
            <a:headEnd/>
            <a:tailEnd/>
          </a:ln>
        </p:spPr>
        <p:txBody>
          <a:bodyPr lIns="0" tIns="0" rIns="0" bIns="0" anchor="ctr">
            <a:spAutoFit/>
          </a:bodyPr>
          <a:lstStyle/>
          <a:p>
            <a:endParaRPr lang="zh-CN" altLang="en-US"/>
          </a:p>
        </p:txBody>
      </p:sp>
      <p:sp>
        <p:nvSpPr>
          <p:cNvPr id="1734668" name="AutoShape 12"/>
          <p:cNvSpPr>
            <a:spLocks noChangeArrowheads="1"/>
          </p:cNvSpPr>
          <p:nvPr/>
        </p:nvSpPr>
        <p:spPr bwMode="auto">
          <a:xfrm>
            <a:off x="3635375" y="3573463"/>
            <a:ext cx="1841500" cy="749300"/>
          </a:xfrm>
          <a:prstGeom prst="homePlate">
            <a:avLst>
              <a:gd name="adj" fmla="val 12994"/>
            </a:avLst>
          </a:prstGeom>
          <a:solidFill>
            <a:schemeClr val="accent2"/>
          </a:solidFill>
          <a:ln w="6350">
            <a:noFill/>
            <a:miter lim="800000"/>
            <a:headEnd/>
            <a:tailEnd/>
          </a:ln>
          <a:effectLst>
            <a:outerShdw dist="35921" dir="2700000" algn="ctr" rotWithShape="0">
              <a:schemeClr val="hlink"/>
            </a:outerShdw>
          </a:effectLst>
        </p:spPr>
        <p:txBody>
          <a:bodyPr lIns="0" tIns="0" rIns="0" bIns="0" anchor="ctr">
            <a:spAutoFit/>
          </a:bodyPr>
          <a:lstStyle/>
          <a:p>
            <a:pPr>
              <a:defRPr/>
            </a:pPr>
            <a:endParaRPr lang="zh-CN" altLang="en-US"/>
          </a:p>
        </p:txBody>
      </p:sp>
      <p:sp>
        <p:nvSpPr>
          <p:cNvPr id="1734669" name="AutoShape 13"/>
          <p:cNvSpPr>
            <a:spLocks noChangeArrowheads="1"/>
          </p:cNvSpPr>
          <p:nvPr/>
        </p:nvSpPr>
        <p:spPr bwMode="auto">
          <a:xfrm flipH="1">
            <a:off x="3638550" y="4584700"/>
            <a:ext cx="1841500" cy="749300"/>
          </a:xfrm>
          <a:prstGeom prst="homePlate">
            <a:avLst>
              <a:gd name="adj" fmla="val 12994"/>
            </a:avLst>
          </a:prstGeom>
          <a:solidFill>
            <a:schemeClr val="accent2"/>
          </a:solidFill>
          <a:ln w="6350">
            <a:noFill/>
            <a:miter lim="800000"/>
            <a:headEnd/>
            <a:tailEnd/>
          </a:ln>
          <a:effectLst>
            <a:outerShdw dist="35921" dir="2700000" algn="ctr" rotWithShape="0">
              <a:schemeClr val="hlink"/>
            </a:outerShdw>
          </a:effectLst>
        </p:spPr>
        <p:txBody>
          <a:bodyPr lIns="0" tIns="0" rIns="0" bIns="0" anchor="ctr">
            <a:spAutoFit/>
          </a:bodyPr>
          <a:lstStyle/>
          <a:p>
            <a:pPr>
              <a:defRPr/>
            </a:pPr>
            <a:endParaRPr lang="zh-CN" altLang="en-US"/>
          </a:p>
        </p:txBody>
      </p:sp>
      <p:sp>
        <p:nvSpPr>
          <p:cNvPr id="86030" name="Text Box 14"/>
          <p:cNvSpPr txBox="1">
            <a:spLocks noChangeArrowheads="1"/>
          </p:cNvSpPr>
          <p:nvPr/>
        </p:nvSpPr>
        <p:spPr bwMode="auto">
          <a:xfrm>
            <a:off x="4213225" y="3851275"/>
            <a:ext cx="1577975" cy="365125"/>
          </a:xfrm>
          <a:prstGeom prst="rect">
            <a:avLst/>
          </a:prstGeom>
          <a:noFill/>
          <a:ln w="6350">
            <a:noFill/>
            <a:miter lim="800000"/>
            <a:headEnd/>
            <a:tailEnd/>
          </a:ln>
        </p:spPr>
        <p:txBody>
          <a:bodyPr lIns="0" tIns="0" rIns="0" bIns="0" anchor="ctr">
            <a:spAutoFit/>
          </a:bodyPr>
          <a:lstStyle/>
          <a:p>
            <a:pPr eaLnBrk="0" hangingPunct="0"/>
            <a:r>
              <a:rPr kumimoji="1" lang="en-US" altLang="zh-CN" sz="1800" b="1">
                <a:solidFill>
                  <a:schemeClr val="bg1"/>
                </a:solidFill>
                <a:latin typeface="Arial" charset="0"/>
              </a:rPr>
              <a:t>  </a:t>
            </a:r>
            <a:r>
              <a:rPr kumimoji="1" lang="zh-CN" altLang="en-US" b="1">
                <a:latin typeface="Arial" charset="0"/>
                <a:ea typeface="隶书" pitchFamily="49" charset="-122"/>
              </a:rPr>
              <a:t>缺点</a:t>
            </a:r>
          </a:p>
        </p:txBody>
      </p:sp>
      <p:sp>
        <p:nvSpPr>
          <p:cNvPr id="86031" name="Text Box 15"/>
          <p:cNvSpPr txBox="1">
            <a:spLocks noChangeArrowheads="1"/>
          </p:cNvSpPr>
          <p:nvPr/>
        </p:nvSpPr>
        <p:spPr bwMode="auto">
          <a:xfrm>
            <a:off x="3851275" y="4778375"/>
            <a:ext cx="1577975" cy="365125"/>
          </a:xfrm>
          <a:prstGeom prst="rect">
            <a:avLst/>
          </a:prstGeom>
          <a:noFill/>
          <a:ln w="6350">
            <a:noFill/>
            <a:miter lim="800000"/>
            <a:headEnd/>
            <a:tailEnd/>
          </a:ln>
        </p:spPr>
        <p:txBody>
          <a:bodyPr lIns="0" tIns="0" rIns="0" bIns="0" anchor="ctr">
            <a:spAutoFit/>
          </a:bodyPr>
          <a:lstStyle/>
          <a:p>
            <a:pPr eaLnBrk="0" hangingPunct="0"/>
            <a:r>
              <a:rPr kumimoji="1" lang="en-US" altLang="zh-CN" sz="1200" b="1">
                <a:solidFill>
                  <a:srgbClr val="000000"/>
                </a:solidFill>
                <a:latin typeface="Arial" charset="0"/>
              </a:rPr>
              <a:t>           </a:t>
            </a:r>
            <a:r>
              <a:rPr kumimoji="1" lang="zh-CN" altLang="en-US" b="1">
                <a:latin typeface="Arial" charset="0"/>
                <a:ea typeface="隶书" pitchFamily="49" charset="-122"/>
              </a:rPr>
              <a:t>比较</a:t>
            </a:r>
          </a:p>
        </p:txBody>
      </p:sp>
      <p:sp>
        <p:nvSpPr>
          <p:cNvPr id="86032" name="Text Box 16"/>
          <p:cNvSpPr txBox="1">
            <a:spLocks noChangeArrowheads="1"/>
          </p:cNvSpPr>
          <p:nvPr/>
        </p:nvSpPr>
        <p:spPr bwMode="auto">
          <a:xfrm>
            <a:off x="1835150" y="981075"/>
            <a:ext cx="4537075" cy="641350"/>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3600" b="1"/>
              <a:t>集成测试</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734660">
                                            <p:txEl>
                                              <p:pRg st="3" end="3"/>
                                            </p:txEl>
                                          </p:spTgt>
                                        </p:tgtEl>
                                        <p:attrNameLst>
                                          <p:attrName>style.visibility</p:attrName>
                                        </p:attrNameLst>
                                      </p:cBhvr>
                                      <p:to>
                                        <p:strVal val="visible"/>
                                      </p:to>
                                    </p:set>
                                    <p:animEffect transition="in" filter="blinds(horizontal)">
                                      <p:cBhvr>
                                        <p:cTn id="7" dur="500"/>
                                        <p:tgtEl>
                                          <p:spTgt spid="1734660">
                                            <p:txEl>
                                              <p:pRg st="3" end="3"/>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734660">
                                            <p:txEl>
                                              <p:pRg st="4" end="4"/>
                                            </p:txEl>
                                          </p:spTgt>
                                        </p:tgtEl>
                                        <p:attrNameLst>
                                          <p:attrName>style.visibility</p:attrName>
                                        </p:attrNameLst>
                                      </p:cBhvr>
                                      <p:to>
                                        <p:strVal val="visible"/>
                                      </p:to>
                                    </p:set>
                                    <p:animEffect transition="in" filter="blinds(horizontal)">
                                      <p:cBhvr>
                                        <p:cTn id="11" dur="500"/>
                                        <p:tgtEl>
                                          <p:spTgt spid="1734660">
                                            <p:txEl>
                                              <p:pRg st="4" end="4"/>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1734660">
                                            <p:txEl>
                                              <p:pRg st="5" end="5"/>
                                            </p:txEl>
                                          </p:spTgt>
                                        </p:tgtEl>
                                        <p:attrNameLst>
                                          <p:attrName>style.visibility</p:attrName>
                                        </p:attrNameLst>
                                      </p:cBhvr>
                                      <p:to>
                                        <p:strVal val="visible"/>
                                      </p:to>
                                    </p:set>
                                    <p:animEffect transition="in" filter="blinds(horizontal)">
                                      <p:cBhvr>
                                        <p:cTn id="15" dur="500"/>
                                        <p:tgtEl>
                                          <p:spTgt spid="1734660">
                                            <p:txEl>
                                              <p:pRg st="5" end="5"/>
                                            </p:txEl>
                                          </p:spTgt>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1734664">
                                            <p:txEl>
                                              <p:pRg st="3" end="3"/>
                                            </p:txEl>
                                          </p:spTgt>
                                        </p:tgtEl>
                                        <p:attrNameLst>
                                          <p:attrName>style.visibility</p:attrName>
                                        </p:attrNameLst>
                                      </p:cBhvr>
                                      <p:to>
                                        <p:strVal val="visible"/>
                                      </p:to>
                                    </p:set>
                                    <p:animEffect transition="in" filter="blinds(horizontal)">
                                      <p:cBhvr>
                                        <p:cTn id="19" dur="500"/>
                                        <p:tgtEl>
                                          <p:spTgt spid="1734664">
                                            <p:txEl>
                                              <p:pRg st="3" end="3"/>
                                            </p:txEl>
                                          </p:spTgt>
                                        </p:tgtEl>
                                      </p:cBhvr>
                                    </p:animEffect>
                                  </p:childTnLst>
                                </p:cTn>
                              </p:par>
                            </p:childTnLst>
                          </p:cTn>
                        </p:par>
                        <p:par>
                          <p:cTn id="20" fill="hold">
                            <p:stCondLst>
                              <p:cond delay="2000"/>
                            </p:stCondLst>
                            <p:childTnLst>
                              <p:par>
                                <p:cTn id="21" presetID="3" presetClass="entr" presetSubtype="10" fill="hold" nodeType="afterEffect">
                                  <p:stCondLst>
                                    <p:cond delay="0"/>
                                  </p:stCondLst>
                                  <p:childTnLst>
                                    <p:set>
                                      <p:cBhvr>
                                        <p:cTn id="22" dur="1" fill="hold">
                                          <p:stCondLst>
                                            <p:cond delay="0"/>
                                          </p:stCondLst>
                                        </p:cTn>
                                        <p:tgtEl>
                                          <p:spTgt spid="1734664">
                                            <p:txEl>
                                              <p:pRg st="4" end="4"/>
                                            </p:txEl>
                                          </p:spTgt>
                                        </p:tgtEl>
                                        <p:attrNameLst>
                                          <p:attrName>style.visibility</p:attrName>
                                        </p:attrNameLst>
                                      </p:cBhvr>
                                      <p:to>
                                        <p:strVal val="visible"/>
                                      </p:to>
                                    </p:set>
                                    <p:animEffect transition="in" filter="blinds(horizontal)">
                                      <p:cBhvr>
                                        <p:cTn id="23" dur="500"/>
                                        <p:tgtEl>
                                          <p:spTgt spid="1734664">
                                            <p:txEl>
                                              <p:pRg st="4" end="4"/>
                                            </p:txEl>
                                          </p:spTgt>
                                        </p:tgtEl>
                                      </p:cBhvr>
                                    </p:animEffect>
                                  </p:childTnLst>
                                </p:cTn>
                              </p:par>
                            </p:childTnLst>
                          </p:cTn>
                        </p:par>
                        <p:par>
                          <p:cTn id="24" fill="hold">
                            <p:stCondLst>
                              <p:cond delay="2500"/>
                            </p:stCondLst>
                            <p:childTnLst>
                              <p:par>
                                <p:cTn id="25" presetID="3" presetClass="entr" presetSubtype="10" fill="hold" nodeType="afterEffect">
                                  <p:stCondLst>
                                    <p:cond delay="0"/>
                                  </p:stCondLst>
                                  <p:childTnLst>
                                    <p:set>
                                      <p:cBhvr>
                                        <p:cTn id="26" dur="1" fill="hold">
                                          <p:stCondLst>
                                            <p:cond delay="0"/>
                                          </p:stCondLst>
                                        </p:cTn>
                                        <p:tgtEl>
                                          <p:spTgt spid="1734664">
                                            <p:txEl>
                                              <p:pRg st="5" end="5"/>
                                            </p:txEl>
                                          </p:spTgt>
                                        </p:tgtEl>
                                        <p:attrNameLst>
                                          <p:attrName>style.visibility</p:attrName>
                                        </p:attrNameLst>
                                      </p:cBhvr>
                                      <p:to>
                                        <p:strVal val="visible"/>
                                      </p:to>
                                    </p:set>
                                    <p:animEffect transition="in" filter="blinds(horizontal)">
                                      <p:cBhvr>
                                        <p:cTn id="27" dur="500"/>
                                        <p:tgtEl>
                                          <p:spTgt spid="1734664">
                                            <p:txEl>
                                              <p:pRg st="5" end="5"/>
                                            </p:txEl>
                                          </p:spTgt>
                                        </p:tgtEl>
                                      </p:cBhvr>
                                    </p:animEffect>
                                  </p:childTnLst>
                                </p:cTn>
                              </p:par>
                            </p:childTnLst>
                          </p:cTn>
                        </p:par>
                        <p:par>
                          <p:cTn id="28" fill="hold">
                            <p:stCondLst>
                              <p:cond delay="3000"/>
                            </p:stCondLst>
                            <p:childTnLst>
                              <p:par>
                                <p:cTn id="29" presetID="3" presetClass="entr" presetSubtype="10" fill="hold" nodeType="afterEffect">
                                  <p:stCondLst>
                                    <p:cond delay="0"/>
                                  </p:stCondLst>
                                  <p:childTnLst>
                                    <p:set>
                                      <p:cBhvr>
                                        <p:cTn id="30" dur="1" fill="hold">
                                          <p:stCondLst>
                                            <p:cond delay="0"/>
                                          </p:stCondLst>
                                        </p:cTn>
                                        <p:tgtEl>
                                          <p:spTgt spid="1734664">
                                            <p:txEl>
                                              <p:pRg st="6" end="6"/>
                                            </p:txEl>
                                          </p:spTgt>
                                        </p:tgtEl>
                                        <p:attrNameLst>
                                          <p:attrName>style.visibility</p:attrName>
                                        </p:attrNameLst>
                                      </p:cBhvr>
                                      <p:to>
                                        <p:strVal val="visible"/>
                                      </p:to>
                                    </p:set>
                                    <p:animEffect transition="in" filter="blinds(horizontal)">
                                      <p:cBhvr>
                                        <p:cTn id="31" dur="500"/>
                                        <p:tgtEl>
                                          <p:spTgt spid="1734664">
                                            <p:txEl>
                                              <p:pRg st="6" end="6"/>
                                            </p:txEl>
                                          </p:spTgt>
                                        </p:tgtEl>
                                      </p:cBhvr>
                                    </p:animEffect>
                                  </p:childTnLst>
                                </p:cTn>
                              </p:par>
                            </p:childTnLst>
                          </p:cTn>
                        </p:par>
                        <p:par>
                          <p:cTn id="32" fill="hold">
                            <p:stCondLst>
                              <p:cond delay="3500"/>
                            </p:stCondLst>
                            <p:childTnLst>
                              <p:par>
                                <p:cTn id="33" presetID="3" presetClass="entr" presetSubtype="10" fill="hold" nodeType="afterEffect">
                                  <p:stCondLst>
                                    <p:cond delay="0"/>
                                  </p:stCondLst>
                                  <p:childTnLst>
                                    <p:set>
                                      <p:cBhvr>
                                        <p:cTn id="34" dur="1" fill="hold">
                                          <p:stCondLst>
                                            <p:cond delay="0"/>
                                          </p:stCondLst>
                                        </p:cTn>
                                        <p:tgtEl>
                                          <p:spTgt spid="1734664">
                                            <p:txEl>
                                              <p:pRg st="7" end="7"/>
                                            </p:txEl>
                                          </p:spTgt>
                                        </p:tgtEl>
                                        <p:attrNameLst>
                                          <p:attrName>style.visibility</p:attrName>
                                        </p:attrNameLst>
                                      </p:cBhvr>
                                      <p:to>
                                        <p:strVal val="visible"/>
                                      </p:to>
                                    </p:set>
                                    <p:animEffect transition="in" filter="blinds(horizontal)">
                                      <p:cBhvr>
                                        <p:cTn id="35" dur="500"/>
                                        <p:tgtEl>
                                          <p:spTgt spid="1734664">
                                            <p:txEl>
                                              <p:pRg st="7" end="7"/>
                                            </p:txEl>
                                          </p:spTgt>
                                        </p:tgtEl>
                                      </p:cBhvr>
                                    </p:animEffect>
                                  </p:childTnLst>
                                </p:cTn>
                              </p:par>
                            </p:childTnLst>
                          </p:cTn>
                        </p:par>
                        <p:par>
                          <p:cTn id="36" fill="hold">
                            <p:stCondLst>
                              <p:cond delay="4000"/>
                            </p:stCondLst>
                            <p:childTnLst>
                              <p:par>
                                <p:cTn id="37" presetID="3" presetClass="entr" presetSubtype="10" fill="hold" nodeType="afterEffect">
                                  <p:stCondLst>
                                    <p:cond delay="0"/>
                                  </p:stCondLst>
                                  <p:childTnLst>
                                    <p:set>
                                      <p:cBhvr>
                                        <p:cTn id="38" dur="1" fill="hold">
                                          <p:stCondLst>
                                            <p:cond delay="0"/>
                                          </p:stCondLst>
                                        </p:cTn>
                                        <p:tgtEl>
                                          <p:spTgt spid="1734664">
                                            <p:txEl>
                                              <p:pRg st="8" end="8"/>
                                            </p:txEl>
                                          </p:spTgt>
                                        </p:tgtEl>
                                        <p:attrNameLst>
                                          <p:attrName>style.visibility</p:attrName>
                                        </p:attrNameLst>
                                      </p:cBhvr>
                                      <p:to>
                                        <p:strVal val="visible"/>
                                      </p:to>
                                    </p:set>
                                    <p:animEffect transition="in" filter="blinds(horizontal)">
                                      <p:cBhvr>
                                        <p:cTn id="39" dur="500"/>
                                        <p:tgtEl>
                                          <p:spTgt spid="173466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3"/>
          <p:cNvSpPr>
            <a:spLocks noGrp="1" noChangeArrowheads="1"/>
          </p:cNvSpPr>
          <p:nvPr>
            <p:ph type="body" idx="1"/>
          </p:nvPr>
        </p:nvSpPr>
        <p:spPr>
          <a:xfrm>
            <a:off x="323850" y="1844675"/>
            <a:ext cx="8496300" cy="4287838"/>
          </a:xfrm>
        </p:spPr>
        <p:txBody>
          <a:bodyPr/>
          <a:lstStyle/>
          <a:p>
            <a:pPr marL="0" indent="0" algn="just" defTabSz="284163" eaLnBrk="1" hangingPunct="1">
              <a:buFont typeface="Wingdings" pitchFamily="2" charset="2"/>
              <a:buNone/>
              <a:tabLst>
                <a:tab pos="450850" algn="l"/>
              </a:tabLst>
            </a:pPr>
            <a:r>
              <a:rPr lang="zh-CN" altLang="en-US" b="1" smtClean="0"/>
              <a:t>确认测试</a:t>
            </a:r>
            <a:endParaRPr lang="zh-CN" altLang="en-US" b="1" smtClean="0">
              <a:cs typeface="Times New Roman" pitchFamily="18" charset="0"/>
            </a:endParaRPr>
          </a:p>
          <a:p>
            <a:pPr marL="274638" lvl="1" indent="0" algn="just" defTabSz="284163" eaLnBrk="1" hangingPunct="1">
              <a:spcBef>
                <a:spcPct val="25000"/>
              </a:spcBef>
              <a:buFont typeface="Wingdings" pitchFamily="2" charset="2"/>
              <a:buNone/>
              <a:tabLst>
                <a:tab pos="450850" algn="l"/>
              </a:tabLst>
            </a:pPr>
            <a:r>
              <a:rPr lang="zh-CN" altLang="en-US" sz="2400" b="1" smtClean="0">
                <a:latin typeface="Times New Roman" pitchFamily="18" charset="0"/>
              </a:rPr>
              <a:t>通过集成测试后，软件已完全组装起来，接口方面的错误也已排除，确认测试即可开始。确认测试应检查软件能否按合同要求进行工作，即是否满足系统说明书中的确认标准。首先要进行有效性测试以及软件配置评审，然后进行验收测试和安装测试，在通过了鉴定之后，才能成为可交付的软件。</a:t>
            </a:r>
          </a:p>
          <a:p>
            <a:pPr marL="274638" lvl="1" indent="0" algn="just" defTabSz="284163" eaLnBrk="1" hangingPunct="1">
              <a:spcBef>
                <a:spcPct val="25000"/>
              </a:spcBef>
              <a:buFont typeface="Wingdings" pitchFamily="2" charset="2"/>
              <a:buNone/>
              <a:tabLst>
                <a:tab pos="450850" algn="l"/>
              </a:tabLst>
            </a:pPr>
            <a:r>
              <a:rPr lang="zh-CN" altLang="en-US" sz="2400" b="1" smtClean="0">
                <a:latin typeface="Times New Roman" pitchFamily="18" charset="0"/>
              </a:rPr>
              <a:t>确认测试的步骤：</a:t>
            </a:r>
          </a:p>
        </p:txBody>
      </p:sp>
      <p:sp>
        <p:nvSpPr>
          <p:cNvPr id="87043" name="AutoShape 4">
            <a:hlinkClick r:id="" action="ppaction://noaction" highlightClick="1"/>
          </p:cNvPr>
          <p:cNvSpPr>
            <a:spLocks noChangeArrowheads="1"/>
          </p:cNvSpPr>
          <p:nvPr/>
        </p:nvSpPr>
        <p:spPr bwMode="auto">
          <a:xfrm>
            <a:off x="1331913" y="908050"/>
            <a:ext cx="4106862" cy="914400"/>
          </a:xfrm>
          <a:prstGeom prst="actionButtonBlank">
            <a:avLst/>
          </a:prstGeom>
          <a:noFill/>
          <a:ln w="9525">
            <a:noFill/>
            <a:miter lim="800000"/>
            <a:headEnd/>
            <a:tailEnd/>
          </a:ln>
        </p:spPr>
        <p:txBody>
          <a:bodyPr anchor="ctr"/>
          <a:lstStyle/>
          <a:p>
            <a:r>
              <a:rPr lang="en-US" altLang="zh-CN" sz="3600" b="1">
                <a:solidFill>
                  <a:srgbClr val="0A0A0E"/>
                </a:solidFill>
                <a:latin typeface="Times New Roman" pitchFamily="18" charset="0"/>
              </a:rPr>
              <a:t> 3. </a:t>
            </a:r>
            <a:r>
              <a:rPr lang="zh-CN" altLang="en-US" sz="3600" b="1">
                <a:solidFill>
                  <a:srgbClr val="0A0A0E"/>
                </a:solidFill>
                <a:latin typeface="Times New Roman" pitchFamily="18" charset="0"/>
              </a:rPr>
              <a:t>软件测试步骤</a:t>
            </a:r>
          </a:p>
        </p:txBody>
      </p:sp>
      <p:pic>
        <p:nvPicPr>
          <p:cNvPr id="1576966" name="Picture 6" descr="确认测试的步骤"/>
          <p:cNvPicPr>
            <a:picLocks noChangeAspect="1" noChangeArrowheads="1"/>
          </p:cNvPicPr>
          <p:nvPr/>
        </p:nvPicPr>
        <p:blipFill>
          <a:blip r:embed="rId2" cstate="print"/>
          <a:srcRect/>
          <a:stretch>
            <a:fillRect/>
          </a:stretch>
        </p:blipFill>
        <p:spPr bwMode="auto">
          <a:xfrm>
            <a:off x="468313" y="1916113"/>
            <a:ext cx="8353425" cy="3573462"/>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76966"/>
                                        </p:tgtEl>
                                        <p:attrNameLst>
                                          <p:attrName>style.visibility</p:attrName>
                                        </p:attrNameLst>
                                      </p:cBhvr>
                                      <p:to>
                                        <p:strVal val="visible"/>
                                      </p:to>
                                    </p:set>
                                    <p:anim calcmode="lin" valueType="num">
                                      <p:cBhvr additive="base">
                                        <p:cTn id="7" dur="500" fill="hold"/>
                                        <p:tgtEl>
                                          <p:spTgt spid="1576966"/>
                                        </p:tgtEl>
                                        <p:attrNameLst>
                                          <p:attrName>ppt_x</p:attrName>
                                        </p:attrNameLst>
                                      </p:cBhvr>
                                      <p:tavLst>
                                        <p:tav tm="0">
                                          <p:val>
                                            <p:strVal val="#ppt_x"/>
                                          </p:val>
                                        </p:tav>
                                        <p:tav tm="100000">
                                          <p:val>
                                            <p:strVal val="#ppt_x"/>
                                          </p:val>
                                        </p:tav>
                                      </p:tavLst>
                                    </p:anim>
                                    <p:anim calcmode="lin" valueType="num">
                                      <p:cBhvr additive="base">
                                        <p:cTn id="8" dur="500" fill="hold"/>
                                        <p:tgtEl>
                                          <p:spTgt spid="15769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3"/>
          <p:cNvSpPr>
            <a:spLocks noGrp="1" noChangeArrowheads="1"/>
          </p:cNvSpPr>
          <p:nvPr>
            <p:ph type="body" idx="1"/>
          </p:nvPr>
        </p:nvSpPr>
        <p:spPr>
          <a:xfrm>
            <a:off x="323850" y="1773238"/>
            <a:ext cx="8820150" cy="4114800"/>
          </a:xfrm>
        </p:spPr>
        <p:txBody>
          <a:bodyPr/>
          <a:lstStyle/>
          <a:p>
            <a:pPr marL="0" indent="0" defTabSz="284163" eaLnBrk="1" hangingPunct="1">
              <a:buFont typeface="Wingdings" pitchFamily="2" charset="2"/>
              <a:buNone/>
              <a:tabLst>
                <a:tab pos="450850" algn="l"/>
              </a:tabLst>
            </a:pPr>
            <a:r>
              <a:rPr lang="en-US" altLang="zh-CN" sz="2400" smtClean="0"/>
              <a:t>1</a:t>
            </a:r>
            <a:r>
              <a:rPr lang="en-US" altLang="zh-CN" sz="2400" b="1" smtClean="0"/>
              <a:t>) </a:t>
            </a:r>
            <a:r>
              <a:rPr lang="zh-CN" altLang="en-US" sz="2400" b="1" smtClean="0"/>
              <a:t>确认测试标准</a:t>
            </a:r>
          </a:p>
          <a:p>
            <a:pPr marL="0" indent="0" defTabSz="284163" eaLnBrk="1" hangingPunct="1">
              <a:tabLst>
                <a:tab pos="450850" algn="l"/>
              </a:tabLst>
            </a:pPr>
            <a:r>
              <a:rPr lang="zh-CN" altLang="en-US" sz="2400" b="1" smtClean="0"/>
              <a:t>实现软件确认要通过一系列黑盒测试。确认测试同样需要制订测试计划和过程，测试计划应规定测试的种类和测试进度，测试过程则定义一些特殊的测试用例，旨在说明软件与需求是否一致。无论是计划还是过程，都应该着重考虑软件是否满足合同规定的所有功能和性能，文档资料是否完整、准确，人机界面和其他方面（例如，可移植性、兼容性、错误恢复能力和可维护性等）是否令用户满意。</a:t>
            </a:r>
          </a:p>
          <a:p>
            <a:pPr marL="0" indent="0" defTabSz="284163" eaLnBrk="1" hangingPunct="1">
              <a:tabLst>
                <a:tab pos="450850" algn="l"/>
              </a:tabLst>
            </a:pPr>
            <a:r>
              <a:rPr lang="zh-CN" altLang="en-US" sz="2400" b="1" smtClean="0"/>
              <a:t>确认测试的结果有两种可能，一种是功能和性能指标满足软件需求说明的要求，用户可以接受；另一种是软件不满足软件需求说明的要求，用户无法接受。项目进行到这个阶段才发现严重错误和偏差一般很难在预定的工期内改正，因此必须与用户协商，寻求一个妥善解决问题的方法。</a:t>
            </a:r>
          </a:p>
        </p:txBody>
      </p:sp>
      <p:sp>
        <p:nvSpPr>
          <p:cNvPr id="88067" name="AutoShape 4">
            <a:hlinkClick r:id="" action="ppaction://noaction" highlightClick="1"/>
          </p:cNvPr>
          <p:cNvSpPr>
            <a:spLocks noChangeArrowheads="1"/>
          </p:cNvSpPr>
          <p:nvPr/>
        </p:nvSpPr>
        <p:spPr bwMode="auto">
          <a:xfrm>
            <a:off x="1187450" y="908050"/>
            <a:ext cx="4106863" cy="914400"/>
          </a:xfrm>
          <a:prstGeom prst="actionButtonBlank">
            <a:avLst/>
          </a:prstGeom>
          <a:noFill/>
          <a:ln w="9525">
            <a:noFill/>
            <a:miter lim="800000"/>
            <a:headEnd/>
            <a:tailEnd/>
          </a:ln>
        </p:spPr>
        <p:txBody>
          <a:bodyPr anchor="ctr"/>
          <a:lstStyle/>
          <a:p>
            <a:r>
              <a:rPr lang="en-US" altLang="zh-CN" sz="3200" b="1">
                <a:solidFill>
                  <a:srgbClr val="0A0A0E"/>
                </a:solidFill>
                <a:latin typeface="Times New Roman" pitchFamily="18" charset="0"/>
              </a:rPr>
              <a:t> </a:t>
            </a:r>
            <a:r>
              <a:rPr lang="en-US" altLang="zh-CN" sz="3600" b="1">
                <a:solidFill>
                  <a:srgbClr val="0A0A0E"/>
                </a:solidFill>
                <a:latin typeface="Times New Roman" pitchFamily="18" charset="0"/>
              </a:rPr>
              <a:t>3. </a:t>
            </a:r>
            <a:r>
              <a:rPr lang="zh-CN" altLang="en-US" sz="3600" b="1">
                <a:solidFill>
                  <a:srgbClr val="0A0A0E"/>
                </a:solidFill>
                <a:latin typeface="Times New Roman" pitchFamily="18" charset="0"/>
              </a:rPr>
              <a:t>软件测试步骤</a:t>
            </a:r>
          </a:p>
        </p:txBody>
      </p:sp>
    </p:spTree>
  </p:cSld>
  <p:clrMapOvr>
    <a:masterClrMapping/>
  </p:clrMapOvr>
  <p:transition>
    <p:wipe dir="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body" idx="1"/>
          </p:nvPr>
        </p:nvSpPr>
        <p:spPr>
          <a:xfrm>
            <a:off x="539750" y="2133600"/>
            <a:ext cx="8208963" cy="4287838"/>
          </a:xfrm>
        </p:spPr>
        <p:txBody>
          <a:bodyPr/>
          <a:lstStyle/>
          <a:p>
            <a:pPr marL="0" indent="0" defTabSz="284163" eaLnBrk="1" hangingPunct="1">
              <a:buFont typeface="Wingdings" pitchFamily="2" charset="2"/>
              <a:buNone/>
              <a:tabLst>
                <a:tab pos="450850" algn="l"/>
              </a:tabLst>
            </a:pPr>
            <a:r>
              <a:rPr lang="en-US" altLang="zh-CN" sz="2800" b="1" smtClean="0"/>
              <a:t>2) </a:t>
            </a:r>
            <a:r>
              <a:rPr lang="zh-CN" altLang="en-US" sz="2800" b="1" smtClean="0"/>
              <a:t>配置复审</a:t>
            </a:r>
          </a:p>
          <a:p>
            <a:pPr marL="0" indent="0" defTabSz="284163" eaLnBrk="1" hangingPunct="1">
              <a:tabLst>
                <a:tab pos="450850" algn="l"/>
              </a:tabLst>
            </a:pPr>
            <a:r>
              <a:rPr lang="zh-CN" altLang="en-US" sz="2800" b="1" smtClean="0"/>
              <a:t>确认测试的另一个重要环节是配置复审。复审的目的在于保证软件配置齐全、分类有序，并且包括软件维护所必须的细节。</a:t>
            </a:r>
          </a:p>
        </p:txBody>
      </p:sp>
      <p:sp>
        <p:nvSpPr>
          <p:cNvPr id="89091" name="AutoShape 3">
            <a:hlinkClick r:id="" action="ppaction://noaction" highlightClick="1"/>
          </p:cNvPr>
          <p:cNvSpPr>
            <a:spLocks noChangeArrowheads="1"/>
          </p:cNvSpPr>
          <p:nvPr/>
        </p:nvSpPr>
        <p:spPr bwMode="auto">
          <a:xfrm>
            <a:off x="1187450" y="908050"/>
            <a:ext cx="4106863" cy="914400"/>
          </a:xfrm>
          <a:prstGeom prst="actionButtonBlank">
            <a:avLst/>
          </a:prstGeom>
          <a:noFill/>
          <a:ln w="9525">
            <a:noFill/>
            <a:miter lim="800000"/>
            <a:headEnd/>
            <a:tailEnd/>
          </a:ln>
        </p:spPr>
        <p:txBody>
          <a:bodyPr anchor="ctr"/>
          <a:lstStyle/>
          <a:p>
            <a:r>
              <a:rPr lang="en-US" altLang="zh-CN" sz="3600" b="1">
                <a:solidFill>
                  <a:srgbClr val="0A0A0E"/>
                </a:solidFill>
                <a:latin typeface="Times New Roman" pitchFamily="18" charset="0"/>
              </a:rPr>
              <a:t> 3.</a:t>
            </a:r>
            <a:r>
              <a:rPr lang="zh-CN" altLang="en-US" sz="3600" b="1">
                <a:solidFill>
                  <a:srgbClr val="0A0A0E"/>
                </a:solidFill>
                <a:latin typeface="Times New Roman" pitchFamily="18" charset="0"/>
              </a:rPr>
              <a:t>软件测试步骤</a:t>
            </a:r>
          </a:p>
        </p:txBody>
      </p:sp>
    </p:spTree>
  </p:cSld>
  <p:clrMapOvr>
    <a:masterClrMapping/>
  </p:clrMapOvr>
  <p:transition>
    <p:wipe dir="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ltLang="zh-CN" sz="3600" b="1" smtClean="0">
                <a:solidFill>
                  <a:srgbClr val="0A0A0E"/>
                </a:solidFill>
                <a:latin typeface="宋体" pitchFamily="2" charset="-122"/>
              </a:rPr>
              <a:t>3.</a:t>
            </a:r>
            <a:r>
              <a:rPr lang="zh-CN" altLang="en-US" sz="3600" b="1" smtClean="0">
                <a:solidFill>
                  <a:srgbClr val="0A0A0E"/>
                </a:solidFill>
                <a:latin typeface="宋体" pitchFamily="2" charset="-122"/>
              </a:rPr>
              <a:t>软件测试步骤</a:t>
            </a:r>
          </a:p>
        </p:txBody>
      </p:sp>
      <p:sp>
        <p:nvSpPr>
          <p:cNvPr id="190467" name="Rectangle 3"/>
          <p:cNvSpPr>
            <a:spLocks noGrp="1" noChangeArrowheads="1"/>
          </p:cNvSpPr>
          <p:nvPr>
            <p:ph type="body" idx="1"/>
          </p:nvPr>
        </p:nvSpPr>
        <p:spPr>
          <a:xfrm>
            <a:off x="468313" y="1989138"/>
            <a:ext cx="7988300" cy="4114800"/>
          </a:xfrm>
        </p:spPr>
        <p:txBody>
          <a:bodyPr/>
          <a:lstStyle/>
          <a:p>
            <a:pPr>
              <a:buClr>
                <a:srgbClr val="003366"/>
              </a:buClr>
            </a:pPr>
            <a:r>
              <a:rPr lang="zh-CN" altLang="en-US" b="1" smtClean="0">
                <a:sym typeface="Symbol" pitchFamily="18" charset="2"/>
              </a:rPr>
              <a:t></a:t>
            </a:r>
            <a:r>
              <a:rPr lang="zh-CN" altLang="en-US" b="1" smtClean="0"/>
              <a:t>测试：由用户</a:t>
            </a:r>
            <a:r>
              <a:rPr lang="zh-CN" altLang="en-US" b="1" u="sng" smtClean="0">
                <a:solidFill>
                  <a:schemeClr val="hlink"/>
                </a:solidFill>
              </a:rPr>
              <a:t>在开发环境下模拟</a:t>
            </a:r>
            <a:r>
              <a:rPr lang="zh-CN" altLang="en-US" b="1" smtClean="0"/>
              <a:t>实际操作环境运行程序系统</a:t>
            </a:r>
          </a:p>
          <a:p>
            <a:pPr lvl="1">
              <a:buClr>
                <a:srgbClr val="003366"/>
              </a:buClr>
            </a:pPr>
            <a:r>
              <a:rPr lang="zh-CN" altLang="en-US" b="1" smtClean="0">
                <a:solidFill>
                  <a:schemeClr val="hlink"/>
                </a:solidFill>
              </a:rPr>
              <a:t>目的</a:t>
            </a:r>
            <a:r>
              <a:rPr lang="zh-CN" altLang="en-US" b="1" smtClean="0"/>
              <a:t>是评价软件产品的功能、可用性、可靠性、性能和支持，系统的界面的特色</a:t>
            </a:r>
          </a:p>
          <a:p>
            <a:pPr lvl="1">
              <a:buClr>
                <a:srgbClr val="003366"/>
              </a:buClr>
            </a:pPr>
            <a:r>
              <a:rPr lang="zh-CN" altLang="en-US" b="1" smtClean="0">
                <a:solidFill>
                  <a:schemeClr val="hlink"/>
                </a:solidFill>
              </a:rPr>
              <a:t>方法</a:t>
            </a:r>
            <a:r>
              <a:rPr lang="zh-CN" altLang="en-US" b="1" smtClean="0"/>
              <a:t>是由开发者在场记录系统出错情况及使用中存在的问题</a:t>
            </a:r>
          </a:p>
        </p:txBody>
      </p:sp>
    </p:spTree>
  </p:cSld>
  <p:clrMapOvr>
    <a:masterClrMapping/>
  </p:clrMapOvr>
  <p:transition>
    <p:wipe dir="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en-US" altLang="zh-CN" sz="3600" b="1" smtClean="0">
                <a:solidFill>
                  <a:srgbClr val="0A0A0E"/>
                </a:solidFill>
                <a:latin typeface="宋体" pitchFamily="2" charset="-122"/>
              </a:rPr>
              <a:t>3.</a:t>
            </a:r>
            <a:r>
              <a:rPr lang="zh-CN" altLang="en-US" sz="3600" b="1" smtClean="0">
                <a:solidFill>
                  <a:srgbClr val="0A0A0E"/>
                </a:solidFill>
                <a:latin typeface="宋体" pitchFamily="2" charset="-122"/>
              </a:rPr>
              <a:t>软件测试步骤</a:t>
            </a:r>
          </a:p>
        </p:txBody>
      </p:sp>
      <p:sp>
        <p:nvSpPr>
          <p:cNvPr id="191491" name="Rectangle 3"/>
          <p:cNvSpPr>
            <a:spLocks noGrp="1" noChangeArrowheads="1"/>
          </p:cNvSpPr>
          <p:nvPr>
            <p:ph type="body" idx="1"/>
          </p:nvPr>
        </p:nvSpPr>
        <p:spPr>
          <a:xfrm>
            <a:off x="395288" y="2133600"/>
            <a:ext cx="8559800" cy="3998913"/>
          </a:xfrm>
        </p:spPr>
        <p:txBody>
          <a:bodyPr/>
          <a:lstStyle/>
          <a:p>
            <a:pPr>
              <a:spcBef>
                <a:spcPct val="15000"/>
              </a:spcBef>
              <a:buClr>
                <a:srgbClr val="003366"/>
              </a:buClr>
            </a:pPr>
            <a:r>
              <a:rPr lang="zh-CN" altLang="en-US" b="1" smtClean="0">
                <a:sym typeface="Symbol" pitchFamily="18" charset="2"/>
              </a:rPr>
              <a:t></a:t>
            </a:r>
            <a:r>
              <a:rPr lang="zh-CN" altLang="en-US" b="1" smtClean="0"/>
              <a:t>测试：由系统一个或多个用户</a:t>
            </a:r>
            <a:r>
              <a:rPr lang="zh-CN" altLang="en-US" b="1" u="sng" smtClean="0">
                <a:solidFill>
                  <a:schemeClr val="hlink"/>
                </a:solidFill>
              </a:rPr>
              <a:t>在实际操作环境中</a:t>
            </a:r>
            <a:r>
              <a:rPr lang="zh-CN" altLang="en-US" b="1" smtClean="0"/>
              <a:t>运行系统</a:t>
            </a:r>
          </a:p>
          <a:p>
            <a:pPr lvl="1">
              <a:spcBef>
                <a:spcPct val="15000"/>
              </a:spcBef>
              <a:buClr>
                <a:srgbClr val="003366"/>
              </a:buClr>
            </a:pPr>
            <a:r>
              <a:rPr lang="zh-CN" altLang="en-US" b="1" smtClean="0"/>
              <a:t>目的是评价系统的可支持性，包括文档的完整性、用户培训和支持、使用系统的能力和满意程度</a:t>
            </a:r>
          </a:p>
          <a:p>
            <a:pPr lvl="1">
              <a:spcBef>
                <a:spcPct val="15000"/>
              </a:spcBef>
              <a:buClr>
                <a:srgbClr val="003366"/>
              </a:buClr>
            </a:pPr>
            <a:r>
              <a:rPr lang="zh-CN" altLang="en-US" b="1" smtClean="0"/>
              <a:t>方法是开发者不在测试现场，由用户记录的问题可能是系统存在的错误，也可能是用户的主观认定</a:t>
            </a:r>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611188" y="2017713"/>
            <a:ext cx="7705725" cy="4114800"/>
          </a:xfrm>
        </p:spPr>
        <p:txBody>
          <a:bodyPr/>
          <a:lstStyle/>
          <a:p>
            <a:pPr marL="95250" indent="-95250" eaLnBrk="1" hangingPunct="1">
              <a:lnSpc>
                <a:spcPct val="110000"/>
              </a:lnSpc>
              <a:buFont typeface="Wingdings" pitchFamily="2" charset="2"/>
              <a:buNone/>
            </a:pPr>
            <a:r>
              <a:rPr lang="en-US" altLang="zh-CN" sz="2800" b="1" smtClean="0">
                <a:solidFill>
                  <a:schemeClr val="tx1"/>
                </a:solidFill>
              </a:rPr>
              <a:t>       MIS</a:t>
            </a:r>
            <a:r>
              <a:rPr lang="zh-CN" altLang="en-US" sz="2800" b="1" smtClean="0">
                <a:solidFill>
                  <a:schemeClr val="tx1"/>
                </a:solidFill>
              </a:rPr>
              <a:t>物理系统的实施是计算机系统和通信网络系统设备的订购、机房的准备和设备的安装调试等一系列活动。　</a:t>
            </a:r>
            <a:endParaRPr lang="zh-CN" altLang="en-US" sz="2400" smtClean="0"/>
          </a:p>
          <a:p>
            <a:pPr marL="95250" indent="-95250" eaLnBrk="1" hangingPunct="1">
              <a:lnSpc>
                <a:spcPct val="110000"/>
              </a:lnSpc>
              <a:buFont typeface="Wingdings" pitchFamily="2" charset="2"/>
              <a:buNone/>
            </a:pPr>
            <a:r>
              <a:rPr lang="en-US" altLang="zh-CN" sz="2400" smtClean="0"/>
              <a:t>6.1.1 </a:t>
            </a:r>
            <a:r>
              <a:rPr lang="zh-CN" altLang="en-US" sz="2400" b="1" smtClean="0"/>
              <a:t>选择供应商的标准</a:t>
            </a:r>
          </a:p>
          <a:p>
            <a:pPr marL="723900" lvl="1" indent="-449263" eaLnBrk="1" hangingPunct="1">
              <a:lnSpc>
                <a:spcPct val="105000"/>
              </a:lnSpc>
            </a:pPr>
            <a:r>
              <a:rPr lang="zh-CN" altLang="en-US" sz="2400" b="1" smtClean="0">
                <a:latin typeface="Times New Roman" pitchFamily="18" charset="0"/>
              </a:rPr>
              <a:t>系统安装主要是指对各种软、硬件设备的购置、安装以及整个系统调试运行</a:t>
            </a:r>
          </a:p>
          <a:p>
            <a:pPr marL="723900" lvl="1" indent="-449263" eaLnBrk="1" hangingPunct="1">
              <a:lnSpc>
                <a:spcPct val="105000"/>
              </a:lnSpc>
            </a:pPr>
            <a:r>
              <a:rPr lang="zh-CN" altLang="en-US" sz="2400" b="1" smtClean="0">
                <a:latin typeface="Times New Roman" pitchFamily="18" charset="0"/>
              </a:rPr>
              <a:t>选择供应商的标准是：实力雄厚、信誉可靠、质优价低、售后服务好</a:t>
            </a:r>
          </a:p>
        </p:txBody>
      </p:sp>
      <p:sp>
        <p:nvSpPr>
          <p:cNvPr id="14339" name="AutoShape 3">
            <a:hlinkClick r:id="" action="ppaction://noaction" highlightClick="1"/>
          </p:cNvPr>
          <p:cNvSpPr>
            <a:spLocks noChangeArrowheads="1"/>
          </p:cNvSpPr>
          <p:nvPr/>
        </p:nvSpPr>
        <p:spPr bwMode="auto">
          <a:xfrm>
            <a:off x="1403350" y="908050"/>
            <a:ext cx="4106863" cy="914400"/>
          </a:xfrm>
          <a:prstGeom prst="actionButtonBlank">
            <a:avLst/>
          </a:prstGeom>
          <a:noFill/>
          <a:ln w="9525">
            <a:noFill/>
            <a:miter lim="800000"/>
            <a:headEnd/>
            <a:tailEnd/>
          </a:ln>
        </p:spPr>
        <p:txBody>
          <a:bodyPr anchor="ctr"/>
          <a:lstStyle/>
          <a:p>
            <a:r>
              <a:rPr lang="en-US" altLang="zh-CN" sz="3200" b="1">
                <a:solidFill>
                  <a:srgbClr val="0A0A0E"/>
                </a:solidFill>
                <a:latin typeface="Times New Roman" pitchFamily="18" charset="0"/>
              </a:rPr>
              <a:t>6.1  </a:t>
            </a:r>
            <a:r>
              <a:rPr lang="zh-CN" altLang="en-US" sz="3200" b="1">
                <a:solidFill>
                  <a:srgbClr val="0A0A0E"/>
                </a:solidFill>
                <a:latin typeface="Times New Roman" pitchFamily="18" charset="0"/>
              </a:rPr>
              <a:t>物理系统的实施</a:t>
            </a:r>
          </a:p>
        </p:txBody>
      </p:sp>
    </p:spTree>
  </p:cSld>
  <p:clrMapOvr>
    <a:masterClrMapping/>
  </p:clrMapOvr>
  <p:transition>
    <p:wipe dir="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body" idx="1"/>
          </p:nvPr>
        </p:nvSpPr>
        <p:spPr>
          <a:xfrm>
            <a:off x="250825" y="1773238"/>
            <a:ext cx="8893175" cy="4114800"/>
          </a:xfrm>
        </p:spPr>
        <p:txBody>
          <a:bodyPr/>
          <a:lstStyle/>
          <a:p>
            <a:pPr marL="0" indent="0" algn="just" defTabSz="284163" eaLnBrk="1" hangingPunct="1">
              <a:buFont typeface="Wingdings" pitchFamily="2" charset="2"/>
              <a:buNone/>
              <a:tabLst>
                <a:tab pos="450850" algn="l"/>
              </a:tabLst>
            </a:pPr>
            <a:r>
              <a:rPr lang="zh-CN" altLang="en-US" sz="2800" b="1" smtClean="0"/>
              <a:t>系统测试</a:t>
            </a:r>
            <a:endParaRPr lang="zh-CN" altLang="en-US" sz="2800" b="1" smtClean="0">
              <a:cs typeface="Times New Roman" pitchFamily="18" charset="0"/>
            </a:endParaRPr>
          </a:p>
          <a:p>
            <a:pPr marL="179388" lvl="1" indent="0" algn="just" defTabSz="284163" eaLnBrk="1" hangingPunct="1">
              <a:lnSpc>
                <a:spcPct val="105000"/>
              </a:lnSpc>
              <a:spcBef>
                <a:spcPct val="25000"/>
              </a:spcBef>
              <a:buFont typeface="Wingdings" pitchFamily="2" charset="2"/>
              <a:buNone/>
              <a:tabLst>
                <a:tab pos="450850" algn="l"/>
              </a:tabLst>
            </a:pPr>
            <a:r>
              <a:rPr lang="zh-CN" altLang="en-US" sz="2400" b="1" smtClean="0">
                <a:latin typeface="Times New Roman" pitchFamily="18" charset="0"/>
              </a:rPr>
              <a:t>系统测试是对整个系统进行总的功能、性能等方面的测试。将已经确认的软件、硬件等其他元素结合在一起，进行系统的各种集成测试和技术测试。其目的是通过与系统的需求相比较，发现所开发的系统与用户需求不符或矛盾的地方。</a:t>
            </a:r>
          </a:p>
          <a:p>
            <a:pPr marL="179388" lvl="1" indent="0" defTabSz="284163" eaLnBrk="1" hangingPunct="1">
              <a:buFont typeface="Wingdings" pitchFamily="2" charset="2"/>
              <a:buNone/>
              <a:tabLst>
                <a:tab pos="450850" algn="l"/>
              </a:tabLst>
            </a:pPr>
            <a:r>
              <a:rPr lang="en-US" altLang="zh-CN" sz="2400" b="1" smtClean="0"/>
              <a:t>1) </a:t>
            </a:r>
            <a:r>
              <a:rPr lang="zh-CN" altLang="en-US" sz="2400" b="1" smtClean="0"/>
              <a:t>系统测试需求获取</a:t>
            </a:r>
          </a:p>
          <a:p>
            <a:pPr marL="179388" lvl="1" indent="0" defTabSz="284163" eaLnBrk="1" hangingPunct="1">
              <a:tabLst>
                <a:tab pos="450850" algn="l"/>
              </a:tabLst>
            </a:pPr>
            <a:r>
              <a:rPr lang="zh-CN" altLang="en-US" sz="2400" b="1" smtClean="0"/>
              <a:t>系统测试需求所确定的是测试的内容，即测试的具体对象。系统测试需求主要来源于需求规格说明书。在分析测试需求时，可应用以下几条一般规则： </a:t>
            </a:r>
          </a:p>
          <a:p>
            <a:pPr marL="179388" lvl="1" indent="0" defTabSz="284163" eaLnBrk="1" hangingPunct="1">
              <a:tabLst>
                <a:tab pos="450850" algn="l"/>
              </a:tabLst>
            </a:pPr>
            <a:r>
              <a:rPr lang="zh-CN" altLang="en-US" sz="2400" b="1" smtClean="0"/>
              <a:t>测试需求必须是可观测、可测评的行为。如果不能观测或测评的测试需求，就无法对其进行评估，以确定需求是否已经满足。</a:t>
            </a:r>
          </a:p>
        </p:txBody>
      </p:sp>
      <p:sp>
        <p:nvSpPr>
          <p:cNvPr id="91139" name="AutoShape 3">
            <a:hlinkClick r:id="" action="ppaction://noaction" highlightClick="1"/>
          </p:cNvPr>
          <p:cNvSpPr>
            <a:spLocks noChangeArrowheads="1"/>
          </p:cNvSpPr>
          <p:nvPr/>
        </p:nvSpPr>
        <p:spPr bwMode="auto">
          <a:xfrm>
            <a:off x="1187450" y="908050"/>
            <a:ext cx="4106863" cy="914400"/>
          </a:xfrm>
          <a:prstGeom prst="actionButtonBlank">
            <a:avLst/>
          </a:prstGeom>
          <a:noFill/>
          <a:ln w="9525">
            <a:noFill/>
            <a:miter lim="800000"/>
            <a:headEnd/>
            <a:tailEnd/>
          </a:ln>
        </p:spPr>
        <p:txBody>
          <a:bodyPr anchor="ctr"/>
          <a:lstStyle/>
          <a:p>
            <a:r>
              <a:rPr lang="en-US" altLang="zh-CN" sz="3200" b="1">
                <a:solidFill>
                  <a:srgbClr val="0A0A0E"/>
                </a:solidFill>
                <a:latin typeface="Times New Roman" pitchFamily="18" charset="0"/>
              </a:rPr>
              <a:t> </a:t>
            </a:r>
            <a:r>
              <a:rPr lang="en-US" altLang="zh-CN" sz="3600" b="1">
                <a:solidFill>
                  <a:srgbClr val="0A0A0E"/>
                </a:solidFill>
                <a:latin typeface="Times New Roman" pitchFamily="18" charset="0"/>
              </a:rPr>
              <a:t>3. </a:t>
            </a:r>
            <a:r>
              <a:rPr lang="zh-CN" altLang="en-US" sz="3600" b="1">
                <a:solidFill>
                  <a:srgbClr val="0A0A0E"/>
                </a:solidFill>
                <a:latin typeface="Times New Roman" pitchFamily="18" charset="0"/>
              </a:rPr>
              <a:t>软件测试步骤</a:t>
            </a:r>
          </a:p>
        </p:txBody>
      </p:sp>
    </p:spTree>
  </p:cSld>
  <p:clrMapOvr>
    <a:masterClrMapping/>
  </p:clrMapOvr>
  <p:transition>
    <p:wipe dir="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body" idx="1"/>
          </p:nvPr>
        </p:nvSpPr>
        <p:spPr>
          <a:xfrm>
            <a:off x="250825" y="1989138"/>
            <a:ext cx="8642350" cy="4143375"/>
          </a:xfrm>
        </p:spPr>
        <p:txBody>
          <a:bodyPr/>
          <a:lstStyle/>
          <a:p>
            <a:pPr marL="179388" lvl="1" indent="0" defTabSz="284163" eaLnBrk="1" hangingPunct="1">
              <a:tabLst>
                <a:tab pos="450850" algn="l"/>
              </a:tabLst>
            </a:pPr>
            <a:r>
              <a:rPr lang="zh-CN" altLang="en-US" sz="2400" b="1" smtClean="0"/>
              <a:t>在每个用例或系统的补充需求与测试需求之间不存在一对一的关系。用例通常具有多个测试需求；有些补充需求将派生一个或多个测试需求，而其他补充需求（如市场需求或包装需求）将不派生任何测试需求。</a:t>
            </a:r>
          </a:p>
          <a:p>
            <a:pPr marL="179388" lvl="1" indent="0" defTabSz="284163" eaLnBrk="1" hangingPunct="1">
              <a:tabLst>
                <a:tab pos="450850" algn="l"/>
              </a:tabLst>
            </a:pPr>
            <a:r>
              <a:rPr lang="zh-CN" altLang="en-US" sz="2400" b="1" smtClean="0"/>
              <a:t>在需求规格说明书中每一个功能描述将派生一个或多个测试需求，性能描述、安全性描述等也将派生出一个或多个测试需求。</a:t>
            </a:r>
          </a:p>
          <a:p>
            <a:pPr marL="179388" lvl="1" indent="0" defTabSz="284163" eaLnBrk="1" hangingPunct="1">
              <a:buFont typeface="Wingdings" pitchFamily="2" charset="2"/>
              <a:buNone/>
              <a:tabLst>
                <a:tab pos="450850" algn="l"/>
              </a:tabLst>
            </a:pPr>
            <a:r>
              <a:rPr lang="en-US" altLang="zh-CN" sz="2400" b="1" smtClean="0"/>
              <a:t>2) </a:t>
            </a:r>
            <a:r>
              <a:rPr lang="zh-CN" altLang="en-US" sz="2400" b="1" smtClean="0"/>
              <a:t>系统测试策略</a:t>
            </a:r>
          </a:p>
          <a:p>
            <a:pPr marL="179388" lvl="1" indent="0" defTabSz="284163" eaLnBrk="1" hangingPunct="1">
              <a:tabLst>
                <a:tab pos="450850" algn="l"/>
              </a:tabLst>
            </a:pPr>
            <a:r>
              <a:rPr lang="zh-CN" altLang="en-US" sz="2400" b="1" smtClean="0"/>
              <a:t>测试策略用于说明某项特定测试工作的一般方法和目标。系统测试策略主要针对系统测试需求确定测试类型及如何实施测试的方法和技术。</a:t>
            </a:r>
          </a:p>
        </p:txBody>
      </p:sp>
      <p:sp>
        <p:nvSpPr>
          <p:cNvPr id="92163" name="AutoShape 3">
            <a:hlinkClick r:id="" action="ppaction://noaction" highlightClick="1"/>
          </p:cNvPr>
          <p:cNvSpPr>
            <a:spLocks noChangeArrowheads="1"/>
          </p:cNvSpPr>
          <p:nvPr/>
        </p:nvSpPr>
        <p:spPr bwMode="auto">
          <a:xfrm>
            <a:off x="1187450" y="908050"/>
            <a:ext cx="4106863" cy="914400"/>
          </a:xfrm>
          <a:prstGeom prst="actionButtonBlank">
            <a:avLst/>
          </a:prstGeom>
          <a:noFill/>
          <a:ln w="9525">
            <a:noFill/>
            <a:miter lim="800000"/>
            <a:headEnd/>
            <a:tailEnd/>
          </a:ln>
        </p:spPr>
        <p:txBody>
          <a:bodyPr anchor="ctr"/>
          <a:lstStyle/>
          <a:p>
            <a:r>
              <a:rPr lang="en-US" altLang="zh-CN" sz="3600" b="1">
                <a:solidFill>
                  <a:srgbClr val="0A0A0E"/>
                </a:solidFill>
                <a:latin typeface="Times New Roman" pitchFamily="18" charset="0"/>
              </a:rPr>
              <a:t> 3. </a:t>
            </a:r>
            <a:r>
              <a:rPr lang="zh-CN" altLang="en-US" sz="3600" b="1">
                <a:solidFill>
                  <a:srgbClr val="0A0A0E"/>
                </a:solidFill>
                <a:latin typeface="Times New Roman" pitchFamily="18" charset="0"/>
              </a:rPr>
              <a:t>软件测试步骤</a:t>
            </a:r>
          </a:p>
        </p:txBody>
      </p:sp>
    </p:spTree>
  </p:cSld>
  <p:clrMapOvr>
    <a:masterClrMapping/>
  </p:clrMapOvr>
  <p:transition>
    <p:wipe dir="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body" idx="1"/>
          </p:nvPr>
        </p:nvSpPr>
        <p:spPr>
          <a:xfrm>
            <a:off x="468313" y="1412875"/>
            <a:ext cx="8893175" cy="5256213"/>
          </a:xfrm>
        </p:spPr>
        <p:txBody>
          <a:bodyPr/>
          <a:lstStyle/>
          <a:p>
            <a:pPr marL="179388" lvl="1" indent="0" defTabSz="284163" eaLnBrk="1" hangingPunct="1">
              <a:buFont typeface="Wingdings" pitchFamily="2" charset="2"/>
              <a:buNone/>
              <a:tabLst>
                <a:tab pos="450850" algn="l"/>
              </a:tabLst>
            </a:pPr>
            <a:r>
              <a:rPr lang="zh-CN" altLang="en-US" sz="2400" b="1" smtClean="0"/>
              <a:t>系统测试的测试类型一般包括：</a:t>
            </a:r>
          </a:p>
          <a:p>
            <a:pPr marL="995363" lvl="2" indent="-92075" defTabSz="284163" eaLnBrk="1" hangingPunct="1">
              <a:tabLst>
                <a:tab pos="450850" algn="l"/>
              </a:tabLst>
            </a:pPr>
            <a:r>
              <a:rPr lang="zh-CN" altLang="en-US" sz="2000" b="1" smtClean="0"/>
              <a:t>功能测试（</a:t>
            </a:r>
            <a:r>
              <a:rPr lang="en-US" altLang="zh-CN" sz="2000" b="1" smtClean="0"/>
              <a:t>Functional Testing</a:t>
            </a:r>
            <a:r>
              <a:rPr lang="zh-CN" altLang="en-US" sz="2000" b="1" smtClean="0"/>
              <a:t>）</a:t>
            </a:r>
          </a:p>
          <a:p>
            <a:pPr marL="995363" lvl="2" indent="-92075" defTabSz="284163" eaLnBrk="1" hangingPunct="1">
              <a:tabLst>
                <a:tab pos="450850" algn="l"/>
              </a:tabLst>
            </a:pPr>
            <a:r>
              <a:rPr lang="zh-CN" altLang="en-US" b="1" smtClean="0"/>
              <a:t>性能测试（</a:t>
            </a:r>
            <a:r>
              <a:rPr lang="en-US" altLang="zh-CN" b="1" smtClean="0"/>
              <a:t>Performance Testing</a:t>
            </a:r>
            <a:r>
              <a:rPr lang="zh-CN" altLang="en-US" b="1" smtClean="0"/>
              <a:t>）</a:t>
            </a:r>
          </a:p>
          <a:p>
            <a:pPr marL="995363" lvl="2" indent="-92075" defTabSz="284163" eaLnBrk="1" hangingPunct="1">
              <a:tabLst>
                <a:tab pos="450850" algn="l"/>
              </a:tabLst>
            </a:pPr>
            <a:r>
              <a:rPr lang="zh-CN" altLang="en-US" b="1" smtClean="0"/>
              <a:t>负载测试（</a:t>
            </a:r>
            <a:r>
              <a:rPr lang="en-US" altLang="zh-CN" b="1" smtClean="0"/>
              <a:t>Load Testing</a:t>
            </a:r>
            <a:r>
              <a:rPr lang="zh-CN" altLang="en-US" b="1" smtClean="0"/>
              <a:t>）</a:t>
            </a:r>
          </a:p>
          <a:p>
            <a:pPr marL="995363" lvl="2" indent="-92075" defTabSz="284163" eaLnBrk="1" hangingPunct="1">
              <a:tabLst>
                <a:tab pos="450850" algn="l"/>
              </a:tabLst>
            </a:pPr>
            <a:r>
              <a:rPr lang="zh-CN" altLang="en-US" b="1" smtClean="0"/>
              <a:t>强度测试（</a:t>
            </a:r>
            <a:r>
              <a:rPr lang="en-US" altLang="zh-CN" b="1" smtClean="0"/>
              <a:t>Stress Testing</a:t>
            </a:r>
            <a:r>
              <a:rPr lang="zh-CN" altLang="en-US" b="1" smtClean="0"/>
              <a:t>）</a:t>
            </a:r>
          </a:p>
          <a:p>
            <a:pPr marL="995363" lvl="2" indent="-92075" defTabSz="284163" eaLnBrk="1" hangingPunct="1">
              <a:tabLst>
                <a:tab pos="450850" algn="l"/>
              </a:tabLst>
            </a:pPr>
            <a:r>
              <a:rPr lang="zh-CN" altLang="en-US" b="1" smtClean="0"/>
              <a:t>容量测试（</a:t>
            </a:r>
            <a:r>
              <a:rPr lang="en-US" altLang="zh-CN" b="1" smtClean="0"/>
              <a:t>Volume Testing</a:t>
            </a:r>
            <a:r>
              <a:rPr lang="zh-CN" altLang="en-US" b="1" smtClean="0"/>
              <a:t>）</a:t>
            </a:r>
          </a:p>
          <a:p>
            <a:pPr marL="995363" lvl="2" indent="-92075" defTabSz="284163" eaLnBrk="1" hangingPunct="1">
              <a:tabLst>
                <a:tab pos="450850" algn="l"/>
              </a:tabLst>
            </a:pPr>
            <a:r>
              <a:rPr lang="zh-CN" altLang="en-US" b="1" smtClean="0"/>
              <a:t>安全性测试（</a:t>
            </a:r>
            <a:r>
              <a:rPr lang="en-US" altLang="zh-CN" b="1" smtClean="0"/>
              <a:t>Security Testing</a:t>
            </a:r>
            <a:r>
              <a:rPr lang="zh-CN" altLang="en-US" b="1" smtClean="0"/>
              <a:t>）</a:t>
            </a:r>
          </a:p>
          <a:p>
            <a:pPr marL="995363" lvl="2" indent="-92075" defTabSz="284163" eaLnBrk="1" hangingPunct="1">
              <a:tabLst>
                <a:tab pos="450850" algn="l"/>
              </a:tabLst>
            </a:pPr>
            <a:r>
              <a:rPr lang="zh-CN" altLang="en-US" b="1" smtClean="0"/>
              <a:t>配置测试（</a:t>
            </a:r>
            <a:r>
              <a:rPr lang="en-US" altLang="zh-CN" b="1" smtClean="0"/>
              <a:t>Configuration Testing</a:t>
            </a:r>
            <a:r>
              <a:rPr lang="zh-CN" altLang="en-US" b="1" smtClean="0"/>
              <a:t>）</a:t>
            </a:r>
          </a:p>
          <a:p>
            <a:pPr marL="995363" lvl="2" indent="-92075" defTabSz="284163" eaLnBrk="1" hangingPunct="1">
              <a:tabLst>
                <a:tab pos="450850" algn="l"/>
              </a:tabLst>
            </a:pPr>
            <a:r>
              <a:rPr lang="zh-CN" altLang="en-US" b="1" smtClean="0"/>
              <a:t>故障恢复测试（</a:t>
            </a:r>
            <a:r>
              <a:rPr lang="en-US" altLang="zh-CN" b="1" smtClean="0"/>
              <a:t>Recovery Testing</a:t>
            </a:r>
            <a:r>
              <a:rPr lang="zh-CN" altLang="en-US" b="1" smtClean="0"/>
              <a:t>）</a:t>
            </a:r>
          </a:p>
          <a:p>
            <a:pPr marL="995363" lvl="2" indent="-92075" defTabSz="284163" eaLnBrk="1" hangingPunct="1">
              <a:tabLst>
                <a:tab pos="450850" algn="l"/>
              </a:tabLst>
            </a:pPr>
            <a:r>
              <a:rPr lang="zh-CN" altLang="en-US" b="1" smtClean="0"/>
              <a:t>安装测试（</a:t>
            </a:r>
            <a:r>
              <a:rPr lang="en-US" altLang="zh-CN" b="1" smtClean="0"/>
              <a:t>Installation Testing</a:t>
            </a:r>
            <a:r>
              <a:rPr lang="zh-CN" altLang="en-US" b="1" smtClean="0"/>
              <a:t>）</a:t>
            </a:r>
          </a:p>
          <a:p>
            <a:pPr marL="995363" lvl="2" indent="-92075" defTabSz="284163" eaLnBrk="1" hangingPunct="1">
              <a:tabLst>
                <a:tab pos="450850" algn="l"/>
              </a:tabLst>
            </a:pPr>
            <a:r>
              <a:rPr lang="zh-CN" altLang="en-US" b="1" smtClean="0"/>
              <a:t>文档测试（</a:t>
            </a:r>
            <a:r>
              <a:rPr lang="en-US" altLang="zh-CN" b="1" smtClean="0"/>
              <a:t>Documentation Testing</a:t>
            </a:r>
            <a:r>
              <a:rPr lang="zh-CN" altLang="en-US" b="1" smtClean="0"/>
              <a:t>）</a:t>
            </a:r>
          </a:p>
          <a:p>
            <a:pPr marL="995363" lvl="2" indent="-92075" defTabSz="284163" eaLnBrk="1" hangingPunct="1">
              <a:tabLst>
                <a:tab pos="450850" algn="l"/>
              </a:tabLst>
            </a:pPr>
            <a:r>
              <a:rPr lang="zh-CN" altLang="en-US" b="1" smtClean="0"/>
              <a:t>用户界面测试（</a:t>
            </a:r>
            <a:r>
              <a:rPr lang="en-US" altLang="zh-CN" b="1" smtClean="0"/>
              <a:t>GUI Testing</a:t>
            </a:r>
            <a:r>
              <a:rPr lang="zh-CN" altLang="en-US" smtClean="0"/>
              <a:t>）</a:t>
            </a:r>
          </a:p>
        </p:txBody>
      </p:sp>
      <p:sp>
        <p:nvSpPr>
          <p:cNvPr id="93187" name="AutoShape 3">
            <a:hlinkClick r:id="" action="ppaction://noaction" highlightClick="1"/>
          </p:cNvPr>
          <p:cNvSpPr>
            <a:spLocks noChangeArrowheads="1"/>
          </p:cNvSpPr>
          <p:nvPr/>
        </p:nvSpPr>
        <p:spPr bwMode="auto">
          <a:xfrm>
            <a:off x="1258888" y="333375"/>
            <a:ext cx="4106862" cy="914400"/>
          </a:xfrm>
          <a:prstGeom prst="actionButtonBlank">
            <a:avLst/>
          </a:prstGeom>
          <a:noFill/>
          <a:ln w="9525">
            <a:noFill/>
            <a:miter lim="800000"/>
            <a:headEnd/>
            <a:tailEnd/>
          </a:ln>
        </p:spPr>
        <p:txBody>
          <a:bodyPr anchor="ctr"/>
          <a:lstStyle/>
          <a:p>
            <a:r>
              <a:rPr lang="en-US" altLang="zh-CN" sz="3600" b="1">
                <a:solidFill>
                  <a:srgbClr val="0A0A0E"/>
                </a:solidFill>
                <a:latin typeface="Times New Roman" pitchFamily="18" charset="0"/>
              </a:rPr>
              <a:t> 3. </a:t>
            </a:r>
            <a:r>
              <a:rPr lang="zh-CN" altLang="en-US" sz="3600" b="1">
                <a:solidFill>
                  <a:srgbClr val="0A0A0E"/>
                </a:solidFill>
                <a:latin typeface="Times New Roman" pitchFamily="18" charset="0"/>
              </a:rPr>
              <a:t>软件测试步骤</a:t>
            </a:r>
          </a:p>
        </p:txBody>
      </p:sp>
    </p:spTree>
  </p:cSld>
  <p:clrMapOvr>
    <a:masterClrMapping/>
  </p:clrMapOvr>
  <p:transition>
    <p:wipe dir="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body" idx="1"/>
          </p:nvPr>
        </p:nvSpPr>
        <p:spPr>
          <a:xfrm>
            <a:off x="395288" y="1844675"/>
            <a:ext cx="8569325" cy="4186238"/>
          </a:xfrm>
        </p:spPr>
        <p:txBody>
          <a:bodyPr/>
          <a:lstStyle/>
          <a:p>
            <a:pPr marL="179388" lvl="1" indent="0" defTabSz="284163" eaLnBrk="1" hangingPunct="1">
              <a:buFont typeface="Wingdings" pitchFamily="2" charset="2"/>
              <a:buNone/>
              <a:tabLst>
                <a:tab pos="450850" algn="l"/>
              </a:tabLst>
            </a:pPr>
            <a:r>
              <a:rPr lang="zh-CN" altLang="en-US" sz="2000" b="1" smtClean="0"/>
              <a:t>［功能测试］</a:t>
            </a:r>
          </a:p>
          <a:p>
            <a:pPr marL="179388" lvl="1" indent="0" defTabSz="284163" eaLnBrk="1" hangingPunct="1">
              <a:buFont typeface="Wingdings" pitchFamily="2" charset="2"/>
              <a:buNone/>
              <a:tabLst>
                <a:tab pos="450850" algn="l"/>
              </a:tabLst>
            </a:pPr>
            <a:r>
              <a:rPr lang="zh-CN" altLang="en-US" sz="2000" b="1" smtClean="0"/>
              <a:t>功能测试是系统测试中最基本的测试，它不管软件内部的实现逻辑，主要根据软件需求规格说明和测试需求列表，验证产品的功能实现是否符合需求规格。</a:t>
            </a:r>
          </a:p>
          <a:p>
            <a:pPr marL="179388" lvl="1" indent="0" defTabSz="284163" eaLnBrk="1" hangingPunct="1">
              <a:buFont typeface="Wingdings" pitchFamily="2" charset="2"/>
              <a:buNone/>
              <a:tabLst>
                <a:tab pos="450850" algn="l"/>
              </a:tabLst>
            </a:pPr>
            <a:r>
              <a:rPr lang="zh-CN" altLang="en-US" sz="2000" b="1" smtClean="0"/>
              <a:t>功能测试主要发现以下错误：</a:t>
            </a:r>
          </a:p>
          <a:p>
            <a:pPr marL="179388" lvl="1" indent="0" defTabSz="284163" eaLnBrk="1" hangingPunct="1">
              <a:tabLst>
                <a:tab pos="450850" algn="l"/>
              </a:tabLst>
            </a:pPr>
            <a:r>
              <a:rPr lang="zh-CN" altLang="en-US" sz="2000" b="1" smtClean="0"/>
              <a:t>是否有不正确或遗漏的功能？</a:t>
            </a:r>
          </a:p>
          <a:p>
            <a:pPr marL="179388" lvl="1" indent="0" defTabSz="284163" eaLnBrk="1" hangingPunct="1">
              <a:tabLst>
                <a:tab pos="450850" algn="l"/>
              </a:tabLst>
            </a:pPr>
            <a:r>
              <a:rPr lang="zh-CN" altLang="en-US" sz="2000" b="1" smtClean="0"/>
              <a:t>功能实现是否满足用户需求和系统设计的隐藏需求？</a:t>
            </a:r>
          </a:p>
          <a:p>
            <a:pPr marL="179388" lvl="1" indent="0" defTabSz="284163" eaLnBrk="1" hangingPunct="1">
              <a:tabLst>
                <a:tab pos="450850" algn="l"/>
              </a:tabLst>
            </a:pPr>
            <a:r>
              <a:rPr lang="zh-CN" altLang="en-US" sz="2000" b="1" smtClean="0"/>
              <a:t>能否正确地接受输入？能否正确地输出结果？</a:t>
            </a:r>
          </a:p>
          <a:p>
            <a:pPr marL="179388" lvl="1" indent="0" defTabSz="284163" eaLnBrk="1" hangingPunct="1">
              <a:buFont typeface="Wingdings" pitchFamily="2" charset="2"/>
              <a:buNone/>
              <a:tabLst>
                <a:tab pos="450850" algn="l"/>
              </a:tabLst>
            </a:pPr>
            <a:r>
              <a:rPr lang="zh-CN" altLang="en-US" sz="2000" b="1" smtClean="0"/>
              <a:t>［性能测试］</a:t>
            </a:r>
          </a:p>
          <a:p>
            <a:pPr marL="179388" lvl="1" indent="0" defTabSz="284163" eaLnBrk="1" hangingPunct="1">
              <a:buFont typeface="Wingdings" pitchFamily="2" charset="2"/>
              <a:buNone/>
              <a:tabLst>
                <a:tab pos="450850" algn="l"/>
              </a:tabLst>
            </a:pPr>
            <a:r>
              <a:rPr lang="zh-CN" altLang="en-US" sz="2000" b="1" smtClean="0"/>
              <a:t>对于那些实时和嵌入式系统，软件部分即使满足功能要求，也未必能够满足性能要求，虽然从单元测试起，每一测试步骤都包含性能测试，但只有当系统真正集成之后，在真实环境中才能全面、可靠地测试运行性能系统性能测试是为了完成这一任务。性能测试有时与强度测试相结合，经常需要其他软硬件的配套支持。</a:t>
            </a:r>
          </a:p>
        </p:txBody>
      </p:sp>
      <p:sp>
        <p:nvSpPr>
          <p:cNvPr id="94211" name="AutoShape 3">
            <a:hlinkClick r:id="" action="ppaction://noaction" highlightClick="1"/>
          </p:cNvPr>
          <p:cNvSpPr>
            <a:spLocks noChangeArrowheads="1"/>
          </p:cNvSpPr>
          <p:nvPr/>
        </p:nvSpPr>
        <p:spPr bwMode="auto">
          <a:xfrm>
            <a:off x="1187450" y="908050"/>
            <a:ext cx="4106863" cy="914400"/>
          </a:xfrm>
          <a:prstGeom prst="actionButtonBlank">
            <a:avLst/>
          </a:prstGeom>
          <a:noFill/>
          <a:ln w="9525">
            <a:noFill/>
            <a:miter lim="800000"/>
            <a:headEnd/>
            <a:tailEnd/>
          </a:ln>
        </p:spPr>
        <p:txBody>
          <a:bodyPr anchor="ctr"/>
          <a:lstStyle/>
          <a:p>
            <a:r>
              <a:rPr lang="en-US" altLang="zh-CN" sz="3600" b="1">
                <a:solidFill>
                  <a:srgbClr val="0A0A0E"/>
                </a:solidFill>
                <a:latin typeface="Times New Roman" pitchFamily="18" charset="0"/>
              </a:rPr>
              <a:t> 3. </a:t>
            </a:r>
            <a:r>
              <a:rPr lang="zh-CN" altLang="en-US" sz="3600" b="1">
                <a:solidFill>
                  <a:srgbClr val="0A0A0E"/>
                </a:solidFill>
                <a:latin typeface="Times New Roman" pitchFamily="18" charset="0"/>
              </a:rPr>
              <a:t>软件测试步骤</a:t>
            </a:r>
          </a:p>
        </p:txBody>
      </p:sp>
    </p:spTree>
  </p:cSld>
  <p:clrMapOvr>
    <a:masterClrMapping/>
  </p:clrMapOvr>
  <p:transition>
    <p:wipe dir="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body" idx="1"/>
          </p:nvPr>
        </p:nvSpPr>
        <p:spPr>
          <a:xfrm>
            <a:off x="468313" y="1916113"/>
            <a:ext cx="8496300" cy="4941887"/>
          </a:xfrm>
        </p:spPr>
        <p:txBody>
          <a:bodyPr/>
          <a:lstStyle/>
          <a:p>
            <a:pPr marL="179388" lvl="1" indent="0" defTabSz="284163" eaLnBrk="1" hangingPunct="1">
              <a:buFont typeface="Wingdings" pitchFamily="2" charset="2"/>
              <a:buNone/>
              <a:tabLst>
                <a:tab pos="450850" algn="l"/>
              </a:tabLst>
            </a:pPr>
            <a:r>
              <a:rPr lang="zh-CN" altLang="en-US" sz="2400" b="1" smtClean="0"/>
              <a:t>［安全性测试］</a:t>
            </a:r>
          </a:p>
          <a:p>
            <a:pPr marL="179388" lvl="1" indent="0" defTabSz="284163" eaLnBrk="1" hangingPunct="1">
              <a:buFont typeface="Wingdings" pitchFamily="2" charset="2"/>
              <a:buNone/>
              <a:tabLst>
                <a:tab pos="450850" algn="l"/>
              </a:tabLst>
            </a:pPr>
            <a:r>
              <a:rPr lang="zh-CN" altLang="en-US" sz="2400" b="1" smtClean="0"/>
              <a:t>安全测试检查系统对非法侵入的防范能力。安全测试期间，测试人员假扮非法入侵者，采用各种办法试图突破防线。下面列举一些安全性测试的例子：</a:t>
            </a:r>
          </a:p>
          <a:p>
            <a:pPr marL="179388" lvl="1" indent="0" defTabSz="284163" eaLnBrk="1" hangingPunct="1">
              <a:tabLst>
                <a:tab pos="450850" algn="l"/>
              </a:tabLst>
            </a:pPr>
            <a:r>
              <a:rPr lang="zh-CN" altLang="en-US" sz="2400" b="1" smtClean="0"/>
              <a:t>想方设法截取或破译口令；</a:t>
            </a:r>
          </a:p>
          <a:p>
            <a:pPr marL="179388" lvl="1" indent="0" defTabSz="284163" eaLnBrk="1" hangingPunct="1">
              <a:tabLst>
                <a:tab pos="450850" algn="l"/>
              </a:tabLst>
            </a:pPr>
            <a:r>
              <a:rPr lang="zh-CN" altLang="en-US" sz="2400" b="1" smtClean="0"/>
              <a:t>专门定做软件破坏系统的保护机制；</a:t>
            </a:r>
          </a:p>
          <a:p>
            <a:pPr marL="179388" lvl="1" indent="0" defTabSz="284163" eaLnBrk="1" hangingPunct="1">
              <a:tabLst>
                <a:tab pos="450850" algn="l"/>
              </a:tabLst>
            </a:pPr>
            <a:r>
              <a:rPr lang="zh-CN" altLang="en-US" sz="2400" b="1" smtClean="0"/>
              <a:t>故意导致系统失败，企图趁恢复之机非法进入；</a:t>
            </a:r>
          </a:p>
          <a:p>
            <a:pPr marL="179388" lvl="1" indent="0" defTabSz="284163" eaLnBrk="1" hangingPunct="1">
              <a:tabLst>
                <a:tab pos="450850" algn="l"/>
              </a:tabLst>
            </a:pPr>
            <a:r>
              <a:rPr lang="zh-CN" altLang="en-US" sz="2400" b="1" smtClean="0"/>
              <a:t>试图通过浏览非保密数据，推导所需信息。</a:t>
            </a:r>
          </a:p>
        </p:txBody>
      </p:sp>
      <p:sp>
        <p:nvSpPr>
          <p:cNvPr id="95235" name="AutoShape 3">
            <a:hlinkClick r:id="" action="ppaction://noaction" highlightClick="1"/>
          </p:cNvPr>
          <p:cNvSpPr>
            <a:spLocks noChangeArrowheads="1"/>
          </p:cNvSpPr>
          <p:nvPr/>
        </p:nvSpPr>
        <p:spPr bwMode="auto">
          <a:xfrm>
            <a:off x="1619250" y="620713"/>
            <a:ext cx="4106863" cy="914400"/>
          </a:xfrm>
          <a:prstGeom prst="actionButtonBlank">
            <a:avLst/>
          </a:prstGeom>
          <a:noFill/>
          <a:ln w="9525">
            <a:noFill/>
            <a:miter lim="800000"/>
            <a:headEnd/>
            <a:tailEnd/>
          </a:ln>
        </p:spPr>
        <p:txBody>
          <a:bodyPr anchor="ctr"/>
          <a:lstStyle/>
          <a:p>
            <a:r>
              <a:rPr lang="en-US" altLang="zh-CN" sz="3600" b="1">
                <a:solidFill>
                  <a:srgbClr val="0A0A0E"/>
                </a:solidFill>
                <a:latin typeface="Times New Roman" pitchFamily="18" charset="0"/>
              </a:rPr>
              <a:t> 3. </a:t>
            </a:r>
            <a:r>
              <a:rPr lang="zh-CN" altLang="en-US" sz="3600" b="1">
                <a:solidFill>
                  <a:srgbClr val="0A0A0E"/>
                </a:solidFill>
                <a:latin typeface="Times New Roman" pitchFamily="18" charset="0"/>
              </a:rPr>
              <a:t>软件测试步骤</a:t>
            </a:r>
          </a:p>
        </p:txBody>
      </p:sp>
    </p:spTree>
  </p:cSld>
  <p:clrMapOvr>
    <a:masterClrMapping/>
  </p:clrMapOvr>
  <p:transition>
    <p:wipe dir="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body" idx="1"/>
          </p:nvPr>
        </p:nvSpPr>
        <p:spPr>
          <a:xfrm>
            <a:off x="395288" y="1844675"/>
            <a:ext cx="8281987" cy="3600450"/>
          </a:xfrm>
        </p:spPr>
        <p:txBody>
          <a:bodyPr/>
          <a:lstStyle/>
          <a:p>
            <a:pPr marL="179388" lvl="1" indent="0" defTabSz="284163" eaLnBrk="1" hangingPunct="1">
              <a:buFont typeface="Wingdings" pitchFamily="2" charset="2"/>
              <a:buNone/>
              <a:tabLst>
                <a:tab pos="450850" algn="l"/>
              </a:tabLst>
            </a:pPr>
            <a:r>
              <a:rPr lang="zh-CN" altLang="en-US" sz="2400" b="1" smtClean="0"/>
              <a:t>［恢复测试］</a:t>
            </a:r>
          </a:p>
          <a:p>
            <a:pPr marL="179388" lvl="1" indent="0" defTabSz="284163" eaLnBrk="1" hangingPunct="1">
              <a:buFont typeface="Wingdings" pitchFamily="2" charset="2"/>
              <a:buNone/>
              <a:tabLst>
                <a:tab pos="450850" algn="l"/>
              </a:tabLst>
            </a:pPr>
            <a:r>
              <a:rPr lang="zh-CN" altLang="en-US" sz="2400" b="1" smtClean="0"/>
              <a:t>恢复测试是检验系统从软件或者硬件失败中恢复的能力，即采用各种人工干预方式使软件出错，而不能正常工作，从而检验系统的恢复能力。</a:t>
            </a:r>
          </a:p>
          <a:p>
            <a:pPr marL="179388" lvl="1" indent="0" defTabSz="284163" eaLnBrk="1" hangingPunct="1">
              <a:buFont typeface="Wingdings" pitchFamily="2" charset="2"/>
              <a:buNone/>
              <a:tabLst>
                <a:tab pos="450850" algn="l"/>
              </a:tabLst>
            </a:pPr>
            <a:r>
              <a:rPr lang="zh-CN" altLang="en-US" sz="2400" b="1" smtClean="0"/>
              <a:t>下面列举一些恢复测试的例子：</a:t>
            </a:r>
          </a:p>
          <a:p>
            <a:pPr marL="179388" lvl="1" indent="0" defTabSz="284163" eaLnBrk="1" hangingPunct="1">
              <a:tabLst>
                <a:tab pos="450850" algn="l"/>
              </a:tabLst>
            </a:pPr>
            <a:r>
              <a:rPr lang="zh-CN" altLang="en-US" sz="2400" b="1" smtClean="0"/>
              <a:t>当供电出现问题时的恢复</a:t>
            </a:r>
          </a:p>
          <a:p>
            <a:pPr marL="179388" lvl="1" indent="0" defTabSz="284163" eaLnBrk="1" hangingPunct="1">
              <a:tabLst>
                <a:tab pos="450850" algn="l"/>
              </a:tabLst>
            </a:pPr>
            <a:r>
              <a:rPr lang="zh-CN" altLang="en-US" sz="2400" b="1" smtClean="0"/>
              <a:t>恢复程序的执行</a:t>
            </a:r>
          </a:p>
          <a:p>
            <a:pPr marL="179388" lvl="1" indent="0" defTabSz="284163" eaLnBrk="1" hangingPunct="1">
              <a:tabLst>
                <a:tab pos="450850" algn="l"/>
              </a:tabLst>
            </a:pPr>
            <a:r>
              <a:rPr lang="zh-CN" altLang="en-US" sz="2400" b="1" smtClean="0"/>
              <a:t>对选择的文件和数据进行恢复</a:t>
            </a:r>
          </a:p>
          <a:p>
            <a:pPr marL="179388" lvl="1" indent="0" defTabSz="284163" eaLnBrk="1" hangingPunct="1">
              <a:tabLst>
                <a:tab pos="450850" algn="l"/>
              </a:tabLst>
            </a:pPr>
            <a:r>
              <a:rPr lang="zh-CN" altLang="en-US" sz="2400" b="1" smtClean="0"/>
              <a:t>恢复处理日志方面的能力</a:t>
            </a:r>
          </a:p>
          <a:p>
            <a:pPr marL="179388" lvl="1" indent="0" defTabSz="284163" eaLnBrk="1" hangingPunct="1">
              <a:tabLst>
                <a:tab pos="450850" algn="l"/>
              </a:tabLst>
            </a:pPr>
            <a:r>
              <a:rPr lang="zh-CN" altLang="en-US" sz="2400" b="1" smtClean="0"/>
              <a:t>通过切换到一个并行系统来进行恢复</a:t>
            </a:r>
          </a:p>
        </p:txBody>
      </p:sp>
      <p:sp>
        <p:nvSpPr>
          <p:cNvPr id="96259" name="AutoShape 3">
            <a:hlinkClick r:id="" action="ppaction://noaction" highlightClick="1"/>
          </p:cNvPr>
          <p:cNvSpPr>
            <a:spLocks noChangeArrowheads="1"/>
          </p:cNvSpPr>
          <p:nvPr/>
        </p:nvSpPr>
        <p:spPr bwMode="auto">
          <a:xfrm>
            <a:off x="1763713" y="765175"/>
            <a:ext cx="4106862" cy="914400"/>
          </a:xfrm>
          <a:prstGeom prst="actionButtonBlank">
            <a:avLst/>
          </a:prstGeom>
          <a:noFill/>
          <a:ln w="9525">
            <a:noFill/>
            <a:miter lim="800000"/>
            <a:headEnd/>
            <a:tailEnd/>
          </a:ln>
        </p:spPr>
        <p:txBody>
          <a:bodyPr anchor="ctr"/>
          <a:lstStyle/>
          <a:p>
            <a:r>
              <a:rPr lang="en-US" altLang="zh-CN" sz="3600" b="1">
                <a:solidFill>
                  <a:srgbClr val="0A0A0E"/>
                </a:solidFill>
                <a:latin typeface="Times New Roman" pitchFamily="18" charset="0"/>
              </a:rPr>
              <a:t> 3. </a:t>
            </a:r>
            <a:r>
              <a:rPr lang="zh-CN" altLang="en-US" sz="3600" b="1">
                <a:solidFill>
                  <a:srgbClr val="0A0A0E"/>
                </a:solidFill>
                <a:latin typeface="Times New Roman" pitchFamily="18" charset="0"/>
              </a:rPr>
              <a:t>软件测试步骤</a:t>
            </a:r>
          </a:p>
        </p:txBody>
      </p:sp>
    </p:spTree>
  </p:cSld>
  <p:clrMapOvr>
    <a:masterClrMapping/>
  </p:clrMapOvr>
  <p:transition>
    <p:wipe dir="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body" idx="1"/>
          </p:nvPr>
        </p:nvSpPr>
        <p:spPr>
          <a:xfrm>
            <a:off x="323850" y="1773238"/>
            <a:ext cx="8820150" cy="5256212"/>
          </a:xfrm>
        </p:spPr>
        <p:txBody>
          <a:bodyPr/>
          <a:lstStyle/>
          <a:p>
            <a:pPr marL="179388" lvl="1" indent="0" defTabSz="284163" eaLnBrk="1" hangingPunct="1">
              <a:buFont typeface="Wingdings" pitchFamily="2" charset="2"/>
              <a:buNone/>
              <a:tabLst>
                <a:tab pos="450850" algn="l"/>
              </a:tabLst>
            </a:pPr>
            <a:r>
              <a:rPr lang="zh-CN" altLang="en-US" sz="2400" b="1" smtClean="0"/>
              <a:t>［安装测试］</a:t>
            </a:r>
          </a:p>
          <a:p>
            <a:pPr marL="179388" lvl="1" indent="0" defTabSz="284163" eaLnBrk="1" hangingPunct="1">
              <a:buFont typeface="Wingdings" pitchFamily="2" charset="2"/>
              <a:buNone/>
              <a:tabLst>
                <a:tab pos="450850" algn="l"/>
              </a:tabLst>
            </a:pPr>
            <a:r>
              <a:rPr lang="zh-CN" altLang="en-US" sz="2400" b="1" smtClean="0"/>
              <a:t>系统验收之后，需要在目标环境中进行安装。安装测试的目的是保证应用程序能够被成功地安装，它重点考虑以下方面：</a:t>
            </a:r>
          </a:p>
          <a:p>
            <a:pPr marL="179388" lvl="1" indent="0" defTabSz="284163" eaLnBrk="1" hangingPunct="1">
              <a:tabLst>
                <a:tab pos="450850" algn="l"/>
              </a:tabLst>
            </a:pPr>
            <a:r>
              <a:rPr lang="zh-CN" altLang="en-US" sz="2400" b="1" smtClean="0"/>
              <a:t>应用程序是否可以成功地安装在以前从未安装过的环境中？</a:t>
            </a:r>
          </a:p>
          <a:p>
            <a:pPr marL="179388" lvl="1" indent="0" defTabSz="284163" eaLnBrk="1" hangingPunct="1">
              <a:tabLst>
                <a:tab pos="450850" algn="l"/>
              </a:tabLst>
            </a:pPr>
            <a:r>
              <a:rPr lang="zh-CN" altLang="en-US" sz="2400" b="1" smtClean="0"/>
              <a:t>应用程序是否可以成功地安装在以前已有的环境中？</a:t>
            </a:r>
          </a:p>
          <a:p>
            <a:pPr marL="179388" lvl="1" indent="0" defTabSz="284163" eaLnBrk="1" hangingPunct="1">
              <a:tabLst>
                <a:tab pos="450850" algn="l"/>
              </a:tabLst>
            </a:pPr>
            <a:r>
              <a:rPr lang="zh-CN" altLang="en-US" sz="2400" b="1" smtClean="0"/>
              <a:t>配置信息定义正确吗？</a:t>
            </a:r>
          </a:p>
          <a:p>
            <a:pPr marL="179388" lvl="1" indent="0" defTabSz="284163" eaLnBrk="1" hangingPunct="1">
              <a:tabLst>
                <a:tab pos="450850" algn="l"/>
              </a:tabLst>
            </a:pPr>
            <a:r>
              <a:rPr lang="zh-CN" altLang="en-US" sz="2400" b="1" smtClean="0"/>
              <a:t>考虑到以前的配置信息吗？</a:t>
            </a:r>
          </a:p>
          <a:p>
            <a:pPr marL="179388" lvl="1" indent="0" defTabSz="284163" eaLnBrk="1" hangingPunct="1">
              <a:tabLst>
                <a:tab pos="450850" algn="l"/>
              </a:tabLst>
            </a:pPr>
            <a:r>
              <a:rPr lang="zh-CN" altLang="en-US" sz="2400" b="1" smtClean="0"/>
              <a:t>在线文档安装正确吗？</a:t>
            </a:r>
          </a:p>
          <a:p>
            <a:pPr marL="179388" lvl="1" indent="0" defTabSz="284163" eaLnBrk="1" hangingPunct="1">
              <a:tabLst>
                <a:tab pos="450850" algn="l"/>
              </a:tabLst>
            </a:pPr>
            <a:r>
              <a:rPr lang="zh-CN" altLang="en-US" sz="2400" b="1" smtClean="0"/>
              <a:t>安装应用程序是否会影响其他的应用程序吗？</a:t>
            </a:r>
          </a:p>
          <a:p>
            <a:pPr marL="179388" lvl="1" indent="0" defTabSz="284163" eaLnBrk="1" hangingPunct="1">
              <a:tabLst>
                <a:tab pos="450850" algn="l"/>
              </a:tabLst>
            </a:pPr>
            <a:r>
              <a:rPr lang="zh-CN" altLang="en-US" sz="2400" b="1" smtClean="0"/>
              <a:t>对于该应用程序来说，计算机资源是否充足？安装程序是否可以检测到资源的情况并做出适当的反应？ </a:t>
            </a:r>
          </a:p>
        </p:txBody>
      </p:sp>
      <p:sp>
        <p:nvSpPr>
          <p:cNvPr id="97283" name="AutoShape 3">
            <a:hlinkClick r:id="" action="ppaction://noaction" highlightClick="1"/>
          </p:cNvPr>
          <p:cNvSpPr>
            <a:spLocks noChangeArrowheads="1"/>
          </p:cNvSpPr>
          <p:nvPr/>
        </p:nvSpPr>
        <p:spPr bwMode="auto">
          <a:xfrm>
            <a:off x="1547813" y="836613"/>
            <a:ext cx="4106862" cy="914400"/>
          </a:xfrm>
          <a:prstGeom prst="actionButtonBlank">
            <a:avLst/>
          </a:prstGeom>
          <a:noFill/>
          <a:ln w="9525">
            <a:noFill/>
            <a:miter lim="800000"/>
            <a:headEnd/>
            <a:tailEnd/>
          </a:ln>
        </p:spPr>
        <p:txBody>
          <a:bodyPr anchor="ctr"/>
          <a:lstStyle/>
          <a:p>
            <a:r>
              <a:rPr lang="en-US" altLang="zh-CN" sz="3600" b="1">
                <a:solidFill>
                  <a:srgbClr val="0A0A0E"/>
                </a:solidFill>
                <a:latin typeface="Times New Roman" pitchFamily="18" charset="0"/>
              </a:rPr>
              <a:t> 3. </a:t>
            </a:r>
            <a:r>
              <a:rPr lang="zh-CN" altLang="en-US" sz="3600" b="1">
                <a:solidFill>
                  <a:srgbClr val="0A0A0E"/>
                </a:solidFill>
                <a:latin typeface="Times New Roman" pitchFamily="18" charset="0"/>
              </a:rPr>
              <a:t>软件测试步骤</a:t>
            </a:r>
          </a:p>
        </p:txBody>
      </p:sp>
    </p:spTree>
  </p:cSld>
  <p:clrMapOvr>
    <a:masterClrMapping/>
  </p:clrMapOvr>
  <p:transition>
    <p:wipe dir="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body" idx="1"/>
          </p:nvPr>
        </p:nvSpPr>
        <p:spPr>
          <a:xfrm>
            <a:off x="0" y="1844675"/>
            <a:ext cx="8893175" cy="5013325"/>
          </a:xfrm>
        </p:spPr>
        <p:txBody>
          <a:bodyPr/>
          <a:lstStyle/>
          <a:p>
            <a:pPr marL="712788" lvl="1" indent="-533400" defTabSz="284163" eaLnBrk="1" hangingPunct="1">
              <a:buFont typeface="Wingdings" pitchFamily="2" charset="2"/>
              <a:buNone/>
              <a:tabLst>
                <a:tab pos="450850" algn="l"/>
              </a:tabLst>
            </a:pPr>
            <a:r>
              <a:rPr lang="en-US" altLang="zh-CN" sz="2400" smtClean="0"/>
              <a:t>       </a:t>
            </a:r>
            <a:r>
              <a:rPr lang="zh-CN" altLang="en-US" sz="2400" b="1" smtClean="0"/>
              <a:t>编写测试文档，该文档应该描述要执行的软件测试及测试的结果，主要包括以下部分：</a:t>
            </a:r>
          </a:p>
          <a:p>
            <a:pPr marL="712788" lvl="1" indent="-533400" defTabSz="284163" eaLnBrk="1" hangingPunct="1">
              <a:tabLst>
                <a:tab pos="450850" algn="l"/>
              </a:tabLst>
            </a:pPr>
            <a:r>
              <a:rPr lang="zh-CN" altLang="en-US" sz="2400" b="1" smtClean="0"/>
              <a:t>测试计划：测试计划是测试工作的指导性文档，它规定测试活动的范围、方法、资源和进度，明确正在测试的项目、要测试的特性、要执行的测试任务、每个任务的负责人，以及与计划相关的风险。其主要内容包括测试目标、测试方法、测试范围、测试资源、测试环境和工具、测试体系结构、测试进度表等。</a:t>
            </a:r>
          </a:p>
        </p:txBody>
      </p:sp>
      <p:sp>
        <p:nvSpPr>
          <p:cNvPr id="98307" name="AutoShape 3">
            <a:hlinkClick r:id="" action="ppaction://noaction" highlightClick="1"/>
          </p:cNvPr>
          <p:cNvSpPr>
            <a:spLocks noChangeArrowheads="1"/>
          </p:cNvSpPr>
          <p:nvPr/>
        </p:nvSpPr>
        <p:spPr bwMode="auto">
          <a:xfrm>
            <a:off x="1979613" y="476250"/>
            <a:ext cx="4106862" cy="914400"/>
          </a:xfrm>
          <a:prstGeom prst="actionButtonBlank">
            <a:avLst/>
          </a:prstGeom>
          <a:noFill/>
          <a:ln w="9525">
            <a:noFill/>
            <a:miter lim="800000"/>
            <a:headEnd/>
            <a:tailEnd/>
          </a:ln>
        </p:spPr>
        <p:txBody>
          <a:bodyPr anchor="ctr"/>
          <a:lstStyle/>
          <a:p>
            <a:r>
              <a:rPr lang="en-US" altLang="zh-CN" sz="3200" b="1">
                <a:solidFill>
                  <a:srgbClr val="0A0A0E"/>
                </a:solidFill>
                <a:latin typeface="Times New Roman" pitchFamily="18" charset="0"/>
              </a:rPr>
              <a:t> </a:t>
            </a:r>
            <a:r>
              <a:rPr lang="en-US" altLang="zh-CN" sz="3600" b="1">
                <a:solidFill>
                  <a:srgbClr val="0A0A0E"/>
                </a:solidFill>
                <a:latin typeface="Times New Roman" pitchFamily="18" charset="0"/>
              </a:rPr>
              <a:t>3. </a:t>
            </a:r>
            <a:r>
              <a:rPr lang="zh-CN" altLang="en-US" sz="3600" b="1">
                <a:solidFill>
                  <a:srgbClr val="0A0A0E"/>
                </a:solidFill>
                <a:latin typeface="Times New Roman" pitchFamily="18" charset="0"/>
              </a:rPr>
              <a:t>软件测试步骤</a:t>
            </a:r>
          </a:p>
        </p:txBody>
      </p:sp>
    </p:spTree>
  </p:cSld>
  <p:clrMapOvr>
    <a:masterClrMapping/>
  </p:clrMapOvr>
  <p:transition>
    <p:wipe dir="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zh-CN" altLang="en-US" smtClean="0">
                <a:solidFill>
                  <a:schemeClr val="bg1"/>
                </a:solidFill>
              </a:rPr>
              <a:t>测试计划</a:t>
            </a:r>
          </a:p>
        </p:txBody>
      </p:sp>
      <p:sp>
        <p:nvSpPr>
          <p:cNvPr id="99331" name="Rectangle 3"/>
          <p:cNvSpPr>
            <a:spLocks noGrp="1" noChangeArrowheads="1"/>
          </p:cNvSpPr>
          <p:nvPr>
            <p:ph type="body" idx="1"/>
          </p:nvPr>
        </p:nvSpPr>
        <p:spPr>
          <a:xfrm>
            <a:off x="1116013" y="692150"/>
            <a:ext cx="7772400" cy="4114800"/>
          </a:xfrm>
        </p:spPr>
        <p:txBody>
          <a:bodyPr/>
          <a:lstStyle/>
          <a:p>
            <a:pPr eaLnBrk="1" hangingPunct="1">
              <a:buClr>
                <a:schemeClr val="bg1"/>
              </a:buClr>
              <a:buFont typeface="Wingdings" pitchFamily="2" charset="2"/>
              <a:buChar char="Ø"/>
            </a:pPr>
            <a:r>
              <a:rPr lang="en-US" altLang="zh-CN" b="1" smtClean="0">
                <a:solidFill>
                  <a:schemeClr val="bg1"/>
                </a:solidFill>
              </a:rPr>
              <a:t> </a:t>
            </a:r>
            <a:r>
              <a:rPr lang="zh-CN" altLang="en-US" sz="3600" b="1" smtClean="0">
                <a:solidFill>
                  <a:schemeClr val="tx1"/>
                </a:solidFill>
                <a:ea typeface="隶书" pitchFamily="49" charset="-122"/>
              </a:rPr>
              <a:t>测试计划的内容</a:t>
            </a:r>
          </a:p>
          <a:p>
            <a:pPr eaLnBrk="1" hangingPunct="1">
              <a:buClr>
                <a:schemeClr val="bg1"/>
              </a:buClr>
              <a:buFont typeface="Wingdings" pitchFamily="2" charset="2"/>
              <a:buNone/>
            </a:pPr>
            <a:endParaRPr lang="en-US" altLang="zh-CN" sz="3600" b="1" smtClean="0">
              <a:solidFill>
                <a:schemeClr val="tx1"/>
              </a:solidFill>
            </a:endParaRPr>
          </a:p>
        </p:txBody>
      </p:sp>
      <p:sp>
        <p:nvSpPr>
          <p:cNvPr id="1735684" name="AutoShape 4"/>
          <p:cNvSpPr>
            <a:spLocks noChangeArrowheads="1"/>
          </p:cNvSpPr>
          <p:nvPr/>
        </p:nvSpPr>
        <p:spPr bwMode="auto">
          <a:xfrm>
            <a:off x="395288" y="5410200"/>
            <a:ext cx="1263650" cy="658813"/>
          </a:xfrm>
          <a:prstGeom prst="homePlate">
            <a:avLst>
              <a:gd name="adj" fmla="val 25095"/>
            </a:avLst>
          </a:prstGeom>
          <a:solidFill>
            <a:schemeClr val="accent2"/>
          </a:solidFill>
          <a:ln w="6350">
            <a:noFill/>
            <a:miter lim="800000"/>
            <a:headEnd/>
            <a:tailEnd/>
          </a:ln>
          <a:effectLst>
            <a:outerShdw dist="35921" dir="2700000" algn="ctr" rotWithShape="0">
              <a:schemeClr val="bg2"/>
            </a:outerShdw>
          </a:effectLst>
        </p:spPr>
        <p:txBody>
          <a:bodyPr lIns="0" tIns="0" rIns="0" bIns="0" anchor="ctr">
            <a:spAutoFit/>
          </a:bodyPr>
          <a:lstStyle/>
          <a:p>
            <a:pPr>
              <a:defRPr/>
            </a:pPr>
            <a:endParaRPr lang="zh-CN" altLang="en-US"/>
          </a:p>
        </p:txBody>
      </p:sp>
      <p:sp>
        <p:nvSpPr>
          <p:cNvPr id="99333" name="Text Box 5"/>
          <p:cNvSpPr txBox="1">
            <a:spLocks noChangeArrowheads="1"/>
          </p:cNvSpPr>
          <p:nvPr/>
        </p:nvSpPr>
        <p:spPr bwMode="auto">
          <a:xfrm>
            <a:off x="534988" y="5557838"/>
            <a:ext cx="982662" cy="365125"/>
          </a:xfrm>
          <a:prstGeom prst="rect">
            <a:avLst/>
          </a:prstGeom>
          <a:noFill/>
          <a:ln w="6350">
            <a:noFill/>
            <a:miter lim="800000"/>
            <a:headEnd/>
            <a:tailEnd/>
          </a:ln>
        </p:spPr>
        <p:txBody>
          <a:bodyPr lIns="0" tIns="0" rIns="0" bIns="0" anchor="ctr">
            <a:spAutoFit/>
          </a:bodyPr>
          <a:lstStyle/>
          <a:p>
            <a:pPr eaLnBrk="0" hangingPunct="0"/>
            <a:r>
              <a:rPr lang="en-US" altLang="zh-CN" b="1">
                <a:solidFill>
                  <a:schemeClr val="bg1"/>
                </a:solidFill>
                <a:latin typeface="Arial" charset="0"/>
              </a:rPr>
              <a:t>   </a:t>
            </a:r>
            <a:r>
              <a:rPr lang="zh-CN" altLang="en-US" b="1">
                <a:solidFill>
                  <a:schemeClr val="bg1"/>
                </a:solidFill>
                <a:latin typeface="Arial" charset="0"/>
                <a:ea typeface="隶书" pitchFamily="49" charset="-122"/>
              </a:rPr>
              <a:t>五</a:t>
            </a:r>
          </a:p>
        </p:txBody>
      </p:sp>
      <p:sp>
        <p:nvSpPr>
          <p:cNvPr id="99334" name="Freeform 6"/>
          <p:cNvSpPr>
            <a:spLocks/>
          </p:cNvSpPr>
          <p:nvPr/>
        </p:nvSpPr>
        <p:spPr bwMode="auto">
          <a:xfrm>
            <a:off x="1598613" y="5410200"/>
            <a:ext cx="7204075" cy="658813"/>
          </a:xfrm>
          <a:custGeom>
            <a:avLst/>
            <a:gdLst>
              <a:gd name="T0" fmla="*/ 4538 w 4538"/>
              <a:gd name="T1" fmla="*/ 0 h 1080"/>
              <a:gd name="T2" fmla="*/ 0 w 4538"/>
              <a:gd name="T3" fmla="*/ 0 h 1080"/>
              <a:gd name="T4" fmla="*/ 105 w 4538"/>
              <a:gd name="T5" fmla="*/ 541 h 1080"/>
              <a:gd name="T6" fmla="*/ 0 w 4538"/>
              <a:gd name="T7" fmla="*/ 1080 h 1080"/>
              <a:gd name="T8" fmla="*/ 4538 w 4538"/>
              <a:gd name="T9" fmla="*/ 1080 h 1080"/>
              <a:gd name="T10" fmla="*/ 4538 w 4538"/>
              <a:gd name="T11" fmla="*/ 0 h 1080"/>
              <a:gd name="T12" fmla="*/ 0 60000 65536"/>
              <a:gd name="T13" fmla="*/ 0 60000 65536"/>
              <a:gd name="T14" fmla="*/ 0 60000 65536"/>
              <a:gd name="T15" fmla="*/ 0 60000 65536"/>
              <a:gd name="T16" fmla="*/ 0 60000 65536"/>
              <a:gd name="T17" fmla="*/ 0 60000 65536"/>
              <a:gd name="T18" fmla="*/ 0 w 4538"/>
              <a:gd name="T19" fmla="*/ 0 h 1080"/>
              <a:gd name="T20" fmla="*/ 4538 w 4538"/>
              <a:gd name="T21" fmla="*/ 1080 h 1080"/>
            </a:gdLst>
            <a:ahLst/>
            <a:cxnLst>
              <a:cxn ang="T12">
                <a:pos x="T0" y="T1"/>
              </a:cxn>
              <a:cxn ang="T13">
                <a:pos x="T2" y="T3"/>
              </a:cxn>
              <a:cxn ang="T14">
                <a:pos x="T4" y="T5"/>
              </a:cxn>
              <a:cxn ang="T15">
                <a:pos x="T6" y="T7"/>
              </a:cxn>
              <a:cxn ang="T16">
                <a:pos x="T8" y="T9"/>
              </a:cxn>
              <a:cxn ang="T17">
                <a:pos x="T10" y="T11"/>
              </a:cxn>
            </a:cxnLst>
            <a:rect l="T18" t="T19" r="T20" b="T21"/>
            <a:pathLst>
              <a:path w="4538" h="1080">
                <a:moveTo>
                  <a:pt x="4538" y="0"/>
                </a:moveTo>
                <a:lnTo>
                  <a:pt x="0" y="0"/>
                </a:lnTo>
                <a:lnTo>
                  <a:pt x="105" y="541"/>
                </a:lnTo>
                <a:lnTo>
                  <a:pt x="0" y="1080"/>
                </a:lnTo>
                <a:lnTo>
                  <a:pt x="4538" y="1080"/>
                </a:lnTo>
                <a:lnTo>
                  <a:pt x="4538" y="0"/>
                </a:lnTo>
              </a:path>
            </a:pathLst>
          </a:custGeom>
          <a:noFill/>
          <a:ln w="6350" cmpd="sng">
            <a:solidFill>
              <a:srgbClr val="000000"/>
            </a:solidFill>
            <a:prstDash val="solid"/>
            <a:round/>
            <a:headEnd/>
            <a:tailEnd/>
          </a:ln>
        </p:spPr>
        <p:txBody>
          <a:bodyPr/>
          <a:lstStyle/>
          <a:p>
            <a:endParaRPr lang="zh-CN" altLang="en-US"/>
          </a:p>
        </p:txBody>
      </p:sp>
      <p:sp>
        <p:nvSpPr>
          <p:cNvPr id="1735687" name="Rectangle 7"/>
          <p:cNvSpPr>
            <a:spLocks noChangeArrowheads="1"/>
          </p:cNvSpPr>
          <p:nvPr/>
        </p:nvSpPr>
        <p:spPr bwMode="auto">
          <a:xfrm>
            <a:off x="1924050" y="5557838"/>
            <a:ext cx="6724650" cy="365125"/>
          </a:xfrm>
          <a:prstGeom prst="rect">
            <a:avLst/>
          </a:prstGeom>
          <a:noFill/>
          <a:ln w="6350">
            <a:noFill/>
            <a:miter lim="800000"/>
            <a:headEnd/>
            <a:tailEnd/>
          </a:ln>
        </p:spPr>
        <p:txBody>
          <a:bodyPr lIns="0" tIns="0" rIns="0" bIns="0" anchor="ctr">
            <a:spAutoFit/>
          </a:bodyPr>
          <a:lstStyle/>
          <a:p>
            <a:pPr marL="190500" lvl="1" indent="266700">
              <a:spcBef>
                <a:spcPct val="20000"/>
              </a:spcBef>
              <a:buClr>
                <a:schemeClr val="hlink"/>
              </a:buClr>
              <a:buSzPct val="55000"/>
              <a:buFont typeface="Wingdings" pitchFamily="2" charset="2"/>
              <a:buNone/>
              <a:tabLst>
                <a:tab pos="8521700" algn="r"/>
              </a:tabLst>
            </a:pPr>
            <a:r>
              <a:rPr lang="zh-CN" altLang="en-US" b="1">
                <a:ea typeface="隶书" pitchFamily="49" charset="-122"/>
              </a:rPr>
              <a:t>制定衡量测试成功与完成的准则。</a:t>
            </a:r>
            <a:endParaRPr lang="zh-CN" altLang="de-DE" b="1">
              <a:ea typeface="隶书" pitchFamily="49" charset="-122"/>
            </a:endParaRPr>
          </a:p>
        </p:txBody>
      </p:sp>
      <p:sp>
        <p:nvSpPr>
          <p:cNvPr id="1735688" name="AutoShape 8"/>
          <p:cNvSpPr>
            <a:spLocks noChangeArrowheads="1"/>
          </p:cNvSpPr>
          <p:nvPr/>
        </p:nvSpPr>
        <p:spPr bwMode="auto">
          <a:xfrm>
            <a:off x="395288" y="4662488"/>
            <a:ext cx="1263650" cy="658812"/>
          </a:xfrm>
          <a:prstGeom prst="homePlate">
            <a:avLst>
              <a:gd name="adj" fmla="val 25095"/>
            </a:avLst>
          </a:prstGeom>
          <a:solidFill>
            <a:schemeClr val="accent2"/>
          </a:solidFill>
          <a:ln w="6350">
            <a:noFill/>
            <a:miter lim="800000"/>
            <a:headEnd/>
            <a:tailEnd/>
          </a:ln>
          <a:effectLst>
            <a:outerShdw dist="35921" dir="2700000" algn="ctr" rotWithShape="0">
              <a:schemeClr val="bg2"/>
            </a:outerShdw>
          </a:effectLst>
        </p:spPr>
        <p:txBody>
          <a:bodyPr lIns="0" tIns="0" rIns="0" bIns="0" anchor="ctr">
            <a:spAutoFit/>
          </a:bodyPr>
          <a:lstStyle/>
          <a:p>
            <a:pPr>
              <a:defRPr/>
            </a:pPr>
            <a:endParaRPr lang="zh-CN" altLang="en-US"/>
          </a:p>
        </p:txBody>
      </p:sp>
      <p:sp>
        <p:nvSpPr>
          <p:cNvPr id="99337" name="Text Box 9"/>
          <p:cNvSpPr txBox="1">
            <a:spLocks noChangeArrowheads="1"/>
          </p:cNvSpPr>
          <p:nvPr/>
        </p:nvSpPr>
        <p:spPr bwMode="auto">
          <a:xfrm>
            <a:off x="534988" y="4810125"/>
            <a:ext cx="982662" cy="365125"/>
          </a:xfrm>
          <a:prstGeom prst="rect">
            <a:avLst/>
          </a:prstGeom>
          <a:noFill/>
          <a:ln w="6350">
            <a:noFill/>
            <a:miter lim="800000"/>
            <a:headEnd/>
            <a:tailEnd/>
          </a:ln>
        </p:spPr>
        <p:txBody>
          <a:bodyPr lIns="0" tIns="0" rIns="0" bIns="0" anchor="ctr">
            <a:spAutoFit/>
          </a:bodyPr>
          <a:lstStyle/>
          <a:p>
            <a:pPr eaLnBrk="0" hangingPunct="0"/>
            <a:r>
              <a:rPr lang="en-US" altLang="zh-CN" b="1">
                <a:solidFill>
                  <a:schemeClr val="bg1"/>
                </a:solidFill>
                <a:latin typeface="Arial" charset="0"/>
              </a:rPr>
              <a:t>   </a:t>
            </a:r>
            <a:r>
              <a:rPr lang="zh-CN" altLang="en-US" b="1">
                <a:solidFill>
                  <a:schemeClr val="bg1"/>
                </a:solidFill>
                <a:latin typeface="Arial" charset="0"/>
                <a:ea typeface="隶书" pitchFamily="49" charset="-122"/>
              </a:rPr>
              <a:t>四</a:t>
            </a:r>
          </a:p>
        </p:txBody>
      </p:sp>
      <p:sp>
        <p:nvSpPr>
          <p:cNvPr id="99338" name="Freeform 10"/>
          <p:cNvSpPr>
            <a:spLocks/>
          </p:cNvSpPr>
          <p:nvPr/>
        </p:nvSpPr>
        <p:spPr bwMode="auto">
          <a:xfrm>
            <a:off x="1598613" y="4662488"/>
            <a:ext cx="7204075" cy="658812"/>
          </a:xfrm>
          <a:custGeom>
            <a:avLst/>
            <a:gdLst>
              <a:gd name="T0" fmla="*/ 4538 w 4538"/>
              <a:gd name="T1" fmla="*/ 0 h 1080"/>
              <a:gd name="T2" fmla="*/ 0 w 4538"/>
              <a:gd name="T3" fmla="*/ 0 h 1080"/>
              <a:gd name="T4" fmla="*/ 105 w 4538"/>
              <a:gd name="T5" fmla="*/ 541 h 1080"/>
              <a:gd name="T6" fmla="*/ 0 w 4538"/>
              <a:gd name="T7" fmla="*/ 1080 h 1080"/>
              <a:gd name="T8" fmla="*/ 4538 w 4538"/>
              <a:gd name="T9" fmla="*/ 1080 h 1080"/>
              <a:gd name="T10" fmla="*/ 4538 w 4538"/>
              <a:gd name="T11" fmla="*/ 0 h 1080"/>
              <a:gd name="T12" fmla="*/ 0 60000 65536"/>
              <a:gd name="T13" fmla="*/ 0 60000 65536"/>
              <a:gd name="T14" fmla="*/ 0 60000 65536"/>
              <a:gd name="T15" fmla="*/ 0 60000 65536"/>
              <a:gd name="T16" fmla="*/ 0 60000 65536"/>
              <a:gd name="T17" fmla="*/ 0 60000 65536"/>
              <a:gd name="T18" fmla="*/ 0 w 4538"/>
              <a:gd name="T19" fmla="*/ 0 h 1080"/>
              <a:gd name="T20" fmla="*/ 4538 w 4538"/>
              <a:gd name="T21" fmla="*/ 1080 h 1080"/>
            </a:gdLst>
            <a:ahLst/>
            <a:cxnLst>
              <a:cxn ang="T12">
                <a:pos x="T0" y="T1"/>
              </a:cxn>
              <a:cxn ang="T13">
                <a:pos x="T2" y="T3"/>
              </a:cxn>
              <a:cxn ang="T14">
                <a:pos x="T4" y="T5"/>
              </a:cxn>
              <a:cxn ang="T15">
                <a:pos x="T6" y="T7"/>
              </a:cxn>
              <a:cxn ang="T16">
                <a:pos x="T8" y="T9"/>
              </a:cxn>
              <a:cxn ang="T17">
                <a:pos x="T10" y="T11"/>
              </a:cxn>
            </a:cxnLst>
            <a:rect l="T18" t="T19" r="T20" b="T21"/>
            <a:pathLst>
              <a:path w="4538" h="1080">
                <a:moveTo>
                  <a:pt x="4538" y="0"/>
                </a:moveTo>
                <a:lnTo>
                  <a:pt x="0" y="0"/>
                </a:lnTo>
                <a:lnTo>
                  <a:pt x="105" y="541"/>
                </a:lnTo>
                <a:lnTo>
                  <a:pt x="0" y="1080"/>
                </a:lnTo>
                <a:lnTo>
                  <a:pt x="4538" y="1080"/>
                </a:lnTo>
                <a:lnTo>
                  <a:pt x="4538" y="0"/>
                </a:lnTo>
              </a:path>
            </a:pathLst>
          </a:custGeom>
          <a:noFill/>
          <a:ln w="6350" cmpd="sng">
            <a:solidFill>
              <a:srgbClr val="000000"/>
            </a:solidFill>
            <a:prstDash val="solid"/>
            <a:round/>
            <a:headEnd/>
            <a:tailEnd/>
          </a:ln>
        </p:spPr>
        <p:txBody>
          <a:bodyPr/>
          <a:lstStyle/>
          <a:p>
            <a:endParaRPr lang="zh-CN" altLang="en-US"/>
          </a:p>
        </p:txBody>
      </p:sp>
      <p:sp>
        <p:nvSpPr>
          <p:cNvPr id="1735691" name="Rectangle 11"/>
          <p:cNvSpPr>
            <a:spLocks noChangeArrowheads="1"/>
          </p:cNvSpPr>
          <p:nvPr/>
        </p:nvSpPr>
        <p:spPr bwMode="auto">
          <a:xfrm>
            <a:off x="1924050" y="4591050"/>
            <a:ext cx="6724650" cy="803275"/>
          </a:xfrm>
          <a:prstGeom prst="rect">
            <a:avLst/>
          </a:prstGeom>
          <a:noFill/>
          <a:ln w="6350">
            <a:noFill/>
            <a:miter lim="800000"/>
            <a:headEnd/>
            <a:tailEnd/>
          </a:ln>
        </p:spPr>
        <p:txBody>
          <a:bodyPr lIns="0" tIns="0" rIns="0" bIns="0" anchor="ctr">
            <a:spAutoFit/>
          </a:bodyPr>
          <a:lstStyle/>
          <a:p>
            <a:pPr marL="190500" lvl="1" indent="266700">
              <a:spcBef>
                <a:spcPct val="20000"/>
              </a:spcBef>
              <a:buClr>
                <a:schemeClr val="hlink"/>
              </a:buClr>
              <a:buSzPct val="55000"/>
              <a:buFont typeface="Wingdings" pitchFamily="2" charset="2"/>
              <a:buNone/>
              <a:tabLst>
                <a:tab pos="8521700" algn="r"/>
              </a:tabLst>
            </a:pPr>
            <a:r>
              <a:rPr lang="zh-CN" altLang="en-US" b="1">
                <a:ea typeface="隶书" pitchFamily="49" charset="-122"/>
              </a:rPr>
              <a:t>建立用于计划和进行测试以及报告测试</a:t>
            </a:r>
          </a:p>
          <a:p>
            <a:pPr marL="190500" lvl="1" indent="266700">
              <a:spcBef>
                <a:spcPct val="20000"/>
              </a:spcBef>
              <a:buClr>
                <a:schemeClr val="hlink"/>
              </a:buClr>
              <a:buSzPct val="55000"/>
              <a:buFont typeface="Wingdings" pitchFamily="2" charset="2"/>
              <a:buNone/>
              <a:tabLst>
                <a:tab pos="8521700" algn="r"/>
              </a:tabLst>
            </a:pPr>
            <a:r>
              <a:rPr lang="zh-CN" altLang="en-US" b="1">
                <a:ea typeface="隶书" pitchFamily="49" charset="-122"/>
              </a:rPr>
              <a:t>结果的规程和标准；</a:t>
            </a:r>
            <a:endParaRPr lang="zh-CN" altLang="de-DE" b="1">
              <a:ea typeface="隶书" pitchFamily="49" charset="-122"/>
            </a:endParaRPr>
          </a:p>
        </p:txBody>
      </p:sp>
      <p:sp>
        <p:nvSpPr>
          <p:cNvPr id="1735692" name="AutoShape 12"/>
          <p:cNvSpPr>
            <a:spLocks noChangeArrowheads="1"/>
          </p:cNvSpPr>
          <p:nvPr/>
        </p:nvSpPr>
        <p:spPr bwMode="auto">
          <a:xfrm>
            <a:off x="395288" y="3914775"/>
            <a:ext cx="1263650" cy="658813"/>
          </a:xfrm>
          <a:prstGeom prst="homePlate">
            <a:avLst>
              <a:gd name="adj" fmla="val 25095"/>
            </a:avLst>
          </a:prstGeom>
          <a:solidFill>
            <a:schemeClr val="accent2"/>
          </a:solidFill>
          <a:ln w="6350">
            <a:noFill/>
            <a:miter lim="800000"/>
            <a:headEnd/>
            <a:tailEnd/>
          </a:ln>
          <a:effectLst>
            <a:outerShdw dist="35921" dir="2700000" algn="ctr" rotWithShape="0">
              <a:schemeClr val="bg2"/>
            </a:outerShdw>
          </a:effectLst>
        </p:spPr>
        <p:txBody>
          <a:bodyPr lIns="0" tIns="0" rIns="0" bIns="0" anchor="ctr">
            <a:spAutoFit/>
          </a:bodyPr>
          <a:lstStyle/>
          <a:p>
            <a:pPr>
              <a:defRPr/>
            </a:pPr>
            <a:endParaRPr lang="zh-CN" altLang="en-US"/>
          </a:p>
        </p:txBody>
      </p:sp>
      <p:sp>
        <p:nvSpPr>
          <p:cNvPr id="99341" name="Text Box 13"/>
          <p:cNvSpPr txBox="1">
            <a:spLocks noChangeArrowheads="1"/>
          </p:cNvSpPr>
          <p:nvPr/>
        </p:nvSpPr>
        <p:spPr bwMode="auto">
          <a:xfrm>
            <a:off x="534988" y="4062413"/>
            <a:ext cx="982662" cy="365125"/>
          </a:xfrm>
          <a:prstGeom prst="rect">
            <a:avLst/>
          </a:prstGeom>
          <a:noFill/>
          <a:ln w="6350">
            <a:noFill/>
            <a:miter lim="800000"/>
            <a:headEnd/>
            <a:tailEnd/>
          </a:ln>
        </p:spPr>
        <p:txBody>
          <a:bodyPr lIns="0" tIns="0" rIns="0" bIns="0" anchor="ctr">
            <a:spAutoFit/>
          </a:bodyPr>
          <a:lstStyle/>
          <a:p>
            <a:pPr eaLnBrk="0" hangingPunct="0"/>
            <a:r>
              <a:rPr lang="en-US" altLang="zh-CN" b="1">
                <a:solidFill>
                  <a:schemeClr val="bg1"/>
                </a:solidFill>
                <a:latin typeface="Arial" charset="0"/>
              </a:rPr>
              <a:t>   </a:t>
            </a:r>
            <a:r>
              <a:rPr lang="zh-CN" altLang="en-US" b="1">
                <a:solidFill>
                  <a:schemeClr val="bg1"/>
                </a:solidFill>
                <a:latin typeface="Arial" charset="0"/>
                <a:ea typeface="隶书" pitchFamily="49" charset="-122"/>
              </a:rPr>
              <a:t>三</a:t>
            </a:r>
          </a:p>
        </p:txBody>
      </p:sp>
      <p:sp>
        <p:nvSpPr>
          <p:cNvPr id="99342" name="Freeform 14"/>
          <p:cNvSpPr>
            <a:spLocks/>
          </p:cNvSpPr>
          <p:nvPr/>
        </p:nvSpPr>
        <p:spPr bwMode="auto">
          <a:xfrm>
            <a:off x="1598613" y="3914775"/>
            <a:ext cx="7204075" cy="658813"/>
          </a:xfrm>
          <a:custGeom>
            <a:avLst/>
            <a:gdLst>
              <a:gd name="T0" fmla="*/ 4538 w 4538"/>
              <a:gd name="T1" fmla="*/ 0 h 1080"/>
              <a:gd name="T2" fmla="*/ 0 w 4538"/>
              <a:gd name="T3" fmla="*/ 0 h 1080"/>
              <a:gd name="T4" fmla="*/ 105 w 4538"/>
              <a:gd name="T5" fmla="*/ 541 h 1080"/>
              <a:gd name="T6" fmla="*/ 0 w 4538"/>
              <a:gd name="T7" fmla="*/ 1080 h 1080"/>
              <a:gd name="T8" fmla="*/ 4538 w 4538"/>
              <a:gd name="T9" fmla="*/ 1080 h 1080"/>
              <a:gd name="T10" fmla="*/ 4538 w 4538"/>
              <a:gd name="T11" fmla="*/ 0 h 1080"/>
              <a:gd name="T12" fmla="*/ 0 60000 65536"/>
              <a:gd name="T13" fmla="*/ 0 60000 65536"/>
              <a:gd name="T14" fmla="*/ 0 60000 65536"/>
              <a:gd name="T15" fmla="*/ 0 60000 65536"/>
              <a:gd name="T16" fmla="*/ 0 60000 65536"/>
              <a:gd name="T17" fmla="*/ 0 60000 65536"/>
              <a:gd name="T18" fmla="*/ 0 w 4538"/>
              <a:gd name="T19" fmla="*/ 0 h 1080"/>
              <a:gd name="T20" fmla="*/ 4538 w 4538"/>
              <a:gd name="T21" fmla="*/ 1080 h 1080"/>
            </a:gdLst>
            <a:ahLst/>
            <a:cxnLst>
              <a:cxn ang="T12">
                <a:pos x="T0" y="T1"/>
              </a:cxn>
              <a:cxn ang="T13">
                <a:pos x="T2" y="T3"/>
              </a:cxn>
              <a:cxn ang="T14">
                <a:pos x="T4" y="T5"/>
              </a:cxn>
              <a:cxn ang="T15">
                <a:pos x="T6" y="T7"/>
              </a:cxn>
              <a:cxn ang="T16">
                <a:pos x="T8" y="T9"/>
              </a:cxn>
              <a:cxn ang="T17">
                <a:pos x="T10" y="T11"/>
              </a:cxn>
            </a:cxnLst>
            <a:rect l="T18" t="T19" r="T20" b="T21"/>
            <a:pathLst>
              <a:path w="4538" h="1080">
                <a:moveTo>
                  <a:pt x="4538" y="0"/>
                </a:moveTo>
                <a:lnTo>
                  <a:pt x="0" y="0"/>
                </a:lnTo>
                <a:lnTo>
                  <a:pt x="105" y="541"/>
                </a:lnTo>
                <a:lnTo>
                  <a:pt x="0" y="1080"/>
                </a:lnTo>
                <a:lnTo>
                  <a:pt x="4538" y="1080"/>
                </a:lnTo>
                <a:lnTo>
                  <a:pt x="4538" y="0"/>
                </a:lnTo>
              </a:path>
            </a:pathLst>
          </a:custGeom>
          <a:noFill/>
          <a:ln w="6350" cmpd="sng">
            <a:solidFill>
              <a:srgbClr val="000000"/>
            </a:solidFill>
            <a:prstDash val="solid"/>
            <a:round/>
            <a:headEnd/>
            <a:tailEnd/>
          </a:ln>
        </p:spPr>
        <p:txBody>
          <a:bodyPr/>
          <a:lstStyle/>
          <a:p>
            <a:endParaRPr lang="zh-CN" altLang="en-US"/>
          </a:p>
        </p:txBody>
      </p:sp>
      <p:sp>
        <p:nvSpPr>
          <p:cNvPr id="1735695" name="Rectangle 15"/>
          <p:cNvSpPr>
            <a:spLocks noChangeArrowheads="1"/>
          </p:cNvSpPr>
          <p:nvPr/>
        </p:nvSpPr>
        <p:spPr bwMode="auto">
          <a:xfrm>
            <a:off x="1924050" y="4062413"/>
            <a:ext cx="6724650" cy="365125"/>
          </a:xfrm>
          <a:prstGeom prst="rect">
            <a:avLst/>
          </a:prstGeom>
          <a:noFill/>
          <a:ln w="6350">
            <a:noFill/>
            <a:miter lim="800000"/>
            <a:headEnd/>
            <a:tailEnd/>
          </a:ln>
        </p:spPr>
        <p:txBody>
          <a:bodyPr lIns="0" tIns="0" rIns="0" bIns="0" anchor="ctr">
            <a:spAutoFit/>
          </a:bodyPr>
          <a:lstStyle/>
          <a:p>
            <a:pPr marL="190500" lvl="1" indent="266700">
              <a:spcBef>
                <a:spcPct val="20000"/>
              </a:spcBef>
              <a:buClr>
                <a:schemeClr val="hlink"/>
              </a:buClr>
              <a:buSzPct val="55000"/>
              <a:buFont typeface="Wingdings" pitchFamily="2" charset="2"/>
              <a:buNone/>
              <a:tabLst>
                <a:tab pos="8521700" algn="r"/>
              </a:tabLst>
            </a:pPr>
            <a:r>
              <a:rPr lang="zh-CN" altLang="en-US" b="1">
                <a:ea typeface="隶书" pitchFamily="49" charset="-122"/>
              </a:rPr>
              <a:t>确定工具、设施和测试库的可用性；</a:t>
            </a:r>
            <a:endParaRPr lang="zh-CN" altLang="de-DE" b="1">
              <a:ea typeface="隶书" pitchFamily="49" charset="-122"/>
            </a:endParaRPr>
          </a:p>
        </p:txBody>
      </p:sp>
      <p:sp>
        <p:nvSpPr>
          <p:cNvPr id="1735696" name="AutoShape 16"/>
          <p:cNvSpPr>
            <a:spLocks noChangeArrowheads="1"/>
          </p:cNvSpPr>
          <p:nvPr/>
        </p:nvSpPr>
        <p:spPr bwMode="auto">
          <a:xfrm>
            <a:off x="395288" y="3167063"/>
            <a:ext cx="1263650" cy="658812"/>
          </a:xfrm>
          <a:prstGeom prst="homePlate">
            <a:avLst>
              <a:gd name="adj" fmla="val 25095"/>
            </a:avLst>
          </a:prstGeom>
          <a:solidFill>
            <a:schemeClr val="accent2"/>
          </a:solidFill>
          <a:ln w="6350">
            <a:noFill/>
            <a:miter lim="800000"/>
            <a:headEnd/>
            <a:tailEnd/>
          </a:ln>
          <a:effectLst>
            <a:outerShdw dist="35921" dir="2700000" algn="ctr" rotWithShape="0">
              <a:schemeClr val="bg2"/>
            </a:outerShdw>
          </a:effectLst>
        </p:spPr>
        <p:txBody>
          <a:bodyPr lIns="0" tIns="0" rIns="0" bIns="0" anchor="ctr">
            <a:spAutoFit/>
          </a:bodyPr>
          <a:lstStyle/>
          <a:p>
            <a:pPr>
              <a:defRPr/>
            </a:pPr>
            <a:endParaRPr lang="zh-CN" altLang="en-US"/>
          </a:p>
        </p:txBody>
      </p:sp>
      <p:sp>
        <p:nvSpPr>
          <p:cNvPr id="99345" name="Text Box 17"/>
          <p:cNvSpPr txBox="1">
            <a:spLocks noChangeArrowheads="1"/>
          </p:cNvSpPr>
          <p:nvPr/>
        </p:nvSpPr>
        <p:spPr bwMode="auto">
          <a:xfrm>
            <a:off x="534988" y="3314700"/>
            <a:ext cx="982662" cy="365125"/>
          </a:xfrm>
          <a:prstGeom prst="rect">
            <a:avLst/>
          </a:prstGeom>
          <a:noFill/>
          <a:ln w="6350">
            <a:noFill/>
            <a:miter lim="800000"/>
            <a:headEnd/>
            <a:tailEnd/>
          </a:ln>
        </p:spPr>
        <p:txBody>
          <a:bodyPr lIns="0" tIns="0" rIns="0" bIns="0" anchor="ctr">
            <a:spAutoFit/>
          </a:bodyPr>
          <a:lstStyle/>
          <a:p>
            <a:pPr eaLnBrk="0" hangingPunct="0"/>
            <a:r>
              <a:rPr lang="en-US" altLang="zh-CN" b="1">
                <a:solidFill>
                  <a:schemeClr val="bg1"/>
                </a:solidFill>
                <a:latin typeface="Arial" charset="0"/>
              </a:rPr>
              <a:t>   </a:t>
            </a:r>
            <a:r>
              <a:rPr lang="zh-CN" altLang="en-US" b="1">
                <a:solidFill>
                  <a:schemeClr val="bg1"/>
                </a:solidFill>
                <a:latin typeface="Arial" charset="0"/>
                <a:ea typeface="隶书" pitchFamily="49" charset="-122"/>
              </a:rPr>
              <a:t>二</a:t>
            </a:r>
          </a:p>
        </p:txBody>
      </p:sp>
      <p:sp>
        <p:nvSpPr>
          <p:cNvPr id="99346" name="Freeform 18"/>
          <p:cNvSpPr>
            <a:spLocks/>
          </p:cNvSpPr>
          <p:nvPr/>
        </p:nvSpPr>
        <p:spPr bwMode="auto">
          <a:xfrm>
            <a:off x="1598613" y="3167063"/>
            <a:ext cx="7204075" cy="658812"/>
          </a:xfrm>
          <a:custGeom>
            <a:avLst/>
            <a:gdLst>
              <a:gd name="T0" fmla="*/ 4538 w 4538"/>
              <a:gd name="T1" fmla="*/ 0 h 1080"/>
              <a:gd name="T2" fmla="*/ 0 w 4538"/>
              <a:gd name="T3" fmla="*/ 0 h 1080"/>
              <a:gd name="T4" fmla="*/ 105 w 4538"/>
              <a:gd name="T5" fmla="*/ 541 h 1080"/>
              <a:gd name="T6" fmla="*/ 0 w 4538"/>
              <a:gd name="T7" fmla="*/ 1080 h 1080"/>
              <a:gd name="T8" fmla="*/ 4538 w 4538"/>
              <a:gd name="T9" fmla="*/ 1080 h 1080"/>
              <a:gd name="T10" fmla="*/ 4538 w 4538"/>
              <a:gd name="T11" fmla="*/ 0 h 1080"/>
              <a:gd name="T12" fmla="*/ 0 60000 65536"/>
              <a:gd name="T13" fmla="*/ 0 60000 65536"/>
              <a:gd name="T14" fmla="*/ 0 60000 65536"/>
              <a:gd name="T15" fmla="*/ 0 60000 65536"/>
              <a:gd name="T16" fmla="*/ 0 60000 65536"/>
              <a:gd name="T17" fmla="*/ 0 60000 65536"/>
              <a:gd name="T18" fmla="*/ 0 w 4538"/>
              <a:gd name="T19" fmla="*/ 0 h 1080"/>
              <a:gd name="T20" fmla="*/ 4538 w 4538"/>
              <a:gd name="T21" fmla="*/ 1080 h 1080"/>
            </a:gdLst>
            <a:ahLst/>
            <a:cxnLst>
              <a:cxn ang="T12">
                <a:pos x="T0" y="T1"/>
              </a:cxn>
              <a:cxn ang="T13">
                <a:pos x="T2" y="T3"/>
              </a:cxn>
              <a:cxn ang="T14">
                <a:pos x="T4" y="T5"/>
              </a:cxn>
              <a:cxn ang="T15">
                <a:pos x="T6" y="T7"/>
              </a:cxn>
              <a:cxn ang="T16">
                <a:pos x="T8" y="T9"/>
              </a:cxn>
              <a:cxn ang="T17">
                <a:pos x="T10" y="T11"/>
              </a:cxn>
            </a:cxnLst>
            <a:rect l="T18" t="T19" r="T20" b="T21"/>
            <a:pathLst>
              <a:path w="4538" h="1080">
                <a:moveTo>
                  <a:pt x="4538" y="0"/>
                </a:moveTo>
                <a:lnTo>
                  <a:pt x="0" y="0"/>
                </a:lnTo>
                <a:lnTo>
                  <a:pt x="105" y="541"/>
                </a:lnTo>
                <a:lnTo>
                  <a:pt x="0" y="1080"/>
                </a:lnTo>
                <a:lnTo>
                  <a:pt x="4538" y="1080"/>
                </a:lnTo>
                <a:lnTo>
                  <a:pt x="4538" y="0"/>
                </a:lnTo>
              </a:path>
            </a:pathLst>
          </a:custGeom>
          <a:noFill/>
          <a:ln w="6350" cmpd="sng">
            <a:solidFill>
              <a:srgbClr val="000000"/>
            </a:solidFill>
            <a:prstDash val="solid"/>
            <a:round/>
            <a:headEnd/>
            <a:tailEnd/>
          </a:ln>
        </p:spPr>
        <p:txBody>
          <a:bodyPr/>
          <a:lstStyle/>
          <a:p>
            <a:endParaRPr lang="zh-CN" altLang="en-US"/>
          </a:p>
        </p:txBody>
      </p:sp>
      <p:sp>
        <p:nvSpPr>
          <p:cNvPr id="1735699" name="Rectangle 19"/>
          <p:cNvSpPr>
            <a:spLocks noChangeArrowheads="1"/>
          </p:cNvSpPr>
          <p:nvPr/>
        </p:nvSpPr>
        <p:spPr bwMode="auto">
          <a:xfrm>
            <a:off x="1924050" y="3314700"/>
            <a:ext cx="6724650" cy="365125"/>
          </a:xfrm>
          <a:prstGeom prst="rect">
            <a:avLst/>
          </a:prstGeom>
          <a:noFill/>
          <a:ln w="6350">
            <a:noFill/>
            <a:miter lim="800000"/>
            <a:headEnd/>
            <a:tailEnd/>
          </a:ln>
        </p:spPr>
        <p:txBody>
          <a:bodyPr lIns="0" tIns="0" rIns="0" bIns="0" anchor="ctr">
            <a:spAutoFit/>
          </a:bodyPr>
          <a:lstStyle/>
          <a:p>
            <a:pPr marL="190500" lvl="1" indent="266700">
              <a:spcBef>
                <a:spcPct val="20000"/>
              </a:spcBef>
              <a:buClr>
                <a:schemeClr val="hlink"/>
              </a:buClr>
              <a:buSzPct val="55000"/>
              <a:buFont typeface="Wingdings" pitchFamily="2" charset="2"/>
              <a:buNone/>
              <a:tabLst>
                <a:tab pos="8521700" algn="r"/>
              </a:tabLst>
            </a:pPr>
            <a:r>
              <a:rPr lang="zh-CN" altLang="en-US" b="1">
                <a:ea typeface="隶书" pitchFamily="49" charset="-122"/>
              </a:rPr>
              <a:t>确定每项测试活动的进度和职责；</a:t>
            </a:r>
            <a:endParaRPr lang="zh-CN" altLang="de-DE" b="1">
              <a:ea typeface="隶书" pitchFamily="49" charset="-122"/>
            </a:endParaRPr>
          </a:p>
        </p:txBody>
      </p:sp>
      <p:sp>
        <p:nvSpPr>
          <p:cNvPr id="1735700" name="AutoShape 20"/>
          <p:cNvSpPr>
            <a:spLocks noChangeArrowheads="1"/>
          </p:cNvSpPr>
          <p:nvPr/>
        </p:nvSpPr>
        <p:spPr bwMode="auto">
          <a:xfrm>
            <a:off x="395288" y="2420938"/>
            <a:ext cx="1263650" cy="658812"/>
          </a:xfrm>
          <a:prstGeom prst="homePlate">
            <a:avLst>
              <a:gd name="adj" fmla="val 25095"/>
            </a:avLst>
          </a:prstGeom>
          <a:solidFill>
            <a:schemeClr val="accent2"/>
          </a:solidFill>
          <a:ln w="6350">
            <a:noFill/>
            <a:miter lim="800000"/>
            <a:headEnd/>
            <a:tailEnd/>
          </a:ln>
          <a:effectLst>
            <a:outerShdw dist="35921" dir="2700000" algn="ctr" rotWithShape="0">
              <a:schemeClr val="bg2"/>
            </a:outerShdw>
          </a:effectLst>
        </p:spPr>
        <p:txBody>
          <a:bodyPr lIns="0" tIns="0" rIns="0" bIns="0" anchor="ctr">
            <a:spAutoFit/>
          </a:bodyPr>
          <a:lstStyle/>
          <a:p>
            <a:pPr>
              <a:defRPr/>
            </a:pPr>
            <a:endParaRPr lang="zh-CN" altLang="en-US"/>
          </a:p>
        </p:txBody>
      </p:sp>
      <p:sp>
        <p:nvSpPr>
          <p:cNvPr id="99349" name="Text Box 21"/>
          <p:cNvSpPr txBox="1">
            <a:spLocks noChangeArrowheads="1"/>
          </p:cNvSpPr>
          <p:nvPr/>
        </p:nvSpPr>
        <p:spPr bwMode="auto">
          <a:xfrm>
            <a:off x="534988" y="2568575"/>
            <a:ext cx="982662" cy="365125"/>
          </a:xfrm>
          <a:prstGeom prst="rect">
            <a:avLst/>
          </a:prstGeom>
          <a:noFill/>
          <a:ln w="6350">
            <a:noFill/>
            <a:miter lim="800000"/>
            <a:headEnd/>
            <a:tailEnd/>
          </a:ln>
        </p:spPr>
        <p:txBody>
          <a:bodyPr lIns="0" tIns="0" rIns="0" bIns="0" anchor="ctr">
            <a:spAutoFit/>
          </a:bodyPr>
          <a:lstStyle/>
          <a:p>
            <a:pPr eaLnBrk="0" hangingPunct="0"/>
            <a:r>
              <a:rPr lang="en-US" altLang="zh-CN" b="1">
                <a:solidFill>
                  <a:schemeClr val="bg1"/>
                </a:solidFill>
                <a:latin typeface="Arial" charset="0"/>
              </a:rPr>
              <a:t>   </a:t>
            </a:r>
            <a:r>
              <a:rPr lang="zh-CN" altLang="en-US" b="1">
                <a:solidFill>
                  <a:schemeClr val="bg1"/>
                </a:solidFill>
                <a:latin typeface="Arial" charset="0"/>
                <a:ea typeface="隶书" pitchFamily="49" charset="-122"/>
              </a:rPr>
              <a:t>一</a:t>
            </a:r>
          </a:p>
        </p:txBody>
      </p:sp>
      <p:sp>
        <p:nvSpPr>
          <p:cNvPr id="99350" name="Freeform 22"/>
          <p:cNvSpPr>
            <a:spLocks/>
          </p:cNvSpPr>
          <p:nvPr/>
        </p:nvSpPr>
        <p:spPr bwMode="auto">
          <a:xfrm>
            <a:off x="1598613" y="2420938"/>
            <a:ext cx="7204075" cy="658812"/>
          </a:xfrm>
          <a:custGeom>
            <a:avLst/>
            <a:gdLst>
              <a:gd name="T0" fmla="*/ 4538 w 4538"/>
              <a:gd name="T1" fmla="*/ 0 h 1080"/>
              <a:gd name="T2" fmla="*/ 0 w 4538"/>
              <a:gd name="T3" fmla="*/ 0 h 1080"/>
              <a:gd name="T4" fmla="*/ 105 w 4538"/>
              <a:gd name="T5" fmla="*/ 541 h 1080"/>
              <a:gd name="T6" fmla="*/ 0 w 4538"/>
              <a:gd name="T7" fmla="*/ 1080 h 1080"/>
              <a:gd name="T8" fmla="*/ 4538 w 4538"/>
              <a:gd name="T9" fmla="*/ 1080 h 1080"/>
              <a:gd name="T10" fmla="*/ 4538 w 4538"/>
              <a:gd name="T11" fmla="*/ 0 h 1080"/>
              <a:gd name="T12" fmla="*/ 0 60000 65536"/>
              <a:gd name="T13" fmla="*/ 0 60000 65536"/>
              <a:gd name="T14" fmla="*/ 0 60000 65536"/>
              <a:gd name="T15" fmla="*/ 0 60000 65536"/>
              <a:gd name="T16" fmla="*/ 0 60000 65536"/>
              <a:gd name="T17" fmla="*/ 0 60000 65536"/>
              <a:gd name="T18" fmla="*/ 0 w 4538"/>
              <a:gd name="T19" fmla="*/ 0 h 1080"/>
              <a:gd name="T20" fmla="*/ 4538 w 4538"/>
              <a:gd name="T21" fmla="*/ 1080 h 1080"/>
            </a:gdLst>
            <a:ahLst/>
            <a:cxnLst>
              <a:cxn ang="T12">
                <a:pos x="T0" y="T1"/>
              </a:cxn>
              <a:cxn ang="T13">
                <a:pos x="T2" y="T3"/>
              </a:cxn>
              <a:cxn ang="T14">
                <a:pos x="T4" y="T5"/>
              </a:cxn>
              <a:cxn ang="T15">
                <a:pos x="T6" y="T7"/>
              </a:cxn>
              <a:cxn ang="T16">
                <a:pos x="T8" y="T9"/>
              </a:cxn>
              <a:cxn ang="T17">
                <a:pos x="T10" y="T11"/>
              </a:cxn>
            </a:cxnLst>
            <a:rect l="T18" t="T19" r="T20" b="T21"/>
            <a:pathLst>
              <a:path w="4538" h="1080">
                <a:moveTo>
                  <a:pt x="4538" y="0"/>
                </a:moveTo>
                <a:lnTo>
                  <a:pt x="0" y="0"/>
                </a:lnTo>
                <a:lnTo>
                  <a:pt x="105" y="541"/>
                </a:lnTo>
                <a:lnTo>
                  <a:pt x="0" y="1080"/>
                </a:lnTo>
                <a:lnTo>
                  <a:pt x="4538" y="1080"/>
                </a:lnTo>
                <a:lnTo>
                  <a:pt x="4538" y="0"/>
                </a:lnTo>
              </a:path>
            </a:pathLst>
          </a:custGeom>
          <a:noFill/>
          <a:ln w="6350" cmpd="sng">
            <a:solidFill>
              <a:srgbClr val="000000"/>
            </a:solidFill>
            <a:prstDash val="solid"/>
            <a:round/>
            <a:headEnd/>
            <a:tailEnd/>
          </a:ln>
        </p:spPr>
        <p:txBody>
          <a:bodyPr/>
          <a:lstStyle/>
          <a:p>
            <a:endParaRPr lang="zh-CN" altLang="en-US"/>
          </a:p>
        </p:txBody>
      </p:sp>
      <p:sp>
        <p:nvSpPr>
          <p:cNvPr id="1735703" name="Rectangle 23"/>
          <p:cNvSpPr>
            <a:spLocks noChangeArrowheads="1"/>
          </p:cNvSpPr>
          <p:nvPr/>
        </p:nvSpPr>
        <p:spPr bwMode="auto">
          <a:xfrm>
            <a:off x="1924050" y="2568575"/>
            <a:ext cx="6724650" cy="365125"/>
          </a:xfrm>
          <a:prstGeom prst="rect">
            <a:avLst/>
          </a:prstGeom>
          <a:noFill/>
          <a:ln w="6350">
            <a:noFill/>
            <a:miter lim="800000"/>
            <a:headEnd/>
            <a:tailEnd/>
          </a:ln>
        </p:spPr>
        <p:txBody>
          <a:bodyPr lIns="0" tIns="0" rIns="0" bIns="0" anchor="ctr">
            <a:spAutoFit/>
          </a:bodyPr>
          <a:lstStyle/>
          <a:p>
            <a:pPr marL="190500" lvl="1" indent="266700">
              <a:spcBef>
                <a:spcPct val="20000"/>
              </a:spcBef>
              <a:buClr>
                <a:schemeClr val="hlink"/>
              </a:buClr>
              <a:buSzPct val="55000"/>
              <a:buFont typeface="Wingdings" pitchFamily="2" charset="2"/>
              <a:buNone/>
              <a:tabLst>
                <a:tab pos="8521700" algn="r"/>
              </a:tabLst>
            </a:pPr>
            <a:r>
              <a:rPr lang="zh-CN" altLang="en-US" b="1">
                <a:ea typeface="隶书" pitchFamily="49" charset="-122"/>
              </a:rPr>
              <a:t>建立每个测试阶段的目标；</a:t>
            </a:r>
            <a:endParaRPr lang="zh-CN" altLang="de-DE" b="1">
              <a:ea typeface="隶书" pitchFamily="49"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735703">
                                            <p:txEl>
                                              <p:pRg st="0" end="0"/>
                                            </p:txEl>
                                          </p:spTgt>
                                        </p:tgtEl>
                                        <p:attrNameLst>
                                          <p:attrName>style.visibility</p:attrName>
                                        </p:attrNameLst>
                                      </p:cBhvr>
                                      <p:to>
                                        <p:strVal val="visible"/>
                                      </p:to>
                                    </p:set>
                                    <p:animEffect transition="in" filter="blinds(horizontal)">
                                      <p:cBhvr>
                                        <p:cTn id="7" dur="500"/>
                                        <p:tgtEl>
                                          <p:spTgt spid="1735703">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735699">
                                            <p:txEl>
                                              <p:pRg st="0" end="0"/>
                                            </p:txEl>
                                          </p:spTgt>
                                        </p:tgtEl>
                                        <p:attrNameLst>
                                          <p:attrName>style.visibility</p:attrName>
                                        </p:attrNameLst>
                                      </p:cBhvr>
                                      <p:to>
                                        <p:strVal val="visible"/>
                                      </p:to>
                                    </p:set>
                                    <p:animEffect transition="in" filter="blinds(horizontal)">
                                      <p:cBhvr>
                                        <p:cTn id="11" dur="500"/>
                                        <p:tgtEl>
                                          <p:spTgt spid="1735699">
                                            <p:txEl>
                                              <p:pRg st="0" end="0"/>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1735695">
                                            <p:txEl>
                                              <p:pRg st="0" end="0"/>
                                            </p:txEl>
                                          </p:spTgt>
                                        </p:tgtEl>
                                        <p:attrNameLst>
                                          <p:attrName>style.visibility</p:attrName>
                                        </p:attrNameLst>
                                      </p:cBhvr>
                                      <p:to>
                                        <p:strVal val="visible"/>
                                      </p:to>
                                    </p:set>
                                    <p:animEffect transition="in" filter="blinds(horizontal)">
                                      <p:cBhvr>
                                        <p:cTn id="15" dur="500"/>
                                        <p:tgtEl>
                                          <p:spTgt spid="1735695">
                                            <p:txEl>
                                              <p:pRg st="0" end="0"/>
                                            </p:txEl>
                                          </p:spTgt>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1735691">
                                            <p:txEl>
                                              <p:pRg st="0" end="0"/>
                                            </p:txEl>
                                          </p:spTgt>
                                        </p:tgtEl>
                                        <p:attrNameLst>
                                          <p:attrName>style.visibility</p:attrName>
                                        </p:attrNameLst>
                                      </p:cBhvr>
                                      <p:to>
                                        <p:strVal val="visible"/>
                                      </p:to>
                                    </p:set>
                                    <p:animEffect transition="in" filter="blinds(horizontal)">
                                      <p:cBhvr>
                                        <p:cTn id="19" dur="500"/>
                                        <p:tgtEl>
                                          <p:spTgt spid="1735691">
                                            <p:txEl>
                                              <p:pRg st="0" end="0"/>
                                            </p:txEl>
                                          </p:spTgt>
                                        </p:tgtEl>
                                      </p:cBhvr>
                                    </p:animEffect>
                                  </p:childTnLst>
                                </p:cTn>
                              </p:par>
                            </p:childTnLst>
                          </p:cTn>
                        </p:par>
                        <p:par>
                          <p:cTn id="20" fill="hold">
                            <p:stCondLst>
                              <p:cond delay="2000"/>
                            </p:stCondLst>
                            <p:childTnLst>
                              <p:par>
                                <p:cTn id="21" presetID="3" presetClass="entr" presetSubtype="10" fill="hold" nodeType="afterEffect">
                                  <p:stCondLst>
                                    <p:cond delay="0"/>
                                  </p:stCondLst>
                                  <p:childTnLst>
                                    <p:set>
                                      <p:cBhvr>
                                        <p:cTn id="22" dur="1" fill="hold">
                                          <p:stCondLst>
                                            <p:cond delay="0"/>
                                          </p:stCondLst>
                                        </p:cTn>
                                        <p:tgtEl>
                                          <p:spTgt spid="1735691">
                                            <p:txEl>
                                              <p:pRg st="1" end="1"/>
                                            </p:txEl>
                                          </p:spTgt>
                                        </p:tgtEl>
                                        <p:attrNameLst>
                                          <p:attrName>style.visibility</p:attrName>
                                        </p:attrNameLst>
                                      </p:cBhvr>
                                      <p:to>
                                        <p:strVal val="visible"/>
                                      </p:to>
                                    </p:set>
                                    <p:animEffect transition="in" filter="blinds(horizontal)">
                                      <p:cBhvr>
                                        <p:cTn id="23" dur="500"/>
                                        <p:tgtEl>
                                          <p:spTgt spid="1735691">
                                            <p:txEl>
                                              <p:pRg st="1" end="1"/>
                                            </p:txEl>
                                          </p:spTgt>
                                        </p:tgtEl>
                                      </p:cBhvr>
                                    </p:animEffect>
                                  </p:childTnLst>
                                </p:cTn>
                              </p:par>
                            </p:childTnLst>
                          </p:cTn>
                        </p:par>
                        <p:par>
                          <p:cTn id="24" fill="hold">
                            <p:stCondLst>
                              <p:cond delay="2500"/>
                            </p:stCondLst>
                            <p:childTnLst>
                              <p:par>
                                <p:cTn id="25" presetID="3" presetClass="entr" presetSubtype="10" fill="hold" nodeType="afterEffect">
                                  <p:stCondLst>
                                    <p:cond delay="0"/>
                                  </p:stCondLst>
                                  <p:childTnLst>
                                    <p:set>
                                      <p:cBhvr>
                                        <p:cTn id="26" dur="1" fill="hold">
                                          <p:stCondLst>
                                            <p:cond delay="0"/>
                                          </p:stCondLst>
                                        </p:cTn>
                                        <p:tgtEl>
                                          <p:spTgt spid="1735687">
                                            <p:txEl>
                                              <p:pRg st="0" end="0"/>
                                            </p:txEl>
                                          </p:spTgt>
                                        </p:tgtEl>
                                        <p:attrNameLst>
                                          <p:attrName>style.visibility</p:attrName>
                                        </p:attrNameLst>
                                      </p:cBhvr>
                                      <p:to>
                                        <p:strVal val="visible"/>
                                      </p:to>
                                    </p:set>
                                    <p:animEffect transition="in" filter="blinds(horizontal)">
                                      <p:cBhvr>
                                        <p:cTn id="27" dur="500"/>
                                        <p:tgtEl>
                                          <p:spTgt spid="173568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body" idx="1"/>
          </p:nvPr>
        </p:nvSpPr>
        <p:spPr>
          <a:xfrm>
            <a:off x="0" y="1844675"/>
            <a:ext cx="8893175" cy="5013325"/>
          </a:xfrm>
        </p:spPr>
        <p:txBody>
          <a:bodyPr/>
          <a:lstStyle/>
          <a:p>
            <a:pPr marL="712788" lvl="1" indent="-533400" defTabSz="284163" eaLnBrk="1" hangingPunct="1">
              <a:buFont typeface="Wingdings" pitchFamily="2" charset="2"/>
              <a:buNone/>
              <a:tabLst>
                <a:tab pos="450850" algn="l"/>
              </a:tabLst>
            </a:pPr>
            <a:r>
              <a:rPr lang="en-US" altLang="zh-CN" sz="2400" smtClean="0"/>
              <a:t>       </a:t>
            </a:r>
            <a:r>
              <a:rPr lang="zh-CN" altLang="en-US" sz="2400" b="1" smtClean="0"/>
              <a:t>编写测试文档，该文档应该描述要执行的软件测试及测试的结果，主要包括以下部分：</a:t>
            </a:r>
          </a:p>
          <a:p>
            <a:pPr marL="712788" lvl="1" indent="-533400" defTabSz="284163" eaLnBrk="1" hangingPunct="1">
              <a:buFont typeface="Wingdings" pitchFamily="2" charset="2"/>
              <a:buNone/>
              <a:tabLst>
                <a:tab pos="450850" algn="l"/>
              </a:tabLst>
            </a:pPr>
            <a:endParaRPr lang="zh-CN" altLang="en-US" sz="2400" b="1" smtClean="0"/>
          </a:p>
          <a:p>
            <a:pPr marL="712788" lvl="1" indent="-533400" defTabSz="284163" eaLnBrk="1" hangingPunct="1">
              <a:tabLst>
                <a:tab pos="450850" algn="l"/>
              </a:tabLst>
            </a:pPr>
            <a:r>
              <a:rPr lang="zh-CN" altLang="en-US" sz="2400" b="1" smtClean="0"/>
              <a:t>测试用例：测试用例是数据输入和期望结果组成的对，其中</a:t>
            </a:r>
            <a:r>
              <a:rPr lang="zh-CN" altLang="en-US" sz="2400" b="1" smtClean="0">
                <a:latin typeface="Arial" charset="0"/>
              </a:rPr>
              <a:t>“</a:t>
            </a:r>
            <a:r>
              <a:rPr lang="zh-CN" altLang="en-US" sz="2400" b="1" smtClean="0"/>
              <a:t>输入</a:t>
            </a:r>
            <a:r>
              <a:rPr lang="zh-CN" altLang="en-US" sz="2400" b="1" smtClean="0">
                <a:latin typeface="Arial" charset="0"/>
              </a:rPr>
              <a:t>”</a:t>
            </a:r>
            <a:r>
              <a:rPr lang="zh-CN" altLang="en-US" sz="2400" b="1" smtClean="0"/>
              <a:t>是对被测软件接收外界数据的描述，</a:t>
            </a:r>
            <a:r>
              <a:rPr lang="zh-CN" altLang="en-US" sz="2400" b="1" smtClean="0">
                <a:latin typeface="Arial" charset="0"/>
              </a:rPr>
              <a:t>“</a:t>
            </a:r>
            <a:r>
              <a:rPr lang="zh-CN" altLang="en-US" sz="2400" b="1" smtClean="0"/>
              <a:t>期望结果</a:t>
            </a:r>
            <a:r>
              <a:rPr lang="zh-CN" altLang="en-US" sz="2400" b="1" smtClean="0">
                <a:latin typeface="Arial" charset="0"/>
              </a:rPr>
              <a:t>”</a:t>
            </a:r>
            <a:r>
              <a:rPr lang="zh-CN" altLang="en-US" sz="2400" b="1" smtClean="0"/>
              <a:t>是对于相应输入软件应该出现的输出结果的描述，测试用例还应明确指出使用具体测试案例产生的测试程序的任何限制。测试用例可以被组织成一个测试系列，即为实现某个特定的测试目的而设计的一组测试用例。</a:t>
            </a:r>
          </a:p>
        </p:txBody>
      </p:sp>
      <p:sp>
        <p:nvSpPr>
          <p:cNvPr id="100355" name="AutoShape 3">
            <a:hlinkClick r:id="" action="ppaction://noaction" highlightClick="1"/>
          </p:cNvPr>
          <p:cNvSpPr>
            <a:spLocks noChangeArrowheads="1"/>
          </p:cNvSpPr>
          <p:nvPr/>
        </p:nvSpPr>
        <p:spPr bwMode="auto">
          <a:xfrm>
            <a:off x="1979613" y="476250"/>
            <a:ext cx="4106862" cy="914400"/>
          </a:xfrm>
          <a:prstGeom prst="actionButtonBlank">
            <a:avLst/>
          </a:prstGeom>
          <a:noFill/>
          <a:ln w="9525">
            <a:noFill/>
            <a:miter lim="800000"/>
            <a:headEnd/>
            <a:tailEnd/>
          </a:ln>
        </p:spPr>
        <p:txBody>
          <a:bodyPr anchor="ctr"/>
          <a:lstStyle/>
          <a:p>
            <a:r>
              <a:rPr lang="en-US" altLang="zh-CN" sz="3200" b="1">
                <a:solidFill>
                  <a:srgbClr val="0A0A0E"/>
                </a:solidFill>
                <a:latin typeface="Times New Roman" pitchFamily="18" charset="0"/>
              </a:rPr>
              <a:t> </a:t>
            </a:r>
            <a:r>
              <a:rPr lang="en-US" altLang="zh-CN" sz="3600" b="1">
                <a:solidFill>
                  <a:srgbClr val="0A0A0E"/>
                </a:solidFill>
                <a:latin typeface="Times New Roman" pitchFamily="18" charset="0"/>
              </a:rPr>
              <a:t>3. </a:t>
            </a:r>
            <a:r>
              <a:rPr lang="zh-CN" altLang="en-US" sz="3600" b="1">
                <a:solidFill>
                  <a:srgbClr val="0A0A0E"/>
                </a:solidFill>
                <a:latin typeface="Times New Roman" pitchFamily="18" charset="0"/>
              </a:rPr>
              <a:t>软件测试步骤</a:t>
            </a:r>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sz="half" idx="1"/>
          </p:nvPr>
        </p:nvSpPr>
        <p:spPr>
          <a:xfrm>
            <a:off x="827088" y="2017713"/>
            <a:ext cx="7489825" cy="4114800"/>
          </a:xfrm>
        </p:spPr>
        <p:txBody>
          <a:bodyPr/>
          <a:lstStyle/>
          <a:p>
            <a:pPr marL="0" indent="0" eaLnBrk="1" hangingPunct="1">
              <a:lnSpc>
                <a:spcPct val="110000"/>
              </a:lnSpc>
              <a:buFont typeface="Wingdings" pitchFamily="2" charset="2"/>
              <a:buNone/>
            </a:pPr>
            <a:r>
              <a:rPr lang="en-US" altLang="zh-CN" sz="2800" b="1" smtClean="0"/>
              <a:t>6.1.2 </a:t>
            </a:r>
            <a:r>
              <a:rPr lang="zh-CN" altLang="en-US" sz="2800" b="1" smtClean="0"/>
              <a:t>选择安装地点的思路</a:t>
            </a:r>
            <a:r>
              <a:rPr lang="zh-CN" altLang="en-US" sz="2800" smtClean="0"/>
              <a:t> </a:t>
            </a:r>
          </a:p>
          <a:p>
            <a:pPr marL="531813" lvl="1" indent="-352425" eaLnBrk="1" hangingPunct="1">
              <a:lnSpc>
                <a:spcPct val="105000"/>
              </a:lnSpc>
              <a:buClr>
                <a:srgbClr val="FFFFFF"/>
              </a:buClr>
            </a:pPr>
            <a:r>
              <a:rPr lang="zh-CN" altLang="en-US" b="1" smtClean="0">
                <a:latin typeface="Times New Roman" pitchFamily="18" charset="0"/>
              </a:rPr>
              <a:t>考虑系统对电缆、电话或数据通讯服务、工作空间和存储、噪音和通讯条件及交通情况的要求</a:t>
            </a:r>
          </a:p>
          <a:p>
            <a:pPr marL="531813" lvl="1" indent="-352425" eaLnBrk="1" hangingPunct="1">
              <a:lnSpc>
                <a:spcPct val="105000"/>
              </a:lnSpc>
              <a:buClr>
                <a:srgbClr val="FFFFFF"/>
              </a:buClr>
            </a:pPr>
            <a:r>
              <a:rPr lang="zh-CN" altLang="en-US" b="1" smtClean="0">
                <a:latin typeface="Times New Roman" pitchFamily="18" charset="0"/>
              </a:rPr>
              <a:t>例如，使用专门的地板，让电缆通过地板孔道，连接中央处理机及各设备，保证安全；提供不中断电源，以免丢失数据</a:t>
            </a:r>
          </a:p>
        </p:txBody>
      </p:sp>
      <p:sp>
        <p:nvSpPr>
          <p:cNvPr id="15363" name="AutoShape 4">
            <a:hlinkClick r:id="" action="ppaction://noaction" highlightClick="1"/>
          </p:cNvPr>
          <p:cNvSpPr>
            <a:spLocks noChangeArrowheads="1"/>
          </p:cNvSpPr>
          <p:nvPr/>
        </p:nvSpPr>
        <p:spPr bwMode="auto">
          <a:xfrm>
            <a:off x="1187450" y="836613"/>
            <a:ext cx="4106863" cy="914400"/>
          </a:xfrm>
          <a:prstGeom prst="actionButtonBlank">
            <a:avLst/>
          </a:prstGeom>
          <a:noFill/>
          <a:ln w="9525">
            <a:noFill/>
            <a:miter lim="800000"/>
            <a:headEnd/>
            <a:tailEnd/>
          </a:ln>
        </p:spPr>
        <p:txBody>
          <a:bodyPr anchor="ctr"/>
          <a:lstStyle/>
          <a:p>
            <a:r>
              <a:rPr lang="en-US" altLang="zh-CN" sz="3200" b="1">
                <a:solidFill>
                  <a:srgbClr val="0A0A0E"/>
                </a:solidFill>
                <a:latin typeface="Times New Roman" pitchFamily="18" charset="0"/>
              </a:rPr>
              <a:t>6.1  </a:t>
            </a:r>
            <a:r>
              <a:rPr lang="zh-CN" altLang="en-US" sz="3200" b="1">
                <a:solidFill>
                  <a:srgbClr val="0A0A0E"/>
                </a:solidFill>
                <a:latin typeface="Times New Roman" pitchFamily="18" charset="0"/>
              </a:rPr>
              <a:t>物理系统的实施</a:t>
            </a:r>
          </a:p>
        </p:txBody>
      </p:sp>
    </p:spTree>
  </p:cSld>
  <p:clrMapOvr>
    <a:masterClrMapping/>
  </p:clrMapOvr>
  <p:transition>
    <p:wipe dir="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body" idx="1"/>
          </p:nvPr>
        </p:nvSpPr>
        <p:spPr>
          <a:xfrm>
            <a:off x="0" y="1557338"/>
            <a:ext cx="8893175" cy="5013325"/>
          </a:xfrm>
        </p:spPr>
        <p:txBody>
          <a:bodyPr/>
          <a:lstStyle/>
          <a:p>
            <a:pPr marL="712788" lvl="1" indent="-533400" defTabSz="284163" eaLnBrk="1" hangingPunct="1">
              <a:buFont typeface="Wingdings" pitchFamily="2" charset="2"/>
              <a:buNone/>
              <a:tabLst>
                <a:tab pos="450850" algn="l"/>
              </a:tabLst>
            </a:pPr>
            <a:endParaRPr lang="en-US" altLang="zh-CN" sz="1800" b="1" smtClean="0"/>
          </a:p>
          <a:p>
            <a:pPr marL="712788" lvl="1" indent="-533400" defTabSz="284163" eaLnBrk="1" hangingPunct="1">
              <a:tabLst>
                <a:tab pos="450850" algn="l"/>
              </a:tabLst>
            </a:pPr>
            <a:r>
              <a:rPr lang="zh-CN" altLang="en-US" sz="2400" b="1" smtClean="0"/>
              <a:t>缺陷报告：缺陷报告是编写在需要调查研究的测试过程期间发生的任何事件，即记录软件缺陷。其主要内容包括缺陷编号、题目、状态、提出、解决、所属项目、测试环境、缺限报告执行步骤、期待结果、附件等。在报告缺陷时，一般要讲明缺限的严重性和优先级。其中严重性表示软件的恶劣程度，反映其对产品和用户的影响；优先级表示修复缺陷的重要程度和应该何时修复。</a:t>
            </a:r>
          </a:p>
          <a:p>
            <a:pPr marL="712788" lvl="1" indent="-533400" defTabSz="284163" eaLnBrk="1" hangingPunct="1">
              <a:tabLst>
                <a:tab pos="450850" algn="l"/>
              </a:tabLst>
            </a:pPr>
            <a:r>
              <a:rPr lang="zh-CN" altLang="en-US" sz="2400" b="1" smtClean="0"/>
              <a:t>测试总结报告：该文档列出测试中发现的和需要调查的所有失败情况。从测试总结报告中，开发人员对每次失效进行分析并区分优先次序，进而为系统和模型中的变化进行设计。 </a:t>
            </a:r>
          </a:p>
        </p:txBody>
      </p:sp>
      <p:sp>
        <p:nvSpPr>
          <p:cNvPr id="101379" name="AutoShape 3">
            <a:hlinkClick r:id="" action="ppaction://noaction" highlightClick="1"/>
          </p:cNvPr>
          <p:cNvSpPr>
            <a:spLocks noChangeArrowheads="1"/>
          </p:cNvSpPr>
          <p:nvPr/>
        </p:nvSpPr>
        <p:spPr bwMode="auto">
          <a:xfrm>
            <a:off x="1979613" y="620713"/>
            <a:ext cx="4106862" cy="914400"/>
          </a:xfrm>
          <a:prstGeom prst="actionButtonBlank">
            <a:avLst/>
          </a:prstGeom>
          <a:noFill/>
          <a:ln w="9525">
            <a:noFill/>
            <a:miter lim="800000"/>
            <a:headEnd/>
            <a:tailEnd/>
          </a:ln>
        </p:spPr>
        <p:txBody>
          <a:bodyPr anchor="ctr"/>
          <a:lstStyle/>
          <a:p>
            <a:r>
              <a:rPr lang="en-US" altLang="zh-CN" sz="3200" b="1">
                <a:solidFill>
                  <a:srgbClr val="0A0A0E"/>
                </a:solidFill>
                <a:latin typeface="Times New Roman" pitchFamily="18" charset="0"/>
              </a:rPr>
              <a:t> </a:t>
            </a:r>
            <a:r>
              <a:rPr lang="en-US" altLang="zh-CN" sz="3600" b="1">
                <a:solidFill>
                  <a:srgbClr val="0A0A0E"/>
                </a:solidFill>
                <a:latin typeface="Times New Roman" pitchFamily="18" charset="0"/>
              </a:rPr>
              <a:t>3. </a:t>
            </a:r>
            <a:r>
              <a:rPr lang="zh-CN" altLang="en-US" sz="3600" b="1">
                <a:solidFill>
                  <a:srgbClr val="0A0A0E"/>
                </a:solidFill>
                <a:latin typeface="Times New Roman" pitchFamily="18" charset="0"/>
              </a:rPr>
              <a:t>软件测试步骤</a:t>
            </a:r>
          </a:p>
        </p:txBody>
      </p:sp>
    </p:spTree>
  </p:cSld>
  <p:clrMapOvr>
    <a:masterClrMapping/>
  </p:clrMapOvr>
  <p:transition>
    <p:wipe dir="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ctrTitle"/>
          </p:nvPr>
        </p:nvSpPr>
        <p:spPr/>
        <p:txBody>
          <a:bodyPr/>
          <a:lstStyle/>
          <a:p>
            <a:pPr eaLnBrk="1" hangingPunct="1"/>
            <a:r>
              <a:rPr lang="en-US" altLang="zh-CN" sz="6000" b="1" smtClean="0">
                <a:solidFill>
                  <a:schemeClr val="tx1"/>
                </a:solidFill>
              </a:rPr>
              <a:t>       </a:t>
            </a:r>
            <a:r>
              <a:rPr lang="zh-CN" altLang="en-US" sz="6000" b="1" smtClean="0">
                <a:solidFill>
                  <a:schemeClr val="tx1"/>
                </a:solidFill>
              </a:rPr>
              <a:t>案例研究</a:t>
            </a:r>
          </a:p>
        </p:txBody>
      </p:sp>
      <p:sp>
        <p:nvSpPr>
          <p:cNvPr id="102403" name="Rectangle 3"/>
          <p:cNvSpPr>
            <a:spLocks noGrp="1" noChangeArrowheads="1"/>
          </p:cNvSpPr>
          <p:nvPr>
            <p:ph type="subTitle" idx="1"/>
          </p:nvPr>
        </p:nvSpPr>
        <p:spPr/>
        <p:txBody>
          <a:bodyPr/>
          <a:lstStyle/>
          <a:p>
            <a:pPr eaLnBrk="1" hangingPunct="1"/>
            <a:r>
              <a:rPr lang="zh-CN" altLang="en-US" sz="4000" b="1" smtClean="0">
                <a:solidFill>
                  <a:srgbClr val="FF0000"/>
                </a:solidFill>
              </a:rPr>
              <a:t>微软的测试工作</a:t>
            </a:r>
          </a:p>
        </p:txBody>
      </p:sp>
    </p:spTree>
  </p:cSld>
  <p:clrMapOvr>
    <a:masterClrMapping/>
  </p:clrMapOvr>
  <p:transition>
    <p:wipe dir="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r>
              <a:rPr lang="zh-CN" altLang="en-US" sz="3600" b="1" smtClean="0">
                <a:solidFill>
                  <a:schemeClr val="tx1"/>
                </a:solidFill>
              </a:rPr>
              <a:t>微软的测试工作</a:t>
            </a:r>
          </a:p>
        </p:txBody>
      </p:sp>
      <p:sp>
        <p:nvSpPr>
          <p:cNvPr id="1738755" name="Rectangle 3"/>
          <p:cNvSpPr>
            <a:spLocks noGrp="1" noChangeArrowheads="1"/>
          </p:cNvSpPr>
          <p:nvPr>
            <p:ph type="body" idx="1"/>
          </p:nvPr>
        </p:nvSpPr>
        <p:spPr>
          <a:xfrm>
            <a:off x="539750" y="1989138"/>
            <a:ext cx="7772400" cy="4114800"/>
          </a:xfrm>
        </p:spPr>
        <p:txBody>
          <a:bodyPr/>
          <a:lstStyle/>
          <a:p>
            <a:pPr eaLnBrk="1" hangingPunct="1">
              <a:lnSpc>
                <a:spcPct val="80000"/>
              </a:lnSpc>
              <a:buClr>
                <a:schemeClr val="bg1"/>
              </a:buClr>
              <a:buFont typeface="Wingdings" pitchFamily="2" charset="2"/>
              <a:buChar char="Ø"/>
            </a:pPr>
            <a:r>
              <a:rPr lang="en-US" altLang="zh-CN" b="1" smtClean="0">
                <a:solidFill>
                  <a:schemeClr val="bg1"/>
                </a:solidFill>
              </a:rPr>
              <a:t>  </a:t>
            </a:r>
            <a:r>
              <a:rPr lang="zh-CN" altLang="en-US" sz="2800" b="1" smtClean="0">
                <a:solidFill>
                  <a:schemeClr val="tx1"/>
                </a:solidFill>
                <a:latin typeface="隶书" pitchFamily="49" charset="-122"/>
                <a:ea typeface="隶书" pitchFamily="49" charset="-122"/>
              </a:rPr>
              <a:t>基本情况</a:t>
            </a:r>
          </a:p>
          <a:p>
            <a:pPr eaLnBrk="1" hangingPunct="1">
              <a:lnSpc>
                <a:spcPct val="80000"/>
              </a:lnSpc>
              <a:buClr>
                <a:schemeClr val="bg1"/>
              </a:buClr>
              <a:buFont typeface="Wingdings" pitchFamily="2" charset="2"/>
              <a:buNone/>
            </a:pPr>
            <a:r>
              <a:rPr lang="zh-CN" altLang="en-US" sz="2800" b="1" smtClean="0">
                <a:solidFill>
                  <a:schemeClr val="tx1"/>
                </a:solidFill>
                <a:latin typeface="隶书" pitchFamily="49" charset="-122"/>
                <a:ea typeface="隶书" pitchFamily="49" charset="-122"/>
              </a:rPr>
              <a:t>     测试在微软公司是一项非常重要的工作，微软公司在此方面的投入是非常巨大的。</a:t>
            </a:r>
          </a:p>
          <a:p>
            <a:pPr eaLnBrk="1" hangingPunct="1">
              <a:lnSpc>
                <a:spcPct val="80000"/>
              </a:lnSpc>
              <a:buClr>
                <a:schemeClr val="bg1"/>
              </a:buClr>
              <a:buFont typeface="Wingdings" pitchFamily="2" charset="2"/>
              <a:buNone/>
            </a:pPr>
            <a:r>
              <a:rPr lang="zh-CN" altLang="en-US" sz="2800" b="1" smtClean="0">
                <a:solidFill>
                  <a:schemeClr val="tx1"/>
                </a:solidFill>
                <a:latin typeface="隶书" pitchFamily="49" charset="-122"/>
                <a:ea typeface="隶书" pitchFamily="49" charset="-122"/>
              </a:rPr>
              <a:t>     微软对测试的重视表现在工程开发队伍的人员构成上，微软的项目经理、软件开发人员和测试人员的比例基本是</a:t>
            </a:r>
            <a:r>
              <a:rPr lang="en-US" altLang="zh-CN" sz="2800" b="1" smtClean="0">
                <a:solidFill>
                  <a:schemeClr val="tx1"/>
                </a:solidFill>
                <a:latin typeface="隶书" pitchFamily="49" charset="-122"/>
                <a:ea typeface="隶书" pitchFamily="49" charset="-122"/>
              </a:rPr>
              <a:t>1</a:t>
            </a:r>
            <a:r>
              <a:rPr lang="zh-CN" altLang="en-US" sz="2800" b="1" smtClean="0">
                <a:solidFill>
                  <a:schemeClr val="tx1"/>
                </a:solidFill>
                <a:latin typeface="隶书" pitchFamily="49" charset="-122"/>
                <a:ea typeface="隶书" pitchFamily="49" charset="-122"/>
              </a:rPr>
              <a:t>：</a:t>
            </a:r>
            <a:r>
              <a:rPr lang="en-US" altLang="zh-CN" sz="2800" b="1" smtClean="0">
                <a:solidFill>
                  <a:schemeClr val="tx1"/>
                </a:solidFill>
                <a:latin typeface="隶书" pitchFamily="49" charset="-122"/>
                <a:ea typeface="隶书" pitchFamily="49" charset="-122"/>
              </a:rPr>
              <a:t>3</a:t>
            </a:r>
            <a:r>
              <a:rPr lang="zh-CN" altLang="en-US" sz="2800" b="1" smtClean="0">
                <a:solidFill>
                  <a:schemeClr val="tx1"/>
                </a:solidFill>
                <a:latin typeface="隶书" pitchFamily="49" charset="-122"/>
                <a:ea typeface="隶书" pitchFamily="49" charset="-122"/>
              </a:rPr>
              <a:t>：</a:t>
            </a:r>
            <a:r>
              <a:rPr lang="en-US" altLang="zh-CN" sz="2800" b="1" smtClean="0">
                <a:solidFill>
                  <a:schemeClr val="tx1"/>
                </a:solidFill>
                <a:latin typeface="隶书" pitchFamily="49" charset="-122"/>
                <a:ea typeface="隶书" pitchFamily="49" charset="-122"/>
              </a:rPr>
              <a:t>3</a:t>
            </a:r>
            <a:r>
              <a:rPr lang="zh-CN" altLang="en-US" sz="2800" b="1" smtClean="0">
                <a:solidFill>
                  <a:schemeClr val="tx1"/>
                </a:solidFill>
                <a:latin typeface="隶书" pitchFamily="49" charset="-122"/>
                <a:ea typeface="隶书" pitchFamily="49" charset="-122"/>
              </a:rPr>
              <a:t>。对于测试的重视还表现在最后产品要发布的时候，此产品的所有相关部门都必须签字，而测试人员则具有绝对的否决权。</a:t>
            </a:r>
            <a:r>
              <a:rPr lang="zh-CN" altLang="en-US" sz="2800" b="1" smtClean="0">
                <a:solidFill>
                  <a:schemeClr val="bg1"/>
                </a:solidFill>
                <a:latin typeface="隶书" pitchFamily="49" charset="-122"/>
                <a:ea typeface="隶书" pitchFamily="49" charset="-122"/>
              </a:rPr>
              <a:t> </a:t>
            </a:r>
          </a:p>
          <a:p>
            <a:pPr eaLnBrk="1" hangingPunct="1">
              <a:lnSpc>
                <a:spcPct val="80000"/>
              </a:lnSpc>
              <a:buClr>
                <a:schemeClr val="bg1"/>
              </a:buClr>
              <a:buFont typeface="Wingdings" pitchFamily="2" charset="2"/>
              <a:buNone/>
            </a:pPr>
            <a:r>
              <a:rPr lang="zh-CN" altLang="en-US" sz="2400" smtClean="0">
                <a:solidFill>
                  <a:schemeClr val="tx1"/>
                </a:solidFill>
                <a:latin typeface="隶书" pitchFamily="49" charset="-122"/>
                <a:ea typeface="隶书" pitchFamily="49" charset="-122"/>
              </a:rPr>
              <a:t> </a:t>
            </a:r>
          </a:p>
        </p:txBody>
      </p:sp>
      <p:pic>
        <p:nvPicPr>
          <p:cNvPr id="103428" name="Picture 4" descr="j0222015"/>
          <p:cNvPicPr>
            <a:picLocks noChangeAspect="1" noChangeArrowheads="1"/>
          </p:cNvPicPr>
          <p:nvPr/>
        </p:nvPicPr>
        <p:blipFill>
          <a:blip r:embed="rId2" cstate="print"/>
          <a:srcRect/>
          <a:stretch>
            <a:fillRect/>
          </a:stretch>
        </p:blipFill>
        <p:spPr bwMode="auto">
          <a:xfrm>
            <a:off x="7364413" y="5070475"/>
            <a:ext cx="1779587" cy="178752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738755">
                                            <p:txEl>
                                              <p:pRg st="1" end="1"/>
                                            </p:txEl>
                                          </p:spTgt>
                                        </p:tgtEl>
                                        <p:attrNameLst>
                                          <p:attrName>style.visibility</p:attrName>
                                        </p:attrNameLst>
                                      </p:cBhvr>
                                      <p:to>
                                        <p:strVal val="visible"/>
                                      </p:to>
                                    </p:set>
                                    <p:animEffect transition="in" filter="blinds(horizontal)">
                                      <p:cBhvr>
                                        <p:cTn id="7" dur="500"/>
                                        <p:tgtEl>
                                          <p:spTgt spid="1738755">
                                            <p:txEl>
                                              <p:pRg st="1" end="1"/>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738755">
                                            <p:txEl>
                                              <p:pRg st="3" end="3"/>
                                            </p:txEl>
                                          </p:spTgt>
                                        </p:tgtEl>
                                        <p:attrNameLst>
                                          <p:attrName>style.visibility</p:attrName>
                                        </p:attrNameLst>
                                      </p:cBhvr>
                                      <p:to>
                                        <p:strVal val="visible"/>
                                      </p:to>
                                    </p:set>
                                    <p:animEffect transition="in" filter="blinds(horizontal)">
                                      <p:cBhvr>
                                        <p:cTn id="11" dur="500"/>
                                        <p:tgtEl>
                                          <p:spTgt spid="1738755">
                                            <p:txEl>
                                              <p:pRg st="3" end="3"/>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1738755">
                                            <p:txEl>
                                              <p:pRg st="2" end="2"/>
                                            </p:txEl>
                                          </p:spTgt>
                                        </p:tgtEl>
                                        <p:attrNameLst>
                                          <p:attrName>style.visibility</p:attrName>
                                        </p:attrNameLst>
                                      </p:cBhvr>
                                      <p:to>
                                        <p:strVal val="visible"/>
                                      </p:to>
                                    </p:set>
                                    <p:animEffect transition="in" filter="blinds(horizontal)">
                                      <p:cBhvr>
                                        <p:cTn id="15" dur="500"/>
                                        <p:tgtEl>
                                          <p:spTgt spid="17387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zh-CN" altLang="en-US" sz="3600" b="1" smtClean="0">
                <a:solidFill>
                  <a:schemeClr val="tx1"/>
                </a:solidFill>
              </a:rPr>
              <a:t>微软的测试工作</a:t>
            </a:r>
          </a:p>
        </p:txBody>
      </p:sp>
      <p:sp>
        <p:nvSpPr>
          <p:cNvPr id="1740803" name="Rectangle 3"/>
          <p:cNvSpPr>
            <a:spLocks noGrp="1" noChangeArrowheads="1"/>
          </p:cNvSpPr>
          <p:nvPr>
            <p:ph type="body" idx="1"/>
          </p:nvPr>
        </p:nvSpPr>
        <p:spPr>
          <a:xfrm>
            <a:off x="395288" y="2017713"/>
            <a:ext cx="8559800" cy="4114800"/>
          </a:xfrm>
        </p:spPr>
        <p:txBody>
          <a:bodyPr/>
          <a:lstStyle/>
          <a:p>
            <a:pPr eaLnBrk="1" hangingPunct="1">
              <a:buClr>
                <a:schemeClr val="bg1"/>
              </a:buClr>
              <a:buFont typeface="Wingdings" pitchFamily="2" charset="2"/>
              <a:buChar char="Ø"/>
            </a:pPr>
            <a:r>
              <a:rPr lang="en-US" altLang="zh-CN" b="1" smtClean="0">
                <a:solidFill>
                  <a:schemeClr val="bg1"/>
                </a:solidFill>
              </a:rPr>
              <a:t>  </a:t>
            </a:r>
            <a:r>
              <a:rPr lang="zh-CN" altLang="en-US" sz="2800" b="1" smtClean="0">
                <a:solidFill>
                  <a:schemeClr val="tx1"/>
                </a:solidFill>
                <a:latin typeface="隶书" pitchFamily="49" charset="-122"/>
                <a:ea typeface="隶书" pitchFamily="49" charset="-122"/>
              </a:rPr>
              <a:t>测试计划</a:t>
            </a:r>
          </a:p>
          <a:p>
            <a:pPr eaLnBrk="1" hangingPunct="1">
              <a:buClr>
                <a:schemeClr val="bg1"/>
              </a:buClr>
              <a:buFont typeface="Wingdings" pitchFamily="2" charset="2"/>
              <a:buNone/>
            </a:pPr>
            <a:r>
              <a:rPr lang="zh-CN" altLang="en-US" sz="2800" b="1" smtClean="0">
                <a:solidFill>
                  <a:schemeClr val="tx1"/>
                </a:solidFill>
                <a:latin typeface="隶书" pitchFamily="49" charset="-122"/>
                <a:ea typeface="隶书" pitchFamily="49" charset="-122"/>
              </a:rPr>
              <a:t>    测试计划是测试人员管理测试项目，在软件中寻找</a:t>
            </a:r>
            <a:r>
              <a:rPr lang="en-US" altLang="zh-CN" sz="2800" b="1" smtClean="0">
                <a:solidFill>
                  <a:schemeClr val="tx1"/>
                </a:solidFill>
                <a:latin typeface="隶书" pitchFamily="49" charset="-122"/>
                <a:ea typeface="隶书" pitchFamily="49" charset="-122"/>
              </a:rPr>
              <a:t>Bug</a:t>
            </a:r>
            <a:r>
              <a:rPr lang="zh-CN" altLang="en-US" sz="2800" b="1" smtClean="0">
                <a:solidFill>
                  <a:schemeClr val="tx1"/>
                </a:solidFill>
                <a:latin typeface="隶书" pitchFamily="49" charset="-122"/>
                <a:ea typeface="隶书" pitchFamily="49" charset="-122"/>
              </a:rPr>
              <a:t>的一种有效的工具。测试计划主要有两个作用：</a:t>
            </a:r>
          </a:p>
          <a:p>
            <a:pPr eaLnBrk="1" hangingPunct="1">
              <a:buClr>
                <a:schemeClr val="accent1"/>
              </a:buClr>
              <a:buFont typeface="Wingdings" pitchFamily="2" charset="2"/>
              <a:buChar char="ü"/>
            </a:pPr>
            <a:r>
              <a:rPr lang="zh-CN" altLang="en-US" sz="2800" b="1" smtClean="0">
                <a:solidFill>
                  <a:schemeClr val="tx1"/>
                </a:solidFill>
                <a:latin typeface="隶书" pitchFamily="49" charset="-122"/>
                <a:ea typeface="隶书" pitchFamily="49" charset="-122"/>
              </a:rPr>
              <a:t>评判团队的测试覆盖率以及效率，让测试工作很有条理的逐步展开；</a:t>
            </a:r>
          </a:p>
          <a:p>
            <a:pPr eaLnBrk="1" hangingPunct="1">
              <a:buClr>
                <a:schemeClr val="accent1"/>
              </a:buClr>
              <a:buFont typeface="Wingdings" pitchFamily="2" charset="2"/>
              <a:buChar char="ü"/>
            </a:pPr>
            <a:r>
              <a:rPr lang="zh-CN" altLang="en-US" sz="2800" b="1" smtClean="0">
                <a:solidFill>
                  <a:schemeClr val="tx1"/>
                </a:solidFill>
                <a:latin typeface="隶书" pitchFamily="49" charset="-122"/>
                <a:ea typeface="隶书" pitchFamily="49" charset="-122"/>
              </a:rPr>
              <a:t>有利于与项目经理、开发人员进行沟通。</a:t>
            </a:r>
            <a:r>
              <a:rPr lang="zh-CN" altLang="en-US" b="1" smtClean="0">
                <a:solidFill>
                  <a:schemeClr val="tx1"/>
                </a:solidFill>
              </a:rPr>
              <a:t>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740803">
                                            <p:txEl>
                                              <p:pRg st="1" end="1"/>
                                            </p:txEl>
                                          </p:spTgt>
                                        </p:tgtEl>
                                        <p:attrNameLst>
                                          <p:attrName>style.visibility</p:attrName>
                                        </p:attrNameLst>
                                      </p:cBhvr>
                                      <p:to>
                                        <p:strVal val="visible"/>
                                      </p:to>
                                    </p:set>
                                    <p:animEffect transition="in" filter="blinds(horizontal)">
                                      <p:cBhvr>
                                        <p:cTn id="7" dur="500"/>
                                        <p:tgtEl>
                                          <p:spTgt spid="1740803">
                                            <p:txEl>
                                              <p:pRg st="1" end="1"/>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740803">
                                            <p:txEl>
                                              <p:pRg st="2" end="2"/>
                                            </p:txEl>
                                          </p:spTgt>
                                        </p:tgtEl>
                                        <p:attrNameLst>
                                          <p:attrName>style.visibility</p:attrName>
                                        </p:attrNameLst>
                                      </p:cBhvr>
                                      <p:to>
                                        <p:strVal val="visible"/>
                                      </p:to>
                                    </p:set>
                                    <p:animEffect transition="in" filter="blinds(horizontal)">
                                      <p:cBhvr>
                                        <p:cTn id="11" dur="500"/>
                                        <p:tgtEl>
                                          <p:spTgt spid="1740803">
                                            <p:txEl>
                                              <p:pRg st="2" end="2"/>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1740803">
                                            <p:txEl>
                                              <p:pRg st="3" end="3"/>
                                            </p:txEl>
                                          </p:spTgt>
                                        </p:tgtEl>
                                        <p:attrNameLst>
                                          <p:attrName>style.visibility</p:attrName>
                                        </p:attrNameLst>
                                      </p:cBhvr>
                                      <p:to>
                                        <p:strVal val="visible"/>
                                      </p:to>
                                    </p:set>
                                    <p:animEffect transition="in" filter="blinds(horizontal)">
                                      <p:cBhvr>
                                        <p:cTn id="15" dur="500"/>
                                        <p:tgtEl>
                                          <p:spTgt spid="17408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zh-CN" altLang="en-US" sz="3600" b="1" smtClean="0">
                <a:solidFill>
                  <a:schemeClr val="tx1"/>
                </a:solidFill>
              </a:rPr>
              <a:t>测试计划</a:t>
            </a:r>
          </a:p>
        </p:txBody>
      </p:sp>
      <p:sp>
        <p:nvSpPr>
          <p:cNvPr id="1741827" name="Rectangle 3"/>
          <p:cNvSpPr>
            <a:spLocks noGrp="1" noChangeArrowheads="1"/>
          </p:cNvSpPr>
          <p:nvPr>
            <p:ph type="body" idx="1"/>
          </p:nvPr>
        </p:nvSpPr>
        <p:spPr>
          <a:xfrm>
            <a:off x="539750" y="2017713"/>
            <a:ext cx="8415338" cy="4114800"/>
          </a:xfrm>
        </p:spPr>
        <p:txBody>
          <a:bodyPr/>
          <a:lstStyle/>
          <a:p>
            <a:pPr eaLnBrk="1" hangingPunct="1">
              <a:buClr>
                <a:schemeClr val="bg1"/>
              </a:buClr>
              <a:buFont typeface="Wingdings" pitchFamily="2" charset="2"/>
              <a:buChar char="Ø"/>
            </a:pPr>
            <a:r>
              <a:rPr lang="en-US" altLang="zh-CN" sz="2800" b="1" smtClean="0">
                <a:solidFill>
                  <a:schemeClr val="bg1"/>
                </a:solidFill>
              </a:rPr>
              <a:t>  </a:t>
            </a:r>
            <a:r>
              <a:rPr lang="zh-CN" altLang="en-US" sz="2800" b="1" smtClean="0">
                <a:solidFill>
                  <a:schemeClr val="tx1"/>
                </a:solidFill>
                <a:latin typeface="隶书" pitchFamily="49" charset="-122"/>
                <a:ea typeface="隶书" pitchFamily="49" charset="-122"/>
              </a:rPr>
              <a:t>测试文档</a:t>
            </a:r>
          </a:p>
          <a:p>
            <a:pPr eaLnBrk="1" hangingPunct="1">
              <a:buFont typeface="Wingdings" pitchFamily="2" charset="2"/>
              <a:buNone/>
            </a:pPr>
            <a:r>
              <a:rPr lang="zh-CN" altLang="en-US" sz="2800" b="1" smtClean="0">
                <a:solidFill>
                  <a:schemeClr val="tx1"/>
                </a:solidFill>
                <a:latin typeface="隶书" pitchFamily="49" charset="-122"/>
                <a:ea typeface="隶书" pitchFamily="49" charset="-122"/>
              </a:rPr>
              <a:t>    测试人员在编写测试计划之前，应获得以下文档：</a:t>
            </a:r>
          </a:p>
          <a:p>
            <a:pPr eaLnBrk="1" hangingPunct="1">
              <a:buClr>
                <a:schemeClr val="bg1"/>
              </a:buClr>
              <a:buFont typeface="Wingdings" pitchFamily="2" charset="2"/>
              <a:buChar char="Ü"/>
            </a:pPr>
            <a:r>
              <a:rPr lang="zh-CN" altLang="en-US" sz="2800" b="1" smtClean="0">
                <a:solidFill>
                  <a:schemeClr val="tx1"/>
                </a:solidFill>
                <a:latin typeface="隶书" pitchFamily="49" charset="-122"/>
                <a:ea typeface="隶书" pitchFamily="49" charset="-122"/>
              </a:rPr>
              <a:t> 程序经理编写的产品功能说明书或产品开发计划；</a:t>
            </a:r>
          </a:p>
          <a:p>
            <a:pPr eaLnBrk="1" hangingPunct="1">
              <a:buClr>
                <a:schemeClr val="bg1"/>
              </a:buClr>
              <a:buFont typeface="Wingdings" pitchFamily="2" charset="2"/>
              <a:buChar char="Ü"/>
            </a:pPr>
            <a:r>
              <a:rPr lang="zh-CN" altLang="en-US" sz="2800" b="1" smtClean="0">
                <a:solidFill>
                  <a:schemeClr val="tx1"/>
                </a:solidFill>
                <a:latin typeface="隶书" pitchFamily="49" charset="-122"/>
                <a:ea typeface="隶书" pitchFamily="49" charset="-122"/>
              </a:rPr>
              <a:t> 程序经理或开发人员提供的开发进度表。</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741827">
                                            <p:txEl>
                                              <p:pRg st="1" end="1"/>
                                            </p:txEl>
                                          </p:spTgt>
                                        </p:tgtEl>
                                        <p:attrNameLst>
                                          <p:attrName>style.visibility</p:attrName>
                                        </p:attrNameLst>
                                      </p:cBhvr>
                                      <p:to>
                                        <p:strVal val="visible"/>
                                      </p:to>
                                    </p:set>
                                    <p:animEffect transition="in" filter="blinds(horizontal)">
                                      <p:cBhvr>
                                        <p:cTn id="7" dur="500"/>
                                        <p:tgtEl>
                                          <p:spTgt spid="1741827">
                                            <p:txEl>
                                              <p:pRg st="1" end="1"/>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741827">
                                            <p:txEl>
                                              <p:pRg st="2" end="2"/>
                                            </p:txEl>
                                          </p:spTgt>
                                        </p:tgtEl>
                                        <p:attrNameLst>
                                          <p:attrName>style.visibility</p:attrName>
                                        </p:attrNameLst>
                                      </p:cBhvr>
                                      <p:to>
                                        <p:strVal val="visible"/>
                                      </p:to>
                                    </p:set>
                                    <p:animEffect transition="in" filter="blinds(horizontal)">
                                      <p:cBhvr>
                                        <p:cTn id="11" dur="500"/>
                                        <p:tgtEl>
                                          <p:spTgt spid="1741827">
                                            <p:txEl>
                                              <p:pRg st="2" end="2"/>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1741827">
                                            <p:txEl>
                                              <p:pRg st="3" end="3"/>
                                            </p:txEl>
                                          </p:spTgt>
                                        </p:tgtEl>
                                        <p:attrNameLst>
                                          <p:attrName>style.visibility</p:attrName>
                                        </p:attrNameLst>
                                      </p:cBhvr>
                                      <p:to>
                                        <p:strVal val="visible"/>
                                      </p:to>
                                    </p:set>
                                    <p:animEffect transition="in" filter="blinds(horizontal)">
                                      <p:cBhvr>
                                        <p:cTn id="15" dur="500"/>
                                        <p:tgtEl>
                                          <p:spTgt spid="17418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zh-CN" altLang="en-US" sz="3600" b="1" smtClean="0">
                <a:solidFill>
                  <a:schemeClr val="tx1"/>
                </a:solidFill>
              </a:rPr>
              <a:t>测试计划</a:t>
            </a:r>
          </a:p>
        </p:txBody>
      </p:sp>
      <p:sp>
        <p:nvSpPr>
          <p:cNvPr id="1742851" name="Rectangle 3"/>
          <p:cNvSpPr>
            <a:spLocks noGrp="1" noChangeArrowheads="1"/>
          </p:cNvSpPr>
          <p:nvPr>
            <p:ph type="body" idx="1"/>
          </p:nvPr>
        </p:nvSpPr>
        <p:spPr>
          <a:xfrm>
            <a:off x="684213" y="2017713"/>
            <a:ext cx="8270875" cy="4114800"/>
          </a:xfrm>
        </p:spPr>
        <p:txBody>
          <a:bodyPr/>
          <a:lstStyle/>
          <a:p>
            <a:pPr marL="812800" indent="-812800" eaLnBrk="1" hangingPunct="1">
              <a:buClr>
                <a:schemeClr val="bg1"/>
              </a:buClr>
              <a:buFont typeface="Wingdings" pitchFamily="2" charset="2"/>
              <a:buChar char="Ø"/>
            </a:pPr>
            <a:r>
              <a:rPr lang="en-US" altLang="zh-CN" b="1" smtClean="0">
                <a:solidFill>
                  <a:schemeClr val="bg1"/>
                </a:solidFill>
              </a:rPr>
              <a:t> </a:t>
            </a:r>
            <a:r>
              <a:rPr lang="zh-CN" altLang="en-US" sz="2800" b="1" smtClean="0">
                <a:solidFill>
                  <a:schemeClr val="tx1"/>
                </a:solidFill>
                <a:latin typeface="隶书" pitchFamily="49" charset="-122"/>
                <a:ea typeface="隶书" pitchFamily="49" charset="-122"/>
              </a:rPr>
              <a:t>测试计划的内容</a:t>
            </a:r>
          </a:p>
          <a:p>
            <a:pPr marL="812800" indent="-812800" eaLnBrk="1" hangingPunct="1">
              <a:buClr>
                <a:schemeClr val="tx1"/>
              </a:buClr>
              <a:buFont typeface="Wingdings" pitchFamily="2" charset="2"/>
              <a:buAutoNum type="arabicPeriod"/>
            </a:pPr>
            <a:r>
              <a:rPr lang="zh-CN" altLang="en-US" sz="2800" b="1" smtClean="0">
                <a:solidFill>
                  <a:schemeClr val="tx1"/>
                </a:solidFill>
                <a:latin typeface="隶书" pitchFamily="49" charset="-122"/>
                <a:ea typeface="隶书" pitchFamily="49" charset="-122"/>
              </a:rPr>
              <a:t> 测试目标和发布条件</a:t>
            </a:r>
          </a:p>
          <a:p>
            <a:pPr marL="812800" indent="-812800" eaLnBrk="1" hangingPunct="1">
              <a:buClr>
                <a:schemeClr val="tx1"/>
              </a:buClr>
              <a:buFont typeface="Wingdings" pitchFamily="2" charset="2"/>
              <a:buChar char="ð"/>
            </a:pPr>
            <a:r>
              <a:rPr lang="zh-CN" altLang="en-US" sz="2800" b="1" smtClean="0">
                <a:solidFill>
                  <a:schemeClr val="tx1"/>
                </a:solidFill>
                <a:latin typeface="隶书" pitchFamily="49" charset="-122"/>
                <a:ea typeface="隶书" pitchFamily="49" charset="-122"/>
              </a:rPr>
              <a:t> 给出清晰的测试目标描述 </a:t>
            </a:r>
          </a:p>
          <a:p>
            <a:pPr marL="812800" indent="-812800" eaLnBrk="1" hangingPunct="1">
              <a:buClr>
                <a:schemeClr val="tx1"/>
              </a:buClr>
              <a:buFont typeface="Wingdings" pitchFamily="2" charset="2"/>
              <a:buChar char="ð"/>
            </a:pPr>
            <a:r>
              <a:rPr lang="zh-CN" altLang="en-US" sz="2800" b="1" smtClean="0">
                <a:solidFill>
                  <a:schemeClr val="tx1"/>
                </a:solidFill>
                <a:latin typeface="隶书" pitchFamily="49" charset="-122"/>
                <a:ea typeface="隶书" pitchFamily="49" charset="-122"/>
              </a:rPr>
              <a:t> 定义产品的发布条件 </a:t>
            </a:r>
          </a:p>
          <a:p>
            <a:pPr marL="812800" indent="-812800" eaLnBrk="1" hangingPunct="1">
              <a:buClr>
                <a:schemeClr val="tx1"/>
              </a:buClr>
              <a:buFont typeface="Wingdings" pitchFamily="2" charset="2"/>
              <a:buAutoNum type="arabicPeriod" startAt="2"/>
            </a:pPr>
            <a:r>
              <a:rPr lang="zh-CN" altLang="en-US" sz="2800" b="1" smtClean="0">
                <a:solidFill>
                  <a:schemeClr val="tx1"/>
                </a:solidFill>
                <a:latin typeface="隶书" pitchFamily="49" charset="-122"/>
                <a:ea typeface="隶书" pitchFamily="49" charset="-122"/>
              </a:rPr>
              <a:t> 待测产品范围 </a:t>
            </a:r>
          </a:p>
          <a:p>
            <a:pPr marL="812800" indent="-812800" eaLnBrk="1" hangingPunct="1">
              <a:buClr>
                <a:schemeClr val="tx1"/>
              </a:buClr>
              <a:buFont typeface="Wingdings" pitchFamily="2" charset="2"/>
              <a:buChar char="ð"/>
            </a:pPr>
            <a:r>
              <a:rPr lang="zh-CN" altLang="en-US" sz="2800" b="1" smtClean="0">
                <a:solidFill>
                  <a:schemeClr val="tx1"/>
                </a:solidFill>
                <a:latin typeface="隶书" pitchFamily="49" charset="-122"/>
                <a:ea typeface="隶书" pitchFamily="49" charset="-122"/>
              </a:rPr>
              <a:t> 软件主要特性</a:t>
            </a:r>
            <a:r>
              <a:rPr lang="en-US" altLang="zh-CN" sz="2800" b="1" smtClean="0">
                <a:solidFill>
                  <a:schemeClr val="tx1"/>
                </a:solidFill>
                <a:latin typeface="隶书" pitchFamily="49" charset="-122"/>
                <a:ea typeface="隶书" pitchFamily="49" charset="-122"/>
              </a:rPr>
              <a:t>/</a:t>
            </a:r>
            <a:r>
              <a:rPr lang="zh-CN" altLang="en-US" sz="2800" b="1" smtClean="0">
                <a:solidFill>
                  <a:schemeClr val="tx1"/>
                </a:solidFill>
                <a:latin typeface="隶书" pitchFamily="49" charset="-122"/>
                <a:ea typeface="隶书" pitchFamily="49" charset="-122"/>
              </a:rPr>
              <a:t>功能说明 </a:t>
            </a:r>
          </a:p>
          <a:p>
            <a:pPr marL="812800" indent="-812800" eaLnBrk="1" hangingPunct="1">
              <a:buClr>
                <a:schemeClr val="tx1"/>
              </a:buClr>
              <a:buFont typeface="Wingdings" pitchFamily="2" charset="2"/>
              <a:buChar char="ð"/>
            </a:pPr>
            <a:r>
              <a:rPr lang="zh-CN" altLang="en-US" sz="2800" b="1" smtClean="0">
                <a:solidFill>
                  <a:schemeClr val="tx1"/>
                </a:solidFill>
                <a:latin typeface="隶书" pitchFamily="49" charset="-122"/>
                <a:ea typeface="隶书" pitchFamily="49" charset="-122"/>
              </a:rPr>
              <a:t> 特性</a:t>
            </a:r>
            <a:r>
              <a:rPr lang="en-US" altLang="zh-CN" sz="2800" b="1" smtClean="0">
                <a:solidFill>
                  <a:schemeClr val="tx1"/>
                </a:solidFill>
                <a:latin typeface="隶书" pitchFamily="49" charset="-122"/>
                <a:ea typeface="隶书" pitchFamily="49" charset="-122"/>
              </a:rPr>
              <a:t>/</a:t>
            </a:r>
            <a:r>
              <a:rPr lang="zh-CN" altLang="en-US" sz="2800" b="1" smtClean="0">
                <a:solidFill>
                  <a:schemeClr val="tx1"/>
                </a:solidFill>
                <a:latin typeface="隶书" pitchFamily="49" charset="-122"/>
                <a:ea typeface="隶书" pitchFamily="49" charset="-122"/>
              </a:rPr>
              <a:t>功能测试一览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742851">
                                            <p:txEl>
                                              <p:pRg st="1" end="1"/>
                                            </p:txEl>
                                          </p:spTgt>
                                        </p:tgtEl>
                                        <p:attrNameLst>
                                          <p:attrName>style.visibility</p:attrName>
                                        </p:attrNameLst>
                                      </p:cBhvr>
                                      <p:to>
                                        <p:strVal val="visible"/>
                                      </p:to>
                                    </p:set>
                                    <p:animEffect transition="in" filter="blinds(horizontal)">
                                      <p:cBhvr>
                                        <p:cTn id="7" dur="500"/>
                                        <p:tgtEl>
                                          <p:spTgt spid="1742851">
                                            <p:txEl>
                                              <p:pRg st="1" end="1"/>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742851">
                                            <p:txEl>
                                              <p:pRg st="2" end="2"/>
                                            </p:txEl>
                                          </p:spTgt>
                                        </p:tgtEl>
                                        <p:attrNameLst>
                                          <p:attrName>style.visibility</p:attrName>
                                        </p:attrNameLst>
                                      </p:cBhvr>
                                      <p:to>
                                        <p:strVal val="visible"/>
                                      </p:to>
                                    </p:set>
                                    <p:animEffect transition="in" filter="blinds(horizontal)">
                                      <p:cBhvr>
                                        <p:cTn id="11" dur="500"/>
                                        <p:tgtEl>
                                          <p:spTgt spid="1742851">
                                            <p:txEl>
                                              <p:pRg st="2" end="2"/>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1742851">
                                            <p:txEl>
                                              <p:pRg st="3" end="3"/>
                                            </p:txEl>
                                          </p:spTgt>
                                        </p:tgtEl>
                                        <p:attrNameLst>
                                          <p:attrName>style.visibility</p:attrName>
                                        </p:attrNameLst>
                                      </p:cBhvr>
                                      <p:to>
                                        <p:strVal val="visible"/>
                                      </p:to>
                                    </p:set>
                                    <p:animEffect transition="in" filter="blinds(horizontal)">
                                      <p:cBhvr>
                                        <p:cTn id="15" dur="500"/>
                                        <p:tgtEl>
                                          <p:spTgt spid="1742851">
                                            <p:txEl>
                                              <p:pRg st="3" end="3"/>
                                            </p:txEl>
                                          </p:spTgt>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1742851">
                                            <p:txEl>
                                              <p:pRg st="4" end="4"/>
                                            </p:txEl>
                                          </p:spTgt>
                                        </p:tgtEl>
                                        <p:attrNameLst>
                                          <p:attrName>style.visibility</p:attrName>
                                        </p:attrNameLst>
                                      </p:cBhvr>
                                      <p:to>
                                        <p:strVal val="visible"/>
                                      </p:to>
                                    </p:set>
                                    <p:animEffect transition="in" filter="blinds(horizontal)">
                                      <p:cBhvr>
                                        <p:cTn id="19" dur="500"/>
                                        <p:tgtEl>
                                          <p:spTgt spid="1742851">
                                            <p:txEl>
                                              <p:pRg st="4" end="4"/>
                                            </p:txEl>
                                          </p:spTgt>
                                        </p:tgtEl>
                                      </p:cBhvr>
                                    </p:animEffect>
                                  </p:childTnLst>
                                </p:cTn>
                              </p:par>
                            </p:childTnLst>
                          </p:cTn>
                        </p:par>
                        <p:par>
                          <p:cTn id="20" fill="hold">
                            <p:stCondLst>
                              <p:cond delay="2000"/>
                            </p:stCondLst>
                            <p:childTnLst>
                              <p:par>
                                <p:cTn id="21" presetID="3" presetClass="entr" presetSubtype="10" fill="hold" nodeType="afterEffect">
                                  <p:stCondLst>
                                    <p:cond delay="0"/>
                                  </p:stCondLst>
                                  <p:childTnLst>
                                    <p:set>
                                      <p:cBhvr>
                                        <p:cTn id="22" dur="1" fill="hold">
                                          <p:stCondLst>
                                            <p:cond delay="0"/>
                                          </p:stCondLst>
                                        </p:cTn>
                                        <p:tgtEl>
                                          <p:spTgt spid="1742851">
                                            <p:txEl>
                                              <p:pRg st="5" end="5"/>
                                            </p:txEl>
                                          </p:spTgt>
                                        </p:tgtEl>
                                        <p:attrNameLst>
                                          <p:attrName>style.visibility</p:attrName>
                                        </p:attrNameLst>
                                      </p:cBhvr>
                                      <p:to>
                                        <p:strVal val="visible"/>
                                      </p:to>
                                    </p:set>
                                    <p:animEffect transition="in" filter="blinds(horizontal)">
                                      <p:cBhvr>
                                        <p:cTn id="23" dur="500"/>
                                        <p:tgtEl>
                                          <p:spTgt spid="1742851">
                                            <p:txEl>
                                              <p:pRg st="5" end="5"/>
                                            </p:txEl>
                                          </p:spTgt>
                                        </p:tgtEl>
                                      </p:cBhvr>
                                    </p:animEffect>
                                  </p:childTnLst>
                                </p:cTn>
                              </p:par>
                            </p:childTnLst>
                          </p:cTn>
                        </p:par>
                        <p:par>
                          <p:cTn id="24" fill="hold">
                            <p:stCondLst>
                              <p:cond delay="2500"/>
                            </p:stCondLst>
                            <p:childTnLst>
                              <p:par>
                                <p:cTn id="25" presetID="3" presetClass="entr" presetSubtype="10" fill="hold" nodeType="afterEffect">
                                  <p:stCondLst>
                                    <p:cond delay="0"/>
                                  </p:stCondLst>
                                  <p:childTnLst>
                                    <p:set>
                                      <p:cBhvr>
                                        <p:cTn id="26" dur="1" fill="hold">
                                          <p:stCondLst>
                                            <p:cond delay="0"/>
                                          </p:stCondLst>
                                        </p:cTn>
                                        <p:tgtEl>
                                          <p:spTgt spid="1742851">
                                            <p:txEl>
                                              <p:pRg st="6" end="6"/>
                                            </p:txEl>
                                          </p:spTgt>
                                        </p:tgtEl>
                                        <p:attrNameLst>
                                          <p:attrName>style.visibility</p:attrName>
                                        </p:attrNameLst>
                                      </p:cBhvr>
                                      <p:to>
                                        <p:strVal val="visible"/>
                                      </p:to>
                                    </p:set>
                                    <p:animEffect transition="in" filter="blinds(horizontal)">
                                      <p:cBhvr>
                                        <p:cTn id="27" dur="500"/>
                                        <p:tgtEl>
                                          <p:spTgt spid="17428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lang="zh-CN" altLang="en-US" sz="3600" b="1" smtClean="0">
                <a:solidFill>
                  <a:schemeClr val="tx1"/>
                </a:solidFill>
              </a:rPr>
              <a:t>测试计划</a:t>
            </a:r>
          </a:p>
        </p:txBody>
      </p:sp>
      <p:sp>
        <p:nvSpPr>
          <p:cNvPr id="1743875" name="Rectangle 3"/>
          <p:cNvSpPr>
            <a:spLocks noGrp="1" noChangeArrowheads="1"/>
          </p:cNvSpPr>
          <p:nvPr>
            <p:ph type="body" idx="1"/>
          </p:nvPr>
        </p:nvSpPr>
        <p:spPr>
          <a:xfrm>
            <a:off x="468313" y="2017713"/>
            <a:ext cx="8486775" cy="4114800"/>
          </a:xfrm>
        </p:spPr>
        <p:txBody>
          <a:bodyPr/>
          <a:lstStyle/>
          <a:p>
            <a:pPr marL="812800" indent="-812800" eaLnBrk="1" hangingPunct="1">
              <a:buClr>
                <a:schemeClr val="bg1"/>
              </a:buClr>
              <a:buFont typeface="Wingdings" pitchFamily="2" charset="2"/>
              <a:buChar char="Ø"/>
            </a:pPr>
            <a:r>
              <a:rPr lang="en-US" altLang="zh-CN" b="1" smtClean="0">
                <a:solidFill>
                  <a:schemeClr val="tx1"/>
                </a:solidFill>
              </a:rPr>
              <a:t> </a:t>
            </a:r>
            <a:r>
              <a:rPr lang="zh-CN" altLang="en-US" sz="2800" b="1" smtClean="0">
                <a:solidFill>
                  <a:schemeClr val="tx1"/>
                </a:solidFill>
                <a:latin typeface="隶书" pitchFamily="49" charset="-122"/>
                <a:ea typeface="隶书" pitchFamily="49" charset="-122"/>
              </a:rPr>
              <a:t>测试计划的内容</a:t>
            </a:r>
          </a:p>
          <a:p>
            <a:pPr marL="812800" indent="-812800" eaLnBrk="1" hangingPunct="1">
              <a:buClr>
                <a:schemeClr val="tx1"/>
              </a:buClr>
              <a:buFont typeface="Wingdings" pitchFamily="2" charset="2"/>
              <a:buAutoNum type="arabicPeriod" startAt="3"/>
            </a:pPr>
            <a:r>
              <a:rPr lang="zh-CN" altLang="en-US" sz="2800" b="1" smtClean="0">
                <a:solidFill>
                  <a:schemeClr val="tx1"/>
                </a:solidFill>
                <a:latin typeface="隶书" pitchFamily="49" charset="-122"/>
                <a:ea typeface="隶书" pitchFamily="49" charset="-122"/>
              </a:rPr>
              <a:t> 测试方法描述</a:t>
            </a:r>
          </a:p>
          <a:p>
            <a:pPr marL="812800" indent="-812800" eaLnBrk="1" hangingPunct="1">
              <a:buClr>
                <a:schemeClr val="bg1"/>
              </a:buClr>
              <a:buFont typeface="Wingdings" pitchFamily="2" charset="2"/>
              <a:buChar char="ð"/>
            </a:pPr>
            <a:r>
              <a:rPr lang="zh-CN" altLang="en-US" sz="2800" b="1" smtClean="0">
                <a:solidFill>
                  <a:schemeClr val="tx1"/>
                </a:solidFill>
                <a:latin typeface="隶书" pitchFamily="49" charset="-122"/>
                <a:ea typeface="隶书" pitchFamily="49" charset="-122"/>
              </a:rPr>
              <a:t> 定义测试软件产品时使用的测试方法；</a:t>
            </a:r>
          </a:p>
          <a:p>
            <a:pPr marL="812800" indent="-812800" eaLnBrk="1" hangingPunct="1">
              <a:buClr>
                <a:schemeClr val="bg1"/>
              </a:buClr>
              <a:buFont typeface="Wingdings" pitchFamily="2" charset="2"/>
              <a:buChar char="ð"/>
            </a:pPr>
            <a:r>
              <a:rPr lang="zh-CN" altLang="en-US" sz="2800" b="1" smtClean="0">
                <a:solidFill>
                  <a:schemeClr val="tx1"/>
                </a:solidFill>
                <a:latin typeface="隶书" pitchFamily="49" charset="-122"/>
                <a:ea typeface="隶书" pitchFamily="49" charset="-122"/>
              </a:rPr>
              <a:t> 描述每一种特定的测试方法可以覆盖哪些测试范围。</a:t>
            </a:r>
          </a:p>
          <a:p>
            <a:pPr marL="812800" indent="-812800" eaLnBrk="1" hangingPunct="1">
              <a:buClr>
                <a:schemeClr val="tx1"/>
              </a:buClr>
              <a:buFont typeface="Wingdings" pitchFamily="2" charset="2"/>
              <a:buAutoNum type="arabicPeriod" startAt="4"/>
            </a:pPr>
            <a:r>
              <a:rPr lang="zh-CN" altLang="en-US" sz="2800" b="1" smtClean="0">
                <a:solidFill>
                  <a:schemeClr val="tx1"/>
                </a:solidFill>
                <a:latin typeface="隶书" pitchFamily="49" charset="-122"/>
                <a:ea typeface="隶书" pitchFamily="49" charset="-122"/>
              </a:rPr>
              <a:t> 测试进度表</a:t>
            </a:r>
          </a:p>
          <a:p>
            <a:pPr marL="812800" indent="-812800" eaLnBrk="1" hangingPunct="1">
              <a:buClr>
                <a:schemeClr val="bg1"/>
              </a:buClr>
              <a:buFont typeface="Wingdings" pitchFamily="2" charset="2"/>
              <a:buChar char="ð"/>
            </a:pPr>
            <a:r>
              <a:rPr lang="zh-CN" altLang="en-US" sz="2800" b="1" smtClean="0">
                <a:solidFill>
                  <a:schemeClr val="tx1"/>
                </a:solidFill>
                <a:latin typeface="隶书" pitchFamily="49" charset="-122"/>
                <a:ea typeface="隶书" pitchFamily="49" charset="-122"/>
              </a:rPr>
              <a:t> 定义测试里程碑；</a:t>
            </a:r>
          </a:p>
          <a:p>
            <a:pPr marL="812800" indent="-812800" eaLnBrk="1" hangingPunct="1">
              <a:buClr>
                <a:schemeClr val="bg1"/>
              </a:buClr>
              <a:buFont typeface="Wingdings" pitchFamily="2" charset="2"/>
              <a:buChar char="ð"/>
            </a:pPr>
            <a:r>
              <a:rPr lang="zh-CN" altLang="en-US" sz="2800" b="1" smtClean="0">
                <a:solidFill>
                  <a:schemeClr val="tx1"/>
                </a:solidFill>
                <a:latin typeface="隶书" pitchFamily="49" charset="-122"/>
                <a:ea typeface="隶书" pitchFamily="49" charset="-122"/>
              </a:rPr>
              <a:t> 定义当前里程碑的详细测试进度。</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743875">
                                            <p:txEl>
                                              <p:pRg st="1" end="1"/>
                                            </p:txEl>
                                          </p:spTgt>
                                        </p:tgtEl>
                                        <p:attrNameLst>
                                          <p:attrName>style.visibility</p:attrName>
                                        </p:attrNameLst>
                                      </p:cBhvr>
                                      <p:to>
                                        <p:strVal val="visible"/>
                                      </p:to>
                                    </p:set>
                                    <p:animEffect transition="in" filter="blinds(horizontal)">
                                      <p:cBhvr>
                                        <p:cTn id="7" dur="500"/>
                                        <p:tgtEl>
                                          <p:spTgt spid="1743875">
                                            <p:txEl>
                                              <p:pRg st="1" end="1"/>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743875">
                                            <p:txEl>
                                              <p:pRg st="2" end="2"/>
                                            </p:txEl>
                                          </p:spTgt>
                                        </p:tgtEl>
                                        <p:attrNameLst>
                                          <p:attrName>style.visibility</p:attrName>
                                        </p:attrNameLst>
                                      </p:cBhvr>
                                      <p:to>
                                        <p:strVal val="visible"/>
                                      </p:to>
                                    </p:set>
                                    <p:animEffect transition="in" filter="blinds(horizontal)">
                                      <p:cBhvr>
                                        <p:cTn id="11" dur="500"/>
                                        <p:tgtEl>
                                          <p:spTgt spid="1743875">
                                            <p:txEl>
                                              <p:pRg st="2" end="2"/>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1743875">
                                            <p:txEl>
                                              <p:pRg st="3" end="3"/>
                                            </p:txEl>
                                          </p:spTgt>
                                        </p:tgtEl>
                                        <p:attrNameLst>
                                          <p:attrName>style.visibility</p:attrName>
                                        </p:attrNameLst>
                                      </p:cBhvr>
                                      <p:to>
                                        <p:strVal val="visible"/>
                                      </p:to>
                                    </p:set>
                                    <p:animEffect transition="in" filter="blinds(horizontal)">
                                      <p:cBhvr>
                                        <p:cTn id="15" dur="500"/>
                                        <p:tgtEl>
                                          <p:spTgt spid="1743875">
                                            <p:txEl>
                                              <p:pRg st="3" end="3"/>
                                            </p:txEl>
                                          </p:spTgt>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1743875">
                                            <p:txEl>
                                              <p:pRg st="4" end="4"/>
                                            </p:txEl>
                                          </p:spTgt>
                                        </p:tgtEl>
                                        <p:attrNameLst>
                                          <p:attrName>style.visibility</p:attrName>
                                        </p:attrNameLst>
                                      </p:cBhvr>
                                      <p:to>
                                        <p:strVal val="visible"/>
                                      </p:to>
                                    </p:set>
                                    <p:animEffect transition="in" filter="blinds(horizontal)">
                                      <p:cBhvr>
                                        <p:cTn id="19" dur="500"/>
                                        <p:tgtEl>
                                          <p:spTgt spid="1743875">
                                            <p:txEl>
                                              <p:pRg st="4" end="4"/>
                                            </p:txEl>
                                          </p:spTgt>
                                        </p:tgtEl>
                                      </p:cBhvr>
                                    </p:animEffect>
                                  </p:childTnLst>
                                </p:cTn>
                              </p:par>
                            </p:childTnLst>
                          </p:cTn>
                        </p:par>
                        <p:par>
                          <p:cTn id="20" fill="hold">
                            <p:stCondLst>
                              <p:cond delay="2000"/>
                            </p:stCondLst>
                            <p:childTnLst>
                              <p:par>
                                <p:cTn id="21" presetID="3" presetClass="entr" presetSubtype="10" fill="hold" nodeType="afterEffect">
                                  <p:stCondLst>
                                    <p:cond delay="0"/>
                                  </p:stCondLst>
                                  <p:childTnLst>
                                    <p:set>
                                      <p:cBhvr>
                                        <p:cTn id="22" dur="1" fill="hold">
                                          <p:stCondLst>
                                            <p:cond delay="0"/>
                                          </p:stCondLst>
                                        </p:cTn>
                                        <p:tgtEl>
                                          <p:spTgt spid="1743875">
                                            <p:txEl>
                                              <p:pRg st="5" end="5"/>
                                            </p:txEl>
                                          </p:spTgt>
                                        </p:tgtEl>
                                        <p:attrNameLst>
                                          <p:attrName>style.visibility</p:attrName>
                                        </p:attrNameLst>
                                      </p:cBhvr>
                                      <p:to>
                                        <p:strVal val="visible"/>
                                      </p:to>
                                    </p:set>
                                    <p:animEffect transition="in" filter="blinds(horizontal)">
                                      <p:cBhvr>
                                        <p:cTn id="23" dur="500"/>
                                        <p:tgtEl>
                                          <p:spTgt spid="1743875">
                                            <p:txEl>
                                              <p:pRg st="5" end="5"/>
                                            </p:txEl>
                                          </p:spTgt>
                                        </p:tgtEl>
                                      </p:cBhvr>
                                    </p:animEffect>
                                  </p:childTnLst>
                                </p:cTn>
                              </p:par>
                            </p:childTnLst>
                          </p:cTn>
                        </p:par>
                        <p:par>
                          <p:cTn id="24" fill="hold">
                            <p:stCondLst>
                              <p:cond delay="2500"/>
                            </p:stCondLst>
                            <p:childTnLst>
                              <p:par>
                                <p:cTn id="25" presetID="3" presetClass="entr" presetSubtype="10" fill="hold" nodeType="afterEffect">
                                  <p:stCondLst>
                                    <p:cond delay="0"/>
                                  </p:stCondLst>
                                  <p:childTnLst>
                                    <p:set>
                                      <p:cBhvr>
                                        <p:cTn id="26" dur="1" fill="hold">
                                          <p:stCondLst>
                                            <p:cond delay="0"/>
                                          </p:stCondLst>
                                        </p:cTn>
                                        <p:tgtEl>
                                          <p:spTgt spid="1743875">
                                            <p:txEl>
                                              <p:pRg st="6" end="6"/>
                                            </p:txEl>
                                          </p:spTgt>
                                        </p:tgtEl>
                                        <p:attrNameLst>
                                          <p:attrName>style.visibility</p:attrName>
                                        </p:attrNameLst>
                                      </p:cBhvr>
                                      <p:to>
                                        <p:strVal val="visible"/>
                                      </p:to>
                                    </p:set>
                                    <p:animEffect transition="in" filter="blinds(horizontal)">
                                      <p:cBhvr>
                                        <p:cTn id="27" dur="500"/>
                                        <p:tgtEl>
                                          <p:spTgt spid="17438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r>
              <a:rPr lang="zh-CN" altLang="en-US" sz="3600" b="1" smtClean="0">
                <a:solidFill>
                  <a:schemeClr val="tx1"/>
                </a:solidFill>
              </a:rPr>
              <a:t>测试计划</a:t>
            </a:r>
          </a:p>
        </p:txBody>
      </p:sp>
      <p:sp>
        <p:nvSpPr>
          <p:cNvPr id="1744899" name="Rectangle 3"/>
          <p:cNvSpPr>
            <a:spLocks noGrp="1" noChangeArrowheads="1"/>
          </p:cNvSpPr>
          <p:nvPr>
            <p:ph type="body" idx="1"/>
          </p:nvPr>
        </p:nvSpPr>
        <p:spPr>
          <a:xfrm>
            <a:off x="323850" y="1773238"/>
            <a:ext cx="8275638" cy="4114800"/>
          </a:xfrm>
        </p:spPr>
        <p:txBody>
          <a:bodyPr/>
          <a:lstStyle/>
          <a:p>
            <a:pPr marL="609600" indent="-609600" eaLnBrk="1" hangingPunct="1">
              <a:buClr>
                <a:schemeClr val="bg1"/>
              </a:buClr>
              <a:buFont typeface="Wingdings" pitchFamily="2" charset="2"/>
              <a:buChar char="Ø"/>
            </a:pPr>
            <a:r>
              <a:rPr lang="en-US" altLang="zh-CN" sz="3600" b="1" smtClean="0">
                <a:solidFill>
                  <a:schemeClr val="tx1"/>
                </a:solidFill>
              </a:rPr>
              <a:t> </a:t>
            </a:r>
            <a:r>
              <a:rPr lang="zh-CN" altLang="en-US" sz="2400" b="1" smtClean="0">
                <a:solidFill>
                  <a:schemeClr val="tx1"/>
                </a:solidFill>
                <a:latin typeface="隶书" pitchFamily="49" charset="-122"/>
                <a:ea typeface="隶书" pitchFamily="49" charset="-122"/>
              </a:rPr>
              <a:t>测试计划的内容</a:t>
            </a:r>
          </a:p>
          <a:p>
            <a:pPr marL="609600" indent="-609600" eaLnBrk="1" hangingPunct="1">
              <a:buClr>
                <a:schemeClr val="tx1"/>
              </a:buClr>
              <a:buFont typeface="Wingdings" pitchFamily="2" charset="2"/>
              <a:buAutoNum type="arabicPeriod" startAt="5"/>
            </a:pPr>
            <a:r>
              <a:rPr lang="zh-CN" altLang="en-US" sz="2400" b="1" smtClean="0">
                <a:solidFill>
                  <a:schemeClr val="tx1"/>
                </a:solidFill>
                <a:latin typeface="隶书" pitchFamily="49" charset="-122"/>
                <a:ea typeface="隶书" pitchFamily="49" charset="-122"/>
              </a:rPr>
              <a:t> 测试资源和相关的程序经理</a:t>
            </a:r>
            <a:r>
              <a:rPr lang="en-US" altLang="zh-CN" sz="2400" b="1" smtClean="0">
                <a:solidFill>
                  <a:schemeClr val="tx1"/>
                </a:solidFill>
                <a:latin typeface="隶书" pitchFamily="49" charset="-122"/>
                <a:ea typeface="隶书" pitchFamily="49" charset="-122"/>
              </a:rPr>
              <a:t>/</a:t>
            </a:r>
            <a:r>
              <a:rPr lang="zh-CN" altLang="en-US" sz="2400" b="1" smtClean="0">
                <a:solidFill>
                  <a:schemeClr val="tx1"/>
                </a:solidFill>
                <a:latin typeface="隶书" pitchFamily="49" charset="-122"/>
                <a:ea typeface="隶书" pitchFamily="49" charset="-122"/>
              </a:rPr>
              <a:t>开发工程师</a:t>
            </a:r>
          </a:p>
          <a:p>
            <a:pPr marL="609600" indent="-609600" eaLnBrk="1" hangingPunct="1">
              <a:buClr>
                <a:schemeClr val="bg1"/>
              </a:buClr>
              <a:buFont typeface="Wingdings" pitchFamily="2" charset="2"/>
              <a:buChar char="ð"/>
            </a:pPr>
            <a:r>
              <a:rPr lang="zh-CN" altLang="en-US" sz="2400" b="1" smtClean="0">
                <a:solidFill>
                  <a:schemeClr val="tx1"/>
                </a:solidFill>
                <a:latin typeface="隶书" pitchFamily="49" charset="-122"/>
                <a:ea typeface="隶书" pitchFamily="49" charset="-122"/>
              </a:rPr>
              <a:t> 定义参与测试的人员；</a:t>
            </a:r>
          </a:p>
          <a:p>
            <a:pPr marL="609600" indent="-609600" eaLnBrk="1" hangingPunct="1">
              <a:buClr>
                <a:schemeClr val="bg1"/>
              </a:buClr>
              <a:buFont typeface="Wingdings" pitchFamily="2" charset="2"/>
              <a:buChar char="ð"/>
            </a:pPr>
            <a:r>
              <a:rPr lang="zh-CN" altLang="en-US" sz="2400" b="1" smtClean="0">
                <a:solidFill>
                  <a:schemeClr val="tx1"/>
                </a:solidFill>
                <a:latin typeface="隶书" pitchFamily="49" charset="-122"/>
                <a:ea typeface="隶书" pitchFamily="49" charset="-122"/>
              </a:rPr>
              <a:t> 描述每位测试人员的职责范围；</a:t>
            </a:r>
          </a:p>
          <a:p>
            <a:pPr marL="609600" indent="-609600" eaLnBrk="1" hangingPunct="1">
              <a:buClr>
                <a:schemeClr val="bg1"/>
              </a:buClr>
              <a:buFont typeface="Wingdings" pitchFamily="2" charset="2"/>
              <a:buChar char="ð"/>
            </a:pPr>
            <a:r>
              <a:rPr lang="zh-CN" altLang="en-US" sz="2400" b="1" smtClean="0">
                <a:solidFill>
                  <a:schemeClr val="tx1"/>
                </a:solidFill>
                <a:latin typeface="隶书" pitchFamily="49" charset="-122"/>
                <a:ea typeface="隶书" pitchFamily="49" charset="-122"/>
              </a:rPr>
              <a:t> 给出与测试有关的程序经理</a:t>
            </a:r>
            <a:r>
              <a:rPr lang="en-US" altLang="zh-CN" sz="2400" b="1" smtClean="0">
                <a:solidFill>
                  <a:schemeClr val="tx1"/>
                </a:solidFill>
                <a:latin typeface="隶书" pitchFamily="49" charset="-122"/>
                <a:ea typeface="隶书" pitchFamily="49" charset="-122"/>
              </a:rPr>
              <a:t>/</a:t>
            </a:r>
            <a:r>
              <a:rPr lang="zh-CN" altLang="en-US" sz="2400" b="1" smtClean="0">
                <a:solidFill>
                  <a:schemeClr val="tx1"/>
                </a:solidFill>
                <a:latin typeface="隶书" pitchFamily="49" charset="-122"/>
                <a:ea typeface="隶书" pitchFamily="49" charset="-122"/>
              </a:rPr>
              <a:t>开发工程师的相关信息。</a:t>
            </a:r>
          </a:p>
          <a:p>
            <a:pPr marL="609600" indent="-609600" eaLnBrk="1" hangingPunct="1">
              <a:buClr>
                <a:schemeClr val="tx1"/>
              </a:buClr>
              <a:buFont typeface="Wingdings" pitchFamily="2" charset="2"/>
              <a:buAutoNum type="arabicPeriod" startAt="6"/>
            </a:pPr>
            <a:r>
              <a:rPr lang="zh-CN" altLang="en-US" sz="2400" b="1" smtClean="0">
                <a:solidFill>
                  <a:schemeClr val="tx1"/>
                </a:solidFill>
                <a:latin typeface="隶书" pitchFamily="49" charset="-122"/>
                <a:ea typeface="隶书" pitchFamily="49" charset="-122"/>
              </a:rPr>
              <a:t> 配置范围和测试工具 </a:t>
            </a:r>
          </a:p>
          <a:p>
            <a:pPr marL="609600" indent="-609600" eaLnBrk="1" hangingPunct="1">
              <a:buClr>
                <a:schemeClr val="bg1"/>
              </a:buClr>
              <a:buFont typeface="Wingdings" pitchFamily="2" charset="2"/>
              <a:buChar char="ð"/>
            </a:pPr>
            <a:r>
              <a:rPr lang="zh-CN" altLang="en-US" sz="2400" b="1" smtClean="0">
                <a:solidFill>
                  <a:schemeClr val="tx1"/>
                </a:solidFill>
                <a:latin typeface="隶书" pitchFamily="49" charset="-122"/>
                <a:ea typeface="隶书" pitchFamily="49" charset="-122"/>
              </a:rPr>
              <a:t> 给出测试时使用的所有计算机平台列表；</a:t>
            </a:r>
          </a:p>
          <a:p>
            <a:pPr marL="609600" indent="-609600" eaLnBrk="1" hangingPunct="1">
              <a:buClr>
                <a:schemeClr val="bg1"/>
              </a:buClr>
              <a:buFont typeface="Wingdings" pitchFamily="2" charset="2"/>
              <a:buChar char="ð"/>
            </a:pPr>
            <a:r>
              <a:rPr lang="zh-CN" altLang="en-US" sz="2400" b="1" smtClean="0">
                <a:solidFill>
                  <a:schemeClr val="tx1"/>
                </a:solidFill>
                <a:latin typeface="隶书" pitchFamily="49" charset="-122"/>
                <a:ea typeface="隶书" pitchFamily="49" charset="-122"/>
              </a:rPr>
              <a:t> 描述测试覆盖了哪些硬件设备；</a:t>
            </a:r>
          </a:p>
          <a:p>
            <a:pPr marL="609600" indent="-609600" eaLnBrk="1" hangingPunct="1">
              <a:buClr>
                <a:schemeClr val="bg1"/>
              </a:buClr>
              <a:buFont typeface="Wingdings" pitchFamily="2" charset="2"/>
              <a:buChar char="ð"/>
            </a:pPr>
            <a:r>
              <a:rPr lang="zh-CN" altLang="en-US" sz="2400" b="1" smtClean="0">
                <a:solidFill>
                  <a:schemeClr val="tx1"/>
                </a:solidFill>
                <a:latin typeface="隶书" pitchFamily="49" charset="-122"/>
                <a:ea typeface="隶书" pitchFamily="49" charset="-122"/>
              </a:rPr>
              <a:t> 测试时使用的主要测试工具。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744899">
                                            <p:txEl>
                                              <p:pRg st="1" end="1"/>
                                            </p:txEl>
                                          </p:spTgt>
                                        </p:tgtEl>
                                        <p:attrNameLst>
                                          <p:attrName>style.visibility</p:attrName>
                                        </p:attrNameLst>
                                      </p:cBhvr>
                                      <p:to>
                                        <p:strVal val="visible"/>
                                      </p:to>
                                    </p:set>
                                    <p:animEffect transition="in" filter="blinds(horizontal)">
                                      <p:cBhvr>
                                        <p:cTn id="7" dur="500"/>
                                        <p:tgtEl>
                                          <p:spTgt spid="1744899">
                                            <p:txEl>
                                              <p:pRg st="1" end="1"/>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744899">
                                            <p:txEl>
                                              <p:pRg st="2" end="2"/>
                                            </p:txEl>
                                          </p:spTgt>
                                        </p:tgtEl>
                                        <p:attrNameLst>
                                          <p:attrName>style.visibility</p:attrName>
                                        </p:attrNameLst>
                                      </p:cBhvr>
                                      <p:to>
                                        <p:strVal val="visible"/>
                                      </p:to>
                                    </p:set>
                                    <p:animEffect transition="in" filter="blinds(horizontal)">
                                      <p:cBhvr>
                                        <p:cTn id="11" dur="500"/>
                                        <p:tgtEl>
                                          <p:spTgt spid="1744899">
                                            <p:txEl>
                                              <p:pRg st="2" end="2"/>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1744899">
                                            <p:txEl>
                                              <p:pRg st="3" end="3"/>
                                            </p:txEl>
                                          </p:spTgt>
                                        </p:tgtEl>
                                        <p:attrNameLst>
                                          <p:attrName>style.visibility</p:attrName>
                                        </p:attrNameLst>
                                      </p:cBhvr>
                                      <p:to>
                                        <p:strVal val="visible"/>
                                      </p:to>
                                    </p:set>
                                    <p:animEffect transition="in" filter="blinds(horizontal)">
                                      <p:cBhvr>
                                        <p:cTn id="15" dur="500"/>
                                        <p:tgtEl>
                                          <p:spTgt spid="1744899">
                                            <p:txEl>
                                              <p:pRg st="3" end="3"/>
                                            </p:txEl>
                                          </p:spTgt>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1744899">
                                            <p:txEl>
                                              <p:pRg st="4" end="4"/>
                                            </p:txEl>
                                          </p:spTgt>
                                        </p:tgtEl>
                                        <p:attrNameLst>
                                          <p:attrName>style.visibility</p:attrName>
                                        </p:attrNameLst>
                                      </p:cBhvr>
                                      <p:to>
                                        <p:strVal val="visible"/>
                                      </p:to>
                                    </p:set>
                                    <p:animEffect transition="in" filter="blinds(horizontal)">
                                      <p:cBhvr>
                                        <p:cTn id="19" dur="500"/>
                                        <p:tgtEl>
                                          <p:spTgt spid="1744899">
                                            <p:txEl>
                                              <p:pRg st="4" end="4"/>
                                            </p:txEl>
                                          </p:spTgt>
                                        </p:tgtEl>
                                      </p:cBhvr>
                                    </p:animEffect>
                                  </p:childTnLst>
                                </p:cTn>
                              </p:par>
                            </p:childTnLst>
                          </p:cTn>
                        </p:par>
                        <p:par>
                          <p:cTn id="20" fill="hold">
                            <p:stCondLst>
                              <p:cond delay="2000"/>
                            </p:stCondLst>
                            <p:childTnLst>
                              <p:par>
                                <p:cTn id="21" presetID="3" presetClass="entr" presetSubtype="10" fill="hold" nodeType="afterEffect">
                                  <p:stCondLst>
                                    <p:cond delay="0"/>
                                  </p:stCondLst>
                                  <p:childTnLst>
                                    <p:set>
                                      <p:cBhvr>
                                        <p:cTn id="22" dur="1" fill="hold">
                                          <p:stCondLst>
                                            <p:cond delay="0"/>
                                          </p:stCondLst>
                                        </p:cTn>
                                        <p:tgtEl>
                                          <p:spTgt spid="1744899">
                                            <p:txEl>
                                              <p:pRg st="5" end="5"/>
                                            </p:txEl>
                                          </p:spTgt>
                                        </p:tgtEl>
                                        <p:attrNameLst>
                                          <p:attrName>style.visibility</p:attrName>
                                        </p:attrNameLst>
                                      </p:cBhvr>
                                      <p:to>
                                        <p:strVal val="visible"/>
                                      </p:to>
                                    </p:set>
                                    <p:animEffect transition="in" filter="blinds(horizontal)">
                                      <p:cBhvr>
                                        <p:cTn id="23" dur="500"/>
                                        <p:tgtEl>
                                          <p:spTgt spid="1744899">
                                            <p:txEl>
                                              <p:pRg st="5" end="5"/>
                                            </p:txEl>
                                          </p:spTgt>
                                        </p:tgtEl>
                                      </p:cBhvr>
                                    </p:animEffect>
                                  </p:childTnLst>
                                </p:cTn>
                              </p:par>
                            </p:childTnLst>
                          </p:cTn>
                        </p:par>
                        <p:par>
                          <p:cTn id="24" fill="hold">
                            <p:stCondLst>
                              <p:cond delay="2500"/>
                            </p:stCondLst>
                            <p:childTnLst>
                              <p:par>
                                <p:cTn id="25" presetID="3" presetClass="entr" presetSubtype="10" fill="hold" nodeType="afterEffect">
                                  <p:stCondLst>
                                    <p:cond delay="0"/>
                                  </p:stCondLst>
                                  <p:childTnLst>
                                    <p:set>
                                      <p:cBhvr>
                                        <p:cTn id="26" dur="1" fill="hold">
                                          <p:stCondLst>
                                            <p:cond delay="0"/>
                                          </p:stCondLst>
                                        </p:cTn>
                                        <p:tgtEl>
                                          <p:spTgt spid="1744899">
                                            <p:txEl>
                                              <p:pRg st="6" end="6"/>
                                            </p:txEl>
                                          </p:spTgt>
                                        </p:tgtEl>
                                        <p:attrNameLst>
                                          <p:attrName>style.visibility</p:attrName>
                                        </p:attrNameLst>
                                      </p:cBhvr>
                                      <p:to>
                                        <p:strVal val="visible"/>
                                      </p:to>
                                    </p:set>
                                    <p:animEffect transition="in" filter="blinds(horizontal)">
                                      <p:cBhvr>
                                        <p:cTn id="27" dur="500"/>
                                        <p:tgtEl>
                                          <p:spTgt spid="1744899">
                                            <p:txEl>
                                              <p:pRg st="6" end="6"/>
                                            </p:txEl>
                                          </p:spTgt>
                                        </p:tgtEl>
                                      </p:cBhvr>
                                    </p:animEffect>
                                  </p:childTnLst>
                                </p:cTn>
                              </p:par>
                            </p:childTnLst>
                          </p:cTn>
                        </p:par>
                        <p:par>
                          <p:cTn id="28" fill="hold">
                            <p:stCondLst>
                              <p:cond delay="3000"/>
                            </p:stCondLst>
                            <p:childTnLst>
                              <p:par>
                                <p:cTn id="29" presetID="3" presetClass="entr" presetSubtype="10" fill="hold" nodeType="afterEffect">
                                  <p:stCondLst>
                                    <p:cond delay="0"/>
                                  </p:stCondLst>
                                  <p:childTnLst>
                                    <p:set>
                                      <p:cBhvr>
                                        <p:cTn id="30" dur="1" fill="hold">
                                          <p:stCondLst>
                                            <p:cond delay="0"/>
                                          </p:stCondLst>
                                        </p:cTn>
                                        <p:tgtEl>
                                          <p:spTgt spid="1744899">
                                            <p:txEl>
                                              <p:pRg st="7" end="7"/>
                                            </p:txEl>
                                          </p:spTgt>
                                        </p:tgtEl>
                                        <p:attrNameLst>
                                          <p:attrName>style.visibility</p:attrName>
                                        </p:attrNameLst>
                                      </p:cBhvr>
                                      <p:to>
                                        <p:strVal val="visible"/>
                                      </p:to>
                                    </p:set>
                                    <p:animEffect transition="in" filter="blinds(horizontal)">
                                      <p:cBhvr>
                                        <p:cTn id="31" dur="500"/>
                                        <p:tgtEl>
                                          <p:spTgt spid="1744899">
                                            <p:txEl>
                                              <p:pRg st="7" end="7"/>
                                            </p:txEl>
                                          </p:spTgt>
                                        </p:tgtEl>
                                      </p:cBhvr>
                                    </p:animEffect>
                                  </p:childTnLst>
                                </p:cTn>
                              </p:par>
                            </p:childTnLst>
                          </p:cTn>
                        </p:par>
                        <p:par>
                          <p:cTn id="32" fill="hold">
                            <p:stCondLst>
                              <p:cond delay="3500"/>
                            </p:stCondLst>
                            <p:childTnLst>
                              <p:par>
                                <p:cTn id="33" presetID="3" presetClass="entr" presetSubtype="10" fill="hold" nodeType="afterEffect">
                                  <p:stCondLst>
                                    <p:cond delay="0"/>
                                  </p:stCondLst>
                                  <p:childTnLst>
                                    <p:set>
                                      <p:cBhvr>
                                        <p:cTn id="34" dur="1" fill="hold">
                                          <p:stCondLst>
                                            <p:cond delay="0"/>
                                          </p:stCondLst>
                                        </p:cTn>
                                        <p:tgtEl>
                                          <p:spTgt spid="1744899">
                                            <p:txEl>
                                              <p:pRg st="8" end="8"/>
                                            </p:txEl>
                                          </p:spTgt>
                                        </p:tgtEl>
                                        <p:attrNameLst>
                                          <p:attrName>style.visibility</p:attrName>
                                        </p:attrNameLst>
                                      </p:cBhvr>
                                      <p:to>
                                        <p:strVal val="visible"/>
                                      </p:to>
                                    </p:set>
                                    <p:animEffect transition="in" filter="blinds(horizontal)">
                                      <p:cBhvr>
                                        <p:cTn id="35" dur="500"/>
                                        <p:tgtEl>
                                          <p:spTgt spid="17448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r>
              <a:rPr lang="zh-CN" altLang="en-US" sz="3600" b="1" smtClean="0">
                <a:solidFill>
                  <a:schemeClr val="tx1"/>
                </a:solidFill>
              </a:rPr>
              <a:t>微软的测试工作</a:t>
            </a:r>
          </a:p>
        </p:txBody>
      </p:sp>
      <p:sp>
        <p:nvSpPr>
          <p:cNvPr id="1745923" name="Rectangle 3"/>
          <p:cNvSpPr>
            <a:spLocks noGrp="1" noChangeArrowheads="1"/>
          </p:cNvSpPr>
          <p:nvPr>
            <p:ph type="body" idx="1"/>
          </p:nvPr>
        </p:nvSpPr>
        <p:spPr>
          <a:xfrm>
            <a:off x="539750" y="2017713"/>
            <a:ext cx="8415338" cy="4114800"/>
          </a:xfrm>
        </p:spPr>
        <p:txBody>
          <a:bodyPr/>
          <a:lstStyle/>
          <a:p>
            <a:pPr eaLnBrk="1" hangingPunct="1">
              <a:buClr>
                <a:schemeClr val="bg1"/>
              </a:buClr>
              <a:buFont typeface="Wingdings" pitchFamily="2" charset="2"/>
              <a:buChar char="Ø"/>
            </a:pPr>
            <a:r>
              <a:rPr lang="en-US" altLang="zh-CN" b="1" smtClean="0">
                <a:solidFill>
                  <a:schemeClr val="bg1"/>
                </a:solidFill>
              </a:rPr>
              <a:t>  </a:t>
            </a:r>
            <a:r>
              <a:rPr lang="zh-CN" altLang="en-US" sz="2800" b="1" smtClean="0">
                <a:solidFill>
                  <a:schemeClr val="tx1"/>
                </a:solidFill>
                <a:latin typeface="隶书" pitchFamily="49" charset="-122"/>
                <a:ea typeface="隶书" pitchFamily="49" charset="-122"/>
              </a:rPr>
              <a:t>测试用例开发</a:t>
            </a:r>
            <a:r>
              <a:rPr lang="zh-CN" altLang="en-US" sz="2800" smtClean="0">
                <a:solidFill>
                  <a:schemeClr val="tx1"/>
                </a:solidFill>
                <a:latin typeface="隶书" pitchFamily="49" charset="-122"/>
                <a:ea typeface="隶书" pitchFamily="49" charset="-122"/>
              </a:rPr>
              <a:t> </a:t>
            </a:r>
          </a:p>
          <a:p>
            <a:pPr eaLnBrk="1" hangingPunct="1">
              <a:buClr>
                <a:schemeClr val="bg1"/>
              </a:buClr>
              <a:buFont typeface="Wingdings" pitchFamily="2" charset="2"/>
              <a:buNone/>
            </a:pPr>
            <a:r>
              <a:rPr lang="zh-CN" altLang="en-US" sz="2800" b="1" smtClean="0">
                <a:solidFill>
                  <a:schemeClr val="tx1"/>
                </a:solidFill>
                <a:latin typeface="隶书" pitchFamily="49" charset="-122"/>
                <a:ea typeface="隶书" pitchFamily="49" charset="-122"/>
              </a:rPr>
              <a:t>    一个好的测试用例就是有一个合理的概率来找到</a:t>
            </a:r>
            <a:r>
              <a:rPr lang="en-US" altLang="zh-CN" sz="2800" b="1" smtClean="0">
                <a:solidFill>
                  <a:schemeClr val="tx1"/>
                </a:solidFill>
                <a:latin typeface="隶书" pitchFamily="49" charset="-122"/>
                <a:ea typeface="隶书" pitchFamily="49" charset="-122"/>
              </a:rPr>
              <a:t>Bug</a:t>
            </a:r>
            <a:r>
              <a:rPr lang="zh-CN" altLang="en-US" sz="2800" b="1" smtClean="0">
                <a:solidFill>
                  <a:schemeClr val="tx1"/>
                </a:solidFill>
                <a:latin typeface="隶书" pitchFamily="49" charset="-122"/>
                <a:ea typeface="隶书" pitchFamily="49" charset="-122"/>
              </a:rPr>
              <a:t>，不要冗余，要有针对性，一个测试只针对一件事情。</a:t>
            </a:r>
          </a:p>
          <a:p>
            <a:pPr eaLnBrk="1" hangingPunct="1">
              <a:buClr>
                <a:schemeClr val="bg1"/>
              </a:buClr>
              <a:buFont typeface="Wingdings" pitchFamily="2" charset="2"/>
              <a:buNone/>
            </a:pPr>
            <a:r>
              <a:rPr lang="zh-CN" altLang="en-US" sz="2800" b="1" smtClean="0">
                <a:solidFill>
                  <a:schemeClr val="tx1"/>
                </a:solidFill>
                <a:latin typeface="隶书" pitchFamily="49" charset="-122"/>
                <a:ea typeface="隶书" pitchFamily="49" charset="-122"/>
              </a:rPr>
              <a:t>    测试用例开发中主要使用的技术有等价类划分，边界值的分析，</a:t>
            </a:r>
            <a:r>
              <a:rPr lang="en-US" altLang="zh-CN" sz="2800" b="1" smtClean="0">
                <a:solidFill>
                  <a:schemeClr val="tx1"/>
                </a:solidFill>
                <a:latin typeface="隶书" pitchFamily="49" charset="-122"/>
                <a:ea typeface="隶书" pitchFamily="49" charset="-122"/>
              </a:rPr>
              <a:t>Error Guessing Testing</a:t>
            </a:r>
            <a:r>
              <a:rPr lang="zh-CN" altLang="en-US" sz="2800" b="1" smtClean="0">
                <a:solidFill>
                  <a:schemeClr val="tx1"/>
                </a:solidFill>
                <a:latin typeface="隶书" pitchFamily="49" charset="-122"/>
                <a:ea typeface="隶书" pitchFamily="49" charset="-122"/>
              </a:rPr>
              <a:t>。</a:t>
            </a:r>
            <a:r>
              <a:rPr lang="zh-CN" altLang="en-US" sz="2800" b="1" smtClean="0">
                <a:solidFill>
                  <a:schemeClr val="bg1"/>
                </a:solidFill>
                <a:latin typeface="隶书" pitchFamily="49" charset="-122"/>
                <a:ea typeface="隶书" pitchFamily="49" charset="-122"/>
              </a:rPr>
              <a:t>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745923">
                                            <p:txEl>
                                              <p:pRg st="1" end="1"/>
                                            </p:txEl>
                                          </p:spTgt>
                                        </p:tgtEl>
                                        <p:attrNameLst>
                                          <p:attrName>style.visibility</p:attrName>
                                        </p:attrNameLst>
                                      </p:cBhvr>
                                      <p:to>
                                        <p:strVal val="visible"/>
                                      </p:to>
                                    </p:set>
                                    <p:animEffect transition="in" filter="blinds(horizontal)">
                                      <p:cBhvr>
                                        <p:cTn id="7" dur="500"/>
                                        <p:tgtEl>
                                          <p:spTgt spid="1745923">
                                            <p:txEl>
                                              <p:pRg st="1" end="1"/>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745923">
                                            <p:txEl>
                                              <p:pRg st="2" end="2"/>
                                            </p:txEl>
                                          </p:spTgt>
                                        </p:tgtEl>
                                        <p:attrNameLst>
                                          <p:attrName>style.visibility</p:attrName>
                                        </p:attrNameLst>
                                      </p:cBhvr>
                                      <p:to>
                                        <p:strVal val="visible"/>
                                      </p:to>
                                    </p:set>
                                    <p:animEffect transition="in" filter="blinds(horizontal)">
                                      <p:cBhvr>
                                        <p:cTn id="11" dur="500"/>
                                        <p:tgtEl>
                                          <p:spTgt spid="17459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116013" y="188913"/>
            <a:ext cx="7793037" cy="1462087"/>
          </a:xfrm>
        </p:spPr>
        <p:txBody>
          <a:bodyPr/>
          <a:lstStyle/>
          <a:p>
            <a:pPr eaLnBrk="1" hangingPunct="1"/>
            <a:r>
              <a:rPr lang="zh-CN" altLang="en-US" sz="3600" b="1" smtClean="0">
                <a:solidFill>
                  <a:schemeClr val="tx1"/>
                </a:solidFill>
              </a:rPr>
              <a:t>微软的测试工作</a:t>
            </a:r>
          </a:p>
        </p:txBody>
      </p:sp>
      <p:sp>
        <p:nvSpPr>
          <p:cNvPr id="114691" name="Rectangle 3"/>
          <p:cNvSpPr>
            <a:spLocks noGrp="1" noChangeArrowheads="1"/>
          </p:cNvSpPr>
          <p:nvPr>
            <p:ph type="body" idx="1"/>
          </p:nvPr>
        </p:nvSpPr>
        <p:spPr/>
        <p:txBody>
          <a:bodyPr/>
          <a:lstStyle/>
          <a:p>
            <a:pPr eaLnBrk="1" hangingPunct="1">
              <a:buClr>
                <a:schemeClr val="bg1"/>
              </a:buClr>
              <a:buFont typeface="Wingdings" pitchFamily="2" charset="2"/>
              <a:buChar char="Ø"/>
            </a:pPr>
            <a:r>
              <a:rPr lang="en-US" altLang="zh-CN" b="1" smtClean="0">
                <a:solidFill>
                  <a:schemeClr val="tx1"/>
                </a:solidFill>
              </a:rPr>
              <a:t> </a:t>
            </a:r>
            <a:r>
              <a:rPr lang="en-US" altLang="zh-CN" sz="2400" b="1" smtClean="0">
                <a:solidFill>
                  <a:schemeClr val="tx1"/>
                </a:solidFill>
                <a:latin typeface="隶书" pitchFamily="49" charset="-122"/>
                <a:ea typeface="隶书" pitchFamily="49" charset="-122"/>
              </a:rPr>
              <a:t>Bug</a:t>
            </a:r>
            <a:r>
              <a:rPr lang="zh-CN" altLang="en-US" sz="2400" b="1" smtClean="0">
                <a:solidFill>
                  <a:schemeClr val="tx1"/>
                </a:solidFill>
                <a:latin typeface="隶书" pitchFamily="49" charset="-122"/>
                <a:ea typeface="隶书" pitchFamily="49" charset="-122"/>
              </a:rPr>
              <a:t>跟踪过程</a:t>
            </a:r>
            <a:r>
              <a:rPr lang="zh-CN" altLang="en-US" smtClean="0"/>
              <a:t> </a:t>
            </a:r>
          </a:p>
          <a:p>
            <a:pPr eaLnBrk="1" hangingPunct="1">
              <a:buClr>
                <a:schemeClr val="bg1"/>
              </a:buClr>
              <a:buFont typeface="Wingdings" pitchFamily="2" charset="2"/>
              <a:buNone/>
            </a:pPr>
            <a:endParaRPr lang="en-US" altLang="zh-CN" smtClean="0"/>
          </a:p>
        </p:txBody>
      </p:sp>
      <p:grpSp>
        <p:nvGrpSpPr>
          <p:cNvPr id="2" name="Group 4"/>
          <p:cNvGrpSpPr>
            <a:grpSpLocks/>
          </p:cNvGrpSpPr>
          <p:nvPr/>
        </p:nvGrpSpPr>
        <p:grpSpPr bwMode="auto">
          <a:xfrm>
            <a:off x="3563938" y="2636838"/>
            <a:ext cx="4106862" cy="823912"/>
            <a:chOff x="2254" y="1557"/>
            <a:chExt cx="2587" cy="519"/>
          </a:xfrm>
        </p:grpSpPr>
        <p:sp>
          <p:nvSpPr>
            <p:cNvPr id="1752069" name="Rectangle 5"/>
            <p:cNvSpPr>
              <a:spLocks noChangeArrowheads="1"/>
            </p:cNvSpPr>
            <p:nvPr/>
          </p:nvSpPr>
          <p:spPr bwMode="auto">
            <a:xfrm>
              <a:off x="2254" y="1567"/>
              <a:ext cx="2587" cy="496"/>
            </a:xfrm>
            <a:prstGeom prst="rect">
              <a:avLst/>
            </a:prstGeom>
            <a:solidFill>
              <a:schemeClr val="accent2"/>
            </a:solidFill>
            <a:ln w="6350">
              <a:noFill/>
              <a:miter lim="800000"/>
              <a:headEnd/>
              <a:tailEnd/>
            </a:ln>
            <a:effectLst>
              <a:outerShdw dist="35921" dir="2700000" algn="ctr" rotWithShape="0">
                <a:schemeClr val="bg2"/>
              </a:outerShdw>
            </a:effectLst>
          </p:spPr>
          <p:txBody>
            <a:bodyPr lIns="0" tIns="0" rIns="0" bIns="0" anchor="ctr">
              <a:spAutoFit/>
            </a:bodyPr>
            <a:lstStyle/>
            <a:p>
              <a:pPr>
                <a:defRPr/>
              </a:pPr>
              <a:endParaRPr lang="zh-CN" altLang="en-US"/>
            </a:p>
          </p:txBody>
        </p:sp>
        <p:sp>
          <p:nvSpPr>
            <p:cNvPr id="114711" name="Text Box 6"/>
            <p:cNvSpPr txBox="1">
              <a:spLocks noChangeArrowheads="1"/>
            </p:cNvSpPr>
            <p:nvPr/>
          </p:nvSpPr>
          <p:spPr bwMode="auto">
            <a:xfrm>
              <a:off x="2366" y="1557"/>
              <a:ext cx="2362" cy="519"/>
            </a:xfrm>
            <a:prstGeom prst="rect">
              <a:avLst/>
            </a:prstGeom>
            <a:noFill/>
            <a:ln w="6350">
              <a:noFill/>
              <a:miter lim="800000"/>
              <a:headEnd/>
              <a:tailEnd/>
            </a:ln>
          </p:spPr>
          <p:txBody>
            <a:bodyPr lIns="0" tIns="0" rIns="0" bIns="0" anchor="ctr">
              <a:spAutoFit/>
            </a:bodyPr>
            <a:lstStyle/>
            <a:p>
              <a:pPr algn="ctr" eaLnBrk="0" hangingPunct="0"/>
              <a:r>
                <a:rPr kumimoji="1" lang="zh-CN" altLang="en-US" sz="1800" b="1">
                  <a:latin typeface="隶书" pitchFamily="49" charset="-122"/>
                  <a:ea typeface="隶书" pitchFamily="49" charset="-122"/>
                </a:rPr>
                <a:t>测试工程师向项目组报告该</a:t>
              </a:r>
              <a:r>
                <a:rPr kumimoji="1" lang="en-US" altLang="zh-CN" sz="1800" b="1">
                  <a:latin typeface="隶书" pitchFamily="49" charset="-122"/>
                  <a:ea typeface="隶书" pitchFamily="49" charset="-122"/>
                </a:rPr>
                <a:t>Bug</a:t>
              </a:r>
              <a:r>
                <a:rPr kumimoji="1" lang="zh-CN" altLang="en-US" sz="1800" b="1">
                  <a:latin typeface="隶书" pitchFamily="49" charset="-122"/>
                  <a:ea typeface="隶书" pitchFamily="49" charset="-122"/>
                </a:rPr>
                <a:t>的位置、表现、当前状态等信息，项目组在</a:t>
              </a:r>
              <a:r>
                <a:rPr kumimoji="1" lang="en-US" altLang="zh-CN" sz="1800" b="1">
                  <a:latin typeface="隶书" pitchFamily="49" charset="-122"/>
                  <a:ea typeface="隶书" pitchFamily="49" charset="-122"/>
                </a:rPr>
                <a:t>Bug</a:t>
              </a:r>
              <a:r>
                <a:rPr kumimoji="1" lang="zh-CN" altLang="en-US" sz="1800" b="1">
                  <a:latin typeface="隶书" pitchFamily="49" charset="-122"/>
                  <a:ea typeface="隶书" pitchFamily="49" charset="-122"/>
                </a:rPr>
                <a:t>数据库中添加该</a:t>
              </a:r>
              <a:r>
                <a:rPr kumimoji="1" lang="en-US" altLang="zh-CN" sz="1800" b="1">
                  <a:latin typeface="隶书" pitchFamily="49" charset="-122"/>
                  <a:ea typeface="隶书" pitchFamily="49" charset="-122"/>
                </a:rPr>
                <a:t>Bug</a:t>
              </a:r>
              <a:r>
                <a:rPr kumimoji="1" lang="zh-CN" altLang="en-US" sz="1800" b="1">
                  <a:latin typeface="隶书" pitchFamily="49" charset="-122"/>
                  <a:ea typeface="隶书" pitchFamily="49" charset="-122"/>
                </a:rPr>
                <a:t>的记录</a:t>
              </a:r>
              <a:r>
                <a:rPr kumimoji="1" lang="zh-CN" altLang="en-US" sz="1800">
                  <a:latin typeface="隶书" pitchFamily="49" charset="-122"/>
                  <a:ea typeface="隶书" pitchFamily="49" charset="-122"/>
                </a:rPr>
                <a:t> </a:t>
              </a:r>
            </a:p>
          </p:txBody>
        </p:sp>
      </p:grpSp>
      <p:grpSp>
        <p:nvGrpSpPr>
          <p:cNvPr id="3" name="Group 7"/>
          <p:cNvGrpSpPr>
            <a:grpSpLocks/>
          </p:cNvGrpSpPr>
          <p:nvPr/>
        </p:nvGrpSpPr>
        <p:grpSpPr bwMode="auto">
          <a:xfrm>
            <a:off x="3900488" y="3595688"/>
            <a:ext cx="4106862" cy="823912"/>
            <a:chOff x="2865" y="2303"/>
            <a:chExt cx="2587" cy="519"/>
          </a:xfrm>
        </p:grpSpPr>
        <p:sp>
          <p:nvSpPr>
            <p:cNvPr id="1752072" name="Rectangle 8"/>
            <p:cNvSpPr>
              <a:spLocks noChangeArrowheads="1"/>
            </p:cNvSpPr>
            <p:nvPr/>
          </p:nvSpPr>
          <p:spPr bwMode="auto">
            <a:xfrm>
              <a:off x="2865" y="2314"/>
              <a:ext cx="2587" cy="496"/>
            </a:xfrm>
            <a:prstGeom prst="rect">
              <a:avLst/>
            </a:prstGeom>
            <a:solidFill>
              <a:schemeClr val="accent2"/>
            </a:solidFill>
            <a:ln w="6350">
              <a:noFill/>
              <a:miter lim="800000"/>
              <a:headEnd/>
              <a:tailEnd/>
            </a:ln>
            <a:effectLst>
              <a:outerShdw dist="35921" dir="2700000" algn="ctr" rotWithShape="0">
                <a:schemeClr val="bg2"/>
              </a:outerShdw>
            </a:effectLst>
          </p:spPr>
          <p:txBody>
            <a:bodyPr lIns="0" tIns="0" rIns="0" bIns="0" anchor="ctr">
              <a:spAutoFit/>
            </a:bodyPr>
            <a:lstStyle/>
            <a:p>
              <a:pPr>
                <a:defRPr/>
              </a:pPr>
              <a:endParaRPr lang="zh-CN" altLang="en-US"/>
            </a:p>
          </p:txBody>
        </p:sp>
        <p:sp>
          <p:nvSpPr>
            <p:cNvPr id="114709" name="Text Box 9"/>
            <p:cNvSpPr txBox="1">
              <a:spLocks noChangeArrowheads="1"/>
            </p:cNvSpPr>
            <p:nvPr/>
          </p:nvSpPr>
          <p:spPr bwMode="auto">
            <a:xfrm>
              <a:off x="2978" y="2303"/>
              <a:ext cx="2362" cy="519"/>
            </a:xfrm>
            <a:prstGeom prst="rect">
              <a:avLst/>
            </a:prstGeom>
            <a:noFill/>
            <a:ln w="6350">
              <a:noFill/>
              <a:miter lim="800000"/>
              <a:headEnd/>
              <a:tailEnd/>
            </a:ln>
          </p:spPr>
          <p:txBody>
            <a:bodyPr lIns="0" tIns="0" rIns="0" bIns="0" anchor="ctr">
              <a:spAutoFit/>
            </a:bodyPr>
            <a:lstStyle/>
            <a:p>
              <a:pPr algn="ctr" eaLnBrk="0" hangingPunct="0"/>
              <a:r>
                <a:rPr kumimoji="1" lang="zh-CN" altLang="en-US" sz="1800" b="1">
                  <a:latin typeface="隶书" pitchFamily="49" charset="-122"/>
                  <a:ea typeface="隶书" pitchFamily="49" charset="-122"/>
                </a:rPr>
                <a:t>开发经理对已发现的</a:t>
              </a:r>
              <a:r>
                <a:rPr kumimoji="1" lang="en-US" altLang="zh-CN" sz="1800" b="1">
                  <a:latin typeface="隶书" pitchFamily="49" charset="-122"/>
                  <a:ea typeface="隶书" pitchFamily="49" charset="-122"/>
                </a:rPr>
                <a:t>Bug</a:t>
              </a:r>
              <a:r>
                <a:rPr kumimoji="1" lang="zh-CN" altLang="en-US" sz="1800" b="1">
                  <a:latin typeface="隶书" pitchFamily="49" charset="-122"/>
                  <a:ea typeface="隶书" pitchFamily="49" charset="-122"/>
                </a:rPr>
                <a:t>进行集中讨论，根据</a:t>
              </a:r>
              <a:r>
                <a:rPr kumimoji="1" lang="en-US" altLang="zh-CN" sz="1800" b="1">
                  <a:latin typeface="隶书" pitchFamily="49" charset="-122"/>
                  <a:ea typeface="隶书" pitchFamily="49" charset="-122"/>
                </a:rPr>
                <a:t>Bug</a:t>
              </a:r>
              <a:r>
                <a:rPr kumimoji="1" lang="zh-CN" altLang="en-US" sz="1800" b="1">
                  <a:latin typeface="隶书" pitchFamily="49" charset="-122"/>
                  <a:ea typeface="隶书" pitchFamily="49" charset="-122"/>
                </a:rPr>
                <a:t>对产品的影响来评估其</a:t>
              </a:r>
            </a:p>
            <a:p>
              <a:pPr algn="ctr" eaLnBrk="0" hangingPunct="0"/>
              <a:r>
                <a:rPr kumimoji="1" lang="zh-CN" altLang="en-US" sz="1800" b="1">
                  <a:latin typeface="隶书" pitchFamily="49" charset="-122"/>
                  <a:ea typeface="隶书" pitchFamily="49" charset="-122"/>
                </a:rPr>
                <a:t>优先级，制定</a:t>
              </a:r>
              <a:r>
                <a:rPr kumimoji="1" lang="en-US" altLang="zh-CN" sz="1800" b="1">
                  <a:latin typeface="隶书" pitchFamily="49" charset="-122"/>
                  <a:ea typeface="隶书" pitchFamily="49" charset="-122"/>
                </a:rPr>
                <a:t>Bug</a:t>
              </a:r>
              <a:r>
                <a:rPr kumimoji="1" lang="zh-CN" altLang="en-US" sz="1800" b="1">
                  <a:latin typeface="隶书" pitchFamily="49" charset="-122"/>
                  <a:ea typeface="隶书" pitchFamily="49" charset="-122"/>
                </a:rPr>
                <a:t>的修正策略</a:t>
              </a:r>
              <a:r>
                <a:rPr kumimoji="1" lang="zh-CN" altLang="en-US" sz="1800">
                  <a:solidFill>
                    <a:schemeClr val="bg1"/>
                  </a:solidFill>
                  <a:latin typeface="隶书" pitchFamily="49" charset="-122"/>
                  <a:ea typeface="隶书" pitchFamily="49" charset="-122"/>
                </a:rPr>
                <a:t> </a:t>
              </a:r>
            </a:p>
          </p:txBody>
        </p:sp>
      </p:grpSp>
      <p:grpSp>
        <p:nvGrpSpPr>
          <p:cNvPr id="4" name="Group 10"/>
          <p:cNvGrpSpPr>
            <a:grpSpLocks/>
          </p:cNvGrpSpPr>
          <p:nvPr/>
        </p:nvGrpSpPr>
        <p:grpSpPr bwMode="auto">
          <a:xfrm>
            <a:off x="4208463" y="4548188"/>
            <a:ext cx="4106862" cy="823912"/>
            <a:chOff x="3219" y="3298"/>
            <a:chExt cx="2587" cy="519"/>
          </a:xfrm>
        </p:grpSpPr>
        <p:sp>
          <p:nvSpPr>
            <p:cNvPr id="1752075" name="Rectangle 11"/>
            <p:cNvSpPr>
              <a:spLocks noChangeArrowheads="1"/>
            </p:cNvSpPr>
            <p:nvPr/>
          </p:nvSpPr>
          <p:spPr bwMode="auto">
            <a:xfrm>
              <a:off x="3219" y="3309"/>
              <a:ext cx="2587" cy="496"/>
            </a:xfrm>
            <a:prstGeom prst="rect">
              <a:avLst/>
            </a:prstGeom>
            <a:solidFill>
              <a:schemeClr val="accent2"/>
            </a:solidFill>
            <a:ln w="6350">
              <a:noFill/>
              <a:miter lim="800000"/>
              <a:headEnd/>
              <a:tailEnd/>
            </a:ln>
            <a:effectLst>
              <a:outerShdw dist="35921" dir="2700000" algn="ctr" rotWithShape="0">
                <a:schemeClr val="bg2"/>
              </a:outerShdw>
            </a:effectLst>
          </p:spPr>
          <p:txBody>
            <a:bodyPr lIns="0" tIns="0" rIns="0" bIns="0" anchor="ctr">
              <a:spAutoFit/>
            </a:bodyPr>
            <a:lstStyle/>
            <a:p>
              <a:pPr>
                <a:defRPr/>
              </a:pPr>
              <a:endParaRPr lang="zh-CN" altLang="en-US"/>
            </a:p>
          </p:txBody>
        </p:sp>
        <p:sp>
          <p:nvSpPr>
            <p:cNvPr id="114707" name="Text Box 12"/>
            <p:cNvSpPr txBox="1">
              <a:spLocks noChangeArrowheads="1"/>
            </p:cNvSpPr>
            <p:nvPr/>
          </p:nvSpPr>
          <p:spPr bwMode="auto">
            <a:xfrm>
              <a:off x="3332" y="3298"/>
              <a:ext cx="2362" cy="519"/>
            </a:xfrm>
            <a:prstGeom prst="rect">
              <a:avLst/>
            </a:prstGeom>
            <a:noFill/>
            <a:ln w="6350">
              <a:noFill/>
              <a:miter lim="800000"/>
              <a:headEnd/>
              <a:tailEnd/>
            </a:ln>
          </p:spPr>
          <p:txBody>
            <a:bodyPr lIns="0" tIns="0" rIns="0" bIns="0" anchor="ctr">
              <a:spAutoFit/>
            </a:bodyPr>
            <a:lstStyle/>
            <a:p>
              <a:pPr algn="ctr" eaLnBrk="0" hangingPunct="0"/>
              <a:r>
                <a:rPr kumimoji="1" lang="zh-CN" altLang="en-US" sz="1800" b="1">
                  <a:latin typeface="隶书" pitchFamily="49" charset="-122"/>
                  <a:ea typeface="隶书" pitchFamily="49" charset="-122"/>
                </a:rPr>
                <a:t>开发工程师对特定的</a:t>
              </a:r>
              <a:r>
                <a:rPr kumimoji="1" lang="en-US" altLang="zh-CN" sz="1800" b="1">
                  <a:latin typeface="隶书" pitchFamily="49" charset="-122"/>
                  <a:ea typeface="隶书" pitchFamily="49" charset="-122"/>
                </a:rPr>
                <a:t>Bug</a:t>
              </a:r>
              <a:r>
                <a:rPr kumimoji="1" lang="zh-CN" altLang="en-US" sz="1800" b="1">
                  <a:latin typeface="隶书" pitchFamily="49" charset="-122"/>
                  <a:ea typeface="隶书" pitchFamily="49" charset="-122"/>
                </a:rPr>
                <a:t>进行处理，找出代码中的错误原因，修改代码，</a:t>
              </a:r>
            </a:p>
            <a:p>
              <a:pPr algn="ctr" eaLnBrk="0" hangingPunct="0"/>
              <a:r>
                <a:rPr kumimoji="1" lang="zh-CN" altLang="en-US" sz="1800" b="1">
                  <a:latin typeface="隶书" pitchFamily="49" charset="-122"/>
                  <a:ea typeface="隶书" pitchFamily="49" charset="-122"/>
                </a:rPr>
                <a:t>重新生成产品版本</a:t>
              </a:r>
              <a:r>
                <a:rPr kumimoji="1" lang="zh-CN" altLang="en-US" sz="1800">
                  <a:latin typeface="隶书" pitchFamily="49" charset="-122"/>
                  <a:ea typeface="隶书" pitchFamily="49" charset="-122"/>
                </a:rPr>
                <a:t> </a:t>
              </a:r>
            </a:p>
          </p:txBody>
        </p:sp>
      </p:grpSp>
      <p:grpSp>
        <p:nvGrpSpPr>
          <p:cNvPr id="5" name="Group 13"/>
          <p:cNvGrpSpPr>
            <a:grpSpLocks/>
          </p:cNvGrpSpPr>
          <p:nvPr/>
        </p:nvGrpSpPr>
        <p:grpSpPr bwMode="auto">
          <a:xfrm>
            <a:off x="4516438" y="5527675"/>
            <a:ext cx="4106862" cy="892175"/>
            <a:chOff x="3219" y="3309"/>
            <a:chExt cx="2587" cy="496"/>
          </a:xfrm>
        </p:grpSpPr>
        <p:sp>
          <p:nvSpPr>
            <p:cNvPr id="1752078" name="Rectangle 14"/>
            <p:cNvSpPr>
              <a:spLocks noChangeArrowheads="1"/>
            </p:cNvSpPr>
            <p:nvPr/>
          </p:nvSpPr>
          <p:spPr bwMode="auto">
            <a:xfrm>
              <a:off x="3219" y="3309"/>
              <a:ext cx="2587" cy="496"/>
            </a:xfrm>
            <a:prstGeom prst="rect">
              <a:avLst/>
            </a:prstGeom>
            <a:solidFill>
              <a:schemeClr val="accent2"/>
            </a:solidFill>
            <a:ln w="6350">
              <a:noFill/>
              <a:miter lim="800000"/>
              <a:headEnd/>
              <a:tailEnd/>
            </a:ln>
            <a:effectLst>
              <a:outerShdw dist="35921" dir="2700000" algn="ctr" rotWithShape="0">
                <a:schemeClr val="bg2"/>
              </a:outerShdw>
            </a:effectLst>
          </p:spPr>
          <p:txBody>
            <a:bodyPr lIns="0" tIns="0" rIns="0" bIns="0" anchor="ctr">
              <a:spAutoFit/>
            </a:bodyPr>
            <a:lstStyle/>
            <a:p>
              <a:pPr>
                <a:defRPr/>
              </a:pPr>
              <a:endParaRPr lang="zh-CN" altLang="en-US"/>
            </a:p>
          </p:txBody>
        </p:sp>
        <p:sp>
          <p:nvSpPr>
            <p:cNvPr id="114705" name="Text Box 15"/>
            <p:cNvSpPr txBox="1">
              <a:spLocks noChangeArrowheads="1"/>
            </p:cNvSpPr>
            <p:nvPr/>
          </p:nvSpPr>
          <p:spPr bwMode="auto">
            <a:xfrm>
              <a:off x="3332" y="3329"/>
              <a:ext cx="2362" cy="457"/>
            </a:xfrm>
            <a:prstGeom prst="rect">
              <a:avLst/>
            </a:prstGeom>
            <a:noFill/>
            <a:ln w="6350">
              <a:noFill/>
              <a:miter lim="800000"/>
              <a:headEnd/>
              <a:tailEnd/>
            </a:ln>
          </p:spPr>
          <p:txBody>
            <a:bodyPr lIns="0" tIns="0" rIns="0" bIns="0" anchor="ctr">
              <a:spAutoFit/>
            </a:bodyPr>
            <a:lstStyle/>
            <a:p>
              <a:pPr algn="ctr" eaLnBrk="0" hangingPunct="0"/>
              <a:r>
                <a:rPr kumimoji="1" lang="zh-CN" altLang="en-US" sz="1800" b="1">
                  <a:latin typeface="隶书" pitchFamily="49" charset="-122"/>
                  <a:ea typeface="隶书" pitchFamily="49" charset="-122"/>
                </a:rPr>
                <a:t>测试人员对处理后的结果进行测试，工程师验证</a:t>
              </a:r>
              <a:r>
                <a:rPr kumimoji="1" lang="en-US" altLang="zh-CN" sz="1800" b="1">
                  <a:latin typeface="隶书" pitchFamily="49" charset="-122"/>
                  <a:ea typeface="隶书" pitchFamily="49" charset="-122"/>
                </a:rPr>
                <a:t>Bug</a:t>
              </a:r>
              <a:r>
                <a:rPr kumimoji="1" lang="zh-CN" altLang="en-US" sz="1800" b="1">
                  <a:latin typeface="隶书" pitchFamily="49" charset="-122"/>
                  <a:ea typeface="隶书" pitchFamily="49" charset="-122"/>
                </a:rPr>
                <a:t>是否已被修正并确定开发人员有无在改代码时引入新</a:t>
              </a:r>
              <a:r>
                <a:rPr kumimoji="1" lang="en-US" altLang="zh-CN" sz="1800" b="1">
                  <a:latin typeface="隶书" pitchFamily="49" charset="-122"/>
                  <a:ea typeface="隶书" pitchFamily="49" charset="-122"/>
                </a:rPr>
                <a:t>Bug</a:t>
              </a:r>
              <a:endParaRPr kumimoji="1" lang="en-US" altLang="zh-CN" sz="1800">
                <a:latin typeface="隶书" pitchFamily="49" charset="-122"/>
                <a:ea typeface="隶书" pitchFamily="49" charset="-122"/>
              </a:endParaRPr>
            </a:p>
          </p:txBody>
        </p:sp>
      </p:grpSp>
      <p:sp>
        <p:nvSpPr>
          <p:cNvPr id="114696" name="Freeform 16"/>
          <p:cNvSpPr>
            <a:spLocks/>
          </p:cNvSpPr>
          <p:nvPr/>
        </p:nvSpPr>
        <p:spPr bwMode="auto">
          <a:xfrm>
            <a:off x="2754313" y="2673350"/>
            <a:ext cx="1898650" cy="3522663"/>
          </a:xfrm>
          <a:custGeom>
            <a:avLst/>
            <a:gdLst>
              <a:gd name="T0" fmla="*/ 0 w 1196"/>
              <a:gd name="T1" fmla="*/ 0 h 2219"/>
              <a:gd name="T2" fmla="*/ 243 w 1196"/>
              <a:gd name="T3" fmla="*/ 0 h 2219"/>
              <a:gd name="T4" fmla="*/ 241 w 1196"/>
              <a:gd name="T5" fmla="*/ 1939 h 2219"/>
              <a:gd name="T6" fmla="*/ 1006 w 1196"/>
              <a:gd name="T7" fmla="*/ 1939 h 2219"/>
              <a:gd name="T8" fmla="*/ 1006 w 1196"/>
              <a:gd name="T9" fmla="*/ 1859 h 2219"/>
              <a:gd name="T10" fmla="*/ 1196 w 1196"/>
              <a:gd name="T11" fmla="*/ 2039 h 2219"/>
              <a:gd name="T12" fmla="*/ 1006 w 1196"/>
              <a:gd name="T13" fmla="*/ 2219 h 2219"/>
              <a:gd name="T14" fmla="*/ 1006 w 1196"/>
              <a:gd name="T15" fmla="*/ 2144 h 2219"/>
              <a:gd name="T16" fmla="*/ 1 w 1196"/>
              <a:gd name="T17" fmla="*/ 2144 h 2219"/>
              <a:gd name="T18" fmla="*/ 0 w 1196"/>
              <a:gd name="T19" fmla="*/ 0 h 22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96"/>
              <a:gd name="T31" fmla="*/ 0 h 2219"/>
              <a:gd name="T32" fmla="*/ 1196 w 1196"/>
              <a:gd name="T33" fmla="*/ 2219 h 22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96" h="2219">
                <a:moveTo>
                  <a:pt x="0" y="0"/>
                </a:moveTo>
                <a:lnTo>
                  <a:pt x="243" y="0"/>
                </a:lnTo>
                <a:lnTo>
                  <a:pt x="241" y="1939"/>
                </a:lnTo>
                <a:lnTo>
                  <a:pt x="1006" y="1939"/>
                </a:lnTo>
                <a:lnTo>
                  <a:pt x="1006" y="1859"/>
                </a:lnTo>
                <a:lnTo>
                  <a:pt x="1196" y="2039"/>
                </a:lnTo>
                <a:lnTo>
                  <a:pt x="1006" y="2219"/>
                </a:lnTo>
                <a:lnTo>
                  <a:pt x="1006" y="2144"/>
                </a:lnTo>
                <a:lnTo>
                  <a:pt x="1" y="2144"/>
                </a:lnTo>
                <a:lnTo>
                  <a:pt x="0" y="0"/>
                </a:lnTo>
                <a:close/>
              </a:path>
            </a:pathLst>
          </a:custGeom>
          <a:solidFill>
            <a:schemeClr val="accent1"/>
          </a:solidFill>
          <a:ln w="25400" cap="flat" cmpd="sng">
            <a:solidFill>
              <a:schemeClr val="tx1"/>
            </a:solidFill>
            <a:prstDash val="solid"/>
            <a:round/>
            <a:headEnd/>
            <a:tailEnd/>
          </a:ln>
        </p:spPr>
        <p:txBody>
          <a:bodyPr wrap="none" lIns="0" tIns="0" rIns="0" bIns="0" anchor="ctr"/>
          <a:lstStyle/>
          <a:p>
            <a:endParaRPr lang="zh-CN" altLang="en-US"/>
          </a:p>
        </p:txBody>
      </p:sp>
      <p:sp>
        <p:nvSpPr>
          <p:cNvPr id="114697" name="Freeform 17"/>
          <p:cNvSpPr>
            <a:spLocks/>
          </p:cNvSpPr>
          <p:nvPr/>
        </p:nvSpPr>
        <p:spPr bwMode="auto">
          <a:xfrm>
            <a:off x="2132013" y="2673350"/>
            <a:ext cx="2220912" cy="2566988"/>
          </a:xfrm>
          <a:custGeom>
            <a:avLst/>
            <a:gdLst>
              <a:gd name="T0" fmla="*/ 0 w 1399"/>
              <a:gd name="T1" fmla="*/ 0 h 1617"/>
              <a:gd name="T2" fmla="*/ 3 w 1399"/>
              <a:gd name="T3" fmla="*/ 1545 h 1617"/>
              <a:gd name="T4" fmla="*/ 1207 w 1399"/>
              <a:gd name="T5" fmla="*/ 1545 h 1617"/>
              <a:gd name="T6" fmla="*/ 1207 w 1399"/>
              <a:gd name="T7" fmla="*/ 1617 h 1617"/>
              <a:gd name="T8" fmla="*/ 1399 w 1399"/>
              <a:gd name="T9" fmla="*/ 1441 h 1617"/>
              <a:gd name="T10" fmla="*/ 1207 w 1399"/>
              <a:gd name="T11" fmla="*/ 1265 h 1617"/>
              <a:gd name="T12" fmla="*/ 1207 w 1399"/>
              <a:gd name="T13" fmla="*/ 1337 h 1617"/>
              <a:gd name="T14" fmla="*/ 239 w 1399"/>
              <a:gd name="T15" fmla="*/ 1337 h 1617"/>
              <a:gd name="T16" fmla="*/ 236 w 1399"/>
              <a:gd name="T17" fmla="*/ 1 h 1617"/>
              <a:gd name="T18" fmla="*/ 0 w 1399"/>
              <a:gd name="T19" fmla="*/ 0 h 16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99"/>
              <a:gd name="T31" fmla="*/ 0 h 1617"/>
              <a:gd name="T32" fmla="*/ 1399 w 1399"/>
              <a:gd name="T33" fmla="*/ 1617 h 16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99" h="1617">
                <a:moveTo>
                  <a:pt x="0" y="0"/>
                </a:moveTo>
                <a:lnTo>
                  <a:pt x="3" y="1545"/>
                </a:lnTo>
                <a:lnTo>
                  <a:pt x="1207" y="1545"/>
                </a:lnTo>
                <a:lnTo>
                  <a:pt x="1207" y="1617"/>
                </a:lnTo>
                <a:lnTo>
                  <a:pt x="1399" y="1441"/>
                </a:lnTo>
                <a:lnTo>
                  <a:pt x="1207" y="1265"/>
                </a:lnTo>
                <a:lnTo>
                  <a:pt x="1207" y="1337"/>
                </a:lnTo>
                <a:lnTo>
                  <a:pt x="239" y="1337"/>
                </a:lnTo>
                <a:lnTo>
                  <a:pt x="236" y="1"/>
                </a:lnTo>
                <a:lnTo>
                  <a:pt x="0" y="0"/>
                </a:lnTo>
                <a:close/>
              </a:path>
            </a:pathLst>
          </a:custGeom>
          <a:solidFill>
            <a:schemeClr val="accent1"/>
          </a:solidFill>
          <a:ln w="25400" cap="flat" cmpd="sng">
            <a:solidFill>
              <a:schemeClr val="tx1"/>
            </a:solidFill>
            <a:prstDash val="solid"/>
            <a:round/>
            <a:headEnd/>
            <a:tailEnd/>
          </a:ln>
        </p:spPr>
        <p:txBody>
          <a:bodyPr wrap="none" lIns="0" tIns="0" rIns="0" bIns="0" anchor="ctr"/>
          <a:lstStyle/>
          <a:p>
            <a:endParaRPr lang="zh-CN" altLang="en-US"/>
          </a:p>
        </p:txBody>
      </p:sp>
      <p:sp>
        <p:nvSpPr>
          <p:cNvPr id="114698" name="Freeform 18"/>
          <p:cNvSpPr>
            <a:spLocks/>
          </p:cNvSpPr>
          <p:nvPr/>
        </p:nvSpPr>
        <p:spPr bwMode="auto">
          <a:xfrm>
            <a:off x="1514475" y="2676525"/>
            <a:ext cx="2533650" cy="1619250"/>
          </a:xfrm>
          <a:custGeom>
            <a:avLst/>
            <a:gdLst>
              <a:gd name="T0" fmla="*/ 0 w 1596"/>
              <a:gd name="T1" fmla="*/ 0 h 1020"/>
              <a:gd name="T2" fmla="*/ 0 w 1596"/>
              <a:gd name="T3" fmla="*/ 944 h 1020"/>
              <a:gd name="T4" fmla="*/ 1408 w 1596"/>
              <a:gd name="T5" fmla="*/ 944 h 1020"/>
              <a:gd name="T6" fmla="*/ 1408 w 1596"/>
              <a:gd name="T7" fmla="*/ 1020 h 1020"/>
              <a:gd name="T8" fmla="*/ 1596 w 1596"/>
              <a:gd name="T9" fmla="*/ 840 h 1020"/>
              <a:gd name="T10" fmla="*/ 1408 w 1596"/>
              <a:gd name="T11" fmla="*/ 664 h 1020"/>
              <a:gd name="T12" fmla="*/ 1408 w 1596"/>
              <a:gd name="T13" fmla="*/ 736 h 1020"/>
              <a:gd name="T14" fmla="*/ 236 w 1596"/>
              <a:gd name="T15" fmla="*/ 736 h 1020"/>
              <a:gd name="T16" fmla="*/ 236 w 1596"/>
              <a:gd name="T17" fmla="*/ 0 h 1020"/>
              <a:gd name="T18" fmla="*/ 0 w 1596"/>
              <a:gd name="T19" fmla="*/ 0 h 10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96"/>
              <a:gd name="T31" fmla="*/ 0 h 1020"/>
              <a:gd name="T32" fmla="*/ 1596 w 1596"/>
              <a:gd name="T33" fmla="*/ 1020 h 10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96" h="1020">
                <a:moveTo>
                  <a:pt x="0" y="0"/>
                </a:moveTo>
                <a:lnTo>
                  <a:pt x="0" y="944"/>
                </a:lnTo>
                <a:lnTo>
                  <a:pt x="1408" y="944"/>
                </a:lnTo>
                <a:lnTo>
                  <a:pt x="1408" y="1020"/>
                </a:lnTo>
                <a:lnTo>
                  <a:pt x="1596" y="840"/>
                </a:lnTo>
                <a:lnTo>
                  <a:pt x="1408" y="664"/>
                </a:lnTo>
                <a:lnTo>
                  <a:pt x="1408" y="736"/>
                </a:lnTo>
                <a:lnTo>
                  <a:pt x="236" y="736"/>
                </a:lnTo>
                <a:lnTo>
                  <a:pt x="236" y="0"/>
                </a:lnTo>
                <a:lnTo>
                  <a:pt x="0" y="0"/>
                </a:lnTo>
                <a:close/>
              </a:path>
            </a:pathLst>
          </a:custGeom>
          <a:solidFill>
            <a:schemeClr val="accent1"/>
          </a:solidFill>
          <a:ln w="25400" cap="flat" cmpd="sng">
            <a:solidFill>
              <a:schemeClr val="tx1"/>
            </a:solidFill>
            <a:prstDash val="solid"/>
            <a:round/>
            <a:headEnd/>
            <a:tailEnd/>
          </a:ln>
        </p:spPr>
        <p:txBody>
          <a:bodyPr wrap="none" lIns="0" tIns="0" rIns="0" bIns="0" anchor="ctr"/>
          <a:lstStyle/>
          <a:p>
            <a:endParaRPr lang="zh-CN" altLang="en-US"/>
          </a:p>
        </p:txBody>
      </p:sp>
      <p:sp>
        <p:nvSpPr>
          <p:cNvPr id="114699" name="Freeform 19"/>
          <p:cNvSpPr>
            <a:spLocks/>
          </p:cNvSpPr>
          <p:nvPr/>
        </p:nvSpPr>
        <p:spPr bwMode="auto">
          <a:xfrm>
            <a:off x="892175" y="2673350"/>
            <a:ext cx="2851150" cy="669925"/>
          </a:xfrm>
          <a:custGeom>
            <a:avLst/>
            <a:gdLst>
              <a:gd name="T0" fmla="*/ 0 w 1796"/>
              <a:gd name="T1" fmla="*/ 0 h 422"/>
              <a:gd name="T2" fmla="*/ 0 w 1796"/>
              <a:gd name="T3" fmla="*/ 346 h 422"/>
              <a:gd name="T4" fmla="*/ 1616 w 1796"/>
              <a:gd name="T5" fmla="*/ 346 h 422"/>
              <a:gd name="T6" fmla="*/ 1616 w 1796"/>
              <a:gd name="T7" fmla="*/ 422 h 422"/>
              <a:gd name="T8" fmla="*/ 1796 w 1796"/>
              <a:gd name="T9" fmla="*/ 242 h 422"/>
              <a:gd name="T10" fmla="*/ 1616 w 1796"/>
              <a:gd name="T11" fmla="*/ 62 h 422"/>
              <a:gd name="T12" fmla="*/ 1616 w 1796"/>
              <a:gd name="T13" fmla="*/ 142 h 422"/>
              <a:gd name="T14" fmla="*/ 236 w 1796"/>
              <a:gd name="T15" fmla="*/ 142 h 422"/>
              <a:gd name="T16" fmla="*/ 237 w 1796"/>
              <a:gd name="T17" fmla="*/ 1 h 422"/>
              <a:gd name="T18" fmla="*/ 0 w 1796"/>
              <a:gd name="T19" fmla="*/ 0 h 4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96"/>
              <a:gd name="T31" fmla="*/ 0 h 422"/>
              <a:gd name="T32" fmla="*/ 1796 w 1796"/>
              <a:gd name="T33" fmla="*/ 422 h 4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96" h="422">
                <a:moveTo>
                  <a:pt x="0" y="0"/>
                </a:moveTo>
                <a:lnTo>
                  <a:pt x="0" y="346"/>
                </a:lnTo>
                <a:lnTo>
                  <a:pt x="1616" y="346"/>
                </a:lnTo>
                <a:lnTo>
                  <a:pt x="1616" y="422"/>
                </a:lnTo>
                <a:lnTo>
                  <a:pt x="1796" y="242"/>
                </a:lnTo>
                <a:lnTo>
                  <a:pt x="1616" y="62"/>
                </a:lnTo>
                <a:lnTo>
                  <a:pt x="1616" y="142"/>
                </a:lnTo>
                <a:lnTo>
                  <a:pt x="236" y="142"/>
                </a:lnTo>
                <a:lnTo>
                  <a:pt x="237" y="1"/>
                </a:lnTo>
                <a:lnTo>
                  <a:pt x="0" y="0"/>
                </a:lnTo>
                <a:close/>
              </a:path>
            </a:pathLst>
          </a:custGeom>
          <a:solidFill>
            <a:schemeClr val="accent1"/>
          </a:solidFill>
          <a:ln w="25400" cap="flat" cmpd="sng">
            <a:solidFill>
              <a:schemeClr val="tx1"/>
            </a:solidFill>
            <a:prstDash val="solid"/>
            <a:round/>
            <a:headEnd/>
            <a:tailEnd/>
          </a:ln>
        </p:spPr>
        <p:txBody>
          <a:bodyPr wrap="none" lIns="0" tIns="0" rIns="0" bIns="0" anchor="ctr"/>
          <a:lstStyle/>
          <a:p>
            <a:endParaRPr lang="zh-CN" altLang="en-US"/>
          </a:p>
        </p:txBody>
      </p:sp>
      <p:sp>
        <p:nvSpPr>
          <p:cNvPr id="114700" name="Rectangle 20"/>
          <p:cNvSpPr>
            <a:spLocks noChangeArrowheads="1"/>
          </p:cNvSpPr>
          <p:nvPr/>
        </p:nvSpPr>
        <p:spPr bwMode="auto">
          <a:xfrm>
            <a:off x="971550" y="2565400"/>
            <a:ext cx="212725" cy="212725"/>
          </a:xfrm>
          <a:prstGeom prst="rect">
            <a:avLst/>
          </a:prstGeom>
          <a:solidFill>
            <a:schemeClr val="hlink"/>
          </a:solidFill>
          <a:ln w="6350">
            <a:noFill/>
            <a:miter lim="800000"/>
            <a:headEnd/>
            <a:tailEnd/>
          </a:ln>
        </p:spPr>
        <p:txBody>
          <a:bodyPr lIns="0" tIns="0" rIns="0" bIns="0" anchor="ctr" anchorCtr="1"/>
          <a:lstStyle/>
          <a:p>
            <a:pPr algn="ctr" eaLnBrk="0" hangingPunct="0"/>
            <a:r>
              <a:rPr kumimoji="1" lang="en-US" altLang="zh-CN" sz="1200" b="1">
                <a:solidFill>
                  <a:schemeClr val="bg1"/>
                </a:solidFill>
                <a:latin typeface="Arial" charset="0"/>
              </a:rPr>
              <a:t>1</a:t>
            </a:r>
            <a:endParaRPr kumimoji="1" lang="en-US" altLang="zh-CN" sz="1800" b="1">
              <a:solidFill>
                <a:srgbClr val="000000"/>
              </a:solidFill>
              <a:latin typeface="Arial" charset="0"/>
            </a:endParaRPr>
          </a:p>
        </p:txBody>
      </p:sp>
      <p:sp>
        <p:nvSpPr>
          <p:cNvPr id="114701" name="Rectangle 21"/>
          <p:cNvSpPr>
            <a:spLocks noChangeArrowheads="1"/>
          </p:cNvSpPr>
          <p:nvPr/>
        </p:nvSpPr>
        <p:spPr bwMode="auto">
          <a:xfrm>
            <a:off x="1595438" y="2565400"/>
            <a:ext cx="212725" cy="212725"/>
          </a:xfrm>
          <a:prstGeom prst="rect">
            <a:avLst/>
          </a:prstGeom>
          <a:solidFill>
            <a:schemeClr val="hlink"/>
          </a:solidFill>
          <a:ln w="6350">
            <a:noFill/>
            <a:miter lim="800000"/>
            <a:headEnd/>
            <a:tailEnd/>
          </a:ln>
        </p:spPr>
        <p:txBody>
          <a:bodyPr lIns="0" tIns="0" rIns="0" bIns="0" anchor="ctr" anchorCtr="1"/>
          <a:lstStyle/>
          <a:p>
            <a:pPr algn="ctr" eaLnBrk="0" hangingPunct="0"/>
            <a:r>
              <a:rPr kumimoji="1" lang="en-US" altLang="zh-CN" sz="1200" b="1">
                <a:solidFill>
                  <a:schemeClr val="bg1"/>
                </a:solidFill>
                <a:latin typeface="Arial" charset="0"/>
              </a:rPr>
              <a:t>2</a:t>
            </a:r>
            <a:endParaRPr kumimoji="1" lang="en-US" altLang="zh-CN" sz="1800" b="1">
              <a:solidFill>
                <a:srgbClr val="000000"/>
              </a:solidFill>
              <a:latin typeface="Arial" charset="0"/>
            </a:endParaRPr>
          </a:p>
        </p:txBody>
      </p:sp>
      <p:sp>
        <p:nvSpPr>
          <p:cNvPr id="114702" name="Rectangle 22"/>
          <p:cNvSpPr>
            <a:spLocks noChangeArrowheads="1"/>
          </p:cNvSpPr>
          <p:nvPr/>
        </p:nvSpPr>
        <p:spPr bwMode="auto">
          <a:xfrm>
            <a:off x="2217738" y="2565400"/>
            <a:ext cx="214312" cy="212725"/>
          </a:xfrm>
          <a:prstGeom prst="rect">
            <a:avLst/>
          </a:prstGeom>
          <a:solidFill>
            <a:schemeClr val="hlink"/>
          </a:solidFill>
          <a:ln w="6350">
            <a:noFill/>
            <a:miter lim="800000"/>
            <a:headEnd/>
            <a:tailEnd/>
          </a:ln>
        </p:spPr>
        <p:txBody>
          <a:bodyPr lIns="0" tIns="0" rIns="0" bIns="0" anchor="ctr" anchorCtr="1"/>
          <a:lstStyle/>
          <a:p>
            <a:pPr algn="ctr" eaLnBrk="0" hangingPunct="0"/>
            <a:r>
              <a:rPr kumimoji="1" lang="en-US" altLang="zh-CN" sz="1200" b="1">
                <a:solidFill>
                  <a:schemeClr val="bg1"/>
                </a:solidFill>
                <a:latin typeface="Arial" charset="0"/>
              </a:rPr>
              <a:t>3</a:t>
            </a:r>
            <a:endParaRPr kumimoji="1" lang="en-US" altLang="zh-CN" sz="1800" b="1">
              <a:solidFill>
                <a:srgbClr val="000000"/>
              </a:solidFill>
              <a:latin typeface="Arial" charset="0"/>
            </a:endParaRPr>
          </a:p>
        </p:txBody>
      </p:sp>
      <p:sp>
        <p:nvSpPr>
          <p:cNvPr id="114703" name="Rectangle 23"/>
          <p:cNvSpPr>
            <a:spLocks noChangeArrowheads="1"/>
          </p:cNvSpPr>
          <p:nvPr/>
        </p:nvSpPr>
        <p:spPr bwMode="auto">
          <a:xfrm>
            <a:off x="2840038" y="2565400"/>
            <a:ext cx="212725" cy="212725"/>
          </a:xfrm>
          <a:prstGeom prst="rect">
            <a:avLst/>
          </a:prstGeom>
          <a:solidFill>
            <a:schemeClr val="hlink"/>
          </a:solidFill>
          <a:ln w="6350">
            <a:noFill/>
            <a:miter lim="800000"/>
            <a:headEnd/>
            <a:tailEnd/>
          </a:ln>
        </p:spPr>
        <p:txBody>
          <a:bodyPr lIns="0" tIns="0" rIns="0" bIns="0" anchor="ctr" anchorCtr="1"/>
          <a:lstStyle/>
          <a:p>
            <a:pPr algn="ctr" eaLnBrk="0" hangingPunct="0"/>
            <a:r>
              <a:rPr kumimoji="1" lang="en-US" altLang="zh-CN" sz="1200" b="1">
                <a:solidFill>
                  <a:schemeClr val="bg1"/>
                </a:solidFill>
                <a:latin typeface="Arial" charset="0"/>
              </a:rPr>
              <a:t>4</a:t>
            </a:r>
            <a:endParaRPr kumimoji="1" lang="en-US" altLang="zh-CN" sz="1800" b="1">
              <a:solidFill>
                <a:srgbClr val="000000"/>
              </a:solidFill>
              <a:latin typeface="Arial"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500"/>
                                        <p:tgtEl>
                                          <p:spTgt spid="3"/>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linds(horizont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xfrm>
            <a:off x="1042988" y="2133600"/>
            <a:ext cx="7415212" cy="4032250"/>
          </a:xfrm>
        </p:spPr>
        <p:txBody>
          <a:bodyPr/>
          <a:lstStyle/>
          <a:p>
            <a:pPr marL="0" indent="0" eaLnBrk="1" hangingPunct="1">
              <a:spcBef>
                <a:spcPct val="0"/>
              </a:spcBef>
              <a:buClrTx/>
              <a:buSzTx/>
              <a:buFontTx/>
              <a:buNone/>
            </a:pPr>
            <a:r>
              <a:rPr lang="en-US" altLang="zh-CN" sz="2800" b="1" smtClean="0">
                <a:solidFill>
                  <a:schemeClr val="tx1"/>
                </a:solidFill>
              </a:rPr>
              <a:t>       </a:t>
            </a:r>
            <a:r>
              <a:rPr lang="zh-CN" altLang="en-US" sz="2800" b="1" smtClean="0">
                <a:solidFill>
                  <a:schemeClr val="tx1"/>
                </a:solidFill>
              </a:rPr>
              <a:t>编程（</a:t>
            </a:r>
            <a:r>
              <a:rPr lang="en-US" altLang="zh-CN" sz="2800" b="1" smtClean="0">
                <a:solidFill>
                  <a:schemeClr val="tx1"/>
                </a:solidFill>
              </a:rPr>
              <a:t>Coding</a:t>
            </a:r>
            <a:r>
              <a:rPr lang="zh-CN" altLang="en-US" sz="2800" b="1" smtClean="0">
                <a:solidFill>
                  <a:schemeClr val="tx1"/>
                </a:solidFill>
              </a:rPr>
              <a:t>）就是为系统各个模块编写程序。根据结构化方法设计了详细方案，又有了高级语言，初级程序员都可以参加这一阶段的工作。</a:t>
            </a:r>
          </a:p>
        </p:txBody>
      </p:sp>
      <p:sp>
        <p:nvSpPr>
          <p:cNvPr id="16387" name="AutoShape 4">
            <a:hlinkClick r:id="" action="ppaction://noaction" highlightClick="1"/>
          </p:cNvPr>
          <p:cNvSpPr>
            <a:spLocks noChangeArrowheads="1"/>
          </p:cNvSpPr>
          <p:nvPr/>
        </p:nvSpPr>
        <p:spPr bwMode="auto">
          <a:xfrm>
            <a:off x="1908175" y="981075"/>
            <a:ext cx="2667000" cy="914400"/>
          </a:xfrm>
          <a:prstGeom prst="actionButtonBlank">
            <a:avLst/>
          </a:prstGeom>
          <a:noFill/>
          <a:ln w="9525">
            <a:noFill/>
            <a:miter lim="800000"/>
            <a:headEnd/>
            <a:tailEnd/>
          </a:ln>
        </p:spPr>
        <p:txBody>
          <a:bodyPr anchor="ctr"/>
          <a:lstStyle/>
          <a:p>
            <a:r>
              <a:rPr lang="en-US" altLang="zh-CN" sz="3200" b="1">
                <a:solidFill>
                  <a:srgbClr val="0A0A0E"/>
                </a:solidFill>
                <a:latin typeface="Times New Roman" pitchFamily="18" charset="0"/>
              </a:rPr>
              <a:t>6.2 </a:t>
            </a:r>
            <a:r>
              <a:rPr lang="zh-CN" altLang="en-US" sz="3200" b="1">
                <a:solidFill>
                  <a:srgbClr val="0A0A0E"/>
                </a:solidFill>
                <a:latin typeface="Times New Roman" pitchFamily="18" charset="0"/>
              </a:rPr>
              <a:t>程序设计 </a:t>
            </a:r>
          </a:p>
        </p:txBody>
      </p:sp>
    </p:spTree>
  </p:cSld>
  <p:clrMapOvr>
    <a:masterClrMapping/>
  </p:clrMapOvr>
  <p:transition>
    <p:wipe dir="r"/>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r>
              <a:rPr lang="zh-CN" altLang="en-US" sz="3600" b="1" smtClean="0">
                <a:solidFill>
                  <a:schemeClr val="tx1"/>
                </a:solidFill>
              </a:rPr>
              <a:t>微软的测试工作</a:t>
            </a:r>
          </a:p>
        </p:txBody>
      </p:sp>
      <p:sp>
        <p:nvSpPr>
          <p:cNvPr id="1753091" name="Rectangle 3"/>
          <p:cNvSpPr>
            <a:spLocks noGrp="1" noChangeArrowheads="1"/>
          </p:cNvSpPr>
          <p:nvPr>
            <p:ph type="body" idx="1"/>
          </p:nvPr>
        </p:nvSpPr>
        <p:spPr>
          <a:xfrm>
            <a:off x="539750" y="2133600"/>
            <a:ext cx="8135938" cy="4114800"/>
          </a:xfrm>
        </p:spPr>
        <p:txBody>
          <a:bodyPr/>
          <a:lstStyle/>
          <a:p>
            <a:pPr eaLnBrk="1" hangingPunct="1">
              <a:buClr>
                <a:schemeClr val="bg1"/>
              </a:buClr>
              <a:buFont typeface="Wingdings" pitchFamily="2" charset="2"/>
              <a:buChar char="Ø"/>
            </a:pPr>
            <a:r>
              <a:rPr lang="en-US" altLang="zh-CN" b="1" smtClean="0">
                <a:solidFill>
                  <a:schemeClr val="tx1"/>
                </a:solidFill>
              </a:rPr>
              <a:t>   </a:t>
            </a:r>
            <a:r>
              <a:rPr lang="en-US" altLang="zh-CN" sz="2800" b="1" smtClean="0">
                <a:solidFill>
                  <a:schemeClr val="tx1"/>
                </a:solidFill>
                <a:latin typeface="隶书" pitchFamily="49" charset="-122"/>
                <a:ea typeface="隶书" pitchFamily="49" charset="-122"/>
              </a:rPr>
              <a:t>Bug</a:t>
            </a:r>
            <a:r>
              <a:rPr lang="zh-CN" altLang="en-US" sz="2800" b="1" smtClean="0">
                <a:solidFill>
                  <a:schemeClr val="tx1"/>
                </a:solidFill>
                <a:latin typeface="隶书" pitchFamily="49" charset="-122"/>
                <a:ea typeface="隶书" pitchFamily="49" charset="-122"/>
              </a:rPr>
              <a:t>的不同处理方式</a:t>
            </a:r>
            <a:r>
              <a:rPr lang="zh-CN" altLang="en-US" sz="2800" smtClean="0">
                <a:solidFill>
                  <a:schemeClr val="tx1"/>
                </a:solidFill>
                <a:latin typeface="隶书" pitchFamily="49" charset="-122"/>
                <a:ea typeface="隶书" pitchFamily="49" charset="-122"/>
              </a:rPr>
              <a:t> </a:t>
            </a:r>
          </a:p>
          <a:p>
            <a:pPr eaLnBrk="1" hangingPunct="1">
              <a:buClr>
                <a:schemeClr val="bg1"/>
              </a:buClr>
              <a:buFont typeface="Wingdings" pitchFamily="2" charset="2"/>
              <a:buNone/>
            </a:pPr>
            <a:r>
              <a:rPr lang="zh-CN" altLang="en-US" sz="2800" smtClean="0">
                <a:solidFill>
                  <a:schemeClr val="tx1"/>
                </a:solidFill>
                <a:latin typeface="隶书" pitchFamily="49" charset="-122"/>
                <a:ea typeface="隶书" pitchFamily="49" charset="-122"/>
              </a:rPr>
              <a:t>    </a:t>
            </a:r>
            <a:r>
              <a:rPr lang="zh-CN" altLang="en-US" sz="2800" b="1" smtClean="0">
                <a:solidFill>
                  <a:schemeClr val="tx1"/>
                </a:solidFill>
                <a:latin typeface="隶书" pitchFamily="49" charset="-122"/>
                <a:ea typeface="隶书" pitchFamily="49" charset="-122"/>
              </a:rPr>
              <a:t>在某些情况下，</a:t>
            </a:r>
            <a:r>
              <a:rPr lang="en-US" altLang="zh-CN" sz="2800" b="1" smtClean="0">
                <a:solidFill>
                  <a:schemeClr val="tx1"/>
                </a:solidFill>
                <a:latin typeface="隶书" pitchFamily="49" charset="-122"/>
                <a:ea typeface="隶书" pitchFamily="49" charset="-122"/>
              </a:rPr>
              <a:t>Bug</a:t>
            </a:r>
            <a:r>
              <a:rPr lang="zh-CN" altLang="en-US" sz="2800" b="1" smtClean="0">
                <a:solidFill>
                  <a:schemeClr val="tx1"/>
                </a:solidFill>
                <a:latin typeface="隶书" pitchFamily="49" charset="-122"/>
                <a:ea typeface="隶书" pitchFamily="49" charset="-122"/>
              </a:rPr>
              <a:t>已处理并不意味着</a:t>
            </a:r>
            <a:r>
              <a:rPr lang="en-US" altLang="zh-CN" sz="2800" b="1" smtClean="0">
                <a:solidFill>
                  <a:schemeClr val="tx1"/>
                </a:solidFill>
                <a:latin typeface="隶书" pitchFamily="49" charset="-122"/>
                <a:ea typeface="隶书" pitchFamily="49" charset="-122"/>
              </a:rPr>
              <a:t>Bug</a:t>
            </a:r>
            <a:r>
              <a:rPr lang="zh-CN" altLang="en-US" sz="2800" b="1" smtClean="0">
                <a:solidFill>
                  <a:schemeClr val="tx1"/>
                </a:solidFill>
                <a:latin typeface="隶书" pitchFamily="49" charset="-122"/>
                <a:ea typeface="隶书" pitchFamily="49" charset="-122"/>
              </a:rPr>
              <a:t>已经被修正。开发工程师可以推迟</a:t>
            </a:r>
            <a:r>
              <a:rPr lang="en-US" altLang="zh-CN" sz="2800" b="1" smtClean="0">
                <a:solidFill>
                  <a:schemeClr val="tx1"/>
                </a:solidFill>
                <a:latin typeface="隶书" pitchFamily="49" charset="-122"/>
                <a:ea typeface="隶书" pitchFamily="49" charset="-122"/>
              </a:rPr>
              <a:t>Bug</a:t>
            </a:r>
            <a:r>
              <a:rPr lang="zh-CN" altLang="en-US" sz="2800" b="1" smtClean="0">
                <a:solidFill>
                  <a:schemeClr val="tx1"/>
                </a:solidFill>
                <a:latin typeface="隶书" pitchFamily="49" charset="-122"/>
                <a:ea typeface="隶书" pitchFamily="49" charset="-122"/>
              </a:rPr>
              <a:t>的修正时间，也可以在分析之后告知测试工程师这实际上不是一个真正的</a:t>
            </a:r>
            <a:r>
              <a:rPr lang="en-US" altLang="zh-CN" sz="2800" b="1" smtClean="0">
                <a:solidFill>
                  <a:schemeClr val="tx1"/>
                </a:solidFill>
                <a:latin typeface="隶书" pitchFamily="49" charset="-122"/>
                <a:ea typeface="隶书" pitchFamily="49" charset="-122"/>
              </a:rPr>
              <a:t>Bug</a:t>
            </a:r>
            <a:r>
              <a:rPr lang="zh-CN" altLang="en-US" sz="2800" b="1" smtClean="0">
                <a:solidFill>
                  <a:schemeClr val="tx1"/>
                </a:solidFill>
                <a:latin typeface="隶书" pitchFamily="49" charset="-122"/>
                <a:ea typeface="隶书" pitchFamily="49" charset="-122"/>
              </a:rPr>
              <a:t>。</a:t>
            </a:r>
            <a:r>
              <a:rPr lang="zh-CN" altLang="en-US" b="1" smtClean="0">
                <a:solidFill>
                  <a:schemeClr val="tx1"/>
                </a:solidFill>
              </a:rPr>
              <a:t> </a:t>
            </a:r>
          </a:p>
        </p:txBody>
      </p:sp>
      <p:pic>
        <p:nvPicPr>
          <p:cNvPr id="115716" name="Picture 4" descr="j0196164"/>
          <p:cNvPicPr>
            <a:picLocks noChangeAspect="1" noChangeArrowheads="1"/>
          </p:cNvPicPr>
          <p:nvPr/>
        </p:nvPicPr>
        <p:blipFill>
          <a:blip r:embed="rId2" cstate="print"/>
          <a:srcRect/>
          <a:stretch>
            <a:fillRect/>
          </a:stretch>
        </p:blipFill>
        <p:spPr bwMode="auto">
          <a:xfrm>
            <a:off x="6300788" y="4652963"/>
            <a:ext cx="1801812" cy="16891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753091">
                                            <p:txEl>
                                              <p:pRg st="1" end="1"/>
                                            </p:txEl>
                                          </p:spTgt>
                                        </p:tgtEl>
                                        <p:attrNameLst>
                                          <p:attrName>style.visibility</p:attrName>
                                        </p:attrNameLst>
                                      </p:cBhvr>
                                      <p:to>
                                        <p:strVal val="visible"/>
                                      </p:to>
                                    </p:set>
                                    <p:animEffect transition="in" filter="blinds(horizontal)">
                                      <p:cBhvr>
                                        <p:cTn id="7" dur="500"/>
                                        <p:tgtEl>
                                          <p:spTgt spid="17530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eaLnBrk="1" hangingPunct="1"/>
            <a:r>
              <a:rPr lang="en-US" altLang="zh-CN" sz="3600" b="1" smtClean="0">
                <a:solidFill>
                  <a:schemeClr val="tx1"/>
                </a:solidFill>
                <a:latin typeface="宋体" pitchFamily="2" charset="-122"/>
              </a:rPr>
              <a:t>Bug</a:t>
            </a:r>
            <a:r>
              <a:rPr lang="zh-CN" altLang="en-US" sz="3600" b="1" smtClean="0">
                <a:solidFill>
                  <a:schemeClr val="tx1"/>
                </a:solidFill>
                <a:latin typeface="宋体" pitchFamily="2" charset="-122"/>
              </a:rPr>
              <a:t>的不同处理方式</a:t>
            </a:r>
          </a:p>
        </p:txBody>
      </p:sp>
      <p:sp>
        <p:nvSpPr>
          <p:cNvPr id="116739" name="Rectangle 3"/>
          <p:cNvSpPr>
            <a:spLocks noGrp="1" noChangeArrowheads="1"/>
          </p:cNvSpPr>
          <p:nvPr>
            <p:ph type="body" idx="1"/>
          </p:nvPr>
        </p:nvSpPr>
        <p:spPr>
          <a:xfrm>
            <a:off x="827088" y="1773238"/>
            <a:ext cx="7772400" cy="4114800"/>
          </a:xfrm>
        </p:spPr>
        <p:txBody>
          <a:bodyPr/>
          <a:lstStyle/>
          <a:p>
            <a:pPr eaLnBrk="1" hangingPunct="1">
              <a:buClr>
                <a:schemeClr val="bg1"/>
              </a:buClr>
              <a:buFont typeface="Wingdings" pitchFamily="2" charset="2"/>
              <a:buChar char="Ø"/>
            </a:pPr>
            <a:r>
              <a:rPr lang="en-US" altLang="zh-CN" b="1" smtClean="0">
                <a:solidFill>
                  <a:schemeClr val="tx1"/>
                </a:solidFill>
              </a:rPr>
              <a:t> </a:t>
            </a:r>
            <a:r>
              <a:rPr lang="en-US" altLang="zh-CN" sz="2400" b="1" smtClean="0">
                <a:solidFill>
                  <a:schemeClr val="tx1"/>
                </a:solidFill>
                <a:latin typeface="隶书" pitchFamily="49" charset="-122"/>
                <a:ea typeface="隶书" pitchFamily="49" charset="-122"/>
              </a:rPr>
              <a:t>Bug</a:t>
            </a:r>
            <a:r>
              <a:rPr lang="zh-CN" altLang="en-US" sz="2400" b="1" smtClean="0">
                <a:solidFill>
                  <a:schemeClr val="tx1"/>
                </a:solidFill>
                <a:latin typeface="隶书" pitchFamily="49" charset="-122"/>
                <a:ea typeface="隶书" pitchFamily="49" charset="-122"/>
              </a:rPr>
              <a:t>的状态</a:t>
            </a:r>
          </a:p>
          <a:p>
            <a:pPr eaLnBrk="1" hangingPunct="1">
              <a:buClr>
                <a:schemeClr val="bg1"/>
              </a:buClr>
              <a:buFont typeface="Wingdings" pitchFamily="2" charset="2"/>
              <a:buNone/>
            </a:pPr>
            <a:endParaRPr lang="en-US" altLang="zh-CN" b="1" smtClean="0">
              <a:solidFill>
                <a:schemeClr val="bg1"/>
              </a:solidFill>
            </a:endParaRPr>
          </a:p>
        </p:txBody>
      </p:sp>
      <p:sp>
        <p:nvSpPr>
          <p:cNvPr id="1754116" name="Rectangle 4"/>
          <p:cNvSpPr>
            <a:spLocks noChangeArrowheads="1"/>
          </p:cNvSpPr>
          <p:nvPr/>
        </p:nvSpPr>
        <p:spPr bwMode="auto">
          <a:xfrm>
            <a:off x="323850" y="2420938"/>
            <a:ext cx="1350963" cy="825500"/>
          </a:xfrm>
          <a:prstGeom prst="rect">
            <a:avLst/>
          </a:prstGeom>
          <a:solidFill>
            <a:schemeClr val="accent2"/>
          </a:solidFill>
          <a:ln w="6350">
            <a:noFill/>
            <a:miter lim="800000"/>
            <a:headEnd/>
            <a:tailEnd/>
          </a:ln>
          <a:effectLst>
            <a:outerShdw dist="35921" dir="2700000" algn="ctr" rotWithShape="0">
              <a:schemeClr val="bg2"/>
            </a:outerShdw>
          </a:effectLst>
        </p:spPr>
        <p:txBody>
          <a:bodyPr lIns="0" tIns="0" rIns="0" bIns="0" anchor="ctr">
            <a:spAutoFit/>
          </a:bodyPr>
          <a:lstStyle/>
          <a:p>
            <a:pPr>
              <a:defRPr/>
            </a:pPr>
            <a:endParaRPr lang="zh-CN" altLang="en-US"/>
          </a:p>
        </p:txBody>
      </p:sp>
      <p:sp>
        <p:nvSpPr>
          <p:cNvPr id="1754117" name="Rectangle 5"/>
          <p:cNvSpPr>
            <a:spLocks noChangeArrowheads="1"/>
          </p:cNvSpPr>
          <p:nvPr/>
        </p:nvSpPr>
        <p:spPr bwMode="auto">
          <a:xfrm>
            <a:off x="323850" y="3359150"/>
            <a:ext cx="1350963" cy="825500"/>
          </a:xfrm>
          <a:prstGeom prst="rect">
            <a:avLst/>
          </a:prstGeom>
          <a:solidFill>
            <a:schemeClr val="accent2"/>
          </a:solidFill>
          <a:ln w="6350">
            <a:noFill/>
            <a:miter lim="800000"/>
            <a:headEnd/>
            <a:tailEnd/>
          </a:ln>
          <a:effectLst>
            <a:outerShdw dist="35921" dir="2700000" algn="ctr" rotWithShape="0">
              <a:schemeClr val="bg2"/>
            </a:outerShdw>
          </a:effectLst>
        </p:spPr>
        <p:txBody>
          <a:bodyPr lIns="0" tIns="0" rIns="0" bIns="0" anchor="ctr">
            <a:spAutoFit/>
          </a:bodyPr>
          <a:lstStyle/>
          <a:p>
            <a:pPr>
              <a:defRPr/>
            </a:pPr>
            <a:endParaRPr lang="zh-CN" altLang="en-US"/>
          </a:p>
        </p:txBody>
      </p:sp>
      <p:sp>
        <p:nvSpPr>
          <p:cNvPr id="1754118" name="Rectangle 6"/>
          <p:cNvSpPr>
            <a:spLocks noChangeArrowheads="1"/>
          </p:cNvSpPr>
          <p:nvPr/>
        </p:nvSpPr>
        <p:spPr bwMode="auto">
          <a:xfrm>
            <a:off x="323850" y="4297363"/>
            <a:ext cx="1350963" cy="825500"/>
          </a:xfrm>
          <a:prstGeom prst="rect">
            <a:avLst/>
          </a:prstGeom>
          <a:solidFill>
            <a:schemeClr val="accent2"/>
          </a:solidFill>
          <a:ln w="6350">
            <a:noFill/>
            <a:miter lim="800000"/>
            <a:headEnd/>
            <a:tailEnd/>
          </a:ln>
          <a:effectLst>
            <a:outerShdw dist="35921" dir="2700000" algn="ctr" rotWithShape="0">
              <a:schemeClr val="bg2"/>
            </a:outerShdw>
          </a:effectLst>
        </p:spPr>
        <p:txBody>
          <a:bodyPr lIns="0" tIns="0" rIns="0" bIns="0" anchor="ctr">
            <a:spAutoFit/>
          </a:bodyPr>
          <a:lstStyle/>
          <a:p>
            <a:pPr>
              <a:defRPr/>
            </a:pPr>
            <a:endParaRPr lang="zh-CN" altLang="en-US"/>
          </a:p>
        </p:txBody>
      </p:sp>
      <p:sp>
        <p:nvSpPr>
          <p:cNvPr id="1754119" name="Rectangle 7"/>
          <p:cNvSpPr>
            <a:spLocks noChangeArrowheads="1"/>
          </p:cNvSpPr>
          <p:nvPr/>
        </p:nvSpPr>
        <p:spPr bwMode="auto">
          <a:xfrm>
            <a:off x="323850" y="5235575"/>
            <a:ext cx="1350963" cy="825500"/>
          </a:xfrm>
          <a:prstGeom prst="rect">
            <a:avLst/>
          </a:prstGeom>
          <a:solidFill>
            <a:schemeClr val="accent2"/>
          </a:solidFill>
          <a:ln w="6350">
            <a:noFill/>
            <a:miter lim="800000"/>
            <a:headEnd/>
            <a:tailEnd/>
          </a:ln>
          <a:effectLst>
            <a:outerShdw dist="35921" dir="2700000" algn="ctr" rotWithShape="0">
              <a:schemeClr val="bg2"/>
            </a:outerShdw>
          </a:effectLst>
        </p:spPr>
        <p:txBody>
          <a:bodyPr lIns="0" tIns="0" rIns="0" bIns="0" anchor="ctr">
            <a:spAutoFit/>
          </a:bodyPr>
          <a:lstStyle/>
          <a:p>
            <a:pPr>
              <a:defRPr/>
            </a:pPr>
            <a:endParaRPr lang="zh-CN" altLang="en-US"/>
          </a:p>
        </p:txBody>
      </p:sp>
      <p:sp>
        <p:nvSpPr>
          <p:cNvPr id="116744" name="Rectangle 8"/>
          <p:cNvSpPr>
            <a:spLocks noChangeArrowheads="1"/>
          </p:cNvSpPr>
          <p:nvPr/>
        </p:nvSpPr>
        <p:spPr bwMode="auto">
          <a:xfrm>
            <a:off x="1798638" y="2420938"/>
            <a:ext cx="7053262" cy="825500"/>
          </a:xfrm>
          <a:prstGeom prst="rect">
            <a:avLst/>
          </a:prstGeom>
          <a:noFill/>
          <a:ln w="6350">
            <a:solidFill>
              <a:schemeClr val="tx1"/>
            </a:solidFill>
            <a:miter lim="800000"/>
            <a:headEnd/>
            <a:tailEnd/>
          </a:ln>
        </p:spPr>
        <p:txBody>
          <a:bodyPr lIns="0" tIns="0" rIns="0" bIns="0" anchor="ctr">
            <a:spAutoFit/>
          </a:bodyPr>
          <a:lstStyle/>
          <a:p>
            <a:endParaRPr lang="zh-CN" altLang="en-US"/>
          </a:p>
        </p:txBody>
      </p:sp>
      <p:sp>
        <p:nvSpPr>
          <p:cNvPr id="116745" name="Text Box 9"/>
          <p:cNvSpPr txBox="1">
            <a:spLocks noChangeArrowheads="1"/>
          </p:cNvSpPr>
          <p:nvPr/>
        </p:nvSpPr>
        <p:spPr bwMode="auto">
          <a:xfrm>
            <a:off x="457200" y="2652713"/>
            <a:ext cx="982663" cy="365125"/>
          </a:xfrm>
          <a:prstGeom prst="rect">
            <a:avLst/>
          </a:prstGeom>
          <a:noFill/>
          <a:ln w="6350">
            <a:noFill/>
            <a:miter lim="800000"/>
            <a:headEnd/>
            <a:tailEnd/>
          </a:ln>
        </p:spPr>
        <p:txBody>
          <a:bodyPr lIns="0" tIns="0" rIns="0" bIns="0" anchor="ctr">
            <a:spAutoFit/>
          </a:bodyPr>
          <a:lstStyle/>
          <a:p>
            <a:pPr eaLnBrk="0" hangingPunct="0"/>
            <a:r>
              <a:rPr lang="zh-CN" altLang="en-US" b="1">
                <a:solidFill>
                  <a:schemeClr val="hlink"/>
                </a:solidFill>
                <a:latin typeface="Arial" charset="0"/>
                <a:ea typeface="隶书" pitchFamily="49" charset="-122"/>
              </a:rPr>
              <a:t>已修正</a:t>
            </a:r>
            <a:r>
              <a:rPr lang="zh-CN" altLang="en-US" sz="1800">
                <a:solidFill>
                  <a:schemeClr val="bg1"/>
                </a:solidFill>
                <a:latin typeface="Arial" charset="0"/>
              </a:rPr>
              <a:t> </a:t>
            </a:r>
          </a:p>
        </p:txBody>
      </p:sp>
      <p:sp>
        <p:nvSpPr>
          <p:cNvPr id="1754122" name="Rectangle 10"/>
          <p:cNvSpPr>
            <a:spLocks noChangeArrowheads="1"/>
          </p:cNvSpPr>
          <p:nvPr/>
        </p:nvSpPr>
        <p:spPr bwMode="auto">
          <a:xfrm>
            <a:off x="1619250" y="2432050"/>
            <a:ext cx="7134225" cy="803275"/>
          </a:xfrm>
          <a:prstGeom prst="rect">
            <a:avLst/>
          </a:prstGeom>
          <a:noFill/>
          <a:ln w="6350">
            <a:noFill/>
            <a:miter lim="800000"/>
            <a:headEnd/>
            <a:tailEnd/>
          </a:ln>
        </p:spPr>
        <p:txBody>
          <a:bodyPr lIns="0" tIns="0" rIns="0" bIns="0" anchor="ctr">
            <a:spAutoFit/>
          </a:bodyPr>
          <a:lstStyle/>
          <a:p>
            <a:pPr marL="190500" lvl="1" indent="266700">
              <a:spcBef>
                <a:spcPct val="20000"/>
              </a:spcBef>
              <a:buClr>
                <a:schemeClr val="hlink"/>
              </a:buClr>
              <a:buSzPct val="55000"/>
              <a:buFont typeface="Wingdings" pitchFamily="2" charset="2"/>
              <a:buNone/>
              <a:tabLst>
                <a:tab pos="8521700" algn="r"/>
              </a:tabLst>
            </a:pPr>
            <a:r>
              <a:rPr lang="zh-CN" altLang="en-US" b="1">
                <a:latin typeface="隶书" pitchFamily="49" charset="-122"/>
                <a:ea typeface="隶书" pitchFamily="49" charset="-122"/>
              </a:rPr>
              <a:t>开发工程师已经修正了相应的程序代码，该</a:t>
            </a:r>
            <a:r>
              <a:rPr lang="en-US" altLang="zh-CN" b="1">
                <a:latin typeface="隶书" pitchFamily="49" charset="-122"/>
                <a:ea typeface="隶书" pitchFamily="49" charset="-122"/>
              </a:rPr>
              <a:t>Bug</a:t>
            </a:r>
            <a:r>
              <a:rPr lang="zh-CN" altLang="en-US" b="1">
                <a:latin typeface="隶书" pitchFamily="49" charset="-122"/>
                <a:ea typeface="隶书" pitchFamily="49" charset="-122"/>
              </a:rPr>
              <a:t>不 </a:t>
            </a:r>
          </a:p>
          <a:p>
            <a:pPr marL="190500" lvl="1" indent="266700">
              <a:spcBef>
                <a:spcPct val="20000"/>
              </a:spcBef>
              <a:buClr>
                <a:schemeClr val="hlink"/>
              </a:buClr>
              <a:buSzPct val="55000"/>
              <a:buFont typeface="Wingdings" pitchFamily="2" charset="2"/>
              <a:buNone/>
              <a:tabLst>
                <a:tab pos="8521700" algn="r"/>
              </a:tabLst>
            </a:pPr>
            <a:r>
              <a:rPr lang="zh-CN" altLang="en-US" b="1">
                <a:latin typeface="隶书" pitchFamily="49" charset="-122"/>
                <a:ea typeface="隶书" pitchFamily="49" charset="-122"/>
              </a:rPr>
              <a:t>会出现了。 </a:t>
            </a:r>
            <a:endParaRPr lang="zh-CN" altLang="de-DE" b="1">
              <a:latin typeface="隶书" pitchFamily="49" charset="-122"/>
              <a:ea typeface="隶书" pitchFamily="49" charset="-122"/>
            </a:endParaRPr>
          </a:p>
        </p:txBody>
      </p:sp>
      <p:sp>
        <p:nvSpPr>
          <p:cNvPr id="116747" name="Rectangle 11"/>
          <p:cNvSpPr>
            <a:spLocks noChangeArrowheads="1"/>
          </p:cNvSpPr>
          <p:nvPr/>
        </p:nvSpPr>
        <p:spPr bwMode="auto">
          <a:xfrm>
            <a:off x="1798638" y="3359150"/>
            <a:ext cx="7053262" cy="825500"/>
          </a:xfrm>
          <a:prstGeom prst="rect">
            <a:avLst/>
          </a:prstGeom>
          <a:noFill/>
          <a:ln w="6350">
            <a:solidFill>
              <a:schemeClr val="tx1"/>
            </a:solidFill>
            <a:miter lim="800000"/>
            <a:headEnd/>
            <a:tailEnd/>
          </a:ln>
        </p:spPr>
        <p:txBody>
          <a:bodyPr lIns="0" tIns="0" rIns="0" bIns="0" anchor="ctr">
            <a:spAutoFit/>
          </a:bodyPr>
          <a:lstStyle/>
          <a:p>
            <a:endParaRPr lang="zh-CN" altLang="en-US"/>
          </a:p>
        </p:txBody>
      </p:sp>
      <p:sp>
        <p:nvSpPr>
          <p:cNvPr id="116748" name="Text Box 12"/>
          <p:cNvSpPr txBox="1">
            <a:spLocks noChangeArrowheads="1"/>
          </p:cNvSpPr>
          <p:nvPr/>
        </p:nvSpPr>
        <p:spPr bwMode="auto">
          <a:xfrm>
            <a:off x="457200" y="3590925"/>
            <a:ext cx="982663" cy="365125"/>
          </a:xfrm>
          <a:prstGeom prst="rect">
            <a:avLst/>
          </a:prstGeom>
          <a:noFill/>
          <a:ln w="6350">
            <a:noFill/>
            <a:miter lim="800000"/>
            <a:headEnd/>
            <a:tailEnd/>
          </a:ln>
        </p:spPr>
        <p:txBody>
          <a:bodyPr lIns="0" tIns="0" rIns="0" bIns="0" anchor="ctr">
            <a:spAutoFit/>
          </a:bodyPr>
          <a:lstStyle/>
          <a:p>
            <a:pPr eaLnBrk="0" hangingPunct="0"/>
            <a:r>
              <a:rPr lang="zh-CN" altLang="en-US" b="1">
                <a:solidFill>
                  <a:schemeClr val="hlink"/>
                </a:solidFill>
                <a:latin typeface="Arial" charset="0"/>
                <a:ea typeface="隶书" pitchFamily="49" charset="-122"/>
              </a:rPr>
              <a:t>可推迟</a:t>
            </a:r>
            <a:r>
              <a:rPr lang="zh-CN" altLang="en-US" sz="1800">
                <a:solidFill>
                  <a:schemeClr val="bg1"/>
                </a:solidFill>
                <a:latin typeface="Arial" charset="0"/>
              </a:rPr>
              <a:t> </a:t>
            </a:r>
          </a:p>
        </p:txBody>
      </p:sp>
      <p:sp>
        <p:nvSpPr>
          <p:cNvPr id="1754125" name="Rectangle 13"/>
          <p:cNvSpPr>
            <a:spLocks noChangeArrowheads="1"/>
          </p:cNvSpPr>
          <p:nvPr/>
        </p:nvSpPr>
        <p:spPr bwMode="auto">
          <a:xfrm>
            <a:off x="1619250" y="3282950"/>
            <a:ext cx="7134225" cy="949325"/>
          </a:xfrm>
          <a:prstGeom prst="rect">
            <a:avLst/>
          </a:prstGeom>
          <a:noFill/>
          <a:ln w="6350">
            <a:noFill/>
            <a:miter lim="800000"/>
            <a:headEnd/>
            <a:tailEnd/>
          </a:ln>
        </p:spPr>
        <p:txBody>
          <a:bodyPr lIns="0" tIns="0" rIns="0" bIns="0" anchor="ctr">
            <a:spAutoFit/>
          </a:bodyPr>
          <a:lstStyle/>
          <a:p>
            <a:pPr marL="190500" lvl="1" indent="266700">
              <a:spcBef>
                <a:spcPct val="20000"/>
              </a:spcBef>
              <a:buClr>
                <a:schemeClr val="hlink"/>
              </a:buClr>
              <a:buSzPct val="55000"/>
              <a:buFont typeface="Wingdings" pitchFamily="2" charset="2"/>
              <a:buNone/>
              <a:tabLst>
                <a:tab pos="8521700" algn="r"/>
              </a:tabLst>
            </a:pPr>
            <a:r>
              <a:rPr lang="zh-CN" altLang="en-US" b="1">
                <a:latin typeface="隶书" pitchFamily="49" charset="-122"/>
                <a:ea typeface="隶书" pitchFamily="49" charset="-122"/>
              </a:rPr>
              <a:t>该</a:t>
            </a:r>
            <a:r>
              <a:rPr lang="en-US" altLang="zh-CN" b="1">
                <a:latin typeface="隶书" pitchFamily="49" charset="-122"/>
                <a:ea typeface="隶书" pitchFamily="49" charset="-122"/>
              </a:rPr>
              <a:t>Bug</a:t>
            </a:r>
            <a:r>
              <a:rPr lang="zh-CN" altLang="en-US" b="1">
                <a:latin typeface="隶书" pitchFamily="49" charset="-122"/>
                <a:ea typeface="隶书" pitchFamily="49" charset="-122"/>
              </a:rPr>
              <a:t>的重要程度较低，不会影响当前应提交版本  </a:t>
            </a:r>
          </a:p>
          <a:p>
            <a:pPr marL="190500" lvl="1" indent="266700">
              <a:spcBef>
                <a:spcPct val="20000"/>
              </a:spcBef>
              <a:buClr>
                <a:schemeClr val="hlink"/>
              </a:buClr>
              <a:buSzPct val="55000"/>
              <a:buFont typeface="Wingdings" pitchFamily="2" charset="2"/>
              <a:buNone/>
              <a:tabLst>
                <a:tab pos="8521700" algn="r"/>
              </a:tabLst>
            </a:pPr>
            <a:r>
              <a:rPr lang="zh-CN" altLang="en-US" b="1">
                <a:latin typeface="隶书" pitchFamily="49" charset="-122"/>
                <a:ea typeface="隶书" pitchFamily="49" charset="-122"/>
              </a:rPr>
              <a:t>的主要功能，可安排在下一版本中再行处理。</a:t>
            </a:r>
            <a:r>
              <a:rPr lang="zh-CN" altLang="en-US" sz="3200"/>
              <a:t> </a:t>
            </a:r>
            <a:endParaRPr lang="zh-CN" altLang="de-DE" sz="3200"/>
          </a:p>
        </p:txBody>
      </p:sp>
      <p:sp>
        <p:nvSpPr>
          <p:cNvPr id="116750" name="Rectangle 14"/>
          <p:cNvSpPr>
            <a:spLocks noChangeArrowheads="1"/>
          </p:cNvSpPr>
          <p:nvPr/>
        </p:nvSpPr>
        <p:spPr bwMode="auto">
          <a:xfrm>
            <a:off x="1798638" y="4297363"/>
            <a:ext cx="7053262" cy="825500"/>
          </a:xfrm>
          <a:prstGeom prst="rect">
            <a:avLst/>
          </a:prstGeom>
          <a:noFill/>
          <a:ln w="6350">
            <a:solidFill>
              <a:schemeClr val="tx1"/>
            </a:solidFill>
            <a:miter lim="800000"/>
            <a:headEnd/>
            <a:tailEnd/>
          </a:ln>
        </p:spPr>
        <p:txBody>
          <a:bodyPr lIns="0" tIns="0" rIns="0" bIns="0" anchor="ctr">
            <a:spAutoFit/>
          </a:bodyPr>
          <a:lstStyle/>
          <a:p>
            <a:endParaRPr lang="zh-CN" altLang="en-US"/>
          </a:p>
        </p:txBody>
      </p:sp>
      <p:sp>
        <p:nvSpPr>
          <p:cNvPr id="116751" name="Text Box 15"/>
          <p:cNvSpPr txBox="1">
            <a:spLocks noChangeArrowheads="1"/>
          </p:cNvSpPr>
          <p:nvPr/>
        </p:nvSpPr>
        <p:spPr bwMode="auto">
          <a:xfrm>
            <a:off x="684213" y="4346575"/>
            <a:ext cx="755650" cy="730250"/>
          </a:xfrm>
          <a:prstGeom prst="rect">
            <a:avLst/>
          </a:prstGeom>
          <a:noFill/>
          <a:ln w="6350">
            <a:noFill/>
            <a:miter lim="800000"/>
            <a:headEnd/>
            <a:tailEnd/>
          </a:ln>
        </p:spPr>
        <p:txBody>
          <a:bodyPr lIns="0" tIns="0" rIns="0" bIns="0" anchor="ctr">
            <a:spAutoFit/>
          </a:bodyPr>
          <a:lstStyle/>
          <a:p>
            <a:pPr eaLnBrk="0" hangingPunct="0"/>
            <a:r>
              <a:rPr lang="zh-CN" altLang="en-US" b="1">
                <a:solidFill>
                  <a:schemeClr val="hlink"/>
                </a:solidFill>
                <a:latin typeface="Arial" charset="0"/>
                <a:ea typeface="隶书" pitchFamily="49" charset="-122"/>
              </a:rPr>
              <a:t>设计</a:t>
            </a:r>
          </a:p>
          <a:p>
            <a:pPr eaLnBrk="0" hangingPunct="0"/>
            <a:r>
              <a:rPr lang="zh-CN" altLang="en-US" b="1">
                <a:solidFill>
                  <a:schemeClr val="hlink"/>
                </a:solidFill>
                <a:latin typeface="Arial" charset="0"/>
                <a:ea typeface="隶书" pitchFamily="49" charset="-122"/>
              </a:rPr>
              <a:t>问题</a:t>
            </a:r>
            <a:r>
              <a:rPr lang="zh-CN" altLang="en-US" sz="1800">
                <a:solidFill>
                  <a:schemeClr val="bg1"/>
                </a:solidFill>
                <a:latin typeface="Arial" charset="0"/>
              </a:rPr>
              <a:t> </a:t>
            </a:r>
          </a:p>
        </p:txBody>
      </p:sp>
      <p:sp>
        <p:nvSpPr>
          <p:cNvPr id="1754128" name="Rectangle 16"/>
          <p:cNvSpPr>
            <a:spLocks noChangeArrowheads="1"/>
          </p:cNvSpPr>
          <p:nvPr/>
        </p:nvSpPr>
        <p:spPr bwMode="auto">
          <a:xfrm>
            <a:off x="1619250" y="4310063"/>
            <a:ext cx="7134225" cy="803275"/>
          </a:xfrm>
          <a:prstGeom prst="rect">
            <a:avLst/>
          </a:prstGeom>
          <a:noFill/>
          <a:ln w="6350">
            <a:noFill/>
            <a:miter lim="800000"/>
            <a:headEnd/>
            <a:tailEnd/>
          </a:ln>
        </p:spPr>
        <p:txBody>
          <a:bodyPr lIns="0" tIns="0" rIns="0" bIns="0" anchor="ctr">
            <a:spAutoFit/>
          </a:bodyPr>
          <a:lstStyle/>
          <a:p>
            <a:pPr marL="190500" lvl="1" indent="266700">
              <a:spcBef>
                <a:spcPct val="20000"/>
              </a:spcBef>
              <a:buClr>
                <a:schemeClr val="hlink"/>
              </a:buClr>
              <a:buSzPct val="55000"/>
              <a:buFont typeface="Wingdings" pitchFamily="2" charset="2"/>
              <a:buNone/>
              <a:tabLst>
                <a:tab pos="8521700" algn="r"/>
              </a:tabLst>
            </a:pPr>
            <a:r>
              <a:rPr lang="zh-CN" altLang="en-US" b="1">
                <a:latin typeface="隶书" pitchFamily="49" charset="-122"/>
                <a:ea typeface="隶书" pitchFamily="49" charset="-122"/>
              </a:rPr>
              <a:t>该</a:t>
            </a:r>
            <a:r>
              <a:rPr lang="en-US" altLang="zh-CN" b="1">
                <a:latin typeface="隶书" pitchFamily="49" charset="-122"/>
                <a:ea typeface="隶书" pitchFamily="49" charset="-122"/>
              </a:rPr>
              <a:t>Bug</a:t>
            </a:r>
            <a:r>
              <a:rPr lang="zh-CN" altLang="en-US" b="1">
                <a:latin typeface="隶书" pitchFamily="49" charset="-122"/>
                <a:ea typeface="隶书" pitchFamily="49" charset="-122"/>
              </a:rPr>
              <a:t>与程序实现无关，其所表现出来的行为完全</a:t>
            </a:r>
          </a:p>
          <a:p>
            <a:pPr marL="190500" lvl="1" indent="266700">
              <a:spcBef>
                <a:spcPct val="20000"/>
              </a:spcBef>
              <a:buClr>
                <a:schemeClr val="hlink"/>
              </a:buClr>
              <a:buSzPct val="55000"/>
              <a:buFont typeface="Wingdings" pitchFamily="2" charset="2"/>
              <a:buNone/>
              <a:tabLst>
                <a:tab pos="8521700" algn="r"/>
              </a:tabLst>
            </a:pPr>
            <a:r>
              <a:rPr lang="zh-CN" altLang="en-US" b="1">
                <a:latin typeface="隶书" pitchFamily="49" charset="-122"/>
                <a:ea typeface="隶书" pitchFamily="49" charset="-122"/>
              </a:rPr>
              <a:t>符合设计要求，对此应提交给程序经理处理。</a:t>
            </a:r>
            <a:r>
              <a:rPr lang="zh-CN" altLang="en-US" sz="2000" b="1"/>
              <a:t> </a:t>
            </a:r>
            <a:endParaRPr lang="zh-CN" altLang="de-DE" sz="2000" b="1"/>
          </a:p>
        </p:txBody>
      </p:sp>
      <p:sp>
        <p:nvSpPr>
          <p:cNvPr id="116753" name="Rectangle 17"/>
          <p:cNvSpPr>
            <a:spLocks noChangeArrowheads="1"/>
          </p:cNvSpPr>
          <p:nvPr/>
        </p:nvSpPr>
        <p:spPr bwMode="auto">
          <a:xfrm>
            <a:off x="1798638" y="5235575"/>
            <a:ext cx="7053262" cy="825500"/>
          </a:xfrm>
          <a:prstGeom prst="rect">
            <a:avLst/>
          </a:prstGeom>
          <a:noFill/>
          <a:ln w="6350">
            <a:solidFill>
              <a:schemeClr val="tx1"/>
            </a:solidFill>
            <a:miter lim="800000"/>
            <a:headEnd/>
            <a:tailEnd/>
          </a:ln>
        </p:spPr>
        <p:txBody>
          <a:bodyPr lIns="0" tIns="0" rIns="0" bIns="0" anchor="ctr">
            <a:spAutoFit/>
          </a:bodyPr>
          <a:lstStyle/>
          <a:p>
            <a:endParaRPr lang="zh-CN" altLang="en-US"/>
          </a:p>
        </p:txBody>
      </p:sp>
      <p:sp>
        <p:nvSpPr>
          <p:cNvPr id="116754" name="Text Box 18"/>
          <p:cNvSpPr txBox="1">
            <a:spLocks noChangeArrowheads="1"/>
          </p:cNvSpPr>
          <p:nvPr/>
        </p:nvSpPr>
        <p:spPr bwMode="auto">
          <a:xfrm>
            <a:off x="684213" y="5284788"/>
            <a:ext cx="755650" cy="730250"/>
          </a:xfrm>
          <a:prstGeom prst="rect">
            <a:avLst/>
          </a:prstGeom>
          <a:noFill/>
          <a:ln w="6350">
            <a:noFill/>
            <a:miter lim="800000"/>
            <a:headEnd/>
            <a:tailEnd/>
          </a:ln>
        </p:spPr>
        <p:txBody>
          <a:bodyPr lIns="0" tIns="0" rIns="0" bIns="0" anchor="ctr">
            <a:spAutoFit/>
          </a:bodyPr>
          <a:lstStyle/>
          <a:p>
            <a:pPr eaLnBrk="0" hangingPunct="0"/>
            <a:r>
              <a:rPr lang="zh-CN" altLang="en-US" b="1">
                <a:solidFill>
                  <a:schemeClr val="hlink"/>
                </a:solidFill>
                <a:latin typeface="Arial" charset="0"/>
                <a:ea typeface="隶书" pitchFamily="49" charset="-122"/>
              </a:rPr>
              <a:t>无需</a:t>
            </a:r>
          </a:p>
          <a:p>
            <a:pPr eaLnBrk="0" hangingPunct="0"/>
            <a:r>
              <a:rPr lang="zh-CN" altLang="en-US" b="1">
                <a:solidFill>
                  <a:schemeClr val="hlink"/>
                </a:solidFill>
                <a:latin typeface="Arial" charset="0"/>
                <a:ea typeface="隶书" pitchFamily="49" charset="-122"/>
              </a:rPr>
              <a:t>修正</a:t>
            </a:r>
            <a:r>
              <a:rPr lang="zh-CN" altLang="en-US" sz="1800">
                <a:solidFill>
                  <a:schemeClr val="bg1"/>
                </a:solidFill>
                <a:latin typeface="Arial" charset="0"/>
              </a:rPr>
              <a:t> </a:t>
            </a:r>
          </a:p>
        </p:txBody>
      </p:sp>
      <p:sp>
        <p:nvSpPr>
          <p:cNvPr id="1754131" name="Rectangle 19"/>
          <p:cNvSpPr>
            <a:spLocks noChangeArrowheads="1"/>
          </p:cNvSpPr>
          <p:nvPr/>
        </p:nvSpPr>
        <p:spPr bwMode="auto">
          <a:xfrm>
            <a:off x="1619250" y="5156200"/>
            <a:ext cx="7134225" cy="949325"/>
          </a:xfrm>
          <a:prstGeom prst="rect">
            <a:avLst/>
          </a:prstGeom>
          <a:noFill/>
          <a:ln w="6350">
            <a:noFill/>
            <a:miter lim="800000"/>
            <a:headEnd/>
            <a:tailEnd/>
          </a:ln>
        </p:spPr>
        <p:txBody>
          <a:bodyPr lIns="0" tIns="0" rIns="0" bIns="0" anchor="ctr">
            <a:spAutoFit/>
          </a:bodyPr>
          <a:lstStyle/>
          <a:p>
            <a:pPr marL="190500" lvl="1" indent="266700">
              <a:spcBef>
                <a:spcPct val="20000"/>
              </a:spcBef>
              <a:buClr>
                <a:schemeClr val="hlink"/>
              </a:buClr>
              <a:buSzPct val="55000"/>
              <a:buFont typeface="Wingdings" pitchFamily="2" charset="2"/>
              <a:buNone/>
              <a:tabLst>
                <a:tab pos="8521700" algn="r"/>
              </a:tabLst>
            </a:pPr>
            <a:r>
              <a:rPr lang="zh-CN" altLang="en-US" b="1">
                <a:latin typeface="隶书" pitchFamily="49" charset="-122"/>
                <a:ea typeface="隶书" pitchFamily="49" charset="-122"/>
              </a:rPr>
              <a:t>该</a:t>
            </a:r>
            <a:r>
              <a:rPr lang="en-US" altLang="zh-CN" b="1">
                <a:latin typeface="隶书" pitchFamily="49" charset="-122"/>
                <a:ea typeface="隶书" pitchFamily="49" charset="-122"/>
              </a:rPr>
              <a:t>Bug</a:t>
            </a:r>
            <a:r>
              <a:rPr lang="zh-CN" altLang="en-US" b="1">
                <a:latin typeface="隶书" pitchFamily="49" charset="-122"/>
                <a:ea typeface="隶书" pitchFamily="49" charset="-122"/>
              </a:rPr>
              <a:t>的重要程度非常低，根本不会影响程序的功</a:t>
            </a:r>
          </a:p>
          <a:p>
            <a:pPr marL="190500" lvl="1" indent="266700">
              <a:spcBef>
                <a:spcPct val="20000"/>
              </a:spcBef>
              <a:buClr>
                <a:schemeClr val="hlink"/>
              </a:buClr>
              <a:buSzPct val="55000"/>
              <a:buFont typeface="Wingdings" pitchFamily="2" charset="2"/>
              <a:buNone/>
              <a:tabLst>
                <a:tab pos="8521700" algn="r"/>
              </a:tabLst>
            </a:pPr>
            <a:r>
              <a:rPr lang="zh-CN" altLang="en-US" b="1">
                <a:latin typeface="隶书" pitchFamily="49" charset="-122"/>
                <a:ea typeface="隶书" pitchFamily="49" charset="-122"/>
              </a:rPr>
              <a:t>能，项目组没有必要在这些</a:t>
            </a:r>
            <a:r>
              <a:rPr lang="en-US" altLang="zh-CN" b="1">
                <a:latin typeface="隶书" pitchFamily="49" charset="-122"/>
                <a:ea typeface="隶书" pitchFamily="49" charset="-122"/>
              </a:rPr>
              <a:t>Bug</a:t>
            </a:r>
            <a:r>
              <a:rPr lang="zh-CN" altLang="en-US" b="1">
                <a:latin typeface="隶书" pitchFamily="49" charset="-122"/>
                <a:ea typeface="隶书" pitchFamily="49" charset="-122"/>
              </a:rPr>
              <a:t>上浪费时间。</a:t>
            </a:r>
            <a:r>
              <a:rPr lang="zh-CN" altLang="en-US" sz="3200"/>
              <a:t> </a:t>
            </a:r>
            <a:endParaRPr lang="zh-CN" altLang="de-DE" sz="320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754122">
                                            <p:txEl>
                                              <p:pRg st="0" end="0"/>
                                            </p:txEl>
                                          </p:spTgt>
                                        </p:tgtEl>
                                        <p:attrNameLst>
                                          <p:attrName>style.visibility</p:attrName>
                                        </p:attrNameLst>
                                      </p:cBhvr>
                                      <p:to>
                                        <p:strVal val="visible"/>
                                      </p:to>
                                    </p:set>
                                    <p:animEffect transition="in" filter="blinds(horizontal)">
                                      <p:cBhvr>
                                        <p:cTn id="7" dur="500"/>
                                        <p:tgtEl>
                                          <p:spTgt spid="1754122">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754122">
                                            <p:txEl>
                                              <p:pRg st="1" end="1"/>
                                            </p:txEl>
                                          </p:spTgt>
                                        </p:tgtEl>
                                        <p:attrNameLst>
                                          <p:attrName>style.visibility</p:attrName>
                                        </p:attrNameLst>
                                      </p:cBhvr>
                                      <p:to>
                                        <p:strVal val="visible"/>
                                      </p:to>
                                    </p:set>
                                    <p:animEffect transition="in" filter="blinds(horizontal)">
                                      <p:cBhvr>
                                        <p:cTn id="11" dur="500"/>
                                        <p:tgtEl>
                                          <p:spTgt spid="1754122">
                                            <p:txEl>
                                              <p:pRg st="1" end="1"/>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1754125">
                                            <p:txEl>
                                              <p:pRg st="0" end="0"/>
                                            </p:txEl>
                                          </p:spTgt>
                                        </p:tgtEl>
                                        <p:attrNameLst>
                                          <p:attrName>style.visibility</p:attrName>
                                        </p:attrNameLst>
                                      </p:cBhvr>
                                      <p:to>
                                        <p:strVal val="visible"/>
                                      </p:to>
                                    </p:set>
                                    <p:animEffect transition="in" filter="blinds(horizontal)">
                                      <p:cBhvr>
                                        <p:cTn id="15" dur="500"/>
                                        <p:tgtEl>
                                          <p:spTgt spid="1754125">
                                            <p:txEl>
                                              <p:pRg st="0" end="0"/>
                                            </p:txEl>
                                          </p:spTgt>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1754125">
                                            <p:txEl>
                                              <p:pRg st="1" end="1"/>
                                            </p:txEl>
                                          </p:spTgt>
                                        </p:tgtEl>
                                        <p:attrNameLst>
                                          <p:attrName>style.visibility</p:attrName>
                                        </p:attrNameLst>
                                      </p:cBhvr>
                                      <p:to>
                                        <p:strVal val="visible"/>
                                      </p:to>
                                    </p:set>
                                    <p:animEffect transition="in" filter="blinds(horizontal)">
                                      <p:cBhvr>
                                        <p:cTn id="19" dur="500"/>
                                        <p:tgtEl>
                                          <p:spTgt spid="1754125">
                                            <p:txEl>
                                              <p:pRg st="1" end="1"/>
                                            </p:txEl>
                                          </p:spTgt>
                                        </p:tgtEl>
                                      </p:cBhvr>
                                    </p:animEffect>
                                  </p:childTnLst>
                                </p:cTn>
                              </p:par>
                            </p:childTnLst>
                          </p:cTn>
                        </p:par>
                        <p:par>
                          <p:cTn id="20" fill="hold">
                            <p:stCondLst>
                              <p:cond delay="2000"/>
                            </p:stCondLst>
                            <p:childTnLst>
                              <p:par>
                                <p:cTn id="21" presetID="3" presetClass="entr" presetSubtype="10" fill="hold" nodeType="afterEffect">
                                  <p:stCondLst>
                                    <p:cond delay="0"/>
                                  </p:stCondLst>
                                  <p:childTnLst>
                                    <p:set>
                                      <p:cBhvr>
                                        <p:cTn id="22" dur="1" fill="hold">
                                          <p:stCondLst>
                                            <p:cond delay="0"/>
                                          </p:stCondLst>
                                        </p:cTn>
                                        <p:tgtEl>
                                          <p:spTgt spid="1754128">
                                            <p:txEl>
                                              <p:pRg st="0" end="0"/>
                                            </p:txEl>
                                          </p:spTgt>
                                        </p:tgtEl>
                                        <p:attrNameLst>
                                          <p:attrName>style.visibility</p:attrName>
                                        </p:attrNameLst>
                                      </p:cBhvr>
                                      <p:to>
                                        <p:strVal val="visible"/>
                                      </p:to>
                                    </p:set>
                                    <p:animEffect transition="in" filter="blinds(horizontal)">
                                      <p:cBhvr>
                                        <p:cTn id="23" dur="500"/>
                                        <p:tgtEl>
                                          <p:spTgt spid="1754128">
                                            <p:txEl>
                                              <p:pRg st="0" end="0"/>
                                            </p:txEl>
                                          </p:spTgt>
                                        </p:tgtEl>
                                      </p:cBhvr>
                                    </p:animEffect>
                                  </p:childTnLst>
                                </p:cTn>
                              </p:par>
                            </p:childTnLst>
                          </p:cTn>
                        </p:par>
                        <p:par>
                          <p:cTn id="24" fill="hold">
                            <p:stCondLst>
                              <p:cond delay="2500"/>
                            </p:stCondLst>
                            <p:childTnLst>
                              <p:par>
                                <p:cTn id="25" presetID="3" presetClass="entr" presetSubtype="10" fill="hold" nodeType="afterEffect">
                                  <p:stCondLst>
                                    <p:cond delay="0"/>
                                  </p:stCondLst>
                                  <p:childTnLst>
                                    <p:set>
                                      <p:cBhvr>
                                        <p:cTn id="26" dur="1" fill="hold">
                                          <p:stCondLst>
                                            <p:cond delay="0"/>
                                          </p:stCondLst>
                                        </p:cTn>
                                        <p:tgtEl>
                                          <p:spTgt spid="1754128">
                                            <p:txEl>
                                              <p:pRg st="1" end="1"/>
                                            </p:txEl>
                                          </p:spTgt>
                                        </p:tgtEl>
                                        <p:attrNameLst>
                                          <p:attrName>style.visibility</p:attrName>
                                        </p:attrNameLst>
                                      </p:cBhvr>
                                      <p:to>
                                        <p:strVal val="visible"/>
                                      </p:to>
                                    </p:set>
                                    <p:animEffect transition="in" filter="blinds(horizontal)">
                                      <p:cBhvr>
                                        <p:cTn id="27" dur="500"/>
                                        <p:tgtEl>
                                          <p:spTgt spid="1754128">
                                            <p:txEl>
                                              <p:pRg st="1" end="1"/>
                                            </p:txEl>
                                          </p:spTgt>
                                        </p:tgtEl>
                                      </p:cBhvr>
                                    </p:animEffect>
                                  </p:childTnLst>
                                </p:cTn>
                              </p:par>
                            </p:childTnLst>
                          </p:cTn>
                        </p:par>
                        <p:par>
                          <p:cTn id="28" fill="hold">
                            <p:stCondLst>
                              <p:cond delay="3000"/>
                            </p:stCondLst>
                            <p:childTnLst>
                              <p:par>
                                <p:cTn id="29" presetID="3" presetClass="entr" presetSubtype="10" fill="hold" nodeType="afterEffect">
                                  <p:stCondLst>
                                    <p:cond delay="0"/>
                                  </p:stCondLst>
                                  <p:childTnLst>
                                    <p:set>
                                      <p:cBhvr>
                                        <p:cTn id="30" dur="1" fill="hold">
                                          <p:stCondLst>
                                            <p:cond delay="0"/>
                                          </p:stCondLst>
                                        </p:cTn>
                                        <p:tgtEl>
                                          <p:spTgt spid="1754131">
                                            <p:txEl>
                                              <p:pRg st="0" end="0"/>
                                            </p:txEl>
                                          </p:spTgt>
                                        </p:tgtEl>
                                        <p:attrNameLst>
                                          <p:attrName>style.visibility</p:attrName>
                                        </p:attrNameLst>
                                      </p:cBhvr>
                                      <p:to>
                                        <p:strVal val="visible"/>
                                      </p:to>
                                    </p:set>
                                    <p:animEffect transition="in" filter="blinds(horizontal)">
                                      <p:cBhvr>
                                        <p:cTn id="31" dur="500"/>
                                        <p:tgtEl>
                                          <p:spTgt spid="1754131">
                                            <p:txEl>
                                              <p:pRg st="0" end="0"/>
                                            </p:txEl>
                                          </p:spTgt>
                                        </p:tgtEl>
                                      </p:cBhvr>
                                    </p:animEffect>
                                  </p:childTnLst>
                                </p:cTn>
                              </p:par>
                            </p:childTnLst>
                          </p:cTn>
                        </p:par>
                        <p:par>
                          <p:cTn id="32" fill="hold">
                            <p:stCondLst>
                              <p:cond delay="3500"/>
                            </p:stCondLst>
                            <p:childTnLst>
                              <p:par>
                                <p:cTn id="33" presetID="3" presetClass="entr" presetSubtype="10" fill="hold" nodeType="afterEffect">
                                  <p:stCondLst>
                                    <p:cond delay="0"/>
                                  </p:stCondLst>
                                  <p:childTnLst>
                                    <p:set>
                                      <p:cBhvr>
                                        <p:cTn id="34" dur="1" fill="hold">
                                          <p:stCondLst>
                                            <p:cond delay="0"/>
                                          </p:stCondLst>
                                        </p:cTn>
                                        <p:tgtEl>
                                          <p:spTgt spid="1754131">
                                            <p:txEl>
                                              <p:pRg st="1" end="1"/>
                                            </p:txEl>
                                          </p:spTgt>
                                        </p:tgtEl>
                                        <p:attrNameLst>
                                          <p:attrName>style.visibility</p:attrName>
                                        </p:attrNameLst>
                                      </p:cBhvr>
                                      <p:to>
                                        <p:strVal val="visible"/>
                                      </p:to>
                                    </p:set>
                                    <p:animEffect transition="in" filter="blinds(horizontal)">
                                      <p:cBhvr>
                                        <p:cTn id="35" dur="500"/>
                                        <p:tgtEl>
                                          <p:spTgt spid="17541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eaLnBrk="1" hangingPunct="1"/>
            <a:r>
              <a:rPr lang="zh-CN" altLang="en-US" smtClean="0">
                <a:solidFill>
                  <a:schemeClr val="bg1"/>
                </a:solidFill>
              </a:rPr>
              <a:t>帕雷托分析</a:t>
            </a:r>
          </a:p>
        </p:txBody>
      </p:sp>
      <p:sp>
        <p:nvSpPr>
          <p:cNvPr id="117763" name="Rectangle 3"/>
          <p:cNvSpPr>
            <a:spLocks noGrp="1" noChangeArrowheads="1"/>
          </p:cNvSpPr>
          <p:nvPr>
            <p:ph type="body" idx="1"/>
          </p:nvPr>
        </p:nvSpPr>
        <p:spPr/>
        <p:txBody>
          <a:bodyPr/>
          <a:lstStyle/>
          <a:p>
            <a:pPr eaLnBrk="1" hangingPunct="1">
              <a:buClr>
                <a:schemeClr val="bg1"/>
              </a:buClr>
              <a:buFont typeface="Wingdings" pitchFamily="2" charset="2"/>
              <a:buChar char="Ø"/>
            </a:pPr>
            <a:r>
              <a:rPr lang="en-US" altLang="zh-CN" b="1" smtClean="0">
                <a:solidFill>
                  <a:schemeClr val="bg1"/>
                </a:solidFill>
              </a:rPr>
              <a:t> </a:t>
            </a:r>
            <a:r>
              <a:rPr lang="zh-CN" altLang="en-US" b="1" smtClean="0">
                <a:solidFill>
                  <a:schemeClr val="bg1"/>
                </a:solidFill>
              </a:rPr>
              <a:t>你相信吗？</a:t>
            </a:r>
          </a:p>
          <a:p>
            <a:pPr eaLnBrk="1" hangingPunct="1">
              <a:buClr>
                <a:schemeClr val="bg1"/>
              </a:buClr>
              <a:buFont typeface="Wingdings" pitchFamily="2" charset="2"/>
              <a:buNone/>
            </a:pPr>
            <a:endParaRPr lang="en-US" altLang="zh-CN" b="1" smtClean="0">
              <a:solidFill>
                <a:schemeClr val="bg1"/>
              </a:solidFill>
            </a:endParaRPr>
          </a:p>
        </p:txBody>
      </p:sp>
      <p:sp>
        <p:nvSpPr>
          <p:cNvPr id="1766404" name="Rectangle 4"/>
          <p:cNvSpPr>
            <a:spLocks noChangeArrowheads="1"/>
          </p:cNvSpPr>
          <p:nvPr/>
        </p:nvSpPr>
        <p:spPr bwMode="auto">
          <a:xfrm>
            <a:off x="6719888" y="2563813"/>
            <a:ext cx="2065337" cy="3267075"/>
          </a:xfrm>
          <a:prstGeom prst="rect">
            <a:avLst/>
          </a:prstGeom>
          <a:solidFill>
            <a:schemeClr val="accent2"/>
          </a:solidFill>
          <a:ln w="6350">
            <a:noFill/>
            <a:miter lim="800000"/>
            <a:headEnd/>
            <a:tailEnd/>
          </a:ln>
          <a:effectLst>
            <a:outerShdw dist="35921" dir="2700000" algn="ctr" rotWithShape="0">
              <a:schemeClr val="bg2"/>
            </a:outerShdw>
          </a:effectLst>
        </p:spPr>
        <p:txBody>
          <a:bodyPr lIns="0" tIns="0" rIns="0" bIns="0" anchor="ctr">
            <a:spAutoFit/>
          </a:bodyPr>
          <a:lstStyle/>
          <a:p>
            <a:pPr>
              <a:defRPr/>
            </a:pPr>
            <a:endParaRPr lang="zh-CN" altLang="en-US"/>
          </a:p>
        </p:txBody>
      </p:sp>
      <p:sp>
        <p:nvSpPr>
          <p:cNvPr id="117765" name="AutoShape 5"/>
          <p:cNvSpPr>
            <a:spLocks noChangeArrowheads="1"/>
          </p:cNvSpPr>
          <p:nvPr/>
        </p:nvSpPr>
        <p:spPr bwMode="auto">
          <a:xfrm>
            <a:off x="684213" y="2565400"/>
            <a:ext cx="6203950" cy="3263900"/>
          </a:xfrm>
          <a:prstGeom prst="homePlate">
            <a:avLst>
              <a:gd name="adj" fmla="val 15373"/>
            </a:avLst>
          </a:prstGeom>
          <a:solidFill>
            <a:schemeClr val="bg1"/>
          </a:solidFill>
          <a:ln w="6350">
            <a:solidFill>
              <a:schemeClr val="tx1"/>
            </a:solidFill>
            <a:miter lim="800000"/>
            <a:headEnd/>
            <a:tailEnd/>
          </a:ln>
        </p:spPr>
        <p:txBody>
          <a:bodyPr wrap="none" lIns="0" tIns="0" rIns="0" bIns="0" anchor="ctr"/>
          <a:lstStyle/>
          <a:p>
            <a:endParaRPr lang="zh-CN" altLang="en-US"/>
          </a:p>
        </p:txBody>
      </p:sp>
      <p:sp>
        <p:nvSpPr>
          <p:cNvPr id="1766406" name="Rectangle 6"/>
          <p:cNvSpPr>
            <a:spLocks noChangeArrowheads="1"/>
          </p:cNvSpPr>
          <p:nvPr/>
        </p:nvSpPr>
        <p:spPr bwMode="auto">
          <a:xfrm>
            <a:off x="250825" y="290513"/>
            <a:ext cx="6286500" cy="7813675"/>
          </a:xfrm>
          <a:prstGeom prst="rect">
            <a:avLst/>
          </a:prstGeom>
          <a:noFill/>
          <a:ln w="6350">
            <a:noFill/>
            <a:miter lim="800000"/>
            <a:headEnd/>
            <a:tailEnd/>
          </a:ln>
        </p:spPr>
        <p:txBody>
          <a:bodyPr lIns="0" tIns="0" rIns="0" bIns="0" anchor="ctr">
            <a:spAutoFit/>
          </a:bodyPr>
          <a:lstStyle/>
          <a:p>
            <a:pPr marL="190500" lvl="1" indent="266700">
              <a:spcBef>
                <a:spcPct val="20000"/>
              </a:spcBef>
              <a:buClr>
                <a:schemeClr val="hlink"/>
              </a:buClr>
              <a:buSzPct val="55000"/>
              <a:buFont typeface="Wingdings" pitchFamily="2" charset="2"/>
              <a:buNone/>
              <a:tabLst>
                <a:tab pos="8521700" algn="r"/>
              </a:tabLst>
            </a:pPr>
            <a:r>
              <a:rPr lang="de-DE" altLang="zh-CN" b="1">
                <a:solidFill>
                  <a:srgbClr val="0A0A0E"/>
                </a:solidFill>
              </a:rPr>
              <a:t>   </a:t>
            </a:r>
            <a:endParaRPr lang="de-DE" altLang="zh-CN" b="1"/>
          </a:p>
          <a:p>
            <a:pPr marL="190500" lvl="1" indent="266700">
              <a:spcBef>
                <a:spcPct val="20000"/>
              </a:spcBef>
              <a:buClr>
                <a:schemeClr val="hlink"/>
              </a:buClr>
              <a:buSzPct val="55000"/>
              <a:buFont typeface="Wingdings" pitchFamily="2" charset="2"/>
              <a:buNone/>
              <a:tabLst>
                <a:tab pos="8521700" algn="r"/>
              </a:tabLst>
            </a:pPr>
            <a:r>
              <a:rPr lang="de-DE" altLang="zh-CN" b="1"/>
              <a:t>   </a:t>
            </a:r>
          </a:p>
          <a:p>
            <a:pPr marL="190500" lvl="1" indent="266700">
              <a:spcBef>
                <a:spcPct val="20000"/>
              </a:spcBef>
              <a:buClr>
                <a:schemeClr val="hlink"/>
              </a:buClr>
              <a:buSzPct val="55000"/>
              <a:buFont typeface="Wingdings" pitchFamily="2" charset="2"/>
              <a:buNone/>
              <a:tabLst>
                <a:tab pos="8521700" algn="r"/>
              </a:tabLst>
            </a:pPr>
            <a:endParaRPr lang="de-DE" altLang="zh-CN" b="1"/>
          </a:p>
          <a:p>
            <a:pPr marL="190500" lvl="1" indent="266700">
              <a:spcBef>
                <a:spcPct val="20000"/>
              </a:spcBef>
              <a:buClr>
                <a:schemeClr val="hlink"/>
              </a:buClr>
              <a:buSzPct val="55000"/>
              <a:buFont typeface="Wingdings" pitchFamily="2" charset="2"/>
              <a:buNone/>
              <a:tabLst>
                <a:tab pos="8521700" algn="r"/>
              </a:tabLst>
            </a:pPr>
            <a:r>
              <a:rPr lang="de-DE" altLang="zh-CN" b="1"/>
              <a:t>   </a:t>
            </a:r>
            <a:endParaRPr lang="de-DE" altLang="zh-CN" b="1">
              <a:ea typeface="隶书" pitchFamily="49" charset="-122"/>
            </a:endParaRPr>
          </a:p>
          <a:p>
            <a:pPr marL="190500" lvl="1" indent="266700">
              <a:spcBef>
                <a:spcPct val="20000"/>
              </a:spcBef>
              <a:buClr>
                <a:schemeClr val="hlink"/>
              </a:buClr>
              <a:buSzPct val="55000"/>
              <a:buFont typeface="Wingdings" pitchFamily="2" charset="2"/>
              <a:buNone/>
              <a:tabLst>
                <a:tab pos="8521700" algn="r"/>
              </a:tabLst>
            </a:pPr>
            <a:r>
              <a:rPr lang="de-DE" altLang="zh-CN" b="1"/>
              <a:t>   </a:t>
            </a:r>
          </a:p>
          <a:p>
            <a:pPr marL="190500" lvl="1" indent="266700">
              <a:spcBef>
                <a:spcPct val="20000"/>
              </a:spcBef>
              <a:buClr>
                <a:schemeClr val="hlink"/>
              </a:buClr>
              <a:buSzPct val="55000"/>
              <a:buFont typeface="Wingdings" pitchFamily="2" charset="2"/>
              <a:buNone/>
              <a:tabLst>
                <a:tab pos="8521700" algn="r"/>
              </a:tabLst>
            </a:pPr>
            <a:r>
              <a:rPr lang="de-DE" altLang="zh-CN" b="1"/>
              <a:t>   </a:t>
            </a:r>
          </a:p>
          <a:p>
            <a:pPr marL="190500" lvl="1" indent="266700">
              <a:spcBef>
                <a:spcPct val="20000"/>
              </a:spcBef>
              <a:buClr>
                <a:schemeClr val="hlink"/>
              </a:buClr>
              <a:buSzPct val="55000"/>
              <a:buFont typeface="Wingdings" pitchFamily="2" charset="2"/>
              <a:buNone/>
              <a:tabLst>
                <a:tab pos="8521700" algn="r"/>
              </a:tabLst>
            </a:pPr>
            <a:r>
              <a:rPr lang="de-DE" altLang="zh-CN" b="1">
                <a:solidFill>
                  <a:srgbClr val="0A0A0E"/>
                </a:solidFill>
              </a:rPr>
              <a:t>     </a:t>
            </a:r>
            <a:r>
              <a:rPr lang="de-DE" altLang="zh-CN" b="1">
                <a:solidFill>
                  <a:srgbClr val="0A0A0E"/>
                </a:solidFill>
                <a:latin typeface="隶书" pitchFamily="49" charset="-122"/>
                <a:ea typeface="隶书" pitchFamily="49" charset="-122"/>
              </a:rPr>
              <a:t>80%</a:t>
            </a:r>
            <a:r>
              <a:rPr lang="zh-CN" altLang="de-DE" b="1">
                <a:solidFill>
                  <a:srgbClr val="0A0A0E"/>
                </a:solidFill>
                <a:latin typeface="隶书" pitchFamily="49" charset="-122"/>
                <a:ea typeface="隶书" pitchFamily="49" charset="-122"/>
              </a:rPr>
              <a:t>的软件错误是由</a:t>
            </a:r>
            <a:r>
              <a:rPr lang="de-DE" altLang="zh-CN" b="1">
                <a:solidFill>
                  <a:srgbClr val="0A0A0E"/>
                </a:solidFill>
                <a:latin typeface="隶书" pitchFamily="49" charset="-122"/>
                <a:ea typeface="隶书" pitchFamily="49" charset="-122"/>
              </a:rPr>
              <a:t>20%</a:t>
            </a:r>
            <a:r>
              <a:rPr lang="zh-CN" altLang="de-DE" b="1">
                <a:solidFill>
                  <a:srgbClr val="0A0A0E"/>
                </a:solidFill>
                <a:latin typeface="隶书" pitchFamily="49" charset="-122"/>
                <a:ea typeface="隶书" pitchFamily="49" charset="-122"/>
              </a:rPr>
              <a:t>的代码引起的</a:t>
            </a:r>
          </a:p>
          <a:p>
            <a:pPr marL="190500" lvl="1" indent="266700">
              <a:spcBef>
                <a:spcPct val="20000"/>
              </a:spcBef>
              <a:buClr>
                <a:schemeClr val="hlink"/>
              </a:buClr>
              <a:buSzPct val="55000"/>
              <a:buFont typeface="Wingdings" pitchFamily="2" charset="2"/>
              <a:buNone/>
              <a:tabLst>
                <a:tab pos="8521700" algn="r"/>
              </a:tabLst>
            </a:pPr>
            <a:r>
              <a:rPr lang="zh-CN" altLang="de-DE" b="1">
                <a:solidFill>
                  <a:srgbClr val="0A0A0E"/>
                </a:solidFill>
                <a:latin typeface="隶书" pitchFamily="49" charset="-122"/>
                <a:ea typeface="隶书" pitchFamily="49" charset="-122"/>
              </a:rPr>
              <a:t>   </a:t>
            </a:r>
            <a:r>
              <a:rPr lang="de-DE" altLang="zh-CN" b="1">
                <a:solidFill>
                  <a:srgbClr val="0A0A0E"/>
                </a:solidFill>
                <a:latin typeface="隶书" pitchFamily="49" charset="-122"/>
                <a:ea typeface="隶书" pitchFamily="49" charset="-122"/>
              </a:rPr>
              <a:t>20</a:t>
            </a:r>
            <a:r>
              <a:rPr lang="zh-CN" altLang="de-DE" b="1">
                <a:solidFill>
                  <a:srgbClr val="0A0A0E"/>
                </a:solidFill>
                <a:latin typeface="隶书" pitchFamily="49" charset="-122"/>
                <a:ea typeface="隶书" pitchFamily="49" charset="-122"/>
              </a:rPr>
              <a:t>％的模块消耗</a:t>
            </a:r>
            <a:r>
              <a:rPr lang="de-DE" altLang="zh-CN" b="1">
                <a:solidFill>
                  <a:srgbClr val="0A0A0E"/>
                </a:solidFill>
                <a:latin typeface="隶书" pitchFamily="49" charset="-122"/>
                <a:ea typeface="隶书" pitchFamily="49" charset="-122"/>
              </a:rPr>
              <a:t>80</a:t>
            </a:r>
            <a:r>
              <a:rPr lang="zh-CN" altLang="de-DE" b="1">
                <a:solidFill>
                  <a:srgbClr val="0A0A0E"/>
                </a:solidFill>
                <a:latin typeface="隶书" pitchFamily="49" charset="-122"/>
                <a:ea typeface="隶书" pitchFamily="49" charset="-122"/>
              </a:rPr>
              <a:t>％的资源</a:t>
            </a:r>
          </a:p>
          <a:p>
            <a:pPr marL="190500" lvl="1" indent="266700">
              <a:spcBef>
                <a:spcPct val="20000"/>
              </a:spcBef>
              <a:buClr>
                <a:schemeClr val="hlink"/>
              </a:buClr>
              <a:buSzPct val="55000"/>
              <a:buFont typeface="Wingdings" pitchFamily="2" charset="2"/>
              <a:buNone/>
              <a:tabLst>
                <a:tab pos="8521700" algn="r"/>
              </a:tabLst>
            </a:pPr>
            <a:r>
              <a:rPr lang="zh-CN" altLang="de-DE" b="1">
                <a:solidFill>
                  <a:srgbClr val="0A0A0E"/>
                </a:solidFill>
                <a:latin typeface="隶书" pitchFamily="49" charset="-122"/>
                <a:ea typeface="隶书" pitchFamily="49" charset="-122"/>
              </a:rPr>
              <a:t>   </a:t>
            </a:r>
            <a:r>
              <a:rPr lang="de-DE" altLang="zh-CN" b="1">
                <a:solidFill>
                  <a:srgbClr val="0A0A0E"/>
                </a:solidFill>
                <a:latin typeface="隶书" pitchFamily="49" charset="-122"/>
                <a:ea typeface="隶书" pitchFamily="49" charset="-122"/>
              </a:rPr>
              <a:t>20</a:t>
            </a:r>
            <a:r>
              <a:rPr lang="zh-CN" altLang="de-DE" b="1">
                <a:solidFill>
                  <a:srgbClr val="0A0A0E"/>
                </a:solidFill>
                <a:latin typeface="隶书" pitchFamily="49" charset="-122"/>
                <a:ea typeface="隶书" pitchFamily="49" charset="-122"/>
              </a:rPr>
              <a:t>％的模块包含</a:t>
            </a:r>
            <a:r>
              <a:rPr lang="de-DE" altLang="zh-CN" b="1">
                <a:solidFill>
                  <a:srgbClr val="0A0A0E"/>
                </a:solidFill>
                <a:latin typeface="隶书" pitchFamily="49" charset="-122"/>
                <a:ea typeface="隶书" pitchFamily="49" charset="-122"/>
              </a:rPr>
              <a:t>80</a:t>
            </a:r>
            <a:r>
              <a:rPr lang="zh-CN" altLang="de-DE" b="1">
                <a:solidFill>
                  <a:srgbClr val="0A0A0E"/>
                </a:solidFill>
                <a:latin typeface="隶书" pitchFamily="49" charset="-122"/>
                <a:ea typeface="隶书" pitchFamily="49" charset="-122"/>
              </a:rPr>
              <a:t>％的错误</a:t>
            </a:r>
          </a:p>
          <a:p>
            <a:pPr marL="190500" lvl="1" indent="266700">
              <a:spcBef>
                <a:spcPct val="20000"/>
              </a:spcBef>
              <a:buClr>
                <a:schemeClr val="hlink"/>
              </a:buClr>
              <a:buSzPct val="55000"/>
              <a:buFont typeface="Wingdings" pitchFamily="2" charset="2"/>
              <a:buNone/>
              <a:tabLst>
                <a:tab pos="8521700" algn="r"/>
              </a:tabLst>
            </a:pPr>
            <a:r>
              <a:rPr lang="zh-CN" altLang="de-DE" b="1">
                <a:solidFill>
                  <a:srgbClr val="0A0A0E"/>
                </a:solidFill>
                <a:latin typeface="隶书" pitchFamily="49" charset="-122"/>
                <a:ea typeface="隶书" pitchFamily="49" charset="-122"/>
              </a:rPr>
              <a:t>   </a:t>
            </a:r>
            <a:r>
              <a:rPr lang="de-DE" altLang="zh-CN" b="1">
                <a:solidFill>
                  <a:srgbClr val="0A0A0E"/>
                </a:solidFill>
                <a:latin typeface="隶书" pitchFamily="49" charset="-122"/>
                <a:ea typeface="隶书" pitchFamily="49" charset="-122"/>
              </a:rPr>
              <a:t>20</a:t>
            </a:r>
            <a:r>
              <a:rPr lang="zh-CN" altLang="de-DE" b="1">
                <a:solidFill>
                  <a:srgbClr val="0A0A0E"/>
                </a:solidFill>
                <a:latin typeface="隶书" pitchFamily="49" charset="-122"/>
                <a:ea typeface="隶书" pitchFamily="49" charset="-122"/>
              </a:rPr>
              <a:t>％的错误消耗</a:t>
            </a:r>
            <a:r>
              <a:rPr lang="de-DE" altLang="zh-CN" b="1">
                <a:solidFill>
                  <a:srgbClr val="0A0A0E"/>
                </a:solidFill>
                <a:latin typeface="隶书" pitchFamily="49" charset="-122"/>
                <a:ea typeface="隶书" pitchFamily="49" charset="-122"/>
              </a:rPr>
              <a:t>80</a:t>
            </a:r>
            <a:r>
              <a:rPr lang="zh-CN" altLang="de-DE" b="1">
                <a:solidFill>
                  <a:srgbClr val="0A0A0E"/>
                </a:solidFill>
                <a:latin typeface="隶书" pitchFamily="49" charset="-122"/>
                <a:ea typeface="隶书" pitchFamily="49" charset="-122"/>
              </a:rPr>
              <a:t>％的修改成本</a:t>
            </a:r>
          </a:p>
          <a:p>
            <a:pPr marL="190500" lvl="1" indent="266700">
              <a:spcBef>
                <a:spcPct val="20000"/>
              </a:spcBef>
              <a:buClr>
                <a:schemeClr val="hlink"/>
              </a:buClr>
              <a:buSzPct val="55000"/>
              <a:buFont typeface="Wingdings" pitchFamily="2" charset="2"/>
              <a:buNone/>
              <a:tabLst>
                <a:tab pos="8521700" algn="r"/>
              </a:tabLst>
            </a:pPr>
            <a:r>
              <a:rPr lang="zh-CN" altLang="de-DE" b="1">
                <a:solidFill>
                  <a:srgbClr val="0A0A0E"/>
                </a:solidFill>
                <a:latin typeface="隶书" pitchFamily="49" charset="-122"/>
                <a:ea typeface="隶书" pitchFamily="49" charset="-122"/>
              </a:rPr>
              <a:t>   </a:t>
            </a:r>
            <a:r>
              <a:rPr lang="de-DE" altLang="zh-CN" b="1">
                <a:solidFill>
                  <a:srgbClr val="0A0A0E"/>
                </a:solidFill>
                <a:latin typeface="隶书" pitchFamily="49" charset="-122"/>
                <a:ea typeface="隶书" pitchFamily="49" charset="-122"/>
              </a:rPr>
              <a:t>20</a:t>
            </a:r>
            <a:r>
              <a:rPr lang="zh-CN" altLang="de-DE" b="1">
                <a:solidFill>
                  <a:srgbClr val="0A0A0E"/>
                </a:solidFill>
                <a:latin typeface="隶书" pitchFamily="49" charset="-122"/>
                <a:ea typeface="隶书" pitchFamily="49" charset="-122"/>
              </a:rPr>
              <a:t>％的模块占用了</a:t>
            </a:r>
            <a:r>
              <a:rPr lang="de-DE" altLang="zh-CN" b="1">
                <a:solidFill>
                  <a:srgbClr val="0A0A0E"/>
                </a:solidFill>
                <a:latin typeface="隶书" pitchFamily="49" charset="-122"/>
                <a:ea typeface="隶书" pitchFamily="49" charset="-122"/>
              </a:rPr>
              <a:t>80</a:t>
            </a:r>
            <a:r>
              <a:rPr lang="zh-CN" altLang="de-DE" b="1">
                <a:solidFill>
                  <a:srgbClr val="0A0A0E"/>
                </a:solidFill>
                <a:latin typeface="隶书" pitchFamily="49" charset="-122"/>
                <a:ea typeface="隶书" pitchFamily="49" charset="-122"/>
              </a:rPr>
              <a:t>％的执行时间</a:t>
            </a:r>
          </a:p>
          <a:p>
            <a:pPr marL="190500" lvl="1" indent="266700">
              <a:spcBef>
                <a:spcPct val="20000"/>
              </a:spcBef>
              <a:buClr>
                <a:schemeClr val="hlink"/>
              </a:buClr>
              <a:buSzPct val="55000"/>
              <a:buFont typeface="Wingdings" pitchFamily="2" charset="2"/>
              <a:buNone/>
              <a:tabLst>
                <a:tab pos="8521700" algn="r"/>
              </a:tabLst>
            </a:pPr>
            <a:r>
              <a:rPr lang="zh-CN" altLang="de-DE" b="1">
                <a:solidFill>
                  <a:srgbClr val="0A0A0E"/>
                </a:solidFill>
                <a:latin typeface="隶书" pitchFamily="49" charset="-122"/>
                <a:ea typeface="隶书" pitchFamily="49" charset="-122"/>
              </a:rPr>
              <a:t>   </a:t>
            </a:r>
            <a:r>
              <a:rPr lang="de-DE" altLang="zh-CN" b="1">
                <a:solidFill>
                  <a:srgbClr val="0A0A0E"/>
                </a:solidFill>
                <a:latin typeface="隶书" pitchFamily="49" charset="-122"/>
                <a:ea typeface="隶书" pitchFamily="49" charset="-122"/>
              </a:rPr>
              <a:t>80%</a:t>
            </a:r>
            <a:r>
              <a:rPr lang="zh-CN" altLang="de-DE" b="1">
                <a:solidFill>
                  <a:srgbClr val="0A0A0E"/>
                </a:solidFill>
                <a:latin typeface="隶书" pitchFamily="49" charset="-122"/>
                <a:ea typeface="隶书" pitchFamily="49" charset="-122"/>
              </a:rPr>
              <a:t>的商业利润是由</a:t>
            </a:r>
            <a:r>
              <a:rPr lang="de-DE" altLang="zh-CN" b="1">
                <a:solidFill>
                  <a:srgbClr val="0A0A0E"/>
                </a:solidFill>
                <a:latin typeface="隶书" pitchFamily="49" charset="-122"/>
                <a:ea typeface="隶书" pitchFamily="49" charset="-122"/>
              </a:rPr>
              <a:t>20%</a:t>
            </a:r>
            <a:r>
              <a:rPr lang="zh-CN" altLang="de-DE" b="1">
                <a:solidFill>
                  <a:srgbClr val="0A0A0E"/>
                </a:solidFill>
                <a:latin typeface="隶书" pitchFamily="49" charset="-122"/>
                <a:ea typeface="隶书" pitchFamily="49" charset="-122"/>
              </a:rPr>
              <a:t>的客户带来的</a:t>
            </a:r>
          </a:p>
          <a:p>
            <a:pPr marL="190500" lvl="1" indent="266700">
              <a:spcBef>
                <a:spcPct val="20000"/>
              </a:spcBef>
              <a:buClr>
                <a:schemeClr val="hlink"/>
              </a:buClr>
              <a:buSzPct val="55000"/>
              <a:buFont typeface="Wingdings" pitchFamily="2" charset="2"/>
              <a:buNone/>
              <a:tabLst>
                <a:tab pos="8521700" algn="r"/>
              </a:tabLst>
            </a:pPr>
            <a:endParaRPr lang="zh-CN" altLang="de-DE" b="1">
              <a:solidFill>
                <a:srgbClr val="0A0A0E"/>
              </a:solidFill>
              <a:latin typeface="隶书" pitchFamily="49" charset="-122"/>
              <a:ea typeface="隶书" pitchFamily="49" charset="-122"/>
            </a:endParaRPr>
          </a:p>
          <a:p>
            <a:pPr marL="190500" lvl="1" indent="266700">
              <a:spcBef>
                <a:spcPct val="20000"/>
              </a:spcBef>
              <a:buClr>
                <a:schemeClr val="hlink"/>
              </a:buClr>
              <a:buSzPct val="55000"/>
              <a:buFont typeface="Wingdings" pitchFamily="2" charset="2"/>
              <a:buNone/>
              <a:tabLst>
                <a:tab pos="8521700" algn="r"/>
              </a:tabLst>
            </a:pPr>
            <a:endParaRPr lang="zh-CN" altLang="de-DE" b="1">
              <a:solidFill>
                <a:srgbClr val="0A0A0E"/>
              </a:solidFill>
            </a:endParaRPr>
          </a:p>
          <a:p>
            <a:pPr marL="190500" lvl="1" indent="266700">
              <a:spcBef>
                <a:spcPct val="20000"/>
              </a:spcBef>
              <a:buClr>
                <a:schemeClr val="hlink"/>
              </a:buClr>
              <a:buSzPct val="55000"/>
              <a:buFont typeface="Wingdings" pitchFamily="2" charset="2"/>
              <a:buNone/>
              <a:tabLst>
                <a:tab pos="8521700" algn="r"/>
              </a:tabLst>
            </a:pPr>
            <a:endParaRPr lang="zh-CN" altLang="de-DE" b="1">
              <a:solidFill>
                <a:srgbClr val="0A0A0E"/>
              </a:solidFill>
            </a:endParaRPr>
          </a:p>
          <a:p>
            <a:pPr marL="190500" lvl="1" indent="266700">
              <a:spcBef>
                <a:spcPct val="20000"/>
              </a:spcBef>
              <a:buClr>
                <a:schemeClr val="hlink"/>
              </a:buClr>
              <a:buSzPct val="55000"/>
              <a:buFont typeface="Wingdings" pitchFamily="2" charset="2"/>
              <a:buNone/>
              <a:tabLst>
                <a:tab pos="8521700" algn="r"/>
              </a:tabLst>
            </a:pPr>
            <a:endParaRPr lang="zh-CN" altLang="de-DE" b="1">
              <a:solidFill>
                <a:srgbClr val="0A0A0E"/>
              </a:solidFill>
            </a:endParaRPr>
          </a:p>
          <a:p>
            <a:pPr marL="190500" lvl="1" indent="266700">
              <a:spcBef>
                <a:spcPct val="20000"/>
              </a:spcBef>
              <a:buClr>
                <a:schemeClr val="hlink"/>
              </a:buClr>
              <a:buSzPct val="55000"/>
              <a:buFont typeface="Wingdings" pitchFamily="2" charset="2"/>
              <a:buNone/>
              <a:tabLst>
                <a:tab pos="8521700" algn="r"/>
              </a:tabLst>
            </a:pPr>
            <a:endParaRPr lang="zh-CN" altLang="de-DE" b="1">
              <a:solidFill>
                <a:srgbClr val="0A0A0E"/>
              </a:solidFill>
            </a:endParaRPr>
          </a:p>
          <a:p>
            <a:pPr marL="190500" lvl="1" indent="266700">
              <a:spcBef>
                <a:spcPct val="20000"/>
              </a:spcBef>
              <a:buClr>
                <a:schemeClr val="hlink"/>
              </a:buClr>
              <a:buSzPct val="55000"/>
              <a:buFont typeface="Wingdings" pitchFamily="2" charset="2"/>
              <a:buNone/>
              <a:tabLst>
                <a:tab pos="8521700" algn="r"/>
              </a:tabLst>
            </a:pPr>
            <a:endParaRPr lang="zh-CN" altLang="de-DE" b="1">
              <a:solidFill>
                <a:srgbClr val="0A0A0E"/>
              </a:solidFill>
            </a:endParaRPr>
          </a:p>
        </p:txBody>
      </p:sp>
      <p:pic>
        <p:nvPicPr>
          <p:cNvPr id="117767" name="Picture 7" descr="j0149407"/>
          <p:cNvPicPr>
            <a:picLocks noChangeAspect="1" noChangeArrowheads="1"/>
          </p:cNvPicPr>
          <p:nvPr/>
        </p:nvPicPr>
        <p:blipFill>
          <a:blip r:embed="rId2" cstate="print"/>
          <a:srcRect/>
          <a:stretch>
            <a:fillRect/>
          </a:stretch>
        </p:blipFill>
        <p:spPr bwMode="auto">
          <a:xfrm>
            <a:off x="6877050" y="3141663"/>
            <a:ext cx="1774825" cy="2112962"/>
          </a:xfrm>
          <a:prstGeom prst="rect">
            <a:avLst/>
          </a:prstGeom>
          <a:noFill/>
          <a:ln w="9525">
            <a:noFill/>
            <a:miter lim="800000"/>
            <a:headEnd/>
            <a:tailEnd/>
          </a:ln>
        </p:spPr>
      </p:pic>
      <p:sp>
        <p:nvSpPr>
          <p:cNvPr id="117769" name="Rectangle 2"/>
          <p:cNvSpPr>
            <a:spLocks noChangeArrowheads="1"/>
          </p:cNvSpPr>
          <p:nvPr/>
        </p:nvSpPr>
        <p:spPr bwMode="auto">
          <a:xfrm>
            <a:off x="1116013" y="188913"/>
            <a:ext cx="7793037" cy="1462087"/>
          </a:xfrm>
          <a:prstGeom prst="rect">
            <a:avLst/>
          </a:prstGeom>
          <a:noFill/>
          <a:ln w="9525">
            <a:noFill/>
            <a:miter lim="800000"/>
            <a:headEnd/>
            <a:tailEnd/>
          </a:ln>
        </p:spPr>
        <p:txBody>
          <a:bodyPr anchor="b"/>
          <a:lstStyle/>
          <a:p>
            <a:r>
              <a:rPr lang="zh-CN" altLang="en-US" sz="3600" b="1"/>
              <a:t>微软的测试工作</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766406">
                                            <p:txEl>
                                              <p:pRg st="6" end="6"/>
                                            </p:txEl>
                                          </p:spTgt>
                                        </p:tgtEl>
                                        <p:attrNameLst>
                                          <p:attrName>style.visibility</p:attrName>
                                        </p:attrNameLst>
                                      </p:cBhvr>
                                      <p:to>
                                        <p:strVal val="visible"/>
                                      </p:to>
                                    </p:set>
                                    <p:animEffect transition="in" filter="blinds(horizontal)">
                                      <p:cBhvr>
                                        <p:cTn id="7" dur="500"/>
                                        <p:tgtEl>
                                          <p:spTgt spid="1766406">
                                            <p:txEl>
                                              <p:pRg st="6" end="6"/>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766406">
                                            <p:txEl>
                                              <p:pRg st="7" end="7"/>
                                            </p:txEl>
                                          </p:spTgt>
                                        </p:tgtEl>
                                        <p:attrNameLst>
                                          <p:attrName>style.visibility</p:attrName>
                                        </p:attrNameLst>
                                      </p:cBhvr>
                                      <p:to>
                                        <p:strVal val="visible"/>
                                      </p:to>
                                    </p:set>
                                    <p:animEffect transition="in" filter="blinds(horizontal)">
                                      <p:cBhvr>
                                        <p:cTn id="11" dur="500"/>
                                        <p:tgtEl>
                                          <p:spTgt spid="1766406">
                                            <p:txEl>
                                              <p:pRg st="7" end="7"/>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1766406">
                                            <p:txEl>
                                              <p:pRg st="8" end="8"/>
                                            </p:txEl>
                                          </p:spTgt>
                                        </p:tgtEl>
                                        <p:attrNameLst>
                                          <p:attrName>style.visibility</p:attrName>
                                        </p:attrNameLst>
                                      </p:cBhvr>
                                      <p:to>
                                        <p:strVal val="visible"/>
                                      </p:to>
                                    </p:set>
                                    <p:animEffect transition="in" filter="blinds(horizontal)">
                                      <p:cBhvr>
                                        <p:cTn id="15" dur="500"/>
                                        <p:tgtEl>
                                          <p:spTgt spid="1766406">
                                            <p:txEl>
                                              <p:pRg st="8" end="8"/>
                                            </p:txEl>
                                          </p:spTgt>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1766406">
                                            <p:txEl>
                                              <p:pRg st="9" end="9"/>
                                            </p:txEl>
                                          </p:spTgt>
                                        </p:tgtEl>
                                        <p:attrNameLst>
                                          <p:attrName>style.visibility</p:attrName>
                                        </p:attrNameLst>
                                      </p:cBhvr>
                                      <p:to>
                                        <p:strVal val="visible"/>
                                      </p:to>
                                    </p:set>
                                    <p:animEffect transition="in" filter="blinds(horizontal)">
                                      <p:cBhvr>
                                        <p:cTn id="19" dur="500"/>
                                        <p:tgtEl>
                                          <p:spTgt spid="1766406">
                                            <p:txEl>
                                              <p:pRg st="9" end="9"/>
                                            </p:txEl>
                                          </p:spTgt>
                                        </p:tgtEl>
                                      </p:cBhvr>
                                    </p:animEffect>
                                  </p:childTnLst>
                                </p:cTn>
                              </p:par>
                            </p:childTnLst>
                          </p:cTn>
                        </p:par>
                        <p:par>
                          <p:cTn id="20" fill="hold">
                            <p:stCondLst>
                              <p:cond delay="2000"/>
                            </p:stCondLst>
                            <p:childTnLst>
                              <p:par>
                                <p:cTn id="21" presetID="3" presetClass="entr" presetSubtype="10" fill="hold" nodeType="afterEffect">
                                  <p:stCondLst>
                                    <p:cond delay="0"/>
                                  </p:stCondLst>
                                  <p:childTnLst>
                                    <p:set>
                                      <p:cBhvr>
                                        <p:cTn id="22" dur="1" fill="hold">
                                          <p:stCondLst>
                                            <p:cond delay="0"/>
                                          </p:stCondLst>
                                        </p:cTn>
                                        <p:tgtEl>
                                          <p:spTgt spid="1766406">
                                            <p:txEl>
                                              <p:pRg st="10" end="10"/>
                                            </p:txEl>
                                          </p:spTgt>
                                        </p:tgtEl>
                                        <p:attrNameLst>
                                          <p:attrName>style.visibility</p:attrName>
                                        </p:attrNameLst>
                                      </p:cBhvr>
                                      <p:to>
                                        <p:strVal val="visible"/>
                                      </p:to>
                                    </p:set>
                                    <p:animEffect transition="in" filter="blinds(horizontal)">
                                      <p:cBhvr>
                                        <p:cTn id="23" dur="500"/>
                                        <p:tgtEl>
                                          <p:spTgt spid="1766406">
                                            <p:txEl>
                                              <p:pRg st="10" end="10"/>
                                            </p:txEl>
                                          </p:spTgt>
                                        </p:tgtEl>
                                      </p:cBhvr>
                                    </p:animEffect>
                                  </p:childTnLst>
                                </p:cTn>
                              </p:par>
                            </p:childTnLst>
                          </p:cTn>
                        </p:par>
                        <p:par>
                          <p:cTn id="24" fill="hold">
                            <p:stCondLst>
                              <p:cond delay="2500"/>
                            </p:stCondLst>
                            <p:childTnLst>
                              <p:par>
                                <p:cTn id="25" presetID="3" presetClass="entr" presetSubtype="10" fill="hold" nodeType="afterEffect">
                                  <p:stCondLst>
                                    <p:cond delay="0"/>
                                  </p:stCondLst>
                                  <p:childTnLst>
                                    <p:set>
                                      <p:cBhvr>
                                        <p:cTn id="26" dur="1" fill="hold">
                                          <p:stCondLst>
                                            <p:cond delay="0"/>
                                          </p:stCondLst>
                                        </p:cTn>
                                        <p:tgtEl>
                                          <p:spTgt spid="1766406">
                                            <p:txEl>
                                              <p:pRg st="11" end="11"/>
                                            </p:txEl>
                                          </p:spTgt>
                                        </p:tgtEl>
                                        <p:attrNameLst>
                                          <p:attrName>style.visibility</p:attrName>
                                        </p:attrNameLst>
                                      </p:cBhvr>
                                      <p:to>
                                        <p:strVal val="visible"/>
                                      </p:to>
                                    </p:set>
                                    <p:animEffect transition="in" filter="blinds(horizontal)">
                                      <p:cBhvr>
                                        <p:cTn id="27" dur="500"/>
                                        <p:tgtEl>
                                          <p:spTgt spid="176640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3"/>
          <p:cNvSpPr>
            <a:spLocks noGrp="1" noChangeArrowheads="1"/>
          </p:cNvSpPr>
          <p:nvPr>
            <p:ph type="body" idx="1"/>
          </p:nvPr>
        </p:nvSpPr>
        <p:spPr>
          <a:xfrm>
            <a:off x="685800" y="1981200"/>
            <a:ext cx="7772400" cy="4267200"/>
          </a:xfrm>
        </p:spPr>
        <p:txBody>
          <a:bodyPr/>
          <a:lstStyle/>
          <a:p>
            <a:pPr marL="0" indent="0" defTabSz="284163">
              <a:lnSpc>
                <a:spcPct val="110000"/>
              </a:lnSpc>
              <a:buClr>
                <a:schemeClr val="accent2"/>
              </a:buClr>
              <a:buFont typeface="Wingdings" pitchFamily="2" charset="2"/>
              <a:buNone/>
              <a:tabLst>
                <a:tab pos="0" algn="l"/>
              </a:tabLst>
            </a:pPr>
            <a:r>
              <a:rPr lang="en-US" altLang="zh-CN" b="1" smtClean="0"/>
              <a:t>1.</a:t>
            </a:r>
            <a:r>
              <a:rPr lang="zh-CN" altLang="en-US" b="1" smtClean="0"/>
              <a:t>软件调试过程</a:t>
            </a:r>
          </a:p>
          <a:p>
            <a:pPr marL="531813" lvl="1" indent="-338138" defTabSz="284163" eaLnBrk="1" hangingPunct="1">
              <a:lnSpc>
                <a:spcPct val="105000"/>
              </a:lnSpc>
              <a:tabLst>
                <a:tab pos="0" algn="l"/>
              </a:tabLst>
            </a:pPr>
            <a:endParaRPr lang="en-US" altLang="zh-CN" b="1" smtClean="0">
              <a:solidFill>
                <a:srgbClr val="FFFFFF"/>
              </a:solidFill>
              <a:latin typeface="Times New Roman" pitchFamily="18" charset="0"/>
            </a:endParaRPr>
          </a:p>
        </p:txBody>
      </p:sp>
      <p:sp>
        <p:nvSpPr>
          <p:cNvPr id="118787" name="AutoShape 4">
            <a:hlinkClick r:id="" action="ppaction://noaction" highlightClick="1"/>
          </p:cNvPr>
          <p:cNvSpPr>
            <a:spLocks noChangeArrowheads="1"/>
          </p:cNvSpPr>
          <p:nvPr/>
        </p:nvSpPr>
        <p:spPr bwMode="auto">
          <a:xfrm>
            <a:off x="1692275" y="836613"/>
            <a:ext cx="3530600" cy="914400"/>
          </a:xfrm>
          <a:prstGeom prst="actionButtonBlank">
            <a:avLst/>
          </a:prstGeom>
          <a:noFill/>
          <a:ln w="9525">
            <a:noFill/>
            <a:miter lim="800000"/>
            <a:headEnd/>
            <a:tailEnd/>
          </a:ln>
        </p:spPr>
        <p:txBody>
          <a:bodyPr anchor="ctr"/>
          <a:lstStyle/>
          <a:p>
            <a:r>
              <a:rPr lang="en-US" altLang="zh-CN" sz="3600" b="1">
                <a:solidFill>
                  <a:srgbClr val="0A0A0E"/>
                </a:solidFill>
                <a:latin typeface="Times New Roman" pitchFamily="18" charset="0"/>
              </a:rPr>
              <a:t>6.3.2 </a:t>
            </a:r>
            <a:r>
              <a:rPr lang="zh-CN" altLang="en-US" sz="3600" b="1">
                <a:solidFill>
                  <a:srgbClr val="0A0A0E"/>
                </a:solidFill>
                <a:latin typeface="Times New Roman" pitchFamily="18" charset="0"/>
              </a:rPr>
              <a:t>软件调试</a:t>
            </a:r>
          </a:p>
        </p:txBody>
      </p:sp>
      <p:pic>
        <p:nvPicPr>
          <p:cNvPr id="118788" name="Picture 5" descr="6"/>
          <p:cNvPicPr>
            <a:picLocks noChangeAspect="1" noChangeArrowheads="1"/>
          </p:cNvPicPr>
          <p:nvPr/>
        </p:nvPicPr>
        <p:blipFill>
          <a:blip r:embed="rId2" cstate="print"/>
          <a:srcRect/>
          <a:stretch>
            <a:fillRect/>
          </a:stretch>
        </p:blipFill>
        <p:spPr bwMode="auto">
          <a:xfrm>
            <a:off x="827088" y="2708275"/>
            <a:ext cx="6096000" cy="2736850"/>
          </a:xfrm>
          <a:prstGeom prst="rect">
            <a:avLst/>
          </a:prstGeom>
          <a:noFill/>
          <a:ln w="76200">
            <a:pattFill prst="dkUpDiag">
              <a:fgClr>
                <a:srgbClr val="CC0000"/>
              </a:fgClr>
              <a:bgClr>
                <a:srgbClr val="FFFFFF"/>
              </a:bgClr>
            </a:pattFill>
            <a:miter lim="800000"/>
            <a:headEnd/>
            <a:tailEnd/>
          </a:ln>
        </p:spPr>
      </p:pic>
    </p:spTree>
  </p:cSld>
  <p:clrMapOvr>
    <a:masterClrMapping/>
  </p:clrMapOvr>
  <p:transition>
    <p:wipe dir="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noFill/>
        </p:spPr>
        <p:txBody>
          <a:bodyPr/>
          <a:lstStyle/>
          <a:p>
            <a:pPr eaLnBrk="1" hangingPunct="1"/>
            <a:r>
              <a:rPr lang="en-US" altLang="zh-CN" sz="800" smtClean="0">
                <a:solidFill>
                  <a:schemeClr val="bg1"/>
                </a:solidFill>
              </a:rPr>
              <a:t>1.5.4MIS</a:t>
            </a:r>
            <a:r>
              <a:rPr lang="zh-CN" altLang="en-US" sz="800" smtClean="0">
                <a:solidFill>
                  <a:schemeClr val="bg1"/>
                </a:solidFill>
              </a:rPr>
              <a:t>的结构</a:t>
            </a:r>
          </a:p>
        </p:txBody>
      </p:sp>
      <p:sp>
        <p:nvSpPr>
          <p:cNvPr id="119811" name="Rectangle 4"/>
          <p:cNvSpPr>
            <a:spLocks noGrp="1" noChangeArrowheads="1"/>
          </p:cNvSpPr>
          <p:nvPr>
            <p:ph type="body" idx="1"/>
          </p:nvPr>
        </p:nvSpPr>
        <p:spPr>
          <a:xfrm>
            <a:off x="323850" y="2017713"/>
            <a:ext cx="8631238" cy="4840287"/>
          </a:xfrm>
          <a:noFill/>
        </p:spPr>
        <p:txBody>
          <a:bodyPr/>
          <a:lstStyle/>
          <a:p>
            <a:pPr marL="0" indent="0" eaLnBrk="1" hangingPunct="1">
              <a:lnSpc>
                <a:spcPct val="150000"/>
              </a:lnSpc>
              <a:spcBef>
                <a:spcPct val="0"/>
              </a:spcBef>
              <a:buClr>
                <a:srgbClr val="66FF66"/>
              </a:buClr>
              <a:buFont typeface="Wingdings" pitchFamily="2" charset="2"/>
              <a:buNone/>
            </a:pPr>
            <a:r>
              <a:rPr lang="zh-CN" altLang="en-US" sz="2400" b="1" smtClean="0">
                <a:latin typeface="Arial" charset="0"/>
              </a:rPr>
              <a:t>从技术角度来看，查找错误的难度在于：</a:t>
            </a:r>
          </a:p>
          <a:p>
            <a:pPr marL="450850" lvl="1" indent="-271463" eaLnBrk="1" hangingPunct="1">
              <a:lnSpc>
                <a:spcPct val="150000"/>
              </a:lnSpc>
              <a:spcBef>
                <a:spcPct val="0"/>
              </a:spcBef>
              <a:buClr>
                <a:srgbClr val="66FF66"/>
              </a:buClr>
            </a:pPr>
            <a:r>
              <a:rPr lang="zh-CN" altLang="en-US" sz="2000" b="1" smtClean="0">
                <a:latin typeface="Arial" charset="0"/>
              </a:rPr>
              <a:t>现象与原因所处的位置可能相距甚远。</a:t>
            </a:r>
          </a:p>
          <a:p>
            <a:pPr marL="450850" lvl="1" indent="-271463" eaLnBrk="1" hangingPunct="1">
              <a:lnSpc>
                <a:spcPct val="150000"/>
              </a:lnSpc>
              <a:spcBef>
                <a:spcPct val="0"/>
              </a:spcBef>
              <a:buClr>
                <a:srgbClr val="66FF66"/>
              </a:buClr>
            </a:pPr>
            <a:r>
              <a:rPr lang="zh-CN" altLang="en-US" sz="2000" b="1" smtClean="0">
                <a:latin typeface="Arial" charset="0"/>
              </a:rPr>
              <a:t>当其它错误纠正时，此错误所表现的现象可能会暂时消失，但并未实际排除。</a:t>
            </a:r>
          </a:p>
          <a:p>
            <a:pPr marL="450850" lvl="1" indent="-271463" eaLnBrk="1" hangingPunct="1">
              <a:lnSpc>
                <a:spcPct val="150000"/>
              </a:lnSpc>
              <a:spcBef>
                <a:spcPct val="0"/>
              </a:spcBef>
              <a:buClr>
                <a:srgbClr val="66FF66"/>
              </a:buClr>
            </a:pPr>
            <a:r>
              <a:rPr lang="zh-CN" altLang="en-US" sz="2000" b="1" smtClean="0">
                <a:latin typeface="Arial" charset="0"/>
              </a:rPr>
              <a:t>现象实际上是由一些非错误原因（如舍入不精确）引起的。</a:t>
            </a:r>
          </a:p>
          <a:p>
            <a:pPr marL="450850" lvl="1" indent="-271463" eaLnBrk="1" hangingPunct="1">
              <a:lnSpc>
                <a:spcPct val="150000"/>
              </a:lnSpc>
              <a:spcBef>
                <a:spcPct val="0"/>
              </a:spcBef>
              <a:buClr>
                <a:srgbClr val="00CC00"/>
              </a:buClr>
            </a:pPr>
            <a:r>
              <a:rPr lang="zh-CN" altLang="en-US" sz="2000" b="1" smtClean="0">
                <a:latin typeface="Arial" charset="0"/>
              </a:rPr>
              <a:t>现象可能是由于一些不容易发现的人为错误引起的。</a:t>
            </a:r>
          </a:p>
          <a:p>
            <a:pPr marL="450850" lvl="1" indent="-271463" eaLnBrk="1" hangingPunct="1">
              <a:lnSpc>
                <a:spcPct val="150000"/>
              </a:lnSpc>
              <a:spcBef>
                <a:spcPct val="0"/>
              </a:spcBef>
              <a:buClr>
                <a:srgbClr val="00CC00"/>
              </a:buClr>
            </a:pPr>
            <a:r>
              <a:rPr lang="zh-CN" altLang="en-US" sz="2000" b="1" smtClean="0">
                <a:latin typeface="Arial" charset="0"/>
              </a:rPr>
              <a:t>错误是由于时序问题引起的，与处理过程无关。</a:t>
            </a:r>
          </a:p>
          <a:p>
            <a:pPr marL="450850" lvl="1" indent="-271463" eaLnBrk="1" hangingPunct="1">
              <a:lnSpc>
                <a:spcPct val="150000"/>
              </a:lnSpc>
              <a:spcBef>
                <a:spcPct val="0"/>
              </a:spcBef>
              <a:buClr>
                <a:srgbClr val="00CC00"/>
              </a:buClr>
            </a:pPr>
            <a:r>
              <a:rPr lang="zh-CN" altLang="en-US" sz="2000" b="1" smtClean="0">
                <a:latin typeface="Arial" charset="0"/>
              </a:rPr>
              <a:t>现象是由于难于精确再现的输入状态引起。</a:t>
            </a:r>
          </a:p>
          <a:p>
            <a:pPr marL="450850" lvl="1" indent="-271463" eaLnBrk="1" hangingPunct="1">
              <a:lnSpc>
                <a:spcPct val="150000"/>
              </a:lnSpc>
              <a:spcBef>
                <a:spcPct val="0"/>
              </a:spcBef>
              <a:buClr>
                <a:srgbClr val="00CC00"/>
              </a:buClr>
            </a:pPr>
            <a:r>
              <a:rPr lang="zh-CN" altLang="en-US" sz="2000" b="1" smtClean="0">
                <a:latin typeface="Arial" charset="0"/>
              </a:rPr>
              <a:t>现象可能是周期出现的，在嵌入式系统中常常遇到。</a:t>
            </a:r>
            <a:endParaRPr lang="zh-CN" altLang="en-US" sz="2000" b="1" smtClean="0">
              <a:latin typeface="Times New Roman" pitchFamily="18" charset="0"/>
            </a:endParaRPr>
          </a:p>
        </p:txBody>
      </p:sp>
      <p:sp>
        <p:nvSpPr>
          <p:cNvPr id="119812" name="AutoShape 5">
            <a:hlinkClick r:id="" action="ppaction://noaction" highlightClick="1"/>
          </p:cNvPr>
          <p:cNvSpPr>
            <a:spLocks noChangeArrowheads="1"/>
          </p:cNvSpPr>
          <p:nvPr/>
        </p:nvSpPr>
        <p:spPr bwMode="auto">
          <a:xfrm>
            <a:off x="1116013" y="981075"/>
            <a:ext cx="3530600" cy="914400"/>
          </a:xfrm>
          <a:prstGeom prst="actionButtonBlank">
            <a:avLst/>
          </a:prstGeom>
          <a:noFill/>
          <a:ln w="9525">
            <a:noFill/>
            <a:miter lim="800000"/>
            <a:headEnd/>
            <a:tailEnd/>
          </a:ln>
        </p:spPr>
        <p:txBody>
          <a:bodyPr anchor="ctr"/>
          <a:lstStyle/>
          <a:p>
            <a:r>
              <a:rPr lang="en-US" altLang="zh-CN" sz="3600" b="1">
                <a:solidFill>
                  <a:srgbClr val="0A0A0E"/>
                </a:solidFill>
                <a:latin typeface="Times New Roman" pitchFamily="18" charset="0"/>
              </a:rPr>
              <a:t>6.3.2 </a:t>
            </a:r>
            <a:r>
              <a:rPr lang="zh-CN" altLang="en-US" sz="3600" b="1">
                <a:solidFill>
                  <a:srgbClr val="0A0A0E"/>
                </a:solidFill>
                <a:latin typeface="Times New Roman" pitchFamily="18" charset="0"/>
              </a:rPr>
              <a:t>软件调试</a:t>
            </a:r>
          </a:p>
        </p:txBody>
      </p:sp>
    </p:spTree>
  </p:cSld>
  <p:clrMapOvr>
    <a:masterClrMapping/>
  </p:clrMapOvr>
  <p:transition spd="slow"/>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r>
              <a:rPr lang="en-US" altLang="zh-CN" sz="3600" b="1" smtClean="0">
                <a:solidFill>
                  <a:srgbClr val="0A0A0E"/>
                </a:solidFill>
                <a:latin typeface="Times New Roman" pitchFamily="18" charset="0"/>
              </a:rPr>
              <a:t>6.3.2 </a:t>
            </a:r>
            <a:r>
              <a:rPr lang="zh-CN" altLang="en-US" sz="3600" b="1" smtClean="0">
                <a:solidFill>
                  <a:srgbClr val="0A0A0E"/>
                </a:solidFill>
                <a:latin typeface="Times New Roman" pitchFamily="18" charset="0"/>
              </a:rPr>
              <a:t>软件调试</a:t>
            </a:r>
          </a:p>
        </p:txBody>
      </p:sp>
      <p:sp>
        <p:nvSpPr>
          <p:cNvPr id="120835" name="Rectangle 3"/>
          <p:cNvSpPr>
            <a:spLocks noGrp="1" noChangeArrowheads="1"/>
          </p:cNvSpPr>
          <p:nvPr>
            <p:ph type="body" idx="1"/>
          </p:nvPr>
        </p:nvSpPr>
        <p:spPr>
          <a:xfrm>
            <a:off x="1331913" y="1989138"/>
            <a:ext cx="7623175" cy="4143375"/>
          </a:xfrm>
        </p:spPr>
        <p:txBody>
          <a:bodyPr/>
          <a:lstStyle/>
          <a:p>
            <a:pPr marL="685800" indent="-685800" eaLnBrk="1" hangingPunct="1">
              <a:buFont typeface="Wingdings" pitchFamily="2" charset="2"/>
              <a:buNone/>
            </a:pPr>
            <a:r>
              <a:rPr lang="zh-CN" altLang="en-US" b="1" smtClean="0"/>
              <a:t>调试方法</a:t>
            </a:r>
          </a:p>
          <a:p>
            <a:pPr marL="685800" indent="-685800" eaLnBrk="1" hangingPunct="1">
              <a:buClr>
                <a:schemeClr val="hlink"/>
              </a:buClr>
              <a:buFont typeface="Wingdings" pitchFamily="2" charset="2"/>
              <a:buChar char="p"/>
            </a:pPr>
            <a:r>
              <a:rPr lang="zh-CN" altLang="en-US" b="1" smtClean="0"/>
              <a:t>试探法</a:t>
            </a:r>
          </a:p>
        </p:txBody>
      </p:sp>
      <p:sp>
        <p:nvSpPr>
          <p:cNvPr id="1785860" name="Rectangle 4"/>
          <p:cNvSpPr>
            <a:spLocks noChangeArrowheads="1"/>
          </p:cNvSpPr>
          <p:nvPr/>
        </p:nvSpPr>
        <p:spPr bwMode="auto">
          <a:xfrm>
            <a:off x="5364163" y="1916113"/>
            <a:ext cx="3168650" cy="3960812"/>
          </a:xfrm>
          <a:prstGeom prst="rect">
            <a:avLst/>
          </a:prstGeom>
          <a:noFill/>
          <a:ln w="57150" cmpd="thickThin">
            <a:solidFill>
              <a:schemeClr val="accent2"/>
            </a:solidFill>
            <a:miter lim="800000"/>
            <a:headEnd/>
            <a:tailEnd/>
          </a:ln>
        </p:spPr>
        <p:txBody>
          <a:bodyPr lIns="18000" rIns="18000" anchor="ctr"/>
          <a:lstStyle/>
          <a:p>
            <a:pPr marL="274638" indent="-274638"/>
            <a:r>
              <a:rPr lang="zh-CN" altLang="en-US" sz="2800" b="1">
                <a:latin typeface="Verdana" pitchFamily="34" charset="0"/>
              </a:rPr>
              <a:t>基本思路：</a:t>
            </a:r>
          </a:p>
          <a:p>
            <a:pPr marL="274638" indent="-274638">
              <a:buClr>
                <a:schemeClr val="accent2"/>
              </a:buClr>
              <a:buFont typeface="Wingdings" pitchFamily="2" charset="2"/>
              <a:buChar char="Ø"/>
            </a:pPr>
            <a:r>
              <a:rPr lang="zh-CN" altLang="en-AU" b="1">
                <a:latin typeface="Verdana" pitchFamily="34" charset="0"/>
              </a:rPr>
              <a:t>先分析错误的表现形式，猜想程序故障的大致位置，然后使用一些简单、常用的纠错技术，获取可疑区域的有关信息，判断猜想是否正确。经过多次试探，找到错误根源 </a:t>
            </a:r>
            <a:endParaRPr lang="zh-CN" altLang="en-US" b="1">
              <a:latin typeface="Verdana" pitchFamily="34" charset="0"/>
            </a:endParaRPr>
          </a:p>
        </p:txBody>
      </p:sp>
      <p:sp>
        <p:nvSpPr>
          <p:cNvPr id="1785861" name="Rectangle 5"/>
          <p:cNvSpPr>
            <a:spLocks noChangeArrowheads="1"/>
          </p:cNvSpPr>
          <p:nvPr/>
        </p:nvSpPr>
        <p:spPr bwMode="auto">
          <a:xfrm>
            <a:off x="827088" y="3141663"/>
            <a:ext cx="8001000" cy="738187"/>
          </a:xfrm>
          <a:prstGeom prst="rect">
            <a:avLst/>
          </a:prstGeom>
          <a:noFill/>
          <a:ln w="9525">
            <a:noFill/>
            <a:miter lim="800000"/>
            <a:headEnd/>
            <a:tailEnd/>
          </a:ln>
        </p:spPr>
        <p:txBody>
          <a:bodyPr/>
          <a:lstStyle/>
          <a:p>
            <a:pPr marL="1081088" lvl="1" indent="-609600">
              <a:spcBef>
                <a:spcPct val="20000"/>
              </a:spcBef>
              <a:buClr>
                <a:schemeClr val="hlink"/>
              </a:buClr>
              <a:buSzPct val="55000"/>
              <a:buFont typeface="Wingdings" pitchFamily="2" charset="2"/>
              <a:buChar char="p"/>
            </a:pPr>
            <a:r>
              <a:rPr lang="zh-CN" altLang="en-US" sz="3200" b="1">
                <a:solidFill>
                  <a:srgbClr val="0A0A0E"/>
                </a:solidFill>
              </a:rPr>
              <a:t> 跟踪法</a:t>
            </a:r>
          </a:p>
        </p:txBody>
      </p:sp>
      <p:sp>
        <p:nvSpPr>
          <p:cNvPr id="1785862" name="Rectangle 6"/>
          <p:cNvSpPr>
            <a:spLocks noChangeArrowheads="1"/>
          </p:cNvSpPr>
          <p:nvPr/>
        </p:nvSpPr>
        <p:spPr bwMode="auto">
          <a:xfrm>
            <a:off x="5364163" y="1916113"/>
            <a:ext cx="3168650" cy="3960812"/>
          </a:xfrm>
          <a:prstGeom prst="rect">
            <a:avLst/>
          </a:prstGeom>
          <a:noFill/>
          <a:ln w="57150" cmpd="thickThin">
            <a:solidFill>
              <a:schemeClr val="accent2"/>
            </a:solidFill>
            <a:miter lim="800000"/>
            <a:headEnd/>
            <a:tailEnd/>
          </a:ln>
        </p:spPr>
        <p:txBody>
          <a:bodyPr lIns="18000" rIns="18000" anchor="ctr"/>
          <a:lstStyle/>
          <a:p>
            <a:pPr marL="274638" indent="-274638"/>
            <a:r>
              <a:rPr lang="zh-CN" altLang="en-US" sz="2800" b="1">
                <a:latin typeface="Verdana" pitchFamily="34" charset="0"/>
              </a:rPr>
              <a:t>基本思路：</a:t>
            </a:r>
          </a:p>
          <a:p>
            <a:pPr marL="274638" indent="-274638">
              <a:buClr>
                <a:schemeClr val="accent2"/>
              </a:buClr>
              <a:buFont typeface="Wingdings" pitchFamily="2" charset="2"/>
              <a:buChar char="Ø"/>
            </a:pPr>
            <a:r>
              <a:rPr lang="zh-CN" altLang="en-AU" sz="2800" b="1">
                <a:latin typeface="Verdana" pitchFamily="34" charset="0"/>
              </a:rPr>
              <a:t>正向跟踪的思路是沿着程序的控制流，从头开始跟踪，逐步检查中间结果，找到最先出错的地方</a:t>
            </a:r>
          </a:p>
          <a:p>
            <a:pPr marL="274638" indent="-274638">
              <a:buClr>
                <a:schemeClr val="accent2"/>
              </a:buClr>
              <a:buFont typeface="Wingdings" pitchFamily="2" charset="2"/>
              <a:buChar char="Ø"/>
            </a:pPr>
            <a:endParaRPr lang="zh-CN" altLang="en-AU" sz="2800" b="1">
              <a:latin typeface="Verdana" pitchFamily="34" charset="0"/>
            </a:endParaRPr>
          </a:p>
          <a:p>
            <a:pPr marL="274638" indent="-274638">
              <a:buClr>
                <a:schemeClr val="accent2"/>
              </a:buClr>
              <a:buFont typeface="Wingdings" pitchFamily="2" charset="2"/>
              <a:buNone/>
            </a:pPr>
            <a:r>
              <a:rPr lang="zh-CN" altLang="en-AU" sz="1800" b="1">
                <a:latin typeface="Verdana" pitchFamily="34" charset="0"/>
              </a:rPr>
              <a:t> </a:t>
            </a:r>
            <a:endParaRPr lang="zh-CN" altLang="en-US" sz="1800" b="1">
              <a:latin typeface="Verdana" pitchFamily="34" charset="0"/>
            </a:endParaRPr>
          </a:p>
        </p:txBody>
      </p:sp>
      <p:sp>
        <p:nvSpPr>
          <p:cNvPr id="1785863" name="Rectangle 7"/>
          <p:cNvSpPr>
            <a:spLocks noChangeArrowheads="1"/>
          </p:cNvSpPr>
          <p:nvPr/>
        </p:nvSpPr>
        <p:spPr bwMode="auto">
          <a:xfrm>
            <a:off x="5364163" y="1916113"/>
            <a:ext cx="3168650" cy="3960812"/>
          </a:xfrm>
          <a:prstGeom prst="rect">
            <a:avLst/>
          </a:prstGeom>
          <a:noFill/>
          <a:ln w="57150" cmpd="thickThin">
            <a:solidFill>
              <a:schemeClr val="accent2"/>
            </a:solidFill>
            <a:miter lim="800000"/>
            <a:headEnd/>
            <a:tailEnd/>
          </a:ln>
        </p:spPr>
        <p:txBody>
          <a:bodyPr lIns="18000" rIns="18000" anchor="ctr"/>
          <a:lstStyle/>
          <a:p>
            <a:pPr marL="274638" indent="-274638"/>
            <a:r>
              <a:rPr lang="zh-CN" altLang="en-US" sz="2800" b="1">
                <a:latin typeface="Verdana" pitchFamily="34" charset="0"/>
              </a:rPr>
              <a:t>基本思路：</a:t>
            </a:r>
          </a:p>
          <a:p>
            <a:pPr marL="274638" indent="-274638">
              <a:buClr>
                <a:schemeClr val="accent2"/>
              </a:buClr>
              <a:buFont typeface="Wingdings" pitchFamily="2" charset="2"/>
              <a:buChar char="Ø"/>
            </a:pPr>
            <a:r>
              <a:rPr lang="zh-CN" altLang="en-AU" sz="2600" b="1">
                <a:latin typeface="Verdana" pitchFamily="34" charset="0"/>
              </a:rPr>
              <a:t>反向跟踪的思路是从发现错误症状的地方开始回溯，即人工沿着程序的控制流往回追踪程序代码，一直到找出错误的位置或确定故障的范围为止。</a:t>
            </a:r>
            <a:r>
              <a:rPr lang="zh-CN" altLang="en-AU" sz="1800" b="1">
                <a:latin typeface="Verdana" pitchFamily="34" charset="0"/>
              </a:rPr>
              <a:t> </a:t>
            </a:r>
            <a:endParaRPr lang="zh-CN" altLang="en-US" sz="1800" b="1">
              <a:latin typeface="Verdana" pitchFamily="34" charset="0"/>
            </a:endParaRPr>
          </a:p>
        </p:txBody>
      </p:sp>
      <p:sp>
        <p:nvSpPr>
          <p:cNvPr id="1785864" name="Rectangle 8"/>
          <p:cNvSpPr>
            <a:spLocks noChangeArrowheads="1"/>
          </p:cNvSpPr>
          <p:nvPr/>
        </p:nvSpPr>
        <p:spPr bwMode="auto">
          <a:xfrm>
            <a:off x="827088" y="3789363"/>
            <a:ext cx="8001000" cy="738187"/>
          </a:xfrm>
          <a:prstGeom prst="rect">
            <a:avLst/>
          </a:prstGeom>
          <a:noFill/>
          <a:ln w="9525">
            <a:noFill/>
            <a:miter lim="800000"/>
            <a:headEnd/>
            <a:tailEnd/>
          </a:ln>
        </p:spPr>
        <p:txBody>
          <a:bodyPr/>
          <a:lstStyle/>
          <a:p>
            <a:pPr marL="1081088" lvl="1" indent="-609600">
              <a:spcBef>
                <a:spcPct val="20000"/>
              </a:spcBef>
              <a:buClr>
                <a:schemeClr val="hlink"/>
              </a:buClr>
              <a:buSzPct val="55000"/>
              <a:buFont typeface="Wingdings" pitchFamily="2" charset="2"/>
              <a:buChar char="p"/>
            </a:pPr>
            <a:r>
              <a:rPr lang="zh-CN" altLang="en-US" sz="3200" b="1">
                <a:solidFill>
                  <a:srgbClr val="0A0A0E"/>
                </a:solidFill>
              </a:rPr>
              <a:t> 对分查找法</a:t>
            </a:r>
          </a:p>
        </p:txBody>
      </p:sp>
      <p:sp>
        <p:nvSpPr>
          <p:cNvPr id="1785865" name="Rectangle 9"/>
          <p:cNvSpPr>
            <a:spLocks noChangeArrowheads="1"/>
          </p:cNvSpPr>
          <p:nvPr/>
        </p:nvSpPr>
        <p:spPr bwMode="auto">
          <a:xfrm>
            <a:off x="5364163" y="1916113"/>
            <a:ext cx="3168650" cy="3960812"/>
          </a:xfrm>
          <a:prstGeom prst="rect">
            <a:avLst/>
          </a:prstGeom>
          <a:noFill/>
          <a:ln w="57150" cmpd="thickThin">
            <a:solidFill>
              <a:schemeClr val="accent2"/>
            </a:solidFill>
            <a:miter lim="800000"/>
            <a:headEnd/>
            <a:tailEnd/>
          </a:ln>
        </p:spPr>
        <p:txBody>
          <a:bodyPr lIns="18000" rIns="18000" anchor="ctr"/>
          <a:lstStyle/>
          <a:p>
            <a:pPr marL="274638" indent="-274638"/>
            <a:r>
              <a:rPr lang="zh-CN" altLang="en-US" sz="2800" b="1">
                <a:latin typeface="Verdana" pitchFamily="34" charset="0"/>
              </a:rPr>
              <a:t>基本思路：</a:t>
            </a:r>
          </a:p>
          <a:p>
            <a:pPr marL="274638" indent="-274638">
              <a:buClr>
                <a:schemeClr val="accent2"/>
              </a:buClr>
              <a:buFont typeface="Wingdings" pitchFamily="2" charset="2"/>
              <a:buChar char="Ø"/>
            </a:pPr>
            <a:r>
              <a:rPr lang="zh-CN" altLang="en-AU" b="1">
                <a:latin typeface="Verdana" pitchFamily="34" charset="0"/>
              </a:rPr>
              <a:t>若已知每个变量在程序内若干个关键点的正确值，则可以用赋值语句输入这些变量的正确值，然后检查程序的输出。若输出结果正确，则故障在程序前半部，否则故障在程序后半部。 </a:t>
            </a:r>
            <a:endParaRPr lang="zh-CN" altLang="en-US" b="1">
              <a:latin typeface="Verdana"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85860"/>
                                        </p:tgtEl>
                                        <p:attrNameLst>
                                          <p:attrName>style.visibility</p:attrName>
                                        </p:attrNameLst>
                                      </p:cBhvr>
                                      <p:to>
                                        <p:strVal val="visible"/>
                                      </p:to>
                                    </p:set>
                                    <p:animEffect transition="in" filter="wipe(left)">
                                      <p:cBhvr>
                                        <p:cTn id="7" dur="500"/>
                                        <p:tgtEl>
                                          <p:spTgt spid="1785860"/>
                                        </p:tgtEl>
                                      </p:cBhvr>
                                    </p:animEffect>
                                  </p:childTnLst>
                                  <p:subTnLst>
                                    <p:set>
                                      <p:cBhvr override="childStyle">
                                        <p:cTn dur="1" fill="hold" display="0" masterRel="nextClick" afterEffect="1"/>
                                        <p:tgtEl>
                                          <p:spTgt spid="1785860"/>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85861"/>
                                        </p:tgtEl>
                                        <p:attrNameLst>
                                          <p:attrName>style.visibility</p:attrName>
                                        </p:attrNameLst>
                                      </p:cBhvr>
                                      <p:to>
                                        <p:strVal val="visible"/>
                                      </p:to>
                                    </p:set>
                                    <p:animEffect transition="in" filter="wipe(left)">
                                      <p:cBhvr>
                                        <p:cTn id="12" dur="1000"/>
                                        <p:tgtEl>
                                          <p:spTgt spid="178586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85862"/>
                                        </p:tgtEl>
                                        <p:attrNameLst>
                                          <p:attrName>style.visibility</p:attrName>
                                        </p:attrNameLst>
                                      </p:cBhvr>
                                      <p:to>
                                        <p:strVal val="visible"/>
                                      </p:to>
                                    </p:set>
                                    <p:animEffect transition="in" filter="wipe(left)">
                                      <p:cBhvr>
                                        <p:cTn id="17" dur="500"/>
                                        <p:tgtEl>
                                          <p:spTgt spid="1785862"/>
                                        </p:tgtEl>
                                      </p:cBhvr>
                                    </p:animEffect>
                                  </p:childTnLst>
                                  <p:subTnLst>
                                    <p:set>
                                      <p:cBhvr override="childStyle">
                                        <p:cTn dur="1" fill="hold" display="0" masterRel="nextClick" afterEffect="1"/>
                                        <p:tgtEl>
                                          <p:spTgt spid="1785862"/>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85863"/>
                                        </p:tgtEl>
                                        <p:attrNameLst>
                                          <p:attrName>style.visibility</p:attrName>
                                        </p:attrNameLst>
                                      </p:cBhvr>
                                      <p:to>
                                        <p:strVal val="visible"/>
                                      </p:to>
                                    </p:set>
                                    <p:animEffect transition="in" filter="wipe(left)">
                                      <p:cBhvr>
                                        <p:cTn id="22" dur="500"/>
                                        <p:tgtEl>
                                          <p:spTgt spid="1785863"/>
                                        </p:tgtEl>
                                      </p:cBhvr>
                                    </p:animEffect>
                                  </p:childTnLst>
                                  <p:subTnLst>
                                    <p:set>
                                      <p:cBhvr override="childStyle">
                                        <p:cTn dur="1" fill="hold" display="0" masterRel="nextClick" afterEffect="1"/>
                                        <p:tgtEl>
                                          <p:spTgt spid="1785863"/>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85864"/>
                                        </p:tgtEl>
                                        <p:attrNameLst>
                                          <p:attrName>style.visibility</p:attrName>
                                        </p:attrNameLst>
                                      </p:cBhvr>
                                      <p:to>
                                        <p:strVal val="visible"/>
                                      </p:to>
                                    </p:set>
                                    <p:animEffect transition="in" filter="wipe(left)">
                                      <p:cBhvr>
                                        <p:cTn id="27" dur="1000"/>
                                        <p:tgtEl>
                                          <p:spTgt spid="178586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85865"/>
                                        </p:tgtEl>
                                        <p:attrNameLst>
                                          <p:attrName>style.visibility</p:attrName>
                                        </p:attrNameLst>
                                      </p:cBhvr>
                                      <p:to>
                                        <p:strVal val="visible"/>
                                      </p:to>
                                    </p:set>
                                    <p:animEffect transition="in" filter="wipe(left)">
                                      <p:cBhvr>
                                        <p:cTn id="32" dur="500"/>
                                        <p:tgtEl>
                                          <p:spTgt spid="1785865"/>
                                        </p:tgtEl>
                                      </p:cBhvr>
                                    </p:animEffect>
                                  </p:childTnLst>
                                  <p:subTnLst>
                                    <p:set>
                                      <p:cBhvr override="childStyle">
                                        <p:cTn dur="1" fill="hold" display="0" masterRel="nextClick" afterEffect="1"/>
                                        <p:tgtEl>
                                          <p:spTgt spid="178586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5860" grpId="0" animBg="1"/>
      <p:bldP spid="1785861" grpId="0"/>
      <p:bldP spid="1785862" grpId="0" animBg="1"/>
      <p:bldP spid="1785863" grpId="0" animBg="1"/>
      <p:bldP spid="1785864" grpId="0"/>
      <p:bldP spid="1785865"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eaLnBrk="1" hangingPunct="1"/>
            <a:r>
              <a:rPr lang="en-US" altLang="zh-CN" sz="3600" b="1" smtClean="0">
                <a:solidFill>
                  <a:srgbClr val="0A0A0E"/>
                </a:solidFill>
                <a:latin typeface="Times New Roman" pitchFamily="18" charset="0"/>
              </a:rPr>
              <a:t>6.3.2 </a:t>
            </a:r>
            <a:r>
              <a:rPr lang="zh-CN" altLang="en-US" sz="3600" b="1" smtClean="0">
                <a:solidFill>
                  <a:srgbClr val="0A0A0E"/>
                </a:solidFill>
                <a:latin typeface="Times New Roman" pitchFamily="18" charset="0"/>
              </a:rPr>
              <a:t>软件调试</a:t>
            </a:r>
          </a:p>
        </p:txBody>
      </p:sp>
      <p:sp>
        <p:nvSpPr>
          <p:cNvPr id="121859" name="Rectangle 3"/>
          <p:cNvSpPr>
            <a:spLocks noGrp="1" noChangeArrowheads="1"/>
          </p:cNvSpPr>
          <p:nvPr>
            <p:ph type="body" idx="1"/>
          </p:nvPr>
        </p:nvSpPr>
        <p:spPr>
          <a:xfrm>
            <a:off x="611188" y="2017713"/>
            <a:ext cx="8343900" cy="784225"/>
          </a:xfrm>
        </p:spPr>
        <p:txBody>
          <a:bodyPr/>
          <a:lstStyle/>
          <a:p>
            <a:pPr eaLnBrk="1" hangingPunct="1">
              <a:buClr>
                <a:schemeClr val="hlink"/>
              </a:buClr>
              <a:buFont typeface="Wingdings" pitchFamily="2" charset="2"/>
              <a:buChar char="p"/>
            </a:pPr>
            <a:r>
              <a:rPr lang="zh-CN" altLang="en-US" b="1" smtClean="0"/>
              <a:t>归纳法</a:t>
            </a:r>
          </a:p>
        </p:txBody>
      </p:sp>
      <p:sp>
        <p:nvSpPr>
          <p:cNvPr id="1786884" name="Rectangle 4"/>
          <p:cNvSpPr>
            <a:spLocks noChangeArrowheads="1"/>
          </p:cNvSpPr>
          <p:nvPr/>
        </p:nvSpPr>
        <p:spPr bwMode="auto">
          <a:xfrm>
            <a:off x="5364163" y="1916113"/>
            <a:ext cx="3168650" cy="3960812"/>
          </a:xfrm>
          <a:prstGeom prst="rect">
            <a:avLst/>
          </a:prstGeom>
          <a:noFill/>
          <a:ln w="57150" cmpd="thickThin">
            <a:solidFill>
              <a:schemeClr val="accent2"/>
            </a:solidFill>
            <a:miter lim="800000"/>
            <a:headEnd/>
            <a:tailEnd/>
          </a:ln>
        </p:spPr>
        <p:txBody>
          <a:bodyPr lIns="18000" rIns="18000" anchor="ctr"/>
          <a:lstStyle/>
          <a:p>
            <a:pPr marL="274638" indent="-274638"/>
            <a:r>
              <a:rPr lang="zh-CN" altLang="en-US" sz="2800" b="1">
                <a:latin typeface="Verdana" pitchFamily="34" charset="0"/>
              </a:rPr>
              <a:t>基本思路：</a:t>
            </a:r>
          </a:p>
          <a:p>
            <a:pPr marL="274638" indent="-274638">
              <a:buClr>
                <a:schemeClr val="accent2"/>
              </a:buClr>
              <a:buFont typeface="Wingdings" pitchFamily="2" charset="2"/>
              <a:buChar char="Ø"/>
            </a:pPr>
            <a:r>
              <a:rPr lang="zh-CN" altLang="en-AU" sz="2800" b="1">
                <a:latin typeface="Verdana" pitchFamily="34" charset="0"/>
              </a:rPr>
              <a:t>从错误征兆出发，通过分析这些征兆之间的关系而找出错误。</a:t>
            </a:r>
          </a:p>
          <a:p>
            <a:pPr marL="274638" indent="-274638">
              <a:buClr>
                <a:schemeClr val="accent2"/>
              </a:buClr>
              <a:buFont typeface="Wingdings" pitchFamily="2" charset="2"/>
              <a:buChar char="Ø"/>
            </a:pPr>
            <a:endParaRPr lang="zh-CN" altLang="en-AU" sz="2800" b="1">
              <a:latin typeface="Verdana" pitchFamily="34" charset="0"/>
            </a:endParaRPr>
          </a:p>
          <a:p>
            <a:pPr marL="274638" indent="-274638">
              <a:buClr>
                <a:schemeClr val="accent2"/>
              </a:buClr>
              <a:buFont typeface="Wingdings" pitchFamily="2" charset="2"/>
              <a:buChar char="Ø"/>
            </a:pPr>
            <a:endParaRPr lang="zh-CN" altLang="en-AU" sz="2800" b="1">
              <a:latin typeface="Verdana" pitchFamily="34" charset="0"/>
            </a:endParaRPr>
          </a:p>
          <a:p>
            <a:pPr marL="274638" indent="-274638">
              <a:buClr>
                <a:schemeClr val="accent2"/>
              </a:buClr>
              <a:buFont typeface="Wingdings" pitchFamily="2" charset="2"/>
              <a:buChar char="Ø"/>
            </a:pPr>
            <a:endParaRPr lang="zh-CN" altLang="en-AU" sz="2800" b="1">
              <a:latin typeface="Verdana" pitchFamily="34" charset="0"/>
            </a:endParaRPr>
          </a:p>
          <a:p>
            <a:pPr marL="274638" indent="-274638">
              <a:buClr>
                <a:schemeClr val="accent2"/>
              </a:buClr>
              <a:buFont typeface="Wingdings" pitchFamily="2" charset="2"/>
              <a:buNone/>
            </a:pPr>
            <a:r>
              <a:rPr lang="zh-CN" altLang="en-AU" sz="2800" b="1">
                <a:latin typeface="Verdana" pitchFamily="34" charset="0"/>
              </a:rPr>
              <a:t> </a:t>
            </a:r>
            <a:endParaRPr lang="zh-CN" altLang="en-US" sz="2800" b="1">
              <a:latin typeface="Verdana" pitchFamily="34" charset="0"/>
            </a:endParaRPr>
          </a:p>
        </p:txBody>
      </p:sp>
      <p:pic>
        <p:nvPicPr>
          <p:cNvPr id="1786885" name="Picture 5" descr="6"/>
          <p:cNvPicPr>
            <a:picLocks noChangeAspect="1" noChangeArrowheads="1"/>
          </p:cNvPicPr>
          <p:nvPr/>
        </p:nvPicPr>
        <p:blipFill>
          <a:blip r:embed="rId2" cstate="print"/>
          <a:srcRect/>
          <a:stretch>
            <a:fillRect/>
          </a:stretch>
        </p:blipFill>
        <p:spPr bwMode="auto">
          <a:xfrm>
            <a:off x="684213" y="3500438"/>
            <a:ext cx="7127875" cy="2441575"/>
          </a:xfrm>
          <a:prstGeom prst="rect">
            <a:avLst/>
          </a:prstGeom>
          <a:noFill/>
          <a:ln w="9525">
            <a:noFill/>
            <a:miter lim="800000"/>
            <a:headEnd/>
            <a:tailEnd/>
          </a:ln>
        </p:spPr>
      </p:pic>
      <p:sp>
        <p:nvSpPr>
          <p:cNvPr id="1786886" name="Rectangle 6"/>
          <p:cNvSpPr>
            <a:spLocks noChangeArrowheads="1"/>
          </p:cNvSpPr>
          <p:nvPr/>
        </p:nvSpPr>
        <p:spPr bwMode="auto">
          <a:xfrm>
            <a:off x="568325" y="2544763"/>
            <a:ext cx="8001000" cy="812800"/>
          </a:xfrm>
          <a:prstGeom prst="rect">
            <a:avLst/>
          </a:prstGeom>
          <a:noFill/>
          <a:ln w="9525">
            <a:noFill/>
            <a:miter lim="800000"/>
            <a:headEnd/>
            <a:tailEnd/>
          </a:ln>
        </p:spPr>
        <p:txBody>
          <a:bodyPr/>
          <a:lstStyle/>
          <a:p>
            <a:pPr marL="342900" indent="-342900">
              <a:spcBef>
                <a:spcPct val="20000"/>
              </a:spcBef>
              <a:buClr>
                <a:schemeClr val="hlink"/>
              </a:buClr>
              <a:buSzPct val="60000"/>
              <a:buFont typeface="Wingdings" pitchFamily="2" charset="2"/>
              <a:buChar char="p"/>
            </a:pPr>
            <a:r>
              <a:rPr lang="zh-CN" altLang="en-US" sz="3200" b="1">
                <a:solidFill>
                  <a:srgbClr val="0A0A0E"/>
                </a:solidFill>
              </a:rPr>
              <a:t>演绎法</a:t>
            </a:r>
          </a:p>
        </p:txBody>
      </p:sp>
      <p:sp>
        <p:nvSpPr>
          <p:cNvPr id="1786887" name="Rectangle 7"/>
          <p:cNvSpPr>
            <a:spLocks noChangeArrowheads="1"/>
          </p:cNvSpPr>
          <p:nvPr/>
        </p:nvSpPr>
        <p:spPr bwMode="auto">
          <a:xfrm>
            <a:off x="5364163" y="1916113"/>
            <a:ext cx="3168650" cy="3960812"/>
          </a:xfrm>
          <a:prstGeom prst="rect">
            <a:avLst/>
          </a:prstGeom>
          <a:noFill/>
          <a:ln w="57150" cmpd="thickThin">
            <a:solidFill>
              <a:schemeClr val="accent2"/>
            </a:solidFill>
            <a:miter lim="800000"/>
            <a:headEnd/>
            <a:tailEnd/>
          </a:ln>
        </p:spPr>
        <p:txBody>
          <a:bodyPr lIns="18000" rIns="18000" anchor="ctr"/>
          <a:lstStyle/>
          <a:p>
            <a:pPr marL="274638" indent="-274638"/>
            <a:r>
              <a:rPr lang="zh-CN" altLang="en-US" sz="2800" b="1">
                <a:latin typeface="Verdana" pitchFamily="34" charset="0"/>
              </a:rPr>
              <a:t>基本思路：</a:t>
            </a:r>
          </a:p>
          <a:p>
            <a:pPr marL="274638" indent="-274638">
              <a:buClr>
                <a:schemeClr val="accent2"/>
              </a:buClr>
              <a:buFont typeface="Wingdings" pitchFamily="2" charset="2"/>
              <a:buChar char="Ø"/>
            </a:pPr>
            <a:r>
              <a:rPr lang="zh-CN" altLang="en-AU" sz="2800" b="1">
                <a:latin typeface="Verdana" pitchFamily="34" charset="0"/>
              </a:rPr>
              <a:t>首先列出所有可能成立的原因或假设，然后一个一个地排除列出来的原因，最后证明剩下的原因确实是错误的根源。 </a:t>
            </a:r>
            <a:endParaRPr lang="zh-CN" altLang="en-US" sz="2800" b="1">
              <a:latin typeface="Verdana" pitchFamily="34" charset="0"/>
            </a:endParaRPr>
          </a:p>
        </p:txBody>
      </p:sp>
      <p:pic>
        <p:nvPicPr>
          <p:cNvPr id="1786888" name="Picture 8" descr="6"/>
          <p:cNvPicPr>
            <a:picLocks noChangeAspect="1" noChangeArrowheads="1"/>
          </p:cNvPicPr>
          <p:nvPr/>
        </p:nvPicPr>
        <p:blipFill>
          <a:blip r:embed="rId3" cstate="print"/>
          <a:srcRect/>
          <a:stretch>
            <a:fillRect/>
          </a:stretch>
        </p:blipFill>
        <p:spPr bwMode="auto">
          <a:xfrm>
            <a:off x="684213" y="3429000"/>
            <a:ext cx="6048375" cy="2582863"/>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86884"/>
                                        </p:tgtEl>
                                        <p:attrNameLst>
                                          <p:attrName>style.visibility</p:attrName>
                                        </p:attrNameLst>
                                      </p:cBhvr>
                                      <p:to>
                                        <p:strVal val="visible"/>
                                      </p:to>
                                    </p:set>
                                    <p:animEffect transition="in" filter="wipe(left)">
                                      <p:cBhvr>
                                        <p:cTn id="7" dur="1000"/>
                                        <p:tgtEl>
                                          <p:spTgt spid="1786884"/>
                                        </p:tgtEl>
                                      </p:cBhvr>
                                    </p:animEffect>
                                  </p:childTnLst>
                                  <p:subTnLst>
                                    <p:set>
                                      <p:cBhvr override="childStyle">
                                        <p:cTn dur="1" fill="hold" display="0" masterRel="nextClick" afterEffect="1"/>
                                        <p:tgtEl>
                                          <p:spTgt spid="1786884"/>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1786885"/>
                                        </p:tgtEl>
                                        <p:attrNameLst>
                                          <p:attrName>style.visibility</p:attrName>
                                        </p:attrNameLst>
                                      </p:cBhvr>
                                      <p:to>
                                        <p:strVal val="visible"/>
                                      </p:to>
                                    </p:set>
                                    <p:anim calcmode="lin" valueType="num">
                                      <p:cBhvr>
                                        <p:cTn id="12" dur="1000" fill="hold"/>
                                        <p:tgtEl>
                                          <p:spTgt spid="1786885"/>
                                        </p:tgtEl>
                                        <p:attrNameLst>
                                          <p:attrName>ppt_w</p:attrName>
                                        </p:attrNameLst>
                                      </p:cBhvr>
                                      <p:tavLst>
                                        <p:tav tm="0">
                                          <p:val>
                                            <p:strVal val="#ppt_w*0.70"/>
                                          </p:val>
                                        </p:tav>
                                        <p:tav tm="100000">
                                          <p:val>
                                            <p:strVal val="#ppt_w"/>
                                          </p:val>
                                        </p:tav>
                                      </p:tavLst>
                                    </p:anim>
                                    <p:anim calcmode="lin" valueType="num">
                                      <p:cBhvr>
                                        <p:cTn id="13" dur="1000" fill="hold"/>
                                        <p:tgtEl>
                                          <p:spTgt spid="1786885"/>
                                        </p:tgtEl>
                                        <p:attrNameLst>
                                          <p:attrName>ppt_h</p:attrName>
                                        </p:attrNameLst>
                                      </p:cBhvr>
                                      <p:tavLst>
                                        <p:tav tm="0">
                                          <p:val>
                                            <p:strVal val="#ppt_h"/>
                                          </p:val>
                                        </p:tav>
                                        <p:tav tm="100000">
                                          <p:val>
                                            <p:strVal val="#ppt_h"/>
                                          </p:val>
                                        </p:tav>
                                      </p:tavLst>
                                    </p:anim>
                                    <p:animEffect transition="in" filter="fade">
                                      <p:cBhvr>
                                        <p:cTn id="14" dur="1000"/>
                                        <p:tgtEl>
                                          <p:spTgt spid="1786885"/>
                                        </p:tgtEl>
                                      </p:cBhvr>
                                    </p:animEffect>
                                  </p:childTnLst>
                                  <p:subTnLst>
                                    <p:set>
                                      <p:cBhvr override="childStyle">
                                        <p:cTn dur="1" fill="hold" display="0" masterRel="nextClick" afterEffect="1"/>
                                        <p:tgtEl>
                                          <p:spTgt spid="1786885"/>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786886"/>
                                        </p:tgtEl>
                                        <p:attrNameLst>
                                          <p:attrName>style.visibility</p:attrName>
                                        </p:attrNameLst>
                                      </p:cBhvr>
                                      <p:to>
                                        <p:strVal val="visible"/>
                                      </p:to>
                                    </p:set>
                                    <p:animEffect transition="in" filter="wipe(left)">
                                      <p:cBhvr>
                                        <p:cTn id="19" dur="1000"/>
                                        <p:tgtEl>
                                          <p:spTgt spid="178688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786887"/>
                                        </p:tgtEl>
                                        <p:attrNameLst>
                                          <p:attrName>style.visibility</p:attrName>
                                        </p:attrNameLst>
                                      </p:cBhvr>
                                      <p:to>
                                        <p:strVal val="visible"/>
                                      </p:to>
                                    </p:set>
                                    <p:animEffect transition="in" filter="wipe(left)">
                                      <p:cBhvr>
                                        <p:cTn id="24" dur="1000"/>
                                        <p:tgtEl>
                                          <p:spTgt spid="1786887"/>
                                        </p:tgtEl>
                                      </p:cBhvr>
                                    </p:animEffect>
                                  </p:childTnLst>
                                  <p:subTnLst>
                                    <p:set>
                                      <p:cBhvr override="childStyle">
                                        <p:cTn dur="1" fill="hold" display="0" masterRel="nextClick" afterEffect="1"/>
                                        <p:tgtEl>
                                          <p:spTgt spid="1786887"/>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55" presetClass="entr" presetSubtype="0" fill="hold" nodeType="clickEffect">
                                  <p:stCondLst>
                                    <p:cond delay="0"/>
                                  </p:stCondLst>
                                  <p:childTnLst>
                                    <p:set>
                                      <p:cBhvr>
                                        <p:cTn id="28" dur="1" fill="hold">
                                          <p:stCondLst>
                                            <p:cond delay="0"/>
                                          </p:stCondLst>
                                        </p:cTn>
                                        <p:tgtEl>
                                          <p:spTgt spid="1786888"/>
                                        </p:tgtEl>
                                        <p:attrNameLst>
                                          <p:attrName>style.visibility</p:attrName>
                                        </p:attrNameLst>
                                      </p:cBhvr>
                                      <p:to>
                                        <p:strVal val="visible"/>
                                      </p:to>
                                    </p:set>
                                    <p:anim calcmode="lin" valueType="num">
                                      <p:cBhvr>
                                        <p:cTn id="29" dur="1000" fill="hold"/>
                                        <p:tgtEl>
                                          <p:spTgt spid="1786888"/>
                                        </p:tgtEl>
                                        <p:attrNameLst>
                                          <p:attrName>ppt_w</p:attrName>
                                        </p:attrNameLst>
                                      </p:cBhvr>
                                      <p:tavLst>
                                        <p:tav tm="0">
                                          <p:val>
                                            <p:strVal val="#ppt_w*0.70"/>
                                          </p:val>
                                        </p:tav>
                                        <p:tav tm="100000">
                                          <p:val>
                                            <p:strVal val="#ppt_w"/>
                                          </p:val>
                                        </p:tav>
                                      </p:tavLst>
                                    </p:anim>
                                    <p:anim calcmode="lin" valueType="num">
                                      <p:cBhvr>
                                        <p:cTn id="30" dur="1000" fill="hold"/>
                                        <p:tgtEl>
                                          <p:spTgt spid="1786888"/>
                                        </p:tgtEl>
                                        <p:attrNameLst>
                                          <p:attrName>ppt_h</p:attrName>
                                        </p:attrNameLst>
                                      </p:cBhvr>
                                      <p:tavLst>
                                        <p:tav tm="0">
                                          <p:val>
                                            <p:strVal val="#ppt_h"/>
                                          </p:val>
                                        </p:tav>
                                        <p:tav tm="100000">
                                          <p:val>
                                            <p:strVal val="#ppt_h"/>
                                          </p:val>
                                        </p:tav>
                                      </p:tavLst>
                                    </p:anim>
                                    <p:animEffect transition="in" filter="fade">
                                      <p:cBhvr>
                                        <p:cTn id="31" dur="1000"/>
                                        <p:tgtEl>
                                          <p:spTgt spid="17868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6884" grpId="0" animBg="1"/>
      <p:bldP spid="1786886" grpId="0"/>
      <p:bldP spid="1786887"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body" sz="half" idx="1"/>
          </p:nvPr>
        </p:nvSpPr>
        <p:spPr>
          <a:xfrm>
            <a:off x="611188" y="2017713"/>
            <a:ext cx="7416800" cy="4114800"/>
          </a:xfrm>
        </p:spPr>
        <p:txBody>
          <a:bodyPr/>
          <a:lstStyle/>
          <a:p>
            <a:pPr marL="0" indent="0" eaLnBrk="1" hangingPunct="1">
              <a:lnSpc>
                <a:spcPct val="110000"/>
              </a:lnSpc>
              <a:buFont typeface="Wingdings" pitchFamily="2" charset="2"/>
              <a:buNone/>
            </a:pPr>
            <a:r>
              <a:rPr lang="en-US" altLang="zh-CN" b="1" smtClean="0"/>
              <a:t>6.4.1 </a:t>
            </a:r>
            <a:r>
              <a:rPr lang="zh-CN" altLang="en-US" b="1" smtClean="0"/>
              <a:t>事务管理人员的培训</a:t>
            </a:r>
          </a:p>
          <a:p>
            <a:pPr marL="531813" lvl="1" indent="-352425" eaLnBrk="1" hangingPunct="1">
              <a:lnSpc>
                <a:spcPct val="105000"/>
              </a:lnSpc>
              <a:buClr>
                <a:srgbClr val="FFFFFF"/>
              </a:buClr>
            </a:pPr>
            <a:r>
              <a:rPr lang="zh-CN" altLang="en-US" sz="2400" b="1" smtClean="0">
                <a:latin typeface="Times New Roman" pitchFamily="18" charset="0"/>
              </a:rPr>
              <a:t>通过事务管理人员培训，使他们了解新系统的目标、功能，系统的结构及运行过程，以及对企业组织机构、工作方式等产生的影响</a:t>
            </a:r>
          </a:p>
          <a:p>
            <a:pPr marL="531813" lvl="1" indent="-352425" eaLnBrk="1" hangingPunct="1">
              <a:lnSpc>
                <a:spcPct val="105000"/>
              </a:lnSpc>
              <a:buClr>
                <a:srgbClr val="FFFFFF"/>
              </a:buClr>
            </a:pPr>
            <a:r>
              <a:rPr lang="zh-CN" altLang="en-US" sz="2400" b="1" smtClean="0">
                <a:latin typeface="Times New Roman" pitchFamily="18" charset="0"/>
              </a:rPr>
              <a:t>对事务管理人员进行培训时，必须做到通俗、具体、尽量不采用与实际业务领域无关的计算机专业术语</a:t>
            </a:r>
          </a:p>
        </p:txBody>
      </p:sp>
      <p:sp>
        <p:nvSpPr>
          <p:cNvPr id="122883" name="AutoShape 3">
            <a:hlinkClick r:id="" action="ppaction://noaction" highlightClick="1"/>
          </p:cNvPr>
          <p:cNvSpPr>
            <a:spLocks noChangeArrowheads="1"/>
          </p:cNvSpPr>
          <p:nvPr/>
        </p:nvSpPr>
        <p:spPr bwMode="auto">
          <a:xfrm>
            <a:off x="1403350" y="908050"/>
            <a:ext cx="5616575" cy="914400"/>
          </a:xfrm>
          <a:prstGeom prst="actionButtonBlank">
            <a:avLst/>
          </a:prstGeom>
          <a:noFill/>
          <a:ln w="9525">
            <a:noFill/>
            <a:miter lim="800000"/>
            <a:headEnd/>
            <a:tailEnd/>
          </a:ln>
        </p:spPr>
        <p:txBody>
          <a:bodyPr anchor="ctr"/>
          <a:lstStyle/>
          <a:p>
            <a:r>
              <a:rPr lang="en-US" altLang="zh-CN" sz="3600" b="1">
                <a:solidFill>
                  <a:srgbClr val="0A0A0E"/>
                </a:solidFill>
                <a:latin typeface="Times New Roman" pitchFamily="18" charset="0"/>
              </a:rPr>
              <a:t>6.4  </a:t>
            </a:r>
            <a:r>
              <a:rPr lang="zh-CN" altLang="en-US" sz="3600" b="1">
                <a:solidFill>
                  <a:srgbClr val="0A0A0E"/>
                </a:solidFill>
                <a:latin typeface="Times New Roman" pitchFamily="18" charset="0"/>
              </a:rPr>
              <a:t>人员培训</a:t>
            </a:r>
          </a:p>
        </p:txBody>
      </p:sp>
    </p:spTree>
  </p:cSld>
  <p:clrMapOvr>
    <a:masterClrMapping/>
  </p:clrMapOvr>
  <p:transition>
    <p:wipe dir="r"/>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body" sz="half" idx="1"/>
          </p:nvPr>
        </p:nvSpPr>
        <p:spPr>
          <a:xfrm>
            <a:off x="468313" y="2017713"/>
            <a:ext cx="7920037" cy="4114800"/>
          </a:xfrm>
        </p:spPr>
        <p:txBody>
          <a:bodyPr/>
          <a:lstStyle/>
          <a:p>
            <a:pPr marL="0" indent="0" eaLnBrk="1" hangingPunct="1">
              <a:lnSpc>
                <a:spcPct val="110000"/>
              </a:lnSpc>
              <a:buFont typeface="Wingdings" pitchFamily="2" charset="2"/>
              <a:buNone/>
            </a:pPr>
            <a:r>
              <a:rPr lang="en-US" altLang="zh-CN" b="1" smtClean="0">
                <a:latin typeface="宋体" pitchFamily="2" charset="-122"/>
              </a:rPr>
              <a:t>6.4.2 </a:t>
            </a:r>
            <a:r>
              <a:rPr lang="zh-CN" altLang="en-US" b="1" smtClean="0">
                <a:latin typeface="宋体" pitchFamily="2" charset="-122"/>
              </a:rPr>
              <a:t>系统操作人员的培训</a:t>
            </a:r>
          </a:p>
          <a:p>
            <a:pPr marL="531813" lvl="1" indent="-352425" eaLnBrk="1" hangingPunct="1">
              <a:lnSpc>
                <a:spcPct val="105000"/>
              </a:lnSpc>
              <a:buSzPct val="85000"/>
            </a:pPr>
            <a:r>
              <a:rPr lang="zh-CN" altLang="en-US" b="1" smtClean="0">
                <a:latin typeface="Times New Roman" pitchFamily="18" charset="0"/>
              </a:rPr>
              <a:t>系统操作员是管理信息系统的直接使用者</a:t>
            </a:r>
          </a:p>
          <a:p>
            <a:pPr marL="531813" lvl="1" indent="-352425" eaLnBrk="1" hangingPunct="1">
              <a:lnSpc>
                <a:spcPct val="105000"/>
              </a:lnSpc>
              <a:buSzPct val="85000"/>
            </a:pPr>
            <a:r>
              <a:rPr lang="zh-CN" altLang="en-US" b="1" smtClean="0">
                <a:latin typeface="Times New Roman" pitchFamily="18" charset="0"/>
              </a:rPr>
              <a:t>对系统操作员的培训应该提供比较充分的时间，除了学习必要的计算机硬、软件知识，以及键盘指法、汉字输入等训练以外，还必须向他们传授新系统的工作原理、使用方法，简单出错的处置等知识</a:t>
            </a:r>
          </a:p>
        </p:txBody>
      </p:sp>
      <p:sp>
        <p:nvSpPr>
          <p:cNvPr id="123907" name="AutoShape 3">
            <a:hlinkClick r:id="" action="ppaction://noaction" highlightClick="1"/>
          </p:cNvPr>
          <p:cNvSpPr>
            <a:spLocks noChangeArrowheads="1"/>
          </p:cNvSpPr>
          <p:nvPr/>
        </p:nvSpPr>
        <p:spPr bwMode="auto">
          <a:xfrm>
            <a:off x="1187450" y="908050"/>
            <a:ext cx="3960813" cy="914400"/>
          </a:xfrm>
          <a:prstGeom prst="actionButtonBlank">
            <a:avLst/>
          </a:prstGeom>
          <a:noFill/>
          <a:ln w="9525">
            <a:noFill/>
            <a:miter lim="800000"/>
            <a:headEnd/>
            <a:tailEnd/>
          </a:ln>
        </p:spPr>
        <p:txBody>
          <a:bodyPr anchor="ctr"/>
          <a:lstStyle/>
          <a:p>
            <a:r>
              <a:rPr lang="en-US" altLang="zh-CN" sz="3600" b="1">
                <a:solidFill>
                  <a:srgbClr val="0A0A0E"/>
                </a:solidFill>
                <a:latin typeface="Times New Roman" pitchFamily="18" charset="0"/>
              </a:rPr>
              <a:t>6.4  </a:t>
            </a:r>
            <a:r>
              <a:rPr lang="zh-CN" altLang="en-US" sz="3600" b="1">
                <a:solidFill>
                  <a:srgbClr val="0A0A0E"/>
                </a:solidFill>
                <a:latin typeface="Times New Roman" pitchFamily="18" charset="0"/>
              </a:rPr>
              <a:t>人员培训</a:t>
            </a:r>
          </a:p>
        </p:txBody>
      </p:sp>
    </p:spTree>
  </p:cSld>
  <p:clrMapOvr>
    <a:masterClrMapping/>
  </p:clrMapOvr>
  <p:transition>
    <p:wipe dir="r"/>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noFill/>
        </p:spPr>
        <p:txBody>
          <a:bodyPr/>
          <a:lstStyle/>
          <a:p>
            <a:pPr eaLnBrk="1" hangingPunct="1"/>
            <a:r>
              <a:rPr lang="en-US" altLang="zh-CN" sz="800" smtClean="0">
                <a:solidFill>
                  <a:schemeClr val="bg1"/>
                </a:solidFill>
              </a:rPr>
              <a:t>1.5.4MIS</a:t>
            </a:r>
            <a:r>
              <a:rPr lang="zh-CN" altLang="en-US" sz="800" smtClean="0">
                <a:solidFill>
                  <a:schemeClr val="bg1"/>
                </a:solidFill>
              </a:rPr>
              <a:t>的结构</a:t>
            </a:r>
          </a:p>
        </p:txBody>
      </p:sp>
      <p:sp>
        <p:nvSpPr>
          <p:cNvPr id="124931" name="Rectangle 4"/>
          <p:cNvSpPr>
            <a:spLocks noGrp="1" noChangeArrowheads="1"/>
          </p:cNvSpPr>
          <p:nvPr>
            <p:ph type="body" idx="1"/>
          </p:nvPr>
        </p:nvSpPr>
        <p:spPr>
          <a:xfrm>
            <a:off x="684213" y="2060575"/>
            <a:ext cx="7772400" cy="4114800"/>
          </a:xfrm>
          <a:noFill/>
        </p:spPr>
        <p:txBody>
          <a:bodyPr/>
          <a:lstStyle/>
          <a:p>
            <a:pPr marL="0" indent="0" eaLnBrk="1" hangingPunct="1">
              <a:lnSpc>
                <a:spcPct val="110000"/>
              </a:lnSpc>
              <a:buFont typeface="Wingdings" pitchFamily="2" charset="2"/>
              <a:buNone/>
            </a:pPr>
            <a:r>
              <a:rPr lang="en-US" altLang="zh-CN" sz="2800" smtClean="0"/>
              <a:t>6.4.3 </a:t>
            </a:r>
            <a:r>
              <a:rPr lang="zh-CN" altLang="en-US" sz="2800" b="1" smtClean="0"/>
              <a:t>系统维护人员的培训</a:t>
            </a:r>
          </a:p>
          <a:p>
            <a:pPr marL="450850" lvl="1" indent="-271463" eaLnBrk="1" hangingPunct="1">
              <a:lnSpc>
                <a:spcPct val="105000"/>
              </a:lnSpc>
              <a:buClr>
                <a:srgbClr val="FFFFFF"/>
              </a:buClr>
            </a:pPr>
            <a:r>
              <a:rPr lang="zh-CN" altLang="en-US" sz="2400" b="1" smtClean="0">
                <a:latin typeface="Times New Roman" pitchFamily="18" charset="0"/>
              </a:rPr>
              <a:t>系统维护人员一般由计算中心和计算机室的计算机专业技术人员担任</a:t>
            </a:r>
          </a:p>
          <a:p>
            <a:pPr marL="450850" lvl="1" indent="-271463" eaLnBrk="1" hangingPunct="1">
              <a:lnSpc>
                <a:spcPct val="105000"/>
              </a:lnSpc>
              <a:buClr>
                <a:srgbClr val="FFFFFF"/>
              </a:buClr>
            </a:pPr>
            <a:r>
              <a:rPr lang="zh-CN" altLang="en-US" sz="2400" b="1" smtClean="0">
                <a:latin typeface="Times New Roman" pitchFamily="18" charset="0"/>
              </a:rPr>
              <a:t>系统维护内容包括：系统整体结构、系统概貌；系统分析设计思想和每一步的考虑；计算机系统的操作与使用；系统所用主要软件工具的使用；系统输入方式、操作流程的培训；可能出现故障以及故障的排除；系统文档资料的分类以及检索方式；数据的收集、统计渠道、统计口径；运行操作注意事项等</a:t>
            </a:r>
          </a:p>
        </p:txBody>
      </p:sp>
      <p:sp>
        <p:nvSpPr>
          <p:cNvPr id="124932" name="AutoShape 5">
            <a:hlinkClick r:id="" action="ppaction://noaction" highlightClick="1"/>
          </p:cNvPr>
          <p:cNvSpPr>
            <a:spLocks noChangeArrowheads="1"/>
          </p:cNvSpPr>
          <p:nvPr/>
        </p:nvSpPr>
        <p:spPr bwMode="auto">
          <a:xfrm>
            <a:off x="1187450" y="908050"/>
            <a:ext cx="3600450" cy="914400"/>
          </a:xfrm>
          <a:prstGeom prst="actionButtonBlank">
            <a:avLst/>
          </a:prstGeom>
          <a:noFill/>
          <a:ln w="9525">
            <a:noFill/>
            <a:miter lim="800000"/>
            <a:headEnd/>
            <a:tailEnd/>
          </a:ln>
        </p:spPr>
        <p:txBody>
          <a:bodyPr anchor="ctr"/>
          <a:lstStyle/>
          <a:p>
            <a:r>
              <a:rPr lang="en-US" altLang="zh-CN" sz="3600" b="1">
                <a:solidFill>
                  <a:srgbClr val="0A0A0E"/>
                </a:solidFill>
                <a:latin typeface="Times New Roman" pitchFamily="18" charset="0"/>
              </a:rPr>
              <a:t>6.4  </a:t>
            </a:r>
            <a:r>
              <a:rPr lang="zh-CN" altLang="en-US" sz="3600" b="1">
                <a:solidFill>
                  <a:srgbClr val="0A0A0E"/>
                </a:solidFill>
                <a:latin typeface="Times New Roman" pitchFamily="18" charset="0"/>
              </a:rPr>
              <a:t>人员培训</a:t>
            </a: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0738" name="Rectangle 2"/>
          <p:cNvSpPr>
            <a:spLocks noChangeArrowheads="1"/>
          </p:cNvSpPr>
          <p:nvPr/>
        </p:nvSpPr>
        <p:spPr bwMode="auto">
          <a:xfrm>
            <a:off x="755650" y="1749425"/>
            <a:ext cx="7561263" cy="3695700"/>
          </a:xfrm>
          <a:prstGeom prst="rect">
            <a:avLst/>
          </a:prstGeom>
          <a:noFill/>
          <a:ln w="9525" algn="ctr">
            <a:noFill/>
            <a:miter lim="800000"/>
            <a:headEnd/>
            <a:tailEnd/>
          </a:ln>
        </p:spPr>
        <p:txBody>
          <a:bodyPr anchor="ctr">
            <a:spAutoFit/>
          </a:bodyPr>
          <a:lstStyle/>
          <a:p>
            <a:pPr>
              <a:lnSpc>
                <a:spcPct val="160000"/>
              </a:lnSpc>
            </a:pPr>
            <a:r>
              <a:rPr lang="en-US" altLang="zh-CN" sz="2800" b="1">
                <a:latin typeface="楷体_GB2312" pitchFamily="49" charset="-122"/>
                <a:ea typeface="楷体_GB2312" pitchFamily="49" charset="-122"/>
              </a:rPr>
              <a:t>⑴ </a:t>
            </a:r>
            <a:r>
              <a:rPr lang="zh-CN" altLang="en-US" sz="2800" b="1">
                <a:latin typeface="楷体_GB2312" pitchFamily="49" charset="-122"/>
                <a:ea typeface="楷体_GB2312" pitchFamily="49" charset="-122"/>
              </a:rPr>
              <a:t>可维护性 </a:t>
            </a:r>
          </a:p>
          <a:p>
            <a:pPr>
              <a:lnSpc>
                <a:spcPct val="160000"/>
              </a:lnSpc>
              <a:buClr>
                <a:schemeClr val="tx2"/>
              </a:buClr>
              <a:buSzPct val="105000"/>
            </a:pPr>
            <a:r>
              <a:rPr lang="zh-CN" altLang="en-US" b="1">
                <a:latin typeface="Arial" charset="0"/>
              </a:rPr>
              <a:t>     由于信息系统需求的不确定性，系统需求可能会随着环境的变化而不断变化，因此，就必须对系统功能进行完善和调整，为此，就要对程序进行补充或修改。此外，由于计算机软硬件的更新换代也需要对程序进行相应的升级。</a:t>
            </a:r>
          </a:p>
        </p:txBody>
      </p:sp>
      <p:sp>
        <p:nvSpPr>
          <p:cNvPr id="17411" name="Rectangle 3"/>
          <p:cNvSpPr>
            <a:spLocks noGrp="1" noChangeArrowheads="1"/>
          </p:cNvSpPr>
          <p:nvPr>
            <p:ph type="title"/>
          </p:nvPr>
        </p:nvSpPr>
        <p:spPr>
          <a:xfrm>
            <a:off x="1116013" y="188913"/>
            <a:ext cx="7793037" cy="1462087"/>
          </a:xfrm>
        </p:spPr>
        <p:txBody>
          <a:bodyPr/>
          <a:lstStyle/>
          <a:p>
            <a:pPr eaLnBrk="1" hangingPunct="1"/>
            <a:r>
              <a:rPr lang="en-US" altLang="zh-CN" smtClean="0">
                <a:solidFill>
                  <a:schemeClr val="tx1"/>
                </a:solidFill>
              </a:rPr>
              <a:t>  </a:t>
            </a:r>
            <a:r>
              <a:rPr lang="zh-CN" altLang="en-US" sz="3600" b="1" smtClean="0">
                <a:solidFill>
                  <a:schemeClr val="tx1"/>
                </a:solidFill>
              </a:rPr>
              <a:t>程序设计的目标</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1780738"/>
                                        </p:tgtEl>
                                        <p:attrNameLst>
                                          <p:attrName>style.visibility</p:attrName>
                                        </p:attrNameLst>
                                      </p:cBhvr>
                                      <p:to>
                                        <p:strVal val="visible"/>
                                      </p:to>
                                    </p:set>
                                    <p:animScale>
                                      <p:cBhvr>
                                        <p:cTn id="7" dur="1000" decel="50000" fill="hold">
                                          <p:stCondLst>
                                            <p:cond delay="0"/>
                                          </p:stCondLst>
                                        </p:cTn>
                                        <p:tgtEl>
                                          <p:spTgt spid="178073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780738"/>
                                        </p:tgtEl>
                                        <p:attrNameLst>
                                          <p:attrName>ppt_x</p:attrName>
                                          <p:attrName>ppt_y</p:attrName>
                                        </p:attrNameLst>
                                      </p:cBhvr>
                                    </p:animMotion>
                                    <p:animEffect transition="in" filter="fade">
                                      <p:cBhvr>
                                        <p:cTn id="9" dur="1000"/>
                                        <p:tgtEl>
                                          <p:spTgt spid="1780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0738"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body" sz="half" idx="1"/>
          </p:nvPr>
        </p:nvSpPr>
        <p:spPr>
          <a:xfrm>
            <a:off x="539750" y="2017713"/>
            <a:ext cx="7704138" cy="4114800"/>
          </a:xfrm>
        </p:spPr>
        <p:txBody>
          <a:bodyPr/>
          <a:lstStyle/>
          <a:p>
            <a:pPr marL="0" indent="0" eaLnBrk="1" hangingPunct="1">
              <a:lnSpc>
                <a:spcPct val="110000"/>
              </a:lnSpc>
              <a:buFont typeface="Wingdings" pitchFamily="2" charset="2"/>
              <a:buNone/>
            </a:pPr>
            <a:r>
              <a:rPr lang="en-US" altLang="zh-CN" smtClean="0"/>
              <a:t>6.5.1 </a:t>
            </a:r>
            <a:r>
              <a:rPr lang="zh-CN" altLang="en-US" b="1" smtClean="0"/>
              <a:t>基础数据准备</a:t>
            </a:r>
          </a:p>
          <a:p>
            <a:pPr marL="531813" lvl="1" indent="-352425" eaLnBrk="1" hangingPunct="1">
              <a:lnSpc>
                <a:spcPct val="105000"/>
              </a:lnSpc>
              <a:buSzPct val="90000"/>
            </a:pPr>
            <a:r>
              <a:rPr lang="zh-CN" altLang="en-US" sz="2400" b="1" smtClean="0">
                <a:latin typeface="Times New Roman" pitchFamily="18" charset="0"/>
              </a:rPr>
              <a:t>基础数据统计工作要严格科学化，具体方法应程序化、规范化</a:t>
            </a:r>
          </a:p>
          <a:p>
            <a:pPr marL="531813" lvl="1" indent="-352425" eaLnBrk="1" hangingPunct="1">
              <a:lnSpc>
                <a:spcPct val="105000"/>
              </a:lnSpc>
              <a:buSzPct val="90000"/>
            </a:pPr>
            <a:r>
              <a:rPr lang="zh-CN" altLang="en-US" sz="2400" b="1" smtClean="0">
                <a:latin typeface="Times New Roman" pitchFamily="18" charset="0"/>
              </a:rPr>
              <a:t>计量工具、计量方法、数据采集渠道和程序都应该固定，以确保新系统运行有稳定可靠的数据来源</a:t>
            </a:r>
          </a:p>
          <a:p>
            <a:pPr marL="531813" lvl="1" indent="-352425" eaLnBrk="1" hangingPunct="1">
              <a:lnSpc>
                <a:spcPct val="105000"/>
              </a:lnSpc>
              <a:buSzPct val="90000"/>
            </a:pPr>
            <a:r>
              <a:rPr lang="zh-CN" altLang="en-US" sz="2400" b="1" smtClean="0">
                <a:latin typeface="Times New Roman" pitchFamily="18" charset="0"/>
              </a:rPr>
              <a:t>各类统计和数据采集报表应标准化、规范化</a:t>
            </a:r>
          </a:p>
        </p:txBody>
      </p:sp>
      <p:sp>
        <p:nvSpPr>
          <p:cNvPr id="125955" name="AutoShape 3">
            <a:hlinkClick r:id="" action="ppaction://noaction" highlightClick="1"/>
          </p:cNvPr>
          <p:cNvSpPr>
            <a:spLocks noChangeArrowheads="1"/>
          </p:cNvSpPr>
          <p:nvPr/>
        </p:nvSpPr>
        <p:spPr bwMode="auto">
          <a:xfrm>
            <a:off x="1403350" y="908050"/>
            <a:ext cx="3889375" cy="914400"/>
          </a:xfrm>
          <a:prstGeom prst="actionButtonBlank">
            <a:avLst/>
          </a:prstGeom>
          <a:noFill/>
          <a:ln w="9525">
            <a:noFill/>
            <a:miter lim="800000"/>
            <a:headEnd/>
            <a:tailEnd/>
          </a:ln>
        </p:spPr>
        <p:txBody>
          <a:bodyPr anchor="ctr"/>
          <a:lstStyle/>
          <a:p>
            <a:r>
              <a:rPr lang="en-US" altLang="zh-CN" sz="3600" b="1">
                <a:solidFill>
                  <a:srgbClr val="0A0A0E"/>
                </a:solidFill>
                <a:latin typeface="Times New Roman" pitchFamily="18" charset="0"/>
              </a:rPr>
              <a:t>6.5  </a:t>
            </a:r>
            <a:r>
              <a:rPr lang="zh-CN" altLang="en-US" sz="3600" b="1">
                <a:solidFill>
                  <a:srgbClr val="0A0A0E"/>
                </a:solidFill>
                <a:latin typeface="Times New Roman" pitchFamily="18" charset="0"/>
              </a:rPr>
              <a:t>系统转换</a:t>
            </a:r>
          </a:p>
        </p:txBody>
      </p:sp>
    </p:spTree>
  </p:cSld>
  <p:clrMapOvr>
    <a:masterClrMapping/>
  </p:clrMapOvr>
  <p:transition>
    <p:wipe dir="r"/>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body" sz="half" idx="1"/>
          </p:nvPr>
        </p:nvSpPr>
        <p:spPr>
          <a:xfrm>
            <a:off x="539750" y="1989138"/>
            <a:ext cx="7777163" cy="4114800"/>
          </a:xfrm>
        </p:spPr>
        <p:txBody>
          <a:bodyPr/>
          <a:lstStyle/>
          <a:p>
            <a:pPr marL="0" indent="0" eaLnBrk="1" hangingPunct="1">
              <a:lnSpc>
                <a:spcPct val="110000"/>
              </a:lnSpc>
              <a:buFont typeface="Wingdings" pitchFamily="2" charset="2"/>
              <a:buNone/>
            </a:pPr>
            <a:r>
              <a:rPr lang="en-US" altLang="zh-CN" sz="2800" b="1" smtClean="0">
                <a:latin typeface="宋体" pitchFamily="2" charset="-122"/>
              </a:rPr>
              <a:t>6.5.2 </a:t>
            </a:r>
            <a:r>
              <a:rPr lang="zh-CN" altLang="en-US" sz="2800" b="1" smtClean="0">
                <a:latin typeface="宋体" pitchFamily="2" charset="-122"/>
              </a:rPr>
              <a:t>系统试运行</a:t>
            </a:r>
          </a:p>
          <a:p>
            <a:pPr marL="531813" lvl="1" indent="-352425" eaLnBrk="1" hangingPunct="1">
              <a:lnSpc>
                <a:spcPct val="105000"/>
              </a:lnSpc>
              <a:buClr>
                <a:srgbClr val="FFFFFF"/>
              </a:buClr>
            </a:pPr>
            <a:r>
              <a:rPr lang="zh-CN" altLang="en-US" sz="2400" b="1" smtClean="0">
                <a:latin typeface="宋体" pitchFamily="2" charset="-122"/>
              </a:rPr>
              <a:t>对系统进行初始化</a:t>
            </a:r>
          </a:p>
          <a:p>
            <a:pPr marL="531813" lvl="1" indent="-352425" eaLnBrk="1" hangingPunct="1">
              <a:lnSpc>
                <a:spcPct val="105000"/>
              </a:lnSpc>
              <a:buClr>
                <a:srgbClr val="FFFFFF"/>
              </a:buClr>
            </a:pPr>
            <a:r>
              <a:rPr lang="zh-CN" altLang="en-US" sz="2400" b="1" smtClean="0">
                <a:latin typeface="宋体" pitchFamily="2" charset="-122"/>
              </a:rPr>
              <a:t>输入数据，记录系统的运行数据和运行状态</a:t>
            </a:r>
          </a:p>
          <a:p>
            <a:pPr marL="531813" lvl="1" indent="-352425" eaLnBrk="1" hangingPunct="1">
              <a:lnSpc>
                <a:spcPct val="105000"/>
              </a:lnSpc>
              <a:buClr>
                <a:srgbClr val="FFFFFF"/>
              </a:buClr>
            </a:pPr>
            <a:r>
              <a:rPr lang="zh-CN" altLang="en-US" sz="2400" b="1" smtClean="0">
                <a:latin typeface="宋体" pitchFamily="2" charset="-122"/>
              </a:rPr>
              <a:t>核对新系统输出和原系统输出的结果</a:t>
            </a:r>
          </a:p>
          <a:p>
            <a:pPr marL="531813" lvl="1" indent="-352425" eaLnBrk="1" hangingPunct="1">
              <a:lnSpc>
                <a:spcPct val="105000"/>
              </a:lnSpc>
              <a:buClr>
                <a:srgbClr val="FFFFFF"/>
              </a:buClr>
            </a:pPr>
            <a:r>
              <a:rPr lang="zh-CN" altLang="en-US" sz="2400" b="1" smtClean="0">
                <a:latin typeface="宋体" pitchFamily="2" charset="-122"/>
              </a:rPr>
              <a:t>对实际系统的输入方式进行考察，考察是否方便、效率如何、安全可靠性、误操作保护等</a:t>
            </a:r>
          </a:p>
          <a:p>
            <a:pPr marL="531813" lvl="1" indent="-352425" eaLnBrk="1" hangingPunct="1">
              <a:lnSpc>
                <a:spcPct val="105000"/>
              </a:lnSpc>
              <a:buClr>
                <a:srgbClr val="FFFFFF"/>
              </a:buClr>
            </a:pPr>
            <a:r>
              <a:rPr lang="zh-CN" altLang="en-US" sz="2400" b="1" smtClean="0">
                <a:latin typeface="宋体" pitchFamily="2" charset="-122"/>
              </a:rPr>
              <a:t>对系统实际运行、响应速度进行实际测试，包括运算速度、传输速度、输出速度等</a:t>
            </a:r>
          </a:p>
        </p:txBody>
      </p:sp>
      <p:sp>
        <p:nvSpPr>
          <p:cNvPr id="126979" name="AutoShape 4">
            <a:hlinkClick r:id="" action="ppaction://noaction" highlightClick="1"/>
          </p:cNvPr>
          <p:cNvSpPr>
            <a:spLocks noChangeArrowheads="1"/>
          </p:cNvSpPr>
          <p:nvPr/>
        </p:nvSpPr>
        <p:spPr bwMode="auto">
          <a:xfrm>
            <a:off x="1403350" y="908050"/>
            <a:ext cx="5256213" cy="914400"/>
          </a:xfrm>
          <a:prstGeom prst="actionButtonBlank">
            <a:avLst/>
          </a:prstGeom>
          <a:noFill/>
          <a:ln w="9525">
            <a:noFill/>
            <a:miter lim="800000"/>
            <a:headEnd/>
            <a:tailEnd/>
          </a:ln>
        </p:spPr>
        <p:txBody>
          <a:bodyPr anchor="ctr"/>
          <a:lstStyle/>
          <a:p>
            <a:r>
              <a:rPr lang="en-US" altLang="zh-CN" sz="3600" b="1">
                <a:solidFill>
                  <a:srgbClr val="0A0A0E"/>
                </a:solidFill>
                <a:latin typeface="Times New Roman" pitchFamily="18" charset="0"/>
              </a:rPr>
              <a:t>6.5  </a:t>
            </a:r>
            <a:r>
              <a:rPr lang="zh-CN" altLang="en-US" sz="3600" b="1">
                <a:solidFill>
                  <a:srgbClr val="0A0A0E"/>
                </a:solidFill>
                <a:latin typeface="Times New Roman" pitchFamily="18" charset="0"/>
              </a:rPr>
              <a:t>系统转换</a:t>
            </a:r>
          </a:p>
        </p:txBody>
      </p:sp>
    </p:spTree>
  </p:cSld>
  <p:clrMapOvr>
    <a:masterClrMapping/>
  </p:clrMapOvr>
  <p:transition>
    <p:wipe dir="r"/>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noFill/>
        </p:spPr>
        <p:txBody>
          <a:bodyPr/>
          <a:lstStyle/>
          <a:p>
            <a:pPr eaLnBrk="1" hangingPunct="1"/>
            <a:r>
              <a:rPr lang="en-US" altLang="zh-CN" sz="800" smtClean="0">
                <a:solidFill>
                  <a:schemeClr val="bg1"/>
                </a:solidFill>
              </a:rPr>
              <a:t>1.5.4MIS</a:t>
            </a:r>
            <a:r>
              <a:rPr lang="zh-CN" altLang="en-US" sz="800" smtClean="0">
                <a:solidFill>
                  <a:schemeClr val="bg1"/>
                </a:solidFill>
              </a:rPr>
              <a:t>的结构</a:t>
            </a:r>
          </a:p>
        </p:txBody>
      </p:sp>
      <p:sp>
        <p:nvSpPr>
          <p:cNvPr id="128003" name="Rectangle 3"/>
          <p:cNvSpPr>
            <a:spLocks noGrp="1" noChangeArrowheads="1"/>
          </p:cNvSpPr>
          <p:nvPr>
            <p:ph type="body" idx="1"/>
          </p:nvPr>
        </p:nvSpPr>
        <p:spPr>
          <a:noFill/>
        </p:spPr>
        <p:txBody>
          <a:bodyPr/>
          <a:lstStyle/>
          <a:p>
            <a:pPr marL="0" indent="0" eaLnBrk="1" hangingPunct="1">
              <a:lnSpc>
                <a:spcPct val="110000"/>
              </a:lnSpc>
              <a:buFont typeface="Wingdings" pitchFamily="2" charset="2"/>
              <a:buNone/>
            </a:pPr>
            <a:r>
              <a:rPr lang="en-US" altLang="zh-CN" b="1" smtClean="0">
                <a:latin typeface="宋体" pitchFamily="2" charset="-122"/>
              </a:rPr>
              <a:t>6.5.3 </a:t>
            </a:r>
            <a:r>
              <a:rPr lang="zh-CN" altLang="en-US" b="1" smtClean="0">
                <a:latin typeface="宋体" pitchFamily="2" charset="-122"/>
              </a:rPr>
              <a:t>系统转换</a:t>
            </a:r>
          </a:p>
          <a:p>
            <a:pPr marL="450850" lvl="1" indent="-271463" eaLnBrk="1" hangingPunct="1">
              <a:lnSpc>
                <a:spcPct val="105000"/>
              </a:lnSpc>
              <a:buClr>
                <a:srgbClr val="FFFFFF"/>
              </a:buClr>
            </a:pPr>
            <a:endParaRPr lang="en-US" altLang="zh-CN" smtClean="0">
              <a:solidFill>
                <a:srgbClr val="FFFFFF"/>
              </a:solidFill>
              <a:latin typeface="Times New Roman" pitchFamily="18" charset="0"/>
            </a:endParaRPr>
          </a:p>
        </p:txBody>
      </p:sp>
      <p:pic>
        <p:nvPicPr>
          <p:cNvPr id="128004" name="Picture 5" descr="6"/>
          <p:cNvPicPr>
            <a:picLocks noChangeAspect="1" noChangeArrowheads="1"/>
          </p:cNvPicPr>
          <p:nvPr/>
        </p:nvPicPr>
        <p:blipFill>
          <a:blip r:embed="rId2" cstate="print"/>
          <a:srcRect/>
          <a:stretch>
            <a:fillRect/>
          </a:stretch>
        </p:blipFill>
        <p:spPr bwMode="auto">
          <a:xfrm>
            <a:off x="827088" y="2781300"/>
            <a:ext cx="6553200" cy="3048000"/>
          </a:xfrm>
          <a:prstGeom prst="rect">
            <a:avLst/>
          </a:prstGeom>
          <a:noFill/>
          <a:ln w="76200">
            <a:pattFill prst="sphere">
              <a:fgClr>
                <a:srgbClr val="CC0000"/>
              </a:fgClr>
              <a:bgClr>
                <a:srgbClr val="FFFFFF"/>
              </a:bgClr>
            </a:pattFill>
            <a:miter lim="800000"/>
            <a:headEnd/>
            <a:tailEnd/>
          </a:ln>
        </p:spPr>
      </p:pic>
      <p:sp>
        <p:nvSpPr>
          <p:cNvPr id="128005" name="AutoShape 6">
            <a:hlinkClick r:id="" action="ppaction://noaction" highlightClick="1"/>
          </p:cNvPr>
          <p:cNvSpPr>
            <a:spLocks noChangeArrowheads="1"/>
          </p:cNvSpPr>
          <p:nvPr/>
        </p:nvSpPr>
        <p:spPr bwMode="auto">
          <a:xfrm>
            <a:off x="1403350" y="908050"/>
            <a:ext cx="4537075" cy="914400"/>
          </a:xfrm>
          <a:prstGeom prst="actionButtonBlank">
            <a:avLst/>
          </a:prstGeom>
          <a:noFill/>
          <a:ln w="9525">
            <a:noFill/>
            <a:miter lim="800000"/>
            <a:headEnd/>
            <a:tailEnd/>
          </a:ln>
        </p:spPr>
        <p:txBody>
          <a:bodyPr anchor="ctr"/>
          <a:lstStyle/>
          <a:p>
            <a:r>
              <a:rPr lang="en-US" altLang="zh-CN" sz="3600" b="1">
                <a:solidFill>
                  <a:srgbClr val="0A0A0E"/>
                </a:solidFill>
                <a:latin typeface="Times New Roman" pitchFamily="18" charset="0"/>
              </a:rPr>
              <a:t>6.5  </a:t>
            </a:r>
            <a:r>
              <a:rPr lang="zh-CN" altLang="en-US" sz="3600" b="1">
                <a:solidFill>
                  <a:srgbClr val="0A0A0E"/>
                </a:solidFill>
                <a:latin typeface="Times New Roman" pitchFamily="18" charset="0"/>
              </a:rPr>
              <a:t>系统转换</a:t>
            </a:r>
          </a:p>
        </p:txBody>
      </p:sp>
    </p:spTree>
  </p:cSld>
  <p:clrMapOvr>
    <a:masterClrMapping/>
  </p:clrMapOvr>
  <p:transition spd="slow"/>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noFill/>
        </p:spPr>
        <p:txBody>
          <a:bodyPr/>
          <a:lstStyle/>
          <a:p>
            <a:pPr eaLnBrk="1" hangingPunct="1"/>
            <a:r>
              <a:rPr lang="en-US" altLang="zh-CN" sz="800" smtClean="0">
                <a:solidFill>
                  <a:schemeClr val="bg1"/>
                </a:solidFill>
              </a:rPr>
              <a:t>1.5.4MIS</a:t>
            </a:r>
            <a:r>
              <a:rPr lang="zh-CN" altLang="en-US" sz="800" smtClean="0">
                <a:solidFill>
                  <a:schemeClr val="bg1"/>
                </a:solidFill>
              </a:rPr>
              <a:t>的结构</a:t>
            </a:r>
          </a:p>
        </p:txBody>
      </p:sp>
      <p:sp>
        <p:nvSpPr>
          <p:cNvPr id="129027" name="Rectangle 3"/>
          <p:cNvSpPr>
            <a:spLocks noGrp="1" noChangeArrowheads="1"/>
          </p:cNvSpPr>
          <p:nvPr>
            <p:ph type="body" idx="1"/>
          </p:nvPr>
        </p:nvSpPr>
        <p:spPr>
          <a:xfrm>
            <a:off x="755650" y="2017713"/>
            <a:ext cx="7200900" cy="4114800"/>
          </a:xfrm>
          <a:noFill/>
        </p:spPr>
        <p:txBody>
          <a:bodyPr/>
          <a:lstStyle/>
          <a:p>
            <a:pPr marL="0" indent="0" eaLnBrk="1" hangingPunct="1">
              <a:buFont typeface="Wingdings" pitchFamily="2" charset="2"/>
              <a:buNone/>
            </a:pPr>
            <a:r>
              <a:rPr lang="en-US" altLang="zh-CN" smtClean="0"/>
              <a:t>1. </a:t>
            </a:r>
            <a:r>
              <a:rPr lang="zh-CN" altLang="en-US" b="1" smtClean="0"/>
              <a:t>直接转换</a:t>
            </a:r>
          </a:p>
          <a:p>
            <a:pPr marL="355600" lvl="1" indent="-176213" eaLnBrk="1" hangingPunct="1">
              <a:lnSpc>
                <a:spcPct val="105000"/>
              </a:lnSpc>
              <a:buFont typeface="Wingdings" pitchFamily="2" charset="2"/>
              <a:buNone/>
            </a:pPr>
            <a:r>
              <a:rPr lang="zh-CN" altLang="en-US" b="1" smtClean="0">
                <a:solidFill>
                  <a:srgbClr val="FFFFFF"/>
                </a:solidFill>
              </a:rPr>
              <a:t>      </a:t>
            </a:r>
            <a:r>
              <a:rPr lang="zh-CN" altLang="en-US" sz="2400" b="1" smtClean="0"/>
              <a:t>直接转换就是在确定新系统运行准确无误时，立即启用新系统，终止原系统运行，这种方式对人员、设备费用很节省。但一般适用于处理不太复杂的数据不是很重要的应用</a:t>
            </a:r>
          </a:p>
          <a:p>
            <a:pPr marL="355600" lvl="1" indent="-176213" eaLnBrk="1" hangingPunct="1">
              <a:lnSpc>
                <a:spcPct val="105000"/>
              </a:lnSpc>
              <a:buClr>
                <a:srgbClr val="FFFFFF"/>
              </a:buClr>
            </a:pPr>
            <a:endParaRPr lang="en-US" altLang="zh-CN" b="1" smtClean="0">
              <a:latin typeface="Times New Roman" pitchFamily="18" charset="0"/>
            </a:endParaRPr>
          </a:p>
        </p:txBody>
      </p:sp>
      <p:sp>
        <p:nvSpPr>
          <p:cNvPr id="129028" name="AutoShape 4">
            <a:hlinkClick r:id="" action="ppaction://noaction" highlightClick="1"/>
          </p:cNvPr>
          <p:cNvSpPr>
            <a:spLocks noChangeArrowheads="1"/>
          </p:cNvSpPr>
          <p:nvPr/>
        </p:nvSpPr>
        <p:spPr bwMode="auto">
          <a:xfrm>
            <a:off x="1258888" y="908050"/>
            <a:ext cx="4105275" cy="914400"/>
          </a:xfrm>
          <a:prstGeom prst="actionButtonBlank">
            <a:avLst/>
          </a:prstGeom>
          <a:noFill/>
          <a:ln w="9525">
            <a:noFill/>
            <a:miter lim="800000"/>
            <a:headEnd/>
            <a:tailEnd/>
          </a:ln>
        </p:spPr>
        <p:txBody>
          <a:bodyPr anchor="ctr"/>
          <a:lstStyle/>
          <a:p>
            <a:r>
              <a:rPr lang="en-US" altLang="zh-CN" sz="3600" b="1">
                <a:solidFill>
                  <a:srgbClr val="0A0A0E"/>
                </a:solidFill>
                <a:latin typeface="Times New Roman" pitchFamily="18" charset="0"/>
              </a:rPr>
              <a:t>6.5.3 </a:t>
            </a:r>
            <a:r>
              <a:rPr lang="zh-CN" altLang="en-US" sz="3600" b="1">
                <a:solidFill>
                  <a:srgbClr val="0A0A0E"/>
                </a:solidFill>
                <a:latin typeface="Times New Roman" pitchFamily="18" charset="0"/>
              </a:rPr>
              <a:t>系统转换</a:t>
            </a:r>
          </a:p>
        </p:txBody>
      </p:sp>
    </p:spTree>
  </p:cSld>
  <p:clrMapOvr>
    <a:masterClrMapping/>
  </p:clrMapOvr>
  <p:transition spd="slow"/>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noFill/>
        </p:spPr>
        <p:txBody>
          <a:bodyPr/>
          <a:lstStyle/>
          <a:p>
            <a:pPr eaLnBrk="1" hangingPunct="1"/>
            <a:r>
              <a:rPr lang="en-US" altLang="zh-CN" sz="800" smtClean="0">
                <a:solidFill>
                  <a:schemeClr val="bg1"/>
                </a:solidFill>
              </a:rPr>
              <a:t>1.5.4MIS</a:t>
            </a:r>
            <a:r>
              <a:rPr lang="zh-CN" altLang="en-US" sz="800" smtClean="0">
                <a:solidFill>
                  <a:schemeClr val="bg1"/>
                </a:solidFill>
              </a:rPr>
              <a:t>的结构</a:t>
            </a:r>
          </a:p>
        </p:txBody>
      </p:sp>
      <p:sp>
        <p:nvSpPr>
          <p:cNvPr id="130051" name="Rectangle 3"/>
          <p:cNvSpPr>
            <a:spLocks noGrp="1" noChangeArrowheads="1"/>
          </p:cNvSpPr>
          <p:nvPr>
            <p:ph type="body" idx="1"/>
          </p:nvPr>
        </p:nvSpPr>
        <p:spPr>
          <a:xfrm>
            <a:off x="468313" y="2017713"/>
            <a:ext cx="7704137" cy="4114800"/>
          </a:xfrm>
          <a:noFill/>
        </p:spPr>
        <p:txBody>
          <a:bodyPr/>
          <a:lstStyle/>
          <a:p>
            <a:pPr marL="0" indent="0" eaLnBrk="1" hangingPunct="1">
              <a:buFont typeface="Wingdings" pitchFamily="2" charset="2"/>
              <a:buNone/>
            </a:pPr>
            <a:r>
              <a:rPr lang="en-US" altLang="zh-CN" smtClean="0"/>
              <a:t>2. </a:t>
            </a:r>
            <a:r>
              <a:rPr lang="zh-CN" altLang="en-US" b="1" smtClean="0"/>
              <a:t>平行转换</a:t>
            </a:r>
          </a:p>
          <a:p>
            <a:pPr marL="355600" lvl="1" indent="-176213" eaLnBrk="1" hangingPunct="1">
              <a:lnSpc>
                <a:spcPct val="105000"/>
              </a:lnSpc>
              <a:buFont typeface="Wingdings" pitchFamily="2" charset="2"/>
              <a:buNone/>
            </a:pPr>
            <a:r>
              <a:rPr lang="zh-CN" altLang="en-US" smtClean="0">
                <a:latin typeface="Times New Roman" pitchFamily="18" charset="0"/>
              </a:rPr>
              <a:t>  </a:t>
            </a:r>
            <a:r>
              <a:rPr lang="zh-CN" altLang="en-US" b="1" smtClean="0">
                <a:latin typeface="Times New Roman" pitchFamily="18" charset="0"/>
              </a:rPr>
              <a:t>这种方式是新旧系统并行运行一段时间，经过一段时间的考验后，新系统正式代替原系统。对于较复杂的大型系统，它提供了一个与原系统运行结果进行比较的机会，可以对系统在各个方面进行考察和评价。当然，由于是与原系统同时运行，消除了不稳定的潜在危险，也消除了尚未认识新系统之前的惊慌与不安</a:t>
            </a:r>
          </a:p>
        </p:txBody>
      </p:sp>
      <p:sp>
        <p:nvSpPr>
          <p:cNvPr id="130052" name="AutoShape 4">
            <a:hlinkClick r:id="" action="ppaction://noaction" highlightClick="1"/>
          </p:cNvPr>
          <p:cNvSpPr>
            <a:spLocks noChangeArrowheads="1"/>
          </p:cNvSpPr>
          <p:nvPr/>
        </p:nvSpPr>
        <p:spPr bwMode="auto">
          <a:xfrm>
            <a:off x="1403350" y="908050"/>
            <a:ext cx="4248150" cy="914400"/>
          </a:xfrm>
          <a:prstGeom prst="actionButtonBlank">
            <a:avLst/>
          </a:prstGeom>
          <a:noFill/>
          <a:ln w="9525">
            <a:noFill/>
            <a:miter lim="800000"/>
            <a:headEnd/>
            <a:tailEnd/>
          </a:ln>
        </p:spPr>
        <p:txBody>
          <a:bodyPr anchor="ctr"/>
          <a:lstStyle/>
          <a:p>
            <a:r>
              <a:rPr lang="en-US" altLang="zh-CN" sz="3600" b="1">
                <a:solidFill>
                  <a:srgbClr val="0A0A0E"/>
                </a:solidFill>
                <a:latin typeface="Times New Roman" pitchFamily="18" charset="0"/>
              </a:rPr>
              <a:t>6.5.3 </a:t>
            </a:r>
            <a:r>
              <a:rPr lang="zh-CN" altLang="en-US" sz="3600" b="1">
                <a:solidFill>
                  <a:srgbClr val="0A0A0E"/>
                </a:solidFill>
                <a:latin typeface="Times New Roman" pitchFamily="18" charset="0"/>
              </a:rPr>
              <a:t>系统转换</a:t>
            </a:r>
          </a:p>
        </p:txBody>
      </p:sp>
    </p:spTree>
  </p:cSld>
  <p:clrMapOvr>
    <a:masterClrMapping/>
  </p:clrMapOvr>
  <p:transition spd="slow"/>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noFill/>
        </p:spPr>
        <p:txBody>
          <a:bodyPr/>
          <a:lstStyle/>
          <a:p>
            <a:pPr eaLnBrk="1" hangingPunct="1"/>
            <a:r>
              <a:rPr lang="en-US" altLang="zh-CN" sz="800" smtClean="0">
                <a:solidFill>
                  <a:schemeClr val="bg1"/>
                </a:solidFill>
              </a:rPr>
              <a:t>1.5.4MIS</a:t>
            </a:r>
            <a:r>
              <a:rPr lang="zh-CN" altLang="en-US" sz="800" smtClean="0">
                <a:solidFill>
                  <a:schemeClr val="bg1"/>
                </a:solidFill>
              </a:rPr>
              <a:t>的结构</a:t>
            </a:r>
          </a:p>
        </p:txBody>
      </p:sp>
      <p:sp>
        <p:nvSpPr>
          <p:cNvPr id="131075" name="Rectangle 4"/>
          <p:cNvSpPr>
            <a:spLocks noGrp="1" noChangeArrowheads="1"/>
          </p:cNvSpPr>
          <p:nvPr>
            <p:ph type="body" idx="1"/>
          </p:nvPr>
        </p:nvSpPr>
        <p:spPr>
          <a:xfrm>
            <a:off x="755650" y="2017713"/>
            <a:ext cx="7056438" cy="4114800"/>
          </a:xfrm>
          <a:noFill/>
        </p:spPr>
        <p:txBody>
          <a:bodyPr/>
          <a:lstStyle/>
          <a:p>
            <a:pPr marL="0" indent="0" algn="just" eaLnBrk="1" hangingPunct="1">
              <a:buFont typeface="Wingdings" pitchFamily="2" charset="2"/>
              <a:buNone/>
            </a:pPr>
            <a:r>
              <a:rPr lang="en-US" altLang="zh-CN" smtClean="0"/>
              <a:t>3. </a:t>
            </a:r>
            <a:r>
              <a:rPr lang="zh-CN" altLang="en-US" b="1" smtClean="0"/>
              <a:t>分段切换</a:t>
            </a:r>
          </a:p>
          <a:p>
            <a:pPr marL="355600" lvl="1" indent="-176213" algn="just" eaLnBrk="1" hangingPunct="1">
              <a:buFont typeface="Wingdings" pitchFamily="2" charset="2"/>
              <a:buNone/>
            </a:pPr>
            <a:r>
              <a:rPr lang="zh-CN" altLang="en-US" sz="2400" smtClean="0">
                <a:solidFill>
                  <a:srgbClr val="FFFFFF"/>
                </a:solidFill>
                <a:latin typeface="Times New Roman" pitchFamily="18" charset="0"/>
              </a:rPr>
              <a:t>  </a:t>
            </a:r>
            <a:r>
              <a:rPr lang="zh-CN" altLang="en-US" sz="2400" b="1" smtClean="0">
                <a:latin typeface="Times New Roman" pitchFamily="18" charset="0"/>
              </a:rPr>
              <a:t>这种转换方式是上述两种方式的结合，采取分期分批逐步转换。一般比较大的系统采用这种方式较为适宜，它能保证平稳运行，费用也不太大。</a:t>
            </a:r>
          </a:p>
        </p:txBody>
      </p:sp>
      <p:sp>
        <p:nvSpPr>
          <p:cNvPr id="131076" name="AutoShape 8">
            <a:hlinkClick r:id="" action="ppaction://noaction" highlightClick="1"/>
          </p:cNvPr>
          <p:cNvSpPr>
            <a:spLocks noChangeArrowheads="1"/>
          </p:cNvSpPr>
          <p:nvPr/>
        </p:nvSpPr>
        <p:spPr bwMode="auto">
          <a:xfrm>
            <a:off x="1331913" y="836613"/>
            <a:ext cx="5400675" cy="914400"/>
          </a:xfrm>
          <a:prstGeom prst="actionButtonBlank">
            <a:avLst/>
          </a:prstGeom>
          <a:noFill/>
          <a:ln w="9525">
            <a:noFill/>
            <a:miter lim="800000"/>
            <a:headEnd/>
            <a:tailEnd/>
          </a:ln>
        </p:spPr>
        <p:txBody>
          <a:bodyPr anchor="ctr"/>
          <a:lstStyle/>
          <a:p>
            <a:r>
              <a:rPr lang="en-US" altLang="zh-CN" sz="3600" b="1">
                <a:solidFill>
                  <a:srgbClr val="0A0A0E"/>
                </a:solidFill>
                <a:latin typeface="Times New Roman" pitchFamily="18" charset="0"/>
              </a:rPr>
              <a:t>6.5.3 </a:t>
            </a:r>
            <a:r>
              <a:rPr lang="zh-CN" altLang="en-US" sz="3600" b="1">
                <a:solidFill>
                  <a:srgbClr val="0A0A0E"/>
                </a:solidFill>
                <a:latin typeface="Times New Roman" pitchFamily="18" charset="0"/>
              </a:rPr>
              <a:t>系统转换</a:t>
            </a:r>
          </a:p>
        </p:txBody>
      </p:sp>
    </p:spTree>
  </p:cSld>
  <p:clrMapOvr>
    <a:masterClrMapping/>
  </p:clrMapOvr>
  <p:transition spd="slow"/>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noFill/>
        </p:spPr>
        <p:txBody>
          <a:bodyPr/>
          <a:lstStyle/>
          <a:p>
            <a:pPr eaLnBrk="1" hangingPunct="1"/>
            <a:r>
              <a:rPr lang="zh-CN" altLang="en-US" sz="100" smtClean="0">
                <a:solidFill>
                  <a:schemeClr val="bg1"/>
                </a:solidFill>
              </a:rPr>
              <a:t>第一章思考题</a:t>
            </a:r>
          </a:p>
        </p:txBody>
      </p:sp>
      <p:sp>
        <p:nvSpPr>
          <p:cNvPr id="132099" name="AutoShape 3">
            <a:hlinkClick r:id="" action="ppaction://noaction" highlightClick="1"/>
          </p:cNvPr>
          <p:cNvSpPr>
            <a:spLocks noChangeArrowheads="1"/>
          </p:cNvSpPr>
          <p:nvPr/>
        </p:nvSpPr>
        <p:spPr bwMode="auto">
          <a:xfrm>
            <a:off x="1331913" y="908050"/>
            <a:ext cx="1905000" cy="914400"/>
          </a:xfrm>
          <a:prstGeom prst="actionButtonBlank">
            <a:avLst/>
          </a:prstGeom>
          <a:noFill/>
          <a:ln w="9525">
            <a:noFill/>
            <a:miter lim="800000"/>
            <a:headEnd/>
            <a:tailEnd/>
          </a:ln>
        </p:spPr>
        <p:txBody>
          <a:bodyPr anchor="ctr"/>
          <a:lstStyle/>
          <a:p>
            <a:r>
              <a:rPr lang="zh-CN" altLang="en-US" sz="3200" b="1">
                <a:solidFill>
                  <a:srgbClr val="0A0A0E"/>
                </a:solidFill>
                <a:latin typeface="Times New Roman" pitchFamily="18" charset="0"/>
              </a:rPr>
              <a:t>思考题</a:t>
            </a:r>
          </a:p>
        </p:txBody>
      </p:sp>
      <p:sp>
        <p:nvSpPr>
          <p:cNvPr id="132100" name="Rectangle 4"/>
          <p:cNvSpPr>
            <a:spLocks noGrp="1" noChangeArrowheads="1"/>
          </p:cNvSpPr>
          <p:nvPr>
            <p:ph type="body" idx="1"/>
          </p:nvPr>
        </p:nvSpPr>
        <p:spPr>
          <a:xfrm>
            <a:off x="685800" y="1981200"/>
            <a:ext cx="7918450" cy="4114800"/>
          </a:xfrm>
        </p:spPr>
        <p:txBody>
          <a:bodyPr/>
          <a:lstStyle/>
          <a:p>
            <a:pPr algn="just" eaLnBrk="1" hangingPunct="1">
              <a:buFont typeface="Wingdings" pitchFamily="2" charset="2"/>
              <a:buNone/>
            </a:pPr>
            <a:r>
              <a:rPr lang="en-US" altLang="zh-CN" smtClean="0"/>
              <a:t>1.</a:t>
            </a:r>
            <a:r>
              <a:rPr lang="zh-CN" altLang="en-US" smtClean="0"/>
              <a:t>什么是系统实施？系统实施阶段的工作任务有哪些</a:t>
            </a:r>
          </a:p>
          <a:p>
            <a:pPr algn="just" eaLnBrk="1" hangingPunct="1">
              <a:buFont typeface="Wingdings" pitchFamily="2" charset="2"/>
              <a:buNone/>
            </a:pPr>
            <a:r>
              <a:rPr lang="en-US" altLang="zh-CN" smtClean="0"/>
              <a:t>2.</a:t>
            </a:r>
            <a:r>
              <a:rPr lang="zh-CN" altLang="en-US" smtClean="0"/>
              <a:t>为什么说系统实施不当也容易导致系统失败？</a:t>
            </a:r>
          </a:p>
          <a:p>
            <a:pPr algn="just" eaLnBrk="1" hangingPunct="1">
              <a:buFont typeface="Wingdings" pitchFamily="2" charset="2"/>
              <a:buNone/>
            </a:pPr>
            <a:r>
              <a:rPr lang="en-US" altLang="zh-CN" smtClean="0"/>
              <a:t>3.</a:t>
            </a:r>
            <a:r>
              <a:rPr lang="zh-CN" altLang="en-US" smtClean="0"/>
              <a:t>什么是系统切换？系统切换需要具备哪些基本条件？</a:t>
            </a:r>
          </a:p>
          <a:p>
            <a:pPr algn="just" eaLnBrk="1" hangingPunct="1">
              <a:buFont typeface="Wingdings" pitchFamily="2" charset="2"/>
              <a:buNone/>
            </a:pPr>
            <a:endParaRPr lang="en-US" altLang="zh-CN" smtClean="0"/>
          </a:p>
        </p:txBody>
      </p:sp>
    </p:spTree>
  </p:cSld>
  <p:clrMapOvr>
    <a:masterClrMapping/>
  </p:clrMapOvr>
  <p:transition>
    <p:wipe dir="r"/>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noFill/>
        </p:spPr>
        <p:txBody>
          <a:bodyPr/>
          <a:lstStyle/>
          <a:p>
            <a:pPr eaLnBrk="1" hangingPunct="1"/>
            <a:r>
              <a:rPr lang="zh-CN" altLang="en-US" sz="100" smtClean="0">
                <a:solidFill>
                  <a:schemeClr val="bg1"/>
                </a:solidFill>
              </a:rPr>
              <a:t>第一章思考题</a:t>
            </a:r>
            <a:endParaRPr lang="zh-CN" altLang="en-US" smtClean="0"/>
          </a:p>
        </p:txBody>
      </p:sp>
      <p:sp>
        <p:nvSpPr>
          <p:cNvPr id="133123" name="AutoShape 4">
            <a:hlinkClick r:id="" action="ppaction://noaction" highlightClick="1"/>
          </p:cNvPr>
          <p:cNvSpPr>
            <a:spLocks noChangeArrowheads="1"/>
          </p:cNvSpPr>
          <p:nvPr/>
        </p:nvSpPr>
        <p:spPr bwMode="auto">
          <a:xfrm>
            <a:off x="1403350" y="981075"/>
            <a:ext cx="1905000" cy="687388"/>
          </a:xfrm>
          <a:prstGeom prst="actionButtonBlank">
            <a:avLst/>
          </a:prstGeom>
          <a:noFill/>
          <a:ln w="9525">
            <a:noFill/>
            <a:miter lim="800000"/>
            <a:headEnd/>
            <a:tailEnd/>
          </a:ln>
        </p:spPr>
        <p:txBody>
          <a:bodyPr anchor="ctr"/>
          <a:lstStyle/>
          <a:p>
            <a:r>
              <a:rPr lang="zh-CN" altLang="en-US" sz="3200" b="1">
                <a:solidFill>
                  <a:srgbClr val="0A0A0E"/>
                </a:solidFill>
                <a:latin typeface="Times New Roman" pitchFamily="18" charset="0"/>
              </a:rPr>
              <a:t>思考题</a:t>
            </a:r>
          </a:p>
        </p:txBody>
      </p:sp>
      <p:sp>
        <p:nvSpPr>
          <p:cNvPr id="133124" name="Rectangle 5"/>
          <p:cNvSpPr>
            <a:spLocks noGrp="1" noChangeArrowheads="1"/>
          </p:cNvSpPr>
          <p:nvPr>
            <p:ph type="body" idx="1"/>
          </p:nvPr>
        </p:nvSpPr>
        <p:spPr>
          <a:xfrm>
            <a:off x="539750" y="2060575"/>
            <a:ext cx="7773988" cy="4114800"/>
          </a:xfrm>
        </p:spPr>
        <p:txBody>
          <a:bodyPr/>
          <a:lstStyle/>
          <a:p>
            <a:pPr marL="355600" indent="-355600" eaLnBrk="1" hangingPunct="1">
              <a:buFontTx/>
              <a:buNone/>
            </a:pPr>
            <a:r>
              <a:rPr lang="en-US" altLang="zh-CN" smtClean="0"/>
              <a:t>5.</a:t>
            </a:r>
            <a:r>
              <a:rPr lang="zh-CN" altLang="en-US" smtClean="0"/>
              <a:t>系统转换有哪几种方式？大型复杂系统应选择何种转换方式为宜？</a:t>
            </a:r>
          </a:p>
          <a:p>
            <a:pPr marL="355600" indent="-355600" eaLnBrk="1" hangingPunct="1">
              <a:buFontTx/>
              <a:buNone/>
            </a:pPr>
            <a:r>
              <a:rPr lang="en-US" altLang="zh-CN" smtClean="0"/>
              <a:t>6.</a:t>
            </a:r>
            <a:r>
              <a:rPr lang="zh-CN" altLang="en-US" smtClean="0"/>
              <a:t>为什么必须对用户各方面人员进行培训？</a:t>
            </a:r>
          </a:p>
          <a:p>
            <a:pPr marL="355600" indent="-355600" eaLnBrk="1" hangingPunct="1">
              <a:buFontTx/>
              <a:buNone/>
            </a:pPr>
            <a:r>
              <a:rPr lang="en-US" altLang="zh-CN" smtClean="0"/>
              <a:t>7.</a:t>
            </a:r>
            <a:r>
              <a:rPr lang="zh-CN" altLang="en-US" smtClean="0"/>
              <a:t>如何准备基础数据？</a:t>
            </a:r>
            <a:r>
              <a:rPr lang="zh-CN" altLang="en-US" smtClean="0">
                <a:latin typeface="宋体" pitchFamily="2" charset="-122"/>
              </a:rPr>
              <a:t> </a:t>
            </a:r>
          </a:p>
        </p:txBody>
      </p:sp>
    </p:spTree>
  </p:cSld>
  <p:clrMapOvr>
    <a:masterClrMapping/>
  </p:clrMapOvr>
  <p:transition>
    <p:wipe dir="r"/>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noFill/>
        </p:spPr>
        <p:txBody>
          <a:bodyPr/>
          <a:lstStyle/>
          <a:p>
            <a:pPr eaLnBrk="1" hangingPunct="1"/>
            <a:r>
              <a:rPr lang="en-US" altLang="zh-CN" sz="800" smtClean="0">
                <a:solidFill>
                  <a:schemeClr val="bg1"/>
                </a:solidFill>
              </a:rPr>
              <a:t>1.5.4MIS</a:t>
            </a:r>
            <a:r>
              <a:rPr lang="zh-CN" altLang="en-US" sz="800" smtClean="0">
                <a:solidFill>
                  <a:schemeClr val="bg1"/>
                </a:solidFill>
              </a:rPr>
              <a:t>的结构</a:t>
            </a:r>
          </a:p>
        </p:txBody>
      </p:sp>
      <p:sp>
        <p:nvSpPr>
          <p:cNvPr id="134147" name="Rectangle 3"/>
          <p:cNvSpPr>
            <a:spLocks noGrp="1" noChangeArrowheads="1"/>
          </p:cNvSpPr>
          <p:nvPr>
            <p:ph type="body" idx="1"/>
          </p:nvPr>
        </p:nvSpPr>
        <p:spPr>
          <a:xfrm>
            <a:off x="323850" y="2017713"/>
            <a:ext cx="8631238" cy="4840287"/>
          </a:xfrm>
          <a:noFill/>
        </p:spPr>
        <p:txBody>
          <a:bodyPr/>
          <a:lstStyle/>
          <a:p>
            <a:pPr marL="0" indent="0">
              <a:lnSpc>
                <a:spcPct val="110000"/>
              </a:lnSpc>
              <a:buClr>
                <a:schemeClr val="accent2"/>
              </a:buClr>
              <a:buFont typeface="Wingdings" pitchFamily="2" charset="2"/>
              <a:buNone/>
            </a:pPr>
            <a:r>
              <a:rPr lang="en-US" altLang="zh-CN" sz="2400" b="1" smtClean="0"/>
              <a:t>2.</a:t>
            </a:r>
            <a:r>
              <a:rPr lang="zh-CN" altLang="en-US" sz="2400" b="1" smtClean="0"/>
              <a:t>软件调试策略</a:t>
            </a:r>
            <a:endParaRPr lang="zh-CN" altLang="en-US" sz="2400" b="1" smtClean="0">
              <a:latin typeface="Times New Roman" pitchFamily="18" charset="0"/>
            </a:endParaRPr>
          </a:p>
          <a:p>
            <a:pPr marL="450850" lvl="1" indent="-271463">
              <a:lnSpc>
                <a:spcPct val="90000"/>
              </a:lnSpc>
              <a:buClr>
                <a:srgbClr val="FF9900"/>
              </a:buClr>
              <a:buSzPct val="80000"/>
              <a:buFont typeface="Wingdings" pitchFamily="2" charset="2"/>
              <a:buChar char="l"/>
            </a:pPr>
            <a:r>
              <a:rPr lang="zh-CN" altLang="en-US" sz="2000" b="1" smtClean="0">
                <a:latin typeface="Times New Roman" pitchFamily="18" charset="0"/>
              </a:rPr>
              <a:t>试探法，猜测试探：</a:t>
            </a:r>
            <a:r>
              <a:rPr lang="zh-CN" altLang="en-US" sz="2000" b="1" smtClean="0"/>
              <a:t>调试人员分析错误征兆，猜测故障的大致位置，然后检测程序中被怀疑位置附近的信息，由此获得对程序错误的准确定位。这种方法效率很低且缓慢，适合于结构比较简单的程序。 </a:t>
            </a:r>
            <a:endParaRPr lang="zh-CN" altLang="en-US" sz="2000" b="1" smtClean="0">
              <a:latin typeface="Times New Roman" pitchFamily="18" charset="0"/>
            </a:endParaRPr>
          </a:p>
          <a:p>
            <a:pPr marL="450850" lvl="1" indent="-271463">
              <a:lnSpc>
                <a:spcPct val="90000"/>
              </a:lnSpc>
              <a:buClr>
                <a:srgbClr val="FF9900"/>
              </a:buClr>
              <a:buSzPct val="80000"/>
              <a:buFont typeface="Wingdings" pitchFamily="2" charset="2"/>
              <a:buChar char="l"/>
            </a:pPr>
            <a:r>
              <a:rPr lang="zh-CN" altLang="en-US" sz="2000" b="1" smtClean="0">
                <a:latin typeface="Times New Roman" pitchFamily="18" charset="0"/>
              </a:rPr>
              <a:t>回溯法，人工沿程序控制流逆向追踪：</a:t>
            </a:r>
            <a:r>
              <a:rPr lang="zh-CN" altLang="en-US" sz="2000" b="1" smtClean="0"/>
              <a:t>调试人员分析错误征兆，确定最先发现</a:t>
            </a:r>
            <a:r>
              <a:rPr lang="zh-CN" altLang="en-US" sz="2000" b="1" smtClean="0">
                <a:latin typeface="Arial" charset="0"/>
              </a:rPr>
              <a:t>“</a:t>
            </a:r>
            <a:r>
              <a:rPr lang="zh-CN" altLang="en-US" sz="2000" b="1" smtClean="0"/>
              <a:t>症状</a:t>
            </a:r>
            <a:r>
              <a:rPr lang="zh-CN" altLang="en-US" sz="2000" b="1" smtClean="0">
                <a:latin typeface="Arial" charset="0"/>
              </a:rPr>
              <a:t>”</a:t>
            </a:r>
            <a:r>
              <a:rPr lang="zh-CN" altLang="en-US" sz="2000" b="1" smtClean="0"/>
              <a:t>的位置，然后人工沿程序的控制流程往回追踪源程序代码，直到找出错误根源或确定故障范围为止。这种方法适合于小型程序，对于大规模程序，由于其需要回溯的路径太多而变得不可操作。</a:t>
            </a:r>
            <a:endParaRPr lang="zh-CN" altLang="en-US" sz="2000" b="1" smtClean="0">
              <a:latin typeface="Times New Roman" pitchFamily="18" charset="0"/>
            </a:endParaRPr>
          </a:p>
          <a:p>
            <a:pPr marL="450850" lvl="1" indent="-271463">
              <a:lnSpc>
                <a:spcPct val="90000"/>
              </a:lnSpc>
              <a:buClr>
                <a:srgbClr val="FF9900"/>
              </a:buClr>
              <a:buSzPct val="80000"/>
              <a:buFont typeface="Wingdings" pitchFamily="2" charset="2"/>
              <a:buChar char="l"/>
            </a:pPr>
            <a:r>
              <a:rPr lang="zh-CN" altLang="en-US" sz="2000" b="1" smtClean="0">
                <a:latin typeface="Times New Roman" pitchFamily="18" charset="0"/>
              </a:rPr>
              <a:t>对分查找法，区分程序段查找：</a:t>
            </a:r>
            <a:r>
              <a:rPr lang="zh-CN" altLang="en-US" sz="2000" b="1" smtClean="0"/>
              <a:t>如果已经知道每个变量在程序内若干个关键点的正确值，则可以用赋值语句或输入语句在程序中点附近</a:t>
            </a:r>
            <a:r>
              <a:rPr lang="zh-CN" altLang="en-US" sz="2000" b="1" smtClean="0">
                <a:latin typeface="Arial" charset="0"/>
              </a:rPr>
              <a:t>“</a:t>
            </a:r>
            <a:r>
              <a:rPr lang="zh-CN" altLang="en-US" sz="2000" b="1" smtClean="0"/>
              <a:t>注入</a:t>
            </a:r>
            <a:r>
              <a:rPr lang="zh-CN" altLang="en-US" sz="2000" b="1" smtClean="0">
                <a:latin typeface="Arial" charset="0"/>
              </a:rPr>
              <a:t>”</a:t>
            </a:r>
            <a:r>
              <a:rPr lang="zh-CN" altLang="en-US" sz="2000" b="1" smtClean="0"/>
              <a:t>这些变量的正确值，然后检查程序的输出。如果输出结果是正确的，则故障在程序的前半部分；反之，故障在程序的后半部分。对于程序中有故障的那部分再重复使用这个方法，直到把故障范围缩小到容易诊断的程度为止。</a:t>
            </a:r>
          </a:p>
        </p:txBody>
      </p:sp>
      <p:sp>
        <p:nvSpPr>
          <p:cNvPr id="134148" name="AutoShape 4">
            <a:hlinkClick r:id="" action="ppaction://noaction" highlightClick="1"/>
          </p:cNvPr>
          <p:cNvSpPr>
            <a:spLocks noChangeArrowheads="1"/>
          </p:cNvSpPr>
          <p:nvPr/>
        </p:nvSpPr>
        <p:spPr bwMode="auto">
          <a:xfrm>
            <a:off x="1116013" y="981075"/>
            <a:ext cx="3530600" cy="914400"/>
          </a:xfrm>
          <a:prstGeom prst="actionButtonBlank">
            <a:avLst/>
          </a:prstGeom>
          <a:noFill/>
          <a:ln w="9525">
            <a:noFill/>
            <a:miter lim="800000"/>
            <a:headEnd/>
            <a:tailEnd/>
          </a:ln>
        </p:spPr>
        <p:txBody>
          <a:bodyPr anchor="ctr"/>
          <a:lstStyle/>
          <a:p>
            <a:r>
              <a:rPr lang="en-US" altLang="zh-CN" sz="3600" b="1">
                <a:solidFill>
                  <a:srgbClr val="0A0A0E"/>
                </a:solidFill>
                <a:latin typeface="Times New Roman" pitchFamily="18" charset="0"/>
              </a:rPr>
              <a:t>6.3.2 </a:t>
            </a:r>
            <a:r>
              <a:rPr lang="zh-CN" altLang="en-US" sz="3600" b="1">
                <a:solidFill>
                  <a:srgbClr val="0A0A0E"/>
                </a:solidFill>
                <a:latin typeface="Times New Roman" pitchFamily="18" charset="0"/>
              </a:rPr>
              <a:t>软件调试</a:t>
            </a:r>
          </a:p>
        </p:txBody>
      </p:sp>
    </p:spTree>
  </p:cSld>
  <p:clrMapOvr>
    <a:masterClrMapping/>
  </p:clrMapOvr>
  <p:transition spd="slow"/>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noFill/>
        </p:spPr>
        <p:txBody>
          <a:bodyPr/>
          <a:lstStyle/>
          <a:p>
            <a:pPr eaLnBrk="1" hangingPunct="1"/>
            <a:r>
              <a:rPr lang="en-US" altLang="zh-CN" sz="800" smtClean="0">
                <a:solidFill>
                  <a:schemeClr val="bg1"/>
                </a:solidFill>
              </a:rPr>
              <a:t>1.5.4MIS</a:t>
            </a:r>
            <a:r>
              <a:rPr lang="zh-CN" altLang="en-US" sz="800" smtClean="0">
                <a:solidFill>
                  <a:schemeClr val="bg1"/>
                </a:solidFill>
              </a:rPr>
              <a:t>的结构</a:t>
            </a:r>
          </a:p>
        </p:txBody>
      </p:sp>
      <p:sp>
        <p:nvSpPr>
          <p:cNvPr id="135171" name="Rectangle 3"/>
          <p:cNvSpPr>
            <a:spLocks noGrp="1" noChangeArrowheads="1"/>
          </p:cNvSpPr>
          <p:nvPr>
            <p:ph type="body" idx="1"/>
          </p:nvPr>
        </p:nvSpPr>
        <p:spPr>
          <a:xfrm>
            <a:off x="468313" y="1484313"/>
            <a:ext cx="8486775" cy="5373687"/>
          </a:xfrm>
          <a:noFill/>
        </p:spPr>
        <p:txBody>
          <a:bodyPr/>
          <a:lstStyle/>
          <a:p>
            <a:pPr marL="0" indent="0">
              <a:lnSpc>
                <a:spcPct val="110000"/>
              </a:lnSpc>
              <a:buClr>
                <a:schemeClr val="accent2"/>
              </a:buClr>
              <a:buFont typeface="Wingdings" pitchFamily="2" charset="2"/>
              <a:buNone/>
            </a:pPr>
            <a:endParaRPr lang="en-US" altLang="zh-CN" sz="2800" smtClean="0">
              <a:latin typeface="Times New Roman" pitchFamily="18" charset="0"/>
            </a:endParaRPr>
          </a:p>
          <a:p>
            <a:pPr marL="450850" lvl="1" indent="-271463" eaLnBrk="1" hangingPunct="1">
              <a:lnSpc>
                <a:spcPct val="80000"/>
              </a:lnSpc>
              <a:buClr>
                <a:srgbClr val="FF9900"/>
              </a:buClr>
              <a:buSzPct val="80000"/>
              <a:buFont typeface="Wingdings" pitchFamily="2" charset="2"/>
              <a:buChar char="l"/>
            </a:pPr>
            <a:r>
              <a:rPr lang="zh-CN" altLang="en-US" sz="2400" b="1" smtClean="0">
                <a:latin typeface="Times New Roman" pitchFamily="18" charset="0"/>
              </a:rPr>
              <a:t>归纳法：</a:t>
            </a:r>
            <a:r>
              <a:rPr lang="zh-CN" altLang="en-US" sz="2400" b="1" smtClean="0"/>
              <a:t>归纳错误信息的发生因果特性，提出假设的错误原因，用这些数据来证明或反驳，从而查出错误所在。其步骤为：</a:t>
            </a:r>
          </a:p>
          <a:p>
            <a:pPr marL="1182688" lvl="2" indent="-277813" eaLnBrk="1" hangingPunct="1">
              <a:lnSpc>
                <a:spcPct val="80000"/>
              </a:lnSpc>
            </a:pPr>
            <a:r>
              <a:rPr lang="zh-CN" altLang="en-US" sz="2000" b="1" smtClean="0"/>
              <a:t>收集有关资料；</a:t>
            </a:r>
          </a:p>
          <a:p>
            <a:pPr marL="1182688" lvl="2" indent="-277813" eaLnBrk="1" hangingPunct="1">
              <a:lnSpc>
                <a:spcPct val="80000"/>
              </a:lnSpc>
            </a:pPr>
            <a:r>
              <a:rPr lang="zh-CN" altLang="en-US" sz="2000" b="1" smtClean="0"/>
              <a:t>组织数据；</a:t>
            </a:r>
          </a:p>
          <a:p>
            <a:pPr marL="1182688" lvl="2" indent="-277813" eaLnBrk="1" hangingPunct="1">
              <a:lnSpc>
                <a:spcPct val="80000"/>
              </a:lnSpc>
            </a:pPr>
            <a:r>
              <a:rPr lang="zh-CN" altLang="en-US" sz="2000" b="1" smtClean="0"/>
              <a:t>导出假设；</a:t>
            </a:r>
          </a:p>
          <a:p>
            <a:pPr marL="1182688" lvl="2" indent="-277813" eaLnBrk="1" hangingPunct="1">
              <a:lnSpc>
                <a:spcPct val="80000"/>
              </a:lnSpc>
            </a:pPr>
            <a:r>
              <a:rPr lang="zh-CN" altLang="en-US" sz="2000" b="1" smtClean="0"/>
              <a:t>证明假设。</a:t>
            </a:r>
            <a:endParaRPr lang="zh-CN" altLang="en-US" sz="2000" b="1" smtClean="0">
              <a:latin typeface="Times New Roman" pitchFamily="18" charset="0"/>
            </a:endParaRPr>
          </a:p>
          <a:p>
            <a:pPr marL="450850" lvl="1" indent="-271463" eaLnBrk="1" hangingPunct="1">
              <a:lnSpc>
                <a:spcPct val="80000"/>
              </a:lnSpc>
              <a:buClr>
                <a:srgbClr val="FF9900"/>
              </a:buClr>
              <a:buSzPct val="80000"/>
              <a:buFont typeface="Wingdings" pitchFamily="2" charset="2"/>
              <a:buChar char="l"/>
            </a:pPr>
            <a:r>
              <a:rPr lang="zh-CN" altLang="en-US" sz="2400" b="1" smtClean="0">
                <a:latin typeface="Times New Roman" pitchFamily="18" charset="0"/>
              </a:rPr>
              <a:t>演绎法：</a:t>
            </a:r>
            <a:r>
              <a:rPr lang="zh-CN" altLang="en-US" sz="2400" b="1" smtClean="0"/>
              <a:t>根据测试结果，列出所有可能的错误原因。分析已有的数据，排除不可能和彼此矛盾的原因。对余下的原因，选择可能性最大的，利用已有的数据完善该假设，使假设更具体。其步骤为：</a:t>
            </a:r>
          </a:p>
          <a:p>
            <a:pPr marL="1182688" lvl="2" indent="-277813" eaLnBrk="1" hangingPunct="1">
              <a:lnSpc>
                <a:spcPct val="80000"/>
              </a:lnSpc>
            </a:pPr>
            <a:r>
              <a:rPr lang="zh-CN" altLang="en-US" sz="2000" b="1" smtClean="0"/>
              <a:t>列出所有可能的原因；</a:t>
            </a:r>
          </a:p>
          <a:p>
            <a:pPr marL="1182688" lvl="2" indent="-277813" eaLnBrk="1" hangingPunct="1">
              <a:lnSpc>
                <a:spcPct val="80000"/>
              </a:lnSpc>
            </a:pPr>
            <a:r>
              <a:rPr lang="zh-CN" altLang="en-US" sz="2000" b="1" smtClean="0"/>
              <a:t>用已有的数据排除不正确的假设；</a:t>
            </a:r>
          </a:p>
          <a:p>
            <a:pPr marL="1182688" lvl="2" indent="-277813" eaLnBrk="1" hangingPunct="1">
              <a:lnSpc>
                <a:spcPct val="80000"/>
              </a:lnSpc>
            </a:pPr>
            <a:r>
              <a:rPr lang="zh-CN" altLang="en-US" sz="2000" b="1" smtClean="0"/>
              <a:t>精化剩余的假设；</a:t>
            </a:r>
          </a:p>
          <a:p>
            <a:pPr marL="1182688" lvl="2" indent="-277813" eaLnBrk="1" hangingPunct="1">
              <a:lnSpc>
                <a:spcPct val="80000"/>
              </a:lnSpc>
            </a:pPr>
            <a:r>
              <a:rPr lang="zh-CN" altLang="en-US" sz="2000" b="1" smtClean="0"/>
              <a:t>证明剩余假设。</a:t>
            </a:r>
          </a:p>
        </p:txBody>
      </p:sp>
      <p:sp>
        <p:nvSpPr>
          <p:cNvPr id="135172" name="AutoShape 4">
            <a:hlinkClick r:id="" action="ppaction://noaction" highlightClick="1"/>
          </p:cNvPr>
          <p:cNvSpPr>
            <a:spLocks noChangeArrowheads="1"/>
          </p:cNvSpPr>
          <p:nvPr/>
        </p:nvSpPr>
        <p:spPr bwMode="auto">
          <a:xfrm>
            <a:off x="1476375" y="908050"/>
            <a:ext cx="3530600" cy="914400"/>
          </a:xfrm>
          <a:prstGeom prst="actionButtonBlank">
            <a:avLst/>
          </a:prstGeom>
          <a:noFill/>
          <a:ln w="9525">
            <a:noFill/>
            <a:miter lim="800000"/>
            <a:headEnd/>
            <a:tailEnd/>
          </a:ln>
        </p:spPr>
        <p:txBody>
          <a:bodyPr anchor="ctr"/>
          <a:lstStyle/>
          <a:p>
            <a:r>
              <a:rPr lang="en-US" altLang="zh-CN" sz="3600" b="1">
                <a:solidFill>
                  <a:srgbClr val="0A0A0E"/>
                </a:solidFill>
                <a:latin typeface="Times New Roman" pitchFamily="18" charset="0"/>
              </a:rPr>
              <a:t>6.3.2 </a:t>
            </a:r>
            <a:r>
              <a:rPr lang="zh-CN" altLang="en-US" sz="3600" b="1">
                <a:solidFill>
                  <a:srgbClr val="0A0A0E"/>
                </a:solidFill>
                <a:latin typeface="Times New Roman" pitchFamily="18" charset="0"/>
              </a:rPr>
              <a:t>软件调试</a:t>
            </a: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62" name="Rectangle 2"/>
          <p:cNvSpPr>
            <a:spLocks noChangeArrowheads="1"/>
          </p:cNvSpPr>
          <p:nvPr/>
        </p:nvSpPr>
        <p:spPr bwMode="auto">
          <a:xfrm>
            <a:off x="611188" y="1920875"/>
            <a:ext cx="7250112" cy="2378075"/>
          </a:xfrm>
          <a:prstGeom prst="rect">
            <a:avLst/>
          </a:prstGeom>
          <a:noFill/>
          <a:ln w="9525" algn="ctr">
            <a:noFill/>
            <a:miter lim="800000"/>
            <a:headEnd/>
            <a:tailEnd/>
          </a:ln>
        </p:spPr>
        <p:txBody>
          <a:bodyPr anchor="ctr">
            <a:spAutoFit/>
          </a:bodyPr>
          <a:lstStyle/>
          <a:p>
            <a:pPr>
              <a:lnSpc>
                <a:spcPct val="125000"/>
              </a:lnSpc>
            </a:pPr>
            <a:r>
              <a:rPr lang="en-US" altLang="zh-CN" sz="2800" b="1">
                <a:latin typeface="楷体_GB2312" pitchFamily="49" charset="-122"/>
                <a:ea typeface="楷体_GB2312" pitchFamily="49" charset="-122"/>
              </a:rPr>
              <a:t>⑵ </a:t>
            </a:r>
            <a:r>
              <a:rPr lang="zh-CN" altLang="en-US" sz="2800" b="1">
                <a:latin typeface="楷体_GB2312" pitchFamily="49" charset="-122"/>
                <a:ea typeface="楷体_GB2312" pitchFamily="49" charset="-122"/>
              </a:rPr>
              <a:t>可靠性</a:t>
            </a:r>
            <a:r>
              <a:rPr lang="zh-CN" altLang="en-US" b="1">
                <a:latin typeface="Arial" charset="0"/>
              </a:rPr>
              <a:t>：程序应具有较好的容错能力。 </a:t>
            </a:r>
          </a:p>
          <a:p>
            <a:pPr lvl="1">
              <a:lnSpc>
                <a:spcPct val="160000"/>
              </a:lnSpc>
              <a:buClr>
                <a:schemeClr val="accent2"/>
              </a:buClr>
              <a:buFontTx/>
              <a:buChar char="•"/>
            </a:pPr>
            <a:r>
              <a:rPr lang="zh-CN" altLang="en-US" b="1">
                <a:latin typeface="Arial" charset="0"/>
              </a:rPr>
              <a:t>正常情况下能正确工作。 </a:t>
            </a:r>
          </a:p>
          <a:p>
            <a:pPr lvl="1">
              <a:lnSpc>
                <a:spcPct val="160000"/>
              </a:lnSpc>
              <a:buClr>
                <a:schemeClr val="accent2"/>
              </a:buClr>
              <a:buFontTx/>
              <a:buChar char="•"/>
            </a:pPr>
            <a:r>
              <a:rPr lang="zh-CN" altLang="en-US" b="1">
                <a:latin typeface="Arial" charset="0"/>
              </a:rPr>
              <a:t>意外情况下应便于处理，不至产生意外的操作，从而造成严重损失。</a:t>
            </a:r>
            <a:r>
              <a:rPr lang="zh-CN" altLang="en-US">
                <a:latin typeface="Arial" charset="0"/>
              </a:rPr>
              <a:t> </a:t>
            </a:r>
          </a:p>
        </p:txBody>
      </p:sp>
      <p:sp>
        <p:nvSpPr>
          <p:cNvPr id="1781763" name="Rectangle 3"/>
          <p:cNvSpPr>
            <a:spLocks noChangeArrowheads="1"/>
          </p:cNvSpPr>
          <p:nvPr/>
        </p:nvSpPr>
        <p:spPr bwMode="auto">
          <a:xfrm>
            <a:off x="611188" y="4508500"/>
            <a:ext cx="7250112" cy="1373188"/>
          </a:xfrm>
          <a:prstGeom prst="rect">
            <a:avLst/>
          </a:prstGeom>
          <a:noFill/>
          <a:ln w="9525" algn="ctr">
            <a:noFill/>
            <a:miter lim="800000"/>
            <a:headEnd/>
            <a:tailEnd/>
          </a:ln>
        </p:spPr>
        <p:txBody>
          <a:bodyPr anchor="ctr">
            <a:spAutoFit/>
          </a:bodyPr>
          <a:lstStyle/>
          <a:p>
            <a:pPr>
              <a:lnSpc>
                <a:spcPct val="160000"/>
              </a:lnSpc>
            </a:pPr>
            <a:r>
              <a:rPr lang="en-US" altLang="zh-CN" sz="2800" b="1">
                <a:latin typeface="楷体_GB2312" pitchFamily="49" charset="-122"/>
                <a:ea typeface="楷体_GB2312" pitchFamily="49" charset="-122"/>
              </a:rPr>
              <a:t>⑶ </a:t>
            </a:r>
            <a:r>
              <a:rPr lang="zh-CN" altLang="en-US" sz="2800" b="1">
                <a:latin typeface="楷体_GB2312" pitchFamily="49" charset="-122"/>
                <a:ea typeface="楷体_GB2312" pitchFamily="49" charset="-122"/>
              </a:rPr>
              <a:t>可理解性：</a:t>
            </a:r>
            <a:r>
              <a:rPr lang="zh-CN" altLang="en-US" b="1">
                <a:latin typeface="Arial" charset="0"/>
              </a:rPr>
              <a:t>程序不仅要求逻辑正确，计算机能够执行，而且应当层次清楚，便于阅读。 </a:t>
            </a:r>
          </a:p>
        </p:txBody>
      </p:sp>
      <p:sp>
        <p:nvSpPr>
          <p:cNvPr id="18436" name="Rectangle 4"/>
          <p:cNvSpPr>
            <a:spLocks noChangeArrowheads="1"/>
          </p:cNvSpPr>
          <p:nvPr/>
        </p:nvSpPr>
        <p:spPr bwMode="auto">
          <a:xfrm>
            <a:off x="1116013" y="188913"/>
            <a:ext cx="7793037" cy="1462087"/>
          </a:xfrm>
          <a:prstGeom prst="rect">
            <a:avLst/>
          </a:prstGeom>
          <a:noFill/>
          <a:ln w="9525">
            <a:noFill/>
            <a:miter lim="800000"/>
            <a:headEnd/>
            <a:tailEnd/>
          </a:ln>
        </p:spPr>
        <p:txBody>
          <a:bodyPr anchor="b"/>
          <a:lstStyle/>
          <a:p>
            <a:r>
              <a:rPr lang="en-US" altLang="zh-CN" sz="4400"/>
              <a:t>  </a:t>
            </a:r>
            <a:r>
              <a:rPr lang="zh-CN" altLang="en-US" sz="3600" b="1"/>
              <a:t>程序设计的目标</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1781762"/>
                                        </p:tgtEl>
                                        <p:attrNameLst>
                                          <p:attrName>style.visibility</p:attrName>
                                        </p:attrNameLst>
                                      </p:cBhvr>
                                      <p:to>
                                        <p:strVal val="visible"/>
                                      </p:to>
                                    </p:set>
                                    <p:animScale>
                                      <p:cBhvr>
                                        <p:cTn id="7" dur="1000" decel="50000" fill="hold">
                                          <p:stCondLst>
                                            <p:cond delay="0"/>
                                          </p:stCondLst>
                                        </p:cTn>
                                        <p:tgtEl>
                                          <p:spTgt spid="178176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781762"/>
                                        </p:tgtEl>
                                        <p:attrNameLst>
                                          <p:attrName>ppt_x</p:attrName>
                                          <p:attrName>ppt_y</p:attrName>
                                        </p:attrNameLst>
                                      </p:cBhvr>
                                    </p:animMotion>
                                    <p:animEffect transition="in" filter="fade">
                                      <p:cBhvr>
                                        <p:cTn id="9" dur="1000"/>
                                        <p:tgtEl>
                                          <p:spTgt spid="1781762"/>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1781763"/>
                                        </p:tgtEl>
                                        <p:attrNameLst>
                                          <p:attrName>style.visibility</p:attrName>
                                        </p:attrNameLst>
                                      </p:cBhvr>
                                      <p:to>
                                        <p:strVal val="visible"/>
                                      </p:to>
                                    </p:set>
                                    <p:animEffect transition="in" filter="wipe(down)">
                                      <p:cBhvr>
                                        <p:cTn id="14" dur="580">
                                          <p:stCondLst>
                                            <p:cond delay="0"/>
                                          </p:stCondLst>
                                        </p:cTn>
                                        <p:tgtEl>
                                          <p:spTgt spid="1781763"/>
                                        </p:tgtEl>
                                      </p:cBhvr>
                                    </p:animEffect>
                                    <p:anim calcmode="lin" valueType="num">
                                      <p:cBhvr>
                                        <p:cTn id="15" dur="1822" tmFilter="0,0; 0.14,0.36; 0.43,0.73; 0.71,0.91; 1.0,1.0">
                                          <p:stCondLst>
                                            <p:cond delay="0"/>
                                          </p:stCondLst>
                                        </p:cTn>
                                        <p:tgtEl>
                                          <p:spTgt spid="1781763"/>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1781763"/>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1781763"/>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1781763"/>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1781763"/>
                                        </p:tgtEl>
                                        <p:attrNameLst>
                                          <p:attrName>ppt_y</p:attrName>
                                        </p:attrNameLst>
                                      </p:cBhvr>
                                      <p:tavLst>
                                        <p:tav tm="0" fmla="#ppt_y-sin(pi*$)/81">
                                          <p:val>
                                            <p:fltVal val="0"/>
                                          </p:val>
                                        </p:tav>
                                        <p:tav tm="100000">
                                          <p:val>
                                            <p:fltVal val="1"/>
                                          </p:val>
                                        </p:tav>
                                      </p:tavLst>
                                    </p:anim>
                                    <p:animScale>
                                      <p:cBhvr>
                                        <p:cTn id="20" dur="26">
                                          <p:stCondLst>
                                            <p:cond delay="650"/>
                                          </p:stCondLst>
                                        </p:cTn>
                                        <p:tgtEl>
                                          <p:spTgt spid="1781763"/>
                                        </p:tgtEl>
                                      </p:cBhvr>
                                      <p:to x="100000" y="60000"/>
                                    </p:animScale>
                                    <p:animScale>
                                      <p:cBhvr>
                                        <p:cTn id="21" dur="166" decel="50000">
                                          <p:stCondLst>
                                            <p:cond delay="676"/>
                                          </p:stCondLst>
                                        </p:cTn>
                                        <p:tgtEl>
                                          <p:spTgt spid="1781763"/>
                                        </p:tgtEl>
                                      </p:cBhvr>
                                      <p:to x="100000" y="100000"/>
                                    </p:animScale>
                                    <p:animScale>
                                      <p:cBhvr>
                                        <p:cTn id="22" dur="26">
                                          <p:stCondLst>
                                            <p:cond delay="1312"/>
                                          </p:stCondLst>
                                        </p:cTn>
                                        <p:tgtEl>
                                          <p:spTgt spid="1781763"/>
                                        </p:tgtEl>
                                      </p:cBhvr>
                                      <p:to x="100000" y="80000"/>
                                    </p:animScale>
                                    <p:animScale>
                                      <p:cBhvr>
                                        <p:cTn id="23" dur="166" decel="50000">
                                          <p:stCondLst>
                                            <p:cond delay="1338"/>
                                          </p:stCondLst>
                                        </p:cTn>
                                        <p:tgtEl>
                                          <p:spTgt spid="1781763"/>
                                        </p:tgtEl>
                                      </p:cBhvr>
                                      <p:to x="100000" y="100000"/>
                                    </p:animScale>
                                    <p:animScale>
                                      <p:cBhvr>
                                        <p:cTn id="24" dur="26">
                                          <p:stCondLst>
                                            <p:cond delay="1642"/>
                                          </p:stCondLst>
                                        </p:cTn>
                                        <p:tgtEl>
                                          <p:spTgt spid="1781763"/>
                                        </p:tgtEl>
                                      </p:cBhvr>
                                      <p:to x="100000" y="90000"/>
                                    </p:animScale>
                                    <p:animScale>
                                      <p:cBhvr>
                                        <p:cTn id="25" dur="166" decel="50000">
                                          <p:stCondLst>
                                            <p:cond delay="1668"/>
                                          </p:stCondLst>
                                        </p:cTn>
                                        <p:tgtEl>
                                          <p:spTgt spid="1781763"/>
                                        </p:tgtEl>
                                      </p:cBhvr>
                                      <p:to x="100000" y="100000"/>
                                    </p:animScale>
                                    <p:animScale>
                                      <p:cBhvr>
                                        <p:cTn id="26" dur="26">
                                          <p:stCondLst>
                                            <p:cond delay="1808"/>
                                          </p:stCondLst>
                                        </p:cTn>
                                        <p:tgtEl>
                                          <p:spTgt spid="1781763"/>
                                        </p:tgtEl>
                                      </p:cBhvr>
                                      <p:to x="100000" y="95000"/>
                                    </p:animScale>
                                    <p:animScale>
                                      <p:cBhvr>
                                        <p:cTn id="27" dur="166" decel="50000">
                                          <p:stCondLst>
                                            <p:cond delay="1834"/>
                                          </p:stCondLst>
                                        </p:cTn>
                                        <p:tgtEl>
                                          <p:spTgt spid="178176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62" grpId="0"/>
      <p:bldP spid="178176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2786" name="Rectangle 2"/>
          <p:cNvSpPr>
            <a:spLocks noChangeArrowheads="1"/>
          </p:cNvSpPr>
          <p:nvPr/>
        </p:nvSpPr>
        <p:spPr bwMode="auto">
          <a:xfrm>
            <a:off x="539750" y="1916113"/>
            <a:ext cx="8064500" cy="4279900"/>
          </a:xfrm>
          <a:prstGeom prst="rect">
            <a:avLst/>
          </a:prstGeom>
          <a:noFill/>
          <a:ln w="9525" algn="ctr">
            <a:noFill/>
            <a:miter lim="800000"/>
            <a:headEnd/>
            <a:tailEnd/>
          </a:ln>
        </p:spPr>
        <p:txBody>
          <a:bodyPr anchor="ctr">
            <a:spAutoFit/>
          </a:bodyPr>
          <a:lstStyle/>
          <a:p>
            <a:pPr>
              <a:lnSpc>
                <a:spcPct val="160000"/>
              </a:lnSpc>
            </a:pPr>
            <a:r>
              <a:rPr lang="en-US" altLang="zh-CN" sz="2800" b="1">
                <a:latin typeface="楷体_GB2312" pitchFamily="49" charset="-122"/>
                <a:ea typeface="楷体_GB2312" pitchFamily="49" charset="-122"/>
              </a:rPr>
              <a:t>⑷ </a:t>
            </a:r>
            <a:r>
              <a:rPr lang="zh-CN" altLang="en-US" sz="2800" b="1">
                <a:latin typeface="楷体_GB2312" pitchFamily="49" charset="-122"/>
                <a:ea typeface="楷体_GB2312" pitchFamily="49" charset="-122"/>
              </a:rPr>
              <a:t>效率： 程序能否有效地利用计算机资源</a:t>
            </a:r>
          </a:p>
          <a:p>
            <a:pPr lvl="1">
              <a:lnSpc>
                <a:spcPct val="160000"/>
              </a:lnSpc>
              <a:buClr>
                <a:schemeClr val="tx2"/>
              </a:buClr>
              <a:buFontTx/>
              <a:buChar char="•"/>
            </a:pPr>
            <a:r>
              <a:rPr lang="zh-CN" altLang="en-US" b="1">
                <a:latin typeface="Arial" charset="0"/>
              </a:rPr>
              <a:t> 程序效率的地位： 已不像以前那样举足轻重了，因为硬件价格大幅度下降，而其性能却不断完善和提高。</a:t>
            </a:r>
          </a:p>
          <a:p>
            <a:pPr lvl="1">
              <a:lnSpc>
                <a:spcPct val="160000"/>
              </a:lnSpc>
              <a:buClr>
                <a:schemeClr val="tx2"/>
              </a:buClr>
              <a:buFontTx/>
              <a:buChar char="•"/>
            </a:pPr>
            <a:r>
              <a:rPr lang="zh-CN" altLang="en-US" b="1">
                <a:latin typeface="Arial" charset="0"/>
              </a:rPr>
              <a:t> 程序设计人员工作效率的地位日益重要。不仅能降低软件开发成本；而且可明显降低程序的出错率，进而减轻维护人员的工作负担。为了提高程序设计效率，应充分利用各种软件开发工具。</a:t>
            </a:r>
          </a:p>
        </p:txBody>
      </p:sp>
      <p:sp>
        <p:nvSpPr>
          <p:cNvPr id="19459" name="Rectangle 3"/>
          <p:cNvSpPr>
            <a:spLocks noChangeArrowheads="1"/>
          </p:cNvSpPr>
          <p:nvPr/>
        </p:nvSpPr>
        <p:spPr bwMode="auto">
          <a:xfrm>
            <a:off x="1116013" y="188913"/>
            <a:ext cx="7793037" cy="1462087"/>
          </a:xfrm>
          <a:prstGeom prst="rect">
            <a:avLst/>
          </a:prstGeom>
          <a:noFill/>
          <a:ln w="9525">
            <a:noFill/>
            <a:miter lim="800000"/>
            <a:headEnd/>
            <a:tailEnd/>
          </a:ln>
        </p:spPr>
        <p:txBody>
          <a:bodyPr anchor="b"/>
          <a:lstStyle/>
          <a:p>
            <a:r>
              <a:rPr lang="en-US" altLang="zh-CN" sz="4400"/>
              <a:t>  </a:t>
            </a:r>
            <a:r>
              <a:rPr lang="zh-CN" altLang="en-US" sz="3600" b="1"/>
              <a:t>程序设计的目标</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782786"/>
                                        </p:tgtEl>
                                        <p:attrNameLst>
                                          <p:attrName>style.visibility</p:attrName>
                                        </p:attrNameLst>
                                      </p:cBhvr>
                                      <p:to>
                                        <p:strVal val="visible"/>
                                      </p:to>
                                    </p:set>
                                    <p:anim calcmode="lin" valueType="num">
                                      <p:cBhvr>
                                        <p:cTn id="7" dur="500" fill="hold"/>
                                        <p:tgtEl>
                                          <p:spTgt spid="1782786"/>
                                        </p:tgtEl>
                                        <p:attrNameLst>
                                          <p:attrName>ppt_w</p:attrName>
                                        </p:attrNameLst>
                                      </p:cBhvr>
                                      <p:tavLst>
                                        <p:tav tm="0">
                                          <p:val>
                                            <p:fltVal val="0"/>
                                          </p:val>
                                        </p:tav>
                                        <p:tav tm="100000">
                                          <p:val>
                                            <p:strVal val="#ppt_w"/>
                                          </p:val>
                                        </p:tav>
                                      </p:tavLst>
                                    </p:anim>
                                    <p:anim calcmode="lin" valueType="num">
                                      <p:cBhvr>
                                        <p:cTn id="8" dur="500" fill="hold"/>
                                        <p:tgtEl>
                                          <p:spTgt spid="178278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278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468313" y="2781300"/>
            <a:ext cx="8066087" cy="2994025"/>
          </a:xfrm>
          <a:prstGeom prst="rect">
            <a:avLst/>
          </a:prstGeom>
          <a:noFill/>
          <a:ln w="9525" algn="ctr">
            <a:noFill/>
            <a:miter lim="800000"/>
            <a:headEnd/>
            <a:tailEnd/>
          </a:ln>
        </p:spPr>
        <p:txBody>
          <a:bodyPr anchor="ctr">
            <a:spAutoFit/>
          </a:bodyPr>
          <a:lstStyle/>
          <a:p>
            <a:pPr>
              <a:lnSpc>
                <a:spcPct val="170000"/>
              </a:lnSpc>
              <a:buClr>
                <a:schemeClr val="tx2"/>
              </a:buClr>
              <a:buFontTx/>
              <a:buChar char="•"/>
            </a:pPr>
            <a:r>
              <a:rPr lang="zh-CN" altLang="en-US" sz="2800" b="1">
                <a:latin typeface="Arial" charset="0"/>
              </a:rPr>
              <a:t>在过去的小程序设计中，主要强调程序的正确和效率。</a:t>
            </a:r>
          </a:p>
          <a:p>
            <a:pPr>
              <a:lnSpc>
                <a:spcPct val="170000"/>
              </a:lnSpc>
              <a:buClr>
                <a:schemeClr val="tx2"/>
              </a:buClr>
              <a:buFontTx/>
              <a:buChar char="•"/>
            </a:pPr>
            <a:r>
              <a:rPr lang="zh-CN" altLang="en-US" sz="2800" b="1">
                <a:latin typeface="Arial" charset="0"/>
              </a:rPr>
              <a:t>对于大型程序，人们则倾向于首先强调程序的可维护性、可靠性和可理解性，然后才是效率。 </a:t>
            </a:r>
          </a:p>
        </p:txBody>
      </p:sp>
      <p:sp>
        <p:nvSpPr>
          <p:cNvPr id="20483" name="Rectangle 3"/>
          <p:cNvSpPr>
            <a:spLocks noChangeArrowheads="1"/>
          </p:cNvSpPr>
          <p:nvPr/>
        </p:nvSpPr>
        <p:spPr bwMode="auto">
          <a:xfrm>
            <a:off x="684213" y="784225"/>
            <a:ext cx="4248150" cy="976313"/>
          </a:xfrm>
          <a:prstGeom prst="rect">
            <a:avLst/>
          </a:prstGeom>
          <a:noFill/>
          <a:ln w="9525" algn="ctr">
            <a:noFill/>
            <a:miter lim="800000"/>
            <a:headEnd/>
            <a:tailEnd/>
          </a:ln>
        </p:spPr>
        <p:txBody>
          <a:bodyPr anchor="ctr">
            <a:spAutoFit/>
          </a:bodyPr>
          <a:lstStyle/>
          <a:p>
            <a:pPr algn="ctr">
              <a:lnSpc>
                <a:spcPct val="145000"/>
              </a:lnSpc>
            </a:pPr>
            <a:r>
              <a:rPr lang="zh-CN" altLang="en-US" sz="4000">
                <a:solidFill>
                  <a:schemeClr val="hlink"/>
                </a:solidFill>
                <a:latin typeface="Arial" charset="0"/>
                <a:ea typeface="黑体" pitchFamily="2" charset="-122"/>
              </a:rPr>
              <a:t>注意</a:t>
            </a:r>
          </a:p>
        </p:txBody>
      </p:sp>
      <p:sp>
        <p:nvSpPr>
          <p:cNvPr id="20484" name="Rectangle 4"/>
          <p:cNvSpPr>
            <a:spLocks noChangeArrowheads="1"/>
          </p:cNvSpPr>
          <p:nvPr/>
        </p:nvSpPr>
        <p:spPr bwMode="auto">
          <a:xfrm>
            <a:off x="611188" y="947738"/>
            <a:ext cx="1368425" cy="647700"/>
          </a:xfrm>
          <a:prstGeom prst="rect">
            <a:avLst/>
          </a:prstGeom>
          <a:noFill/>
          <a:ln w="9525" algn="ctr">
            <a:noFill/>
            <a:miter lim="800000"/>
            <a:headEnd/>
            <a:tailEnd/>
          </a:ln>
        </p:spPr>
        <p:txBody>
          <a:bodyPr wrap="none" anchor="ctr">
            <a:spAutoFit/>
          </a:bodyPr>
          <a:lstStyle/>
          <a:p>
            <a:endParaRPr lang="zh-CN" altLang="en-US"/>
          </a:p>
        </p:txBody>
      </p:sp>
      <p:sp>
        <p:nvSpPr>
          <p:cNvPr id="20485" name="Rectangle 5"/>
          <p:cNvSpPr>
            <a:spLocks noChangeArrowheads="1"/>
          </p:cNvSpPr>
          <p:nvPr/>
        </p:nvSpPr>
        <p:spPr bwMode="auto">
          <a:xfrm>
            <a:off x="755650" y="2133600"/>
            <a:ext cx="7685088" cy="711200"/>
          </a:xfrm>
          <a:prstGeom prst="rect">
            <a:avLst/>
          </a:prstGeom>
          <a:noFill/>
          <a:ln w="9525" algn="ctr">
            <a:noFill/>
            <a:miter lim="800000"/>
            <a:headEnd/>
            <a:tailEnd/>
          </a:ln>
        </p:spPr>
        <p:txBody>
          <a:bodyPr wrap="none">
            <a:spAutoFit/>
          </a:bodyPr>
          <a:lstStyle/>
          <a:p>
            <a:pPr>
              <a:lnSpc>
                <a:spcPct val="145000"/>
              </a:lnSpc>
            </a:pPr>
            <a:r>
              <a:rPr lang="zh-CN" altLang="en-US" sz="2800" b="1">
                <a:latin typeface="Arial" charset="0"/>
                <a:ea typeface="楷体_GB2312" pitchFamily="49" charset="-122"/>
              </a:rPr>
              <a:t>程序效率、可维护性、可理解性三者之间的关系</a:t>
            </a:r>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xfrm>
            <a:off x="685800" y="1981200"/>
            <a:ext cx="7772400" cy="4184650"/>
          </a:xfrm>
        </p:spPr>
        <p:txBody>
          <a:bodyPr/>
          <a:lstStyle/>
          <a:p>
            <a:pPr marL="0" indent="0" eaLnBrk="1" hangingPunct="1">
              <a:lnSpc>
                <a:spcPct val="90000"/>
              </a:lnSpc>
              <a:spcBef>
                <a:spcPct val="0"/>
              </a:spcBef>
              <a:buFontTx/>
              <a:buNone/>
            </a:pPr>
            <a:r>
              <a:rPr lang="zh-CN" altLang="en-US" sz="2800" b="1" smtClean="0"/>
              <a:t>程序设计的基本要求</a:t>
            </a:r>
            <a:endParaRPr lang="zh-CN" altLang="en-US" sz="2800" b="1" smtClean="0">
              <a:latin typeface="宋体" pitchFamily="2" charset="-122"/>
            </a:endParaRPr>
          </a:p>
          <a:p>
            <a:pPr marL="627063" lvl="1" indent="-447675" eaLnBrk="1" hangingPunct="1">
              <a:buSzPct val="60000"/>
            </a:pPr>
            <a:r>
              <a:rPr lang="zh-CN" altLang="en-US" sz="2400" b="1" smtClean="0"/>
              <a:t>程序的功能必须按照规定的要求，正确地满足预期的需要</a:t>
            </a:r>
          </a:p>
          <a:p>
            <a:pPr marL="627063" lvl="1" indent="-447675" eaLnBrk="1" hangingPunct="1">
              <a:buSzPct val="60000"/>
            </a:pPr>
            <a:r>
              <a:rPr lang="zh-CN" altLang="en-US" sz="2400" b="1" smtClean="0"/>
              <a:t>程序内容清晰、明了、便于阅读和理解</a:t>
            </a:r>
          </a:p>
          <a:p>
            <a:pPr marL="627063" lvl="1" indent="-447675" eaLnBrk="1" hangingPunct="1">
              <a:buSzPct val="60000"/>
            </a:pPr>
            <a:r>
              <a:rPr lang="zh-CN" altLang="en-US" sz="2400" b="1" smtClean="0"/>
              <a:t>程序结构严谨、简捷、算法和语句选用合理，执行速度快，节省机时</a:t>
            </a:r>
          </a:p>
          <a:p>
            <a:pPr marL="627063" lvl="1" indent="-447675" eaLnBrk="1" hangingPunct="1">
              <a:buSzPct val="60000"/>
            </a:pPr>
            <a:r>
              <a:rPr lang="zh-CN" altLang="en-US" sz="2400" b="1" smtClean="0"/>
              <a:t>程序和数据的存储、调用安排得当，节省存储空间</a:t>
            </a:r>
          </a:p>
          <a:p>
            <a:pPr marL="627063" lvl="1" indent="-447675" eaLnBrk="1" hangingPunct="1">
              <a:buSzPct val="60000"/>
            </a:pPr>
            <a:r>
              <a:rPr lang="zh-CN" altLang="en-US" sz="2400" b="1" smtClean="0"/>
              <a:t>程序适应性强。程序交付使用后，若应用问题或外界环境有了变化时，调整和修改程序比较简便易行</a:t>
            </a:r>
          </a:p>
        </p:txBody>
      </p:sp>
      <p:sp>
        <p:nvSpPr>
          <p:cNvPr id="21507" name="AutoShape 3">
            <a:hlinkClick r:id="" action="ppaction://noaction" highlightClick="1"/>
          </p:cNvPr>
          <p:cNvSpPr>
            <a:spLocks noChangeArrowheads="1"/>
          </p:cNvSpPr>
          <p:nvPr/>
        </p:nvSpPr>
        <p:spPr bwMode="auto">
          <a:xfrm>
            <a:off x="1908175" y="981075"/>
            <a:ext cx="3887788" cy="914400"/>
          </a:xfrm>
          <a:prstGeom prst="actionButtonBlank">
            <a:avLst/>
          </a:prstGeom>
          <a:noFill/>
          <a:ln w="9525">
            <a:noFill/>
            <a:miter lim="800000"/>
            <a:headEnd/>
            <a:tailEnd/>
          </a:ln>
        </p:spPr>
        <p:txBody>
          <a:bodyPr anchor="ctr"/>
          <a:lstStyle/>
          <a:p>
            <a:r>
              <a:rPr lang="en-US" altLang="zh-CN" sz="3600" b="1">
                <a:solidFill>
                  <a:srgbClr val="0A0A0E"/>
                </a:solidFill>
                <a:latin typeface="Times New Roman" pitchFamily="18" charset="0"/>
              </a:rPr>
              <a:t>6.2 </a:t>
            </a:r>
            <a:r>
              <a:rPr lang="zh-CN" altLang="en-US" sz="3600" b="1">
                <a:solidFill>
                  <a:srgbClr val="0A0A0E"/>
                </a:solidFill>
                <a:latin typeface="Times New Roman" pitchFamily="18" charset="0"/>
              </a:rPr>
              <a:t>程序设计</a:t>
            </a:r>
            <a:r>
              <a:rPr lang="zh-CN" altLang="en-US" sz="3200" b="1">
                <a:solidFill>
                  <a:srgbClr val="0A0A0E"/>
                </a:solidFill>
                <a:latin typeface="Times New Roman" pitchFamily="18" charset="0"/>
              </a:rPr>
              <a:t> </a:t>
            </a:r>
          </a:p>
        </p:txBody>
      </p:sp>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476375" y="908050"/>
            <a:ext cx="6980238" cy="720725"/>
          </a:xfrm>
        </p:spPr>
        <p:txBody>
          <a:bodyPr/>
          <a:lstStyle/>
          <a:p>
            <a:pPr eaLnBrk="1" hangingPunct="1"/>
            <a:r>
              <a:rPr lang="en-US" altLang="zh-CN" sz="3600" b="1" smtClean="0">
                <a:solidFill>
                  <a:srgbClr val="0A0A0E"/>
                </a:solidFill>
                <a:latin typeface="Times New Roman" pitchFamily="18" charset="0"/>
              </a:rPr>
              <a:t>6.2 </a:t>
            </a:r>
            <a:r>
              <a:rPr lang="zh-CN" altLang="en-US" sz="3600" b="1" smtClean="0">
                <a:solidFill>
                  <a:srgbClr val="0A0A0E"/>
                </a:solidFill>
                <a:latin typeface="Times New Roman" pitchFamily="18" charset="0"/>
              </a:rPr>
              <a:t>程序设计</a:t>
            </a:r>
          </a:p>
        </p:txBody>
      </p:sp>
      <p:sp>
        <p:nvSpPr>
          <p:cNvPr id="22531" name="Rectangle 3"/>
          <p:cNvSpPr>
            <a:spLocks noGrp="1" noChangeArrowheads="1"/>
          </p:cNvSpPr>
          <p:nvPr>
            <p:ph type="body" idx="1"/>
          </p:nvPr>
        </p:nvSpPr>
        <p:spPr>
          <a:xfrm>
            <a:off x="1042988" y="2060575"/>
            <a:ext cx="7200900" cy="3960813"/>
          </a:xfrm>
        </p:spPr>
        <p:txBody>
          <a:bodyPr/>
          <a:lstStyle/>
          <a:p>
            <a:pPr marL="0" indent="0" eaLnBrk="1" hangingPunct="1">
              <a:buFont typeface="Wingdings" pitchFamily="2" charset="2"/>
              <a:buNone/>
            </a:pPr>
            <a:r>
              <a:rPr lang="en-US" altLang="zh-CN" sz="3600" smtClean="0"/>
              <a:t>1. </a:t>
            </a:r>
            <a:r>
              <a:rPr lang="zh-CN" altLang="en-US" sz="3600" b="1" smtClean="0"/>
              <a:t>程序设计的任务</a:t>
            </a:r>
          </a:p>
          <a:p>
            <a:pPr marL="465138" lvl="1" algn="just" eaLnBrk="1" hangingPunct="1">
              <a:spcBef>
                <a:spcPct val="15000"/>
              </a:spcBef>
              <a:buClr>
                <a:srgbClr val="003366"/>
              </a:buClr>
              <a:buFontTx/>
              <a:buNone/>
            </a:pPr>
            <a:r>
              <a:rPr lang="zh-CN" altLang="en-US" b="1" smtClean="0">
                <a:latin typeface="Verdana" pitchFamily="34" charset="0"/>
              </a:rPr>
              <a:t>        根据系统设计说明书中关于模块的详细描述和处理过程的描述，选择合适的计算机语言来编制程序的工作。</a:t>
            </a:r>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827088" y="1989138"/>
            <a:ext cx="7643812" cy="3960812"/>
          </a:xfrm>
          <a:noFill/>
        </p:spPr>
        <p:txBody>
          <a:bodyPr/>
          <a:lstStyle/>
          <a:p>
            <a:pPr marL="355600" indent="-355600" algn="just" eaLnBrk="1" hangingPunct="1">
              <a:spcBef>
                <a:spcPct val="30000"/>
              </a:spcBef>
              <a:buClr>
                <a:schemeClr val="accent2"/>
              </a:buClr>
              <a:buSzPct val="70000"/>
              <a:buFont typeface="Wingdings" pitchFamily="2" charset="2"/>
              <a:buNone/>
              <a:tabLst>
                <a:tab pos="355600" algn="l"/>
              </a:tabLst>
            </a:pPr>
            <a:r>
              <a:rPr kumimoji="1" lang="en-US" altLang="zh-CN" sz="2800" b="1" smtClean="0">
                <a:solidFill>
                  <a:schemeClr val="tx1"/>
                </a:solidFill>
              </a:rPr>
              <a:t>   </a:t>
            </a:r>
            <a:r>
              <a:rPr kumimoji="1" lang="zh-CN" altLang="en-US" sz="2800" b="1" smtClean="0">
                <a:solidFill>
                  <a:schemeClr val="tx1"/>
                </a:solidFill>
              </a:rPr>
              <a:t>系统实施的任务是实现系统设计阶段提出的物理模型，按实施方案完成一个可以实际运行的信息系统，交付用户使用。</a:t>
            </a:r>
            <a:endParaRPr lang="zh-CN" altLang="en-US" b="1" smtClean="0"/>
          </a:p>
          <a:p>
            <a:pPr marL="355600" indent="-355600" algn="just" eaLnBrk="1" hangingPunct="1">
              <a:spcBef>
                <a:spcPct val="30000"/>
              </a:spcBef>
              <a:buClr>
                <a:schemeClr val="accent2"/>
              </a:buClr>
              <a:buSzPct val="70000"/>
              <a:buFont typeface="Wingdings" pitchFamily="2" charset="2"/>
              <a:buChar char="q"/>
              <a:tabLst>
                <a:tab pos="355600" algn="l"/>
              </a:tabLst>
            </a:pPr>
            <a:r>
              <a:rPr lang="zh-CN" altLang="en-US" b="1" smtClean="0"/>
              <a:t>理解系统实施的工作内容；</a:t>
            </a:r>
          </a:p>
          <a:p>
            <a:pPr marL="355600" indent="-355600" algn="just" eaLnBrk="1" hangingPunct="1">
              <a:spcBef>
                <a:spcPct val="30000"/>
              </a:spcBef>
              <a:buClr>
                <a:schemeClr val="accent2"/>
              </a:buClr>
              <a:buSzPct val="70000"/>
              <a:buFont typeface="Wingdings" pitchFamily="2" charset="2"/>
              <a:buChar char="q"/>
              <a:tabLst>
                <a:tab pos="355600" algn="l"/>
              </a:tabLst>
            </a:pPr>
            <a:r>
              <a:rPr lang="zh-CN" altLang="en-US" b="1" smtClean="0"/>
              <a:t>了解软件测试的概念和方法；</a:t>
            </a:r>
          </a:p>
          <a:p>
            <a:pPr marL="355600" indent="-355600" algn="just" eaLnBrk="1" hangingPunct="1">
              <a:spcBef>
                <a:spcPct val="30000"/>
              </a:spcBef>
              <a:buClr>
                <a:schemeClr val="accent2"/>
              </a:buClr>
              <a:buSzPct val="70000"/>
              <a:buFont typeface="Wingdings" pitchFamily="2" charset="2"/>
              <a:buChar char="q"/>
              <a:tabLst>
                <a:tab pos="355600" algn="l"/>
              </a:tabLst>
            </a:pPr>
            <a:r>
              <a:rPr lang="zh-CN" altLang="en-US" b="1" smtClean="0"/>
              <a:t>掌握系统转换的方式。</a:t>
            </a:r>
          </a:p>
        </p:txBody>
      </p:sp>
      <p:sp>
        <p:nvSpPr>
          <p:cNvPr id="5123" name="Rectangle 3"/>
          <p:cNvSpPr>
            <a:spLocks noGrp="1" noChangeArrowheads="1"/>
          </p:cNvSpPr>
          <p:nvPr>
            <p:ph type="title"/>
          </p:nvPr>
        </p:nvSpPr>
        <p:spPr>
          <a:xfrm>
            <a:off x="1116013" y="692150"/>
            <a:ext cx="7342187" cy="1143000"/>
          </a:xfrm>
          <a:noFill/>
        </p:spPr>
        <p:txBody>
          <a:bodyPr/>
          <a:lstStyle/>
          <a:p>
            <a:pPr eaLnBrk="1" hangingPunct="1"/>
            <a:r>
              <a:rPr lang="zh-CN" altLang="en-US" b="1" smtClean="0">
                <a:solidFill>
                  <a:srgbClr val="0A0A0E"/>
                </a:solidFill>
              </a:rPr>
              <a:t>本章学习目标</a:t>
            </a:r>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sz="3600" b="1" smtClean="0">
                <a:solidFill>
                  <a:srgbClr val="0A0A0E"/>
                </a:solidFill>
                <a:latin typeface="Times New Roman" pitchFamily="18" charset="0"/>
              </a:rPr>
              <a:t>6.2 </a:t>
            </a:r>
            <a:r>
              <a:rPr lang="zh-CN" altLang="en-US" sz="3600" b="1" smtClean="0">
                <a:solidFill>
                  <a:srgbClr val="0A0A0E"/>
                </a:solidFill>
                <a:latin typeface="Times New Roman" pitchFamily="18" charset="0"/>
              </a:rPr>
              <a:t>程序设计</a:t>
            </a:r>
          </a:p>
        </p:txBody>
      </p:sp>
      <p:sp>
        <p:nvSpPr>
          <p:cNvPr id="23555" name="Rectangle 3"/>
          <p:cNvSpPr>
            <a:spLocks noGrp="1" noChangeArrowheads="1"/>
          </p:cNvSpPr>
          <p:nvPr>
            <p:ph type="body" idx="1"/>
          </p:nvPr>
        </p:nvSpPr>
        <p:spPr>
          <a:xfrm>
            <a:off x="1042988" y="1989138"/>
            <a:ext cx="6696075" cy="3886200"/>
          </a:xfrm>
        </p:spPr>
        <p:txBody>
          <a:bodyPr/>
          <a:lstStyle/>
          <a:p>
            <a:pPr marL="177800" indent="-177800" eaLnBrk="1" hangingPunct="1">
              <a:buClr>
                <a:srgbClr val="003366"/>
              </a:buClr>
              <a:buFont typeface="Wingdings" pitchFamily="2" charset="2"/>
              <a:buNone/>
            </a:pPr>
            <a:r>
              <a:rPr lang="zh-CN" altLang="en-US" sz="2800" b="1" smtClean="0">
                <a:solidFill>
                  <a:schemeClr val="tx1"/>
                </a:solidFill>
              </a:rPr>
              <a:t>程序设计的方法</a:t>
            </a:r>
          </a:p>
          <a:p>
            <a:pPr marL="177800" indent="-177800" eaLnBrk="1" hangingPunct="1">
              <a:buClr>
                <a:srgbClr val="003366"/>
              </a:buClr>
              <a:buFont typeface="Wingdings" pitchFamily="2" charset="2"/>
              <a:buChar char="l"/>
            </a:pPr>
            <a:r>
              <a:rPr lang="zh-CN" altLang="en-US" sz="2800" b="1" smtClean="0">
                <a:solidFill>
                  <a:schemeClr val="tx1"/>
                </a:solidFill>
              </a:rPr>
              <a:t>结构化程序设计方法</a:t>
            </a:r>
          </a:p>
          <a:p>
            <a:pPr marL="642938" lvl="1" eaLnBrk="1" hangingPunct="1">
              <a:buClr>
                <a:srgbClr val="003366"/>
              </a:buClr>
              <a:buSzPct val="60000"/>
              <a:buFont typeface="Wingdings" pitchFamily="2" charset="2"/>
              <a:buNone/>
            </a:pPr>
            <a:r>
              <a:rPr lang="zh-CN" altLang="en-US" sz="2400" b="1" smtClean="0">
                <a:solidFill>
                  <a:schemeClr val="tx1"/>
                </a:solidFill>
              </a:rPr>
              <a:t>程序设计就是处理过程的设计</a:t>
            </a:r>
          </a:p>
          <a:p>
            <a:pPr marL="177800" indent="-177800" eaLnBrk="1" hangingPunct="1">
              <a:buClr>
                <a:srgbClr val="003366"/>
              </a:buClr>
              <a:buFont typeface="Wingdings" pitchFamily="2" charset="2"/>
              <a:buChar char="l"/>
            </a:pPr>
            <a:r>
              <a:rPr lang="zh-CN" altLang="en-US" sz="2800" b="1" smtClean="0">
                <a:solidFill>
                  <a:schemeClr val="tx1"/>
                </a:solidFill>
              </a:rPr>
              <a:t>面向对象程序设计方法</a:t>
            </a:r>
          </a:p>
          <a:p>
            <a:pPr marL="642938" lvl="1" eaLnBrk="1" hangingPunct="1">
              <a:buClr>
                <a:srgbClr val="003366"/>
              </a:buClr>
              <a:buSzPct val="60000"/>
              <a:buFont typeface="Wingdings" pitchFamily="2" charset="2"/>
              <a:buNone/>
            </a:pPr>
            <a:r>
              <a:rPr lang="zh-CN" altLang="en-US" sz="2400" b="1" smtClean="0">
                <a:solidFill>
                  <a:schemeClr val="tx1"/>
                </a:solidFill>
              </a:rPr>
              <a:t>程序设计主要指对象的设计</a:t>
            </a:r>
          </a:p>
          <a:p>
            <a:pPr marL="177800" indent="-177800" eaLnBrk="1" hangingPunct="1">
              <a:buClr>
                <a:srgbClr val="003366"/>
              </a:buClr>
              <a:buFont typeface="Wingdings" pitchFamily="2" charset="2"/>
              <a:buChar char="l"/>
            </a:pPr>
            <a:r>
              <a:rPr lang="zh-CN" altLang="en-US" sz="2800" b="1" smtClean="0">
                <a:solidFill>
                  <a:schemeClr val="tx1"/>
                </a:solidFill>
              </a:rPr>
              <a:t>可视化编程工具或开发环境</a:t>
            </a:r>
            <a:r>
              <a:rPr lang="zh-CN" altLang="en-US" sz="2000" smtClean="0"/>
              <a:t>         </a:t>
            </a:r>
            <a:endParaRPr lang="zh-CN" altLang="en-US" sz="2800" smtClean="0"/>
          </a:p>
          <a:p>
            <a:pPr marL="642938" lvl="1" eaLnBrk="1" hangingPunct="1">
              <a:lnSpc>
                <a:spcPct val="110000"/>
              </a:lnSpc>
              <a:spcBef>
                <a:spcPct val="0"/>
              </a:spcBef>
              <a:buClrTx/>
              <a:buFontTx/>
              <a:buNone/>
            </a:pPr>
            <a:endParaRPr lang="en-US" altLang="zh-CN" smtClean="0"/>
          </a:p>
        </p:txBody>
      </p:sp>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971550" y="908050"/>
            <a:ext cx="7696200" cy="914400"/>
          </a:xfrm>
          <a:noFill/>
        </p:spPr>
        <p:txBody>
          <a:bodyPr anchor="ctr"/>
          <a:lstStyle/>
          <a:p>
            <a:pPr eaLnBrk="1" hangingPunct="1"/>
            <a:r>
              <a:rPr lang="zh-CN" altLang="en-US" sz="3200" b="1" smtClean="0">
                <a:solidFill>
                  <a:schemeClr val="tx1"/>
                </a:solidFill>
              </a:rPr>
              <a:t>结构化程序设计</a:t>
            </a:r>
          </a:p>
        </p:txBody>
      </p:sp>
      <p:sp>
        <p:nvSpPr>
          <p:cNvPr id="24579" name="Rectangle 3"/>
          <p:cNvSpPr>
            <a:spLocks noChangeArrowheads="1"/>
          </p:cNvSpPr>
          <p:nvPr>
            <p:ph type="body" sz="half" idx="1"/>
          </p:nvPr>
        </p:nvSpPr>
        <p:spPr>
          <a:xfrm>
            <a:off x="395288" y="2060575"/>
            <a:ext cx="8215312" cy="4797425"/>
          </a:xfrm>
        </p:spPr>
        <p:txBody>
          <a:bodyPr/>
          <a:lstStyle/>
          <a:p>
            <a:pPr marL="0" indent="0" algn="just" eaLnBrk="1" hangingPunct="1">
              <a:buFont typeface="Wingdings" pitchFamily="2" charset="2"/>
              <a:buNone/>
            </a:pPr>
            <a:r>
              <a:rPr lang="zh-CN" altLang="en-US" sz="2400" b="1" smtClean="0">
                <a:solidFill>
                  <a:schemeClr val="tx1"/>
                </a:solidFill>
                <a:latin typeface="宋体" pitchFamily="2" charset="-122"/>
              </a:rPr>
              <a:t>结构化程序设计包括以下四方面的内容： </a:t>
            </a:r>
          </a:p>
          <a:p>
            <a:pPr marL="0" indent="0" algn="just" eaLnBrk="1" hangingPunct="1">
              <a:buFont typeface="Wingdings" pitchFamily="2" charset="2"/>
              <a:buNone/>
            </a:pPr>
            <a:r>
              <a:rPr lang="en-US" altLang="zh-CN" sz="2400" b="1" smtClean="0">
                <a:solidFill>
                  <a:schemeClr val="tx1"/>
                </a:solidFill>
                <a:latin typeface="宋体" pitchFamily="2" charset="-122"/>
              </a:rPr>
              <a:t>(1)</a:t>
            </a:r>
            <a:r>
              <a:rPr lang="zh-CN" altLang="en-US" sz="2400" b="1" smtClean="0">
                <a:solidFill>
                  <a:schemeClr val="tx1"/>
                </a:solidFill>
                <a:latin typeface="宋体" pitchFamily="2" charset="-122"/>
              </a:rPr>
              <a:t>限制使用</a:t>
            </a:r>
            <a:r>
              <a:rPr lang="en-US" altLang="zh-CN" sz="2400" b="1" smtClean="0">
                <a:solidFill>
                  <a:schemeClr val="tx1"/>
                </a:solidFill>
                <a:latin typeface="宋体" pitchFamily="2" charset="-122"/>
              </a:rPr>
              <a:t>GOTO</a:t>
            </a:r>
            <a:r>
              <a:rPr lang="zh-CN" altLang="en-US" sz="2400" b="1" smtClean="0">
                <a:solidFill>
                  <a:schemeClr val="tx1"/>
                </a:solidFill>
                <a:latin typeface="宋体" pitchFamily="2" charset="-122"/>
              </a:rPr>
              <a:t>语句</a:t>
            </a:r>
          </a:p>
          <a:p>
            <a:pPr marL="0" indent="0" algn="just" eaLnBrk="1" hangingPunct="1">
              <a:buFont typeface="Wingdings" pitchFamily="2" charset="2"/>
              <a:buNone/>
            </a:pPr>
            <a:r>
              <a:rPr lang="zh-CN" altLang="en-US" sz="2400" b="1" smtClean="0">
                <a:solidFill>
                  <a:schemeClr val="tx1"/>
                </a:solidFill>
                <a:latin typeface="宋体" pitchFamily="2" charset="-122"/>
              </a:rPr>
              <a:t> 只用顺序结构、选择结构、循环结构这三种基本结构就能表达任何一个只有一个入口和一个出口的程序逻辑。为实际使用方便，往往允许增加多分支结构、</a:t>
            </a:r>
            <a:r>
              <a:rPr lang="en-US" altLang="zh-CN" sz="2400" b="1" smtClean="0">
                <a:solidFill>
                  <a:schemeClr val="tx1"/>
                </a:solidFill>
                <a:latin typeface="宋体" pitchFamily="2" charset="-122"/>
              </a:rPr>
              <a:t>REPEAT</a:t>
            </a:r>
            <a:r>
              <a:rPr lang="zh-CN" altLang="en-US" sz="2400" b="1" smtClean="0">
                <a:solidFill>
                  <a:schemeClr val="tx1"/>
                </a:solidFill>
                <a:latin typeface="宋体" pitchFamily="2" charset="-122"/>
              </a:rPr>
              <a:t>型循环等两三种结构。程序中可以完全不用</a:t>
            </a:r>
            <a:r>
              <a:rPr lang="en-US" altLang="zh-CN" sz="2400" b="1" smtClean="0">
                <a:solidFill>
                  <a:schemeClr val="tx1"/>
                </a:solidFill>
                <a:latin typeface="宋体" pitchFamily="2" charset="-122"/>
              </a:rPr>
              <a:t>GOTO</a:t>
            </a:r>
            <a:r>
              <a:rPr lang="zh-CN" altLang="en-US" sz="2400" b="1" smtClean="0">
                <a:solidFill>
                  <a:schemeClr val="tx1"/>
                </a:solidFill>
                <a:latin typeface="宋体" pitchFamily="2" charset="-122"/>
              </a:rPr>
              <a:t>语句。 </a:t>
            </a:r>
          </a:p>
          <a:p>
            <a:pPr marL="0" indent="0" algn="just" eaLnBrk="1" hangingPunct="1">
              <a:buFont typeface="Wingdings" pitchFamily="2" charset="2"/>
              <a:buNone/>
            </a:pPr>
            <a:r>
              <a:rPr lang="en-US" altLang="zh-CN" sz="2400" b="1" smtClean="0">
                <a:solidFill>
                  <a:schemeClr val="tx1"/>
                </a:solidFill>
                <a:latin typeface="宋体" pitchFamily="2" charset="-122"/>
              </a:rPr>
              <a:t>(2)</a:t>
            </a:r>
            <a:r>
              <a:rPr lang="zh-CN" altLang="en-US" sz="2400" b="1" smtClean="0">
                <a:solidFill>
                  <a:schemeClr val="tx1"/>
                </a:solidFill>
                <a:latin typeface="宋体" pitchFamily="2" charset="-122"/>
              </a:rPr>
              <a:t>逐步求精的设计方法</a:t>
            </a:r>
          </a:p>
          <a:p>
            <a:pPr marL="0" indent="0" algn="just" eaLnBrk="1" hangingPunct="1">
              <a:buFont typeface="Wingdings" pitchFamily="2" charset="2"/>
              <a:buNone/>
            </a:pPr>
            <a:r>
              <a:rPr lang="zh-CN" altLang="en-US" sz="2400" b="1" smtClean="0">
                <a:solidFill>
                  <a:schemeClr val="tx1"/>
                </a:solidFill>
                <a:latin typeface="宋体" pitchFamily="2" charset="-122"/>
              </a:rPr>
              <a:t>    在一个程序模块内，先从该模块功能描述出发，一层层地逐步细化，直到最后分解、细化成语句为止。</a:t>
            </a:r>
          </a:p>
        </p:txBody>
      </p:sp>
    </p:spTree>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042988" y="765175"/>
            <a:ext cx="7696200" cy="914400"/>
          </a:xfrm>
          <a:noFill/>
        </p:spPr>
        <p:txBody>
          <a:bodyPr anchor="ctr"/>
          <a:lstStyle/>
          <a:p>
            <a:pPr eaLnBrk="1" hangingPunct="1"/>
            <a:r>
              <a:rPr lang="zh-CN" altLang="en-US" sz="3200" b="1" smtClean="0">
                <a:solidFill>
                  <a:schemeClr val="tx1"/>
                </a:solidFill>
              </a:rPr>
              <a:t>结构化程序设计</a:t>
            </a:r>
          </a:p>
        </p:txBody>
      </p:sp>
      <p:sp>
        <p:nvSpPr>
          <p:cNvPr id="25603" name="Rectangle 3"/>
          <p:cNvSpPr>
            <a:spLocks noChangeArrowheads="1"/>
          </p:cNvSpPr>
          <p:nvPr>
            <p:ph type="body" sz="half" idx="1"/>
          </p:nvPr>
        </p:nvSpPr>
        <p:spPr>
          <a:xfrm>
            <a:off x="323850" y="2060575"/>
            <a:ext cx="8569325" cy="4187825"/>
          </a:xfrm>
        </p:spPr>
        <p:txBody>
          <a:bodyPr/>
          <a:lstStyle/>
          <a:p>
            <a:pPr marL="0" indent="0" algn="just" eaLnBrk="1" hangingPunct="1">
              <a:lnSpc>
                <a:spcPct val="90000"/>
              </a:lnSpc>
              <a:buFont typeface="Wingdings" pitchFamily="2" charset="2"/>
              <a:buNone/>
            </a:pPr>
            <a:r>
              <a:rPr lang="en-US" altLang="zh-CN" sz="2800" b="1" smtClean="0">
                <a:solidFill>
                  <a:schemeClr val="tx1"/>
                </a:solidFill>
                <a:latin typeface="宋体" pitchFamily="2" charset="-122"/>
              </a:rPr>
              <a:t>(3)</a:t>
            </a:r>
            <a:r>
              <a:rPr lang="zh-CN" altLang="en-US" sz="2800" b="1" smtClean="0">
                <a:solidFill>
                  <a:schemeClr val="tx1"/>
                </a:solidFill>
                <a:latin typeface="宋体" pitchFamily="2" charset="-122"/>
              </a:rPr>
              <a:t>自顶向下的设计、编码和调试</a:t>
            </a:r>
          </a:p>
          <a:p>
            <a:pPr marL="0" indent="0" algn="just" eaLnBrk="1" hangingPunct="1">
              <a:lnSpc>
                <a:spcPct val="90000"/>
              </a:lnSpc>
              <a:buFont typeface="Wingdings" pitchFamily="2" charset="2"/>
              <a:buNone/>
            </a:pPr>
            <a:r>
              <a:rPr lang="zh-CN" altLang="en-US" sz="2800" b="1" smtClean="0">
                <a:solidFill>
                  <a:schemeClr val="tx1"/>
                </a:solidFill>
                <a:latin typeface="宋体" pitchFamily="2" charset="-122"/>
              </a:rPr>
              <a:t>这是把逐步求精的方法由程序模块内的设计推广到一个系统的设计与实现。 </a:t>
            </a:r>
          </a:p>
          <a:p>
            <a:pPr marL="0" indent="0" algn="just" eaLnBrk="1" hangingPunct="1">
              <a:lnSpc>
                <a:spcPct val="90000"/>
              </a:lnSpc>
              <a:buFont typeface="Wingdings" pitchFamily="2" charset="2"/>
              <a:buNone/>
            </a:pPr>
            <a:r>
              <a:rPr lang="en-US" altLang="zh-CN" sz="2800" b="1" smtClean="0">
                <a:solidFill>
                  <a:schemeClr val="tx1"/>
                </a:solidFill>
                <a:latin typeface="宋体" pitchFamily="2" charset="-122"/>
              </a:rPr>
              <a:t>(4)</a:t>
            </a:r>
            <a:r>
              <a:rPr lang="zh-CN" altLang="en-US" sz="2800" b="1" smtClean="0">
                <a:solidFill>
                  <a:schemeClr val="tx1"/>
                </a:solidFill>
                <a:latin typeface="宋体" pitchFamily="2" charset="-122"/>
              </a:rPr>
              <a:t>主程序员制的组织形式</a:t>
            </a:r>
          </a:p>
          <a:p>
            <a:pPr marL="0" indent="0" algn="just" eaLnBrk="1" hangingPunct="1">
              <a:lnSpc>
                <a:spcPct val="90000"/>
              </a:lnSpc>
              <a:buFont typeface="Wingdings" pitchFamily="2" charset="2"/>
              <a:buNone/>
            </a:pPr>
            <a:r>
              <a:rPr lang="zh-CN" altLang="en-US" sz="2800" b="1" smtClean="0">
                <a:solidFill>
                  <a:schemeClr val="tx1"/>
                </a:solidFill>
                <a:latin typeface="宋体" pitchFamily="2" charset="-122"/>
              </a:rPr>
              <a:t>    这是程序人员的组织形式。程序资料员</a:t>
            </a:r>
            <a:r>
              <a:rPr lang="en-US" altLang="zh-CN" sz="2800" b="1" smtClean="0">
                <a:solidFill>
                  <a:schemeClr val="tx1"/>
                </a:solidFill>
                <a:latin typeface="宋体" pitchFamily="2" charset="-122"/>
              </a:rPr>
              <a:t>(</a:t>
            </a:r>
            <a:r>
              <a:rPr lang="zh-CN" altLang="en-US" sz="2800" b="1" smtClean="0">
                <a:solidFill>
                  <a:schemeClr val="tx1"/>
                </a:solidFill>
                <a:latin typeface="宋体" pitchFamily="2" charset="-122"/>
              </a:rPr>
              <a:t>或秘书</a:t>
            </a:r>
            <a:r>
              <a:rPr lang="en-US" altLang="zh-CN" sz="2800" b="1" smtClean="0">
                <a:solidFill>
                  <a:schemeClr val="tx1"/>
                </a:solidFill>
                <a:latin typeface="宋体" pitchFamily="2" charset="-122"/>
              </a:rPr>
              <a:t>)</a:t>
            </a:r>
            <a:r>
              <a:rPr lang="zh-CN" altLang="en-US" sz="2800" b="1" smtClean="0">
                <a:solidFill>
                  <a:schemeClr val="tx1"/>
                </a:solidFill>
                <a:latin typeface="宋体" pitchFamily="2" charset="-122"/>
              </a:rPr>
              <a:t>一人。其他技术人员按需要随时加入组内。主程序员负责整体项目的开发，并负责关键部分的设计、编码和调试。 </a:t>
            </a:r>
          </a:p>
        </p:txBody>
      </p:sp>
    </p:spTree>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187450" y="981075"/>
            <a:ext cx="7194550" cy="682625"/>
          </a:xfrm>
          <a:noFill/>
        </p:spPr>
        <p:txBody>
          <a:bodyPr anchor="ctr"/>
          <a:lstStyle/>
          <a:p>
            <a:pPr eaLnBrk="1" hangingPunct="1"/>
            <a:r>
              <a:rPr lang="zh-CN" altLang="en-US" sz="3200" b="1" smtClean="0">
                <a:solidFill>
                  <a:schemeClr val="tx1"/>
                </a:solidFill>
              </a:rPr>
              <a:t>结构化程序设计</a:t>
            </a:r>
          </a:p>
        </p:txBody>
      </p:sp>
      <p:sp>
        <p:nvSpPr>
          <p:cNvPr id="26627" name="Rectangle 3"/>
          <p:cNvSpPr>
            <a:spLocks noChangeArrowheads="1"/>
          </p:cNvSpPr>
          <p:nvPr>
            <p:ph type="body" sz="half" idx="1"/>
          </p:nvPr>
        </p:nvSpPr>
        <p:spPr>
          <a:xfrm>
            <a:off x="755650" y="1989138"/>
            <a:ext cx="7778750" cy="4259262"/>
          </a:xfrm>
        </p:spPr>
        <p:txBody>
          <a:bodyPr/>
          <a:lstStyle/>
          <a:p>
            <a:pPr marL="0" indent="288925" algn="just" eaLnBrk="1" hangingPunct="1">
              <a:lnSpc>
                <a:spcPct val="90000"/>
              </a:lnSpc>
              <a:buFont typeface="Wingdings" pitchFamily="2" charset="2"/>
              <a:buNone/>
            </a:pPr>
            <a:r>
              <a:rPr lang="zh-CN" altLang="en-US" sz="2400" b="1" smtClean="0">
                <a:solidFill>
                  <a:schemeClr val="tx1"/>
                </a:solidFill>
              </a:rPr>
              <a:t>作为这种组织形式中的一个程序员，为使自己的工作融人整个系统，与组内其他成员协调致地工作。必须严格遵守：</a:t>
            </a:r>
          </a:p>
          <a:p>
            <a:pPr marL="0" indent="288925" algn="just" eaLnBrk="1" hangingPunct="1">
              <a:lnSpc>
                <a:spcPct val="90000"/>
              </a:lnSpc>
              <a:buFont typeface="Wingdings" pitchFamily="2" charset="2"/>
              <a:buNone/>
            </a:pPr>
            <a:r>
              <a:rPr lang="zh-CN" altLang="en-US" sz="2400" b="1" smtClean="0">
                <a:solidFill>
                  <a:schemeClr val="tx1"/>
                </a:solidFill>
              </a:rPr>
              <a:t>① 不使用可能干扰其他模块的命令或函数；</a:t>
            </a:r>
          </a:p>
          <a:p>
            <a:pPr marL="0" indent="288925" algn="just" eaLnBrk="1" hangingPunct="1">
              <a:lnSpc>
                <a:spcPct val="90000"/>
              </a:lnSpc>
              <a:buFont typeface="Wingdings" pitchFamily="2" charset="2"/>
              <a:buNone/>
            </a:pPr>
            <a:r>
              <a:rPr lang="zh-CN" altLang="en-US" sz="2400" b="1" smtClean="0">
                <a:solidFill>
                  <a:schemeClr val="tx1"/>
                </a:solidFill>
              </a:rPr>
              <a:t>② 按总体设计的要求传递参数，不随意修改其内容与含义；</a:t>
            </a:r>
          </a:p>
          <a:p>
            <a:pPr marL="0" indent="288925" algn="just" eaLnBrk="1" hangingPunct="1">
              <a:lnSpc>
                <a:spcPct val="90000"/>
              </a:lnSpc>
              <a:buFont typeface="Wingdings" pitchFamily="2" charset="2"/>
              <a:buNone/>
            </a:pPr>
            <a:r>
              <a:rPr lang="zh-CN" altLang="en-US" sz="2400" b="1" smtClean="0">
                <a:solidFill>
                  <a:schemeClr val="tx1"/>
                </a:solidFill>
              </a:rPr>
              <a:t>③ 按规定的统一格式操作公用文件或数据库；</a:t>
            </a:r>
          </a:p>
          <a:p>
            <a:pPr marL="0" indent="288925" algn="just" eaLnBrk="1" hangingPunct="1">
              <a:lnSpc>
                <a:spcPct val="90000"/>
              </a:lnSpc>
              <a:buFont typeface="Wingdings" pitchFamily="2" charset="2"/>
              <a:buNone/>
            </a:pPr>
            <a:r>
              <a:rPr lang="zh-CN" altLang="en-US" sz="2400" b="1" smtClean="0">
                <a:solidFill>
                  <a:schemeClr val="tx1"/>
                </a:solidFill>
              </a:rPr>
              <a:t>④ 按统一的原则使用标识符；</a:t>
            </a:r>
          </a:p>
          <a:p>
            <a:pPr marL="0" indent="288925" algn="just" eaLnBrk="1" hangingPunct="1">
              <a:lnSpc>
                <a:spcPct val="90000"/>
              </a:lnSpc>
              <a:buFont typeface="Wingdings" pitchFamily="2" charset="2"/>
              <a:buNone/>
            </a:pPr>
            <a:r>
              <a:rPr lang="zh-CN" altLang="en-US" sz="2400" b="1" smtClean="0">
                <a:solidFill>
                  <a:schemeClr val="tx1"/>
                </a:solidFill>
              </a:rPr>
              <a:t>⑤ 按统一要求编写文档；</a:t>
            </a:r>
            <a:endParaRPr lang="en-US" altLang="zh-CN" sz="2400" b="1" smtClean="0">
              <a:solidFill>
                <a:schemeClr val="tx1"/>
              </a:solidFill>
            </a:endParaRPr>
          </a:p>
          <a:p>
            <a:pPr marL="0" indent="288925" algn="just" eaLnBrk="1" hangingPunct="1">
              <a:lnSpc>
                <a:spcPct val="90000"/>
              </a:lnSpc>
              <a:buFont typeface="Wingdings" pitchFamily="2" charset="2"/>
              <a:buNone/>
            </a:pPr>
            <a:r>
              <a:rPr lang="zh-CN" altLang="en-US" sz="2400" b="1" smtClean="0">
                <a:solidFill>
                  <a:schemeClr val="tx1"/>
                </a:solidFill>
              </a:rPr>
              <a:t> ⑥保持程序风格的一致。 </a:t>
            </a:r>
          </a:p>
        </p:txBody>
      </p:sp>
    </p:spTree>
  </p:cSld>
  <p:clrMapOvr>
    <a:masterClrMapping/>
  </p:clrMapOvr>
  <p:transition>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258888" y="1052513"/>
            <a:ext cx="7123112" cy="611187"/>
          </a:xfrm>
          <a:noFill/>
        </p:spPr>
        <p:txBody>
          <a:bodyPr anchor="ctr"/>
          <a:lstStyle/>
          <a:p>
            <a:pPr eaLnBrk="1" hangingPunct="1"/>
            <a:r>
              <a:rPr lang="zh-CN" altLang="en-US" sz="3200" b="1" smtClean="0">
                <a:solidFill>
                  <a:schemeClr val="tx1"/>
                </a:solidFill>
              </a:rPr>
              <a:t>面向对象的程序设计</a:t>
            </a:r>
            <a:r>
              <a:rPr lang="zh-CN" altLang="en-US" sz="3200" smtClean="0">
                <a:solidFill>
                  <a:schemeClr val="folHlink"/>
                </a:solidFill>
              </a:rPr>
              <a:t> </a:t>
            </a:r>
          </a:p>
        </p:txBody>
      </p:sp>
      <p:sp>
        <p:nvSpPr>
          <p:cNvPr id="1823747" name="Rectangle 3"/>
          <p:cNvSpPr>
            <a:spLocks noChangeArrowheads="1"/>
          </p:cNvSpPr>
          <p:nvPr>
            <p:ph type="body" sz="half" idx="1"/>
          </p:nvPr>
        </p:nvSpPr>
        <p:spPr>
          <a:xfrm>
            <a:off x="395288" y="1916113"/>
            <a:ext cx="8367712" cy="4408487"/>
          </a:xfrm>
        </p:spPr>
        <p:txBody>
          <a:bodyPr/>
          <a:lstStyle/>
          <a:p>
            <a:pPr marL="0" indent="0" algn="just" eaLnBrk="1" hangingPunct="1">
              <a:buFont typeface="Wingdings" pitchFamily="2" charset="2"/>
              <a:buNone/>
            </a:pPr>
            <a:r>
              <a:rPr lang="zh-CN" altLang="en-US" sz="2400" b="1" smtClean="0">
                <a:solidFill>
                  <a:schemeClr val="tx1"/>
                </a:solidFill>
                <a:latin typeface="宋体" pitchFamily="2" charset="-122"/>
              </a:rPr>
              <a:t>面向对象程序设计</a:t>
            </a:r>
          </a:p>
          <a:p>
            <a:pPr marL="0" indent="0" algn="just" eaLnBrk="1" hangingPunct="1">
              <a:buFont typeface="Wingdings" pitchFamily="2" charset="2"/>
              <a:buNone/>
            </a:pPr>
            <a:r>
              <a:rPr lang="zh-CN" altLang="en-US" sz="2400" b="1" smtClean="0">
                <a:solidFill>
                  <a:schemeClr val="tx1"/>
                </a:solidFill>
                <a:latin typeface="宋体" pitchFamily="2" charset="-122"/>
              </a:rPr>
              <a:t>在</a:t>
            </a:r>
            <a:r>
              <a:rPr lang="en-US" altLang="zh-CN" sz="2400" b="1" smtClean="0">
                <a:solidFill>
                  <a:schemeClr val="tx1"/>
                </a:solidFill>
                <a:latin typeface="宋体" pitchFamily="2" charset="-122"/>
              </a:rPr>
              <a:t>OOP</a:t>
            </a:r>
            <a:r>
              <a:rPr lang="zh-CN" altLang="en-US" sz="2400" b="1" smtClean="0">
                <a:solidFill>
                  <a:schemeClr val="tx1"/>
                </a:solidFill>
                <a:latin typeface="宋体" pitchFamily="2" charset="-122"/>
              </a:rPr>
              <a:t>方法中，一个对象即是一个独立存在的实体，对象有各自的属性和行为，彼此以消息进行通信。</a:t>
            </a:r>
          </a:p>
          <a:p>
            <a:pPr marL="0" indent="0" algn="just" eaLnBrk="1" hangingPunct="1">
              <a:buClr>
                <a:srgbClr val="FF0000"/>
              </a:buClr>
              <a:buFont typeface="Webdings" pitchFamily="18" charset="2"/>
              <a:buNone/>
            </a:pPr>
            <a:r>
              <a:rPr lang="zh-CN" altLang="en-US" sz="2400" b="1" smtClean="0">
                <a:solidFill>
                  <a:schemeClr val="tx1"/>
                </a:solidFill>
                <a:latin typeface="宋体" pitchFamily="2" charset="-122"/>
              </a:rPr>
              <a:t>对象的属性只能通过自己的行为来改变，实现了数据封装，这便是对象的封装性。</a:t>
            </a:r>
          </a:p>
          <a:p>
            <a:pPr marL="0" indent="0" algn="just" eaLnBrk="1" hangingPunct="1">
              <a:buClr>
                <a:srgbClr val="FF0000"/>
              </a:buClr>
              <a:buFont typeface="Webdings" pitchFamily="18" charset="2"/>
              <a:buNone/>
            </a:pPr>
            <a:r>
              <a:rPr lang="zh-CN" altLang="en-US" sz="2400" b="1" smtClean="0">
                <a:solidFill>
                  <a:schemeClr val="tx1"/>
                </a:solidFill>
                <a:latin typeface="宋体" pitchFamily="2" charset="-122"/>
              </a:rPr>
              <a:t>而相关对象在进行合并分类后，有可能出现共享某些性质，通过抽象后使多种相关对象表现为一定的组织层次，底层次的对象继承其高层次对象的特性，这便是对象的继承性。</a:t>
            </a:r>
          </a:p>
          <a:p>
            <a:pPr marL="0" indent="0" algn="just" eaLnBrk="1" hangingPunct="1">
              <a:buClr>
                <a:srgbClr val="FF0000"/>
              </a:buClr>
              <a:buFont typeface="Webdings" pitchFamily="18" charset="2"/>
              <a:buNone/>
            </a:pPr>
            <a:r>
              <a:rPr lang="zh-CN" altLang="en-US" sz="2400" b="1" smtClean="0">
                <a:solidFill>
                  <a:schemeClr val="tx1"/>
                </a:solidFill>
                <a:latin typeface="宋体" pitchFamily="2" charset="-122"/>
              </a:rPr>
              <a:t>另外，对象的某一种操作在不同的条件环境下可以实现不同的处理，产生不同的结果，这就是对象的多态性。 </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8237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3747"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042988" y="765175"/>
            <a:ext cx="7339012" cy="682625"/>
          </a:xfrm>
          <a:noFill/>
        </p:spPr>
        <p:txBody>
          <a:bodyPr anchor="ctr"/>
          <a:lstStyle/>
          <a:p>
            <a:pPr eaLnBrk="1" hangingPunct="1"/>
            <a:r>
              <a:rPr lang="zh-CN" altLang="en-US" sz="3200" b="1" smtClean="0">
                <a:solidFill>
                  <a:schemeClr val="tx1"/>
                </a:solidFill>
              </a:rPr>
              <a:t>可视化编程技术</a:t>
            </a:r>
            <a:r>
              <a:rPr lang="zh-CN" altLang="en-US" sz="3200" smtClean="0">
                <a:solidFill>
                  <a:schemeClr val="folHlink"/>
                </a:solidFill>
              </a:rPr>
              <a:t> </a:t>
            </a:r>
          </a:p>
        </p:txBody>
      </p:sp>
      <p:sp>
        <p:nvSpPr>
          <p:cNvPr id="1825795" name="Rectangle 3"/>
          <p:cNvSpPr>
            <a:spLocks noChangeArrowheads="1"/>
          </p:cNvSpPr>
          <p:nvPr>
            <p:ph type="body" sz="half" idx="1"/>
          </p:nvPr>
        </p:nvSpPr>
        <p:spPr>
          <a:xfrm>
            <a:off x="468313" y="2133600"/>
            <a:ext cx="8294687" cy="4191000"/>
          </a:xfrm>
        </p:spPr>
        <p:txBody>
          <a:bodyPr/>
          <a:lstStyle/>
          <a:p>
            <a:pPr marL="0" indent="376238" algn="just" eaLnBrk="1" hangingPunct="1">
              <a:lnSpc>
                <a:spcPct val="90000"/>
              </a:lnSpc>
              <a:spcBef>
                <a:spcPct val="0"/>
              </a:spcBef>
            </a:pPr>
            <a:r>
              <a:rPr lang="zh-CN" altLang="en-US" sz="2400" b="1" smtClean="0">
                <a:solidFill>
                  <a:schemeClr val="tx1"/>
                </a:solidFill>
              </a:rPr>
              <a:t>主要思想：</a:t>
            </a:r>
          </a:p>
          <a:p>
            <a:pPr marL="0" indent="376238" algn="just" eaLnBrk="1" hangingPunct="1">
              <a:lnSpc>
                <a:spcPct val="90000"/>
              </a:lnSpc>
              <a:spcBef>
                <a:spcPct val="0"/>
              </a:spcBef>
              <a:buFont typeface="Wingdings" pitchFamily="2" charset="2"/>
              <a:buNone/>
            </a:pPr>
            <a:r>
              <a:rPr lang="zh-CN" altLang="en-US" sz="2400" b="1" smtClean="0">
                <a:solidFill>
                  <a:schemeClr val="tx1"/>
                </a:solidFill>
              </a:rPr>
              <a:t>用图形工具和可重用部件来交互地编制程序。它把现有的或新建的模块代码封装于标准接口封包中，作为可视化编程编辑工具中的一个对象，用图符来表示和控制。</a:t>
            </a:r>
          </a:p>
          <a:p>
            <a:pPr marL="0" indent="376238" algn="just" eaLnBrk="1" hangingPunct="1">
              <a:lnSpc>
                <a:spcPct val="90000"/>
              </a:lnSpc>
              <a:spcBef>
                <a:spcPct val="0"/>
              </a:spcBef>
            </a:pPr>
            <a:r>
              <a:rPr lang="zh-CN" altLang="en-US" sz="2400" b="1" smtClean="0">
                <a:solidFill>
                  <a:schemeClr val="tx1"/>
                </a:solidFill>
              </a:rPr>
              <a:t>可视化编程</a:t>
            </a:r>
          </a:p>
          <a:p>
            <a:pPr marL="0" indent="376238" algn="just" eaLnBrk="1" hangingPunct="1">
              <a:lnSpc>
                <a:spcPct val="90000"/>
              </a:lnSpc>
              <a:spcBef>
                <a:spcPct val="0"/>
              </a:spcBef>
              <a:buFont typeface="Wingdings" pitchFamily="2" charset="2"/>
              <a:buNone/>
            </a:pPr>
            <a:r>
              <a:rPr lang="zh-CN" altLang="en-US" sz="2400" b="1" smtClean="0">
                <a:solidFill>
                  <a:schemeClr val="tx1"/>
                </a:solidFill>
              </a:rPr>
              <a:t>一般基于事件驱动的原理。 </a:t>
            </a:r>
          </a:p>
          <a:p>
            <a:pPr marL="0" indent="376238" algn="just" eaLnBrk="1" hangingPunct="1">
              <a:lnSpc>
                <a:spcPct val="90000"/>
              </a:lnSpc>
              <a:spcBef>
                <a:spcPct val="0"/>
              </a:spcBef>
            </a:pPr>
            <a:r>
              <a:rPr lang="zh-CN" altLang="en-US" sz="2400" b="1" smtClean="0">
                <a:solidFill>
                  <a:schemeClr val="tx1"/>
                </a:solidFill>
              </a:rPr>
              <a:t>面向对象编程技术和可视化编程开发环境的结合，改变了应用软件只有经过专门技术训练的专业编程人员才能开发的状况。它使软件开发变得容易，由于大量软件模块的重用和可视控件的引入，技术人员在掌握这些技术之后，就能有效地提高应用软件的开发效率，缩短开发周期，降低了开发成本，并且使应用软件界面风格统一，有很好的易用性。  </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8257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5795"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116013" y="1052513"/>
            <a:ext cx="7265987" cy="755650"/>
          </a:xfrm>
          <a:noFill/>
        </p:spPr>
        <p:txBody>
          <a:bodyPr anchor="ctr"/>
          <a:lstStyle/>
          <a:p>
            <a:pPr eaLnBrk="1" hangingPunct="1"/>
            <a:r>
              <a:rPr lang="zh-CN" altLang="en-US" sz="3200" b="1" smtClean="0">
                <a:solidFill>
                  <a:schemeClr val="tx1"/>
                </a:solidFill>
              </a:rPr>
              <a:t>程序的内部文档</a:t>
            </a:r>
            <a:r>
              <a:rPr lang="zh-CN" altLang="en-US" sz="3200" smtClean="0">
                <a:solidFill>
                  <a:schemeClr val="folHlink"/>
                </a:solidFill>
              </a:rPr>
              <a:t> </a:t>
            </a:r>
          </a:p>
        </p:txBody>
      </p:sp>
      <p:sp>
        <p:nvSpPr>
          <p:cNvPr id="29699" name="Rectangle 3"/>
          <p:cNvSpPr>
            <a:spLocks noChangeArrowheads="1"/>
          </p:cNvSpPr>
          <p:nvPr>
            <p:ph type="body" sz="half" idx="1"/>
          </p:nvPr>
        </p:nvSpPr>
        <p:spPr>
          <a:xfrm>
            <a:off x="755650" y="2060575"/>
            <a:ext cx="7702550" cy="4111625"/>
          </a:xfrm>
        </p:spPr>
        <p:txBody>
          <a:bodyPr/>
          <a:lstStyle/>
          <a:p>
            <a:pPr marL="0" indent="288925" algn="just" eaLnBrk="1" hangingPunct="1">
              <a:spcBef>
                <a:spcPct val="0"/>
              </a:spcBef>
              <a:buFont typeface="Wingdings" pitchFamily="2" charset="2"/>
              <a:buNone/>
            </a:pPr>
            <a:r>
              <a:rPr lang="zh-CN" altLang="en-US" sz="2400" b="1" smtClean="0">
                <a:solidFill>
                  <a:schemeClr val="tx1"/>
                </a:solidFill>
                <a:latin typeface="宋体" pitchFamily="2" charset="-122"/>
              </a:rPr>
              <a:t>程序的“内部文档”，指程序内部带有的说明材料，用注释语句书写。程序适当加注释后，阅读时就不必再看其他说明材料了。因此，这是提高程序可阅读性的有力手段。注释可以出现在程序的任何位置，但要与程序结构配合起来，效果才好。</a:t>
            </a:r>
          </a:p>
          <a:p>
            <a:pPr marL="0" indent="288925" algn="just" eaLnBrk="1" hangingPunct="1">
              <a:spcBef>
                <a:spcPct val="0"/>
              </a:spcBef>
              <a:buFont typeface="Wingdings" pitchFamily="2" charset="2"/>
              <a:buNone/>
            </a:pPr>
            <a:r>
              <a:rPr lang="zh-CN" altLang="en-US" sz="2400" b="1" smtClean="0">
                <a:solidFill>
                  <a:schemeClr val="tx1"/>
                </a:solidFill>
                <a:latin typeface="宋体" pitchFamily="2" charset="-122"/>
              </a:rPr>
              <a:t>注意以下几点：</a:t>
            </a:r>
          </a:p>
          <a:p>
            <a:pPr marL="0" indent="288925" algn="just" eaLnBrk="1" hangingPunct="1">
              <a:spcBef>
                <a:spcPct val="0"/>
              </a:spcBef>
              <a:buFont typeface="Wingdings" pitchFamily="2" charset="2"/>
              <a:buNone/>
            </a:pPr>
            <a:r>
              <a:rPr lang="en-US" altLang="zh-CN" sz="2400" b="1" smtClean="0">
                <a:solidFill>
                  <a:schemeClr val="tx1"/>
                </a:solidFill>
                <a:latin typeface="宋体" pitchFamily="2" charset="-122"/>
              </a:rPr>
              <a:t>(1)</a:t>
            </a:r>
            <a:r>
              <a:rPr lang="zh-CN" altLang="en-US" sz="2400" b="1" smtClean="0">
                <a:solidFill>
                  <a:schemeClr val="tx1"/>
                </a:solidFill>
                <a:latin typeface="宋体" pitchFamily="2" charset="-122"/>
              </a:rPr>
              <a:t>注释必须与程序一致 </a:t>
            </a:r>
          </a:p>
          <a:p>
            <a:pPr marL="0" indent="288925" algn="just" eaLnBrk="1" hangingPunct="1">
              <a:spcBef>
                <a:spcPct val="0"/>
              </a:spcBef>
              <a:buFont typeface="Wingdings" pitchFamily="2" charset="2"/>
              <a:buNone/>
            </a:pPr>
            <a:r>
              <a:rPr lang="en-US" altLang="zh-CN" sz="2400" b="1" smtClean="0">
                <a:solidFill>
                  <a:schemeClr val="tx1"/>
                </a:solidFill>
                <a:latin typeface="宋体" pitchFamily="2" charset="-122"/>
              </a:rPr>
              <a:t>(2)</a:t>
            </a:r>
            <a:r>
              <a:rPr lang="zh-CN" altLang="en-US" sz="2400" b="1" smtClean="0">
                <a:solidFill>
                  <a:schemeClr val="tx1"/>
                </a:solidFill>
                <a:latin typeface="宋体" pitchFamily="2" charset="-122"/>
              </a:rPr>
              <a:t>注释不是重复程序语句，而应提供从程序本身难以得到的信息。</a:t>
            </a:r>
          </a:p>
          <a:p>
            <a:pPr marL="0" indent="288925" algn="just" eaLnBrk="1" hangingPunct="1">
              <a:spcBef>
                <a:spcPct val="0"/>
              </a:spcBef>
              <a:buFont typeface="Wingdings" pitchFamily="2" charset="2"/>
              <a:buNone/>
            </a:pPr>
            <a:r>
              <a:rPr lang="en-US" altLang="zh-CN" sz="2400" b="1" smtClean="0">
                <a:solidFill>
                  <a:schemeClr val="tx1"/>
                </a:solidFill>
                <a:latin typeface="宋体" pitchFamily="2" charset="-122"/>
              </a:rPr>
              <a:t>(3)</a:t>
            </a:r>
            <a:r>
              <a:rPr lang="zh-CN" altLang="en-US" sz="2400" b="1" smtClean="0">
                <a:solidFill>
                  <a:schemeClr val="tx1"/>
                </a:solidFill>
                <a:latin typeface="宋体" pitchFamily="2" charset="-122"/>
              </a:rPr>
              <a:t>对程序段作注释，而不是对每个语句作注释。</a:t>
            </a:r>
            <a:r>
              <a:rPr lang="zh-CN" altLang="en-US" sz="2400" smtClean="0">
                <a:solidFill>
                  <a:srgbClr val="FF0000"/>
                </a:solidFill>
              </a:rPr>
              <a:t> </a:t>
            </a:r>
          </a:p>
        </p:txBody>
      </p:sp>
    </p:spTree>
  </p:cSld>
  <p:clrMapOvr>
    <a:masterClrMapping/>
  </p:clrMapOvr>
  <p:transition>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sz="3600" b="1" smtClean="0">
                <a:solidFill>
                  <a:schemeClr val="tx1"/>
                </a:solidFill>
              </a:rPr>
              <a:t>程序错误的分类</a:t>
            </a:r>
            <a:r>
              <a:rPr lang="zh-CN" altLang="en-US" smtClean="0"/>
              <a:t> </a:t>
            </a:r>
          </a:p>
        </p:txBody>
      </p:sp>
      <p:sp>
        <p:nvSpPr>
          <p:cNvPr id="30723" name="Rectangle 3"/>
          <p:cNvSpPr>
            <a:spLocks noGrp="1" noChangeArrowheads="1"/>
          </p:cNvSpPr>
          <p:nvPr>
            <p:ph type="body" idx="1"/>
          </p:nvPr>
        </p:nvSpPr>
        <p:spPr>
          <a:xfrm>
            <a:off x="684213" y="2060575"/>
            <a:ext cx="7772400" cy="3886200"/>
          </a:xfrm>
        </p:spPr>
        <p:txBody>
          <a:bodyPr/>
          <a:lstStyle/>
          <a:p>
            <a:pPr eaLnBrk="1" hangingPunct="1"/>
            <a:r>
              <a:rPr lang="zh-CN" altLang="en-US" sz="2800" b="1" smtClean="0"/>
              <a:t>语法错误</a:t>
            </a:r>
          </a:p>
          <a:p>
            <a:pPr lvl="1" eaLnBrk="1" hangingPunct="1"/>
            <a:r>
              <a:rPr lang="zh-CN" altLang="en-US" sz="2400" b="1" smtClean="0"/>
              <a:t>程序设计人员对程序设计语言的理解不够，或程序设计基本功不扎实造成的结果。</a:t>
            </a:r>
          </a:p>
          <a:p>
            <a:pPr eaLnBrk="1" hangingPunct="1"/>
            <a:r>
              <a:rPr lang="zh-CN" altLang="en-US" sz="2800" b="1" smtClean="0"/>
              <a:t>逻辑错误</a:t>
            </a:r>
          </a:p>
          <a:p>
            <a:pPr lvl="1" eaLnBrk="1" hangingPunct="1"/>
            <a:r>
              <a:rPr lang="zh-CN" altLang="en-US" sz="2400" b="1" smtClean="0"/>
              <a:t>指那些虽然不违反系统规则，但是却不合逻辑或不合题目语义的错误。</a:t>
            </a:r>
          </a:p>
        </p:txBody>
      </p:sp>
    </p:spTree>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sz="half" idx="1"/>
          </p:nvPr>
        </p:nvSpPr>
        <p:spPr>
          <a:xfrm>
            <a:off x="468313" y="2017713"/>
            <a:ext cx="8488362" cy="4114800"/>
          </a:xfrm>
        </p:spPr>
        <p:txBody>
          <a:bodyPr/>
          <a:lstStyle/>
          <a:p>
            <a:pPr marL="0" indent="0" eaLnBrk="1" hangingPunct="1">
              <a:spcBef>
                <a:spcPct val="0"/>
              </a:spcBef>
              <a:buFontTx/>
              <a:buNone/>
            </a:pPr>
            <a:r>
              <a:rPr lang="zh-CN" altLang="en-US" sz="2800" b="1" smtClean="0"/>
              <a:t>程序设计语言的选择</a:t>
            </a:r>
            <a:endParaRPr lang="zh-CN" altLang="en-US" sz="2800" b="1" smtClean="0">
              <a:latin typeface="宋体" pitchFamily="2" charset="-122"/>
            </a:endParaRPr>
          </a:p>
          <a:p>
            <a:pPr marL="531813" lvl="1" indent="-352425" eaLnBrk="1" hangingPunct="1">
              <a:buSzPct val="65000"/>
            </a:pPr>
            <a:r>
              <a:rPr lang="zh-CN" altLang="en-US" sz="2400" b="1" smtClean="0">
                <a:latin typeface="Times New Roman" pitchFamily="18" charset="0"/>
              </a:rPr>
              <a:t>语言的结构化机制与数据管理能力</a:t>
            </a:r>
          </a:p>
          <a:p>
            <a:pPr marL="531813" lvl="1" indent="-352425" eaLnBrk="1" hangingPunct="1">
              <a:buSzPct val="65000"/>
            </a:pPr>
            <a:r>
              <a:rPr lang="zh-CN" altLang="en-US" sz="2400" b="1" smtClean="0">
                <a:latin typeface="Times New Roman" pitchFamily="18" charset="0"/>
              </a:rPr>
              <a:t>选用高级语言应该有理想的模块化机制、可读性好的控制结构和数据结构，同时具备较强的数据管理能力</a:t>
            </a:r>
            <a:endParaRPr lang="zh-CN" altLang="en-US" sz="2400" b="1" smtClean="0"/>
          </a:p>
          <a:p>
            <a:pPr marL="531813" lvl="1" indent="-352425" eaLnBrk="1" hangingPunct="1">
              <a:buSzPct val="65000"/>
            </a:pPr>
            <a:r>
              <a:rPr lang="zh-CN" altLang="en-US" sz="2400" b="1" smtClean="0">
                <a:latin typeface="Times New Roman" pitchFamily="18" charset="0"/>
              </a:rPr>
              <a:t>语言可提供的交互功能</a:t>
            </a:r>
            <a:endParaRPr lang="zh-CN" altLang="en-US" sz="2400" b="1" smtClean="0"/>
          </a:p>
          <a:p>
            <a:pPr marL="531813" lvl="1" indent="-352425" eaLnBrk="1" hangingPunct="1">
              <a:buSzPct val="65000"/>
            </a:pPr>
            <a:r>
              <a:rPr lang="zh-CN" altLang="en-US" sz="2400" b="1" smtClean="0">
                <a:latin typeface="Times New Roman" pitchFamily="18" charset="0"/>
              </a:rPr>
              <a:t>有较丰富的软件工具</a:t>
            </a:r>
          </a:p>
          <a:p>
            <a:pPr marL="531813" lvl="1" indent="-352425" eaLnBrk="1" hangingPunct="1">
              <a:buSzPct val="65000"/>
            </a:pPr>
            <a:r>
              <a:rPr lang="zh-CN" altLang="en-US" sz="2400" b="1" smtClean="0">
                <a:latin typeface="Times New Roman" pitchFamily="18" charset="0"/>
              </a:rPr>
              <a:t>开发人员的熟练程度</a:t>
            </a:r>
          </a:p>
          <a:p>
            <a:pPr marL="531813" lvl="1" indent="-352425" eaLnBrk="1" hangingPunct="1">
              <a:buSzPct val="65000"/>
            </a:pPr>
            <a:r>
              <a:rPr lang="zh-CN" altLang="en-US" sz="2400" b="1" smtClean="0">
                <a:latin typeface="Times New Roman" pitchFamily="18" charset="0"/>
              </a:rPr>
              <a:t>软件可移植性要求</a:t>
            </a:r>
          </a:p>
          <a:p>
            <a:pPr marL="531813" lvl="1" indent="-352425" eaLnBrk="1" hangingPunct="1">
              <a:buSzPct val="65000"/>
            </a:pPr>
            <a:r>
              <a:rPr lang="zh-CN" altLang="en-US" sz="2400" b="1" smtClean="0">
                <a:latin typeface="Times New Roman" pitchFamily="18" charset="0"/>
              </a:rPr>
              <a:t>系统用户的要求</a:t>
            </a:r>
          </a:p>
        </p:txBody>
      </p:sp>
      <p:sp>
        <p:nvSpPr>
          <p:cNvPr id="31747" name="AutoShape 4">
            <a:hlinkClick r:id="" action="ppaction://noaction" highlightClick="1"/>
          </p:cNvPr>
          <p:cNvSpPr>
            <a:spLocks noChangeArrowheads="1"/>
          </p:cNvSpPr>
          <p:nvPr/>
        </p:nvSpPr>
        <p:spPr bwMode="auto">
          <a:xfrm>
            <a:off x="1476375" y="836613"/>
            <a:ext cx="3887788" cy="914400"/>
          </a:xfrm>
          <a:prstGeom prst="actionButtonBlank">
            <a:avLst/>
          </a:prstGeom>
          <a:noFill/>
          <a:ln w="9525">
            <a:noFill/>
            <a:miter lim="800000"/>
            <a:headEnd/>
            <a:tailEnd/>
          </a:ln>
        </p:spPr>
        <p:txBody>
          <a:bodyPr anchor="ctr"/>
          <a:lstStyle/>
          <a:p>
            <a:r>
              <a:rPr lang="en-US" altLang="zh-CN" sz="3600" b="1">
                <a:solidFill>
                  <a:srgbClr val="0A0A0E"/>
                </a:solidFill>
                <a:latin typeface="Times New Roman" pitchFamily="18" charset="0"/>
              </a:rPr>
              <a:t>6.2 </a:t>
            </a:r>
            <a:r>
              <a:rPr lang="zh-CN" altLang="en-US" sz="3600" b="1">
                <a:solidFill>
                  <a:srgbClr val="0A0A0E"/>
                </a:solidFill>
                <a:latin typeface="Times New Roman" pitchFamily="18" charset="0"/>
              </a:rPr>
              <a:t>程序设计</a:t>
            </a:r>
            <a:r>
              <a:rPr lang="zh-CN" altLang="en-US" sz="3200" b="1">
                <a:solidFill>
                  <a:srgbClr val="0A0A0E"/>
                </a:solidFill>
                <a:latin typeface="Times New Roman" pitchFamily="18" charset="0"/>
              </a:rPr>
              <a:t> </a:t>
            </a:r>
          </a:p>
        </p:txBody>
      </p:sp>
    </p:spTree>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CN" sz="3600" b="1" smtClean="0">
                <a:solidFill>
                  <a:srgbClr val="0A0A0E"/>
                </a:solidFill>
                <a:latin typeface="Times New Roman" pitchFamily="18" charset="0"/>
              </a:rPr>
              <a:t>6.2 </a:t>
            </a:r>
            <a:r>
              <a:rPr lang="zh-CN" altLang="en-US" sz="3600" b="1" smtClean="0">
                <a:solidFill>
                  <a:srgbClr val="0A0A0E"/>
                </a:solidFill>
                <a:latin typeface="Times New Roman" pitchFamily="18" charset="0"/>
              </a:rPr>
              <a:t>程序设计</a:t>
            </a:r>
          </a:p>
        </p:txBody>
      </p:sp>
      <p:sp>
        <p:nvSpPr>
          <p:cNvPr id="32771" name="Rectangle 3"/>
          <p:cNvSpPr>
            <a:spLocks noGrp="1" noChangeArrowheads="1"/>
          </p:cNvSpPr>
          <p:nvPr>
            <p:ph type="body" idx="1"/>
          </p:nvPr>
        </p:nvSpPr>
        <p:spPr>
          <a:xfrm>
            <a:off x="179388" y="2060575"/>
            <a:ext cx="7772400" cy="4114800"/>
          </a:xfrm>
        </p:spPr>
        <p:txBody>
          <a:bodyPr/>
          <a:lstStyle/>
          <a:p>
            <a:pPr marL="685800" indent="-685800" eaLnBrk="1" hangingPunct="1">
              <a:buFont typeface="Wingdings" pitchFamily="2" charset="2"/>
              <a:buNone/>
            </a:pPr>
            <a:r>
              <a:rPr lang="zh-CN" altLang="en-US" b="1" smtClean="0"/>
              <a:t>软件开发工具</a:t>
            </a:r>
          </a:p>
          <a:p>
            <a:pPr marL="1081088" lvl="1" indent="-609600" eaLnBrk="1" hangingPunct="1">
              <a:buFont typeface="Wingdings" pitchFamily="2" charset="2"/>
              <a:buChar char="p"/>
            </a:pPr>
            <a:r>
              <a:rPr lang="zh-CN" altLang="en-US" b="1" smtClean="0"/>
              <a:t>编程语言类</a:t>
            </a:r>
          </a:p>
          <a:p>
            <a:pPr marL="1081088" lvl="1" indent="-609600" eaLnBrk="1" hangingPunct="1">
              <a:buFont typeface="Wingdings" pitchFamily="2" charset="2"/>
              <a:buChar char="p"/>
            </a:pPr>
            <a:r>
              <a:rPr lang="zh-CN" altLang="en-US" b="1" smtClean="0"/>
              <a:t>数据库类</a:t>
            </a:r>
          </a:p>
          <a:p>
            <a:pPr marL="1081088" lvl="1" indent="-609600" eaLnBrk="1" hangingPunct="1">
              <a:buFont typeface="Wingdings" pitchFamily="2" charset="2"/>
              <a:buChar char="p"/>
            </a:pPr>
            <a:r>
              <a:rPr lang="zh-CN" altLang="en-US" b="1" smtClean="0"/>
              <a:t>可视化编程类</a:t>
            </a:r>
          </a:p>
          <a:p>
            <a:pPr marL="1081088" lvl="1" indent="-609600" eaLnBrk="1" hangingPunct="1">
              <a:buFont typeface="Wingdings" pitchFamily="2" charset="2"/>
              <a:buChar char="p"/>
            </a:pPr>
            <a:r>
              <a:rPr lang="zh-CN" altLang="en-US" b="1" smtClean="0"/>
              <a:t>专业系统类</a:t>
            </a:r>
          </a:p>
          <a:p>
            <a:pPr marL="1081088" lvl="1" indent="-609600" eaLnBrk="1" hangingPunct="1">
              <a:buFont typeface="Wingdings" pitchFamily="2" charset="2"/>
              <a:buChar char="p"/>
            </a:pPr>
            <a:r>
              <a:rPr lang="zh-CN" altLang="en-US" b="1" smtClean="0"/>
              <a:t>客户</a:t>
            </a:r>
            <a:r>
              <a:rPr lang="en-US" altLang="zh-CN" b="1" smtClean="0"/>
              <a:t>/</a:t>
            </a:r>
            <a:r>
              <a:rPr lang="zh-CN" altLang="en-US" b="1" smtClean="0"/>
              <a:t>服务器类</a:t>
            </a:r>
          </a:p>
        </p:txBody>
      </p:sp>
      <p:sp>
        <p:nvSpPr>
          <p:cNvPr id="1784836" name="Rectangle 4"/>
          <p:cNvSpPr>
            <a:spLocks noChangeArrowheads="1"/>
          </p:cNvSpPr>
          <p:nvPr/>
        </p:nvSpPr>
        <p:spPr bwMode="auto">
          <a:xfrm>
            <a:off x="4500563" y="2419350"/>
            <a:ext cx="3411537" cy="400050"/>
          </a:xfrm>
          <a:prstGeom prst="rect">
            <a:avLst/>
          </a:prstGeom>
          <a:noFill/>
          <a:ln w="9525" algn="ctr">
            <a:noFill/>
            <a:miter lim="800000"/>
            <a:headEnd/>
            <a:tailEnd/>
          </a:ln>
        </p:spPr>
        <p:txBody>
          <a:bodyPr wrap="none" anchor="ctr">
            <a:spAutoFit/>
          </a:bodyPr>
          <a:lstStyle/>
          <a:p>
            <a:r>
              <a:rPr lang="zh-CN" altLang="en-US" sz="2000" b="1">
                <a:latin typeface="黑体" pitchFamily="2" charset="-122"/>
                <a:ea typeface="黑体" pitchFamily="2" charset="-122"/>
              </a:rPr>
              <a:t>［电子表格软件开发工具］ </a:t>
            </a:r>
          </a:p>
        </p:txBody>
      </p:sp>
      <p:sp>
        <p:nvSpPr>
          <p:cNvPr id="1784837" name="Rectangle 5"/>
          <p:cNvSpPr>
            <a:spLocks noChangeArrowheads="1"/>
          </p:cNvSpPr>
          <p:nvPr/>
        </p:nvSpPr>
        <p:spPr bwMode="auto">
          <a:xfrm>
            <a:off x="4500563" y="2851150"/>
            <a:ext cx="4443412" cy="400050"/>
          </a:xfrm>
          <a:prstGeom prst="rect">
            <a:avLst/>
          </a:prstGeom>
          <a:noFill/>
          <a:ln w="9525" algn="ctr">
            <a:noFill/>
            <a:miter lim="800000"/>
            <a:headEnd/>
            <a:tailEnd/>
          </a:ln>
        </p:spPr>
        <p:txBody>
          <a:bodyPr wrap="none" anchor="ctr">
            <a:spAutoFit/>
          </a:bodyPr>
          <a:lstStyle/>
          <a:p>
            <a:r>
              <a:rPr lang="zh-CN" altLang="en-US" sz="2000" b="1">
                <a:latin typeface="黑体" pitchFamily="2" charset="-122"/>
                <a:ea typeface="黑体" pitchFamily="2" charset="-122"/>
              </a:rPr>
              <a:t>［数据库管理系统提供的开发工具］ </a:t>
            </a:r>
          </a:p>
        </p:txBody>
      </p:sp>
      <p:sp>
        <p:nvSpPr>
          <p:cNvPr id="1784838" name="Rectangle 6"/>
          <p:cNvSpPr>
            <a:spLocks noChangeArrowheads="1"/>
          </p:cNvSpPr>
          <p:nvPr/>
        </p:nvSpPr>
        <p:spPr bwMode="auto">
          <a:xfrm>
            <a:off x="4535488" y="3284538"/>
            <a:ext cx="4608512" cy="396875"/>
          </a:xfrm>
          <a:prstGeom prst="rect">
            <a:avLst/>
          </a:prstGeom>
          <a:noFill/>
          <a:ln w="9525" algn="ctr">
            <a:noFill/>
            <a:miter lim="800000"/>
            <a:headEnd/>
            <a:tailEnd/>
          </a:ln>
        </p:spPr>
        <p:txBody>
          <a:bodyPr anchor="ctr">
            <a:spAutoFit/>
          </a:bodyPr>
          <a:lstStyle/>
          <a:p>
            <a:r>
              <a:rPr lang="zh-CN" altLang="en-US" sz="2000" b="1">
                <a:latin typeface="黑体" pitchFamily="2" charset="-122"/>
                <a:ea typeface="黑体" pitchFamily="2" charset="-122"/>
              </a:rPr>
              <a:t>［套装软件工具］ </a:t>
            </a:r>
          </a:p>
        </p:txBody>
      </p:sp>
      <p:sp>
        <p:nvSpPr>
          <p:cNvPr id="1784839" name="Rectangle 7"/>
          <p:cNvSpPr>
            <a:spLocks noChangeArrowheads="1"/>
          </p:cNvSpPr>
          <p:nvPr/>
        </p:nvSpPr>
        <p:spPr bwMode="auto">
          <a:xfrm>
            <a:off x="4572000" y="3714750"/>
            <a:ext cx="3670300" cy="400050"/>
          </a:xfrm>
          <a:prstGeom prst="rect">
            <a:avLst/>
          </a:prstGeom>
          <a:noFill/>
          <a:ln w="9525" algn="ctr">
            <a:noFill/>
            <a:miter lim="800000"/>
            <a:headEnd/>
            <a:tailEnd/>
          </a:ln>
        </p:spPr>
        <p:txBody>
          <a:bodyPr wrap="none" anchor="ctr">
            <a:spAutoFit/>
          </a:bodyPr>
          <a:lstStyle/>
          <a:p>
            <a:r>
              <a:rPr lang="zh-CN" altLang="en-US" sz="2000" b="1">
                <a:latin typeface="黑体" pitchFamily="2" charset="-122"/>
                <a:ea typeface="黑体" pitchFamily="2" charset="-122"/>
              </a:rPr>
              <a:t>［可视化图形界面编程工具］ </a:t>
            </a:r>
          </a:p>
        </p:txBody>
      </p:sp>
      <p:sp>
        <p:nvSpPr>
          <p:cNvPr id="1784840" name="Rectangle 8"/>
          <p:cNvSpPr>
            <a:spLocks noChangeArrowheads="1"/>
          </p:cNvSpPr>
          <p:nvPr/>
        </p:nvSpPr>
        <p:spPr bwMode="auto">
          <a:xfrm>
            <a:off x="4716463" y="4076700"/>
            <a:ext cx="4032250" cy="1235075"/>
          </a:xfrm>
          <a:prstGeom prst="rect">
            <a:avLst/>
          </a:prstGeom>
          <a:noFill/>
          <a:ln w="9525" algn="ctr">
            <a:noFill/>
            <a:miter lim="800000"/>
            <a:headEnd/>
            <a:tailEnd/>
          </a:ln>
        </p:spPr>
        <p:txBody>
          <a:bodyPr anchor="ctr">
            <a:spAutoFit/>
          </a:bodyPr>
          <a:lstStyle/>
          <a:p>
            <a:pPr>
              <a:lnSpc>
                <a:spcPct val="125000"/>
              </a:lnSpc>
            </a:pPr>
            <a:r>
              <a:rPr lang="en-US" altLang="zh-CN" sz="2000" b="1">
                <a:latin typeface="Arial" charset="0"/>
              </a:rPr>
              <a:t>⑴ MS Visual Foxpro </a:t>
            </a:r>
            <a:br>
              <a:rPr lang="en-US" altLang="zh-CN" sz="2000" b="1">
                <a:latin typeface="Arial" charset="0"/>
              </a:rPr>
            </a:br>
            <a:r>
              <a:rPr lang="en-US" altLang="zh-CN" sz="2000" b="1">
                <a:latin typeface="Arial" charset="0"/>
              </a:rPr>
              <a:t>⑵ MS Visual BASlC </a:t>
            </a:r>
            <a:br>
              <a:rPr lang="en-US" altLang="zh-CN" sz="2000" b="1">
                <a:latin typeface="Arial" charset="0"/>
              </a:rPr>
            </a:br>
            <a:r>
              <a:rPr lang="en-US" altLang="zh-CN" sz="2000" b="1">
                <a:latin typeface="Arial" charset="0"/>
              </a:rPr>
              <a:t>⑶ PowerBuilder</a:t>
            </a:r>
            <a:r>
              <a:rPr lang="zh-CN" altLang="en-US" sz="2000" b="1">
                <a:latin typeface="Arial" charset="0"/>
              </a:rPr>
              <a:t>： </a:t>
            </a:r>
          </a:p>
        </p:txBody>
      </p:sp>
      <p:sp>
        <p:nvSpPr>
          <p:cNvPr id="32777" name="Text Box 9"/>
          <p:cNvSpPr txBox="1">
            <a:spLocks noChangeArrowheads="1"/>
          </p:cNvSpPr>
          <p:nvPr/>
        </p:nvSpPr>
        <p:spPr bwMode="auto">
          <a:xfrm>
            <a:off x="4643438" y="1989138"/>
            <a:ext cx="3384550" cy="457200"/>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b="1"/>
              <a:t>例如：</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84836"/>
                                        </p:tgtEl>
                                        <p:attrNameLst>
                                          <p:attrName>style.visibility</p:attrName>
                                        </p:attrNameLst>
                                      </p:cBhvr>
                                      <p:to>
                                        <p:strVal val="visible"/>
                                      </p:to>
                                    </p:set>
                                    <p:animEffect transition="in" filter="dissolve">
                                      <p:cBhvr>
                                        <p:cTn id="7" dur="500"/>
                                        <p:tgtEl>
                                          <p:spTgt spid="178483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84837"/>
                                        </p:tgtEl>
                                        <p:attrNameLst>
                                          <p:attrName>style.visibility</p:attrName>
                                        </p:attrNameLst>
                                      </p:cBhvr>
                                      <p:to>
                                        <p:strVal val="visible"/>
                                      </p:to>
                                    </p:set>
                                    <p:animEffect transition="in" filter="dissolve">
                                      <p:cBhvr>
                                        <p:cTn id="12" dur="500"/>
                                        <p:tgtEl>
                                          <p:spTgt spid="1784837"/>
                                        </p:tgtEl>
                                      </p:cBhvr>
                                    </p:animEffect>
                                  </p:childTnLst>
                                </p:cTn>
                              </p:par>
                            </p:childTnLst>
                          </p:cTn>
                        </p:par>
                      </p:childTnLst>
                    </p:cTn>
                  </p:par>
                  <p:par>
                    <p:cTn id="13" fill="hold">
                      <p:stCondLst>
                        <p:cond delay="indefinite"/>
                      </p:stCondLst>
                      <p:childTnLst>
                        <p:par>
                          <p:cTn id="14" fill="hold">
                            <p:stCondLst>
                              <p:cond delay="0"/>
                            </p:stCondLst>
                            <p:childTnLst>
                              <p:par>
                                <p:cTn id="15" presetID="52" presetClass="entr" presetSubtype="0" fill="hold" grpId="0" nodeType="clickEffect">
                                  <p:stCondLst>
                                    <p:cond delay="0"/>
                                  </p:stCondLst>
                                  <p:childTnLst>
                                    <p:set>
                                      <p:cBhvr>
                                        <p:cTn id="16" dur="1" fill="hold">
                                          <p:stCondLst>
                                            <p:cond delay="0"/>
                                          </p:stCondLst>
                                        </p:cTn>
                                        <p:tgtEl>
                                          <p:spTgt spid="1784838"/>
                                        </p:tgtEl>
                                        <p:attrNameLst>
                                          <p:attrName>style.visibility</p:attrName>
                                        </p:attrNameLst>
                                      </p:cBhvr>
                                      <p:to>
                                        <p:strVal val="visible"/>
                                      </p:to>
                                    </p:set>
                                    <p:animScale>
                                      <p:cBhvr>
                                        <p:cTn id="17" dur="1000" decel="50000" fill="hold">
                                          <p:stCondLst>
                                            <p:cond delay="0"/>
                                          </p:stCondLst>
                                        </p:cTn>
                                        <p:tgtEl>
                                          <p:spTgt spid="178483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1784838"/>
                                        </p:tgtEl>
                                        <p:attrNameLst>
                                          <p:attrName>ppt_x</p:attrName>
                                          <p:attrName>ppt_y</p:attrName>
                                        </p:attrNameLst>
                                      </p:cBhvr>
                                    </p:animMotion>
                                    <p:animEffect transition="in" filter="fade">
                                      <p:cBhvr>
                                        <p:cTn id="19" dur="1000"/>
                                        <p:tgtEl>
                                          <p:spTgt spid="1784838"/>
                                        </p:tgtEl>
                                      </p:cBhvr>
                                    </p:animEffect>
                                  </p:childTnLst>
                                </p:cTn>
                              </p:par>
                            </p:childTnLst>
                          </p:cTn>
                        </p:par>
                      </p:childTnLst>
                    </p:cTn>
                  </p:par>
                  <p:par>
                    <p:cTn id="20" fill="hold">
                      <p:stCondLst>
                        <p:cond delay="indefinite"/>
                      </p:stCondLst>
                      <p:childTnLst>
                        <p:par>
                          <p:cTn id="21" fill="hold">
                            <p:stCondLst>
                              <p:cond delay="0"/>
                            </p:stCondLst>
                            <p:childTnLst>
                              <p:par>
                                <p:cTn id="22" presetID="25" presetClass="entr" presetSubtype="0" fill="hold" grpId="0" nodeType="clickEffect">
                                  <p:stCondLst>
                                    <p:cond delay="0"/>
                                  </p:stCondLst>
                                  <p:childTnLst>
                                    <p:set>
                                      <p:cBhvr>
                                        <p:cTn id="23" dur="1" fill="hold">
                                          <p:stCondLst>
                                            <p:cond delay="0"/>
                                          </p:stCondLst>
                                        </p:cTn>
                                        <p:tgtEl>
                                          <p:spTgt spid="1784839"/>
                                        </p:tgtEl>
                                        <p:attrNameLst>
                                          <p:attrName>style.visibility</p:attrName>
                                        </p:attrNameLst>
                                      </p:cBhvr>
                                      <p:to>
                                        <p:strVal val="visible"/>
                                      </p:to>
                                    </p:set>
                                    <p:anim calcmode="lin" valueType="num">
                                      <p:cBhvr>
                                        <p:cTn id="24" dur="500" decel="50000" fill="hold">
                                          <p:stCondLst>
                                            <p:cond delay="0"/>
                                          </p:stCondLst>
                                        </p:cTn>
                                        <p:tgtEl>
                                          <p:spTgt spid="1784839"/>
                                        </p:tgtEl>
                                        <p:attrNameLst>
                                          <p:attrName>style.rotation</p:attrName>
                                        </p:attrNameLst>
                                      </p:cBhvr>
                                      <p:tavLst>
                                        <p:tav tm="0">
                                          <p:val>
                                            <p:fltVal val="-90"/>
                                          </p:val>
                                        </p:tav>
                                        <p:tav tm="100000">
                                          <p:val>
                                            <p:fltVal val="0"/>
                                          </p:val>
                                        </p:tav>
                                      </p:tavLst>
                                    </p:anim>
                                    <p:anim calcmode="lin" valueType="num">
                                      <p:cBhvr>
                                        <p:cTn id="25" dur="500" decel="50000" fill="hold">
                                          <p:stCondLst>
                                            <p:cond delay="0"/>
                                          </p:stCondLst>
                                        </p:cTn>
                                        <p:tgtEl>
                                          <p:spTgt spid="1784839"/>
                                        </p:tgtEl>
                                        <p:attrNameLst>
                                          <p:attrName>ppt_w</p:attrName>
                                        </p:attrNameLst>
                                      </p:cBhvr>
                                      <p:tavLst>
                                        <p:tav tm="0">
                                          <p:val>
                                            <p:strVal val="#ppt_w"/>
                                          </p:val>
                                        </p:tav>
                                        <p:tav tm="100000">
                                          <p:val>
                                            <p:strVal val="#ppt_w*.05"/>
                                          </p:val>
                                        </p:tav>
                                      </p:tavLst>
                                    </p:anim>
                                    <p:anim calcmode="lin" valueType="num">
                                      <p:cBhvr>
                                        <p:cTn id="26" dur="500" accel="50000" fill="hold">
                                          <p:stCondLst>
                                            <p:cond delay="500"/>
                                          </p:stCondLst>
                                        </p:cTn>
                                        <p:tgtEl>
                                          <p:spTgt spid="1784839"/>
                                        </p:tgtEl>
                                        <p:attrNameLst>
                                          <p:attrName>ppt_w</p:attrName>
                                        </p:attrNameLst>
                                      </p:cBhvr>
                                      <p:tavLst>
                                        <p:tav tm="0">
                                          <p:val>
                                            <p:strVal val="#ppt_w*.05"/>
                                          </p:val>
                                        </p:tav>
                                        <p:tav tm="100000">
                                          <p:val>
                                            <p:strVal val="#ppt_w"/>
                                          </p:val>
                                        </p:tav>
                                      </p:tavLst>
                                    </p:anim>
                                    <p:anim calcmode="lin" valueType="num">
                                      <p:cBhvr>
                                        <p:cTn id="27" dur="1000" fill="hold"/>
                                        <p:tgtEl>
                                          <p:spTgt spid="1784839"/>
                                        </p:tgtEl>
                                        <p:attrNameLst>
                                          <p:attrName>ppt_h</p:attrName>
                                        </p:attrNameLst>
                                      </p:cBhvr>
                                      <p:tavLst>
                                        <p:tav tm="0">
                                          <p:val>
                                            <p:strVal val="#ppt_h"/>
                                          </p:val>
                                        </p:tav>
                                        <p:tav tm="100000">
                                          <p:val>
                                            <p:strVal val="#ppt_h"/>
                                          </p:val>
                                        </p:tav>
                                      </p:tavLst>
                                    </p:anim>
                                    <p:anim calcmode="lin" valueType="num">
                                      <p:cBhvr>
                                        <p:cTn id="28" dur="500" decel="50000" fill="hold">
                                          <p:stCondLst>
                                            <p:cond delay="0"/>
                                          </p:stCondLst>
                                        </p:cTn>
                                        <p:tgtEl>
                                          <p:spTgt spid="1784839"/>
                                        </p:tgtEl>
                                        <p:attrNameLst>
                                          <p:attrName>ppt_x</p:attrName>
                                        </p:attrNameLst>
                                      </p:cBhvr>
                                      <p:tavLst>
                                        <p:tav tm="0">
                                          <p:val>
                                            <p:strVal val="#ppt_x+.4"/>
                                          </p:val>
                                        </p:tav>
                                        <p:tav tm="100000">
                                          <p:val>
                                            <p:strVal val="#ppt_x"/>
                                          </p:val>
                                        </p:tav>
                                      </p:tavLst>
                                    </p:anim>
                                    <p:anim calcmode="lin" valueType="num">
                                      <p:cBhvr>
                                        <p:cTn id="29" dur="500" decel="50000" fill="hold">
                                          <p:stCondLst>
                                            <p:cond delay="0"/>
                                          </p:stCondLst>
                                        </p:cTn>
                                        <p:tgtEl>
                                          <p:spTgt spid="1784839"/>
                                        </p:tgtEl>
                                        <p:attrNameLst>
                                          <p:attrName>ppt_y</p:attrName>
                                        </p:attrNameLst>
                                      </p:cBhvr>
                                      <p:tavLst>
                                        <p:tav tm="0">
                                          <p:val>
                                            <p:strVal val="#ppt_y-.2"/>
                                          </p:val>
                                        </p:tav>
                                        <p:tav tm="100000">
                                          <p:val>
                                            <p:strVal val="#ppt_y+.1"/>
                                          </p:val>
                                        </p:tav>
                                      </p:tavLst>
                                    </p:anim>
                                    <p:anim calcmode="lin" valueType="num">
                                      <p:cBhvr>
                                        <p:cTn id="30" dur="500" accel="50000" fill="hold">
                                          <p:stCondLst>
                                            <p:cond delay="500"/>
                                          </p:stCondLst>
                                        </p:cTn>
                                        <p:tgtEl>
                                          <p:spTgt spid="1784839"/>
                                        </p:tgtEl>
                                        <p:attrNameLst>
                                          <p:attrName>ppt_y</p:attrName>
                                        </p:attrNameLst>
                                      </p:cBhvr>
                                      <p:tavLst>
                                        <p:tav tm="0">
                                          <p:val>
                                            <p:strVal val="#ppt_y+.1"/>
                                          </p:val>
                                        </p:tav>
                                        <p:tav tm="100000">
                                          <p:val>
                                            <p:strVal val="#ppt_y"/>
                                          </p:val>
                                        </p:tav>
                                      </p:tavLst>
                                    </p:anim>
                                    <p:animEffect transition="in" filter="fade">
                                      <p:cBhvr>
                                        <p:cTn id="31" dur="1000" decel="50000">
                                          <p:stCondLst>
                                            <p:cond delay="0"/>
                                          </p:stCondLst>
                                        </p:cTn>
                                        <p:tgtEl>
                                          <p:spTgt spid="1784839"/>
                                        </p:tgtEl>
                                      </p:cBhvr>
                                    </p:animEffect>
                                  </p:childTnLst>
                                </p:cTn>
                              </p:par>
                            </p:childTnLst>
                          </p:cTn>
                        </p:par>
                      </p:childTnLst>
                    </p:cTn>
                  </p:par>
                  <p:par>
                    <p:cTn id="32" fill="hold">
                      <p:stCondLst>
                        <p:cond delay="indefinite"/>
                      </p:stCondLst>
                      <p:childTnLst>
                        <p:par>
                          <p:cTn id="33" fill="hold">
                            <p:stCondLst>
                              <p:cond delay="0"/>
                            </p:stCondLst>
                            <p:childTnLst>
                              <p:par>
                                <p:cTn id="34" presetID="26" presetClass="entr" presetSubtype="0" fill="hold" grpId="0" nodeType="clickEffect">
                                  <p:stCondLst>
                                    <p:cond delay="0"/>
                                  </p:stCondLst>
                                  <p:childTnLst>
                                    <p:set>
                                      <p:cBhvr>
                                        <p:cTn id="35" dur="1" fill="hold">
                                          <p:stCondLst>
                                            <p:cond delay="0"/>
                                          </p:stCondLst>
                                        </p:cTn>
                                        <p:tgtEl>
                                          <p:spTgt spid="1784840"/>
                                        </p:tgtEl>
                                        <p:attrNameLst>
                                          <p:attrName>style.visibility</p:attrName>
                                        </p:attrNameLst>
                                      </p:cBhvr>
                                      <p:to>
                                        <p:strVal val="visible"/>
                                      </p:to>
                                    </p:set>
                                    <p:animEffect transition="in" filter="wipe(down)">
                                      <p:cBhvr>
                                        <p:cTn id="36" dur="580">
                                          <p:stCondLst>
                                            <p:cond delay="0"/>
                                          </p:stCondLst>
                                        </p:cTn>
                                        <p:tgtEl>
                                          <p:spTgt spid="1784840"/>
                                        </p:tgtEl>
                                      </p:cBhvr>
                                    </p:animEffect>
                                    <p:anim calcmode="lin" valueType="num">
                                      <p:cBhvr>
                                        <p:cTn id="37" dur="1822" tmFilter="0,0; 0.14,0.36; 0.43,0.73; 0.71,0.91; 1.0,1.0">
                                          <p:stCondLst>
                                            <p:cond delay="0"/>
                                          </p:stCondLst>
                                        </p:cTn>
                                        <p:tgtEl>
                                          <p:spTgt spid="1784840"/>
                                        </p:tgtEl>
                                        <p:attrNameLst>
                                          <p:attrName>ppt_x</p:attrName>
                                        </p:attrNameLst>
                                      </p:cBhvr>
                                      <p:tavLst>
                                        <p:tav tm="0">
                                          <p:val>
                                            <p:strVal val="#ppt_x-0.25"/>
                                          </p:val>
                                        </p:tav>
                                        <p:tav tm="100000">
                                          <p:val>
                                            <p:strVal val="#ppt_x"/>
                                          </p:val>
                                        </p:tav>
                                      </p:tavLst>
                                    </p:anim>
                                    <p:anim calcmode="lin" valueType="num">
                                      <p:cBhvr>
                                        <p:cTn id="38" dur="664" tmFilter="0.0,0.0; 0.25,0.07; 0.50,0.2; 0.75,0.467; 1.0,1.0">
                                          <p:stCondLst>
                                            <p:cond delay="0"/>
                                          </p:stCondLst>
                                        </p:cTn>
                                        <p:tgtEl>
                                          <p:spTgt spid="1784840"/>
                                        </p:tgtEl>
                                        <p:attrNameLst>
                                          <p:attrName>ppt_y</p:attrName>
                                        </p:attrNameLst>
                                      </p:cBhvr>
                                      <p:tavLst>
                                        <p:tav tm="0" fmla="#ppt_y-sin(pi*$)/3">
                                          <p:val>
                                            <p:fltVal val="0.5"/>
                                          </p:val>
                                        </p:tav>
                                        <p:tav tm="100000">
                                          <p:val>
                                            <p:fltVal val="1"/>
                                          </p:val>
                                        </p:tav>
                                      </p:tavLst>
                                    </p:anim>
                                    <p:anim calcmode="lin" valueType="num">
                                      <p:cBhvr>
                                        <p:cTn id="39" dur="664" tmFilter="0, 0; 0.125,0.2665; 0.25,0.4; 0.375,0.465; 0.5,0.5;  0.625,0.535; 0.75,0.6; 0.875,0.7335; 1,1">
                                          <p:stCondLst>
                                            <p:cond delay="664"/>
                                          </p:stCondLst>
                                        </p:cTn>
                                        <p:tgtEl>
                                          <p:spTgt spid="1784840"/>
                                        </p:tgtEl>
                                        <p:attrNameLst>
                                          <p:attrName>ppt_y</p:attrName>
                                        </p:attrNameLst>
                                      </p:cBhvr>
                                      <p:tavLst>
                                        <p:tav tm="0" fmla="#ppt_y-sin(pi*$)/9">
                                          <p:val>
                                            <p:fltVal val="0"/>
                                          </p:val>
                                        </p:tav>
                                        <p:tav tm="100000">
                                          <p:val>
                                            <p:fltVal val="1"/>
                                          </p:val>
                                        </p:tav>
                                      </p:tavLst>
                                    </p:anim>
                                    <p:anim calcmode="lin" valueType="num">
                                      <p:cBhvr>
                                        <p:cTn id="40" dur="332" tmFilter="0, 0; 0.125,0.2665; 0.25,0.4; 0.375,0.465; 0.5,0.5;  0.625,0.535; 0.75,0.6; 0.875,0.7335; 1,1">
                                          <p:stCondLst>
                                            <p:cond delay="1324"/>
                                          </p:stCondLst>
                                        </p:cTn>
                                        <p:tgtEl>
                                          <p:spTgt spid="1784840"/>
                                        </p:tgtEl>
                                        <p:attrNameLst>
                                          <p:attrName>ppt_y</p:attrName>
                                        </p:attrNameLst>
                                      </p:cBhvr>
                                      <p:tavLst>
                                        <p:tav tm="0" fmla="#ppt_y-sin(pi*$)/27">
                                          <p:val>
                                            <p:fltVal val="0"/>
                                          </p:val>
                                        </p:tav>
                                        <p:tav tm="100000">
                                          <p:val>
                                            <p:fltVal val="1"/>
                                          </p:val>
                                        </p:tav>
                                      </p:tavLst>
                                    </p:anim>
                                    <p:anim calcmode="lin" valueType="num">
                                      <p:cBhvr>
                                        <p:cTn id="41" dur="164" tmFilter="0, 0; 0.125,0.2665; 0.25,0.4; 0.375,0.465; 0.5,0.5;  0.625,0.535; 0.75,0.6; 0.875,0.7335; 1,1">
                                          <p:stCondLst>
                                            <p:cond delay="1656"/>
                                          </p:stCondLst>
                                        </p:cTn>
                                        <p:tgtEl>
                                          <p:spTgt spid="1784840"/>
                                        </p:tgtEl>
                                        <p:attrNameLst>
                                          <p:attrName>ppt_y</p:attrName>
                                        </p:attrNameLst>
                                      </p:cBhvr>
                                      <p:tavLst>
                                        <p:tav tm="0" fmla="#ppt_y-sin(pi*$)/81">
                                          <p:val>
                                            <p:fltVal val="0"/>
                                          </p:val>
                                        </p:tav>
                                        <p:tav tm="100000">
                                          <p:val>
                                            <p:fltVal val="1"/>
                                          </p:val>
                                        </p:tav>
                                      </p:tavLst>
                                    </p:anim>
                                    <p:animScale>
                                      <p:cBhvr>
                                        <p:cTn id="42" dur="26">
                                          <p:stCondLst>
                                            <p:cond delay="650"/>
                                          </p:stCondLst>
                                        </p:cTn>
                                        <p:tgtEl>
                                          <p:spTgt spid="1784840"/>
                                        </p:tgtEl>
                                      </p:cBhvr>
                                      <p:to x="100000" y="60000"/>
                                    </p:animScale>
                                    <p:animScale>
                                      <p:cBhvr>
                                        <p:cTn id="43" dur="166" decel="50000">
                                          <p:stCondLst>
                                            <p:cond delay="676"/>
                                          </p:stCondLst>
                                        </p:cTn>
                                        <p:tgtEl>
                                          <p:spTgt spid="1784840"/>
                                        </p:tgtEl>
                                      </p:cBhvr>
                                      <p:to x="100000" y="100000"/>
                                    </p:animScale>
                                    <p:animScale>
                                      <p:cBhvr>
                                        <p:cTn id="44" dur="26">
                                          <p:stCondLst>
                                            <p:cond delay="1312"/>
                                          </p:stCondLst>
                                        </p:cTn>
                                        <p:tgtEl>
                                          <p:spTgt spid="1784840"/>
                                        </p:tgtEl>
                                      </p:cBhvr>
                                      <p:to x="100000" y="80000"/>
                                    </p:animScale>
                                    <p:animScale>
                                      <p:cBhvr>
                                        <p:cTn id="45" dur="166" decel="50000">
                                          <p:stCondLst>
                                            <p:cond delay="1338"/>
                                          </p:stCondLst>
                                        </p:cTn>
                                        <p:tgtEl>
                                          <p:spTgt spid="1784840"/>
                                        </p:tgtEl>
                                      </p:cBhvr>
                                      <p:to x="100000" y="100000"/>
                                    </p:animScale>
                                    <p:animScale>
                                      <p:cBhvr>
                                        <p:cTn id="46" dur="26">
                                          <p:stCondLst>
                                            <p:cond delay="1642"/>
                                          </p:stCondLst>
                                        </p:cTn>
                                        <p:tgtEl>
                                          <p:spTgt spid="1784840"/>
                                        </p:tgtEl>
                                      </p:cBhvr>
                                      <p:to x="100000" y="90000"/>
                                    </p:animScale>
                                    <p:animScale>
                                      <p:cBhvr>
                                        <p:cTn id="47" dur="166" decel="50000">
                                          <p:stCondLst>
                                            <p:cond delay="1668"/>
                                          </p:stCondLst>
                                        </p:cTn>
                                        <p:tgtEl>
                                          <p:spTgt spid="1784840"/>
                                        </p:tgtEl>
                                      </p:cBhvr>
                                      <p:to x="100000" y="100000"/>
                                    </p:animScale>
                                    <p:animScale>
                                      <p:cBhvr>
                                        <p:cTn id="48" dur="26">
                                          <p:stCondLst>
                                            <p:cond delay="1808"/>
                                          </p:stCondLst>
                                        </p:cTn>
                                        <p:tgtEl>
                                          <p:spTgt spid="1784840"/>
                                        </p:tgtEl>
                                      </p:cBhvr>
                                      <p:to x="100000" y="95000"/>
                                    </p:animScale>
                                    <p:animScale>
                                      <p:cBhvr>
                                        <p:cTn id="49" dur="166" decel="50000">
                                          <p:stCondLst>
                                            <p:cond delay="1834"/>
                                          </p:stCondLst>
                                        </p:cTn>
                                        <p:tgtEl>
                                          <p:spTgt spid="178484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4836" grpId="0"/>
      <p:bldP spid="1784837" grpId="0"/>
      <p:bldP spid="1784838" grpId="0"/>
      <p:bldP spid="1784839" grpId="0"/>
      <p:bldP spid="178484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title"/>
          </p:nvPr>
        </p:nvSpPr>
        <p:spPr>
          <a:xfrm>
            <a:off x="1331913" y="620713"/>
            <a:ext cx="7332662" cy="1143000"/>
          </a:xfrm>
          <a:noFill/>
        </p:spPr>
        <p:txBody>
          <a:bodyPr/>
          <a:lstStyle/>
          <a:p>
            <a:pPr eaLnBrk="1" hangingPunct="1"/>
            <a:r>
              <a:rPr lang="zh-CN" altLang="en-US" b="1" smtClean="0">
                <a:solidFill>
                  <a:srgbClr val="0A0A0E"/>
                </a:solidFill>
              </a:rPr>
              <a:t>第六章 管理信息系统的实施</a:t>
            </a:r>
          </a:p>
        </p:txBody>
      </p:sp>
      <p:sp>
        <p:nvSpPr>
          <p:cNvPr id="1564676" name="AutoShape 4">
            <a:hlinkClick r:id="rId2" action="ppaction://hlinksldjump" highlightClick="1"/>
          </p:cNvPr>
          <p:cNvSpPr>
            <a:spLocks noChangeArrowheads="1"/>
          </p:cNvSpPr>
          <p:nvPr/>
        </p:nvSpPr>
        <p:spPr bwMode="auto">
          <a:xfrm>
            <a:off x="1835150" y="2060575"/>
            <a:ext cx="5486400" cy="690563"/>
          </a:xfrm>
          <a:prstGeom prst="actionButtonBlank">
            <a:avLst/>
          </a:prstGeom>
          <a:noFill/>
          <a:ln w="9525">
            <a:noFill/>
            <a:miter lim="800000"/>
            <a:headEnd/>
            <a:tailEnd/>
          </a:ln>
          <a:effectLst/>
        </p:spPr>
        <p:txBody>
          <a:bodyPr wrap="none" anchor="ctr"/>
          <a:lstStyle/>
          <a:p>
            <a:pPr>
              <a:defRPr/>
            </a:pPr>
            <a:r>
              <a:rPr kumimoji="1" lang="en-US" altLang="zh-CN" sz="3200" b="1">
                <a:effectLst>
                  <a:outerShdw blurRad="38100" dist="38100" dir="2700000" algn="tl">
                    <a:srgbClr val="C0C0C0"/>
                  </a:outerShdw>
                </a:effectLst>
                <a:latin typeface="Times New Roman" pitchFamily="18" charset="0"/>
              </a:rPr>
              <a:t> </a:t>
            </a:r>
            <a:r>
              <a:rPr kumimoji="1" lang="en-US" altLang="zh-CN" sz="3200" b="1">
                <a:latin typeface="Times New Roman" pitchFamily="18" charset="0"/>
              </a:rPr>
              <a:t>6.1 </a:t>
            </a:r>
            <a:r>
              <a:rPr kumimoji="1" lang="zh-CN" altLang="en-US" sz="3200" b="1">
                <a:latin typeface="Times New Roman" pitchFamily="18" charset="0"/>
              </a:rPr>
              <a:t>物理系统的实施</a:t>
            </a:r>
          </a:p>
        </p:txBody>
      </p:sp>
      <p:sp>
        <p:nvSpPr>
          <p:cNvPr id="6148" name="AutoShape 5">
            <a:hlinkClick r:id="rId3" action="ppaction://hlinksldjump" highlightClick="1"/>
          </p:cNvPr>
          <p:cNvSpPr>
            <a:spLocks noChangeArrowheads="1"/>
          </p:cNvSpPr>
          <p:nvPr/>
        </p:nvSpPr>
        <p:spPr bwMode="auto">
          <a:xfrm>
            <a:off x="1828800" y="2852738"/>
            <a:ext cx="5486400" cy="690562"/>
          </a:xfrm>
          <a:prstGeom prst="actionButtonBlank">
            <a:avLst/>
          </a:prstGeom>
          <a:noFill/>
          <a:ln w="9525">
            <a:noFill/>
            <a:miter lim="800000"/>
            <a:headEnd/>
            <a:tailEnd/>
          </a:ln>
        </p:spPr>
        <p:txBody>
          <a:bodyPr wrap="none" anchor="ctr"/>
          <a:lstStyle/>
          <a:p>
            <a:r>
              <a:rPr kumimoji="1" lang="en-US" altLang="zh-CN" sz="3200" b="1">
                <a:latin typeface="Times New Roman" pitchFamily="18" charset="0"/>
              </a:rPr>
              <a:t> 6.2 </a:t>
            </a:r>
            <a:r>
              <a:rPr kumimoji="1" lang="zh-CN" altLang="en-US" sz="3200" b="1">
                <a:latin typeface="Times New Roman" pitchFamily="18" charset="0"/>
              </a:rPr>
              <a:t>程序设计</a:t>
            </a:r>
          </a:p>
        </p:txBody>
      </p:sp>
      <p:sp>
        <p:nvSpPr>
          <p:cNvPr id="6149" name="AutoShape 6">
            <a:hlinkClick r:id="rId4" action="ppaction://hlinksldjump" highlightClick="1"/>
          </p:cNvPr>
          <p:cNvSpPr>
            <a:spLocks noChangeArrowheads="1"/>
          </p:cNvSpPr>
          <p:nvPr/>
        </p:nvSpPr>
        <p:spPr bwMode="auto">
          <a:xfrm>
            <a:off x="1835150" y="3644900"/>
            <a:ext cx="5486400" cy="690563"/>
          </a:xfrm>
          <a:prstGeom prst="actionButtonBlank">
            <a:avLst/>
          </a:prstGeom>
          <a:noFill/>
          <a:ln w="9525">
            <a:noFill/>
            <a:miter lim="800000"/>
            <a:headEnd/>
            <a:tailEnd/>
          </a:ln>
        </p:spPr>
        <p:txBody>
          <a:bodyPr wrap="none" anchor="ctr"/>
          <a:lstStyle/>
          <a:p>
            <a:r>
              <a:rPr kumimoji="1" lang="en-US" altLang="zh-CN" sz="3200" b="1">
                <a:latin typeface="Times New Roman" pitchFamily="18" charset="0"/>
              </a:rPr>
              <a:t> 6.3 </a:t>
            </a:r>
            <a:r>
              <a:rPr kumimoji="1" lang="zh-CN" altLang="en-US" sz="3200" b="1">
                <a:latin typeface="Times New Roman" pitchFamily="18" charset="0"/>
              </a:rPr>
              <a:t>软件测试与调试</a:t>
            </a:r>
          </a:p>
        </p:txBody>
      </p:sp>
      <p:sp>
        <p:nvSpPr>
          <p:cNvPr id="6150" name="AutoShape 10">
            <a:hlinkClick r:id="rId5" action="ppaction://hlinksldjump" highlightClick="1"/>
          </p:cNvPr>
          <p:cNvSpPr>
            <a:spLocks noChangeArrowheads="1"/>
          </p:cNvSpPr>
          <p:nvPr/>
        </p:nvSpPr>
        <p:spPr bwMode="auto">
          <a:xfrm>
            <a:off x="1835150" y="4437063"/>
            <a:ext cx="2665413" cy="690562"/>
          </a:xfrm>
          <a:prstGeom prst="actionButtonBlank">
            <a:avLst/>
          </a:prstGeom>
          <a:noFill/>
          <a:ln w="9525">
            <a:noFill/>
            <a:miter lim="800000"/>
            <a:headEnd/>
            <a:tailEnd/>
          </a:ln>
        </p:spPr>
        <p:txBody>
          <a:bodyPr wrap="none" anchor="ctr"/>
          <a:lstStyle/>
          <a:p>
            <a:r>
              <a:rPr kumimoji="1" lang="en-US" altLang="zh-CN" sz="3200" b="1">
                <a:latin typeface="Times New Roman" pitchFamily="18" charset="0"/>
              </a:rPr>
              <a:t> 6.4 </a:t>
            </a:r>
            <a:r>
              <a:rPr kumimoji="1" lang="zh-CN" altLang="en-US" sz="3200" b="1">
                <a:latin typeface="Times New Roman" pitchFamily="18" charset="0"/>
              </a:rPr>
              <a:t>人员培训</a:t>
            </a:r>
          </a:p>
        </p:txBody>
      </p:sp>
      <p:sp>
        <p:nvSpPr>
          <p:cNvPr id="6151" name="AutoShape 11">
            <a:hlinkClick r:id="rId6" action="ppaction://hlinksldjump" highlightClick="1"/>
          </p:cNvPr>
          <p:cNvSpPr>
            <a:spLocks noChangeArrowheads="1"/>
          </p:cNvSpPr>
          <p:nvPr/>
        </p:nvSpPr>
        <p:spPr bwMode="auto">
          <a:xfrm>
            <a:off x="1979613" y="5157788"/>
            <a:ext cx="2665412" cy="690562"/>
          </a:xfrm>
          <a:prstGeom prst="actionButtonBlank">
            <a:avLst/>
          </a:prstGeom>
          <a:noFill/>
          <a:ln w="9525">
            <a:noFill/>
            <a:miter lim="800000"/>
            <a:headEnd/>
            <a:tailEnd/>
          </a:ln>
        </p:spPr>
        <p:txBody>
          <a:bodyPr wrap="none" anchor="ctr"/>
          <a:lstStyle/>
          <a:p>
            <a:r>
              <a:rPr kumimoji="1" lang="en-US" altLang="zh-CN" sz="3200" b="1">
                <a:latin typeface="Times New Roman" pitchFamily="18" charset="0"/>
              </a:rPr>
              <a:t>6.5 </a:t>
            </a:r>
            <a:r>
              <a:rPr kumimoji="1" lang="zh-CN" altLang="en-US" sz="3200" b="1">
                <a:latin typeface="Times New Roman" pitchFamily="18" charset="0"/>
              </a:rPr>
              <a:t>系统转换</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body" idx="1"/>
          </p:nvPr>
        </p:nvSpPr>
        <p:spPr>
          <a:xfrm>
            <a:off x="539750" y="1916113"/>
            <a:ext cx="7993063" cy="4681537"/>
          </a:xfrm>
        </p:spPr>
        <p:txBody>
          <a:bodyPr/>
          <a:lstStyle/>
          <a:p>
            <a:pPr marL="0" indent="0" defTabSz="284163" eaLnBrk="1" hangingPunct="1">
              <a:lnSpc>
                <a:spcPct val="110000"/>
              </a:lnSpc>
              <a:spcBef>
                <a:spcPct val="0"/>
              </a:spcBef>
              <a:buFontTx/>
              <a:buNone/>
              <a:tabLst>
                <a:tab pos="95250" algn="l"/>
              </a:tabLst>
            </a:pPr>
            <a:r>
              <a:rPr lang="en-US" altLang="zh-CN" sz="2800" smtClean="0"/>
              <a:t>6.3.1 </a:t>
            </a:r>
            <a:r>
              <a:rPr lang="zh-CN" altLang="en-US" sz="2800" smtClean="0"/>
              <a:t>软件测试</a:t>
            </a:r>
          </a:p>
          <a:p>
            <a:pPr marL="0" indent="0" defTabSz="284163" eaLnBrk="1" hangingPunct="1">
              <a:lnSpc>
                <a:spcPct val="90000"/>
              </a:lnSpc>
              <a:buFont typeface="Wingdings" pitchFamily="2" charset="2"/>
              <a:buNone/>
              <a:tabLst>
                <a:tab pos="95250" algn="l"/>
              </a:tabLst>
            </a:pPr>
            <a:r>
              <a:rPr lang="zh-CN" altLang="en-US" sz="2400" smtClean="0"/>
              <a:t>      测试是指软件产品生存周期内所有的检查、评审和确认活动，如设计评审、系统测试。狭义上讲，测试是对软件产品质量的检验和评价，它一方面检查软件产品质量中存在的质量问题，同时对产品质量进行客观的评价。 </a:t>
            </a:r>
            <a:endParaRPr lang="zh-CN" altLang="en-US" sz="2800" smtClean="0"/>
          </a:p>
          <a:p>
            <a:pPr marL="0" indent="0" defTabSz="284163" eaLnBrk="1" hangingPunct="1">
              <a:lnSpc>
                <a:spcPct val="90000"/>
              </a:lnSpc>
              <a:buFont typeface="Wingdings" pitchFamily="2" charset="2"/>
              <a:buNone/>
              <a:tabLst>
                <a:tab pos="95250" algn="l"/>
              </a:tabLst>
            </a:pPr>
            <a:r>
              <a:rPr lang="zh-CN" altLang="en-US" sz="2400" smtClean="0"/>
              <a:t>测试的目的：</a:t>
            </a:r>
          </a:p>
          <a:p>
            <a:pPr marL="179388" lvl="1" indent="0" defTabSz="284163" eaLnBrk="1" hangingPunct="1">
              <a:lnSpc>
                <a:spcPct val="90000"/>
              </a:lnSpc>
              <a:tabLst>
                <a:tab pos="95250" algn="l"/>
              </a:tabLst>
            </a:pPr>
            <a:r>
              <a:rPr lang="zh-CN" altLang="en-US" sz="2000" smtClean="0"/>
              <a:t>软件测试是以最少的时间和人力，系统地找出软件中潜在的各种错误和缺陷</a:t>
            </a:r>
          </a:p>
          <a:p>
            <a:pPr marL="179388" lvl="1" indent="0" defTabSz="284163" eaLnBrk="1" hangingPunct="1">
              <a:lnSpc>
                <a:spcPct val="90000"/>
              </a:lnSpc>
              <a:tabLst>
                <a:tab pos="95250" algn="l"/>
              </a:tabLst>
            </a:pPr>
            <a:r>
              <a:rPr lang="zh-CN" altLang="en-US" sz="2000" smtClean="0"/>
              <a:t>为了发现错误而执行程序的过程；</a:t>
            </a:r>
          </a:p>
          <a:p>
            <a:pPr marL="179388" lvl="1" indent="0" defTabSz="284163" eaLnBrk="1" hangingPunct="1">
              <a:lnSpc>
                <a:spcPct val="90000"/>
              </a:lnSpc>
              <a:tabLst>
                <a:tab pos="95250" algn="l"/>
              </a:tabLst>
            </a:pPr>
            <a:r>
              <a:rPr lang="zh-CN" altLang="en-US" sz="2000" smtClean="0"/>
              <a:t>测试是为了证明程序有错，而不是证明程序没有错误；</a:t>
            </a:r>
          </a:p>
          <a:p>
            <a:pPr marL="179388" lvl="1" indent="0" defTabSz="284163" eaLnBrk="1" hangingPunct="1">
              <a:lnSpc>
                <a:spcPct val="90000"/>
              </a:lnSpc>
              <a:tabLst>
                <a:tab pos="95250" algn="l"/>
              </a:tabLst>
            </a:pPr>
            <a:r>
              <a:rPr lang="zh-CN" altLang="en-US" sz="2000" smtClean="0"/>
              <a:t>一个成功的测试是发现了至今未发现的错误的测试。</a:t>
            </a:r>
          </a:p>
          <a:p>
            <a:pPr marL="179388" lvl="1" indent="0" defTabSz="284163" eaLnBrk="1" hangingPunct="1">
              <a:lnSpc>
                <a:spcPct val="90000"/>
              </a:lnSpc>
              <a:buFont typeface="Wingdings" pitchFamily="2" charset="2"/>
              <a:buNone/>
              <a:tabLst>
                <a:tab pos="95250" algn="l"/>
              </a:tabLst>
            </a:pPr>
            <a:endParaRPr lang="zh-CN" altLang="en-US" sz="2000" smtClean="0"/>
          </a:p>
          <a:p>
            <a:pPr marL="179388" lvl="1" indent="0" defTabSz="284163" eaLnBrk="1" hangingPunct="1">
              <a:lnSpc>
                <a:spcPct val="90000"/>
              </a:lnSpc>
              <a:buFont typeface="Wingdings" pitchFamily="2" charset="2"/>
              <a:buNone/>
              <a:tabLst>
                <a:tab pos="95250" algn="l"/>
              </a:tabLst>
            </a:pPr>
            <a:r>
              <a:rPr lang="zh-CN" altLang="en-US" sz="2000" b="1" smtClean="0"/>
              <a:t>整个生命周期不同阶段可能的测试活动和测试技术 </a:t>
            </a:r>
            <a:r>
              <a:rPr lang="en-US" altLang="zh-CN" sz="2000" b="1" smtClean="0"/>
              <a:t>:</a:t>
            </a:r>
          </a:p>
        </p:txBody>
      </p:sp>
      <p:sp>
        <p:nvSpPr>
          <p:cNvPr id="33795" name="AutoShape 4">
            <a:hlinkClick r:id="" action="ppaction://noaction" highlightClick="1"/>
          </p:cNvPr>
          <p:cNvSpPr>
            <a:spLocks noChangeArrowheads="1"/>
          </p:cNvSpPr>
          <p:nvPr/>
        </p:nvSpPr>
        <p:spPr bwMode="auto">
          <a:xfrm>
            <a:off x="1331913" y="908050"/>
            <a:ext cx="4106862" cy="914400"/>
          </a:xfrm>
          <a:prstGeom prst="actionButtonBlank">
            <a:avLst/>
          </a:prstGeom>
          <a:noFill/>
          <a:ln w="9525">
            <a:noFill/>
            <a:miter lim="800000"/>
            <a:headEnd/>
            <a:tailEnd/>
          </a:ln>
        </p:spPr>
        <p:txBody>
          <a:bodyPr anchor="ctr"/>
          <a:lstStyle/>
          <a:p>
            <a:r>
              <a:rPr lang="en-US" altLang="zh-CN" sz="3200" b="1">
                <a:solidFill>
                  <a:srgbClr val="0A0A0E"/>
                </a:solidFill>
                <a:latin typeface="Times New Roman" pitchFamily="18" charset="0"/>
              </a:rPr>
              <a:t> 6.3  </a:t>
            </a:r>
            <a:r>
              <a:rPr lang="zh-CN" altLang="en-US" sz="3200" b="1">
                <a:solidFill>
                  <a:srgbClr val="0A0A0E"/>
                </a:solidFill>
                <a:latin typeface="Times New Roman" pitchFamily="18" charset="0"/>
              </a:rPr>
              <a:t>软件测试与调试 </a:t>
            </a:r>
          </a:p>
        </p:txBody>
      </p:sp>
      <p:pic>
        <p:nvPicPr>
          <p:cNvPr id="1569798" name="Picture 6" descr="t03"/>
          <p:cNvPicPr>
            <a:picLocks noChangeAspect="1" noChangeArrowheads="1"/>
          </p:cNvPicPr>
          <p:nvPr/>
        </p:nvPicPr>
        <p:blipFill>
          <a:blip r:embed="rId2" cstate="print"/>
          <a:srcRect/>
          <a:stretch>
            <a:fillRect/>
          </a:stretch>
        </p:blipFill>
        <p:spPr bwMode="auto">
          <a:xfrm>
            <a:off x="179388" y="1989138"/>
            <a:ext cx="8713787" cy="4195762"/>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69798"/>
                                        </p:tgtEl>
                                        <p:attrNameLst>
                                          <p:attrName>style.visibility</p:attrName>
                                        </p:attrNameLst>
                                      </p:cBhvr>
                                      <p:to>
                                        <p:strVal val="visible"/>
                                      </p:to>
                                    </p:set>
                                    <p:animEffect transition="in" filter="blinds(horizontal)">
                                      <p:cBhvr>
                                        <p:cTn id="7" dur="500"/>
                                        <p:tgtEl>
                                          <p:spTgt spid="15697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xfrm>
            <a:off x="684213" y="1989138"/>
            <a:ext cx="7772400" cy="4114800"/>
          </a:xfrm>
        </p:spPr>
        <p:txBody>
          <a:bodyPr/>
          <a:lstStyle/>
          <a:p>
            <a:pPr marL="0" indent="0" defTabSz="284163" eaLnBrk="1" hangingPunct="1">
              <a:lnSpc>
                <a:spcPct val="110000"/>
              </a:lnSpc>
              <a:spcBef>
                <a:spcPct val="0"/>
              </a:spcBef>
              <a:buFontTx/>
              <a:buNone/>
              <a:tabLst>
                <a:tab pos="355600" algn="l"/>
              </a:tabLst>
            </a:pPr>
            <a:r>
              <a:rPr lang="en-US" altLang="zh-CN" sz="2800" smtClean="0">
                <a:latin typeface="Times New Roman" pitchFamily="18" charset="0"/>
              </a:rPr>
              <a:t>1. </a:t>
            </a:r>
            <a:r>
              <a:rPr lang="zh-CN" altLang="en-US" sz="2800" b="1" smtClean="0">
                <a:latin typeface="Times New Roman" pitchFamily="18" charset="0"/>
              </a:rPr>
              <a:t>软件测试的特征</a:t>
            </a:r>
          </a:p>
          <a:p>
            <a:pPr marL="531813" lvl="1" indent="-352425" defTabSz="284163" eaLnBrk="1" hangingPunct="1">
              <a:lnSpc>
                <a:spcPct val="110000"/>
              </a:lnSpc>
              <a:spcBef>
                <a:spcPct val="0"/>
              </a:spcBef>
              <a:buFont typeface="Wingdings" pitchFamily="2" charset="2"/>
              <a:buChar char="p"/>
              <a:tabLst>
                <a:tab pos="355600" algn="l"/>
              </a:tabLst>
            </a:pPr>
            <a:r>
              <a:rPr lang="zh-CN" altLang="en-US" b="1" smtClean="0">
                <a:latin typeface="Times New Roman" pitchFamily="18" charset="0"/>
              </a:rPr>
              <a:t>挑剔性</a:t>
            </a:r>
          </a:p>
          <a:p>
            <a:pPr marL="531813" lvl="1" indent="-352425" defTabSz="284163" eaLnBrk="1" hangingPunct="1">
              <a:lnSpc>
                <a:spcPct val="110000"/>
              </a:lnSpc>
              <a:spcBef>
                <a:spcPct val="0"/>
              </a:spcBef>
              <a:buFont typeface="Wingdings" pitchFamily="2" charset="2"/>
              <a:buChar char="p"/>
              <a:tabLst>
                <a:tab pos="355600" algn="l"/>
              </a:tabLst>
            </a:pPr>
            <a:r>
              <a:rPr lang="zh-CN" altLang="en-US" b="1" smtClean="0">
                <a:latin typeface="Times New Roman" pitchFamily="18" charset="0"/>
              </a:rPr>
              <a:t>复杂性</a:t>
            </a:r>
          </a:p>
          <a:p>
            <a:pPr marL="531813" lvl="1" indent="-352425" defTabSz="284163" eaLnBrk="1" hangingPunct="1">
              <a:lnSpc>
                <a:spcPct val="110000"/>
              </a:lnSpc>
              <a:spcBef>
                <a:spcPct val="0"/>
              </a:spcBef>
              <a:buFont typeface="Wingdings" pitchFamily="2" charset="2"/>
              <a:buChar char="p"/>
              <a:tabLst>
                <a:tab pos="355600" algn="l"/>
              </a:tabLst>
            </a:pPr>
            <a:r>
              <a:rPr lang="zh-CN" altLang="en-US" b="1" smtClean="0">
                <a:latin typeface="Times New Roman" pitchFamily="18" charset="0"/>
              </a:rPr>
              <a:t>不彻底性</a:t>
            </a:r>
          </a:p>
          <a:p>
            <a:pPr marL="531813" lvl="1" indent="-352425" defTabSz="284163" eaLnBrk="1" hangingPunct="1">
              <a:lnSpc>
                <a:spcPct val="110000"/>
              </a:lnSpc>
              <a:spcBef>
                <a:spcPct val="0"/>
              </a:spcBef>
              <a:buFont typeface="Wingdings" pitchFamily="2" charset="2"/>
              <a:buChar char="p"/>
              <a:tabLst>
                <a:tab pos="355600" algn="l"/>
              </a:tabLst>
            </a:pPr>
            <a:r>
              <a:rPr lang="zh-CN" altLang="en-US" b="1" smtClean="0">
                <a:latin typeface="Times New Roman" pitchFamily="18" charset="0"/>
              </a:rPr>
              <a:t>经济性</a:t>
            </a:r>
          </a:p>
        </p:txBody>
      </p:sp>
      <p:sp>
        <p:nvSpPr>
          <p:cNvPr id="34819" name="AutoShape 3">
            <a:hlinkClick r:id="" action="ppaction://noaction" highlightClick="1"/>
          </p:cNvPr>
          <p:cNvSpPr>
            <a:spLocks noChangeArrowheads="1"/>
          </p:cNvSpPr>
          <p:nvPr/>
        </p:nvSpPr>
        <p:spPr bwMode="auto">
          <a:xfrm>
            <a:off x="1476375" y="908050"/>
            <a:ext cx="4106863" cy="914400"/>
          </a:xfrm>
          <a:prstGeom prst="actionButtonBlank">
            <a:avLst/>
          </a:prstGeom>
          <a:noFill/>
          <a:ln w="9525">
            <a:noFill/>
            <a:miter lim="800000"/>
            <a:headEnd/>
            <a:tailEnd/>
          </a:ln>
        </p:spPr>
        <p:txBody>
          <a:bodyPr anchor="ctr"/>
          <a:lstStyle/>
          <a:p>
            <a:r>
              <a:rPr lang="en-US" altLang="zh-CN" sz="3600" b="1">
                <a:solidFill>
                  <a:srgbClr val="0A0A0E"/>
                </a:solidFill>
                <a:latin typeface="Times New Roman" pitchFamily="18" charset="0"/>
              </a:rPr>
              <a:t>6.3.1 </a:t>
            </a:r>
            <a:r>
              <a:rPr lang="zh-CN" altLang="en-US" sz="3600" b="1">
                <a:solidFill>
                  <a:srgbClr val="0A0A0E"/>
                </a:solidFill>
                <a:latin typeface="Times New Roman" pitchFamily="18" charset="0"/>
              </a:rPr>
              <a:t>软件测试</a:t>
            </a:r>
          </a:p>
        </p:txBody>
      </p:sp>
    </p:spTree>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zh-CN" sz="3600" b="1" smtClean="0">
                <a:solidFill>
                  <a:srgbClr val="0A0A0E"/>
                </a:solidFill>
                <a:latin typeface="Times New Roman" pitchFamily="18" charset="0"/>
              </a:rPr>
              <a:t>6.3.1 </a:t>
            </a:r>
            <a:r>
              <a:rPr lang="zh-CN" altLang="en-US" sz="3600" b="1" smtClean="0">
                <a:solidFill>
                  <a:srgbClr val="0A0A0E"/>
                </a:solidFill>
                <a:latin typeface="Times New Roman" pitchFamily="18" charset="0"/>
              </a:rPr>
              <a:t>软件测试</a:t>
            </a:r>
          </a:p>
        </p:txBody>
      </p:sp>
      <p:sp>
        <p:nvSpPr>
          <p:cNvPr id="35843" name="Rectangle 3"/>
          <p:cNvSpPr>
            <a:spLocks noGrp="1" noChangeArrowheads="1"/>
          </p:cNvSpPr>
          <p:nvPr>
            <p:ph type="body" idx="1"/>
          </p:nvPr>
        </p:nvSpPr>
        <p:spPr>
          <a:xfrm>
            <a:off x="468313" y="2017713"/>
            <a:ext cx="8486775" cy="4114800"/>
          </a:xfrm>
        </p:spPr>
        <p:txBody>
          <a:bodyPr/>
          <a:lstStyle/>
          <a:p>
            <a:pPr marL="685800" indent="-685800" eaLnBrk="1" hangingPunct="1">
              <a:buFont typeface="Wingdings" pitchFamily="2" charset="2"/>
              <a:buNone/>
            </a:pPr>
            <a:r>
              <a:rPr lang="en-US" altLang="zh-CN" b="1" smtClean="0">
                <a:solidFill>
                  <a:schemeClr val="tx1"/>
                </a:solidFill>
              </a:rPr>
              <a:t>2.</a:t>
            </a:r>
            <a:r>
              <a:rPr lang="zh-CN" altLang="en-US" b="1" smtClean="0"/>
              <a:t>测试基本原则</a:t>
            </a:r>
          </a:p>
          <a:p>
            <a:pPr marL="1081088" lvl="1" indent="-609600" eaLnBrk="1" hangingPunct="1">
              <a:buFont typeface="Wingdings" pitchFamily="2" charset="2"/>
              <a:buChar char="p"/>
            </a:pPr>
            <a:r>
              <a:rPr lang="zh-CN" altLang="en-US" b="1" smtClean="0"/>
              <a:t>测试队伍的建立</a:t>
            </a:r>
          </a:p>
          <a:p>
            <a:pPr marL="1081088" lvl="1" indent="-609600" eaLnBrk="1" hangingPunct="1">
              <a:buFont typeface="Wingdings" pitchFamily="2" charset="2"/>
              <a:buChar char="p"/>
            </a:pPr>
            <a:r>
              <a:rPr lang="zh-CN" altLang="en-US" b="1" smtClean="0"/>
              <a:t>测试用例的设计</a:t>
            </a:r>
          </a:p>
          <a:p>
            <a:pPr marL="1081088" lvl="1" indent="-609600" eaLnBrk="1" hangingPunct="1">
              <a:buFont typeface="Wingdings" pitchFamily="2" charset="2"/>
              <a:buChar char="p"/>
            </a:pPr>
            <a:r>
              <a:rPr lang="zh-CN" altLang="en-US" b="1" smtClean="0"/>
              <a:t>测试数据的选择</a:t>
            </a:r>
          </a:p>
          <a:p>
            <a:pPr marL="1081088" lvl="1" indent="-609600" eaLnBrk="1" hangingPunct="1">
              <a:buFont typeface="Wingdings" pitchFamily="2" charset="2"/>
              <a:buChar char="p"/>
            </a:pPr>
            <a:r>
              <a:rPr lang="zh-CN" altLang="en-US" b="1" smtClean="0"/>
              <a:t>测试功能的确定</a:t>
            </a:r>
          </a:p>
          <a:p>
            <a:pPr marL="1081088" lvl="1" indent="-609600" eaLnBrk="1" hangingPunct="1">
              <a:buFont typeface="Wingdings" pitchFamily="2" charset="2"/>
              <a:buChar char="p"/>
            </a:pPr>
            <a:r>
              <a:rPr lang="zh-CN" altLang="en-US" b="1" smtClean="0"/>
              <a:t>测试文档的管理</a:t>
            </a:r>
          </a:p>
        </p:txBody>
      </p:sp>
    </p:spTree>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zh-CN" sz="3600" b="1" smtClean="0">
                <a:solidFill>
                  <a:srgbClr val="0A0A0E"/>
                </a:solidFill>
                <a:latin typeface="Times New Roman" pitchFamily="18" charset="0"/>
              </a:rPr>
              <a:t>6.3.1 </a:t>
            </a:r>
            <a:r>
              <a:rPr lang="zh-CN" altLang="en-US" sz="3600" b="1" smtClean="0">
                <a:solidFill>
                  <a:srgbClr val="0A0A0E"/>
                </a:solidFill>
                <a:latin typeface="Times New Roman" pitchFamily="18" charset="0"/>
              </a:rPr>
              <a:t>软件测试</a:t>
            </a:r>
          </a:p>
        </p:txBody>
      </p:sp>
      <p:sp>
        <p:nvSpPr>
          <p:cNvPr id="36867" name="Rectangle 3"/>
          <p:cNvSpPr>
            <a:spLocks noGrp="1" noChangeArrowheads="1"/>
          </p:cNvSpPr>
          <p:nvPr>
            <p:ph type="body" idx="1"/>
          </p:nvPr>
        </p:nvSpPr>
        <p:spPr>
          <a:xfrm>
            <a:off x="755650" y="2017713"/>
            <a:ext cx="8199438" cy="4114800"/>
          </a:xfrm>
        </p:spPr>
        <p:txBody>
          <a:bodyPr/>
          <a:lstStyle/>
          <a:p>
            <a:pPr marL="685800" indent="-685800" eaLnBrk="1" hangingPunct="1">
              <a:buFont typeface="Wingdings" pitchFamily="2" charset="2"/>
              <a:buNone/>
            </a:pPr>
            <a:r>
              <a:rPr lang="en-US" altLang="zh-CN" sz="2800" b="1" smtClean="0">
                <a:solidFill>
                  <a:schemeClr val="tx1"/>
                </a:solidFill>
              </a:rPr>
              <a:t>3.</a:t>
            </a:r>
            <a:r>
              <a:rPr lang="zh-CN" altLang="en-US" sz="2800" b="1" smtClean="0">
                <a:solidFill>
                  <a:schemeClr val="tx1"/>
                </a:solidFill>
              </a:rPr>
              <a:t>测试文档</a:t>
            </a:r>
          </a:p>
          <a:p>
            <a:pPr marL="1081088" lvl="1" indent="-609600" eaLnBrk="1" hangingPunct="1">
              <a:buFont typeface="Wingdings" pitchFamily="2" charset="2"/>
              <a:buChar char="p"/>
            </a:pPr>
            <a:r>
              <a:rPr lang="zh-CN" altLang="en-US" sz="2400" b="1" smtClean="0">
                <a:solidFill>
                  <a:schemeClr val="tx1"/>
                </a:solidFill>
              </a:rPr>
              <a:t>测试计划</a:t>
            </a:r>
          </a:p>
          <a:p>
            <a:pPr marL="1443038" lvl="2" indent="-533400" eaLnBrk="1" hangingPunct="1"/>
            <a:r>
              <a:rPr lang="zh-CN" altLang="en-US" sz="2000" b="1" smtClean="0">
                <a:solidFill>
                  <a:schemeClr val="tx1"/>
                </a:solidFill>
              </a:rPr>
              <a:t>测试项目的名称、目的、步骤、进度、测试用例</a:t>
            </a:r>
          </a:p>
          <a:p>
            <a:pPr marL="1443038" lvl="2" indent="-533400" eaLnBrk="1" hangingPunct="1"/>
            <a:r>
              <a:rPr lang="zh-CN" altLang="en-US" sz="2000" b="1" smtClean="0">
                <a:solidFill>
                  <a:schemeClr val="tx1"/>
                </a:solidFill>
              </a:rPr>
              <a:t>测试用例</a:t>
            </a:r>
            <a:r>
              <a:rPr lang="en-US" altLang="zh-CN" sz="2000" b="1" smtClean="0">
                <a:solidFill>
                  <a:schemeClr val="tx1"/>
                </a:solidFill>
              </a:rPr>
              <a:t>={</a:t>
            </a:r>
            <a:r>
              <a:rPr lang="zh-CN" altLang="en-US" sz="2000" b="1" smtClean="0">
                <a:solidFill>
                  <a:schemeClr val="tx1"/>
                </a:solidFill>
              </a:rPr>
              <a:t>测试数据</a:t>
            </a:r>
            <a:r>
              <a:rPr lang="en-US" altLang="zh-CN" sz="2000" b="1" smtClean="0">
                <a:solidFill>
                  <a:schemeClr val="tx1"/>
                </a:solidFill>
              </a:rPr>
              <a:t>+</a:t>
            </a:r>
            <a:r>
              <a:rPr lang="zh-CN" altLang="en-US" sz="2000" b="1" smtClean="0">
                <a:solidFill>
                  <a:schemeClr val="tx1"/>
                </a:solidFill>
              </a:rPr>
              <a:t>期望结果</a:t>
            </a:r>
            <a:r>
              <a:rPr lang="en-US" altLang="zh-CN" sz="2000" b="1" smtClean="0">
                <a:solidFill>
                  <a:schemeClr val="tx1"/>
                </a:solidFill>
              </a:rPr>
              <a:t>}</a:t>
            </a:r>
          </a:p>
          <a:p>
            <a:pPr marL="1081088" lvl="1" indent="-609600" eaLnBrk="1" hangingPunct="1">
              <a:buFont typeface="Wingdings" pitchFamily="2" charset="2"/>
              <a:buChar char="p"/>
            </a:pPr>
            <a:r>
              <a:rPr lang="zh-CN" altLang="en-US" sz="2400" b="1" smtClean="0">
                <a:solidFill>
                  <a:schemeClr val="tx1"/>
                </a:solidFill>
              </a:rPr>
              <a:t>测试报告</a:t>
            </a:r>
          </a:p>
          <a:p>
            <a:pPr marL="1443038" lvl="2" indent="-533400" eaLnBrk="1" hangingPunct="1"/>
            <a:r>
              <a:rPr lang="zh-CN" altLang="en-US" sz="2000" b="1" smtClean="0">
                <a:solidFill>
                  <a:schemeClr val="tx1"/>
                </a:solidFill>
              </a:rPr>
              <a:t>测试项目的名称、实测结果与期望结果的比较、发现的问题、测试达到的效果</a:t>
            </a:r>
          </a:p>
          <a:p>
            <a:pPr marL="1443038" lvl="2" indent="-533400" eaLnBrk="1" hangingPunct="1"/>
            <a:r>
              <a:rPr lang="zh-CN" altLang="en-US" sz="2000" b="1" smtClean="0">
                <a:solidFill>
                  <a:schemeClr val="tx1"/>
                </a:solidFill>
              </a:rPr>
              <a:t>测试结果</a:t>
            </a:r>
            <a:r>
              <a:rPr lang="en-US" altLang="zh-CN" sz="2000" b="1" smtClean="0">
                <a:solidFill>
                  <a:schemeClr val="tx1"/>
                </a:solidFill>
              </a:rPr>
              <a:t>={</a:t>
            </a:r>
            <a:r>
              <a:rPr lang="zh-CN" altLang="en-US" sz="2000" b="1" smtClean="0">
                <a:solidFill>
                  <a:schemeClr val="tx1"/>
                </a:solidFill>
              </a:rPr>
              <a:t>测试数据</a:t>
            </a:r>
            <a:r>
              <a:rPr lang="en-US" altLang="zh-CN" sz="2000" b="1" smtClean="0">
                <a:solidFill>
                  <a:schemeClr val="tx1"/>
                </a:solidFill>
              </a:rPr>
              <a:t>+</a:t>
            </a:r>
            <a:r>
              <a:rPr lang="zh-CN" altLang="en-US" sz="2000" b="1" smtClean="0">
                <a:solidFill>
                  <a:schemeClr val="tx1"/>
                </a:solidFill>
              </a:rPr>
              <a:t>期望结果</a:t>
            </a:r>
            <a:r>
              <a:rPr lang="en-US" altLang="zh-CN" sz="2000" b="1" smtClean="0">
                <a:solidFill>
                  <a:schemeClr val="tx1"/>
                </a:solidFill>
              </a:rPr>
              <a:t>+</a:t>
            </a:r>
            <a:r>
              <a:rPr lang="zh-CN" altLang="en-US" sz="2000" b="1" smtClean="0">
                <a:solidFill>
                  <a:schemeClr val="tx1"/>
                </a:solidFill>
              </a:rPr>
              <a:t>实际结果</a:t>
            </a:r>
            <a:r>
              <a:rPr lang="en-US" altLang="zh-CN" sz="2000" b="1" smtClean="0">
                <a:solidFill>
                  <a:schemeClr val="tx1"/>
                </a:solidFill>
              </a:rPr>
              <a:t>}</a:t>
            </a:r>
          </a:p>
        </p:txBody>
      </p:sp>
    </p:spTree>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zh-CN" sz="3600" b="1" smtClean="0">
                <a:solidFill>
                  <a:srgbClr val="0A0A0E"/>
                </a:solidFill>
                <a:latin typeface="Times New Roman" pitchFamily="18" charset="0"/>
              </a:rPr>
              <a:t>6.3.1 </a:t>
            </a:r>
            <a:r>
              <a:rPr lang="zh-CN" altLang="en-US" sz="3600" b="1" smtClean="0">
                <a:solidFill>
                  <a:srgbClr val="0A0A0E"/>
                </a:solidFill>
                <a:latin typeface="Times New Roman" pitchFamily="18" charset="0"/>
              </a:rPr>
              <a:t>软件测试</a:t>
            </a:r>
          </a:p>
        </p:txBody>
      </p:sp>
      <p:sp>
        <p:nvSpPr>
          <p:cNvPr id="37891" name="Rectangle 3"/>
          <p:cNvSpPr>
            <a:spLocks noGrp="1" noChangeArrowheads="1"/>
          </p:cNvSpPr>
          <p:nvPr>
            <p:ph type="body" idx="1"/>
          </p:nvPr>
        </p:nvSpPr>
        <p:spPr>
          <a:xfrm>
            <a:off x="755650" y="2060575"/>
            <a:ext cx="7772400" cy="4114800"/>
          </a:xfrm>
        </p:spPr>
        <p:txBody>
          <a:bodyPr/>
          <a:lstStyle/>
          <a:p>
            <a:pPr marL="365125" indent="-365125" eaLnBrk="1" hangingPunct="1">
              <a:buFont typeface="Wingdings" pitchFamily="2" charset="2"/>
              <a:buNone/>
            </a:pPr>
            <a:r>
              <a:rPr lang="en-US" altLang="zh-CN" b="1" smtClean="0">
                <a:solidFill>
                  <a:schemeClr val="tx1"/>
                </a:solidFill>
              </a:rPr>
              <a:t>4.</a:t>
            </a:r>
            <a:r>
              <a:rPr lang="zh-CN" altLang="en-US" b="1" smtClean="0">
                <a:solidFill>
                  <a:schemeClr val="tx1"/>
                </a:solidFill>
              </a:rPr>
              <a:t>测试步骤</a:t>
            </a:r>
          </a:p>
          <a:p>
            <a:pPr marL="898525" lvl="1" indent="-354013" eaLnBrk="1" hangingPunct="1">
              <a:buFont typeface="Wingdings" pitchFamily="2" charset="2"/>
              <a:buChar char="p"/>
            </a:pPr>
            <a:r>
              <a:rPr lang="zh-CN" altLang="en-US" b="1" smtClean="0">
                <a:solidFill>
                  <a:schemeClr val="tx1"/>
                </a:solidFill>
              </a:rPr>
              <a:t>模块测试</a:t>
            </a:r>
          </a:p>
          <a:p>
            <a:pPr marL="1431925" lvl="2" indent="-354013" eaLnBrk="1" hangingPunct="1"/>
            <a:r>
              <a:rPr lang="zh-CN" altLang="en-US" b="1" smtClean="0">
                <a:solidFill>
                  <a:schemeClr val="tx1"/>
                </a:solidFill>
              </a:rPr>
              <a:t>是在每个单独的模块中进行，包括模块界面、内部数据结构、独立路径错误处理和边界条件等项目</a:t>
            </a:r>
          </a:p>
          <a:p>
            <a:pPr marL="898525" lvl="1" indent="-354013" eaLnBrk="1" hangingPunct="1">
              <a:buFont typeface="Wingdings" pitchFamily="2" charset="2"/>
              <a:buChar char="p"/>
            </a:pPr>
            <a:r>
              <a:rPr lang="zh-CN" altLang="en-US" b="1" smtClean="0">
                <a:solidFill>
                  <a:schemeClr val="tx1"/>
                </a:solidFill>
              </a:rPr>
              <a:t>集成测试</a:t>
            </a:r>
          </a:p>
          <a:p>
            <a:pPr marL="1431925" lvl="2" indent="-354013" eaLnBrk="1" hangingPunct="1"/>
            <a:r>
              <a:rPr lang="zh-CN" altLang="en-US" b="1" smtClean="0">
                <a:solidFill>
                  <a:schemeClr val="tx1"/>
                </a:solidFill>
              </a:rPr>
              <a:t>将各模块集中，形成一个完整的软件，对该软件进行测试</a:t>
            </a:r>
          </a:p>
        </p:txBody>
      </p:sp>
    </p:spTree>
  </p:cSld>
  <p:clrMapOvr>
    <a:masterClrMapping/>
  </p:clrMapOvr>
  <p:transition>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zh-CN" sz="3600" b="1" smtClean="0">
                <a:solidFill>
                  <a:srgbClr val="0A0A0E"/>
                </a:solidFill>
                <a:latin typeface="Times New Roman" pitchFamily="18" charset="0"/>
              </a:rPr>
              <a:t>6.3.1 </a:t>
            </a:r>
            <a:r>
              <a:rPr lang="zh-CN" altLang="en-US" sz="3600" b="1" smtClean="0">
                <a:solidFill>
                  <a:srgbClr val="0A0A0E"/>
                </a:solidFill>
                <a:latin typeface="Times New Roman" pitchFamily="18" charset="0"/>
              </a:rPr>
              <a:t>软件测试</a:t>
            </a:r>
          </a:p>
        </p:txBody>
      </p:sp>
      <p:sp>
        <p:nvSpPr>
          <p:cNvPr id="38915" name="Rectangle 3"/>
          <p:cNvSpPr>
            <a:spLocks noGrp="1" noChangeArrowheads="1"/>
          </p:cNvSpPr>
          <p:nvPr>
            <p:ph type="body" idx="1"/>
          </p:nvPr>
        </p:nvSpPr>
        <p:spPr/>
        <p:txBody>
          <a:bodyPr/>
          <a:lstStyle/>
          <a:p>
            <a:pPr marL="441325" indent="-441325" eaLnBrk="1" hangingPunct="1">
              <a:buFont typeface="Wingdings" pitchFamily="2" charset="2"/>
              <a:buChar char="p"/>
            </a:pPr>
            <a:r>
              <a:rPr lang="zh-CN" altLang="en-US" b="1" smtClean="0"/>
              <a:t>系统测试</a:t>
            </a:r>
          </a:p>
          <a:p>
            <a:pPr marL="974725" lvl="1" indent="-354013" eaLnBrk="1" hangingPunct="1"/>
            <a:r>
              <a:rPr lang="zh-CN" altLang="en-US" b="1" smtClean="0"/>
              <a:t>将被测软件放在系统环境中进行测试</a:t>
            </a:r>
          </a:p>
          <a:p>
            <a:pPr marL="441325" indent="-441325" eaLnBrk="1" hangingPunct="1">
              <a:buFont typeface="Wingdings" pitchFamily="2" charset="2"/>
              <a:buChar char="p"/>
            </a:pPr>
            <a:r>
              <a:rPr lang="zh-CN" altLang="en-US" b="1" smtClean="0"/>
              <a:t>验收测试</a:t>
            </a:r>
          </a:p>
          <a:p>
            <a:pPr marL="974725" lvl="1" indent="-354013" eaLnBrk="1" hangingPunct="1"/>
            <a:r>
              <a:rPr lang="zh-CN" altLang="en-US" b="1" smtClean="0"/>
              <a:t>用户参与的测试，对系统的最后确认</a:t>
            </a:r>
          </a:p>
        </p:txBody>
      </p:sp>
    </p:spTree>
  </p:cSld>
  <p:clrMapOvr>
    <a:masterClrMapping/>
  </p:clrMapOvr>
  <p:transition>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body" idx="1"/>
          </p:nvPr>
        </p:nvSpPr>
        <p:spPr>
          <a:xfrm>
            <a:off x="755650" y="1989138"/>
            <a:ext cx="7777163" cy="4464050"/>
          </a:xfrm>
        </p:spPr>
        <p:txBody>
          <a:bodyPr/>
          <a:lstStyle/>
          <a:p>
            <a:pPr marL="0" indent="0" defTabSz="284163" eaLnBrk="1" hangingPunct="1">
              <a:lnSpc>
                <a:spcPct val="110000"/>
              </a:lnSpc>
              <a:spcBef>
                <a:spcPct val="0"/>
              </a:spcBef>
              <a:buFontTx/>
              <a:buNone/>
              <a:tabLst>
                <a:tab pos="95250" algn="l"/>
              </a:tabLst>
            </a:pPr>
            <a:r>
              <a:rPr lang="zh-CN" altLang="en-US" sz="2800" b="1" smtClean="0"/>
              <a:t>测试种类</a:t>
            </a:r>
          </a:p>
          <a:p>
            <a:pPr marL="0" indent="0" defTabSz="284163" eaLnBrk="1" hangingPunct="1">
              <a:lnSpc>
                <a:spcPct val="110000"/>
              </a:lnSpc>
              <a:spcBef>
                <a:spcPct val="0"/>
              </a:spcBef>
              <a:buFontTx/>
              <a:buNone/>
              <a:tabLst>
                <a:tab pos="95250" algn="l"/>
              </a:tabLst>
            </a:pPr>
            <a:r>
              <a:rPr lang="en-US" altLang="zh-CN" sz="2400" b="1" smtClean="0">
                <a:latin typeface="宋体" pitchFamily="2" charset="-122"/>
              </a:rPr>
              <a:t>1</a:t>
            </a:r>
            <a:r>
              <a:rPr lang="zh-CN" altLang="en-US" sz="2400" b="1" smtClean="0">
                <a:latin typeface="宋体" pitchFamily="2" charset="-122"/>
              </a:rPr>
              <a:t>）静态测试：目的是通过对程序静态结构的检查，找出编译时不能发现的错误。 </a:t>
            </a:r>
          </a:p>
          <a:p>
            <a:pPr marL="531813" lvl="1" indent="-352425" defTabSz="284163" eaLnBrk="1" hangingPunct="1">
              <a:lnSpc>
                <a:spcPct val="110000"/>
              </a:lnSpc>
              <a:spcBef>
                <a:spcPct val="0"/>
              </a:spcBef>
              <a:buFontTx/>
              <a:buChar char="•"/>
              <a:tabLst>
                <a:tab pos="95250" algn="l"/>
              </a:tabLst>
            </a:pPr>
            <a:r>
              <a:rPr lang="zh-CN" altLang="en-US" sz="2400" b="1" smtClean="0">
                <a:latin typeface="宋体" pitchFamily="2" charset="-122"/>
              </a:rPr>
              <a:t>静态分析器分析（自动方式）</a:t>
            </a:r>
          </a:p>
          <a:p>
            <a:pPr marL="531813" lvl="1" indent="-352425" defTabSz="284163" eaLnBrk="1" hangingPunct="1">
              <a:lnSpc>
                <a:spcPct val="110000"/>
              </a:lnSpc>
              <a:spcBef>
                <a:spcPct val="0"/>
              </a:spcBef>
              <a:buFontTx/>
              <a:buChar char="•"/>
              <a:tabLst>
                <a:tab pos="95250" algn="l"/>
              </a:tabLst>
            </a:pPr>
            <a:r>
              <a:rPr lang="zh-CN" altLang="en-US" sz="2400" b="1" smtClean="0">
                <a:latin typeface="宋体" pitchFamily="2" charset="-122"/>
              </a:rPr>
              <a:t>代码评审（人工方式）：代码会审、走查、办公桌检查</a:t>
            </a:r>
          </a:p>
          <a:p>
            <a:pPr marL="0" indent="0" defTabSz="284163" eaLnBrk="1" hangingPunct="1">
              <a:lnSpc>
                <a:spcPct val="110000"/>
              </a:lnSpc>
              <a:spcBef>
                <a:spcPct val="0"/>
              </a:spcBef>
              <a:buFontTx/>
              <a:buNone/>
              <a:tabLst>
                <a:tab pos="95250" algn="l"/>
              </a:tabLst>
            </a:pPr>
            <a:r>
              <a:rPr lang="en-US" altLang="zh-CN" sz="2400" b="1" smtClean="0">
                <a:latin typeface="宋体" pitchFamily="2" charset="-122"/>
              </a:rPr>
              <a:t>2</a:t>
            </a:r>
            <a:r>
              <a:rPr lang="zh-CN" altLang="en-US" sz="2400" b="1" smtClean="0">
                <a:latin typeface="宋体" pitchFamily="2" charset="-122"/>
              </a:rPr>
              <a:t>）动态测试：是把事先设计好的测试用例作用于被测程序，比较测试结果和预期的结果是否一致，如果不一致，则说明被测程序可能存在错误。 </a:t>
            </a:r>
          </a:p>
          <a:p>
            <a:pPr marL="531813" lvl="1" indent="-352425" defTabSz="284163" eaLnBrk="1" hangingPunct="1">
              <a:lnSpc>
                <a:spcPct val="110000"/>
              </a:lnSpc>
              <a:spcBef>
                <a:spcPct val="0"/>
              </a:spcBef>
              <a:buFontTx/>
              <a:buChar char="•"/>
              <a:tabLst>
                <a:tab pos="95250" algn="l"/>
              </a:tabLst>
            </a:pPr>
            <a:r>
              <a:rPr lang="zh-CN" altLang="en-US" sz="2400" b="1" smtClean="0">
                <a:latin typeface="宋体" pitchFamily="2" charset="-122"/>
              </a:rPr>
              <a:t>黑盒测试</a:t>
            </a:r>
          </a:p>
          <a:p>
            <a:pPr marL="531813" lvl="1" indent="-352425" defTabSz="284163" eaLnBrk="1" hangingPunct="1">
              <a:lnSpc>
                <a:spcPct val="110000"/>
              </a:lnSpc>
              <a:spcBef>
                <a:spcPct val="0"/>
              </a:spcBef>
              <a:buFontTx/>
              <a:buChar char="•"/>
              <a:tabLst>
                <a:tab pos="95250" algn="l"/>
              </a:tabLst>
            </a:pPr>
            <a:r>
              <a:rPr lang="zh-CN" altLang="en-US" sz="2400" b="1" smtClean="0">
                <a:latin typeface="宋体" pitchFamily="2" charset="-122"/>
              </a:rPr>
              <a:t>白盒测试</a:t>
            </a:r>
          </a:p>
        </p:txBody>
      </p:sp>
      <p:sp>
        <p:nvSpPr>
          <p:cNvPr id="39939" name="AutoShape 4">
            <a:hlinkClick r:id="" action="ppaction://noaction" highlightClick="1"/>
          </p:cNvPr>
          <p:cNvSpPr>
            <a:spLocks noChangeArrowheads="1"/>
          </p:cNvSpPr>
          <p:nvPr/>
        </p:nvSpPr>
        <p:spPr bwMode="auto">
          <a:xfrm>
            <a:off x="1619250" y="1052513"/>
            <a:ext cx="4106863" cy="758825"/>
          </a:xfrm>
          <a:prstGeom prst="actionButtonBlank">
            <a:avLst/>
          </a:prstGeom>
          <a:noFill/>
          <a:ln w="9525">
            <a:noFill/>
            <a:miter lim="800000"/>
            <a:headEnd/>
            <a:tailEnd/>
          </a:ln>
        </p:spPr>
        <p:txBody>
          <a:bodyPr anchor="ctr"/>
          <a:lstStyle/>
          <a:p>
            <a:r>
              <a:rPr lang="en-US" altLang="zh-CN" sz="3200" b="1">
                <a:solidFill>
                  <a:srgbClr val="0A0A0E"/>
                </a:solidFill>
                <a:latin typeface="Times New Roman" pitchFamily="18" charset="0"/>
              </a:rPr>
              <a:t> 6.3.1 </a:t>
            </a:r>
            <a:r>
              <a:rPr lang="zh-CN" altLang="en-US" sz="3200" b="1">
                <a:solidFill>
                  <a:srgbClr val="0A0A0E"/>
                </a:solidFill>
                <a:latin typeface="Times New Roman" pitchFamily="18" charset="0"/>
              </a:rPr>
              <a:t>软件测试</a:t>
            </a:r>
          </a:p>
        </p:txBody>
      </p:sp>
      <p:grpSp>
        <p:nvGrpSpPr>
          <p:cNvPr id="39949" name="Group 13"/>
          <p:cNvGrpSpPr>
            <a:grpSpLocks/>
          </p:cNvGrpSpPr>
          <p:nvPr/>
        </p:nvGrpSpPr>
        <p:grpSpPr bwMode="auto">
          <a:xfrm>
            <a:off x="962025" y="4437063"/>
            <a:ext cx="8181975" cy="1800225"/>
            <a:chOff x="606" y="2795"/>
            <a:chExt cx="5154" cy="1134"/>
          </a:xfrm>
        </p:grpSpPr>
        <p:sp>
          <p:nvSpPr>
            <p:cNvPr id="39942" name="Oval 6">
              <a:hlinkClick r:id="rId2" action="ppaction://hlinksldjump"/>
            </p:cNvPr>
            <p:cNvSpPr>
              <a:spLocks noChangeArrowheads="1"/>
            </p:cNvSpPr>
            <p:nvPr/>
          </p:nvSpPr>
          <p:spPr bwMode="auto">
            <a:xfrm>
              <a:off x="606" y="2795"/>
              <a:ext cx="1321" cy="363"/>
            </a:xfrm>
            <a:prstGeom prst="ellipse">
              <a:avLst/>
            </a:prstGeom>
            <a:noFill/>
            <a:ln w="38100">
              <a:solidFill>
                <a:schemeClr val="hlink"/>
              </a:solidFill>
              <a:round/>
              <a:headEnd/>
              <a:tailEnd/>
            </a:ln>
            <a:effectLst/>
          </p:spPr>
          <p:txBody>
            <a:bodyPr wrap="none" anchor="ctr"/>
            <a:lstStyle/>
            <a:p>
              <a:endParaRPr lang="zh-CN" altLang="en-US"/>
            </a:p>
          </p:txBody>
        </p:sp>
        <p:sp>
          <p:nvSpPr>
            <p:cNvPr id="39943" name="AutoShape 7">
              <a:hlinkClick r:id="rId2" action="ppaction://hlinksldjump"/>
            </p:cNvPr>
            <p:cNvSpPr>
              <a:spLocks noChangeArrowheads="1"/>
            </p:cNvSpPr>
            <p:nvPr/>
          </p:nvSpPr>
          <p:spPr bwMode="auto">
            <a:xfrm>
              <a:off x="1746" y="2976"/>
              <a:ext cx="4014" cy="953"/>
            </a:xfrm>
            <a:prstGeom prst="wedgeRoundRectCallout">
              <a:avLst>
                <a:gd name="adj1" fmla="val -59440"/>
                <a:gd name="adj2" fmla="val -64375"/>
                <a:gd name="adj3" fmla="val 16667"/>
              </a:avLst>
            </a:prstGeom>
            <a:solidFill>
              <a:srgbClr val="800000"/>
            </a:solidFill>
            <a:ln w="9525">
              <a:solidFill>
                <a:schemeClr val="tx1"/>
              </a:solidFill>
              <a:miter lim="800000"/>
              <a:headEnd/>
              <a:tailEnd/>
            </a:ln>
            <a:effectLst/>
          </p:spPr>
          <p:txBody>
            <a:bodyPr lIns="18000" rIns="18000"/>
            <a:lstStyle/>
            <a:p>
              <a:pPr marL="361950" indent="-361950">
                <a:buFontTx/>
                <a:buChar char="•"/>
              </a:pPr>
              <a:r>
                <a:rPr kumimoji="1" lang="zh-CN" altLang="en-US" b="1">
                  <a:solidFill>
                    <a:schemeClr val="bg1"/>
                  </a:solidFill>
                  <a:latin typeface="Arial" charset="0"/>
                </a:rPr>
                <a:t>通过运行软件来检验软件的动态行为和运行结果的正确性</a:t>
              </a:r>
            </a:p>
            <a:p>
              <a:pPr marL="361950" indent="-361950">
                <a:buFontTx/>
                <a:buChar char="•"/>
              </a:pPr>
              <a:r>
                <a:rPr kumimoji="1" lang="zh-CN" altLang="en-US" b="1">
                  <a:solidFill>
                    <a:schemeClr val="bg1"/>
                  </a:solidFill>
                  <a:latin typeface="Arial" charset="0"/>
                </a:rPr>
                <a:t>约可找出</a:t>
              </a:r>
              <a:r>
                <a:rPr kumimoji="1" lang="en-US" altLang="zh-CN" b="1">
                  <a:solidFill>
                    <a:schemeClr val="bg1"/>
                  </a:solidFill>
                  <a:latin typeface="Arial" charset="0"/>
                </a:rPr>
                <a:t>30</a:t>
              </a:r>
              <a:r>
                <a:rPr kumimoji="1" lang="zh-CN" altLang="en-US" b="1">
                  <a:solidFill>
                    <a:schemeClr val="bg1"/>
                  </a:solidFill>
                  <a:latin typeface="Arial" charset="0"/>
                </a:rPr>
                <a:t>～</a:t>
              </a:r>
              <a:r>
                <a:rPr kumimoji="1" lang="en-US" altLang="zh-CN" b="1">
                  <a:solidFill>
                    <a:schemeClr val="bg1"/>
                  </a:solidFill>
                  <a:latin typeface="Arial" charset="0"/>
                </a:rPr>
                <a:t>70%</a:t>
              </a:r>
              <a:r>
                <a:rPr kumimoji="1" lang="zh-CN" altLang="en-US" b="1">
                  <a:solidFill>
                    <a:schemeClr val="bg1"/>
                  </a:solidFill>
                  <a:latin typeface="Arial" charset="0"/>
                </a:rPr>
                <a:t>的逻辑设计错误</a:t>
              </a:r>
              <a:r>
                <a:rPr kumimoji="1" lang="zh-CN" altLang="en-US" sz="2800" b="1">
                  <a:solidFill>
                    <a:schemeClr val="bg1"/>
                  </a:solidFill>
                  <a:latin typeface="Arial" charset="0"/>
                </a:rPr>
                <a:t> </a:t>
              </a:r>
            </a:p>
          </p:txBody>
        </p:sp>
      </p:grpSp>
      <p:grpSp>
        <p:nvGrpSpPr>
          <p:cNvPr id="39948" name="Group 12"/>
          <p:cNvGrpSpPr>
            <a:grpSpLocks/>
          </p:cNvGrpSpPr>
          <p:nvPr/>
        </p:nvGrpSpPr>
        <p:grpSpPr bwMode="auto">
          <a:xfrm>
            <a:off x="1042988" y="1628775"/>
            <a:ext cx="8101012" cy="1439863"/>
            <a:chOff x="657" y="1026"/>
            <a:chExt cx="5103" cy="907"/>
          </a:xfrm>
        </p:grpSpPr>
        <p:sp>
          <p:nvSpPr>
            <p:cNvPr id="39946" name="Oval 10"/>
            <p:cNvSpPr>
              <a:spLocks noChangeArrowheads="1"/>
            </p:cNvSpPr>
            <p:nvPr/>
          </p:nvSpPr>
          <p:spPr bwMode="auto">
            <a:xfrm>
              <a:off x="657" y="1525"/>
              <a:ext cx="1089" cy="363"/>
            </a:xfrm>
            <a:prstGeom prst="ellipse">
              <a:avLst/>
            </a:prstGeom>
            <a:noFill/>
            <a:ln w="38100">
              <a:solidFill>
                <a:schemeClr val="hlink"/>
              </a:solidFill>
              <a:round/>
              <a:headEnd/>
              <a:tailEnd/>
            </a:ln>
            <a:effectLst/>
          </p:spPr>
          <p:txBody>
            <a:bodyPr wrap="none" anchor="ctr"/>
            <a:lstStyle/>
            <a:p>
              <a:endParaRPr lang="zh-CN" altLang="en-US"/>
            </a:p>
          </p:txBody>
        </p:sp>
        <p:sp>
          <p:nvSpPr>
            <p:cNvPr id="39947" name="AutoShape 11"/>
            <p:cNvSpPr>
              <a:spLocks noChangeArrowheads="1"/>
            </p:cNvSpPr>
            <p:nvPr/>
          </p:nvSpPr>
          <p:spPr bwMode="auto">
            <a:xfrm>
              <a:off x="1854" y="1026"/>
              <a:ext cx="3906" cy="907"/>
            </a:xfrm>
            <a:prstGeom prst="wedgeRoundRectCallout">
              <a:avLst>
                <a:gd name="adj1" fmla="val -62134"/>
                <a:gd name="adj2" fmla="val 9648"/>
                <a:gd name="adj3" fmla="val 16667"/>
              </a:avLst>
            </a:prstGeom>
            <a:solidFill>
              <a:srgbClr val="800000"/>
            </a:solidFill>
            <a:ln w="9525">
              <a:solidFill>
                <a:schemeClr val="tx1"/>
              </a:solidFill>
              <a:miter lim="800000"/>
              <a:headEnd/>
              <a:tailEnd/>
            </a:ln>
            <a:effectLst/>
          </p:spPr>
          <p:txBody>
            <a:bodyPr lIns="18000" rIns="18000"/>
            <a:lstStyle/>
            <a:p>
              <a:pPr marL="361950" indent="-361950">
                <a:buFontTx/>
                <a:buChar char="•"/>
              </a:pPr>
              <a:r>
                <a:rPr kumimoji="1" lang="zh-CN" altLang="en-US" b="1">
                  <a:solidFill>
                    <a:schemeClr val="bg1"/>
                  </a:solidFill>
                  <a:latin typeface="Arial" charset="0"/>
                </a:rPr>
                <a:t>基本特征是在对软件进行分析、检查和测试，不实际运行被测试的软件</a:t>
              </a:r>
            </a:p>
            <a:p>
              <a:pPr marL="361950" indent="-361950">
                <a:buFontTx/>
                <a:buChar char="•"/>
              </a:pPr>
              <a:r>
                <a:rPr kumimoji="1" lang="zh-CN" altLang="en-US" b="1">
                  <a:solidFill>
                    <a:schemeClr val="bg1"/>
                  </a:solidFill>
                  <a:latin typeface="Arial" charset="0"/>
                </a:rPr>
                <a:t>约可找出</a:t>
              </a:r>
              <a:r>
                <a:rPr kumimoji="1" lang="en-US" altLang="zh-CN" b="1">
                  <a:solidFill>
                    <a:schemeClr val="bg1"/>
                  </a:solidFill>
                  <a:latin typeface="Arial" charset="0"/>
                </a:rPr>
                <a:t>30</a:t>
              </a:r>
              <a:r>
                <a:rPr kumimoji="1" lang="zh-CN" altLang="en-US" b="1">
                  <a:solidFill>
                    <a:schemeClr val="bg1"/>
                  </a:solidFill>
                  <a:latin typeface="Arial" charset="0"/>
                </a:rPr>
                <a:t>～</a:t>
              </a:r>
              <a:r>
                <a:rPr kumimoji="1" lang="en-US" altLang="zh-CN" b="1">
                  <a:solidFill>
                    <a:schemeClr val="bg1"/>
                  </a:solidFill>
                  <a:latin typeface="Arial" charset="0"/>
                </a:rPr>
                <a:t>70%</a:t>
              </a:r>
              <a:r>
                <a:rPr kumimoji="1" lang="zh-CN" altLang="en-US" b="1">
                  <a:solidFill>
                    <a:schemeClr val="bg1"/>
                  </a:solidFill>
                  <a:latin typeface="Arial" charset="0"/>
                </a:rPr>
                <a:t>的逻辑设计错误 </a:t>
              </a: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948"/>
                                        </p:tgtEl>
                                        <p:attrNameLst>
                                          <p:attrName>style.visibility</p:attrName>
                                        </p:attrNameLst>
                                      </p:cBhvr>
                                      <p:to>
                                        <p:strVal val="visible"/>
                                      </p:to>
                                    </p:set>
                                    <p:animEffect transition="in" filter="blinds(horizontal)">
                                      <p:cBhvr>
                                        <p:cTn id="7" dur="500"/>
                                        <p:tgtEl>
                                          <p:spTgt spid="3994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949"/>
                                        </p:tgtEl>
                                        <p:attrNameLst>
                                          <p:attrName>style.visibility</p:attrName>
                                        </p:attrNameLst>
                                      </p:cBhvr>
                                      <p:to>
                                        <p:strVal val="visible"/>
                                      </p:to>
                                    </p:set>
                                    <p:animEffect transition="in" filter="blinds(horizontal)">
                                      <p:cBhvr>
                                        <p:cTn id="12" dur="500"/>
                                        <p:tgtEl>
                                          <p:spTgt spid="39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xfrm>
            <a:off x="755650" y="1773238"/>
            <a:ext cx="7772400" cy="5084762"/>
          </a:xfrm>
        </p:spPr>
        <p:txBody>
          <a:bodyPr/>
          <a:lstStyle/>
          <a:p>
            <a:pPr marL="0" indent="0" defTabSz="284163" eaLnBrk="1" hangingPunct="1">
              <a:lnSpc>
                <a:spcPct val="110000"/>
              </a:lnSpc>
              <a:spcBef>
                <a:spcPct val="0"/>
              </a:spcBef>
              <a:buFontTx/>
              <a:buNone/>
              <a:tabLst>
                <a:tab pos="95250" algn="l"/>
              </a:tabLst>
            </a:pPr>
            <a:r>
              <a:rPr lang="en-US" altLang="zh-CN" sz="2400" smtClean="0"/>
              <a:t>       </a:t>
            </a:r>
            <a:r>
              <a:rPr lang="zh-CN" altLang="en-US" sz="2400" b="1" smtClean="0"/>
              <a:t>代码会审是由一组人通过阅读、讨论和争议对程序进行静态分析的过程。会审小组由组长、</a:t>
            </a:r>
            <a:r>
              <a:rPr lang="en-US" altLang="zh-CN" sz="2400" b="1" smtClean="0"/>
              <a:t>2</a:t>
            </a:r>
            <a:r>
              <a:rPr lang="zh-CN" altLang="en-US" sz="2400" b="1" smtClean="0"/>
              <a:t>～</a:t>
            </a:r>
            <a:r>
              <a:rPr lang="en-US" altLang="zh-CN" sz="2400" b="1" smtClean="0"/>
              <a:t>3</a:t>
            </a:r>
            <a:r>
              <a:rPr lang="zh-CN" altLang="en-US" sz="2400" b="1" smtClean="0"/>
              <a:t>名程序设计和测试人员及程序员组成。会审小组在充分阅读待审程序文本、控制流程图及有关要求、规范等文件基础上，召开代码会审会，程序员逐句讲解程序的逻辑，并展开热烈的讨论甚至争议，以揭示错误的关键所在。</a:t>
            </a:r>
          </a:p>
          <a:p>
            <a:pPr marL="0" indent="0" defTabSz="284163" eaLnBrk="1" hangingPunct="1">
              <a:lnSpc>
                <a:spcPct val="110000"/>
              </a:lnSpc>
              <a:spcBef>
                <a:spcPct val="0"/>
              </a:spcBef>
              <a:buFontTx/>
              <a:buNone/>
              <a:tabLst>
                <a:tab pos="95250" algn="l"/>
              </a:tabLst>
            </a:pPr>
            <a:r>
              <a:rPr lang="zh-CN" altLang="en-US" sz="2400" b="1" smtClean="0">
                <a:solidFill>
                  <a:schemeClr val="hlink"/>
                </a:solidFill>
              </a:rPr>
              <a:t>需要注意两点：</a:t>
            </a:r>
          </a:p>
          <a:p>
            <a:pPr marL="0" indent="0" defTabSz="284163" eaLnBrk="1" hangingPunct="1">
              <a:lnSpc>
                <a:spcPct val="110000"/>
              </a:lnSpc>
              <a:spcBef>
                <a:spcPct val="0"/>
              </a:spcBef>
              <a:buClr>
                <a:schemeClr val="hlink"/>
              </a:buClr>
              <a:tabLst>
                <a:tab pos="95250" algn="l"/>
              </a:tabLst>
            </a:pPr>
            <a:r>
              <a:rPr lang="zh-CN" altLang="en-US" sz="2400" b="1" smtClean="0"/>
              <a:t>一是在代码审查时，必须要检查被测软件是否通过编译，只有正确了之后才进行代码会审；</a:t>
            </a:r>
          </a:p>
          <a:p>
            <a:pPr marL="0" indent="0" defTabSz="284163" eaLnBrk="1" hangingPunct="1">
              <a:lnSpc>
                <a:spcPct val="110000"/>
              </a:lnSpc>
              <a:spcBef>
                <a:spcPct val="0"/>
              </a:spcBef>
              <a:buClr>
                <a:schemeClr val="hlink"/>
              </a:buClr>
              <a:tabLst>
                <a:tab pos="95250" algn="l"/>
              </a:tabLst>
            </a:pPr>
            <a:r>
              <a:rPr lang="zh-CN" altLang="en-US" sz="2400" b="1" smtClean="0"/>
              <a:t>二是一定要保证有足够的时间让测试小组对问题进行充分的讨论，只有这样才能有效地提高测试效率，避免走弯路。  </a:t>
            </a:r>
          </a:p>
        </p:txBody>
      </p:sp>
      <p:sp>
        <p:nvSpPr>
          <p:cNvPr id="40963" name="AutoShape 3">
            <a:hlinkClick r:id="" action="ppaction://noaction" highlightClick="1"/>
          </p:cNvPr>
          <p:cNvSpPr>
            <a:spLocks noChangeArrowheads="1"/>
          </p:cNvSpPr>
          <p:nvPr/>
        </p:nvSpPr>
        <p:spPr bwMode="auto">
          <a:xfrm>
            <a:off x="1619250" y="1052513"/>
            <a:ext cx="4106863" cy="758825"/>
          </a:xfrm>
          <a:prstGeom prst="actionButtonBlank">
            <a:avLst/>
          </a:prstGeom>
          <a:noFill/>
          <a:ln w="9525">
            <a:noFill/>
            <a:miter lim="800000"/>
            <a:headEnd/>
            <a:tailEnd/>
          </a:ln>
        </p:spPr>
        <p:txBody>
          <a:bodyPr anchor="ctr"/>
          <a:lstStyle/>
          <a:p>
            <a:r>
              <a:rPr lang="en-US" altLang="zh-CN" sz="3200" b="1">
                <a:solidFill>
                  <a:srgbClr val="0A0A0E"/>
                </a:solidFill>
                <a:latin typeface="Times New Roman" pitchFamily="18" charset="0"/>
              </a:rPr>
              <a:t> 6.3.1 </a:t>
            </a:r>
            <a:r>
              <a:rPr lang="zh-CN" altLang="en-US" sz="3200" b="1">
                <a:solidFill>
                  <a:srgbClr val="0A0A0E"/>
                </a:solidFill>
                <a:latin typeface="Times New Roman" pitchFamily="18" charset="0"/>
              </a:rPr>
              <a:t>软件测试</a:t>
            </a:r>
          </a:p>
        </p:txBody>
      </p:sp>
    </p:spTree>
  </p:cSld>
  <p:clrMapOvr>
    <a:masterClrMapping/>
  </p:clrMapOvr>
  <p:transition>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xfrm>
            <a:off x="611188" y="1484313"/>
            <a:ext cx="8208962" cy="5157787"/>
          </a:xfrm>
        </p:spPr>
        <p:txBody>
          <a:bodyPr/>
          <a:lstStyle/>
          <a:p>
            <a:pPr marL="0" indent="0" defTabSz="284163" eaLnBrk="1" hangingPunct="1">
              <a:lnSpc>
                <a:spcPct val="110000"/>
              </a:lnSpc>
              <a:spcBef>
                <a:spcPct val="0"/>
              </a:spcBef>
              <a:buFontTx/>
              <a:buNone/>
              <a:tabLst>
                <a:tab pos="355600" algn="l"/>
              </a:tabLst>
            </a:pPr>
            <a:endParaRPr lang="en-US" altLang="zh-CN" sz="1900" smtClean="0"/>
          </a:p>
          <a:p>
            <a:pPr marL="531813" lvl="1" indent="-352425" defTabSz="284163" eaLnBrk="1" hangingPunct="1">
              <a:lnSpc>
                <a:spcPct val="105000"/>
              </a:lnSpc>
              <a:tabLst>
                <a:tab pos="355600" algn="l"/>
              </a:tabLst>
            </a:pPr>
            <a:r>
              <a:rPr lang="zh-CN" altLang="en-US" sz="2400" b="1" smtClean="0">
                <a:latin typeface="Times New Roman" pitchFamily="18" charset="0"/>
              </a:rPr>
              <a:t>白盒测试时，测试者清楚被测试程序的内部结构。它从程序的逻辑结构人手，按照一定的原则来设计测试用例，设定测试数据。</a:t>
            </a:r>
          </a:p>
          <a:p>
            <a:pPr marL="531813" lvl="1" indent="-352425" defTabSz="284163" eaLnBrk="1" hangingPunct="1">
              <a:lnSpc>
                <a:spcPct val="105000"/>
              </a:lnSpc>
              <a:tabLst>
                <a:tab pos="355600" algn="l"/>
              </a:tabLst>
            </a:pPr>
            <a:r>
              <a:rPr lang="zh-CN" altLang="en-US" sz="2400" b="1" smtClean="0">
                <a:latin typeface="Times New Roman" pitchFamily="18" charset="0"/>
              </a:rPr>
              <a:t>黑盒测试时，测试者把被测程序看成一个黑盒，完全用不着关心程序的内部结构。设计测试用例时，仅以程序的外部功能为根据。</a:t>
            </a:r>
          </a:p>
          <a:p>
            <a:pPr marL="531813" lvl="1" indent="-352425" defTabSz="284163" eaLnBrk="1" hangingPunct="1">
              <a:lnSpc>
                <a:spcPct val="105000"/>
              </a:lnSpc>
              <a:tabLst>
                <a:tab pos="355600" algn="l"/>
              </a:tabLst>
            </a:pPr>
            <a:r>
              <a:rPr lang="zh-CN" altLang="en-US" sz="2400" b="1" smtClean="0">
                <a:latin typeface="Times New Roman" pitchFamily="18" charset="0"/>
              </a:rPr>
              <a:t>测试中标常见病错误种类</a:t>
            </a:r>
            <a:r>
              <a:rPr lang="en-US" altLang="zh-CN" sz="2400" b="1" smtClean="0">
                <a:latin typeface="Times New Roman" pitchFamily="18" charset="0"/>
              </a:rPr>
              <a:t>:</a:t>
            </a:r>
          </a:p>
          <a:p>
            <a:pPr marL="803275" lvl="2" indent="-92075" defTabSz="284163" eaLnBrk="1" hangingPunct="1">
              <a:lnSpc>
                <a:spcPct val="105000"/>
              </a:lnSpc>
              <a:tabLst>
                <a:tab pos="355600" algn="l"/>
              </a:tabLst>
            </a:pPr>
            <a:r>
              <a:rPr lang="zh-CN" altLang="en-US" b="1" smtClean="0">
                <a:latin typeface="Times New Roman" pitchFamily="18" charset="0"/>
              </a:rPr>
              <a:t>功能 错误</a:t>
            </a:r>
          </a:p>
          <a:p>
            <a:pPr marL="803275" lvl="2" indent="-92075" defTabSz="284163" eaLnBrk="1" hangingPunct="1">
              <a:lnSpc>
                <a:spcPct val="105000"/>
              </a:lnSpc>
              <a:tabLst>
                <a:tab pos="355600" algn="l"/>
              </a:tabLst>
            </a:pPr>
            <a:r>
              <a:rPr lang="zh-CN" altLang="en-US" b="1" smtClean="0">
                <a:latin typeface="Times New Roman" pitchFamily="18" charset="0"/>
              </a:rPr>
              <a:t>系统错误</a:t>
            </a:r>
          </a:p>
          <a:p>
            <a:pPr marL="803275" lvl="2" indent="-92075" defTabSz="284163" eaLnBrk="1" hangingPunct="1">
              <a:lnSpc>
                <a:spcPct val="105000"/>
              </a:lnSpc>
              <a:tabLst>
                <a:tab pos="355600" algn="l"/>
              </a:tabLst>
            </a:pPr>
            <a:r>
              <a:rPr lang="zh-CN" altLang="en-US" b="1" smtClean="0">
                <a:latin typeface="Times New Roman" pitchFamily="18" charset="0"/>
              </a:rPr>
              <a:t>过程错误</a:t>
            </a:r>
          </a:p>
          <a:p>
            <a:pPr marL="803275" lvl="2" indent="-92075" defTabSz="284163" eaLnBrk="1" hangingPunct="1">
              <a:lnSpc>
                <a:spcPct val="105000"/>
              </a:lnSpc>
              <a:tabLst>
                <a:tab pos="355600" algn="l"/>
              </a:tabLst>
            </a:pPr>
            <a:r>
              <a:rPr lang="zh-CN" altLang="en-US" b="1" smtClean="0">
                <a:latin typeface="Times New Roman" pitchFamily="18" charset="0"/>
              </a:rPr>
              <a:t>编码错误</a:t>
            </a:r>
          </a:p>
        </p:txBody>
      </p:sp>
      <p:sp>
        <p:nvSpPr>
          <p:cNvPr id="41987" name="AutoShape 3">
            <a:hlinkClick r:id="" action="ppaction://noaction" highlightClick="1"/>
          </p:cNvPr>
          <p:cNvSpPr>
            <a:spLocks noChangeArrowheads="1"/>
          </p:cNvSpPr>
          <p:nvPr/>
        </p:nvSpPr>
        <p:spPr bwMode="auto">
          <a:xfrm>
            <a:off x="1476375" y="908050"/>
            <a:ext cx="4106863" cy="914400"/>
          </a:xfrm>
          <a:prstGeom prst="actionButtonBlank">
            <a:avLst/>
          </a:prstGeom>
          <a:noFill/>
          <a:ln w="9525">
            <a:noFill/>
            <a:miter lim="800000"/>
            <a:headEnd/>
            <a:tailEnd/>
          </a:ln>
        </p:spPr>
        <p:txBody>
          <a:bodyPr anchor="ctr"/>
          <a:lstStyle/>
          <a:p>
            <a:r>
              <a:rPr lang="en-US" altLang="zh-CN" sz="3200" b="1">
                <a:solidFill>
                  <a:srgbClr val="0A0A0E"/>
                </a:solidFill>
                <a:latin typeface="Times New Roman" pitchFamily="18" charset="0"/>
              </a:rPr>
              <a:t>6.3.1 </a:t>
            </a:r>
            <a:r>
              <a:rPr lang="zh-CN" altLang="en-US" sz="3200" b="1">
                <a:solidFill>
                  <a:srgbClr val="0A0A0E"/>
                </a:solidFill>
                <a:latin typeface="Times New Roman" pitchFamily="18" charset="0"/>
              </a:rPr>
              <a:t>软件测试</a:t>
            </a:r>
          </a:p>
        </p:txBody>
      </p:sp>
    </p:spTree>
  </p:cSld>
  <p:clrMapOvr>
    <a:masterClrMapping/>
  </p:clrMapOvr>
  <p:transition>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xfrm>
            <a:off x="395288" y="1916113"/>
            <a:ext cx="8426450" cy="4392612"/>
          </a:xfrm>
        </p:spPr>
        <p:txBody>
          <a:bodyPr/>
          <a:lstStyle/>
          <a:p>
            <a:pPr marL="0" indent="0" defTabSz="284163" eaLnBrk="1" hangingPunct="1">
              <a:lnSpc>
                <a:spcPct val="110000"/>
              </a:lnSpc>
              <a:spcBef>
                <a:spcPct val="0"/>
              </a:spcBef>
              <a:buFontTx/>
              <a:buNone/>
              <a:tabLst>
                <a:tab pos="95250" algn="l"/>
              </a:tabLst>
            </a:pPr>
            <a:r>
              <a:rPr lang="zh-CN" altLang="en-US" sz="2400" b="1" smtClean="0"/>
              <a:t>测试用例：为达到最佳的测试效果或高效的揭露隐藏的错误而精心设计的少量测试数据，称之为测试用例。 </a:t>
            </a:r>
          </a:p>
          <a:p>
            <a:pPr marL="531813" lvl="1" indent="-352425" defTabSz="284163" eaLnBrk="1" hangingPunct="1">
              <a:lnSpc>
                <a:spcPct val="80000"/>
              </a:lnSpc>
              <a:buFont typeface="Wingdings" pitchFamily="2" charset="2"/>
              <a:buNone/>
              <a:tabLst>
                <a:tab pos="95250" algn="l"/>
              </a:tabLst>
            </a:pPr>
            <a:r>
              <a:rPr lang="zh-CN" altLang="en-US" sz="2400" b="1" smtClean="0"/>
              <a:t>测试用例可以被定义为如下</a:t>
            </a:r>
            <a:r>
              <a:rPr lang="en-US" altLang="zh-CN" sz="2400" b="1" smtClean="0"/>
              <a:t>6</a:t>
            </a:r>
            <a:r>
              <a:rPr lang="zh-CN" altLang="en-US" sz="2400" b="1" smtClean="0"/>
              <a:t>元组：</a:t>
            </a:r>
          </a:p>
          <a:p>
            <a:pPr marL="531813" lvl="1" indent="-352425" defTabSz="284163" eaLnBrk="1" hangingPunct="1">
              <a:lnSpc>
                <a:spcPct val="80000"/>
              </a:lnSpc>
              <a:tabLst>
                <a:tab pos="95250" algn="l"/>
              </a:tabLst>
            </a:pPr>
            <a:r>
              <a:rPr lang="zh-CN" altLang="en-US" sz="2400" b="1" smtClean="0"/>
              <a:t>测试索引</a:t>
            </a:r>
          </a:p>
          <a:p>
            <a:pPr marL="531813" lvl="1" indent="-352425" defTabSz="284163" eaLnBrk="1" hangingPunct="1">
              <a:lnSpc>
                <a:spcPct val="80000"/>
              </a:lnSpc>
              <a:tabLst>
                <a:tab pos="95250" algn="l"/>
              </a:tabLst>
            </a:pPr>
            <a:r>
              <a:rPr lang="zh-CN" altLang="en-US" sz="2400" b="1" smtClean="0"/>
              <a:t>测试环境</a:t>
            </a:r>
          </a:p>
          <a:p>
            <a:pPr marL="531813" lvl="1" indent="-352425" defTabSz="284163" eaLnBrk="1" hangingPunct="1">
              <a:lnSpc>
                <a:spcPct val="80000"/>
              </a:lnSpc>
              <a:tabLst>
                <a:tab pos="95250" algn="l"/>
              </a:tabLst>
            </a:pPr>
            <a:r>
              <a:rPr lang="zh-CN" altLang="en-US" sz="2400" b="1" smtClean="0"/>
              <a:t>测试输入</a:t>
            </a:r>
          </a:p>
          <a:p>
            <a:pPr marL="531813" lvl="1" indent="-352425" defTabSz="284163" eaLnBrk="1" hangingPunct="1">
              <a:lnSpc>
                <a:spcPct val="80000"/>
              </a:lnSpc>
              <a:tabLst>
                <a:tab pos="95250" algn="l"/>
              </a:tabLst>
            </a:pPr>
            <a:r>
              <a:rPr lang="zh-CN" altLang="en-US" sz="2400" b="1" smtClean="0"/>
              <a:t>测试操作</a:t>
            </a:r>
          </a:p>
          <a:p>
            <a:pPr marL="531813" lvl="1" indent="-352425" defTabSz="284163" eaLnBrk="1" hangingPunct="1">
              <a:lnSpc>
                <a:spcPct val="80000"/>
              </a:lnSpc>
              <a:tabLst>
                <a:tab pos="95250" algn="l"/>
              </a:tabLst>
            </a:pPr>
            <a:r>
              <a:rPr lang="zh-CN" altLang="en-US" sz="2400" b="1" smtClean="0"/>
              <a:t>预期结果</a:t>
            </a:r>
          </a:p>
          <a:p>
            <a:pPr marL="531813" lvl="1" indent="-352425" defTabSz="284163" eaLnBrk="1" hangingPunct="1">
              <a:lnSpc>
                <a:spcPct val="80000"/>
              </a:lnSpc>
              <a:tabLst>
                <a:tab pos="95250" algn="l"/>
              </a:tabLst>
            </a:pPr>
            <a:r>
              <a:rPr lang="zh-CN" altLang="en-US" sz="2400" b="1" smtClean="0"/>
              <a:t>评价标准</a:t>
            </a:r>
          </a:p>
          <a:p>
            <a:pPr marL="531813" lvl="1" indent="-352425" defTabSz="284163">
              <a:lnSpc>
                <a:spcPct val="80000"/>
              </a:lnSpc>
              <a:spcBef>
                <a:spcPct val="25000"/>
              </a:spcBef>
              <a:buClr>
                <a:srgbClr val="003366"/>
              </a:buClr>
              <a:buFont typeface="Verdana" pitchFamily="34" charset="0"/>
              <a:buChar char="−"/>
              <a:tabLst>
                <a:tab pos="95250" algn="l"/>
              </a:tabLst>
            </a:pPr>
            <a:r>
              <a:rPr lang="zh-CN" altLang="en-US" sz="2400" b="1" smtClean="0">
                <a:latin typeface="宋体" pitchFamily="2" charset="-122"/>
              </a:rPr>
              <a:t>兼顾合理的输入和</a:t>
            </a:r>
            <a:r>
              <a:rPr lang="zh-CN" altLang="en-US" sz="2400" b="1" smtClean="0">
                <a:latin typeface="宋体" pitchFamily="2" charset="-122"/>
                <a:hlinkClick r:id="rId2" action="ppaction://hlinksldjump"/>
              </a:rPr>
              <a:t>不合理</a:t>
            </a:r>
            <a:r>
              <a:rPr lang="zh-CN" altLang="en-US" sz="2400" b="1" smtClean="0">
                <a:latin typeface="宋体" pitchFamily="2" charset="-122"/>
              </a:rPr>
              <a:t>的输入数据</a:t>
            </a:r>
          </a:p>
          <a:p>
            <a:pPr marL="531813" lvl="1" indent="-352425" defTabSz="284163">
              <a:lnSpc>
                <a:spcPct val="80000"/>
              </a:lnSpc>
              <a:spcBef>
                <a:spcPct val="25000"/>
              </a:spcBef>
              <a:buClr>
                <a:srgbClr val="003366"/>
              </a:buClr>
              <a:buFont typeface="Verdana" pitchFamily="34" charset="0"/>
              <a:buChar char="−"/>
              <a:tabLst>
                <a:tab pos="95250" algn="l"/>
              </a:tabLst>
            </a:pPr>
            <a:r>
              <a:rPr lang="zh-CN" altLang="en-US" sz="2400" b="1" smtClean="0"/>
              <a:t>不仅检查程序是否实现预期功能，还</a:t>
            </a:r>
            <a:r>
              <a:rPr lang="zh-CN" altLang="en-US" sz="2400" b="1" smtClean="0">
                <a:latin typeface="宋体" pitchFamily="2" charset="-122"/>
              </a:rPr>
              <a:t>应检查程序是否作了不该做的事</a:t>
            </a:r>
            <a:endParaRPr lang="zh-CN" altLang="en-US" sz="2400" b="1" smtClean="0"/>
          </a:p>
          <a:p>
            <a:pPr marL="531813" lvl="1" indent="-352425" defTabSz="284163" eaLnBrk="1" hangingPunct="1">
              <a:lnSpc>
                <a:spcPct val="80000"/>
              </a:lnSpc>
              <a:buFont typeface="Wingdings" pitchFamily="2" charset="2"/>
              <a:buNone/>
              <a:tabLst>
                <a:tab pos="95250" algn="l"/>
              </a:tabLst>
            </a:pPr>
            <a:endParaRPr lang="zh-CN" altLang="en-US" sz="2400" b="1" smtClean="0"/>
          </a:p>
        </p:txBody>
      </p:sp>
      <p:sp>
        <p:nvSpPr>
          <p:cNvPr id="43011" name="AutoShape 3">
            <a:hlinkClick r:id="" action="ppaction://noaction" highlightClick="1"/>
          </p:cNvPr>
          <p:cNvSpPr>
            <a:spLocks noChangeArrowheads="1"/>
          </p:cNvSpPr>
          <p:nvPr/>
        </p:nvSpPr>
        <p:spPr bwMode="auto">
          <a:xfrm>
            <a:off x="1619250" y="1052513"/>
            <a:ext cx="4106863" cy="758825"/>
          </a:xfrm>
          <a:prstGeom prst="actionButtonBlank">
            <a:avLst/>
          </a:prstGeom>
          <a:noFill/>
          <a:ln w="9525">
            <a:noFill/>
            <a:miter lim="800000"/>
            <a:headEnd/>
            <a:tailEnd/>
          </a:ln>
        </p:spPr>
        <p:txBody>
          <a:bodyPr anchor="ctr"/>
          <a:lstStyle/>
          <a:p>
            <a:r>
              <a:rPr lang="en-US" altLang="zh-CN" sz="3200" b="1">
                <a:solidFill>
                  <a:srgbClr val="0A0A0E"/>
                </a:solidFill>
                <a:latin typeface="Times New Roman" pitchFamily="18" charset="0"/>
              </a:rPr>
              <a:t> 6.3.1 </a:t>
            </a:r>
            <a:r>
              <a:rPr lang="zh-CN" altLang="en-US" sz="3200" b="1">
                <a:solidFill>
                  <a:srgbClr val="0A0A0E"/>
                </a:solidFill>
                <a:latin typeface="Times New Roman" pitchFamily="18" charset="0"/>
              </a:rPr>
              <a:t>软件测试</a:t>
            </a:r>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sz="3600" smtClean="0">
                <a:solidFill>
                  <a:schemeClr val="tx1"/>
                </a:solidFill>
              </a:rPr>
              <a:t>第六章 管理信息系统的实施</a:t>
            </a:r>
          </a:p>
        </p:txBody>
      </p:sp>
      <p:sp>
        <p:nvSpPr>
          <p:cNvPr id="7171" name="Rectangle 3"/>
          <p:cNvSpPr>
            <a:spLocks noGrp="1" noChangeArrowheads="1"/>
          </p:cNvSpPr>
          <p:nvPr>
            <p:ph type="body" idx="1"/>
          </p:nvPr>
        </p:nvSpPr>
        <p:spPr>
          <a:xfrm>
            <a:off x="611188" y="1989138"/>
            <a:ext cx="7345362" cy="4143375"/>
          </a:xfrm>
        </p:spPr>
        <p:txBody>
          <a:bodyPr/>
          <a:lstStyle/>
          <a:p>
            <a:pPr marL="685800" indent="-685800" algn="just" eaLnBrk="1" hangingPunct="1">
              <a:buFont typeface="Wingdings" pitchFamily="2" charset="2"/>
              <a:buNone/>
            </a:pPr>
            <a:r>
              <a:rPr lang="en-US" altLang="zh-CN" b="1" smtClean="0">
                <a:solidFill>
                  <a:schemeClr val="tx1"/>
                </a:solidFill>
              </a:rPr>
              <a:t> </a:t>
            </a:r>
            <a:r>
              <a:rPr lang="zh-CN" altLang="en-US" b="1" smtClean="0">
                <a:solidFill>
                  <a:schemeClr val="tx1"/>
                </a:solidFill>
                <a:latin typeface="Times New Roman" pitchFamily="18" charset="0"/>
              </a:rPr>
              <a:t>系统实施概述</a:t>
            </a:r>
          </a:p>
          <a:p>
            <a:pPr marL="1081088" lvl="1" indent="-609600" algn="just" eaLnBrk="1" hangingPunct="1">
              <a:buFont typeface="Wingdings" pitchFamily="2" charset="2"/>
              <a:buNone/>
            </a:pPr>
            <a:r>
              <a:rPr lang="zh-CN" altLang="en-US" b="1" smtClean="0">
                <a:solidFill>
                  <a:schemeClr val="tx1"/>
                </a:solidFill>
              </a:rPr>
              <a:t> </a:t>
            </a:r>
            <a:r>
              <a:rPr lang="zh-CN" altLang="en-US" b="1" smtClean="0">
                <a:solidFill>
                  <a:schemeClr val="tx1"/>
                </a:solidFill>
                <a:latin typeface="Times New Roman" pitchFamily="18" charset="0"/>
              </a:rPr>
              <a:t>系统实施的任务</a:t>
            </a:r>
          </a:p>
          <a:p>
            <a:pPr marL="1443038" lvl="2" indent="-533400" algn="just" eaLnBrk="1" hangingPunct="1"/>
            <a:r>
              <a:rPr lang="zh-CN" altLang="en-US" b="1" smtClean="0">
                <a:solidFill>
                  <a:schemeClr val="tx1"/>
                </a:solidFill>
              </a:rPr>
              <a:t>系统实施的任务是以系统设计方案为依据，按照系统实施方案进行具体的实现，最终组建出一个能够实际运行的系统，交付用户使用。</a:t>
            </a:r>
          </a:p>
          <a:p>
            <a:pPr marL="1443038" lvl="2" indent="-533400" algn="just" eaLnBrk="1" hangingPunct="1"/>
            <a:r>
              <a:rPr lang="zh-CN" altLang="en-US" b="1" smtClean="0">
                <a:solidFill>
                  <a:schemeClr val="tx1"/>
                </a:solidFill>
              </a:rPr>
              <a:t>具体任务包括：硬件准备、软件准备、人员培训、数据准备</a:t>
            </a:r>
          </a:p>
        </p:txBody>
      </p:sp>
    </p:spTree>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body" idx="4294967295"/>
          </p:nvPr>
        </p:nvSpPr>
        <p:spPr>
          <a:xfrm>
            <a:off x="539750" y="1628775"/>
            <a:ext cx="8208963" cy="4752975"/>
          </a:xfrm>
        </p:spPr>
        <p:txBody>
          <a:bodyPr/>
          <a:lstStyle/>
          <a:p>
            <a:pPr marL="0" indent="0" defTabSz="284163" eaLnBrk="1" hangingPunct="1">
              <a:lnSpc>
                <a:spcPct val="110000"/>
              </a:lnSpc>
              <a:spcBef>
                <a:spcPct val="0"/>
              </a:spcBef>
              <a:buFontTx/>
              <a:buNone/>
              <a:tabLst>
                <a:tab pos="95250" algn="l"/>
              </a:tabLst>
            </a:pPr>
            <a:endParaRPr lang="zh-CN" altLang="en-US" sz="2800" b="1" smtClean="0"/>
          </a:p>
          <a:p>
            <a:pPr marL="531813" lvl="1" indent="-352425" defTabSz="284163" eaLnBrk="1" hangingPunct="1">
              <a:lnSpc>
                <a:spcPct val="90000"/>
              </a:lnSpc>
              <a:buFont typeface="Wingdings" pitchFamily="2" charset="2"/>
              <a:buNone/>
              <a:tabLst>
                <a:tab pos="95250" algn="l"/>
              </a:tabLst>
            </a:pPr>
            <a:r>
              <a:rPr lang="zh-CN" altLang="en-US" b="1" smtClean="0"/>
              <a:t>测试用例的用途：</a:t>
            </a:r>
          </a:p>
          <a:p>
            <a:pPr marL="531813" lvl="1" indent="-352425" defTabSz="284163" eaLnBrk="1" hangingPunct="1">
              <a:lnSpc>
                <a:spcPct val="90000"/>
              </a:lnSpc>
              <a:tabLst>
                <a:tab pos="95250" algn="l"/>
              </a:tabLst>
            </a:pPr>
            <a:r>
              <a:rPr lang="zh-CN" altLang="en-US" b="1" smtClean="0"/>
              <a:t>在开始实施测试之前设计好测试用例，可以避免盲目测试并提高测试效率。测试用例的使用令软件测试的实施重点突出、目的明确。</a:t>
            </a:r>
          </a:p>
          <a:p>
            <a:pPr marL="531813" lvl="1" indent="-352425" defTabSz="284163" eaLnBrk="1" hangingPunct="1">
              <a:lnSpc>
                <a:spcPct val="90000"/>
              </a:lnSpc>
              <a:tabLst>
                <a:tab pos="95250" algn="l"/>
              </a:tabLst>
            </a:pPr>
            <a:r>
              <a:rPr lang="zh-CN" altLang="en-US" b="1" smtClean="0"/>
              <a:t>在软件版本更新后只需修正少部分的测试用例便可展开测试工作，降低工作强度、缩短项目周期。</a:t>
            </a:r>
          </a:p>
          <a:p>
            <a:pPr marL="531813" lvl="1" indent="-352425" defTabSz="284163" eaLnBrk="1" hangingPunct="1">
              <a:lnSpc>
                <a:spcPct val="90000"/>
              </a:lnSpc>
              <a:tabLst>
                <a:tab pos="95250" algn="l"/>
              </a:tabLst>
            </a:pPr>
            <a:r>
              <a:rPr lang="zh-CN" altLang="en-US" b="1" smtClean="0"/>
              <a:t>功能模块的通用化和复用化使软件易于开发，而相对于功能模块的测试用例的通用化和复用化则会使软件测试易于开展，并随着测试用例的不断精化其效率也不断攀升。</a:t>
            </a:r>
          </a:p>
        </p:txBody>
      </p:sp>
      <p:sp>
        <p:nvSpPr>
          <p:cNvPr id="157699" name="AutoShape 3">
            <a:hlinkClick r:id="" action="ppaction://noaction" highlightClick="1"/>
          </p:cNvPr>
          <p:cNvSpPr>
            <a:spLocks noChangeArrowheads="1"/>
          </p:cNvSpPr>
          <p:nvPr/>
        </p:nvSpPr>
        <p:spPr bwMode="auto">
          <a:xfrm>
            <a:off x="1619250" y="1052513"/>
            <a:ext cx="4106863" cy="758825"/>
          </a:xfrm>
          <a:prstGeom prst="actionButtonBlank">
            <a:avLst/>
          </a:prstGeom>
          <a:noFill/>
          <a:ln w="9525">
            <a:noFill/>
            <a:miter lim="800000"/>
            <a:headEnd/>
            <a:tailEnd/>
          </a:ln>
        </p:spPr>
        <p:txBody>
          <a:bodyPr anchor="ctr"/>
          <a:lstStyle/>
          <a:p>
            <a:r>
              <a:rPr lang="en-US" altLang="zh-CN" sz="3200" b="1">
                <a:solidFill>
                  <a:srgbClr val="0A0A0E"/>
                </a:solidFill>
                <a:latin typeface="Times New Roman" pitchFamily="18" charset="0"/>
              </a:rPr>
              <a:t> 6.3.1 </a:t>
            </a:r>
            <a:r>
              <a:rPr lang="zh-CN" altLang="en-US" sz="3200" b="1">
                <a:solidFill>
                  <a:srgbClr val="0A0A0E"/>
                </a:solidFill>
                <a:latin typeface="Times New Roman" pitchFamily="18" charset="0"/>
              </a:rPr>
              <a:t>软件测试</a:t>
            </a:r>
          </a:p>
        </p:txBody>
      </p:sp>
    </p:spTree>
  </p:cSld>
  <p:clrMapOvr>
    <a:masterClrMapping/>
  </p:clrMapOvr>
  <p:transition>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xfrm>
            <a:off x="250825" y="1773238"/>
            <a:ext cx="8642350" cy="5400675"/>
          </a:xfrm>
        </p:spPr>
        <p:txBody>
          <a:bodyPr/>
          <a:lstStyle/>
          <a:p>
            <a:pPr marL="531813" lvl="1" indent="-352425" defTabSz="284163" eaLnBrk="1" hangingPunct="1">
              <a:buFont typeface="Wingdings" pitchFamily="2" charset="2"/>
              <a:buNone/>
              <a:tabLst>
                <a:tab pos="95250" algn="l"/>
              </a:tabLst>
            </a:pPr>
            <a:r>
              <a:rPr lang="en-US" altLang="zh-CN" smtClean="0"/>
              <a:t>      </a:t>
            </a:r>
            <a:r>
              <a:rPr lang="zh-CN" altLang="en-US" b="1" smtClean="0"/>
              <a:t>白盒测试方案时，测试者必须检查程序的内部结构，从检查程序的逻辑着手，对所有逻辑路径进行测试，得出测试数据。</a:t>
            </a:r>
          </a:p>
          <a:p>
            <a:pPr marL="531813" lvl="1" indent="-352425" defTabSz="284163" eaLnBrk="1" hangingPunct="1">
              <a:buFont typeface="Wingdings" pitchFamily="2" charset="2"/>
              <a:buNone/>
              <a:tabLst>
                <a:tab pos="95250" algn="l"/>
              </a:tabLst>
            </a:pPr>
            <a:r>
              <a:rPr lang="zh-CN" altLang="en-US" b="1" smtClean="0"/>
              <a:t>       白盒测试的主要方法</a:t>
            </a:r>
            <a:r>
              <a:rPr lang="en-US" altLang="zh-CN" b="1" smtClean="0"/>
              <a:t>: </a:t>
            </a:r>
            <a:r>
              <a:rPr lang="zh-CN" altLang="en-US" b="1" smtClean="0"/>
              <a:t>逻辑驱动、路径测试等，主要用于软件验证，检验语法错误、编译错误、性能问题、逻辑问题、判定条件问题、编程规范等。</a:t>
            </a:r>
            <a:r>
              <a:rPr lang="zh-CN" altLang="en-US" smtClean="0"/>
              <a:t> </a:t>
            </a:r>
          </a:p>
        </p:txBody>
      </p:sp>
      <p:sp>
        <p:nvSpPr>
          <p:cNvPr id="44035" name="AutoShape 3">
            <a:hlinkClick r:id="" action="ppaction://noaction" highlightClick="1"/>
          </p:cNvPr>
          <p:cNvSpPr>
            <a:spLocks noChangeArrowheads="1"/>
          </p:cNvSpPr>
          <p:nvPr/>
        </p:nvSpPr>
        <p:spPr bwMode="auto">
          <a:xfrm>
            <a:off x="1908175" y="908050"/>
            <a:ext cx="4106863" cy="758825"/>
          </a:xfrm>
          <a:prstGeom prst="actionButtonBlank">
            <a:avLst/>
          </a:prstGeom>
          <a:noFill/>
          <a:ln w="9525">
            <a:noFill/>
            <a:miter lim="800000"/>
            <a:headEnd/>
            <a:tailEnd/>
          </a:ln>
        </p:spPr>
        <p:txBody>
          <a:bodyPr anchor="ctr"/>
          <a:lstStyle/>
          <a:p>
            <a:r>
              <a:rPr lang="en-US" altLang="zh-CN" sz="3200" b="1">
                <a:solidFill>
                  <a:srgbClr val="0A0A0E"/>
                </a:solidFill>
                <a:latin typeface="Times New Roman" pitchFamily="18" charset="0"/>
              </a:rPr>
              <a:t> </a:t>
            </a:r>
            <a:r>
              <a:rPr lang="zh-CN" altLang="en-US" sz="3200" b="1">
                <a:solidFill>
                  <a:srgbClr val="0A0A0E"/>
                </a:solidFill>
                <a:latin typeface="Times New Roman" pitchFamily="18" charset="0"/>
              </a:rPr>
              <a:t>白盒测试</a:t>
            </a:r>
          </a:p>
        </p:txBody>
      </p:sp>
    </p:spTree>
  </p:cSld>
  <p:clrMapOvr>
    <a:masterClrMapping/>
  </p:clrMapOvr>
  <p:transition>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smtClean="0">
                <a:solidFill>
                  <a:schemeClr val="bg1"/>
                </a:solidFill>
              </a:rPr>
              <a:t>白盒测试</a:t>
            </a:r>
          </a:p>
        </p:txBody>
      </p:sp>
      <p:sp>
        <p:nvSpPr>
          <p:cNvPr id="45059" name="Rectangle 3"/>
          <p:cNvSpPr>
            <a:spLocks noGrp="1" noChangeArrowheads="1"/>
          </p:cNvSpPr>
          <p:nvPr>
            <p:ph type="body" idx="1"/>
          </p:nvPr>
        </p:nvSpPr>
        <p:spPr/>
        <p:txBody>
          <a:bodyPr/>
          <a:lstStyle/>
          <a:p>
            <a:pPr eaLnBrk="1" hangingPunct="1">
              <a:buClr>
                <a:schemeClr val="bg1"/>
              </a:buClr>
              <a:buFont typeface="Wingdings" pitchFamily="2" charset="2"/>
              <a:buChar char="Ø"/>
            </a:pPr>
            <a:r>
              <a:rPr lang="en-US" altLang="zh-CN" b="1" smtClean="0">
                <a:solidFill>
                  <a:schemeClr val="bg1"/>
                </a:solidFill>
              </a:rPr>
              <a:t> </a:t>
            </a:r>
            <a:r>
              <a:rPr lang="zh-CN" altLang="en-US" sz="2400" b="1" smtClean="0">
                <a:solidFill>
                  <a:schemeClr val="bg1"/>
                </a:solidFill>
                <a:ea typeface="隶书" pitchFamily="49" charset="-122"/>
              </a:rPr>
              <a:t>优点</a:t>
            </a:r>
          </a:p>
          <a:p>
            <a:pPr eaLnBrk="1" hangingPunct="1">
              <a:buClr>
                <a:schemeClr val="bg1"/>
              </a:buClr>
              <a:buFont typeface="Wingdings" pitchFamily="2" charset="2"/>
              <a:buNone/>
            </a:pPr>
            <a:endParaRPr lang="en-US" altLang="zh-CN" b="1" smtClean="0">
              <a:solidFill>
                <a:schemeClr val="bg1"/>
              </a:solidFill>
            </a:endParaRPr>
          </a:p>
        </p:txBody>
      </p:sp>
      <p:sp>
        <p:nvSpPr>
          <p:cNvPr id="45060" name="AutoShape 4"/>
          <p:cNvSpPr>
            <a:spLocks noChangeArrowheads="1"/>
          </p:cNvSpPr>
          <p:nvPr/>
        </p:nvSpPr>
        <p:spPr bwMode="auto">
          <a:xfrm rot="-5400000">
            <a:off x="1113631" y="3002757"/>
            <a:ext cx="2719387" cy="3079750"/>
          </a:xfrm>
          <a:prstGeom prst="homePlate">
            <a:avLst>
              <a:gd name="adj" fmla="val 11384"/>
            </a:avLst>
          </a:prstGeom>
          <a:noFill/>
          <a:ln w="6350">
            <a:solidFill>
              <a:schemeClr val="tx1"/>
            </a:solidFill>
            <a:miter lim="800000"/>
            <a:headEnd/>
            <a:tailEnd/>
          </a:ln>
        </p:spPr>
        <p:txBody>
          <a:bodyPr wrap="none" lIns="0" tIns="0" rIns="0" bIns="0" anchor="ctr"/>
          <a:lstStyle/>
          <a:p>
            <a:endParaRPr lang="zh-CN" altLang="en-US"/>
          </a:p>
        </p:txBody>
      </p:sp>
      <p:sp>
        <p:nvSpPr>
          <p:cNvPr id="1732613" name="Rectangle 5"/>
          <p:cNvSpPr>
            <a:spLocks noChangeArrowheads="1"/>
          </p:cNvSpPr>
          <p:nvPr/>
        </p:nvSpPr>
        <p:spPr bwMode="auto">
          <a:xfrm>
            <a:off x="1042988" y="3582988"/>
            <a:ext cx="2852737" cy="2216150"/>
          </a:xfrm>
          <a:prstGeom prst="rect">
            <a:avLst/>
          </a:prstGeom>
          <a:solidFill>
            <a:schemeClr val="accent2"/>
          </a:solidFill>
          <a:ln w="6350">
            <a:noFill/>
            <a:miter lim="800000"/>
            <a:headEnd/>
            <a:tailEnd/>
          </a:ln>
          <a:effectLst>
            <a:outerShdw dist="35921" dir="2700000" algn="ctr" rotWithShape="0">
              <a:schemeClr val="hlink"/>
            </a:outerShdw>
          </a:effectLst>
        </p:spPr>
        <p:txBody>
          <a:bodyPr wrap="none" lIns="0" tIns="0" rIns="0" bIns="0" anchor="ctr"/>
          <a:lstStyle/>
          <a:p>
            <a:pPr algn="ctr">
              <a:defRPr/>
            </a:pPr>
            <a:r>
              <a:rPr lang="zh-CN" altLang="en-US" b="1">
                <a:latin typeface="隶书" pitchFamily="49" charset="-122"/>
                <a:ea typeface="隶书" pitchFamily="49" charset="-122"/>
              </a:rPr>
              <a:t>知道所设计的测试</a:t>
            </a:r>
          </a:p>
          <a:p>
            <a:pPr algn="ctr">
              <a:defRPr/>
            </a:pPr>
            <a:r>
              <a:rPr lang="zh-CN" altLang="en-US" b="1">
                <a:latin typeface="隶书" pitchFamily="49" charset="-122"/>
                <a:ea typeface="隶书" pitchFamily="49" charset="-122"/>
              </a:rPr>
              <a:t>用例在代码级上哪</a:t>
            </a:r>
          </a:p>
          <a:p>
            <a:pPr algn="ctr">
              <a:defRPr/>
            </a:pPr>
            <a:r>
              <a:rPr lang="zh-CN" altLang="en-US" b="1">
                <a:latin typeface="隶书" pitchFamily="49" charset="-122"/>
                <a:ea typeface="隶书" pitchFamily="49" charset="-122"/>
              </a:rPr>
              <a:t>些地方被忽略掉 </a:t>
            </a:r>
          </a:p>
        </p:txBody>
      </p:sp>
      <p:sp>
        <p:nvSpPr>
          <p:cNvPr id="45062" name="Oval 6"/>
          <p:cNvSpPr>
            <a:spLocks noChangeArrowheads="1"/>
          </p:cNvSpPr>
          <p:nvPr/>
        </p:nvSpPr>
        <p:spPr bwMode="auto">
          <a:xfrm>
            <a:off x="2405063" y="3114675"/>
            <a:ext cx="136525" cy="136525"/>
          </a:xfrm>
          <a:prstGeom prst="ellipse">
            <a:avLst/>
          </a:prstGeom>
          <a:solidFill>
            <a:schemeClr val="tx1"/>
          </a:solidFill>
          <a:ln w="6350">
            <a:noFill/>
            <a:round/>
            <a:headEnd/>
            <a:tailEnd/>
          </a:ln>
        </p:spPr>
        <p:txBody>
          <a:bodyPr wrap="none" lIns="0" tIns="0" rIns="0" bIns="0" anchor="ctr"/>
          <a:lstStyle/>
          <a:p>
            <a:endParaRPr lang="zh-CN" altLang="en-US"/>
          </a:p>
        </p:txBody>
      </p:sp>
      <p:sp>
        <p:nvSpPr>
          <p:cNvPr id="45063" name="Line 7"/>
          <p:cNvSpPr>
            <a:spLocks noChangeShapeType="1"/>
          </p:cNvSpPr>
          <p:nvPr/>
        </p:nvSpPr>
        <p:spPr bwMode="auto">
          <a:xfrm flipV="1">
            <a:off x="2471738" y="2470150"/>
            <a:ext cx="0" cy="708025"/>
          </a:xfrm>
          <a:prstGeom prst="line">
            <a:avLst/>
          </a:prstGeom>
          <a:noFill/>
          <a:ln w="19050">
            <a:solidFill>
              <a:schemeClr val="tx1"/>
            </a:solidFill>
            <a:round/>
            <a:headEnd/>
            <a:tailEnd/>
          </a:ln>
        </p:spPr>
        <p:txBody>
          <a:bodyPr wrap="none" lIns="0" tIns="0" rIns="0" bIns="0" anchor="ctr"/>
          <a:lstStyle/>
          <a:p>
            <a:endParaRPr lang="zh-CN" altLang="en-US"/>
          </a:p>
        </p:txBody>
      </p:sp>
      <p:grpSp>
        <p:nvGrpSpPr>
          <p:cNvPr id="45064" name="Group 8"/>
          <p:cNvGrpSpPr>
            <a:grpSpLocks/>
          </p:cNvGrpSpPr>
          <p:nvPr/>
        </p:nvGrpSpPr>
        <p:grpSpPr bwMode="auto">
          <a:xfrm>
            <a:off x="2484438" y="2349500"/>
            <a:ext cx="244475" cy="244475"/>
            <a:chOff x="1613" y="1453"/>
            <a:chExt cx="180" cy="180"/>
          </a:xfrm>
        </p:grpSpPr>
        <p:sp>
          <p:nvSpPr>
            <p:cNvPr id="45076" name="Oval 9"/>
            <p:cNvSpPr>
              <a:spLocks noChangeArrowheads="1"/>
            </p:cNvSpPr>
            <p:nvPr/>
          </p:nvSpPr>
          <p:spPr bwMode="auto">
            <a:xfrm>
              <a:off x="1613" y="1453"/>
              <a:ext cx="180" cy="180"/>
            </a:xfrm>
            <a:prstGeom prst="ellipse">
              <a:avLst/>
            </a:prstGeom>
            <a:solidFill>
              <a:schemeClr val="hlink"/>
            </a:solidFill>
            <a:ln w="6350">
              <a:noFill/>
              <a:round/>
              <a:headEnd/>
              <a:tailEnd/>
            </a:ln>
          </p:spPr>
          <p:txBody>
            <a:bodyPr wrap="none" lIns="0" tIns="0" rIns="0" bIns="0" anchor="ctr"/>
            <a:lstStyle/>
            <a:p>
              <a:endParaRPr lang="zh-CN" altLang="en-US"/>
            </a:p>
          </p:txBody>
        </p:sp>
        <p:sp>
          <p:nvSpPr>
            <p:cNvPr id="45077" name="Oval 10"/>
            <p:cNvSpPr>
              <a:spLocks noChangeArrowheads="1"/>
            </p:cNvSpPr>
            <p:nvPr/>
          </p:nvSpPr>
          <p:spPr bwMode="auto">
            <a:xfrm>
              <a:off x="1660" y="1500"/>
              <a:ext cx="86" cy="86"/>
            </a:xfrm>
            <a:prstGeom prst="ellipse">
              <a:avLst/>
            </a:prstGeom>
            <a:solidFill>
              <a:schemeClr val="bg1"/>
            </a:solidFill>
            <a:ln w="6350">
              <a:noFill/>
              <a:round/>
              <a:headEnd/>
              <a:tailEnd/>
            </a:ln>
          </p:spPr>
          <p:txBody>
            <a:bodyPr wrap="none" lIns="0" tIns="0" rIns="0" bIns="0" anchor="ctr"/>
            <a:lstStyle/>
            <a:p>
              <a:endParaRPr lang="zh-CN" altLang="en-US"/>
            </a:p>
          </p:txBody>
        </p:sp>
      </p:grpSp>
      <p:sp>
        <p:nvSpPr>
          <p:cNvPr id="45065" name="Arc 11"/>
          <p:cNvSpPr>
            <a:spLocks/>
          </p:cNvSpPr>
          <p:nvPr/>
        </p:nvSpPr>
        <p:spPr bwMode="auto">
          <a:xfrm rot="5400000" flipH="1" flipV="1">
            <a:off x="2467769" y="2340769"/>
            <a:ext cx="141288" cy="133350"/>
          </a:xfrm>
          <a:custGeom>
            <a:avLst/>
            <a:gdLst>
              <a:gd name="T0" fmla="*/ 0 w 22821"/>
              <a:gd name="T1" fmla="*/ 216 h 21600"/>
              <a:gd name="T2" fmla="*/ 141288 w 22821"/>
              <a:gd name="T3" fmla="*/ 133350 h 21600"/>
              <a:gd name="T4" fmla="*/ 7559 w 22821"/>
              <a:gd name="T5" fmla="*/ 133350 h 21600"/>
              <a:gd name="T6" fmla="*/ 0 60000 65536"/>
              <a:gd name="T7" fmla="*/ 0 60000 65536"/>
              <a:gd name="T8" fmla="*/ 0 60000 65536"/>
              <a:gd name="T9" fmla="*/ 0 w 22821"/>
              <a:gd name="T10" fmla="*/ 0 h 21600"/>
              <a:gd name="T11" fmla="*/ 22821 w 22821"/>
              <a:gd name="T12" fmla="*/ 21600 h 21600"/>
            </a:gdLst>
            <a:ahLst/>
            <a:cxnLst>
              <a:cxn ang="T6">
                <a:pos x="T0" y="T1"/>
              </a:cxn>
              <a:cxn ang="T7">
                <a:pos x="T2" y="T3"/>
              </a:cxn>
              <a:cxn ang="T8">
                <a:pos x="T4" y="T5"/>
              </a:cxn>
            </a:cxnLst>
            <a:rect l="T9" t="T10" r="T11" b="T12"/>
            <a:pathLst>
              <a:path w="22821" h="21600" fill="none" extrusionOk="0">
                <a:moveTo>
                  <a:pt x="-1" y="34"/>
                </a:moveTo>
                <a:cubicBezTo>
                  <a:pt x="406" y="11"/>
                  <a:pt x="813" y="-1"/>
                  <a:pt x="1221" y="0"/>
                </a:cubicBezTo>
                <a:cubicBezTo>
                  <a:pt x="13150" y="0"/>
                  <a:pt x="22821" y="9670"/>
                  <a:pt x="22821" y="21600"/>
                </a:cubicBezTo>
              </a:path>
              <a:path w="22821" h="21600" stroke="0" extrusionOk="0">
                <a:moveTo>
                  <a:pt x="-1" y="34"/>
                </a:moveTo>
                <a:cubicBezTo>
                  <a:pt x="406" y="11"/>
                  <a:pt x="813" y="-1"/>
                  <a:pt x="1221" y="0"/>
                </a:cubicBezTo>
                <a:cubicBezTo>
                  <a:pt x="13150" y="0"/>
                  <a:pt x="22821" y="9670"/>
                  <a:pt x="22821" y="21600"/>
                </a:cubicBezTo>
                <a:lnTo>
                  <a:pt x="1221" y="21600"/>
                </a:lnTo>
                <a:close/>
              </a:path>
            </a:pathLst>
          </a:custGeom>
          <a:noFill/>
          <a:ln w="19050">
            <a:solidFill>
              <a:schemeClr val="tx1"/>
            </a:solidFill>
            <a:round/>
            <a:headEnd/>
            <a:tailEnd/>
          </a:ln>
        </p:spPr>
        <p:txBody>
          <a:bodyPr wrap="none" lIns="0" tIns="0" rIns="0" bIns="0" anchor="ctr"/>
          <a:lstStyle/>
          <a:p>
            <a:endParaRPr lang="zh-CN" altLang="en-US"/>
          </a:p>
        </p:txBody>
      </p:sp>
      <p:sp>
        <p:nvSpPr>
          <p:cNvPr id="45066" name="AutoShape 12"/>
          <p:cNvSpPr>
            <a:spLocks noChangeArrowheads="1"/>
          </p:cNvSpPr>
          <p:nvPr/>
        </p:nvSpPr>
        <p:spPr bwMode="auto">
          <a:xfrm rot="-5400000">
            <a:off x="5007769" y="3372644"/>
            <a:ext cx="2719388" cy="3079750"/>
          </a:xfrm>
          <a:prstGeom prst="homePlate">
            <a:avLst>
              <a:gd name="adj" fmla="val 11384"/>
            </a:avLst>
          </a:prstGeom>
          <a:noFill/>
          <a:ln w="6350">
            <a:solidFill>
              <a:schemeClr val="tx1"/>
            </a:solidFill>
            <a:miter lim="800000"/>
            <a:headEnd/>
            <a:tailEnd/>
          </a:ln>
        </p:spPr>
        <p:txBody>
          <a:bodyPr wrap="none" lIns="0" tIns="0" rIns="0" bIns="0" anchor="ctr"/>
          <a:lstStyle/>
          <a:p>
            <a:endParaRPr lang="zh-CN" altLang="en-US"/>
          </a:p>
        </p:txBody>
      </p:sp>
      <p:sp>
        <p:nvSpPr>
          <p:cNvPr id="1732621" name="Rectangle 13"/>
          <p:cNvSpPr>
            <a:spLocks noChangeArrowheads="1"/>
          </p:cNvSpPr>
          <p:nvPr/>
        </p:nvSpPr>
        <p:spPr bwMode="auto">
          <a:xfrm>
            <a:off x="4937125" y="3952875"/>
            <a:ext cx="2851150" cy="2216150"/>
          </a:xfrm>
          <a:prstGeom prst="rect">
            <a:avLst/>
          </a:prstGeom>
          <a:solidFill>
            <a:schemeClr val="accent2"/>
          </a:solidFill>
          <a:ln w="6350">
            <a:noFill/>
            <a:miter lim="800000"/>
            <a:headEnd/>
            <a:tailEnd/>
          </a:ln>
          <a:effectLst>
            <a:outerShdw dist="35921" dir="2700000" algn="ctr" rotWithShape="0">
              <a:schemeClr val="hlink"/>
            </a:outerShdw>
          </a:effectLst>
        </p:spPr>
        <p:txBody>
          <a:bodyPr wrap="none" lIns="0" tIns="0" rIns="0" bIns="0" anchor="ctr"/>
          <a:lstStyle/>
          <a:p>
            <a:pPr>
              <a:defRPr/>
            </a:pPr>
            <a:r>
              <a:rPr lang="zh-CN" altLang="en-US" b="1">
                <a:latin typeface="隶书" pitchFamily="49" charset="-122"/>
                <a:ea typeface="隶书" pitchFamily="49" charset="-122"/>
              </a:rPr>
              <a:t>帮助软件测试人员</a:t>
            </a:r>
          </a:p>
          <a:p>
            <a:pPr>
              <a:defRPr/>
            </a:pPr>
            <a:r>
              <a:rPr lang="zh-CN" altLang="en-US" b="1">
                <a:latin typeface="隶书" pitchFamily="49" charset="-122"/>
                <a:ea typeface="隶书" pitchFamily="49" charset="-122"/>
              </a:rPr>
              <a:t>增大代码的覆盖</a:t>
            </a:r>
          </a:p>
          <a:p>
            <a:pPr>
              <a:defRPr/>
            </a:pPr>
            <a:r>
              <a:rPr lang="zh-CN" altLang="en-US" b="1">
                <a:latin typeface="隶书" pitchFamily="49" charset="-122"/>
                <a:ea typeface="隶书" pitchFamily="49" charset="-122"/>
              </a:rPr>
              <a:t>率，提高代码的质</a:t>
            </a:r>
          </a:p>
          <a:p>
            <a:pPr>
              <a:defRPr/>
            </a:pPr>
            <a:r>
              <a:rPr lang="zh-CN" altLang="en-US" b="1">
                <a:latin typeface="隶书" pitchFamily="49" charset="-122"/>
                <a:ea typeface="隶书" pitchFamily="49" charset="-122"/>
              </a:rPr>
              <a:t>量，发现代码中隐</a:t>
            </a:r>
          </a:p>
          <a:p>
            <a:pPr>
              <a:defRPr/>
            </a:pPr>
            <a:r>
              <a:rPr lang="zh-CN" altLang="en-US" b="1">
                <a:latin typeface="隶书" pitchFamily="49" charset="-122"/>
                <a:ea typeface="隶书" pitchFamily="49" charset="-122"/>
              </a:rPr>
              <a:t>藏的问题</a:t>
            </a:r>
            <a:r>
              <a:rPr lang="zh-CN" altLang="en-US" b="1">
                <a:solidFill>
                  <a:schemeClr val="bg1"/>
                </a:solidFill>
                <a:latin typeface="隶书" pitchFamily="49" charset="-122"/>
                <a:ea typeface="隶书" pitchFamily="49" charset="-122"/>
              </a:rPr>
              <a:t> </a:t>
            </a:r>
          </a:p>
        </p:txBody>
      </p:sp>
      <p:sp>
        <p:nvSpPr>
          <p:cNvPr id="45068" name="Oval 14"/>
          <p:cNvSpPr>
            <a:spLocks noChangeArrowheads="1"/>
          </p:cNvSpPr>
          <p:nvPr/>
        </p:nvSpPr>
        <p:spPr bwMode="auto">
          <a:xfrm>
            <a:off x="6299200" y="3484563"/>
            <a:ext cx="136525" cy="136525"/>
          </a:xfrm>
          <a:prstGeom prst="ellipse">
            <a:avLst/>
          </a:prstGeom>
          <a:solidFill>
            <a:schemeClr val="tx1"/>
          </a:solidFill>
          <a:ln w="6350">
            <a:noFill/>
            <a:round/>
            <a:headEnd/>
            <a:tailEnd/>
          </a:ln>
        </p:spPr>
        <p:txBody>
          <a:bodyPr wrap="none" lIns="0" tIns="0" rIns="0" bIns="0" anchor="ctr"/>
          <a:lstStyle/>
          <a:p>
            <a:endParaRPr lang="zh-CN" altLang="en-US"/>
          </a:p>
        </p:txBody>
      </p:sp>
      <p:sp>
        <p:nvSpPr>
          <p:cNvPr id="45069" name="Line 15"/>
          <p:cNvSpPr>
            <a:spLocks noChangeShapeType="1"/>
          </p:cNvSpPr>
          <p:nvPr/>
        </p:nvSpPr>
        <p:spPr bwMode="auto">
          <a:xfrm flipH="1" flipV="1">
            <a:off x="6364288" y="2473325"/>
            <a:ext cx="0" cy="1066800"/>
          </a:xfrm>
          <a:prstGeom prst="line">
            <a:avLst/>
          </a:prstGeom>
          <a:noFill/>
          <a:ln w="19050">
            <a:solidFill>
              <a:schemeClr val="tx1"/>
            </a:solidFill>
            <a:round/>
            <a:headEnd/>
            <a:tailEnd/>
          </a:ln>
        </p:spPr>
        <p:txBody>
          <a:bodyPr wrap="none" lIns="0" tIns="0" rIns="0" bIns="0" anchor="ctr"/>
          <a:lstStyle/>
          <a:p>
            <a:endParaRPr lang="zh-CN" altLang="en-US"/>
          </a:p>
        </p:txBody>
      </p:sp>
      <p:grpSp>
        <p:nvGrpSpPr>
          <p:cNvPr id="45070" name="Group 16"/>
          <p:cNvGrpSpPr>
            <a:grpSpLocks/>
          </p:cNvGrpSpPr>
          <p:nvPr/>
        </p:nvGrpSpPr>
        <p:grpSpPr bwMode="auto">
          <a:xfrm flipH="1">
            <a:off x="6107113" y="2349500"/>
            <a:ext cx="244475" cy="244475"/>
            <a:chOff x="1613" y="1453"/>
            <a:chExt cx="180" cy="180"/>
          </a:xfrm>
        </p:grpSpPr>
        <p:sp>
          <p:nvSpPr>
            <p:cNvPr id="45074" name="Oval 17"/>
            <p:cNvSpPr>
              <a:spLocks noChangeArrowheads="1"/>
            </p:cNvSpPr>
            <p:nvPr/>
          </p:nvSpPr>
          <p:spPr bwMode="auto">
            <a:xfrm>
              <a:off x="1613" y="1453"/>
              <a:ext cx="180" cy="180"/>
            </a:xfrm>
            <a:prstGeom prst="ellipse">
              <a:avLst/>
            </a:prstGeom>
            <a:solidFill>
              <a:schemeClr val="hlink"/>
            </a:solidFill>
            <a:ln w="6350">
              <a:noFill/>
              <a:round/>
              <a:headEnd/>
              <a:tailEnd/>
            </a:ln>
          </p:spPr>
          <p:txBody>
            <a:bodyPr wrap="none" lIns="0" tIns="0" rIns="0" bIns="0" anchor="ctr"/>
            <a:lstStyle/>
            <a:p>
              <a:endParaRPr lang="zh-CN" altLang="en-US"/>
            </a:p>
          </p:txBody>
        </p:sp>
        <p:sp>
          <p:nvSpPr>
            <p:cNvPr id="45075" name="Oval 18"/>
            <p:cNvSpPr>
              <a:spLocks noChangeArrowheads="1"/>
            </p:cNvSpPr>
            <p:nvPr/>
          </p:nvSpPr>
          <p:spPr bwMode="auto">
            <a:xfrm>
              <a:off x="1660" y="1500"/>
              <a:ext cx="86" cy="86"/>
            </a:xfrm>
            <a:prstGeom prst="ellipse">
              <a:avLst/>
            </a:prstGeom>
            <a:solidFill>
              <a:schemeClr val="bg1"/>
            </a:solidFill>
            <a:ln w="6350">
              <a:noFill/>
              <a:round/>
              <a:headEnd/>
              <a:tailEnd/>
            </a:ln>
          </p:spPr>
          <p:txBody>
            <a:bodyPr wrap="none" lIns="0" tIns="0" rIns="0" bIns="0" anchor="ctr"/>
            <a:lstStyle/>
            <a:p>
              <a:endParaRPr lang="zh-CN" altLang="en-US"/>
            </a:p>
          </p:txBody>
        </p:sp>
      </p:grpSp>
      <p:sp>
        <p:nvSpPr>
          <p:cNvPr id="45071" name="Arc 19"/>
          <p:cNvSpPr>
            <a:spLocks/>
          </p:cNvSpPr>
          <p:nvPr/>
        </p:nvSpPr>
        <p:spPr bwMode="auto">
          <a:xfrm rot="16200000" flipV="1">
            <a:off x="6226969" y="2340769"/>
            <a:ext cx="141288" cy="133350"/>
          </a:xfrm>
          <a:custGeom>
            <a:avLst/>
            <a:gdLst>
              <a:gd name="T0" fmla="*/ 0 w 22821"/>
              <a:gd name="T1" fmla="*/ 216 h 21600"/>
              <a:gd name="T2" fmla="*/ 141288 w 22821"/>
              <a:gd name="T3" fmla="*/ 133350 h 21600"/>
              <a:gd name="T4" fmla="*/ 7559 w 22821"/>
              <a:gd name="T5" fmla="*/ 133350 h 21600"/>
              <a:gd name="T6" fmla="*/ 0 60000 65536"/>
              <a:gd name="T7" fmla="*/ 0 60000 65536"/>
              <a:gd name="T8" fmla="*/ 0 60000 65536"/>
              <a:gd name="T9" fmla="*/ 0 w 22821"/>
              <a:gd name="T10" fmla="*/ 0 h 21600"/>
              <a:gd name="T11" fmla="*/ 22821 w 22821"/>
              <a:gd name="T12" fmla="*/ 21600 h 21600"/>
            </a:gdLst>
            <a:ahLst/>
            <a:cxnLst>
              <a:cxn ang="T6">
                <a:pos x="T0" y="T1"/>
              </a:cxn>
              <a:cxn ang="T7">
                <a:pos x="T2" y="T3"/>
              </a:cxn>
              <a:cxn ang="T8">
                <a:pos x="T4" y="T5"/>
              </a:cxn>
            </a:cxnLst>
            <a:rect l="T9" t="T10" r="T11" b="T12"/>
            <a:pathLst>
              <a:path w="22821" h="21600" fill="none" extrusionOk="0">
                <a:moveTo>
                  <a:pt x="-1" y="34"/>
                </a:moveTo>
                <a:cubicBezTo>
                  <a:pt x="406" y="11"/>
                  <a:pt x="813" y="-1"/>
                  <a:pt x="1221" y="0"/>
                </a:cubicBezTo>
                <a:cubicBezTo>
                  <a:pt x="13150" y="0"/>
                  <a:pt x="22821" y="9670"/>
                  <a:pt x="22821" y="21600"/>
                </a:cubicBezTo>
              </a:path>
              <a:path w="22821" h="21600" stroke="0" extrusionOk="0">
                <a:moveTo>
                  <a:pt x="-1" y="34"/>
                </a:moveTo>
                <a:cubicBezTo>
                  <a:pt x="406" y="11"/>
                  <a:pt x="813" y="-1"/>
                  <a:pt x="1221" y="0"/>
                </a:cubicBezTo>
                <a:cubicBezTo>
                  <a:pt x="13150" y="0"/>
                  <a:pt x="22821" y="9670"/>
                  <a:pt x="22821" y="21600"/>
                </a:cubicBezTo>
                <a:lnTo>
                  <a:pt x="1221" y="21600"/>
                </a:lnTo>
                <a:close/>
              </a:path>
            </a:pathLst>
          </a:custGeom>
          <a:noFill/>
          <a:ln w="19050">
            <a:solidFill>
              <a:schemeClr val="tx1"/>
            </a:solidFill>
            <a:round/>
            <a:headEnd/>
            <a:tailEnd/>
          </a:ln>
        </p:spPr>
        <p:txBody>
          <a:bodyPr wrap="none" lIns="0" tIns="0" rIns="0" bIns="0" anchor="ctr"/>
          <a:lstStyle/>
          <a:p>
            <a:endParaRPr lang="zh-CN" altLang="en-US"/>
          </a:p>
        </p:txBody>
      </p:sp>
      <p:sp>
        <p:nvSpPr>
          <p:cNvPr id="45072" name="Line 20"/>
          <p:cNvSpPr>
            <a:spLocks noChangeShapeType="1"/>
          </p:cNvSpPr>
          <p:nvPr/>
        </p:nvSpPr>
        <p:spPr bwMode="auto">
          <a:xfrm flipH="1">
            <a:off x="2595563" y="2336800"/>
            <a:ext cx="3635375" cy="0"/>
          </a:xfrm>
          <a:prstGeom prst="line">
            <a:avLst/>
          </a:prstGeom>
          <a:noFill/>
          <a:ln w="19050">
            <a:solidFill>
              <a:schemeClr val="tx1"/>
            </a:solidFill>
            <a:round/>
            <a:headEnd/>
            <a:tailEnd/>
          </a:ln>
        </p:spPr>
        <p:txBody>
          <a:bodyPr wrap="none" lIns="0" tIns="0" rIns="0" bIns="0" anchor="ctr"/>
          <a:lstStyle/>
          <a:p>
            <a:endParaRPr lang="zh-CN" altLang="en-US"/>
          </a:p>
        </p:txBody>
      </p:sp>
      <p:sp>
        <p:nvSpPr>
          <p:cNvPr id="45073" name="AutoShape 21">
            <a:hlinkClick r:id="" action="ppaction://noaction" highlightClick="1"/>
          </p:cNvPr>
          <p:cNvSpPr>
            <a:spLocks noChangeArrowheads="1"/>
          </p:cNvSpPr>
          <p:nvPr/>
        </p:nvSpPr>
        <p:spPr bwMode="auto">
          <a:xfrm>
            <a:off x="1908175" y="908050"/>
            <a:ext cx="4106863" cy="758825"/>
          </a:xfrm>
          <a:prstGeom prst="actionButtonBlank">
            <a:avLst/>
          </a:prstGeom>
          <a:noFill/>
          <a:ln w="9525">
            <a:noFill/>
            <a:miter lim="800000"/>
            <a:headEnd/>
            <a:tailEnd/>
          </a:ln>
        </p:spPr>
        <p:txBody>
          <a:bodyPr anchor="ctr"/>
          <a:lstStyle/>
          <a:p>
            <a:r>
              <a:rPr lang="en-US" altLang="zh-CN" sz="3200" b="1">
                <a:solidFill>
                  <a:srgbClr val="0A0A0E"/>
                </a:solidFill>
                <a:latin typeface="Times New Roman" pitchFamily="18" charset="0"/>
              </a:rPr>
              <a:t> </a:t>
            </a:r>
            <a:r>
              <a:rPr lang="zh-CN" altLang="en-US" sz="3200" b="1">
                <a:solidFill>
                  <a:srgbClr val="0A0A0E"/>
                </a:solidFill>
                <a:latin typeface="Times New Roman" pitchFamily="18" charset="0"/>
              </a:rPr>
              <a:t>白盒测试</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732613">
                                            <p:txEl>
                                              <p:pRg st="0" end="0"/>
                                            </p:txEl>
                                          </p:spTgt>
                                        </p:tgtEl>
                                        <p:attrNameLst>
                                          <p:attrName>style.visibility</p:attrName>
                                        </p:attrNameLst>
                                      </p:cBhvr>
                                      <p:to>
                                        <p:strVal val="visible"/>
                                      </p:to>
                                    </p:set>
                                    <p:animEffect transition="in" filter="blinds(horizontal)">
                                      <p:cBhvr>
                                        <p:cTn id="7" dur="500"/>
                                        <p:tgtEl>
                                          <p:spTgt spid="1732613">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732613">
                                            <p:txEl>
                                              <p:pRg st="1" end="1"/>
                                            </p:txEl>
                                          </p:spTgt>
                                        </p:tgtEl>
                                        <p:attrNameLst>
                                          <p:attrName>style.visibility</p:attrName>
                                        </p:attrNameLst>
                                      </p:cBhvr>
                                      <p:to>
                                        <p:strVal val="visible"/>
                                      </p:to>
                                    </p:set>
                                    <p:animEffect transition="in" filter="blinds(horizontal)">
                                      <p:cBhvr>
                                        <p:cTn id="11" dur="500"/>
                                        <p:tgtEl>
                                          <p:spTgt spid="1732613">
                                            <p:txEl>
                                              <p:pRg st="1" end="1"/>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1732613">
                                            <p:txEl>
                                              <p:pRg st="2" end="2"/>
                                            </p:txEl>
                                          </p:spTgt>
                                        </p:tgtEl>
                                        <p:attrNameLst>
                                          <p:attrName>style.visibility</p:attrName>
                                        </p:attrNameLst>
                                      </p:cBhvr>
                                      <p:to>
                                        <p:strVal val="visible"/>
                                      </p:to>
                                    </p:set>
                                    <p:animEffect transition="in" filter="blinds(horizontal)">
                                      <p:cBhvr>
                                        <p:cTn id="15" dur="500"/>
                                        <p:tgtEl>
                                          <p:spTgt spid="1732613">
                                            <p:txEl>
                                              <p:pRg st="2" end="2"/>
                                            </p:txEl>
                                          </p:spTgt>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1732621">
                                            <p:txEl>
                                              <p:pRg st="0" end="0"/>
                                            </p:txEl>
                                          </p:spTgt>
                                        </p:tgtEl>
                                        <p:attrNameLst>
                                          <p:attrName>style.visibility</p:attrName>
                                        </p:attrNameLst>
                                      </p:cBhvr>
                                      <p:to>
                                        <p:strVal val="visible"/>
                                      </p:to>
                                    </p:set>
                                    <p:animEffect transition="in" filter="blinds(horizontal)">
                                      <p:cBhvr>
                                        <p:cTn id="19" dur="500"/>
                                        <p:tgtEl>
                                          <p:spTgt spid="1732621">
                                            <p:txEl>
                                              <p:pRg st="0" end="0"/>
                                            </p:txEl>
                                          </p:spTgt>
                                        </p:tgtEl>
                                      </p:cBhvr>
                                    </p:animEffect>
                                  </p:childTnLst>
                                </p:cTn>
                              </p:par>
                            </p:childTnLst>
                          </p:cTn>
                        </p:par>
                        <p:par>
                          <p:cTn id="20" fill="hold">
                            <p:stCondLst>
                              <p:cond delay="2000"/>
                            </p:stCondLst>
                            <p:childTnLst>
                              <p:par>
                                <p:cTn id="21" presetID="3" presetClass="entr" presetSubtype="10" fill="hold" nodeType="afterEffect">
                                  <p:stCondLst>
                                    <p:cond delay="0"/>
                                  </p:stCondLst>
                                  <p:childTnLst>
                                    <p:set>
                                      <p:cBhvr>
                                        <p:cTn id="22" dur="1" fill="hold">
                                          <p:stCondLst>
                                            <p:cond delay="0"/>
                                          </p:stCondLst>
                                        </p:cTn>
                                        <p:tgtEl>
                                          <p:spTgt spid="1732621">
                                            <p:txEl>
                                              <p:pRg st="1" end="1"/>
                                            </p:txEl>
                                          </p:spTgt>
                                        </p:tgtEl>
                                        <p:attrNameLst>
                                          <p:attrName>style.visibility</p:attrName>
                                        </p:attrNameLst>
                                      </p:cBhvr>
                                      <p:to>
                                        <p:strVal val="visible"/>
                                      </p:to>
                                    </p:set>
                                    <p:animEffect transition="in" filter="blinds(horizontal)">
                                      <p:cBhvr>
                                        <p:cTn id="23" dur="500"/>
                                        <p:tgtEl>
                                          <p:spTgt spid="1732621">
                                            <p:txEl>
                                              <p:pRg st="1" end="1"/>
                                            </p:txEl>
                                          </p:spTgt>
                                        </p:tgtEl>
                                      </p:cBhvr>
                                    </p:animEffect>
                                  </p:childTnLst>
                                </p:cTn>
                              </p:par>
                            </p:childTnLst>
                          </p:cTn>
                        </p:par>
                        <p:par>
                          <p:cTn id="24" fill="hold">
                            <p:stCondLst>
                              <p:cond delay="2500"/>
                            </p:stCondLst>
                            <p:childTnLst>
                              <p:par>
                                <p:cTn id="25" presetID="3" presetClass="entr" presetSubtype="10" fill="hold" nodeType="afterEffect">
                                  <p:stCondLst>
                                    <p:cond delay="0"/>
                                  </p:stCondLst>
                                  <p:childTnLst>
                                    <p:set>
                                      <p:cBhvr>
                                        <p:cTn id="26" dur="1" fill="hold">
                                          <p:stCondLst>
                                            <p:cond delay="0"/>
                                          </p:stCondLst>
                                        </p:cTn>
                                        <p:tgtEl>
                                          <p:spTgt spid="1732621">
                                            <p:txEl>
                                              <p:pRg st="2" end="2"/>
                                            </p:txEl>
                                          </p:spTgt>
                                        </p:tgtEl>
                                        <p:attrNameLst>
                                          <p:attrName>style.visibility</p:attrName>
                                        </p:attrNameLst>
                                      </p:cBhvr>
                                      <p:to>
                                        <p:strVal val="visible"/>
                                      </p:to>
                                    </p:set>
                                    <p:animEffect transition="in" filter="blinds(horizontal)">
                                      <p:cBhvr>
                                        <p:cTn id="27" dur="500"/>
                                        <p:tgtEl>
                                          <p:spTgt spid="1732621">
                                            <p:txEl>
                                              <p:pRg st="2" end="2"/>
                                            </p:txEl>
                                          </p:spTgt>
                                        </p:tgtEl>
                                      </p:cBhvr>
                                    </p:animEffect>
                                  </p:childTnLst>
                                </p:cTn>
                              </p:par>
                            </p:childTnLst>
                          </p:cTn>
                        </p:par>
                        <p:par>
                          <p:cTn id="28" fill="hold">
                            <p:stCondLst>
                              <p:cond delay="3000"/>
                            </p:stCondLst>
                            <p:childTnLst>
                              <p:par>
                                <p:cTn id="29" presetID="3" presetClass="entr" presetSubtype="10" fill="hold" nodeType="afterEffect">
                                  <p:stCondLst>
                                    <p:cond delay="0"/>
                                  </p:stCondLst>
                                  <p:childTnLst>
                                    <p:set>
                                      <p:cBhvr>
                                        <p:cTn id="30" dur="1" fill="hold">
                                          <p:stCondLst>
                                            <p:cond delay="0"/>
                                          </p:stCondLst>
                                        </p:cTn>
                                        <p:tgtEl>
                                          <p:spTgt spid="1732621">
                                            <p:txEl>
                                              <p:pRg st="3" end="3"/>
                                            </p:txEl>
                                          </p:spTgt>
                                        </p:tgtEl>
                                        <p:attrNameLst>
                                          <p:attrName>style.visibility</p:attrName>
                                        </p:attrNameLst>
                                      </p:cBhvr>
                                      <p:to>
                                        <p:strVal val="visible"/>
                                      </p:to>
                                    </p:set>
                                    <p:animEffect transition="in" filter="blinds(horizontal)">
                                      <p:cBhvr>
                                        <p:cTn id="31" dur="500"/>
                                        <p:tgtEl>
                                          <p:spTgt spid="1732621">
                                            <p:txEl>
                                              <p:pRg st="3" end="3"/>
                                            </p:txEl>
                                          </p:spTgt>
                                        </p:tgtEl>
                                      </p:cBhvr>
                                    </p:animEffect>
                                  </p:childTnLst>
                                </p:cTn>
                              </p:par>
                            </p:childTnLst>
                          </p:cTn>
                        </p:par>
                        <p:par>
                          <p:cTn id="32" fill="hold">
                            <p:stCondLst>
                              <p:cond delay="3500"/>
                            </p:stCondLst>
                            <p:childTnLst>
                              <p:par>
                                <p:cTn id="33" presetID="3" presetClass="entr" presetSubtype="10" fill="hold" nodeType="afterEffect">
                                  <p:stCondLst>
                                    <p:cond delay="0"/>
                                  </p:stCondLst>
                                  <p:childTnLst>
                                    <p:set>
                                      <p:cBhvr>
                                        <p:cTn id="34" dur="1" fill="hold">
                                          <p:stCondLst>
                                            <p:cond delay="0"/>
                                          </p:stCondLst>
                                        </p:cTn>
                                        <p:tgtEl>
                                          <p:spTgt spid="1732621">
                                            <p:txEl>
                                              <p:pRg st="4" end="4"/>
                                            </p:txEl>
                                          </p:spTgt>
                                        </p:tgtEl>
                                        <p:attrNameLst>
                                          <p:attrName>style.visibility</p:attrName>
                                        </p:attrNameLst>
                                      </p:cBhvr>
                                      <p:to>
                                        <p:strVal val="visible"/>
                                      </p:to>
                                    </p:set>
                                    <p:animEffect transition="in" filter="blinds(horizontal)">
                                      <p:cBhvr>
                                        <p:cTn id="35" dur="500"/>
                                        <p:tgtEl>
                                          <p:spTgt spid="17326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smtClean="0">
                <a:solidFill>
                  <a:schemeClr val="bg1"/>
                </a:solidFill>
              </a:rPr>
              <a:t>白盒测试</a:t>
            </a:r>
          </a:p>
        </p:txBody>
      </p:sp>
      <p:sp>
        <p:nvSpPr>
          <p:cNvPr id="1733635" name="Rectangle 3"/>
          <p:cNvSpPr>
            <a:spLocks noGrp="1" noChangeArrowheads="1"/>
          </p:cNvSpPr>
          <p:nvPr>
            <p:ph type="body" idx="1"/>
          </p:nvPr>
        </p:nvSpPr>
        <p:spPr>
          <a:xfrm>
            <a:off x="539750" y="1844675"/>
            <a:ext cx="7772400" cy="4114800"/>
          </a:xfrm>
        </p:spPr>
        <p:txBody>
          <a:bodyPr/>
          <a:lstStyle/>
          <a:p>
            <a:pPr eaLnBrk="1" hangingPunct="1">
              <a:lnSpc>
                <a:spcPct val="80000"/>
              </a:lnSpc>
              <a:buClr>
                <a:schemeClr val="bg1"/>
              </a:buClr>
              <a:buFont typeface="Wingdings" pitchFamily="2" charset="2"/>
              <a:buChar char="Ø"/>
            </a:pPr>
            <a:r>
              <a:rPr lang="en-US" altLang="zh-CN" sz="1800" b="1" smtClean="0">
                <a:solidFill>
                  <a:schemeClr val="bg1"/>
                </a:solidFill>
              </a:rPr>
              <a:t> </a:t>
            </a:r>
            <a:r>
              <a:rPr lang="zh-CN" altLang="en-US" sz="2400" b="1" smtClean="0">
                <a:solidFill>
                  <a:schemeClr val="tx1"/>
                </a:solidFill>
                <a:ea typeface="隶书" pitchFamily="49" charset="-122"/>
              </a:rPr>
              <a:t>缺点</a:t>
            </a:r>
          </a:p>
          <a:p>
            <a:pPr eaLnBrk="1" hangingPunct="1">
              <a:lnSpc>
                <a:spcPct val="80000"/>
              </a:lnSpc>
              <a:buClr>
                <a:schemeClr val="bg1"/>
              </a:buClr>
              <a:buFont typeface="Wingdings" pitchFamily="2" charset="2"/>
              <a:buNone/>
            </a:pPr>
            <a:endParaRPr lang="zh-CN" altLang="en-US" sz="1800" b="1" smtClean="0">
              <a:solidFill>
                <a:schemeClr val="tx1"/>
              </a:solidFill>
            </a:endParaRPr>
          </a:p>
          <a:p>
            <a:pPr eaLnBrk="1" hangingPunct="1">
              <a:lnSpc>
                <a:spcPct val="80000"/>
              </a:lnSpc>
              <a:buClr>
                <a:schemeClr val="bg1"/>
              </a:buClr>
              <a:buFont typeface="Wingdings" pitchFamily="2" charset="2"/>
              <a:buNone/>
            </a:pPr>
            <a:r>
              <a:rPr lang="zh-CN" altLang="en-US" sz="1200" b="1" smtClean="0">
                <a:solidFill>
                  <a:schemeClr val="tx1"/>
                </a:solidFill>
              </a:rPr>
              <a:t>                       </a:t>
            </a:r>
          </a:p>
          <a:p>
            <a:pPr eaLnBrk="1" hangingPunct="1">
              <a:lnSpc>
                <a:spcPct val="80000"/>
              </a:lnSpc>
              <a:buClr>
                <a:schemeClr val="bg1"/>
              </a:buClr>
              <a:buFont typeface="Wingdings" pitchFamily="2" charset="2"/>
              <a:buNone/>
            </a:pPr>
            <a:r>
              <a:rPr lang="zh-CN" altLang="en-US" sz="1200" b="1" smtClean="0">
                <a:solidFill>
                  <a:schemeClr val="tx1"/>
                </a:solidFill>
              </a:rPr>
              <a:t>                         </a:t>
            </a:r>
          </a:p>
          <a:p>
            <a:pPr eaLnBrk="1" hangingPunct="1">
              <a:lnSpc>
                <a:spcPct val="80000"/>
              </a:lnSpc>
              <a:buClr>
                <a:schemeClr val="bg1"/>
              </a:buClr>
              <a:buFont typeface="Wingdings" pitchFamily="2" charset="2"/>
              <a:buNone/>
            </a:pPr>
            <a:r>
              <a:rPr lang="zh-CN" altLang="en-US" sz="2000" b="1" smtClean="0">
                <a:solidFill>
                  <a:schemeClr val="tx1"/>
                </a:solidFill>
                <a:ea typeface="隶书" pitchFamily="49" charset="-122"/>
              </a:rPr>
              <a:t>                       </a:t>
            </a:r>
            <a:r>
              <a:rPr lang="zh-CN" altLang="en-US" sz="2400" b="1" smtClean="0">
                <a:solidFill>
                  <a:schemeClr val="tx1"/>
                </a:solidFill>
                <a:latin typeface="隶书" pitchFamily="49" charset="-122"/>
                <a:ea typeface="隶书" pitchFamily="49" charset="-122"/>
              </a:rPr>
              <a:t>程序运行会有很多不同路径，</a:t>
            </a:r>
          </a:p>
          <a:p>
            <a:pPr eaLnBrk="1" hangingPunct="1">
              <a:lnSpc>
                <a:spcPct val="80000"/>
              </a:lnSpc>
              <a:buClr>
                <a:schemeClr val="bg1"/>
              </a:buClr>
              <a:buFont typeface="Wingdings" pitchFamily="2" charset="2"/>
              <a:buNone/>
            </a:pPr>
            <a:r>
              <a:rPr lang="zh-CN" altLang="en-US" sz="2400" b="1" smtClean="0">
                <a:solidFill>
                  <a:schemeClr val="tx1"/>
                </a:solidFill>
                <a:latin typeface="隶书" pitchFamily="49" charset="-122"/>
                <a:ea typeface="隶书" pitchFamily="49" charset="-122"/>
              </a:rPr>
              <a:t>           不可能测试所有运行路径；</a:t>
            </a:r>
          </a:p>
          <a:p>
            <a:pPr eaLnBrk="1" hangingPunct="1">
              <a:lnSpc>
                <a:spcPct val="80000"/>
              </a:lnSpc>
              <a:buClr>
                <a:schemeClr val="bg1"/>
              </a:buClr>
              <a:buFont typeface="Wingdings" pitchFamily="2" charset="2"/>
              <a:buNone/>
            </a:pPr>
            <a:endParaRPr lang="zh-CN" altLang="en-US" sz="1200" b="1" smtClean="0">
              <a:solidFill>
                <a:schemeClr val="tx1"/>
              </a:solidFill>
            </a:endParaRPr>
          </a:p>
          <a:p>
            <a:pPr eaLnBrk="1" hangingPunct="1">
              <a:lnSpc>
                <a:spcPct val="80000"/>
              </a:lnSpc>
              <a:buClr>
                <a:schemeClr val="bg1"/>
              </a:buClr>
              <a:buFont typeface="Wingdings" pitchFamily="2" charset="2"/>
              <a:buNone/>
            </a:pPr>
            <a:endParaRPr lang="zh-CN" altLang="en-US" sz="1200" b="1" smtClean="0">
              <a:solidFill>
                <a:schemeClr val="tx1"/>
              </a:solidFill>
            </a:endParaRPr>
          </a:p>
          <a:p>
            <a:pPr eaLnBrk="1" hangingPunct="1">
              <a:lnSpc>
                <a:spcPct val="80000"/>
              </a:lnSpc>
              <a:buClr>
                <a:schemeClr val="bg1"/>
              </a:buClr>
              <a:buFont typeface="Wingdings" pitchFamily="2" charset="2"/>
              <a:buNone/>
            </a:pPr>
            <a:endParaRPr lang="zh-CN" altLang="en-US" sz="1200" b="1" smtClean="0">
              <a:solidFill>
                <a:schemeClr val="tx1"/>
              </a:solidFill>
            </a:endParaRPr>
          </a:p>
          <a:p>
            <a:pPr eaLnBrk="1" hangingPunct="1">
              <a:lnSpc>
                <a:spcPct val="80000"/>
              </a:lnSpc>
              <a:buClr>
                <a:schemeClr val="bg1"/>
              </a:buClr>
              <a:buFont typeface="Wingdings" pitchFamily="2" charset="2"/>
              <a:buNone/>
            </a:pPr>
            <a:r>
              <a:rPr lang="zh-CN" altLang="en-US" sz="1200" b="1" smtClean="0">
                <a:solidFill>
                  <a:schemeClr val="tx1"/>
                </a:solidFill>
              </a:rPr>
              <a:t>                                      </a:t>
            </a:r>
            <a:r>
              <a:rPr lang="zh-CN" altLang="en-US" sz="2400" b="1" smtClean="0">
                <a:solidFill>
                  <a:schemeClr val="tx1"/>
                </a:solidFill>
                <a:latin typeface="隶书" pitchFamily="49" charset="-122"/>
                <a:ea typeface="隶书" pitchFamily="49" charset="-122"/>
              </a:rPr>
              <a:t>测试基于代码，只能测试开发人员做的</a:t>
            </a:r>
          </a:p>
          <a:p>
            <a:pPr eaLnBrk="1" hangingPunct="1">
              <a:lnSpc>
                <a:spcPct val="80000"/>
              </a:lnSpc>
              <a:buClr>
                <a:schemeClr val="bg1"/>
              </a:buClr>
              <a:buFont typeface="Wingdings" pitchFamily="2" charset="2"/>
              <a:buNone/>
            </a:pPr>
            <a:r>
              <a:rPr lang="zh-CN" altLang="en-US" sz="2400" b="1" smtClean="0">
                <a:solidFill>
                  <a:schemeClr val="tx1"/>
                </a:solidFill>
                <a:latin typeface="隶书" pitchFamily="49" charset="-122"/>
                <a:ea typeface="隶书" pitchFamily="49" charset="-122"/>
              </a:rPr>
              <a:t>           对不对，而不能知道设计的正确与否，</a:t>
            </a:r>
          </a:p>
          <a:p>
            <a:pPr eaLnBrk="1" hangingPunct="1">
              <a:lnSpc>
                <a:spcPct val="80000"/>
              </a:lnSpc>
              <a:buClr>
                <a:schemeClr val="bg1"/>
              </a:buClr>
              <a:buFont typeface="Wingdings" pitchFamily="2" charset="2"/>
              <a:buNone/>
            </a:pPr>
            <a:r>
              <a:rPr lang="zh-CN" altLang="en-US" sz="2400" b="1" smtClean="0">
                <a:solidFill>
                  <a:schemeClr val="tx1"/>
                </a:solidFill>
                <a:latin typeface="隶书" pitchFamily="49" charset="-122"/>
                <a:ea typeface="隶书" pitchFamily="49" charset="-122"/>
              </a:rPr>
              <a:t>           可能会漏掉一些功能需求；</a:t>
            </a:r>
          </a:p>
          <a:p>
            <a:pPr eaLnBrk="1" hangingPunct="1">
              <a:lnSpc>
                <a:spcPct val="80000"/>
              </a:lnSpc>
              <a:buClr>
                <a:schemeClr val="bg1"/>
              </a:buClr>
              <a:buFont typeface="Wingdings" pitchFamily="2" charset="2"/>
              <a:buNone/>
            </a:pPr>
            <a:endParaRPr lang="zh-CN" altLang="en-US" sz="1400" b="1" smtClean="0">
              <a:solidFill>
                <a:schemeClr val="tx1"/>
              </a:solidFill>
            </a:endParaRPr>
          </a:p>
          <a:p>
            <a:pPr eaLnBrk="1" hangingPunct="1">
              <a:lnSpc>
                <a:spcPct val="80000"/>
              </a:lnSpc>
              <a:buClr>
                <a:schemeClr val="bg1"/>
              </a:buClr>
              <a:buFont typeface="Wingdings" pitchFamily="2" charset="2"/>
              <a:buNone/>
            </a:pPr>
            <a:endParaRPr lang="zh-CN" altLang="en-US" sz="1200" b="1" smtClean="0">
              <a:solidFill>
                <a:schemeClr val="tx1"/>
              </a:solidFill>
            </a:endParaRPr>
          </a:p>
          <a:p>
            <a:pPr eaLnBrk="1" hangingPunct="1">
              <a:lnSpc>
                <a:spcPct val="80000"/>
              </a:lnSpc>
              <a:buClr>
                <a:schemeClr val="bg1"/>
              </a:buClr>
              <a:buFont typeface="Wingdings" pitchFamily="2" charset="2"/>
              <a:buNone/>
            </a:pPr>
            <a:r>
              <a:rPr lang="zh-CN" altLang="en-US" sz="1200" b="1" smtClean="0">
                <a:solidFill>
                  <a:schemeClr val="tx1"/>
                </a:solidFill>
              </a:rPr>
              <a:t>                     </a:t>
            </a:r>
          </a:p>
          <a:p>
            <a:pPr eaLnBrk="1" hangingPunct="1">
              <a:lnSpc>
                <a:spcPct val="80000"/>
              </a:lnSpc>
              <a:buClr>
                <a:schemeClr val="bg1"/>
              </a:buClr>
              <a:buFont typeface="Wingdings" pitchFamily="2" charset="2"/>
              <a:buNone/>
            </a:pPr>
            <a:r>
              <a:rPr lang="zh-CN" altLang="en-US" sz="1200" b="1" smtClean="0">
                <a:solidFill>
                  <a:schemeClr val="tx1"/>
                </a:solidFill>
              </a:rPr>
              <a:t>                                        </a:t>
            </a:r>
            <a:r>
              <a:rPr lang="zh-CN" altLang="en-US" sz="2400" b="1" smtClean="0">
                <a:solidFill>
                  <a:schemeClr val="tx1"/>
                </a:solidFill>
                <a:latin typeface="隶书" pitchFamily="49" charset="-122"/>
                <a:ea typeface="隶书" pitchFamily="49" charset="-122"/>
              </a:rPr>
              <a:t>系统庞大时，测试开销会非常大。</a:t>
            </a:r>
            <a:r>
              <a:rPr lang="zh-CN" altLang="en-US" sz="2000" smtClean="0">
                <a:solidFill>
                  <a:schemeClr val="tx1"/>
                </a:solidFill>
                <a:latin typeface="隶书" pitchFamily="49" charset="-122"/>
                <a:ea typeface="隶书" pitchFamily="49" charset="-122"/>
              </a:rPr>
              <a:t> </a:t>
            </a:r>
            <a:r>
              <a:rPr lang="zh-CN" altLang="en-US" sz="2000" b="1" smtClean="0">
                <a:solidFill>
                  <a:schemeClr val="tx1"/>
                </a:solidFill>
                <a:latin typeface="隶书" pitchFamily="49" charset="-122"/>
                <a:ea typeface="隶书" pitchFamily="49" charset="-122"/>
              </a:rPr>
              <a:t>  </a:t>
            </a:r>
          </a:p>
          <a:p>
            <a:pPr eaLnBrk="1" hangingPunct="1">
              <a:lnSpc>
                <a:spcPct val="80000"/>
              </a:lnSpc>
              <a:buClr>
                <a:schemeClr val="bg1"/>
              </a:buClr>
              <a:buFont typeface="Wingdings" pitchFamily="2" charset="2"/>
              <a:buNone/>
            </a:pPr>
            <a:endParaRPr lang="en-US" altLang="zh-CN" sz="2000" b="1" smtClean="0">
              <a:solidFill>
                <a:schemeClr val="tx1"/>
              </a:solidFill>
              <a:latin typeface="隶书" pitchFamily="49" charset="-122"/>
              <a:ea typeface="隶书" pitchFamily="49" charset="-122"/>
            </a:endParaRPr>
          </a:p>
        </p:txBody>
      </p:sp>
      <p:sp>
        <p:nvSpPr>
          <p:cNvPr id="46084" name="Oval 4"/>
          <p:cNvSpPr>
            <a:spLocks noChangeArrowheads="1"/>
          </p:cNvSpPr>
          <p:nvPr/>
        </p:nvSpPr>
        <p:spPr bwMode="auto">
          <a:xfrm>
            <a:off x="539750" y="2420938"/>
            <a:ext cx="1266825" cy="1266825"/>
          </a:xfrm>
          <a:prstGeom prst="ellipse">
            <a:avLst/>
          </a:prstGeom>
          <a:gradFill rotWithShape="0">
            <a:gsLst>
              <a:gs pos="0">
                <a:srgbClr val="F0F3FC"/>
              </a:gs>
              <a:gs pos="100000">
                <a:srgbClr val="0033CC"/>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6085" name="Text Box 5"/>
          <p:cNvSpPr txBox="1">
            <a:spLocks noChangeArrowheads="1"/>
          </p:cNvSpPr>
          <p:nvPr/>
        </p:nvSpPr>
        <p:spPr bwMode="auto">
          <a:xfrm>
            <a:off x="1000125" y="2833688"/>
            <a:ext cx="354013" cy="457200"/>
          </a:xfrm>
          <a:prstGeom prst="rect">
            <a:avLst/>
          </a:prstGeom>
          <a:noFill/>
          <a:ln w="9525">
            <a:noFill/>
            <a:miter lim="800000"/>
            <a:headEnd/>
            <a:tailEnd/>
          </a:ln>
        </p:spPr>
        <p:txBody>
          <a:bodyPr wrap="none" anchor="ctr">
            <a:spAutoFit/>
          </a:bodyPr>
          <a:lstStyle/>
          <a:p>
            <a:pPr algn="ctr" eaLnBrk="0" hangingPunct="0"/>
            <a:r>
              <a:rPr lang="en-US" altLang="zh-CN" b="1">
                <a:solidFill>
                  <a:schemeClr val="tx2"/>
                </a:solidFill>
                <a:latin typeface="Arial" charset="0"/>
              </a:rPr>
              <a:t>1</a:t>
            </a:r>
          </a:p>
        </p:txBody>
      </p:sp>
      <p:sp>
        <p:nvSpPr>
          <p:cNvPr id="46086" name="Oval 6"/>
          <p:cNvSpPr>
            <a:spLocks noChangeArrowheads="1"/>
          </p:cNvSpPr>
          <p:nvPr/>
        </p:nvSpPr>
        <p:spPr bwMode="auto">
          <a:xfrm>
            <a:off x="539750" y="3789363"/>
            <a:ext cx="1266825" cy="1266825"/>
          </a:xfrm>
          <a:prstGeom prst="ellipse">
            <a:avLst/>
          </a:prstGeom>
          <a:gradFill rotWithShape="0">
            <a:gsLst>
              <a:gs pos="0">
                <a:srgbClr val="F0F3FC"/>
              </a:gs>
              <a:gs pos="100000">
                <a:srgbClr val="0033CC"/>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6087" name="Text Box 7"/>
          <p:cNvSpPr txBox="1">
            <a:spLocks noChangeArrowheads="1"/>
          </p:cNvSpPr>
          <p:nvPr/>
        </p:nvSpPr>
        <p:spPr bwMode="auto">
          <a:xfrm>
            <a:off x="996950" y="4203700"/>
            <a:ext cx="354013" cy="457200"/>
          </a:xfrm>
          <a:prstGeom prst="rect">
            <a:avLst/>
          </a:prstGeom>
          <a:noFill/>
          <a:ln w="9525">
            <a:noFill/>
            <a:miter lim="800000"/>
            <a:headEnd/>
            <a:tailEnd/>
          </a:ln>
        </p:spPr>
        <p:txBody>
          <a:bodyPr wrap="none" anchor="ctr">
            <a:spAutoFit/>
          </a:bodyPr>
          <a:lstStyle/>
          <a:p>
            <a:pPr algn="ctr" eaLnBrk="0" hangingPunct="0"/>
            <a:r>
              <a:rPr lang="en-US" altLang="zh-CN" b="1">
                <a:solidFill>
                  <a:schemeClr val="tx2"/>
                </a:solidFill>
                <a:latin typeface="Arial" charset="0"/>
              </a:rPr>
              <a:t>2</a:t>
            </a:r>
          </a:p>
        </p:txBody>
      </p:sp>
      <p:sp>
        <p:nvSpPr>
          <p:cNvPr id="46088" name="Oval 8"/>
          <p:cNvSpPr>
            <a:spLocks noChangeArrowheads="1"/>
          </p:cNvSpPr>
          <p:nvPr/>
        </p:nvSpPr>
        <p:spPr bwMode="auto">
          <a:xfrm>
            <a:off x="539750" y="5229225"/>
            <a:ext cx="1266825" cy="1266825"/>
          </a:xfrm>
          <a:prstGeom prst="ellipse">
            <a:avLst/>
          </a:prstGeom>
          <a:gradFill rotWithShape="0">
            <a:gsLst>
              <a:gs pos="0">
                <a:srgbClr val="F0F3FC"/>
              </a:gs>
              <a:gs pos="100000">
                <a:srgbClr val="0033CC"/>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6089" name="Text Box 9"/>
          <p:cNvSpPr txBox="1">
            <a:spLocks noChangeArrowheads="1"/>
          </p:cNvSpPr>
          <p:nvPr/>
        </p:nvSpPr>
        <p:spPr bwMode="auto">
          <a:xfrm>
            <a:off x="996950" y="5643563"/>
            <a:ext cx="354013" cy="457200"/>
          </a:xfrm>
          <a:prstGeom prst="rect">
            <a:avLst/>
          </a:prstGeom>
          <a:noFill/>
          <a:ln w="9525">
            <a:noFill/>
            <a:miter lim="800000"/>
            <a:headEnd/>
            <a:tailEnd/>
          </a:ln>
        </p:spPr>
        <p:txBody>
          <a:bodyPr wrap="none" anchor="ctr">
            <a:spAutoFit/>
          </a:bodyPr>
          <a:lstStyle/>
          <a:p>
            <a:pPr algn="ctr" eaLnBrk="0" hangingPunct="0"/>
            <a:r>
              <a:rPr lang="en-US" altLang="zh-CN" b="1">
                <a:solidFill>
                  <a:schemeClr val="tx2"/>
                </a:solidFill>
                <a:latin typeface="Arial" charset="0"/>
              </a:rPr>
              <a:t>3</a:t>
            </a:r>
          </a:p>
        </p:txBody>
      </p:sp>
      <p:sp>
        <p:nvSpPr>
          <p:cNvPr id="46090" name="AutoShape 10">
            <a:hlinkClick r:id="" action="ppaction://noaction" highlightClick="1"/>
          </p:cNvPr>
          <p:cNvSpPr>
            <a:spLocks noChangeArrowheads="1"/>
          </p:cNvSpPr>
          <p:nvPr/>
        </p:nvSpPr>
        <p:spPr bwMode="auto">
          <a:xfrm>
            <a:off x="1908175" y="908050"/>
            <a:ext cx="4106863" cy="758825"/>
          </a:xfrm>
          <a:prstGeom prst="actionButtonBlank">
            <a:avLst/>
          </a:prstGeom>
          <a:noFill/>
          <a:ln w="9525">
            <a:noFill/>
            <a:miter lim="800000"/>
            <a:headEnd/>
            <a:tailEnd/>
          </a:ln>
        </p:spPr>
        <p:txBody>
          <a:bodyPr anchor="ctr"/>
          <a:lstStyle/>
          <a:p>
            <a:r>
              <a:rPr lang="en-US" altLang="zh-CN" sz="3200" b="1">
                <a:solidFill>
                  <a:srgbClr val="0A0A0E"/>
                </a:solidFill>
                <a:latin typeface="Times New Roman" pitchFamily="18" charset="0"/>
              </a:rPr>
              <a:t> </a:t>
            </a:r>
            <a:r>
              <a:rPr lang="zh-CN" altLang="en-US" sz="3600" b="1">
                <a:solidFill>
                  <a:srgbClr val="0A0A0E"/>
                </a:solidFill>
                <a:latin typeface="Times New Roman" pitchFamily="18" charset="0"/>
              </a:rPr>
              <a:t>白盒测试</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733635">
                                            <p:txEl>
                                              <p:pRg st="3" end="3"/>
                                            </p:txEl>
                                          </p:spTgt>
                                        </p:tgtEl>
                                        <p:attrNameLst>
                                          <p:attrName>style.visibility</p:attrName>
                                        </p:attrNameLst>
                                      </p:cBhvr>
                                      <p:to>
                                        <p:strVal val="visible"/>
                                      </p:to>
                                    </p:set>
                                    <p:animEffect transition="in" filter="blinds(horizontal)">
                                      <p:cBhvr>
                                        <p:cTn id="7" dur="500"/>
                                        <p:tgtEl>
                                          <p:spTgt spid="1733635">
                                            <p:txEl>
                                              <p:pRg st="3" end="3"/>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733635">
                                            <p:txEl>
                                              <p:pRg st="4" end="4"/>
                                            </p:txEl>
                                          </p:spTgt>
                                        </p:tgtEl>
                                        <p:attrNameLst>
                                          <p:attrName>style.visibility</p:attrName>
                                        </p:attrNameLst>
                                      </p:cBhvr>
                                      <p:to>
                                        <p:strVal val="visible"/>
                                      </p:to>
                                    </p:set>
                                    <p:animEffect transition="in" filter="blinds(horizontal)">
                                      <p:cBhvr>
                                        <p:cTn id="11" dur="500"/>
                                        <p:tgtEl>
                                          <p:spTgt spid="1733635">
                                            <p:txEl>
                                              <p:pRg st="4" end="4"/>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1733635">
                                            <p:txEl>
                                              <p:pRg st="5" end="5"/>
                                            </p:txEl>
                                          </p:spTgt>
                                        </p:tgtEl>
                                        <p:attrNameLst>
                                          <p:attrName>style.visibility</p:attrName>
                                        </p:attrNameLst>
                                      </p:cBhvr>
                                      <p:to>
                                        <p:strVal val="visible"/>
                                      </p:to>
                                    </p:set>
                                    <p:animEffect transition="in" filter="blinds(horizontal)">
                                      <p:cBhvr>
                                        <p:cTn id="15" dur="500"/>
                                        <p:tgtEl>
                                          <p:spTgt spid="1733635">
                                            <p:txEl>
                                              <p:pRg st="5" end="5"/>
                                            </p:txEl>
                                          </p:spTgt>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1733635">
                                            <p:txEl>
                                              <p:pRg st="9" end="9"/>
                                            </p:txEl>
                                          </p:spTgt>
                                        </p:tgtEl>
                                        <p:attrNameLst>
                                          <p:attrName>style.visibility</p:attrName>
                                        </p:attrNameLst>
                                      </p:cBhvr>
                                      <p:to>
                                        <p:strVal val="visible"/>
                                      </p:to>
                                    </p:set>
                                    <p:animEffect transition="in" filter="blinds(horizontal)">
                                      <p:cBhvr>
                                        <p:cTn id="19" dur="500"/>
                                        <p:tgtEl>
                                          <p:spTgt spid="1733635">
                                            <p:txEl>
                                              <p:pRg st="9" end="9"/>
                                            </p:txEl>
                                          </p:spTgt>
                                        </p:tgtEl>
                                      </p:cBhvr>
                                    </p:animEffect>
                                  </p:childTnLst>
                                </p:cTn>
                              </p:par>
                            </p:childTnLst>
                          </p:cTn>
                        </p:par>
                        <p:par>
                          <p:cTn id="20" fill="hold">
                            <p:stCondLst>
                              <p:cond delay="2000"/>
                            </p:stCondLst>
                            <p:childTnLst>
                              <p:par>
                                <p:cTn id="21" presetID="3" presetClass="entr" presetSubtype="10" fill="hold" nodeType="afterEffect">
                                  <p:stCondLst>
                                    <p:cond delay="0"/>
                                  </p:stCondLst>
                                  <p:childTnLst>
                                    <p:set>
                                      <p:cBhvr>
                                        <p:cTn id="22" dur="1" fill="hold">
                                          <p:stCondLst>
                                            <p:cond delay="0"/>
                                          </p:stCondLst>
                                        </p:cTn>
                                        <p:tgtEl>
                                          <p:spTgt spid="1733635">
                                            <p:txEl>
                                              <p:pRg st="10" end="10"/>
                                            </p:txEl>
                                          </p:spTgt>
                                        </p:tgtEl>
                                        <p:attrNameLst>
                                          <p:attrName>style.visibility</p:attrName>
                                        </p:attrNameLst>
                                      </p:cBhvr>
                                      <p:to>
                                        <p:strVal val="visible"/>
                                      </p:to>
                                    </p:set>
                                    <p:animEffect transition="in" filter="blinds(horizontal)">
                                      <p:cBhvr>
                                        <p:cTn id="23" dur="500"/>
                                        <p:tgtEl>
                                          <p:spTgt spid="1733635">
                                            <p:txEl>
                                              <p:pRg st="10" end="10"/>
                                            </p:txEl>
                                          </p:spTgt>
                                        </p:tgtEl>
                                      </p:cBhvr>
                                    </p:animEffect>
                                  </p:childTnLst>
                                </p:cTn>
                              </p:par>
                            </p:childTnLst>
                          </p:cTn>
                        </p:par>
                        <p:par>
                          <p:cTn id="24" fill="hold">
                            <p:stCondLst>
                              <p:cond delay="2500"/>
                            </p:stCondLst>
                            <p:childTnLst>
                              <p:par>
                                <p:cTn id="25" presetID="3" presetClass="entr" presetSubtype="10" fill="hold" nodeType="afterEffect">
                                  <p:stCondLst>
                                    <p:cond delay="0"/>
                                  </p:stCondLst>
                                  <p:childTnLst>
                                    <p:set>
                                      <p:cBhvr>
                                        <p:cTn id="26" dur="1" fill="hold">
                                          <p:stCondLst>
                                            <p:cond delay="0"/>
                                          </p:stCondLst>
                                        </p:cTn>
                                        <p:tgtEl>
                                          <p:spTgt spid="1733635">
                                            <p:txEl>
                                              <p:pRg st="11" end="11"/>
                                            </p:txEl>
                                          </p:spTgt>
                                        </p:tgtEl>
                                        <p:attrNameLst>
                                          <p:attrName>style.visibility</p:attrName>
                                        </p:attrNameLst>
                                      </p:cBhvr>
                                      <p:to>
                                        <p:strVal val="visible"/>
                                      </p:to>
                                    </p:set>
                                    <p:animEffect transition="in" filter="blinds(horizontal)">
                                      <p:cBhvr>
                                        <p:cTn id="27" dur="500"/>
                                        <p:tgtEl>
                                          <p:spTgt spid="1733635">
                                            <p:txEl>
                                              <p:pRg st="11" end="11"/>
                                            </p:txEl>
                                          </p:spTgt>
                                        </p:tgtEl>
                                      </p:cBhvr>
                                    </p:animEffect>
                                  </p:childTnLst>
                                </p:cTn>
                              </p:par>
                            </p:childTnLst>
                          </p:cTn>
                        </p:par>
                        <p:par>
                          <p:cTn id="28" fill="hold">
                            <p:stCondLst>
                              <p:cond delay="3000"/>
                            </p:stCondLst>
                            <p:childTnLst>
                              <p:par>
                                <p:cTn id="29" presetID="3" presetClass="entr" presetSubtype="10" fill="hold" nodeType="afterEffect">
                                  <p:stCondLst>
                                    <p:cond delay="0"/>
                                  </p:stCondLst>
                                  <p:childTnLst>
                                    <p:set>
                                      <p:cBhvr>
                                        <p:cTn id="30" dur="1" fill="hold">
                                          <p:stCondLst>
                                            <p:cond delay="0"/>
                                          </p:stCondLst>
                                        </p:cTn>
                                        <p:tgtEl>
                                          <p:spTgt spid="1733635">
                                            <p:txEl>
                                              <p:pRg st="14" end="14"/>
                                            </p:txEl>
                                          </p:spTgt>
                                        </p:tgtEl>
                                        <p:attrNameLst>
                                          <p:attrName>style.visibility</p:attrName>
                                        </p:attrNameLst>
                                      </p:cBhvr>
                                      <p:to>
                                        <p:strVal val="visible"/>
                                      </p:to>
                                    </p:set>
                                    <p:animEffect transition="in" filter="blinds(horizontal)">
                                      <p:cBhvr>
                                        <p:cTn id="31" dur="500"/>
                                        <p:tgtEl>
                                          <p:spTgt spid="1733635">
                                            <p:txEl>
                                              <p:pRg st="14" end="14"/>
                                            </p:txEl>
                                          </p:spTgt>
                                        </p:tgtEl>
                                      </p:cBhvr>
                                    </p:animEffect>
                                  </p:childTnLst>
                                </p:cTn>
                              </p:par>
                            </p:childTnLst>
                          </p:cTn>
                        </p:par>
                        <p:par>
                          <p:cTn id="32" fill="hold">
                            <p:stCondLst>
                              <p:cond delay="3500"/>
                            </p:stCondLst>
                            <p:childTnLst>
                              <p:par>
                                <p:cTn id="33" presetID="3" presetClass="entr" presetSubtype="10" fill="hold" nodeType="afterEffect">
                                  <p:stCondLst>
                                    <p:cond delay="0"/>
                                  </p:stCondLst>
                                  <p:childTnLst>
                                    <p:set>
                                      <p:cBhvr>
                                        <p:cTn id="34" dur="1" fill="hold">
                                          <p:stCondLst>
                                            <p:cond delay="0"/>
                                          </p:stCondLst>
                                        </p:cTn>
                                        <p:tgtEl>
                                          <p:spTgt spid="1733635">
                                            <p:txEl>
                                              <p:pRg st="15" end="15"/>
                                            </p:txEl>
                                          </p:spTgt>
                                        </p:tgtEl>
                                        <p:attrNameLst>
                                          <p:attrName>style.visibility</p:attrName>
                                        </p:attrNameLst>
                                      </p:cBhvr>
                                      <p:to>
                                        <p:strVal val="visible"/>
                                      </p:to>
                                    </p:set>
                                    <p:animEffect transition="in" filter="blinds(horizontal)">
                                      <p:cBhvr>
                                        <p:cTn id="35" dur="500"/>
                                        <p:tgtEl>
                                          <p:spTgt spid="1733635">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CN" altLang="en-US" sz="3600" b="1" smtClean="0">
                <a:solidFill>
                  <a:srgbClr val="0A0A0E"/>
                </a:solidFill>
                <a:latin typeface="Times New Roman" pitchFamily="18" charset="0"/>
              </a:rPr>
              <a:t>白盒测试</a:t>
            </a:r>
          </a:p>
        </p:txBody>
      </p:sp>
      <p:sp>
        <p:nvSpPr>
          <p:cNvPr id="47107" name="Rectangle 3"/>
          <p:cNvSpPr>
            <a:spLocks noGrp="1" noChangeArrowheads="1"/>
          </p:cNvSpPr>
          <p:nvPr>
            <p:ph type="body" idx="1"/>
          </p:nvPr>
        </p:nvSpPr>
        <p:spPr>
          <a:xfrm>
            <a:off x="611188" y="2017713"/>
            <a:ext cx="8343900" cy="4114800"/>
          </a:xfrm>
        </p:spPr>
        <p:txBody>
          <a:bodyPr/>
          <a:lstStyle/>
          <a:p>
            <a:pPr eaLnBrk="1" hangingPunct="1">
              <a:buFont typeface="Wingdings" pitchFamily="2" charset="2"/>
              <a:buNone/>
            </a:pPr>
            <a:r>
              <a:rPr lang="en-US" altLang="zh-CN" sz="2800" b="1" smtClean="0">
                <a:solidFill>
                  <a:schemeClr val="tx1"/>
                </a:solidFill>
                <a:ea typeface="PMingLiU" pitchFamily="18" charset="-120"/>
              </a:rPr>
              <a:t> </a:t>
            </a:r>
            <a:r>
              <a:rPr lang="zh-CN" altLang="en-US" sz="2800" b="1" smtClean="0">
                <a:solidFill>
                  <a:schemeClr val="tx1"/>
                </a:solidFill>
                <a:ea typeface="PMingLiU" pitchFamily="18" charset="-120"/>
              </a:rPr>
              <a:t>测试用例的设计</a:t>
            </a:r>
          </a:p>
          <a:p>
            <a:pPr lvl="1" eaLnBrk="1" hangingPunct="1">
              <a:buFont typeface="Wingdings" pitchFamily="2" charset="2"/>
              <a:buChar char="p"/>
            </a:pPr>
            <a:r>
              <a:rPr lang="zh-CN" altLang="en-US" b="1" smtClean="0">
                <a:solidFill>
                  <a:schemeClr val="tx1"/>
                </a:solidFill>
                <a:ea typeface="PMingLiU" pitchFamily="18" charset="-120"/>
              </a:rPr>
              <a:t>语句覆盖</a:t>
            </a:r>
            <a:r>
              <a:rPr kumimoji="1" lang="zh-CN" altLang="en-US" b="1" smtClean="0">
                <a:solidFill>
                  <a:schemeClr val="tx1"/>
                </a:solidFill>
                <a:ea typeface="PMingLiU" pitchFamily="18" charset="-120"/>
              </a:rPr>
              <a:t>法</a:t>
            </a:r>
          </a:p>
        </p:txBody>
      </p:sp>
      <p:graphicFrame>
        <p:nvGraphicFramePr>
          <p:cNvPr id="1794052" name="Group 4"/>
          <p:cNvGraphicFramePr>
            <a:graphicFrameLocks noGrp="1"/>
          </p:cNvGraphicFramePr>
          <p:nvPr/>
        </p:nvGraphicFramePr>
        <p:xfrm>
          <a:off x="1054100" y="3211513"/>
          <a:ext cx="2667000" cy="2738438"/>
        </p:xfrm>
        <a:graphic>
          <a:graphicData uri="http://schemas.openxmlformats.org/drawingml/2006/table">
            <a:tbl>
              <a:tblPr/>
              <a:tblGrid>
                <a:gridCol w="1363663"/>
                <a:gridCol w="1303337"/>
              </a:tblGrid>
              <a:tr h="12017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A0A0E"/>
                          </a:solidFill>
                          <a:effectLst/>
                          <a:latin typeface="Tahoma" pitchFamily="34" charset="0"/>
                          <a:ea typeface="宋体" pitchFamily="2" charset="-122"/>
                        </a:rPr>
                        <a:t>测试</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A0A0E"/>
                          </a:solidFill>
                          <a:effectLst/>
                          <a:latin typeface="Tahoma" pitchFamily="34" charset="0"/>
                          <a:ea typeface="宋体" pitchFamily="2" charset="-122"/>
                        </a:rPr>
                        <a:t>用例</a:t>
                      </a:r>
                    </a:p>
                  </a:txBody>
                  <a:tcP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A0A0E"/>
                          </a:solidFill>
                          <a:effectLst/>
                          <a:latin typeface="Tahoma" pitchFamily="34" charset="0"/>
                          <a:ea typeface="宋体" pitchFamily="2" charset="-122"/>
                        </a:rPr>
                        <a:t>覆盖</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A0A0E"/>
                          </a:solidFill>
                          <a:effectLst/>
                          <a:latin typeface="Tahoma" pitchFamily="34" charset="0"/>
                          <a:ea typeface="宋体" pitchFamily="2" charset="-122"/>
                        </a:rPr>
                        <a:t>路径</a:t>
                      </a:r>
                    </a:p>
                  </a:txBody>
                  <a:tcP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r>
              <a:tr h="15367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1" i="0" u="none" strike="noStrike" cap="none" normalizeH="0" baseline="0" smtClean="0">
                        <a:ln>
                          <a:noFill/>
                        </a:ln>
                        <a:solidFill>
                          <a:srgbClr val="0A0A0E"/>
                        </a:solidFill>
                        <a:effectLst/>
                        <a:latin typeface="Tahoma" pitchFamily="34" charset="0"/>
                        <a:ea typeface="宋体" pitchFamily="2" charset="-122"/>
                      </a:endParaRPr>
                    </a:p>
                  </a:txBody>
                  <a:tcP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1" i="0" u="none" strike="noStrike" cap="none" normalizeH="0" baseline="0" smtClean="0">
                        <a:ln>
                          <a:noFill/>
                        </a:ln>
                        <a:solidFill>
                          <a:srgbClr val="0A0A0E"/>
                        </a:solidFill>
                        <a:effectLst/>
                        <a:latin typeface="Tahoma" pitchFamily="34" charset="0"/>
                        <a:ea typeface="宋体" pitchFamily="2" charset="-122"/>
                      </a:endParaRPr>
                    </a:p>
                  </a:txBody>
                  <a:tcP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r>
            </a:tbl>
          </a:graphicData>
        </a:graphic>
      </p:graphicFrame>
      <p:sp>
        <p:nvSpPr>
          <p:cNvPr id="1794063" name="Text Box 15"/>
          <p:cNvSpPr txBox="1">
            <a:spLocks noChangeArrowheads="1"/>
          </p:cNvSpPr>
          <p:nvPr/>
        </p:nvSpPr>
        <p:spPr bwMode="auto">
          <a:xfrm>
            <a:off x="1282700" y="4505325"/>
            <a:ext cx="838200" cy="1373188"/>
          </a:xfrm>
          <a:prstGeom prst="rect">
            <a:avLst/>
          </a:prstGeom>
          <a:noFill/>
          <a:ln w="9525">
            <a:noFill/>
            <a:miter lim="800000"/>
            <a:headEnd/>
            <a:tailEnd/>
          </a:ln>
        </p:spPr>
        <p:txBody>
          <a:bodyPr>
            <a:spAutoFit/>
          </a:bodyPr>
          <a:lstStyle/>
          <a:p>
            <a:pPr algn="ctr"/>
            <a:r>
              <a:rPr kumimoji="1" lang="en-US" altLang="zh-CN" sz="2800" b="1">
                <a:solidFill>
                  <a:srgbClr val="003366"/>
                </a:solidFill>
                <a:latin typeface="Times New Roman" pitchFamily="18" charset="0"/>
              </a:rPr>
              <a:t>A=2</a:t>
            </a:r>
          </a:p>
          <a:p>
            <a:pPr algn="ctr"/>
            <a:r>
              <a:rPr kumimoji="1" lang="en-US" altLang="zh-CN" sz="2800" b="1">
                <a:solidFill>
                  <a:srgbClr val="003366"/>
                </a:solidFill>
                <a:latin typeface="Times New Roman" pitchFamily="18" charset="0"/>
              </a:rPr>
              <a:t>B=0</a:t>
            </a:r>
          </a:p>
          <a:p>
            <a:pPr algn="ctr"/>
            <a:r>
              <a:rPr kumimoji="1" lang="en-US" altLang="zh-CN" sz="2800" b="1">
                <a:solidFill>
                  <a:srgbClr val="003366"/>
                </a:solidFill>
                <a:latin typeface="Times New Roman" pitchFamily="18" charset="0"/>
              </a:rPr>
              <a:t>X=3</a:t>
            </a:r>
          </a:p>
        </p:txBody>
      </p:sp>
      <p:sp>
        <p:nvSpPr>
          <p:cNvPr id="1794064" name="Text Box 16"/>
          <p:cNvSpPr txBox="1">
            <a:spLocks noChangeArrowheads="1"/>
          </p:cNvSpPr>
          <p:nvPr/>
        </p:nvSpPr>
        <p:spPr bwMode="auto">
          <a:xfrm>
            <a:off x="2654300" y="4811713"/>
            <a:ext cx="838200" cy="519112"/>
          </a:xfrm>
          <a:prstGeom prst="rect">
            <a:avLst/>
          </a:prstGeom>
          <a:noFill/>
          <a:ln w="9525">
            <a:noFill/>
            <a:miter lim="800000"/>
            <a:headEnd/>
            <a:tailEnd/>
          </a:ln>
        </p:spPr>
        <p:txBody>
          <a:bodyPr>
            <a:spAutoFit/>
          </a:bodyPr>
          <a:lstStyle/>
          <a:p>
            <a:pPr algn="ctr"/>
            <a:r>
              <a:rPr kumimoji="1" lang="en-US" altLang="zh-CN" sz="2800" b="1">
                <a:latin typeface="Times New Roman" pitchFamily="18" charset="0"/>
              </a:rPr>
              <a:t>ace</a:t>
            </a:r>
          </a:p>
        </p:txBody>
      </p:sp>
      <p:grpSp>
        <p:nvGrpSpPr>
          <p:cNvPr id="2" name="Group 17"/>
          <p:cNvGrpSpPr>
            <a:grpSpLocks/>
          </p:cNvGrpSpPr>
          <p:nvPr/>
        </p:nvGrpSpPr>
        <p:grpSpPr bwMode="auto">
          <a:xfrm>
            <a:off x="4254500" y="1487488"/>
            <a:ext cx="4800600" cy="4605337"/>
            <a:chOff x="1368" y="720"/>
            <a:chExt cx="3024" cy="3264"/>
          </a:xfrm>
        </p:grpSpPr>
        <p:sp>
          <p:nvSpPr>
            <p:cNvPr id="47136" name="Line 18"/>
            <p:cNvSpPr>
              <a:spLocks noChangeShapeType="1"/>
            </p:cNvSpPr>
            <p:nvPr/>
          </p:nvSpPr>
          <p:spPr bwMode="auto">
            <a:xfrm>
              <a:off x="2712" y="816"/>
              <a:ext cx="0" cy="384"/>
            </a:xfrm>
            <a:prstGeom prst="line">
              <a:avLst/>
            </a:prstGeom>
            <a:noFill/>
            <a:ln w="28575">
              <a:solidFill>
                <a:srgbClr val="003366"/>
              </a:solidFill>
              <a:round/>
              <a:headEnd/>
              <a:tailEnd type="triangle" w="med" len="med"/>
            </a:ln>
          </p:spPr>
          <p:txBody>
            <a:bodyPr/>
            <a:lstStyle/>
            <a:p>
              <a:endParaRPr lang="zh-CN" altLang="en-US"/>
            </a:p>
          </p:txBody>
        </p:sp>
        <p:sp>
          <p:nvSpPr>
            <p:cNvPr id="47137" name="AutoShape 19"/>
            <p:cNvSpPr>
              <a:spLocks noChangeArrowheads="1"/>
            </p:cNvSpPr>
            <p:nvPr/>
          </p:nvSpPr>
          <p:spPr bwMode="auto">
            <a:xfrm>
              <a:off x="1848" y="1200"/>
              <a:ext cx="1728" cy="576"/>
            </a:xfrm>
            <a:prstGeom prst="flowChartDecision">
              <a:avLst/>
            </a:prstGeom>
            <a:noFill/>
            <a:ln w="28575">
              <a:solidFill>
                <a:srgbClr val="003366"/>
              </a:solidFill>
              <a:miter lim="800000"/>
              <a:headEnd/>
              <a:tailEnd/>
            </a:ln>
          </p:spPr>
          <p:txBody>
            <a:bodyPr wrap="none" anchor="ctr"/>
            <a:lstStyle/>
            <a:p>
              <a:pPr algn="ctr"/>
              <a:r>
                <a:rPr kumimoji="1" lang="en-US" altLang="zh-CN" b="1">
                  <a:solidFill>
                    <a:srgbClr val="003366"/>
                  </a:solidFill>
                  <a:latin typeface="Times New Roman" pitchFamily="18" charset="0"/>
                </a:rPr>
                <a:t>A&gt;1AND</a:t>
              </a:r>
            </a:p>
            <a:p>
              <a:pPr algn="ctr"/>
              <a:r>
                <a:rPr kumimoji="1" lang="en-US" altLang="zh-CN" b="1">
                  <a:solidFill>
                    <a:srgbClr val="003366"/>
                  </a:solidFill>
                  <a:latin typeface="Times New Roman" pitchFamily="18" charset="0"/>
                </a:rPr>
                <a:t>B=0</a:t>
              </a:r>
            </a:p>
          </p:txBody>
        </p:sp>
        <p:sp>
          <p:nvSpPr>
            <p:cNvPr id="47138" name="Line 20"/>
            <p:cNvSpPr>
              <a:spLocks noChangeShapeType="1"/>
            </p:cNvSpPr>
            <p:nvPr/>
          </p:nvSpPr>
          <p:spPr bwMode="auto">
            <a:xfrm>
              <a:off x="3576" y="1488"/>
              <a:ext cx="240" cy="0"/>
            </a:xfrm>
            <a:prstGeom prst="line">
              <a:avLst/>
            </a:prstGeom>
            <a:noFill/>
            <a:ln w="28575">
              <a:solidFill>
                <a:srgbClr val="003366"/>
              </a:solidFill>
              <a:round/>
              <a:headEnd/>
              <a:tailEnd/>
            </a:ln>
          </p:spPr>
          <p:txBody>
            <a:bodyPr/>
            <a:lstStyle/>
            <a:p>
              <a:endParaRPr lang="zh-CN" altLang="en-US"/>
            </a:p>
          </p:txBody>
        </p:sp>
        <p:sp>
          <p:nvSpPr>
            <p:cNvPr id="47139" name="Line 21"/>
            <p:cNvSpPr>
              <a:spLocks noChangeShapeType="1"/>
            </p:cNvSpPr>
            <p:nvPr/>
          </p:nvSpPr>
          <p:spPr bwMode="auto">
            <a:xfrm>
              <a:off x="3816" y="1488"/>
              <a:ext cx="0" cy="336"/>
            </a:xfrm>
            <a:prstGeom prst="line">
              <a:avLst/>
            </a:prstGeom>
            <a:noFill/>
            <a:ln w="28575">
              <a:solidFill>
                <a:srgbClr val="003366"/>
              </a:solidFill>
              <a:round/>
              <a:headEnd/>
              <a:tailEnd type="triangle" w="med" len="med"/>
            </a:ln>
          </p:spPr>
          <p:txBody>
            <a:bodyPr/>
            <a:lstStyle/>
            <a:p>
              <a:endParaRPr lang="zh-CN" altLang="en-US"/>
            </a:p>
          </p:txBody>
        </p:sp>
        <p:sp>
          <p:nvSpPr>
            <p:cNvPr id="47140" name="Rectangle 22"/>
            <p:cNvSpPr>
              <a:spLocks noChangeArrowheads="1"/>
            </p:cNvSpPr>
            <p:nvPr/>
          </p:nvSpPr>
          <p:spPr bwMode="auto">
            <a:xfrm>
              <a:off x="3336" y="1824"/>
              <a:ext cx="1008" cy="288"/>
            </a:xfrm>
            <a:prstGeom prst="rect">
              <a:avLst/>
            </a:prstGeom>
            <a:noFill/>
            <a:ln w="28575">
              <a:solidFill>
                <a:srgbClr val="003366"/>
              </a:solidFill>
              <a:miter lim="800000"/>
              <a:headEnd/>
              <a:tailEnd/>
            </a:ln>
          </p:spPr>
          <p:txBody>
            <a:bodyPr wrap="none" anchor="ctr"/>
            <a:lstStyle/>
            <a:p>
              <a:pPr algn="ctr"/>
              <a:r>
                <a:rPr kumimoji="1" lang="en-US" altLang="zh-CN" sz="2800" b="1">
                  <a:solidFill>
                    <a:srgbClr val="003366"/>
                  </a:solidFill>
                  <a:latin typeface="Times New Roman" pitchFamily="18" charset="0"/>
                </a:rPr>
                <a:t>X=X/A</a:t>
              </a:r>
            </a:p>
          </p:txBody>
        </p:sp>
        <p:sp>
          <p:nvSpPr>
            <p:cNvPr id="47141" name="Line 23"/>
            <p:cNvSpPr>
              <a:spLocks noChangeShapeType="1"/>
            </p:cNvSpPr>
            <p:nvPr/>
          </p:nvSpPr>
          <p:spPr bwMode="auto">
            <a:xfrm>
              <a:off x="1608" y="1488"/>
              <a:ext cx="0" cy="816"/>
            </a:xfrm>
            <a:prstGeom prst="line">
              <a:avLst/>
            </a:prstGeom>
            <a:noFill/>
            <a:ln w="28575">
              <a:solidFill>
                <a:srgbClr val="003366"/>
              </a:solidFill>
              <a:round/>
              <a:headEnd/>
              <a:tailEnd/>
            </a:ln>
          </p:spPr>
          <p:txBody>
            <a:bodyPr/>
            <a:lstStyle/>
            <a:p>
              <a:endParaRPr lang="zh-CN" altLang="en-US"/>
            </a:p>
          </p:txBody>
        </p:sp>
        <p:sp>
          <p:nvSpPr>
            <p:cNvPr id="47142" name="Line 24"/>
            <p:cNvSpPr>
              <a:spLocks noChangeShapeType="1"/>
            </p:cNvSpPr>
            <p:nvPr/>
          </p:nvSpPr>
          <p:spPr bwMode="auto">
            <a:xfrm>
              <a:off x="1608" y="1488"/>
              <a:ext cx="240" cy="0"/>
            </a:xfrm>
            <a:prstGeom prst="line">
              <a:avLst/>
            </a:prstGeom>
            <a:noFill/>
            <a:ln w="28575">
              <a:solidFill>
                <a:srgbClr val="003366"/>
              </a:solidFill>
              <a:round/>
              <a:headEnd/>
              <a:tailEnd/>
            </a:ln>
          </p:spPr>
          <p:txBody>
            <a:bodyPr/>
            <a:lstStyle/>
            <a:p>
              <a:endParaRPr lang="zh-CN" altLang="en-US"/>
            </a:p>
          </p:txBody>
        </p:sp>
        <p:sp>
          <p:nvSpPr>
            <p:cNvPr id="47143" name="Line 25"/>
            <p:cNvSpPr>
              <a:spLocks noChangeShapeType="1"/>
            </p:cNvSpPr>
            <p:nvPr/>
          </p:nvSpPr>
          <p:spPr bwMode="auto">
            <a:xfrm>
              <a:off x="3816" y="2112"/>
              <a:ext cx="0" cy="192"/>
            </a:xfrm>
            <a:prstGeom prst="line">
              <a:avLst/>
            </a:prstGeom>
            <a:noFill/>
            <a:ln w="28575">
              <a:solidFill>
                <a:srgbClr val="003366"/>
              </a:solidFill>
              <a:round/>
              <a:headEnd/>
              <a:tailEnd/>
            </a:ln>
          </p:spPr>
          <p:txBody>
            <a:bodyPr/>
            <a:lstStyle/>
            <a:p>
              <a:endParaRPr lang="zh-CN" altLang="en-US"/>
            </a:p>
          </p:txBody>
        </p:sp>
        <p:sp>
          <p:nvSpPr>
            <p:cNvPr id="47144" name="Line 26"/>
            <p:cNvSpPr>
              <a:spLocks noChangeShapeType="1"/>
            </p:cNvSpPr>
            <p:nvPr/>
          </p:nvSpPr>
          <p:spPr bwMode="auto">
            <a:xfrm>
              <a:off x="1608" y="2304"/>
              <a:ext cx="2208" cy="0"/>
            </a:xfrm>
            <a:prstGeom prst="line">
              <a:avLst/>
            </a:prstGeom>
            <a:noFill/>
            <a:ln w="28575">
              <a:solidFill>
                <a:srgbClr val="003366"/>
              </a:solidFill>
              <a:round/>
              <a:headEnd/>
              <a:tailEnd/>
            </a:ln>
          </p:spPr>
          <p:txBody>
            <a:bodyPr/>
            <a:lstStyle/>
            <a:p>
              <a:endParaRPr lang="zh-CN" altLang="en-US"/>
            </a:p>
          </p:txBody>
        </p:sp>
        <p:sp>
          <p:nvSpPr>
            <p:cNvPr id="47145" name="Line 27"/>
            <p:cNvSpPr>
              <a:spLocks noChangeShapeType="1"/>
            </p:cNvSpPr>
            <p:nvPr/>
          </p:nvSpPr>
          <p:spPr bwMode="auto">
            <a:xfrm>
              <a:off x="2760" y="2304"/>
              <a:ext cx="0" cy="288"/>
            </a:xfrm>
            <a:prstGeom prst="line">
              <a:avLst/>
            </a:prstGeom>
            <a:noFill/>
            <a:ln w="28575">
              <a:solidFill>
                <a:srgbClr val="003366"/>
              </a:solidFill>
              <a:round/>
              <a:headEnd/>
              <a:tailEnd type="triangle" w="med" len="med"/>
            </a:ln>
          </p:spPr>
          <p:txBody>
            <a:bodyPr/>
            <a:lstStyle/>
            <a:p>
              <a:endParaRPr lang="zh-CN" altLang="en-US"/>
            </a:p>
          </p:txBody>
        </p:sp>
        <p:sp>
          <p:nvSpPr>
            <p:cNvPr id="47146" name="AutoShape 28"/>
            <p:cNvSpPr>
              <a:spLocks noChangeArrowheads="1"/>
            </p:cNvSpPr>
            <p:nvPr/>
          </p:nvSpPr>
          <p:spPr bwMode="auto">
            <a:xfrm>
              <a:off x="1896" y="2592"/>
              <a:ext cx="1728" cy="576"/>
            </a:xfrm>
            <a:prstGeom prst="flowChartDecision">
              <a:avLst/>
            </a:prstGeom>
            <a:noFill/>
            <a:ln w="28575">
              <a:solidFill>
                <a:srgbClr val="003366"/>
              </a:solidFill>
              <a:miter lim="800000"/>
              <a:headEnd/>
              <a:tailEnd/>
            </a:ln>
          </p:spPr>
          <p:txBody>
            <a:bodyPr wrap="none" anchor="ctr"/>
            <a:lstStyle/>
            <a:p>
              <a:pPr algn="ctr"/>
              <a:r>
                <a:rPr kumimoji="1" lang="en-US" altLang="zh-CN" sz="2800" b="1">
                  <a:solidFill>
                    <a:srgbClr val="003366"/>
                  </a:solidFill>
                  <a:latin typeface="Times New Roman" pitchFamily="18" charset="0"/>
                </a:rPr>
                <a:t>A=2OR </a:t>
              </a:r>
            </a:p>
            <a:p>
              <a:pPr algn="ctr"/>
              <a:r>
                <a:rPr kumimoji="1" lang="en-US" altLang="zh-CN" sz="2800" b="1">
                  <a:solidFill>
                    <a:srgbClr val="003366"/>
                  </a:solidFill>
                  <a:latin typeface="Times New Roman" pitchFamily="18" charset="0"/>
                </a:rPr>
                <a:t>X&gt;1</a:t>
              </a:r>
            </a:p>
          </p:txBody>
        </p:sp>
        <p:sp>
          <p:nvSpPr>
            <p:cNvPr id="47147" name="Line 29"/>
            <p:cNvSpPr>
              <a:spLocks noChangeShapeType="1"/>
            </p:cNvSpPr>
            <p:nvPr/>
          </p:nvSpPr>
          <p:spPr bwMode="auto">
            <a:xfrm>
              <a:off x="3624" y="2880"/>
              <a:ext cx="240" cy="0"/>
            </a:xfrm>
            <a:prstGeom prst="line">
              <a:avLst/>
            </a:prstGeom>
            <a:noFill/>
            <a:ln w="28575">
              <a:solidFill>
                <a:srgbClr val="003366"/>
              </a:solidFill>
              <a:round/>
              <a:headEnd/>
              <a:tailEnd/>
            </a:ln>
          </p:spPr>
          <p:txBody>
            <a:bodyPr/>
            <a:lstStyle/>
            <a:p>
              <a:endParaRPr lang="zh-CN" altLang="en-US"/>
            </a:p>
          </p:txBody>
        </p:sp>
        <p:sp>
          <p:nvSpPr>
            <p:cNvPr id="47148" name="Line 30"/>
            <p:cNvSpPr>
              <a:spLocks noChangeShapeType="1"/>
            </p:cNvSpPr>
            <p:nvPr/>
          </p:nvSpPr>
          <p:spPr bwMode="auto">
            <a:xfrm>
              <a:off x="3864" y="2880"/>
              <a:ext cx="0" cy="336"/>
            </a:xfrm>
            <a:prstGeom prst="line">
              <a:avLst/>
            </a:prstGeom>
            <a:noFill/>
            <a:ln w="28575">
              <a:solidFill>
                <a:srgbClr val="003366"/>
              </a:solidFill>
              <a:round/>
              <a:headEnd/>
              <a:tailEnd type="triangle" w="med" len="med"/>
            </a:ln>
          </p:spPr>
          <p:txBody>
            <a:bodyPr/>
            <a:lstStyle/>
            <a:p>
              <a:endParaRPr lang="zh-CN" altLang="en-US"/>
            </a:p>
          </p:txBody>
        </p:sp>
        <p:sp>
          <p:nvSpPr>
            <p:cNvPr id="47149" name="Rectangle 31"/>
            <p:cNvSpPr>
              <a:spLocks noChangeArrowheads="1"/>
            </p:cNvSpPr>
            <p:nvPr/>
          </p:nvSpPr>
          <p:spPr bwMode="auto">
            <a:xfrm>
              <a:off x="3384" y="3216"/>
              <a:ext cx="1008" cy="288"/>
            </a:xfrm>
            <a:prstGeom prst="rect">
              <a:avLst/>
            </a:prstGeom>
            <a:noFill/>
            <a:ln w="28575">
              <a:solidFill>
                <a:srgbClr val="003366"/>
              </a:solidFill>
              <a:miter lim="800000"/>
              <a:headEnd/>
              <a:tailEnd/>
            </a:ln>
          </p:spPr>
          <p:txBody>
            <a:bodyPr wrap="none" anchor="ctr"/>
            <a:lstStyle/>
            <a:p>
              <a:pPr algn="ctr"/>
              <a:r>
                <a:rPr kumimoji="1" lang="en-US" altLang="zh-CN" sz="2800" b="1">
                  <a:solidFill>
                    <a:srgbClr val="003366"/>
                  </a:solidFill>
                  <a:latin typeface="Times New Roman" pitchFamily="18" charset="0"/>
                </a:rPr>
                <a:t>X=X+1</a:t>
              </a:r>
            </a:p>
          </p:txBody>
        </p:sp>
        <p:sp>
          <p:nvSpPr>
            <p:cNvPr id="47150" name="Line 32"/>
            <p:cNvSpPr>
              <a:spLocks noChangeShapeType="1"/>
            </p:cNvSpPr>
            <p:nvPr/>
          </p:nvSpPr>
          <p:spPr bwMode="auto">
            <a:xfrm>
              <a:off x="1656" y="2880"/>
              <a:ext cx="0" cy="816"/>
            </a:xfrm>
            <a:prstGeom prst="line">
              <a:avLst/>
            </a:prstGeom>
            <a:noFill/>
            <a:ln w="28575">
              <a:solidFill>
                <a:srgbClr val="003366"/>
              </a:solidFill>
              <a:round/>
              <a:headEnd/>
              <a:tailEnd/>
            </a:ln>
          </p:spPr>
          <p:txBody>
            <a:bodyPr/>
            <a:lstStyle/>
            <a:p>
              <a:endParaRPr lang="zh-CN" altLang="en-US"/>
            </a:p>
          </p:txBody>
        </p:sp>
        <p:sp>
          <p:nvSpPr>
            <p:cNvPr id="47151" name="Line 33"/>
            <p:cNvSpPr>
              <a:spLocks noChangeShapeType="1"/>
            </p:cNvSpPr>
            <p:nvPr/>
          </p:nvSpPr>
          <p:spPr bwMode="auto">
            <a:xfrm>
              <a:off x="1656" y="2880"/>
              <a:ext cx="240" cy="0"/>
            </a:xfrm>
            <a:prstGeom prst="line">
              <a:avLst/>
            </a:prstGeom>
            <a:noFill/>
            <a:ln w="28575">
              <a:solidFill>
                <a:srgbClr val="003366"/>
              </a:solidFill>
              <a:round/>
              <a:headEnd/>
              <a:tailEnd/>
            </a:ln>
          </p:spPr>
          <p:txBody>
            <a:bodyPr/>
            <a:lstStyle/>
            <a:p>
              <a:endParaRPr lang="zh-CN" altLang="en-US"/>
            </a:p>
          </p:txBody>
        </p:sp>
        <p:sp>
          <p:nvSpPr>
            <p:cNvPr id="47152" name="Line 34"/>
            <p:cNvSpPr>
              <a:spLocks noChangeShapeType="1"/>
            </p:cNvSpPr>
            <p:nvPr/>
          </p:nvSpPr>
          <p:spPr bwMode="auto">
            <a:xfrm>
              <a:off x="3864" y="3504"/>
              <a:ext cx="0" cy="192"/>
            </a:xfrm>
            <a:prstGeom prst="line">
              <a:avLst/>
            </a:prstGeom>
            <a:noFill/>
            <a:ln w="28575">
              <a:solidFill>
                <a:srgbClr val="003366"/>
              </a:solidFill>
              <a:round/>
              <a:headEnd/>
              <a:tailEnd/>
            </a:ln>
          </p:spPr>
          <p:txBody>
            <a:bodyPr/>
            <a:lstStyle/>
            <a:p>
              <a:endParaRPr lang="zh-CN" altLang="en-US"/>
            </a:p>
          </p:txBody>
        </p:sp>
        <p:sp>
          <p:nvSpPr>
            <p:cNvPr id="47153" name="Line 35"/>
            <p:cNvSpPr>
              <a:spLocks noChangeShapeType="1"/>
            </p:cNvSpPr>
            <p:nvPr/>
          </p:nvSpPr>
          <p:spPr bwMode="auto">
            <a:xfrm>
              <a:off x="1656" y="3696"/>
              <a:ext cx="2208" cy="0"/>
            </a:xfrm>
            <a:prstGeom prst="line">
              <a:avLst/>
            </a:prstGeom>
            <a:noFill/>
            <a:ln w="28575">
              <a:solidFill>
                <a:srgbClr val="003366"/>
              </a:solidFill>
              <a:round/>
              <a:headEnd/>
              <a:tailEnd/>
            </a:ln>
          </p:spPr>
          <p:txBody>
            <a:bodyPr/>
            <a:lstStyle/>
            <a:p>
              <a:endParaRPr lang="zh-CN" altLang="en-US"/>
            </a:p>
          </p:txBody>
        </p:sp>
        <p:sp>
          <p:nvSpPr>
            <p:cNvPr id="47154" name="Line 36"/>
            <p:cNvSpPr>
              <a:spLocks noChangeShapeType="1"/>
            </p:cNvSpPr>
            <p:nvPr/>
          </p:nvSpPr>
          <p:spPr bwMode="auto">
            <a:xfrm>
              <a:off x="2808" y="3696"/>
              <a:ext cx="0" cy="288"/>
            </a:xfrm>
            <a:prstGeom prst="line">
              <a:avLst/>
            </a:prstGeom>
            <a:noFill/>
            <a:ln w="28575">
              <a:solidFill>
                <a:srgbClr val="003366"/>
              </a:solidFill>
              <a:round/>
              <a:headEnd/>
              <a:tailEnd type="triangle" w="med" len="med"/>
            </a:ln>
          </p:spPr>
          <p:txBody>
            <a:bodyPr/>
            <a:lstStyle/>
            <a:p>
              <a:endParaRPr lang="zh-CN" altLang="en-US"/>
            </a:p>
          </p:txBody>
        </p:sp>
        <p:sp>
          <p:nvSpPr>
            <p:cNvPr id="47155" name="Text Box 37"/>
            <p:cNvSpPr txBox="1">
              <a:spLocks noChangeArrowheads="1"/>
            </p:cNvSpPr>
            <p:nvPr/>
          </p:nvSpPr>
          <p:spPr bwMode="auto">
            <a:xfrm>
              <a:off x="3528" y="1152"/>
              <a:ext cx="336" cy="411"/>
            </a:xfrm>
            <a:prstGeom prst="rect">
              <a:avLst/>
            </a:prstGeom>
            <a:noFill/>
            <a:ln w="28575">
              <a:noFill/>
              <a:miter lim="800000"/>
              <a:headEnd/>
              <a:tailEnd/>
            </a:ln>
          </p:spPr>
          <p:txBody>
            <a:bodyPr>
              <a:spAutoFit/>
            </a:bodyPr>
            <a:lstStyle/>
            <a:p>
              <a:pPr>
                <a:spcBef>
                  <a:spcPct val="50000"/>
                </a:spcBef>
              </a:pPr>
              <a:r>
                <a:rPr kumimoji="1" lang="zh-CN" altLang="en-US" sz="3200" b="1">
                  <a:solidFill>
                    <a:srgbClr val="003366"/>
                  </a:solidFill>
                  <a:latin typeface="Times New Roman" pitchFamily="18" charset="0"/>
                </a:rPr>
                <a:t>是</a:t>
              </a:r>
            </a:p>
          </p:txBody>
        </p:sp>
        <p:sp>
          <p:nvSpPr>
            <p:cNvPr id="47156" name="Text Box 38"/>
            <p:cNvSpPr txBox="1">
              <a:spLocks noChangeArrowheads="1"/>
            </p:cNvSpPr>
            <p:nvPr/>
          </p:nvSpPr>
          <p:spPr bwMode="auto">
            <a:xfrm>
              <a:off x="2712" y="720"/>
              <a:ext cx="336" cy="411"/>
            </a:xfrm>
            <a:prstGeom prst="rect">
              <a:avLst/>
            </a:prstGeom>
            <a:noFill/>
            <a:ln w="28575">
              <a:noFill/>
              <a:miter lim="800000"/>
              <a:headEnd/>
              <a:tailEnd/>
            </a:ln>
          </p:spPr>
          <p:txBody>
            <a:bodyPr>
              <a:spAutoFit/>
            </a:bodyPr>
            <a:lstStyle/>
            <a:p>
              <a:pPr>
                <a:spcBef>
                  <a:spcPct val="50000"/>
                </a:spcBef>
              </a:pPr>
              <a:r>
                <a:rPr kumimoji="1" lang="en-US" altLang="zh-CN" sz="3200" b="1">
                  <a:solidFill>
                    <a:srgbClr val="003366"/>
                  </a:solidFill>
                  <a:latin typeface="Times New Roman" pitchFamily="18" charset="0"/>
                </a:rPr>
                <a:t>a</a:t>
              </a:r>
            </a:p>
          </p:txBody>
        </p:sp>
        <p:sp>
          <p:nvSpPr>
            <p:cNvPr id="47157" name="Text Box 39"/>
            <p:cNvSpPr txBox="1">
              <a:spLocks noChangeArrowheads="1"/>
            </p:cNvSpPr>
            <p:nvPr/>
          </p:nvSpPr>
          <p:spPr bwMode="auto">
            <a:xfrm>
              <a:off x="3576" y="2544"/>
              <a:ext cx="336" cy="411"/>
            </a:xfrm>
            <a:prstGeom prst="rect">
              <a:avLst/>
            </a:prstGeom>
            <a:noFill/>
            <a:ln w="28575">
              <a:noFill/>
              <a:miter lim="800000"/>
              <a:headEnd/>
              <a:tailEnd/>
            </a:ln>
          </p:spPr>
          <p:txBody>
            <a:bodyPr>
              <a:spAutoFit/>
            </a:bodyPr>
            <a:lstStyle/>
            <a:p>
              <a:pPr>
                <a:spcBef>
                  <a:spcPct val="50000"/>
                </a:spcBef>
              </a:pPr>
              <a:r>
                <a:rPr kumimoji="1" lang="zh-CN" altLang="en-US" sz="3200" b="1">
                  <a:solidFill>
                    <a:srgbClr val="003366"/>
                  </a:solidFill>
                  <a:latin typeface="Times New Roman" pitchFamily="18" charset="0"/>
                </a:rPr>
                <a:t>是</a:t>
              </a:r>
            </a:p>
          </p:txBody>
        </p:sp>
        <p:sp>
          <p:nvSpPr>
            <p:cNvPr id="47158" name="Text Box 40"/>
            <p:cNvSpPr txBox="1">
              <a:spLocks noChangeArrowheads="1"/>
            </p:cNvSpPr>
            <p:nvPr/>
          </p:nvSpPr>
          <p:spPr bwMode="auto">
            <a:xfrm>
              <a:off x="1560" y="1152"/>
              <a:ext cx="336" cy="411"/>
            </a:xfrm>
            <a:prstGeom prst="rect">
              <a:avLst/>
            </a:prstGeom>
            <a:noFill/>
            <a:ln w="28575">
              <a:noFill/>
              <a:miter lim="800000"/>
              <a:headEnd/>
              <a:tailEnd/>
            </a:ln>
          </p:spPr>
          <p:txBody>
            <a:bodyPr>
              <a:spAutoFit/>
            </a:bodyPr>
            <a:lstStyle/>
            <a:p>
              <a:pPr>
                <a:spcBef>
                  <a:spcPct val="50000"/>
                </a:spcBef>
              </a:pPr>
              <a:r>
                <a:rPr kumimoji="1" lang="zh-CN" altLang="en-US" sz="3200" b="1">
                  <a:solidFill>
                    <a:srgbClr val="003366"/>
                  </a:solidFill>
                  <a:latin typeface="Times New Roman" pitchFamily="18" charset="0"/>
                </a:rPr>
                <a:t>否</a:t>
              </a:r>
            </a:p>
          </p:txBody>
        </p:sp>
        <p:sp>
          <p:nvSpPr>
            <p:cNvPr id="47159" name="Text Box 41"/>
            <p:cNvSpPr txBox="1">
              <a:spLocks noChangeArrowheads="1"/>
            </p:cNvSpPr>
            <p:nvPr/>
          </p:nvSpPr>
          <p:spPr bwMode="auto">
            <a:xfrm>
              <a:off x="1368" y="1632"/>
              <a:ext cx="336" cy="411"/>
            </a:xfrm>
            <a:prstGeom prst="rect">
              <a:avLst/>
            </a:prstGeom>
            <a:noFill/>
            <a:ln w="28575">
              <a:noFill/>
              <a:miter lim="800000"/>
              <a:headEnd/>
              <a:tailEnd/>
            </a:ln>
          </p:spPr>
          <p:txBody>
            <a:bodyPr>
              <a:spAutoFit/>
            </a:bodyPr>
            <a:lstStyle/>
            <a:p>
              <a:pPr>
                <a:spcBef>
                  <a:spcPct val="50000"/>
                </a:spcBef>
              </a:pPr>
              <a:r>
                <a:rPr kumimoji="1" lang="en-US" altLang="zh-CN" sz="3200" b="1">
                  <a:solidFill>
                    <a:srgbClr val="003366"/>
                  </a:solidFill>
                  <a:latin typeface="Times New Roman" pitchFamily="18" charset="0"/>
                </a:rPr>
                <a:t>b</a:t>
              </a:r>
            </a:p>
          </p:txBody>
        </p:sp>
        <p:sp>
          <p:nvSpPr>
            <p:cNvPr id="47160" name="Text Box 42"/>
            <p:cNvSpPr txBox="1">
              <a:spLocks noChangeArrowheads="1"/>
            </p:cNvSpPr>
            <p:nvPr/>
          </p:nvSpPr>
          <p:spPr bwMode="auto">
            <a:xfrm>
              <a:off x="3816" y="1488"/>
              <a:ext cx="336" cy="411"/>
            </a:xfrm>
            <a:prstGeom prst="rect">
              <a:avLst/>
            </a:prstGeom>
            <a:noFill/>
            <a:ln w="28575">
              <a:noFill/>
              <a:miter lim="800000"/>
              <a:headEnd/>
              <a:tailEnd/>
            </a:ln>
          </p:spPr>
          <p:txBody>
            <a:bodyPr>
              <a:spAutoFit/>
            </a:bodyPr>
            <a:lstStyle/>
            <a:p>
              <a:pPr>
                <a:spcBef>
                  <a:spcPct val="50000"/>
                </a:spcBef>
              </a:pPr>
              <a:r>
                <a:rPr kumimoji="1" lang="en-US" altLang="zh-CN" sz="3200" b="1">
                  <a:solidFill>
                    <a:srgbClr val="003366"/>
                  </a:solidFill>
                  <a:latin typeface="Times New Roman" pitchFamily="18" charset="0"/>
                </a:rPr>
                <a:t>c</a:t>
              </a:r>
            </a:p>
          </p:txBody>
        </p:sp>
        <p:sp>
          <p:nvSpPr>
            <p:cNvPr id="47161" name="Text Box 43"/>
            <p:cNvSpPr txBox="1">
              <a:spLocks noChangeArrowheads="1"/>
            </p:cNvSpPr>
            <p:nvPr/>
          </p:nvSpPr>
          <p:spPr bwMode="auto">
            <a:xfrm>
              <a:off x="1416" y="2880"/>
              <a:ext cx="336" cy="411"/>
            </a:xfrm>
            <a:prstGeom prst="rect">
              <a:avLst/>
            </a:prstGeom>
            <a:noFill/>
            <a:ln w="28575">
              <a:noFill/>
              <a:miter lim="800000"/>
              <a:headEnd/>
              <a:tailEnd/>
            </a:ln>
          </p:spPr>
          <p:txBody>
            <a:bodyPr>
              <a:spAutoFit/>
            </a:bodyPr>
            <a:lstStyle/>
            <a:p>
              <a:pPr>
                <a:spcBef>
                  <a:spcPct val="50000"/>
                </a:spcBef>
              </a:pPr>
              <a:r>
                <a:rPr kumimoji="1" lang="en-US" altLang="zh-CN" sz="3200" b="1">
                  <a:solidFill>
                    <a:srgbClr val="003366"/>
                  </a:solidFill>
                  <a:latin typeface="Times New Roman" pitchFamily="18" charset="0"/>
                </a:rPr>
                <a:t>d</a:t>
              </a:r>
            </a:p>
          </p:txBody>
        </p:sp>
        <p:sp>
          <p:nvSpPr>
            <p:cNvPr id="47162" name="Text Box 44"/>
            <p:cNvSpPr txBox="1">
              <a:spLocks noChangeArrowheads="1"/>
            </p:cNvSpPr>
            <p:nvPr/>
          </p:nvSpPr>
          <p:spPr bwMode="auto">
            <a:xfrm>
              <a:off x="3864" y="2880"/>
              <a:ext cx="336" cy="411"/>
            </a:xfrm>
            <a:prstGeom prst="rect">
              <a:avLst/>
            </a:prstGeom>
            <a:noFill/>
            <a:ln w="28575">
              <a:noFill/>
              <a:miter lim="800000"/>
              <a:headEnd/>
              <a:tailEnd/>
            </a:ln>
          </p:spPr>
          <p:txBody>
            <a:bodyPr>
              <a:spAutoFit/>
            </a:bodyPr>
            <a:lstStyle/>
            <a:p>
              <a:pPr>
                <a:spcBef>
                  <a:spcPct val="50000"/>
                </a:spcBef>
              </a:pPr>
              <a:r>
                <a:rPr kumimoji="1" lang="en-US" altLang="zh-CN" sz="3200" b="1">
                  <a:solidFill>
                    <a:srgbClr val="003366"/>
                  </a:solidFill>
                  <a:latin typeface="Times New Roman" pitchFamily="18" charset="0"/>
                </a:rPr>
                <a:t>e</a:t>
              </a:r>
            </a:p>
          </p:txBody>
        </p:sp>
      </p:grpSp>
      <p:sp>
        <p:nvSpPr>
          <p:cNvPr id="1794093" name="Line 45"/>
          <p:cNvSpPr>
            <a:spLocks noChangeShapeType="1"/>
          </p:cNvSpPr>
          <p:nvPr/>
        </p:nvSpPr>
        <p:spPr bwMode="auto">
          <a:xfrm>
            <a:off x="6372225" y="1628775"/>
            <a:ext cx="0" cy="538163"/>
          </a:xfrm>
          <a:prstGeom prst="line">
            <a:avLst/>
          </a:prstGeom>
          <a:noFill/>
          <a:ln w="28575">
            <a:solidFill>
              <a:srgbClr val="FF3300"/>
            </a:solidFill>
            <a:round/>
            <a:headEnd/>
            <a:tailEnd type="triangle" w="med" len="med"/>
          </a:ln>
        </p:spPr>
        <p:txBody>
          <a:bodyPr/>
          <a:lstStyle/>
          <a:p>
            <a:endParaRPr lang="zh-CN" altLang="en-US"/>
          </a:p>
        </p:txBody>
      </p:sp>
      <p:sp>
        <p:nvSpPr>
          <p:cNvPr id="1794094" name="Line 46"/>
          <p:cNvSpPr>
            <a:spLocks noChangeShapeType="1"/>
          </p:cNvSpPr>
          <p:nvPr/>
        </p:nvSpPr>
        <p:spPr bwMode="auto">
          <a:xfrm>
            <a:off x="7740650" y="2565400"/>
            <a:ext cx="381000" cy="0"/>
          </a:xfrm>
          <a:prstGeom prst="line">
            <a:avLst/>
          </a:prstGeom>
          <a:noFill/>
          <a:ln w="28575">
            <a:solidFill>
              <a:srgbClr val="FF0000"/>
            </a:solidFill>
            <a:round/>
            <a:headEnd/>
            <a:tailEnd/>
          </a:ln>
        </p:spPr>
        <p:txBody>
          <a:bodyPr/>
          <a:lstStyle/>
          <a:p>
            <a:endParaRPr lang="zh-CN" altLang="en-US"/>
          </a:p>
        </p:txBody>
      </p:sp>
      <p:sp>
        <p:nvSpPr>
          <p:cNvPr id="1794095" name="Line 47"/>
          <p:cNvSpPr>
            <a:spLocks noChangeShapeType="1"/>
          </p:cNvSpPr>
          <p:nvPr/>
        </p:nvSpPr>
        <p:spPr bwMode="auto">
          <a:xfrm>
            <a:off x="8172450" y="2565400"/>
            <a:ext cx="0" cy="460375"/>
          </a:xfrm>
          <a:prstGeom prst="line">
            <a:avLst/>
          </a:prstGeom>
          <a:noFill/>
          <a:ln w="28575">
            <a:solidFill>
              <a:srgbClr val="FF0000"/>
            </a:solidFill>
            <a:round/>
            <a:headEnd/>
            <a:tailEnd type="triangle" w="med" len="med"/>
          </a:ln>
        </p:spPr>
        <p:txBody>
          <a:bodyPr/>
          <a:lstStyle/>
          <a:p>
            <a:endParaRPr lang="zh-CN" altLang="en-US"/>
          </a:p>
        </p:txBody>
      </p:sp>
      <p:sp>
        <p:nvSpPr>
          <p:cNvPr id="1794096" name="Line 48"/>
          <p:cNvSpPr>
            <a:spLocks noChangeShapeType="1"/>
          </p:cNvSpPr>
          <p:nvPr/>
        </p:nvSpPr>
        <p:spPr bwMode="auto">
          <a:xfrm>
            <a:off x="8150225" y="3429000"/>
            <a:ext cx="0" cy="304800"/>
          </a:xfrm>
          <a:prstGeom prst="line">
            <a:avLst/>
          </a:prstGeom>
          <a:noFill/>
          <a:ln w="28575">
            <a:solidFill>
              <a:srgbClr val="FF0000"/>
            </a:solidFill>
            <a:round/>
            <a:headEnd/>
            <a:tailEnd/>
          </a:ln>
        </p:spPr>
        <p:txBody>
          <a:bodyPr/>
          <a:lstStyle/>
          <a:p>
            <a:endParaRPr lang="zh-CN" altLang="en-US"/>
          </a:p>
        </p:txBody>
      </p:sp>
      <p:sp>
        <p:nvSpPr>
          <p:cNvPr id="1794097" name="Line 49"/>
          <p:cNvSpPr>
            <a:spLocks noChangeShapeType="1"/>
          </p:cNvSpPr>
          <p:nvPr/>
        </p:nvSpPr>
        <p:spPr bwMode="auto">
          <a:xfrm flipH="1">
            <a:off x="6443663" y="3716338"/>
            <a:ext cx="1676400" cy="0"/>
          </a:xfrm>
          <a:prstGeom prst="line">
            <a:avLst/>
          </a:prstGeom>
          <a:noFill/>
          <a:ln w="28575">
            <a:solidFill>
              <a:srgbClr val="FF0000"/>
            </a:solidFill>
            <a:round/>
            <a:headEnd/>
            <a:tailEnd/>
          </a:ln>
        </p:spPr>
        <p:txBody>
          <a:bodyPr/>
          <a:lstStyle/>
          <a:p>
            <a:endParaRPr lang="zh-CN" altLang="en-US"/>
          </a:p>
        </p:txBody>
      </p:sp>
      <p:sp>
        <p:nvSpPr>
          <p:cNvPr id="1794098" name="Line 50"/>
          <p:cNvSpPr>
            <a:spLocks noChangeShapeType="1"/>
          </p:cNvSpPr>
          <p:nvPr/>
        </p:nvSpPr>
        <p:spPr bwMode="auto">
          <a:xfrm>
            <a:off x="6443663" y="3716338"/>
            <a:ext cx="0" cy="360362"/>
          </a:xfrm>
          <a:prstGeom prst="line">
            <a:avLst/>
          </a:prstGeom>
          <a:noFill/>
          <a:ln w="28575">
            <a:solidFill>
              <a:srgbClr val="FF0000"/>
            </a:solidFill>
            <a:round/>
            <a:headEnd/>
            <a:tailEnd type="triangle" w="med" len="med"/>
          </a:ln>
        </p:spPr>
        <p:txBody>
          <a:bodyPr/>
          <a:lstStyle/>
          <a:p>
            <a:endParaRPr lang="zh-CN" altLang="en-US"/>
          </a:p>
        </p:txBody>
      </p:sp>
      <p:sp>
        <p:nvSpPr>
          <p:cNvPr id="1794099" name="Line 51"/>
          <p:cNvSpPr>
            <a:spLocks noChangeShapeType="1"/>
          </p:cNvSpPr>
          <p:nvPr/>
        </p:nvSpPr>
        <p:spPr bwMode="auto">
          <a:xfrm>
            <a:off x="7812088" y="4508500"/>
            <a:ext cx="381000" cy="0"/>
          </a:xfrm>
          <a:prstGeom prst="line">
            <a:avLst/>
          </a:prstGeom>
          <a:noFill/>
          <a:ln w="28575">
            <a:solidFill>
              <a:srgbClr val="FF0000"/>
            </a:solidFill>
            <a:round/>
            <a:headEnd/>
            <a:tailEnd/>
          </a:ln>
        </p:spPr>
        <p:txBody>
          <a:bodyPr/>
          <a:lstStyle/>
          <a:p>
            <a:endParaRPr lang="zh-CN" altLang="en-US"/>
          </a:p>
        </p:txBody>
      </p:sp>
      <p:sp>
        <p:nvSpPr>
          <p:cNvPr id="1794100" name="Line 52"/>
          <p:cNvSpPr>
            <a:spLocks noChangeShapeType="1"/>
          </p:cNvSpPr>
          <p:nvPr/>
        </p:nvSpPr>
        <p:spPr bwMode="auto">
          <a:xfrm>
            <a:off x="8208963" y="4508500"/>
            <a:ext cx="0" cy="533400"/>
          </a:xfrm>
          <a:prstGeom prst="line">
            <a:avLst/>
          </a:prstGeom>
          <a:noFill/>
          <a:ln w="28575">
            <a:solidFill>
              <a:srgbClr val="FF0000"/>
            </a:solidFill>
            <a:round/>
            <a:headEnd/>
            <a:tailEnd type="triangle" w="med" len="med"/>
          </a:ln>
        </p:spPr>
        <p:txBody>
          <a:bodyPr/>
          <a:lstStyle/>
          <a:p>
            <a:endParaRPr lang="zh-CN" altLang="en-US"/>
          </a:p>
        </p:txBody>
      </p:sp>
      <p:sp>
        <p:nvSpPr>
          <p:cNvPr id="1794101" name="Line 53"/>
          <p:cNvSpPr>
            <a:spLocks noChangeShapeType="1"/>
          </p:cNvSpPr>
          <p:nvPr/>
        </p:nvSpPr>
        <p:spPr bwMode="auto">
          <a:xfrm>
            <a:off x="8208963" y="5373688"/>
            <a:ext cx="0" cy="304800"/>
          </a:xfrm>
          <a:prstGeom prst="line">
            <a:avLst/>
          </a:prstGeom>
          <a:noFill/>
          <a:ln w="28575">
            <a:solidFill>
              <a:srgbClr val="FF0000"/>
            </a:solidFill>
            <a:round/>
            <a:headEnd/>
            <a:tailEnd/>
          </a:ln>
        </p:spPr>
        <p:txBody>
          <a:bodyPr/>
          <a:lstStyle/>
          <a:p>
            <a:endParaRPr lang="zh-CN" altLang="en-US"/>
          </a:p>
        </p:txBody>
      </p:sp>
      <p:sp>
        <p:nvSpPr>
          <p:cNvPr id="1794102" name="Line 54"/>
          <p:cNvSpPr>
            <a:spLocks noChangeShapeType="1"/>
          </p:cNvSpPr>
          <p:nvPr/>
        </p:nvSpPr>
        <p:spPr bwMode="auto">
          <a:xfrm flipH="1">
            <a:off x="6516688" y="5661025"/>
            <a:ext cx="1676400" cy="0"/>
          </a:xfrm>
          <a:prstGeom prst="line">
            <a:avLst/>
          </a:prstGeom>
          <a:noFill/>
          <a:ln w="28575">
            <a:solidFill>
              <a:srgbClr val="FF0000"/>
            </a:solidFill>
            <a:round/>
            <a:headEnd/>
            <a:tailEnd/>
          </a:ln>
        </p:spPr>
        <p:txBody>
          <a:bodyPr/>
          <a:lstStyle/>
          <a:p>
            <a:endParaRPr lang="zh-CN" altLang="en-US"/>
          </a:p>
        </p:txBody>
      </p:sp>
      <p:sp>
        <p:nvSpPr>
          <p:cNvPr id="1794103" name="Line 55"/>
          <p:cNvSpPr>
            <a:spLocks noChangeShapeType="1"/>
          </p:cNvSpPr>
          <p:nvPr/>
        </p:nvSpPr>
        <p:spPr bwMode="auto">
          <a:xfrm>
            <a:off x="6516688" y="5635625"/>
            <a:ext cx="0" cy="457200"/>
          </a:xfrm>
          <a:prstGeom prst="line">
            <a:avLst/>
          </a:prstGeom>
          <a:noFill/>
          <a:ln w="28575">
            <a:solidFill>
              <a:srgbClr val="FF0000"/>
            </a:solidFill>
            <a:round/>
            <a:headEnd/>
            <a:tailEnd type="triangle" w="med" len="med"/>
          </a:ln>
        </p:spPr>
        <p:txBody>
          <a:bodyPr/>
          <a:lstStyle/>
          <a:p>
            <a:endParaRPr lang="zh-CN" altLang="en-US"/>
          </a:p>
        </p:txBody>
      </p:sp>
      <p:sp>
        <p:nvSpPr>
          <p:cNvPr id="1794104" name="Text Box 56"/>
          <p:cNvSpPr txBox="1">
            <a:spLocks noChangeArrowheads="1"/>
          </p:cNvSpPr>
          <p:nvPr/>
        </p:nvSpPr>
        <p:spPr bwMode="auto">
          <a:xfrm>
            <a:off x="6391275" y="1541463"/>
            <a:ext cx="609600" cy="519112"/>
          </a:xfrm>
          <a:prstGeom prst="rect">
            <a:avLst/>
          </a:prstGeom>
          <a:noFill/>
          <a:ln w="9525">
            <a:noFill/>
            <a:miter lim="800000"/>
            <a:headEnd/>
            <a:tailEnd/>
          </a:ln>
          <a:effectLst/>
        </p:spPr>
        <p:txBody>
          <a:bodyPr>
            <a:spAutoFit/>
          </a:bodyPr>
          <a:lstStyle/>
          <a:p>
            <a:pPr>
              <a:spcBef>
                <a:spcPct val="50000"/>
              </a:spcBef>
              <a:defRPr/>
            </a:pPr>
            <a:r>
              <a:rPr kumimoji="1" lang="en-US" altLang="zh-CN" sz="2800" b="1">
                <a:solidFill>
                  <a:srgbClr val="FF3300"/>
                </a:solidFill>
                <a:effectLst>
                  <a:outerShdw blurRad="38100" dist="38100" dir="2700000" algn="tl">
                    <a:srgbClr val="C0C0C0"/>
                  </a:outerShdw>
                </a:effectLst>
                <a:latin typeface="Times New Roman" pitchFamily="18" charset="0"/>
              </a:rPr>
              <a:t>a</a:t>
            </a:r>
          </a:p>
        </p:txBody>
      </p:sp>
      <p:sp>
        <p:nvSpPr>
          <p:cNvPr id="1794105" name="Text Box 57"/>
          <p:cNvSpPr txBox="1">
            <a:spLocks noChangeArrowheads="1"/>
          </p:cNvSpPr>
          <p:nvPr/>
        </p:nvSpPr>
        <p:spPr bwMode="auto">
          <a:xfrm>
            <a:off x="8147050" y="2622550"/>
            <a:ext cx="457200" cy="519113"/>
          </a:xfrm>
          <a:prstGeom prst="rect">
            <a:avLst/>
          </a:prstGeom>
          <a:noFill/>
          <a:ln w="9525">
            <a:noFill/>
            <a:miter lim="800000"/>
            <a:headEnd/>
            <a:tailEnd/>
          </a:ln>
          <a:effectLst/>
        </p:spPr>
        <p:txBody>
          <a:bodyPr>
            <a:spAutoFit/>
          </a:bodyPr>
          <a:lstStyle/>
          <a:p>
            <a:pPr>
              <a:spcBef>
                <a:spcPct val="50000"/>
              </a:spcBef>
              <a:defRPr/>
            </a:pPr>
            <a:r>
              <a:rPr kumimoji="1" lang="en-US" altLang="zh-CN" sz="2800" b="1">
                <a:solidFill>
                  <a:srgbClr val="FF0000"/>
                </a:solidFill>
                <a:effectLst>
                  <a:outerShdw blurRad="38100" dist="38100" dir="2700000" algn="tl">
                    <a:srgbClr val="C0C0C0"/>
                  </a:outerShdw>
                </a:effectLst>
                <a:latin typeface="Times New Roman" pitchFamily="18" charset="0"/>
              </a:rPr>
              <a:t>c</a:t>
            </a:r>
          </a:p>
        </p:txBody>
      </p:sp>
      <p:sp>
        <p:nvSpPr>
          <p:cNvPr id="1794106" name="Text Box 58"/>
          <p:cNvSpPr txBox="1">
            <a:spLocks noChangeArrowheads="1"/>
          </p:cNvSpPr>
          <p:nvPr/>
        </p:nvSpPr>
        <p:spPr bwMode="auto">
          <a:xfrm>
            <a:off x="8243888" y="4581525"/>
            <a:ext cx="533400" cy="519113"/>
          </a:xfrm>
          <a:prstGeom prst="rect">
            <a:avLst/>
          </a:prstGeom>
          <a:noFill/>
          <a:ln w="9525">
            <a:noFill/>
            <a:miter lim="800000"/>
            <a:headEnd/>
            <a:tailEnd/>
          </a:ln>
          <a:effectLst/>
        </p:spPr>
        <p:txBody>
          <a:bodyPr>
            <a:spAutoFit/>
          </a:bodyPr>
          <a:lstStyle/>
          <a:p>
            <a:pPr>
              <a:spcBef>
                <a:spcPct val="50000"/>
              </a:spcBef>
              <a:defRPr/>
            </a:pPr>
            <a:r>
              <a:rPr kumimoji="1" lang="en-US" altLang="zh-CN" sz="2800" b="1">
                <a:solidFill>
                  <a:srgbClr val="FF0000"/>
                </a:solidFill>
                <a:effectLst>
                  <a:outerShdw blurRad="38100" dist="38100" dir="2700000" algn="tl">
                    <a:srgbClr val="C0C0C0"/>
                  </a:outerShdw>
                </a:effectLst>
                <a:latin typeface="Times New Roman" pitchFamily="18" charset="0"/>
              </a:rPr>
              <a:t>e</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94052"/>
                                        </p:tgtEl>
                                        <p:attrNameLst>
                                          <p:attrName>style.visibility</p:attrName>
                                        </p:attrNameLst>
                                      </p:cBhvr>
                                      <p:to>
                                        <p:strVal val="visible"/>
                                      </p:to>
                                    </p:set>
                                    <p:animEffect transition="in" filter="wipe(up)">
                                      <p:cBhvr>
                                        <p:cTn id="7" dur="500"/>
                                        <p:tgtEl>
                                          <p:spTgt spid="179405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794063"/>
                                        </p:tgtEl>
                                        <p:attrNameLst>
                                          <p:attrName>style.visibility</p:attrName>
                                        </p:attrNameLst>
                                      </p:cBhvr>
                                      <p:to>
                                        <p:strVal val="visible"/>
                                      </p:to>
                                    </p:se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499"/>
                                          </p:stCondLst>
                                        </p:cTn>
                                        <p:tgtEl>
                                          <p:spTgt spid="17940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up)">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794093"/>
                                        </p:tgtEl>
                                        <p:attrNameLst>
                                          <p:attrName>style.visibility</p:attrName>
                                        </p:attrNameLst>
                                      </p:cBhvr>
                                      <p:to>
                                        <p:strVal val="visible"/>
                                      </p:to>
                                    </p:set>
                                    <p:animEffect transition="in" filter="wipe(up)">
                                      <p:cBhvr>
                                        <p:cTn id="24" dur="500"/>
                                        <p:tgtEl>
                                          <p:spTgt spid="1794093"/>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1794094"/>
                                        </p:tgtEl>
                                        <p:attrNameLst>
                                          <p:attrName>style.visibility</p:attrName>
                                        </p:attrNameLst>
                                      </p:cBhvr>
                                      <p:to>
                                        <p:strVal val="visible"/>
                                      </p:to>
                                    </p:set>
                                    <p:animEffect transition="in" filter="wipe(left)">
                                      <p:cBhvr>
                                        <p:cTn id="28" dur="500"/>
                                        <p:tgtEl>
                                          <p:spTgt spid="1794094"/>
                                        </p:tgtEl>
                                      </p:cBhvr>
                                    </p:animEffect>
                                  </p:childTnLst>
                                </p:cTn>
                              </p:par>
                            </p:childTnLst>
                          </p:cTn>
                        </p:par>
                        <p:par>
                          <p:cTn id="29" fill="hold">
                            <p:stCondLst>
                              <p:cond delay="1000"/>
                            </p:stCondLst>
                            <p:childTnLst>
                              <p:par>
                                <p:cTn id="30" presetID="22" presetClass="entr" presetSubtype="1" fill="hold" grpId="0" nodeType="afterEffect">
                                  <p:stCondLst>
                                    <p:cond delay="0"/>
                                  </p:stCondLst>
                                  <p:childTnLst>
                                    <p:set>
                                      <p:cBhvr>
                                        <p:cTn id="31" dur="1" fill="hold">
                                          <p:stCondLst>
                                            <p:cond delay="0"/>
                                          </p:stCondLst>
                                        </p:cTn>
                                        <p:tgtEl>
                                          <p:spTgt spid="1794095"/>
                                        </p:tgtEl>
                                        <p:attrNameLst>
                                          <p:attrName>style.visibility</p:attrName>
                                        </p:attrNameLst>
                                      </p:cBhvr>
                                      <p:to>
                                        <p:strVal val="visible"/>
                                      </p:to>
                                    </p:set>
                                    <p:animEffect transition="in" filter="wipe(up)">
                                      <p:cBhvr>
                                        <p:cTn id="32" dur="500"/>
                                        <p:tgtEl>
                                          <p:spTgt spid="1794095"/>
                                        </p:tgtEl>
                                      </p:cBhvr>
                                    </p:animEffect>
                                  </p:childTnLst>
                                </p:cTn>
                              </p:par>
                            </p:childTnLst>
                          </p:cTn>
                        </p:par>
                        <p:par>
                          <p:cTn id="33" fill="hold">
                            <p:stCondLst>
                              <p:cond delay="1500"/>
                            </p:stCondLst>
                            <p:childTnLst>
                              <p:par>
                                <p:cTn id="34" presetID="22" presetClass="entr" presetSubtype="1" fill="hold" grpId="0" nodeType="afterEffect">
                                  <p:stCondLst>
                                    <p:cond delay="0"/>
                                  </p:stCondLst>
                                  <p:childTnLst>
                                    <p:set>
                                      <p:cBhvr>
                                        <p:cTn id="35" dur="1" fill="hold">
                                          <p:stCondLst>
                                            <p:cond delay="0"/>
                                          </p:stCondLst>
                                        </p:cTn>
                                        <p:tgtEl>
                                          <p:spTgt spid="1794096"/>
                                        </p:tgtEl>
                                        <p:attrNameLst>
                                          <p:attrName>style.visibility</p:attrName>
                                        </p:attrNameLst>
                                      </p:cBhvr>
                                      <p:to>
                                        <p:strVal val="visible"/>
                                      </p:to>
                                    </p:set>
                                    <p:animEffect transition="in" filter="wipe(up)">
                                      <p:cBhvr>
                                        <p:cTn id="36" dur="500"/>
                                        <p:tgtEl>
                                          <p:spTgt spid="1794096"/>
                                        </p:tgtEl>
                                      </p:cBhvr>
                                    </p:animEffect>
                                  </p:childTnLst>
                                </p:cTn>
                              </p:par>
                            </p:childTnLst>
                          </p:cTn>
                        </p:par>
                        <p:par>
                          <p:cTn id="37" fill="hold">
                            <p:stCondLst>
                              <p:cond delay="2000"/>
                            </p:stCondLst>
                            <p:childTnLst>
                              <p:par>
                                <p:cTn id="38" presetID="22" presetClass="entr" presetSubtype="2" fill="hold" grpId="0" nodeType="afterEffect">
                                  <p:stCondLst>
                                    <p:cond delay="0"/>
                                  </p:stCondLst>
                                  <p:childTnLst>
                                    <p:set>
                                      <p:cBhvr>
                                        <p:cTn id="39" dur="1" fill="hold">
                                          <p:stCondLst>
                                            <p:cond delay="0"/>
                                          </p:stCondLst>
                                        </p:cTn>
                                        <p:tgtEl>
                                          <p:spTgt spid="1794097"/>
                                        </p:tgtEl>
                                        <p:attrNameLst>
                                          <p:attrName>style.visibility</p:attrName>
                                        </p:attrNameLst>
                                      </p:cBhvr>
                                      <p:to>
                                        <p:strVal val="visible"/>
                                      </p:to>
                                    </p:set>
                                    <p:animEffect transition="in" filter="wipe(right)">
                                      <p:cBhvr>
                                        <p:cTn id="40" dur="500"/>
                                        <p:tgtEl>
                                          <p:spTgt spid="1794097"/>
                                        </p:tgtEl>
                                      </p:cBhvr>
                                    </p:animEffect>
                                  </p:childTnLst>
                                </p:cTn>
                              </p:par>
                            </p:childTnLst>
                          </p:cTn>
                        </p:par>
                        <p:par>
                          <p:cTn id="41" fill="hold">
                            <p:stCondLst>
                              <p:cond delay="2500"/>
                            </p:stCondLst>
                            <p:childTnLst>
                              <p:par>
                                <p:cTn id="42" presetID="22" presetClass="entr" presetSubtype="1" fill="hold" grpId="0" nodeType="afterEffect">
                                  <p:stCondLst>
                                    <p:cond delay="0"/>
                                  </p:stCondLst>
                                  <p:childTnLst>
                                    <p:set>
                                      <p:cBhvr>
                                        <p:cTn id="43" dur="1" fill="hold">
                                          <p:stCondLst>
                                            <p:cond delay="0"/>
                                          </p:stCondLst>
                                        </p:cTn>
                                        <p:tgtEl>
                                          <p:spTgt spid="1794098"/>
                                        </p:tgtEl>
                                        <p:attrNameLst>
                                          <p:attrName>style.visibility</p:attrName>
                                        </p:attrNameLst>
                                      </p:cBhvr>
                                      <p:to>
                                        <p:strVal val="visible"/>
                                      </p:to>
                                    </p:set>
                                    <p:animEffect transition="in" filter="wipe(up)">
                                      <p:cBhvr>
                                        <p:cTn id="44" dur="500"/>
                                        <p:tgtEl>
                                          <p:spTgt spid="1794098"/>
                                        </p:tgtEl>
                                      </p:cBhvr>
                                    </p:animEffect>
                                  </p:childTnLst>
                                </p:cTn>
                              </p:par>
                            </p:childTnLst>
                          </p:cTn>
                        </p:par>
                        <p:par>
                          <p:cTn id="45" fill="hold">
                            <p:stCondLst>
                              <p:cond delay="3000"/>
                            </p:stCondLst>
                            <p:childTnLst>
                              <p:par>
                                <p:cTn id="46" presetID="22" presetClass="entr" presetSubtype="8" fill="hold" grpId="0" nodeType="afterEffect">
                                  <p:stCondLst>
                                    <p:cond delay="0"/>
                                  </p:stCondLst>
                                  <p:childTnLst>
                                    <p:set>
                                      <p:cBhvr>
                                        <p:cTn id="47" dur="1" fill="hold">
                                          <p:stCondLst>
                                            <p:cond delay="0"/>
                                          </p:stCondLst>
                                        </p:cTn>
                                        <p:tgtEl>
                                          <p:spTgt spid="1794099"/>
                                        </p:tgtEl>
                                        <p:attrNameLst>
                                          <p:attrName>style.visibility</p:attrName>
                                        </p:attrNameLst>
                                      </p:cBhvr>
                                      <p:to>
                                        <p:strVal val="visible"/>
                                      </p:to>
                                    </p:set>
                                    <p:animEffect transition="in" filter="wipe(left)">
                                      <p:cBhvr>
                                        <p:cTn id="48" dur="500"/>
                                        <p:tgtEl>
                                          <p:spTgt spid="1794099"/>
                                        </p:tgtEl>
                                      </p:cBhvr>
                                    </p:animEffect>
                                  </p:childTnLst>
                                </p:cTn>
                              </p:par>
                            </p:childTnLst>
                          </p:cTn>
                        </p:par>
                        <p:par>
                          <p:cTn id="49" fill="hold">
                            <p:stCondLst>
                              <p:cond delay="3500"/>
                            </p:stCondLst>
                            <p:childTnLst>
                              <p:par>
                                <p:cTn id="50" presetID="22" presetClass="entr" presetSubtype="1" fill="hold" grpId="0" nodeType="afterEffect">
                                  <p:stCondLst>
                                    <p:cond delay="0"/>
                                  </p:stCondLst>
                                  <p:childTnLst>
                                    <p:set>
                                      <p:cBhvr>
                                        <p:cTn id="51" dur="1" fill="hold">
                                          <p:stCondLst>
                                            <p:cond delay="0"/>
                                          </p:stCondLst>
                                        </p:cTn>
                                        <p:tgtEl>
                                          <p:spTgt spid="1794100"/>
                                        </p:tgtEl>
                                        <p:attrNameLst>
                                          <p:attrName>style.visibility</p:attrName>
                                        </p:attrNameLst>
                                      </p:cBhvr>
                                      <p:to>
                                        <p:strVal val="visible"/>
                                      </p:to>
                                    </p:set>
                                    <p:animEffect transition="in" filter="wipe(up)">
                                      <p:cBhvr>
                                        <p:cTn id="52" dur="500"/>
                                        <p:tgtEl>
                                          <p:spTgt spid="1794100"/>
                                        </p:tgtEl>
                                      </p:cBhvr>
                                    </p:animEffect>
                                  </p:childTnLst>
                                </p:cTn>
                              </p:par>
                            </p:childTnLst>
                          </p:cTn>
                        </p:par>
                        <p:par>
                          <p:cTn id="53" fill="hold">
                            <p:stCondLst>
                              <p:cond delay="4000"/>
                            </p:stCondLst>
                            <p:childTnLst>
                              <p:par>
                                <p:cTn id="54" presetID="22" presetClass="entr" presetSubtype="1" fill="hold" grpId="0" nodeType="afterEffect">
                                  <p:stCondLst>
                                    <p:cond delay="0"/>
                                  </p:stCondLst>
                                  <p:childTnLst>
                                    <p:set>
                                      <p:cBhvr>
                                        <p:cTn id="55" dur="1" fill="hold">
                                          <p:stCondLst>
                                            <p:cond delay="0"/>
                                          </p:stCondLst>
                                        </p:cTn>
                                        <p:tgtEl>
                                          <p:spTgt spid="1794101"/>
                                        </p:tgtEl>
                                        <p:attrNameLst>
                                          <p:attrName>style.visibility</p:attrName>
                                        </p:attrNameLst>
                                      </p:cBhvr>
                                      <p:to>
                                        <p:strVal val="visible"/>
                                      </p:to>
                                    </p:set>
                                    <p:animEffect transition="in" filter="wipe(up)">
                                      <p:cBhvr>
                                        <p:cTn id="56" dur="500"/>
                                        <p:tgtEl>
                                          <p:spTgt spid="1794101"/>
                                        </p:tgtEl>
                                      </p:cBhvr>
                                    </p:animEffect>
                                  </p:childTnLst>
                                </p:cTn>
                              </p:par>
                            </p:childTnLst>
                          </p:cTn>
                        </p:par>
                        <p:par>
                          <p:cTn id="57" fill="hold">
                            <p:stCondLst>
                              <p:cond delay="4500"/>
                            </p:stCondLst>
                            <p:childTnLst>
                              <p:par>
                                <p:cTn id="58" presetID="22" presetClass="entr" presetSubtype="2" fill="hold" grpId="0" nodeType="afterEffect">
                                  <p:stCondLst>
                                    <p:cond delay="0"/>
                                  </p:stCondLst>
                                  <p:childTnLst>
                                    <p:set>
                                      <p:cBhvr>
                                        <p:cTn id="59" dur="1" fill="hold">
                                          <p:stCondLst>
                                            <p:cond delay="0"/>
                                          </p:stCondLst>
                                        </p:cTn>
                                        <p:tgtEl>
                                          <p:spTgt spid="1794102"/>
                                        </p:tgtEl>
                                        <p:attrNameLst>
                                          <p:attrName>style.visibility</p:attrName>
                                        </p:attrNameLst>
                                      </p:cBhvr>
                                      <p:to>
                                        <p:strVal val="visible"/>
                                      </p:to>
                                    </p:set>
                                    <p:animEffect transition="in" filter="wipe(right)">
                                      <p:cBhvr>
                                        <p:cTn id="60" dur="500"/>
                                        <p:tgtEl>
                                          <p:spTgt spid="1794102"/>
                                        </p:tgtEl>
                                      </p:cBhvr>
                                    </p:animEffect>
                                  </p:childTnLst>
                                </p:cTn>
                              </p:par>
                            </p:childTnLst>
                          </p:cTn>
                        </p:par>
                        <p:par>
                          <p:cTn id="61" fill="hold">
                            <p:stCondLst>
                              <p:cond delay="5000"/>
                            </p:stCondLst>
                            <p:childTnLst>
                              <p:par>
                                <p:cTn id="62" presetID="22" presetClass="entr" presetSubtype="1" fill="hold" grpId="0" nodeType="afterEffect">
                                  <p:stCondLst>
                                    <p:cond delay="0"/>
                                  </p:stCondLst>
                                  <p:childTnLst>
                                    <p:set>
                                      <p:cBhvr>
                                        <p:cTn id="63" dur="1" fill="hold">
                                          <p:stCondLst>
                                            <p:cond delay="0"/>
                                          </p:stCondLst>
                                        </p:cTn>
                                        <p:tgtEl>
                                          <p:spTgt spid="1794103"/>
                                        </p:tgtEl>
                                        <p:attrNameLst>
                                          <p:attrName>style.visibility</p:attrName>
                                        </p:attrNameLst>
                                      </p:cBhvr>
                                      <p:to>
                                        <p:strVal val="visible"/>
                                      </p:to>
                                    </p:set>
                                    <p:animEffect transition="in" filter="wipe(up)">
                                      <p:cBhvr>
                                        <p:cTn id="64" dur="500"/>
                                        <p:tgtEl>
                                          <p:spTgt spid="1794103"/>
                                        </p:tgtEl>
                                      </p:cBhvr>
                                    </p:animEffect>
                                  </p:childTnLst>
                                </p:cTn>
                              </p:par>
                            </p:childTnLst>
                          </p:cTn>
                        </p:par>
                        <p:par>
                          <p:cTn id="65" fill="hold">
                            <p:stCondLst>
                              <p:cond delay="5500"/>
                            </p:stCondLst>
                            <p:childTnLst>
                              <p:par>
                                <p:cTn id="66" presetID="1" presetClass="entr" presetSubtype="0" fill="hold" grpId="0" nodeType="afterEffect">
                                  <p:stCondLst>
                                    <p:cond delay="0"/>
                                  </p:stCondLst>
                                  <p:childTnLst>
                                    <p:set>
                                      <p:cBhvr>
                                        <p:cTn id="67" dur="1" fill="hold">
                                          <p:stCondLst>
                                            <p:cond delay="499"/>
                                          </p:stCondLst>
                                        </p:cTn>
                                        <p:tgtEl>
                                          <p:spTgt spid="1794104"/>
                                        </p:tgtEl>
                                        <p:attrNameLst>
                                          <p:attrName>style.visibility</p:attrName>
                                        </p:attrNameLst>
                                      </p:cBhvr>
                                      <p:to>
                                        <p:strVal val="visible"/>
                                      </p:to>
                                    </p:set>
                                  </p:childTnLst>
                                </p:cTn>
                              </p:par>
                            </p:childTnLst>
                          </p:cTn>
                        </p:par>
                        <p:par>
                          <p:cTn id="68" fill="hold">
                            <p:stCondLst>
                              <p:cond delay="6000"/>
                            </p:stCondLst>
                            <p:childTnLst>
                              <p:par>
                                <p:cTn id="69" presetID="1" presetClass="entr" presetSubtype="0" fill="hold" grpId="0" nodeType="afterEffect">
                                  <p:stCondLst>
                                    <p:cond delay="0"/>
                                  </p:stCondLst>
                                  <p:childTnLst>
                                    <p:set>
                                      <p:cBhvr>
                                        <p:cTn id="70" dur="1" fill="hold">
                                          <p:stCondLst>
                                            <p:cond delay="499"/>
                                          </p:stCondLst>
                                        </p:cTn>
                                        <p:tgtEl>
                                          <p:spTgt spid="1794105"/>
                                        </p:tgtEl>
                                        <p:attrNameLst>
                                          <p:attrName>style.visibility</p:attrName>
                                        </p:attrNameLst>
                                      </p:cBhvr>
                                      <p:to>
                                        <p:strVal val="visible"/>
                                      </p:to>
                                    </p:set>
                                  </p:childTnLst>
                                </p:cTn>
                              </p:par>
                            </p:childTnLst>
                          </p:cTn>
                        </p:par>
                        <p:par>
                          <p:cTn id="71" fill="hold">
                            <p:stCondLst>
                              <p:cond delay="6500"/>
                            </p:stCondLst>
                            <p:childTnLst>
                              <p:par>
                                <p:cTn id="72" presetID="1" presetClass="entr" presetSubtype="0" fill="hold" grpId="0" nodeType="afterEffect">
                                  <p:stCondLst>
                                    <p:cond delay="0"/>
                                  </p:stCondLst>
                                  <p:childTnLst>
                                    <p:set>
                                      <p:cBhvr>
                                        <p:cTn id="73" dur="1" fill="hold">
                                          <p:stCondLst>
                                            <p:cond delay="499"/>
                                          </p:stCondLst>
                                        </p:cTn>
                                        <p:tgtEl>
                                          <p:spTgt spid="1794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4063" grpId="0" autoUpdateAnimBg="0"/>
      <p:bldP spid="1794064" grpId="0" autoUpdateAnimBg="0"/>
      <p:bldP spid="1794093" grpId="0" animBg="1"/>
      <p:bldP spid="1794094" grpId="0" animBg="1"/>
      <p:bldP spid="1794095" grpId="0" animBg="1"/>
      <p:bldP spid="1794096" grpId="0" animBg="1"/>
      <p:bldP spid="1794097" grpId="0" animBg="1"/>
      <p:bldP spid="1794098" grpId="0" animBg="1"/>
      <p:bldP spid="1794099" grpId="0" animBg="1"/>
      <p:bldP spid="1794100" grpId="0" animBg="1"/>
      <p:bldP spid="1794101" grpId="0" animBg="1"/>
      <p:bldP spid="1794102" grpId="0" animBg="1"/>
      <p:bldP spid="1794103" grpId="0" animBg="1"/>
      <p:bldP spid="1794104" grpId="0" autoUpdateAnimBg="0"/>
      <p:bldP spid="1794105" grpId="0" autoUpdateAnimBg="0"/>
      <p:bldP spid="1794106"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zh-CN" altLang="en-US" sz="4000" b="1" smtClean="0">
                <a:solidFill>
                  <a:srgbClr val="0A0A0E"/>
                </a:solidFill>
                <a:latin typeface="Times New Roman" pitchFamily="18" charset="0"/>
              </a:rPr>
              <a:t>白盒测试</a:t>
            </a:r>
          </a:p>
        </p:txBody>
      </p:sp>
      <p:sp>
        <p:nvSpPr>
          <p:cNvPr id="48131" name="Rectangle 3"/>
          <p:cNvSpPr>
            <a:spLocks noGrp="1" noChangeArrowheads="1"/>
          </p:cNvSpPr>
          <p:nvPr>
            <p:ph type="body" idx="1"/>
          </p:nvPr>
        </p:nvSpPr>
        <p:spPr/>
        <p:txBody>
          <a:bodyPr/>
          <a:lstStyle/>
          <a:p>
            <a:pPr eaLnBrk="1" hangingPunct="1"/>
            <a:r>
              <a:rPr kumimoji="1" lang="zh-CN" altLang="en-US" b="1" smtClean="0">
                <a:solidFill>
                  <a:schemeClr val="tx1"/>
                </a:solidFill>
              </a:rPr>
              <a:t>判断覆盖法</a:t>
            </a:r>
          </a:p>
        </p:txBody>
      </p:sp>
      <p:graphicFrame>
        <p:nvGraphicFramePr>
          <p:cNvPr id="1795076" name="Group 4"/>
          <p:cNvGraphicFramePr>
            <a:graphicFrameLocks noGrp="1"/>
          </p:cNvGraphicFramePr>
          <p:nvPr/>
        </p:nvGraphicFramePr>
        <p:xfrm>
          <a:off x="825500" y="2693988"/>
          <a:ext cx="3025775" cy="3179763"/>
        </p:xfrm>
        <a:graphic>
          <a:graphicData uri="http://schemas.openxmlformats.org/drawingml/2006/table">
            <a:tbl>
              <a:tblPr/>
              <a:tblGrid>
                <a:gridCol w="749300"/>
                <a:gridCol w="1141413"/>
                <a:gridCol w="1135062"/>
              </a:tblGrid>
              <a:tr h="9636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rgbClr val="0A0A0E"/>
                          </a:solidFill>
                          <a:effectLst/>
                          <a:latin typeface="Tahoma" pitchFamily="34" charset="0"/>
                          <a:ea typeface="宋体" pitchFamily="2" charset="-122"/>
                        </a:rPr>
                        <a:t>序号</a:t>
                      </a:r>
                    </a:p>
                  </a:txBody>
                  <a:tcP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rgbClr val="0A0A0E"/>
                          </a:solidFill>
                          <a:effectLst/>
                          <a:latin typeface="Tahoma" pitchFamily="34" charset="0"/>
                          <a:ea typeface="宋体" pitchFamily="2" charset="-122"/>
                        </a:rPr>
                        <a:t>测试</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rgbClr val="0A0A0E"/>
                          </a:solidFill>
                          <a:effectLst/>
                          <a:latin typeface="Tahoma" pitchFamily="34" charset="0"/>
                          <a:ea typeface="宋体" pitchFamily="2" charset="-122"/>
                        </a:rPr>
                        <a:t>用例</a:t>
                      </a:r>
                    </a:p>
                  </a:txBody>
                  <a:tcP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rgbClr val="0A0A0E"/>
                          </a:solidFill>
                          <a:effectLst/>
                          <a:latin typeface="Tahoma" pitchFamily="34" charset="0"/>
                          <a:ea typeface="宋体" pitchFamily="2" charset="-122"/>
                        </a:rPr>
                        <a:t>覆盖</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rgbClr val="0A0A0E"/>
                          </a:solidFill>
                          <a:effectLst/>
                          <a:latin typeface="Tahoma" pitchFamily="34" charset="0"/>
                          <a:ea typeface="宋体" pitchFamily="2" charset="-122"/>
                        </a:rPr>
                        <a:t>路径</a:t>
                      </a:r>
                    </a:p>
                  </a:txBody>
                  <a:tcP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r>
              <a:tr h="11207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1</a:t>
                      </a:r>
                    </a:p>
                  </a:txBody>
                  <a:tcPr anchor="ct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smtClean="0">
                        <a:ln>
                          <a:noFill/>
                        </a:ln>
                        <a:solidFill>
                          <a:srgbClr val="0A0A0E"/>
                        </a:solidFill>
                        <a:effectLst>
                          <a:outerShdw blurRad="38100" dist="38100" dir="2700000" algn="tl">
                            <a:srgbClr val="C0C0C0"/>
                          </a:outerShdw>
                        </a:effectLst>
                        <a:latin typeface="Tahoma" pitchFamily="34" charset="0"/>
                        <a:ea typeface="宋体" pitchFamily="2" charset="-122"/>
                      </a:endParaRPr>
                    </a:p>
                  </a:txBody>
                  <a:tcP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smtClean="0">
                        <a:ln>
                          <a:noFill/>
                        </a:ln>
                        <a:solidFill>
                          <a:srgbClr val="0A0A0E"/>
                        </a:solidFill>
                        <a:effectLst>
                          <a:outerShdw blurRad="38100" dist="38100" dir="2700000" algn="tl">
                            <a:srgbClr val="C0C0C0"/>
                          </a:outerShdw>
                        </a:effectLst>
                        <a:latin typeface="Tahoma" pitchFamily="34" charset="0"/>
                        <a:ea typeface="宋体" pitchFamily="2" charset="-122"/>
                      </a:endParaRPr>
                    </a:p>
                  </a:txBody>
                  <a:tcP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r>
              <a:tr h="10953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2</a:t>
                      </a:r>
                    </a:p>
                  </a:txBody>
                  <a:tcPr anchor="ct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smtClean="0">
                        <a:ln>
                          <a:noFill/>
                        </a:ln>
                        <a:solidFill>
                          <a:srgbClr val="0A0A0E"/>
                        </a:solidFill>
                        <a:effectLst>
                          <a:outerShdw blurRad="38100" dist="38100" dir="2700000" algn="tl">
                            <a:srgbClr val="C0C0C0"/>
                          </a:outerShdw>
                        </a:effectLst>
                        <a:latin typeface="Tahoma" pitchFamily="34" charset="0"/>
                        <a:ea typeface="宋体" pitchFamily="2" charset="-122"/>
                      </a:endParaRPr>
                    </a:p>
                  </a:txBody>
                  <a:tcP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smtClean="0">
                        <a:ln>
                          <a:noFill/>
                        </a:ln>
                        <a:solidFill>
                          <a:srgbClr val="0A0A0E"/>
                        </a:solidFill>
                        <a:effectLst>
                          <a:outerShdw blurRad="38100" dist="38100" dir="2700000" algn="tl">
                            <a:srgbClr val="C0C0C0"/>
                          </a:outerShdw>
                        </a:effectLst>
                        <a:latin typeface="Tahoma" pitchFamily="34" charset="0"/>
                        <a:ea typeface="宋体" pitchFamily="2" charset="-122"/>
                      </a:endParaRPr>
                    </a:p>
                  </a:txBody>
                  <a:tcP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r>
            </a:tbl>
          </a:graphicData>
        </a:graphic>
      </p:graphicFrame>
      <p:sp>
        <p:nvSpPr>
          <p:cNvPr id="1795094" name="Text Box 22"/>
          <p:cNvSpPr txBox="1">
            <a:spLocks noChangeArrowheads="1"/>
          </p:cNvSpPr>
          <p:nvPr/>
        </p:nvSpPr>
        <p:spPr bwMode="auto">
          <a:xfrm>
            <a:off x="1739900" y="3609975"/>
            <a:ext cx="838200" cy="1187450"/>
          </a:xfrm>
          <a:prstGeom prst="rect">
            <a:avLst/>
          </a:prstGeom>
          <a:noFill/>
          <a:ln w="9525">
            <a:noFill/>
            <a:miter lim="800000"/>
            <a:headEnd/>
            <a:tailEnd/>
          </a:ln>
        </p:spPr>
        <p:txBody>
          <a:bodyPr>
            <a:spAutoFit/>
          </a:bodyPr>
          <a:lstStyle/>
          <a:p>
            <a:pPr algn="ctr"/>
            <a:r>
              <a:rPr kumimoji="1" lang="en-US" altLang="zh-CN" b="1">
                <a:solidFill>
                  <a:srgbClr val="0033CC"/>
                </a:solidFill>
                <a:latin typeface="Times New Roman" pitchFamily="18" charset="0"/>
              </a:rPr>
              <a:t>A=3</a:t>
            </a:r>
          </a:p>
          <a:p>
            <a:pPr algn="ctr"/>
            <a:r>
              <a:rPr kumimoji="1" lang="en-US" altLang="zh-CN" b="1">
                <a:solidFill>
                  <a:srgbClr val="0033CC"/>
                </a:solidFill>
                <a:latin typeface="Times New Roman" pitchFamily="18" charset="0"/>
              </a:rPr>
              <a:t>B=0</a:t>
            </a:r>
          </a:p>
          <a:p>
            <a:pPr algn="ctr"/>
            <a:r>
              <a:rPr kumimoji="1" lang="en-US" altLang="zh-CN" b="1">
                <a:solidFill>
                  <a:srgbClr val="0033CC"/>
                </a:solidFill>
                <a:latin typeface="Times New Roman" pitchFamily="18" charset="0"/>
              </a:rPr>
              <a:t>X=1</a:t>
            </a:r>
          </a:p>
        </p:txBody>
      </p:sp>
      <p:sp>
        <p:nvSpPr>
          <p:cNvPr id="1795095" name="Text Box 23"/>
          <p:cNvSpPr txBox="1">
            <a:spLocks noChangeArrowheads="1"/>
          </p:cNvSpPr>
          <p:nvPr/>
        </p:nvSpPr>
        <p:spPr bwMode="auto">
          <a:xfrm>
            <a:off x="2882900" y="3887788"/>
            <a:ext cx="838200" cy="519112"/>
          </a:xfrm>
          <a:prstGeom prst="rect">
            <a:avLst/>
          </a:prstGeom>
          <a:noFill/>
          <a:ln w="9525">
            <a:noFill/>
            <a:miter lim="800000"/>
            <a:headEnd/>
            <a:tailEnd/>
          </a:ln>
        </p:spPr>
        <p:txBody>
          <a:bodyPr>
            <a:spAutoFit/>
          </a:bodyPr>
          <a:lstStyle/>
          <a:p>
            <a:pPr algn="ctr"/>
            <a:r>
              <a:rPr kumimoji="1" lang="en-US" altLang="zh-CN" sz="2800" b="1">
                <a:solidFill>
                  <a:srgbClr val="0033CC"/>
                </a:solidFill>
                <a:latin typeface="Times New Roman" pitchFamily="18" charset="0"/>
              </a:rPr>
              <a:t>acd</a:t>
            </a:r>
          </a:p>
        </p:txBody>
      </p:sp>
      <p:sp>
        <p:nvSpPr>
          <p:cNvPr id="1795096" name="Text Box 24"/>
          <p:cNvSpPr txBox="1">
            <a:spLocks noChangeArrowheads="1"/>
          </p:cNvSpPr>
          <p:nvPr/>
        </p:nvSpPr>
        <p:spPr bwMode="auto">
          <a:xfrm>
            <a:off x="1739900" y="4711700"/>
            <a:ext cx="838200" cy="1187450"/>
          </a:xfrm>
          <a:prstGeom prst="rect">
            <a:avLst/>
          </a:prstGeom>
          <a:noFill/>
          <a:ln w="9525">
            <a:noFill/>
            <a:miter lim="800000"/>
            <a:headEnd/>
            <a:tailEnd/>
          </a:ln>
        </p:spPr>
        <p:txBody>
          <a:bodyPr>
            <a:spAutoFit/>
          </a:bodyPr>
          <a:lstStyle/>
          <a:p>
            <a:pPr algn="ctr"/>
            <a:r>
              <a:rPr kumimoji="1" lang="en-US" altLang="zh-CN" b="1">
                <a:solidFill>
                  <a:srgbClr val="FF0000"/>
                </a:solidFill>
                <a:latin typeface="Times New Roman" pitchFamily="18" charset="0"/>
              </a:rPr>
              <a:t>A=2</a:t>
            </a:r>
          </a:p>
          <a:p>
            <a:pPr algn="ctr"/>
            <a:r>
              <a:rPr kumimoji="1" lang="en-US" altLang="zh-CN" b="1">
                <a:solidFill>
                  <a:srgbClr val="FF0000"/>
                </a:solidFill>
                <a:latin typeface="Times New Roman" pitchFamily="18" charset="0"/>
              </a:rPr>
              <a:t>B=1</a:t>
            </a:r>
          </a:p>
          <a:p>
            <a:pPr algn="ctr"/>
            <a:r>
              <a:rPr kumimoji="1" lang="en-US" altLang="zh-CN" b="1">
                <a:solidFill>
                  <a:srgbClr val="FF0000"/>
                </a:solidFill>
                <a:latin typeface="Times New Roman" pitchFamily="18" charset="0"/>
              </a:rPr>
              <a:t>X=3</a:t>
            </a:r>
          </a:p>
        </p:txBody>
      </p:sp>
      <p:sp>
        <p:nvSpPr>
          <p:cNvPr id="1795097" name="Text Box 25"/>
          <p:cNvSpPr txBox="1">
            <a:spLocks noChangeArrowheads="1"/>
          </p:cNvSpPr>
          <p:nvPr/>
        </p:nvSpPr>
        <p:spPr bwMode="auto">
          <a:xfrm>
            <a:off x="2882900" y="5084763"/>
            <a:ext cx="838200" cy="519112"/>
          </a:xfrm>
          <a:prstGeom prst="rect">
            <a:avLst/>
          </a:prstGeom>
          <a:noFill/>
          <a:ln w="9525">
            <a:noFill/>
            <a:miter lim="800000"/>
            <a:headEnd/>
            <a:tailEnd/>
          </a:ln>
        </p:spPr>
        <p:txBody>
          <a:bodyPr>
            <a:spAutoFit/>
          </a:bodyPr>
          <a:lstStyle/>
          <a:p>
            <a:pPr algn="ctr"/>
            <a:r>
              <a:rPr kumimoji="1" lang="en-US" altLang="zh-CN" sz="2800" b="1">
                <a:solidFill>
                  <a:srgbClr val="FF0000"/>
                </a:solidFill>
                <a:latin typeface="Times New Roman" pitchFamily="18" charset="0"/>
              </a:rPr>
              <a:t>abe</a:t>
            </a:r>
          </a:p>
        </p:txBody>
      </p:sp>
      <p:grpSp>
        <p:nvGrpSpPr>
          <p:cNvPr id="2" name="Group 26"/>
          <p:cNvGrpSpPr>
            <a:grpSpLocks/>
          </p:cNvGrpSpPr>
          <p:nvPr/>
        </p:nvGrpSpPr>
        <p:grpSpPr bwMode="auto">
          <a:xfrm>
            <a:off x="4102100" y="1525588"/>
            <a:ext cx="4800600" cy="4814887"/>
            <a:chOff x="2400" y="192"/>
            <a:chExt cx="3024" cy="3264"/>
          </a:xfrm>
        </p:grpSpPr>
        <p:sp>
          <p:nvSpPr>
            <p:cNvPr id="48181" name="Line 27"/>
            <p:cNvSpPr>
              <a:spLocks noChangeShapeType="1"/>
            </p:cNvSpPr>
            <p:nvPr/>
          </p:nvSpPr>
          <p:spPr bwMode="auto">
            <a:xfrm>
              <a:off x="3744" y="288"/>
              <a:ext cx="0" cy="384"/>
            </a:xfrm>
            <a:prstGeom prst="line">
              <a:avLst/>
            </a:prstGeom>
            <a:noFill/>
            <a:ln w="28575">
              <a:solidFill>
                <a:schemeClr val="tx1"/>
              </a:solidFill>
              <a:round/>
              <a:headEnd/>
              <a:tailEnd type="triangle" w="med" len="med"/>
            </a:ln>
          </p:spPr>
          <p:txBody>
            <a:bodyPr/>
            <a:lstStyle/>
            <a:p>
              <a:endParaRPr lang="zh-CN" altLang="en-US"/>
            </a:p>
          </p:txBody>
        </p:sp>
        <p:sp>
          <p:nvSpPr>
            <p:cNvPr id="1795100" name="AutoShape 28"/>
            <p:cNvSpPr>
              <a:spLocks noChangeArrowheads="1"/>
            </p:cNvSpPr>
            <p:nvPr/>
          </p:nvSpPr>
          <p:spPr bwMode="auto">
            <a:xfrm>
              <a:off x="2880" y="672"/>
              <a:ext cx="1728" cy="576"/>
            </a:xfrm>
            <a:prstGeom prst="flowChartDecision">
              <a:avLst/>
            </a:prstGeom>
            <a:noFill/>
            <a:ln w="28575">
              <a:solidFill>
                <a:schemeClr val="tx1"/>
              </a:solidFill>
              <a:miter lim="800000"/>
              <a:headEnd/>
              <a:tailEnd/>
            </a:ln>
            <a:effectLst/>
          </p:spPr>
          <p:txBody>
            <a:bodyPr wrap="none" anchor="ctr"/>
            <a:lstStyle/>
            <a:p>
              <a:pPr algn="ctr">
                <a:defRPr/>
              </a:pPr>
              <a:r>
                <a:rPr kumimoji="1" lang="en-US" altLang="zh-CN" b="1">
                  <a:effectLst>
                    <a:outerShdw blurRad="38100" dist="38100" dir="2700000" algn="tl">
                      <a:srgbClr val="C0C0C0"/>
                    </a:outerShdw>
                  </a:effectLst>
                  <a:latin typeface="Times New Roman" pitchFamily="18" charset="0"/>
                </a:rPr>
                <a:t>A&gt;1AND</a:t>
              </a:r>
            </a:p>
            <a:p>
              <a:pPr algn="ctr">
                <a:defRPr/>
              </a:pPr>
              <a:r>
                <a:rPr kumimoji="1" lang="en-US" altLang="zh-CN" b="1">
                  <a:effectLst>
                    <a:outerShdw blurRad="38100" dist="38100" dir="2700000" algn="tl">
                      <a:srgbClr val="C0C0C0"/>
                    </a:outerShdw>
                  </a:effectLst>
                  <a:latin typeface="Times New Roman" pitchFamily="18" charset="0"/>
                </a:rPr>
                <a:t>B=0</a:t>
              </a:r>
            </a:p>
          </p:txBody>
        </p:sp>
        <p:sp>
          <p:nvSpPr>
            <p:cNvPr id="48183" name="Line 29"/>
            <p:cNvSpPr>
              <a:spLocks noChangeShapeType="1"/>
            </p:cNvSpPr>
            <p:nvPr/>
          </p:nvSpPr>
          <p:spPr bwMode="auto">
            <a:xfrm>
              <a:off x="4608" y="960"/>
              <a:ext cx="240" cy="0"/>
            </a:xfrm>
            <a:prstGeom prst="line">
              <a:avLst/>
            </a:prstGeom>
            <a:noFill/>
            <a:ln w="28575">
              <a:solidFill>
                <a:schemeClr val="tx1"/>
              </a:solidFill>
              <a:round/>
              <a:headEnd/>
              <a:tailEnd/>
            </a:ln>
          </p:spPr>
          <p:txBody>
            <a:bodyPr/>
            <a:lstStyle/>
            <a:p>
              <a:endParaRPr lang="zh-CN" altLang="en-US"/>
            </a:p>
          </p:txBody>
        </p:sp>
        <p:sp>
          <p:nvSpPr>
            <p:cNvPr id="48184" name="Line 30"/>
            <p:cNvSpPr>
              <a:spLocks noChangeShapeType="1"/>
            </p:cNvSpPr>
            <p:nvPr/>
          </p:nvSpPr>
          <p:spPr bwMode="auto">
            <a:xfrm>
              <a:off x="4848" y="960"/>
              <a:ext cx="0" cy="336"/>
            </a:xfrm>
            <a:prstGeom prst="line">
              <a:avLst/>
            </a:prstGeom>
            <a:noFill/>
            <a:ln w="28575">
              <a:solidFill>
                <a:schemeClr val="tx1"/>
              </a:solidFill>
              <a:round/>
              <a:headEnd/>
              <a:tailEnd type="triangle" w="med" len="med"/>
            </a:ln>
          </p:spPr>
          <p:txBody>
            <a:bodyPr/>
            <a:lstStyle/>
            <a:p>
              <a:endParaRPr lang="zh-CN" altLang="en-US"/>
            </a:p>
          </p:txBody>
        </p:sp>
        <p:sp>
          <p:nvSpPr>
            <p:cNvPr id="1795103" name="Rectangle 31"/>
            <p:cNvSpPr>
              <a:spLocks noChangeArrowheads="1"/>
            </p:cNvSpPr>
            <p:nvPr/>
          </p:nvSpPr>
          <p:spPr bwMode="auto">
            <a:xfrm>
              <a:off x="4368" y="1296"/>
              <a:ext cx="1008" cy="287"/>
            </a:xfrm>
            <a:prstGeom prst="rect">
              <a:avLst/>
            </a:prstGeom>
            <a:noFill/>
            <a:ln w="28575">
              <a:solidFill>
                <a:schemeClr val="tx1"/>
              </a:solidFill>
              <a:miter lim="800000"/>
              <a:headEnd/>
              <a:tailEnd/>
            </a:ln>
            <a:effectLst/>
          </p:spPr>
          <p:txBody>
            <a:bodyPr wrap="none" anchor="ctr"/>
            <a:lstStyle/>
            <a:p>
              <a:pPr algn="ctr">
                <a:defRPr/>
              </a:pPr>
              <a:r>
                <a:rPr kumimoji="1" lang="en-US" altLang="zh-CN" b="1">
                  <a:effectLst>
                    <a:outerShdw blurRad="38100" dist="38100" dir="2700000" algn="tl">
                      <a:srgbClr val="C0C0C0"/>
                    </a:outerShdw>
                  </a:effectLst>
                  <a:latin typeface="Times New Roman" pitchFamily="18" charset="0"/>
                </a:rPr>
                <a:t>X=X/A</a:t>
              </a:r>
            </a:p>
          </p:txBody>
        </p:sp>
        <p:sp>
          <p:nvSpPr>
            <p:cNvPr id="48186" name="Line 32"/>
            <p:cNvSpPr>
              <a:spLocks noChangeShapeType="1"/>
            </p:cNvSpPr>
            <p:nvPr/>
          </p:nvSpPr>
          <p:spPr bwMode="auto">
            <a:xfrm>
              <a:off x="2640" y="960"/>
              <a:ext cx="0" cy="816"/>
            </a:xfrm>
            <a:prstGeom prst="line">
              <a:avLst/>
            </a:prstGeom>
            <a:noFill/>
            <a:ln w="28575">
              <a:solidFill>
                <a:schemeClr val="tx1"/>
              </a:solidFill>
              <a:round/>
              <a:headEnd/>
              <a:tailEnd/>
            </a:ln>
          </p:spPr>
          <p:txBody>
            <a:bodyPr/>
            <a:lstStyle/>
            <a:p>
              <a:endParaRPr lang="zh-CN" altLang="en-US"/>
            </a:p>
          </p:txBody>
        </p:sp>
        <p:sp>
          <p:nvSpPr>
            <p:cNvPr id="48187" name="Line 33"/>
            <p:cNvSpPr>
              <a:spLocks noChangeShapeType="1"/>
            </p:cNvSpPr>
            <p:nvPr/>
          </p:nvSpPr>
          <p:spPr bwMode="auto">
            <a:xfrm>
              <a:off x="2640" y="960"/>
              <a:ext cx="240" cy="0"/>
            </a:xfrm>
            <a:prstGeom prst="line">
              <a:avLst/>
            </a:prstGeom>
            <a:noFill/>
            <a:ln w="28575">
              <a:solidFill>
                <a:schemeClr val="tx1"/>
              </a:solidFill>
              <a:round/>
              <a:headEnd/>
              <a:tailEnd/>
            </a:ln>
          </p:spPr>
          <p:txBody>
            <a:bodyPr/>
            <a:lstStyle/>
            <a:p>
              <a:endParaRPr lang="zh-CN" altLang="en-US"/>
            </a:p>
          </p:txBody>
        </p:sp>
        <p:sp>
          <p:nvSpPr>
            <p:cNvPr id="48188" name="Line 34"/>
            <p:cNvSpPr>
              <a:spLocks noChangeShapeType="1"/>
            </p:cNvSpPr>
            <p:nvPr/>
          </p:nvSpPr>
          <p:spPr bwMode="auto">
            <a:xfrm>
              <a:off x="4848" y="1584"/>
              <a:ext cx="0" cy="192"/>
            </a:xfrm>
            <a:prstGeom prst="line">
              <a:avLst/>
            </a:prstGeom>
            <a:noFill/>
            <a:ln w="28575">
              <a:solidFill>
                <a:schemeClr val="tx1"/>
              </a:solidFill>
              <a:round/>
              <a:headEnd/>
              <a:tailEnd/>
            </a:ln>
          </p:spPr>
          <p:txBody>
            <a:bodyPr/>
            <a:lstStyle/>
            <a:p>
              <a:endParaRPr lang="zh-CN" altLang="en-US"/>
            </a:p>
          </p:txBody>
        </p:sp>
        <p:sp>
          <p:nvSpPr>
            <p:cNvPr id="48189" name="Line 35"/>
            <p:cNvSpPr>
              <a:spLocks noChangeShapeType="1"/>
            </p:cNvSpPr>
            <p:nvPr/>
          </p:nvSpPr>
          <p:spPr bwMode="auto">
            <a:xfrm>
              <a:off x="2640" y="1776"/>
              <a:ext cx="2208" cy="0"/>
            </a:xfrm>
            <a:prstGeom prst="line">
              <a:avLst/>
            </a:prstGeom>
            <a:noFill/>
            <a:ln w="28575">
              <a:solidFill>
                <a:schemeClr val="tx1"/>
              </a:solidFill>
              <a:round/>
              <a:headEnd/>
              <a:tailEnd/>
            </a:ln>
          </p:spPr>
          <p:txBody>
            <a:bodyPr/>
            <a:lstStyle/>
            <a:p>
              <a:endParaRPr lang="zh-CN" altLang="en-US"/>
            </a:p>
          </p:txBody>
        </p:sp>
        <p:sp>
          <p:nvSpPr>
            <p:cNvPr id="48190" name="Line 36"/>
            <p:cNvSpPr>
              <a:spLocks noChangeShapeType="1"/>
            </p:cNvSpPr>
            <p:nvPr/>
          </p:nvSpPr>
          <p:spPr bwMode="auto">
            <a:xfrm>
              <a:off x="3792" y="1776"/>
              <a:ext cx="0" cy="288"/>
            </a:xfrm>
            <a:prstGeom prst="line">
              <a:avLst/>
            </a:prstGeom>
            <a:noFill/>
            <a:ln w="28575">
              <a:solidFill>
                <a:schemeClr val="tx1"/>
              </a:solidFill>
              <a:round/>
              <a:headEnd/>
              <a:tailEnd type="triangle" w="med" len="med"/>
            </a:ln>
          </p:spPr>
          <p:txBody>
            <a:bodyPr/>
            <a:lstStyle/>
            <a:p>
              <a:endParaRPr lang="zh-CN" altLang="en-US"/>
            </a:p>
          </p:txBody>
        </p:sp>
        <p:sp>
          <p:nvSpPr>
            <p:cNvPr id="1795109" name="AutoShape 37"/>
            <p:cNvSpPr>
              <a:spLocks noChangeArrowheads="1"/>
            </p:cNvSpPr>
            <p:nvPr/>
          </p:nvSpPr>
          <p:spPr bwMode="auto">
            <a:xfrm>
              <a:off x="2928" y="2065"/>
              <a:ext cx="1728" cy="576"/>
            </a:xfrm>
            <a:prstGeom prst="flowChartDecision">
              <a:avLst/>
            </a:prstGeom>
            <a:noFill/>
            <a:ln w="28575">
              <a:solidFill>
                <a:schemeClr val="tx1"/>
              </a:solidFill>
              <a:miter lim="800000"/>
              <a:headEnd/>
              <a:tailEnd/>
            </a:ln>
            <a:effectLst/>
          </p:spPr>
          <p:txBody>
            <a:bodyPr wrap="none" anchor="ctr"/>
            <a:lstStyle/>
            <a:p>
              <a:pPr algn="ctr">
                <a:defRPr/>
              </a:pPr>
              <a:r>
                <a:rPr kumimoji="1" lang="en-US" altLang="zh-CN" b="1">
                  <a:effectLst>
                    <a:outerShdw blurRad="38100" dist="38100" dir="2700000" algn="tl">
                      <a:srgbClr val="C0C0C0"/>
                    </a:outerShdw>
                  </a:effectLst>
                  <a:latin typeface="Times New Roman" pitchFamily="18" charset="0"/>
                </a:rPr>
                <a:t>A=2OR </a:t>
              </a:r>
            </a:p>
            <a:p>
              <a:pPr algn="ctr">
                <a:defRPr/>
              </a:pPr>
              <a:r>
                <a:rPr kumimoji="1" lang="en-US" altLang="zh-CN" b="1">
                  <a:effectLst>
                    <a:outerShdw blurRad="38100" dist="38100" dir="2700000" algn="tl">
                      <a:srgbClr val="C0C0C0"/>
                    </a:outerShdw>
                  </a:effectLst>
                  <a:latin typeface="Times New Roman" pitchFamily="18" charset="0"/>
                </a:rPr>
                <a:t>X&gt;1</a:t>
              </a:r>
            </a:p>
          </p:txBody>
        </p:sp>
        <p:sp>
          <p:nvSpPr>
            <p:cNvPr id="48192" name="Line 38"/>
            <p:cNvSpPr>
              <a:spLocks noChangeShapeType="1"/>
            </p:cNvSpPr>
            <p:nvPr/>
          </p:nvSpPr>
          <p:spPr bwMode="auto">
            <a:xfrm>
              <a:off x="4656" y="2352"/>
              <a:ext cx="240" cy="0"/>
            </a:xfrm>
            <a:prstGeom prst="line">
              <a:avLst/>
            </a:prstGeom>
            <a:noFill/>
            <a:ln w="28575">
              <a:solidFill>
                <a:schemeClr val="tx1"/>
              </a:solidFill>
              <a:round/>
              <a:headEnd/>
              <a:tailEnd/>
            </a:ln>
          </p:spPr>
          <p:txBody>
            <a:bodyPr/>
            <a:lstStyle/>
            <a:p>
              <a:endParaRPr lang="zh-CN" altLang="en-US"/>
            </a:p>
          </p:txBody>
        </p:sp>
        <p:sp>
          <p:nvSpPr>
            <p:cNvPr id="48193" name="Line 39"/>
            <p:cNvSpPr>
              <a:spLocks noChangeShapeType="1"/>
            </p:cNvSpPr>
            <p:nvPr/>
          </p:nvSpPr>
          <p:spPr bwMode="auto">
            <a:xfrm>
              <a:off x="4896" y="2352"/>
              <a:ext cx="0" cy="336"/>
            </a:xfrm>
            <a:prstGeom prst="line">
              <a:avLst/>
            </a:prstGeom>
            <a:noFill/>
            <a:ln w="28575">
              <a:solidFill>
                <a:schemeClr val="tx1"/>
              </a:solidFill>
              <a:round/>
              <a:headEnd/>
              <a:tailEnd type="triangle" w="med" len="med"/>
            </a:ln>
          </p:spPr>
          <p:txBody>
            <a:bodyPr/>
            <a:lstStyle/>
            <a:p>
              <a:endParaRPr lang="zh-CN" altLang="en-US"/>
            </a:p>
          </p:txBody>
        </p:sp>
        <p:sp>
          <p:nvSpPr>
            <p:cNvPr id="1795112" name="Rectangle 40"/>
            <p:cNvSpPr>
              <a:spLocks noChangeArrowheads="1"/>
            </p:cNvSpPr>
            <p:nvPr/>
          </p:nvSpPr>
          <p:spPr bwMode="auto">
            <a:xfrm>
              <a:off x="4416" y="2688"/>
              <a:ext cx="1008" cy="288"/>
            </a:xfrm>
            <a:prstGeom prst="rect">
              <a:avLst/>
            </a:prstGeom>
            <a:noFill/>
            <a:ln w="28575">
              <a:solidFill>
                <a:schemeClr val="tx1"/>
              </a:solidFill>
              <a:miter lim="800000"/>
              <a:headEnd/>
              <a:tailEnd/>
            </a:ln>
            <a:effectLst/>
          </p:spPr>
          <p:txBody>
            <a:bodyPr wrap="none" anchor="ctr"/>
            <a:lstStyle/>
            <a:p>
              <a:pPr algn="ctr">
                <a:defRPr/>
              </a:pPr>
              <a:r>
                <a:rPr kumimoji="1" lang="en-US" altLang="zh-CN" b="1">
                  <a:effectLst>
                    <a:outerShdw blurRad="38100" dist="38100" dir="2700000" algn="tl">
                      <a:srgbClr val="C0C0C0"/>
                    </a:outerShdw>
                  </a:effectLst>
                  <a:latin typeface="Times New Roman" pitchFamily="18" charset="0"/>
                </a:rPr>
                <a:t>X=X+1</a:t>
              </a:r>
            </a:p>
          </p:txBody>
        </p:sp>
        <p:sp>
          <p:nvSpPr>
            <p:cNvPr id="48195" name="Line 41"/>
            <p:cNvSpPr>
              <a:spLocks noChangeShapeType="1"/>
            </p:cNvSpPr>
            <p:nvPr/>
          </p:nvSpPr>
          <p:spPr bwMode="auto">
            <a:xfrm>
              <a:off x="2688" y="2352"/>
              <a:ext cx="0" cy="816"/>
            </a:xfrm>
            <a:prstGeom prst="line">
              <a:avLst/>
            </a:prstGeom>
            <a:noFill/>
            <a:ln w="28575">
              <a:solidFill>
                <a:schemeClr val="tx1"/>
              </a:solidFill>
              <a:round/>
              <a:headEnd/>
              <a:tailEnd/>
            </a:ln>
          </p:spPr>
          <p:txBody>
            <a:bodyPr/>
            <a:lstStyle/>
            <a:p>
              <a:endParaRPr lang="zh-CN" altLang="en-US"/>
            </a:p>
          </p:txBody>
        </p:sp>
        <p:sp>
          <p:nvSpPr>
            <p:cNvPr id="48196" name="Line 42"/>
            <p:cNvSpPr>
              <a:spLocks noChangeShapeType="1"/>
            </p:cNvSpPr>
            <p:nvPr/>
          </p:nvSpPr>
          <p:spPr bwMode="auto">
            <a:xfrm>
              <a:off x="2688" y="2352"/>
              <a:ext cx="240" cy="0"/>
            </a:xfrm>
            <a:prstGeom prst="line">
              <a:avLst/>
            </a:prstGeom>
            <a:noFill/>
            <a:ln w="28575">
              <a:solidFill>
                <a:schemeClr val="tx1"/>
              </a:solidFill>
              <a:round/>
              <a:headEnd/>
              <a:tailEnd/>
            </a:ln>
          </p:spPr>
          <p:txBody>
            <a:bodyPr/>
            <a:lstStyle/>
            <a:p>
              <a:endParaRPr lang="zh-CN" altLang="en-US"/>
            </a:p>
          </p:txBody>
        </p:sp>
        <p:sp>
          <p:nvSpPr>
            <p:cNvPr id="48197" name="Line 43"/>
            <p:cNvSpPr>
              <a:spLocks noChangeShapeType="1"/>
            </p:cNvSpPr>
            <p:nvPr/>
          </p:nvSpPr>
          <p:spPr bwMode="auto">
            <a:xfrm>
              <a:off x="4896" y="2976"/>
              <a:ext cx="0" cy="192"/>
            </a:xfrm>
            <a:prstGeom prst="line">
              <a:avLst/>
            </a:prstGeom>
            <a:noFill/>
            <a:ln w="28575">
              <a:solidFill>
                <a:schemeClr val="tx1"/>
              </a:solidFill>
              <a:round/>
              <a:headEnd/>
              <a:tailEnd/>
            </a:ln>
          </p:spPr>
          <p:txBody>
            <a:bodyPr/>
            <a:lstStyle/>
            <a:p>
              <a:endParaRPr lang="zh-CN" altLang="en-US"/>
            </a:p>
          </p:txBody>
        </p:sp>
        <p:sp>
          <p:nvSpPr>
            <p:cNvPr id="48198" name="Line 44"/>
            <p:cNvSpPr>
              <a:spLocks noChangeShapeType="1"/>
            </p:cNvSpPr>
            <p:nvPr/>
          </p:nvSpPr>
          <p:spPr bwMode="auto">
            <a:xfrm>
              <a:off x="2688" y="3168"/>
              <a:ext cx="2208" cy="0"/>
            </a:xfrm>
            <a:prstGeom prst="line">
              <a:avLst/>
            </a:prstGeom>
            <a:noFill/>
            <a:ln w="28575">
              <a:solidFill>
                <a:schemeClr val="tx1"/>
              </a:solidFill>
              <a:round/>
              <a:headEnd/>
              <a:tailEnd/>
            </a:ln>
          </p:spPr>
          <p:txBody>
            <a:bodyPr/>
            <a:lstStyle/>
            <a:p>
              <a:endParaRPr lang="zh-CN" altLang="en-US"/>
            </a:p>
          </p:txBody>
        </p:sp>
        <p:sp>
          <p:nvSpPr>
            <p:cNvPr id="48199" name="Line 45"/>
            <p:cNvSpPr>
              <a:spLocks noChangeShapeType="1"/>
            </p:cNvSpPr>
            <p:nvPr/>
          </p:nvSpPr>
          <p:spPr bwMode="auto">
            <a:xfrm>
              <a:off x="3840" y="3168"/>
              <a:ext cx="0" cy="288"/>
            </a:xfrm>
            <a:prstGeom prst="line">
              <a:avLst/>
            </a:prstGeom>
            <a:noFill/>
            <a:ln w="28575">
              <a:solidFill>
                <a:schemeClr val="tx1"/>
              </a:solidFill>
              <a:round/>
              <a:headEnd/>
              <a:tailEnd type="triangle" w="med" len="med"/>
            </a:ln>
          </p:spPr>
          <p:txBody>
            <a:bodyPr/>
            <a:lstStyle/>
            <a:p>
              <a:endParaRPr lang="zh-CN" altLang="en-US"/>
            </a:p>
          </p:txBody>
        </p:sp>
        <p:sp>
          <p:nvSpPr>
            <p:cNvPr id="1795118" name="Text Box 46"/>
            <p:cNvSpPr txBox="1">
              <a:spLocks noChangeArrowheads="1"/>
            </p:cNvSpPr>
            <p:nvPr/>
          </p:nvSpPr>
          <p:spPr bwMode="auto">
            <a:xfrm>
              <a:off x="4560" y="624"/>
              <a:ext cx="336" cy="352"/>
            </a:xfrm>
            <a:prstGeom prst="rect">
              <a:avLst/>
            </a:prstGeom>
            <a:noFill/>
            <a:ln w="9525">
              <a:noFill/>
              <a:miter lim="800000"/>
              <a:headEnd/>
              <a:tailEnd/>
            </a:ln>
            <a:effectLst/>
          </p:spPr>
          <p:txBody>
            <a:bodyPr>
              <a:spAutoFit/>
            </a:bodyPr>
            <a:lstStyle/>
            <a:p>
              <a:pPr>
                <a:spcBef>
                  <a:spcPct val="50000"/>
                </a:spcBef>
                <a:defRPr/>
              </a:pPr>
              <a:r>
                <a:rPr kumimoji="1" lang="zh-CN" altLang="en-US" sz="2800" b="1">
                  <a:effectLst>
                    <a:outerShdw blurRad="38100" dist="38100" dir="2700000" algn="tl">
                      <a:srgbClr val="C0C0C0"/>
                    </a:outerShdw>
                  </a:effectLst>
                  <a:latin typeface="Times New Roman" pitchFamily="18" charset="0"/>
                </a:rPr>
                <a:t>是</a:t>
              </a:r>
            </a:p>
          </p:txBody>
        </p:sp>
        <p:sp>
          <p:nvSpPr>
            <p:cNvPr id="1795119" name="Text Box 47"/>
            <p:cNvSpPr txBox="1">
              <a:spLocks noChangeArrowheads="1"/>
            </p:cNvSpPr>
            <p:nvPr/>
          </p:nvSpPr>
          <p:spPr bwMode="auto">
            <a:xfrm>
              <a:off x="3744" y="192"/>
              <a:ext cx="336" cy="352"/>
            </a:xfrm>
            <a:prstGeom prst="rect">
              <a:avLst/>
            </a:prstGeom>
            <a:noFill/>
            <a:ln w="9525">
              <a:noFill/>
              <a:miter lim="800000"/>
              <a:headEnd/>
              <a:tailEnd/>
            </a:ln>
            <a:effectLst/>
          </p:spPr>
          <p:txBody>
            <a:bodyPr>
              <a:spAutoFit/>
            </a:bodyPr>
            <a:lstStyle/>
            <a:p>
              <a:pPr>
                <a:spcBef>
                  <a:spcPct val="50000"/>
                </a:spcBef>
                <a:defRPr/>
              </a:pPr>
              <a:r>
                <a:rPr kumimoji="1" lang="en-US" altLang="zh-CN" sz="2800" b="1">
                  <a:effectLst>
                    <a:outerShdw blurRad="38100" dist="38100" dir="2700000" algn="tl">
                      <a:srgbClr val="C0C0C0"/>
                    </a:outerShdw>
                  </a:effectLst>
                  <a:latin typeface="Times New Roman" pitchFamily="18" charset="0"/>
                </a:rPr>
                <a:t>a</a:t>
              </a:r>
            </a:p>
          </p:txBody>
        </p:sp>
        <p:sp>
          <p:nvSpPr>
            <p:cNvPr id="1795120" name="Text Box 48"/>
            <p:cNvSpPr txBox="1">
              <a:spLocks noChangeArrowheads="1"/>
            </p:cNvSpPr>
            <p:nvPr/>
          </p:nvSpPr>
          <p:spPr bwMode="auto">
            <a:xfrm>
              <a:off x="4608" y="2016"/>
              <a:ext cx="336" cy="352"/>
            </a:xfrm>
            <a:prstGeom prst="rect">
              <a:avLst/>
            </a:prstGeom>
            <a:noFill/>
            <a:ln w="9525">
              <a:noFill/>
              <a:miter lim="800000"/>
              <a:headEnd/>
              <a:tailEnd/>
            </a:ln>
            <a:effectLst/>
          </p:spPr>
          <p:txBody>
            <a:bodyPr>
              <a:spAutoFit/>
            </a:bodyPr>
            <a:lstStyle/>
            <a:p>
              <a:pPr>
                <a:spcBef>
                  <a:spcPct val="50000"/>
                </a:spcBef>
                <a:defRPr/>
              </a:pPr>
              <a:r>
                <a:rPr kumimoji="1" lang="zh-CN" altLang="en-US" sz="2800" b="1">
                  <a:effectLst>
                    <a:outerShdw blurRad="38100" dist="38100" dir="2700000" algn="tl">
                      <a:srgbClr val="C0C0C0"/>
                    </a:outerShdw>
                  </a:effectLst>
                  <a:latin typeface="Times New Roman" pitchFamily="18" charset="0"/>
                </a:rPr>
                <a:t>是</a:t>
              </a:r>
            </a:p>
          </p:txBody>
        </p:sp>
        <p:sp>
          <p:nvSpPr>
            <p:cNvPr id="1795121" name="Text Box 49"/>
            <p:cNvSpPr txBox="1">
              <a:spLocks noChangeArrowheads="1"/>
            </p:cNvSpPr>
            <p:nvPr/>
          </p:nvSpPr>
          <p:spPr bwMode="auto">
            <a:xfrm>
              <a:off x="2592" y="624"/>
              <a:ext cx="336" cy="352"/>
            </a:xfrm>
            <a:prstGeom prst="rect">
              <a:avLst/>
            </a:prstGeom>
            <a:noFill/>
            <a:ln w="9525">
              <a:noFill/>
              <a:miter lim="800000"/>
              <a:headEnd/>
              <a:tailEnd/>
            </a:ln>
            <a:effectLst/>
          </p:spPr>
          <p:txBody>
            <a:bodyPr>
              <a:spAutoFit/>
            </a:bodyPr>
            <a:lstStyle/>
            <a:p>
              <a:pPr>
                <a:spcBef>
                  <a:spcPct val="50000"/>
                </a:spcBef>
                <a:defRPr/>
              </a:pPr>
              <a:r>
                <a:rPr kumimoji="1" lang="zh-CN" altLang="en-US" sz="2800" b="1">
                  <a:effectLst>
                    <a:outerShdw blurRad="38100" dist="38100" dir="2700000" algn="tl">
                      <a:srgbClr val="C0C0C0"/>
                    </a:outerShdw>
                  </a:effectLst>
                  <a:latin typeface="Times New Roman" pitchFamily="18" charset="0"/>
                </a:rPr>
                <a:t>否</a:t>
              </a:r>
            </a:p>
          </p:txBody>
        </p:sp>
        <p:sp>
          <p:nvSpPr>
            <p:cNvPr id="1795122" name="Text Box 50"/>
            <p:cNvSpPr txBox="1">
              <a:spLocks noChangeArrowheads="1"/>
            </p:cNvSpPr>
            <p:nvPr/>
          </p:nvSpPr>
          <p:spPr bwMode="auto">
            <a:xfrm>
              <a:off x="2400" y="1104"/>
              <a:ext cx="336" cy="352"/>
            </a:xfrm>
            <a:prstGeom prst="rect">
              <a:avLst/>
            </a:prstGeom>
            <a:noFill/>
            <a:ln w="9525">
              <a:noFill/>
              <a:miter lim="800000"/>
              <a:headEnd/>
              <a:tailEnd/>
            </a:ln>
            <a:effectLst/>
          </p:spPr>
          <p:txBody>
            <a:bodyPr>
              <a:spAutoFit/>
            </a:bodyPr>
            <a:lstStyle/>
            <a:p>
              <a:pPr>
                <a:spcBef>
                  <a:spcPct val="50000"/>
                </a:spcBef>
                <a:defRPr/>
              </a:pPr>
              <a:r>
                <a:rPr kumimoji="1" lang="en-US" altLang="zh-CN" sz="2800" b="1">
                  <a:effectLst>
                    <a:outerShdw blurRad="38100" dist="38100" dir="2700000" algn="tl">
                      <a:srgbClr val="C0C0C0"/>
                    </a:outerShdw>
                  </a:effectLst>
                  <a:latin typeface="Times New Roman" pitchFamily="18" charset="0"/>
                </a:rPr>
                <a:t>b</a:t>
              </a:r>
            </a:p>
          </p:txBody>
        </p:sp>
        <p:sp>
          <p:nvSpPr>
            <p:cNvPr id="1795123" name="Text Box 51"/>
            <p:cNvSpPr txBox="1">
              <a:spLocks noChangeArrowheads="1"/>
            </p:cNvSpPr>
            <p:nvPr/>
          </p:nvSpPr>
          <p:spPr bwMode="auto">
            <a:xfrm>
              <a:off x="4848" y="960"/>
              <a:ext cx="336" cy="352"/>
            </a:xfrm>
            <a:prstGeom prst="rect">
              <a:avLst/>
            </a:prstGeom>
            <a:noFill/>
            <a:ln w="9525">
              <a:noFill/>
              <a:miter lim="800000"/>
              <a:headEnd/>
              <a:tailEnd/>
            </a:ln>
            <a:effectLst/>
          </p:spPr>
          <p:txBody>
            <a:bodyPr>
              <a:spAutoFit/>
            </a:bodyPr>
            <a:lstStyle/>
            <a:p>
              <a:pPr>
                <a:spcBef>
                  <a:spcPct val="50000"/>
                </a:spcBef>
                <a:defRPr/>
              </a:pPr>
              <a:r>
                <a:rPr kumimoji="1" lang="en-US" altLang="zh-CN" sz="2800" b="1">
                  <a:effectLst>
                    <a:outerShdw blurRad="38100" dist="38100" dir="2700000" algn="tl">
                      <a:srgbClr val="C0C0C0"/>
                    </a:outerShdw>
                  </a:effectLst>
                  <a:latin typeface="Times New Roman" pitchFamily="18" charset="0"/>
                </a:rPr>
                <a:t>c</a:t>
              </a:r>
            </a:p>
          </p:txBody>
        </p:sp>
        <p:sp>
          <p:nvSpPr>
            <p:cNvPr id="1795124" name="Text Box 52"/>
            <p:cNvSpPr txBox="1">
              <a:spLocks noChangeArrowheads="1"/>
            </p:cNvSpPr>
            <p:nvPr/>
          </p:nvSpPr>
          <p:spPr bwMode="auto">
            <a:xfrm>
              <a:off x="2448" y="2352"/>
              <a:ext cx="336" cy="352"/>
            </a:xfrm>
            <a:prstGeom prst="rect">
              <a:avLst/>
            </a:prstGeom>
            <a:noFill/>
            <a:ln w="9525">
              <a:noFill/>
              <a:miter lim="800000"/>
              <a:headEnd/>
              <a:tailEnd/>
            </a:ln>
            <a:effectLst/>
          </p:spPr>
          <p:txBody>
            <a:bodyPr>
              <a:spAutoFit/>
            </a:bodyPr>
            <a:lstStyle/>
            <a:p>
              <a:pPr>
                <a:spcBef>
                  <a:spcPct val="50000"/>
                </a:spcBef>
                <a:defRPr/>
              </a:pPr>
              <a:r>
                <a:rPr kumimoji="1" lang="en-US" altLang="zh-CN" sz="2800" b="1">
                  <a:effectLst>
                    <a:outerShdw blurRad="38100" dist="38100" dir="2700000" algn="tl">
                      <a:srgbClr val="C0C0C0"/>
                    </a:outerShdw>
                  </a:effectLst>
                  <a:latin typeface="Times New Roman" pitchFamily="18" charset="0"/>
                </a:rPr>
                <a:t>d</a:t>
              </a:r>
            </a:p>
          </p:txBody>
        </p:sp>
        <p:sp>
          <p:nvSpPr>
            <p:cNvPr id="1795125" name="Text Box 53"/>
            <p:cNvSpPr txBox="1">
              <a:spLocks noChangeArrowheads="1"/>
            </p:cNvSpPr>
            <p:nvPr/>
          </p:nvSpPr>
          <p:spPr bwMode="auto">
            <a:xfrm>
              <a:off x="4896" y="2352"/>
              <a:ext cx="336" cy="352"/>
            </a:xfrm>
            <a:prstGeom prst="rect">
              <a:avLst/>
            </a:prstGeom>
            <a:noFill/>
            <a:ln w="9525">
              <a:noFill/>
              <a:miter lim="800000"/>
              <a:headEnd/>
              <a:tailEnd/>
            </a:ln>
            <a:effectLst/>
          </p:spPr>
          <p:txBody>
            <a:bodyPr>
              <a:spAutoFit/>
            </a:bodyPr>
            <a:lstStyle/>
            <a:p>
              <a:pPr>
                <a:spcBef>
                  <a:spcPct val="50000"/>
                </a:spcBef>
                <a:defRPr/>
              </a:pPr>
              <a:r>
                <a:rPr kumimoji="1" lang="en-US" altLang="zh-CN" sz="2800" b="1">
                  <a:effectLst>
                    <a:outerShdw blurRad="38100" dist="38100" dir="2700000" algn="tl">
                      <a:srgbClr val="C0C0C0"/>
                    </a:outerShdw>
                  </a:effectLst>
                  <a:latin typeface="Times New Roman" pitchFamily="18" charset="0"/>
                </a:rPr>
                <a:t>e</a:t>
              </a:r>
            </a:p>
          </p:txBody>
        </p:sp>
      </p:grpSp>
      <p:sp>
        <p:nvSpPr>
          <p:cNvPr id="1795126" name="Line 54"/>
          <p:cNvSpPr>
            <a:spLocks noChangeShapeType="1"/>
          </p:cNvSpPr>
          <p:nvPr/>
        </p:nvSpPr>
        <p:spPr bwMode="auto">
          <a:xfrm>
            <a:off x="6235700" y="1677988"/>
            <a:ext cx="0" cy="609600"/>
          </a:xfrm>
          <a:prstGeom prst="line">
            <a:avLst/>
          </a:prstGeom>
          <a:noFill/>
          <a:ln w="28575">
            <a:solidFill>
              <a:srgbClr val="0033CC"/>
            </a:solidFill>
            <a:round/>
            <a:headEnd/>
            <a:tailEnd type="triangle" w="med" len="med"/>
          </a:ln>
        </p:spPr>
        <p:txBody>
          <a:bodyPr/>
          <a:lstStyle/>
          <a:p>
            <a:endParaRPr lang="zh-CN" altLang="en-US"/>
          </a:p>
        </p:txBody>
      </p:sp>
      <p:sp>
        <p:nvSpPr>
          <p:cNvPr id="1795127" name="Line 55"/>
          <p:cNvSpPr>
            <a:spLocks noChangeShapeType="1"/>
          </p:cNvSpPr>
          <p:nvPr/>
        </p:nvSpPr>
        <p:spPr bwMode="auto">
          <a:xfrm>
            <a:off x="7607300" y="2636838"/>
            <a:ext cx="381000" cy="0"/>
          </a:xfrm>
          <a:prstGeom prst="line">
            <a:avLst/>
          </a:prstGeom>
          <a:noFill/>
          <a:ln w="28575">
            <a:solidFill>
              <a:srgbClr val="0033CC"/>
            </a:solidFill>
            <a:round/>
            <a:headEnd/>
            <a:tailEnd/>
          </a:ln>
        </p:spPr>
        <p:txBody>
          <a:bodyPr/>
          <a:lstStyle/>
          <a:p>
            <a:endParaRPr lang="zh-CN" altLang="en-US"/>
          </a:p>
        </p:txBody>
      </p:sp>
      <p:sp>
        <p:nvSpPr>
          <p:cNvPr id="1795128" name="Line 56"/>
          <p:cNvSpPr>
            <a:spLocks noChangeShapeType="1"/>
          </p:cNvSpPr>
          <p:nvPr/>
        </p:nvSpPr>
        <p:spPr bwMode="auto">
          <a:xfrm>
            <a:off x="7956550" y="2668588"/>
            <a:ext cx="31750" cy="460375"/>
          </a:xfrm>
          <a:prstGeom prst="line">
            <a:avLst/>
          </a:prstGeom>
          <a:noFill/>
          <a:ln w="28575">
            <a:solidFill>
              <a:srgbClr val="0033CC"/>
            </a:solidFill>
            <a:round/>
            <a:headEnd/>
            <a:tailEnd type="triangle" w="med" len="med"/>
          </a:ln>
        </p:spPr>
        <p:txBody>
          <a:bodyPr/>
          <a:lstStyle/>
          <a:p>
            <a:endParaRPr lang="zh-CN" altLang="en-US"/>
          </a:p>
        </p:txBody>
      </p:sp>
      <p:sp>
        <p:nvSpPr>
          <p:cNvPr id="1795129" name="Line 57"/>
          <p:cNvSpPr>
            <a:spLocks noChangeShapeType="1"/>
          </p:cNvSpPr>
          <p:nvPr/>
        </p:nvSpPr>
        <p:spPr bwMode="auto">
          <a:xfrm>
            <a:off x="7988300" y="3586163"/>
            <a:ext cx="0" cy="304800"/>
          </a:xfrm>
          <a:prstGeom prst="line">
            <a:avLst/>
          </a:prstGeom>
          <a:noFill/>
          <a:ln w="28575">
            <a:solidFill>
              <a:srgbClr val="0033CC"/>
            </a:solidFill>
            <a:round/>
            <a:headEnd/>
            <a:tailEnd/>
          </a:ln>
        </p:spPr>
        <p:txBody>
          <a:bodyPr/>
          <a:lstStyle/>
          <a:p>
            <a:endParaRPr lang="zh-CN" altLang="en-US"/>
          </a:p>
        </p:txBody>
      </p:sp>
      <p:sp>
        <p:nvSpPr>
          <p:cNvPr id="1795130" name="Line 58"/>
          <p:cNvSpPr>
            <a:spLocks noChangeShapeType="1"/>
          </p:cNvSpPr>
          <p:nvPr/>
        </p:nvSpPr>
        <p:spPr bwMode="auto">
          <a:xfrm flipH="1">
            <a:off x="6311900" y="3890963"/>
            <a:ext cx="1676400" cy="0"/>
          </a:xfrm>
          <a:prstGeom prst="line">
            <a:avLst/>
          </a:prstGeom>
          <a:noFill/>
          <a:ln w="28575">
            <a:solidFill>
              <a:srgbClr val="0033CC"/>
            </a:solidFill>
            <a:round/>
            <a:headEnd/>
            <a:tailEnd/>
          </a:ln>
        </p:spPr>
        <p:txBody>
          <a:bodyPr/>
          <a:lstStyle/>
          <a:p>
            <a:endParaRPr lang="zh-CN" altLang="en-US"/>
          </a:p>
        </p:txBody>
      </p:sp>
      <p:sp>
        <p:nvSpPr>
          <p:cNvPr id="1795131" name="Line 59"/>
          <p:cNvSpPr>
            <a:spLocks noChangeShapeType="1"/>
          </p:cNvSpPr>
          <p:nvPr/>
        </p:nvSpPr>
        <p:spPr bwMode="auto">
          <a:xfrm>
            <a:off x="6311900" y="3890963"/>
            <a:ext cx="0" cy="457200"/>
          </a:xfrm>
          <a:prstGeom prst="line">
            <a:avLst/>
          </a:prstGeom>
          <a:noFill/>
          <a:ln w="28575">
            <a:solidFill>
              <a:srgbClr val="0033CC"/>
            </a:solidFill>
            <a:round/>
            <a:headEnd/>
            <a:tailEnd type="triangle" w="med" len="med"/>
          </a:ln>
        </p:spPr>
        <p:txBody>
          <a:bodyPr/>
          <a:lstStyle/>
          <a:p>
            <a:endParaRPr lang="zh-CN" altLang="en-US"/>
          </a:p>
        </p:txBody>
      </p:sp>
      <p:sp>
        <p:nvSpPr>
          <p:cNvPr id="1795132" name="Line 60"/>
          <p:cNvSpPr>
            <a:spLocks noChangeShapeType="1"/>
          </p:cNvSpPr>
          <p:nvPr/>
        </p:nvSpPr>
        <p:spPr bwMode="auto">
          <a:xfrm>
            <a:off x="4559300" y="4684713"/>
            <a:ext cx="381000" cy="0"/>
          </a:xfrm>
          <a:prstGeom prst="line">
            <a:avLst/>
          </a:prstGeom>
          <a:noFill/>
          <a:ln w="28575">
            <a:solidFill>
              <a:srgbClr val="0033CC"/>
            </a:solidFill>
            <a:round/>
            <a:headEnd/>
            <a:tailEnd/>
          </a:ln>
        </p:spPr>
        <p:txBody>
          <a:bodyPr/>
          <a:lstStyle/>
          <a:p>
            <a:endParaRPr lang="zh-CN" altLang="en-US"/>
          </a:p>
        </p:txBody>
      </p:sp>
      <p:sp>
        <p:nvSpPr>
          <p:cNvPr id="1795133" name="Line 61"/>
          <p:cNvSpPr>
            <a:spLocks noChangeShapeType="1"/>
          </p:cNvSpPr>
          <p:nvPr/>
        </p:nvSpPr>
        <p:spPr bwMode="auto">
          <a:xfrm>
            <a:off x="4559300" y="4684713"/>
            <a:ext cx="12700" cy="1223962"/>
          </a:xfrm>
          <a:prstGeom prst="line">
            <a:avLst/>
          </a:prstGeom>
          <a:noFill/>
          <a:ln w="28575">
            <a:solidFill>
              <a:srgbClr val="0033CC"/>
            </a:solidFill>
            <a:round/>
            <a:headEnd/>
            <a:tailEnd/>
          </a:ln>
        </p:spPr>
        <p:txBody>
          <a:bodyPr/>
          <a:lstStyle/>
          <a:p>
            <a:endParaRPr lang="zh-CN" altLang="en-US"/>
          </a:p>
        </p:txBody>
      </p:sp>
      <p:sp>
        <p:nvSpPr>
          <p:cNvPr id="1795134" name="Line 62"/>
          <p:cNvSpPr>
            <a:spLocks noChangeShapeType="1"/>
          </p:cNvSpPr>
          <p:nvPr/>
        </p:nvSpPr>
        <p:spPr bwMode="auto">
          <a:xfrm flipH="1">
            <a:off x="4559300" y="5908675"/>
            <a:ext cx="1828800" cy="0"/>
          </a:xfrm>
          <a:prstGeom prst="line">
            <a:avLst/>
          </a:prstGeom>
          <a:noFill/>
          <a:ln w="28575">
            <a:solidFill>
              <a:srgbClr val="0033CC"/>
            </a:solidFill>
            <a:round/>
            <a:headEnd/>
            <a:tailEnd/>
          </a:ln>
        </p:spPr>
        <p:txBody>
          <a:bodyPr/>
          <a:lstStyle/>
          <a:p>
            <a:endParaRPr lang="zh-CN" altLang="en-US"/>
          </a:p>
        </p:txBody>
      </p:sp>
      <p:sp>
        <p:nvSpPr>
          <p:cNvPr id="1795135" name="Line 63"/>
          <p:cNvSpPr>
            <a:spLocks noChangeShapeType="1"/>
          </p:cNvSpPr>
          <p:nvPr/>
        </p:nvSpPr>
        <p:spPr bwMode="auto">
          <a:xfrm>
            <a:off x="6388100" y="5908675"/>
            <a:ext cx="0" cy="457200"/>
          </a:xfrm>
          <a:prstGeom prst="line">
            <a:avLst/>
          </a:prstGeom>
          <a:noFill/>
          <a:ln w="28575">
            <a:solidFill>
              <a:srgbClr val="0033CC"/>
            </a:solidFill>
            <a:round/>
            <a:headEnd/>
            <a:tailEnd type="triangle" w="med" len="med"/>
          </a:ln>
        </p:spPr>
        <p:txBody>
          <a:bodyPr/>
          <a:lstStyle/>
          <a:p>
            <a:endParaRPr lang="zh-CN" altLang="en-US"/>
          </a:p>
        </p:txBody>
      </p:sp>
      <p:sp>
        <p:nvSpPr>
          <p:cNvPr id="1795136" name="Text Box 64"/>
          <p:cNvSpPr txBox="1">
            <a:spLocks noChangeArrowheads="1"/>
          </p:cNvSpPr>
          <p:nvPr/>
        </p:nvSpPr>
        <p:spPr bwMode="auto">
          <a:xfrm>
            <a:off x="6235700" y="1525588"/>
            <a:ext cx="609600" cy="519112"/>
          </a:xfrm>
          <a:prstGeom prst="rect">
            <a:avLst/>
          </a:prstGeom>
          <a:noFill/>
          <a:ln w="9525">
            <a:noFill/>
            <a:miter lim="800000"/>
            <a:headEnd/>
            <a:tailEnd/>
          </a:ln>
          <a:effectLst/>
        </p:spPr>
        <p:txBody>
          <a:bodyPr>
            <a:spAutoFit/>
          </a:bodyPr>
          <a:lstStyle/>
          <a:p>
            <a:pPr>
              <a:spcBef>
                <a:spcPct val="50000"/>
              </a:spcBef>
              <a:defRPr/>
            </a:pPr>
            <a:r>
              <a:rPr kumimoji="1" lang="en-US" altLang="zh-CN" sz="2800" b="1">
                <a:solidFill>
                  <a:srgbClr val="0033CC"/>
                </a:solidFill>
                <a:effectLst>
                  <a:outerShdw blurRad="38100" dist="38100" dir="2700000" algn="tl">
                    <a:srgbClr val="C0C0C0"/>
                  </a:outerShdw>
                </a:effectLst>
                <a:latin typeface="Times New Roman" pitchFamily="18" charset="0"/>
              </a:rPr>
              <a:t>a</a:t>
            </a:r>
          </a:p>
        </p:txBody>
      </p:sp>
      <p:sp>
        <p:nvSpPr>
          <p:cNvPr id="1795137" name="Text Box 65"/>
          <p:cNvSpPr txBox="1">
            <a:spLocks noChangeArrowheads="1"/>
          </p:cNvSpPr>
          <p:nvPr/>
        </p:nvSpPr>
        <p:spPr bwMode="auto">
          <a:xfrm>
            <a:off x="7956550" y="2652713"/>
            <a:ext cx="457200" cy="519112"/>
          </a:xfrm>
          <a:prstGeom prst="rect">
            <a:avLst/>
          </a:prstGeom>
          <a:noFill/>
          <a:ln w="9525">
            <a:noFill/>
            <a:miter lim="800000"/>
            <a:headEnd/>
            <a:tailEnd/>
          </a:ln>
          <a:effectLst/>
        </p:spPr>
        <p:txBody>
          <a:bodyPr>
            <a:spAutoFit/>
          </a:bodyPr>
          <a:lstStyle/>
          <a:p>
            <a:pPr>
              <a:spcBef>
                <a:spcPct val="50000"/>
              </a:spcBef>
              <a:defRPr/>
            </a:pPr>
            <a:r>
              <a:rPr kumimoji="1" lang="en-US" altLang="zh-CN" sz="2800" b="1">
                <a:solidFill>
                  <a:srgbClr val="0033CC"/>
                </a:solidFill>
                <a:effectLst>
                  <a:outerShdw blurRad="38100" dist="38100" dir="2700000" algn="tl">
                    <a:srgbClr val="C0C0C0"/>
                  </a:outerShdw>
                </a:effectLst>
                <a:latin typeface="Times New Roman" pitchFamily="18" charset="0"/>
              </a:rPr>
              <a:t>c</a:t>
            </a:r>
          </a:p>
        </p:txBody>
      </p:sp>
      <p:sp>
        <p:nvSpPr>
          <p:cNvPr id="1795138" name="Text Box 66"/>
          <p:cNvSpPr txBox="1">
            <a:spLocks noChangeArrowheads="1"/>
          </p:cNvSpPr>
          <p:nvPr/>
        </p:nvSpPr>
        <p:spPr bwMode="auto">
          <a:xfrm>
            <a:off x="4178300" y="4724400"/>
            <a:ext cx="533400" cy="519113"/>
          </a:xfrm>
          <a:prstGeom prst="rect">
            <a:avLst/>
          </a:prstGeom>
          <a:noFill/>
          <a:ln w="9525">
            <a:noFill/>
            <a:miter lim="800000"/>
            <a:headEnd/>
            <a:tailEnd/>
          </a:ln>
          <a:effectLst/>
        </p:spPr>
        <p:txBody>
          <a:bodyPr>
            <a:spAutoFit/>
          </a:bodyPr>
          <a:lstStyle/>
          <a:p>
            <a:pPr>
              <a:spcBef>
                <a:spcPct val="50000"/>
              </a:spcBef>
              <a:defRPr/>
            </a:pPr>
            <a:r>
              <a:rPr kumimoji="1" lang="en-US" altLang="zh-CN" sz="2800" b="1">
                <a:solidFill>
                  <a:srgbClr val="0033CC"/>
                </a:solidFill>
                <a:effectLst>
                  <a:outerShdw blurRad="38100" dist="38100" dir="2700000" algn="tl">
                    <a:srgbClr val="C0C0C0"/>
                  </a:outerShdw>
                </a:effectLst>
                <a:latin typeface="Times New Roman" pitchFamily="18" charset="0"/>
              </a:rPr>
              <a:t>d</a:t>
            </a:r>
          </a:p>
        </p:txBody>
      </p:sp>
      <p:sp>
        <p:nvSpPr>
          <p:cNvPr id="1795139" name="Line 67"/>
          <p:cNvSpPr>
            <a:spLocks noChangeShapeType="1"/>
          </p:cNvSpPr>
          <p:nvPr/>
        </p:nvSpPr>
        <p:spPr bwMode="auto">
          <a:xfrm>
            <a:off x="4483100" y="2668588"/>
            <a:ext cx="381000" cy="0"/>
          </a:xfrm>
          <a:prstGeom prst="line">
            <a:avLst/>
          </a:prstGeom>
          <a:noFill/>
          <a:ln w="28575">
            <a:solidFill>
              <a:srgbClr val="FF0000"/>
            </a:solidFill>
            <a:round/>
            <a:headEnd/>
            <a:tailEnd/>
          </a:ln>
        </p:spPr>
        <p:txBody>
          <a:bodyPr/>
          <a:lstStyle/>
          <a:p>
            <a:endParaRPr lang="zh-CN" altLang="en-US"/>
          </a:p>
        </p:txBody>
      </p:sp>
      <p:sp>
        <p:nvSpPr>
          <p:cNvPr id="1795140" name="Line 68"/>
          <p:cNvSpPr>
            <a:spLocks noChangeShapeType="1"/>
          </p:cNvSpPr>
          <p:nvPr/>
        </p:nvSpPr>
        <p:spPr bwMode="auto">
          <a:xfrm flipH="1">
            <a:off x="4483100" y="2668588"/>
            <a:ext cx="17463" cy="1222375"/>
          </a:xfrm>
          <a:prstGeom prst="line">
            <a:avLst/>
          </a:prstGeom>
          <a:noFill/>
          <a:ln w="28575">
            <a:solidFill>
              <a:srgbClr val="FF0000"/>
            </a:solidFill>
            <a:round/>
            <a:headEnd/>
            <a:tailEnd/>
          </a:ln>
        </p:spPr>
        <p:txBody>
          <a:bodyPr/>
          <a:lstStyle/>
          <a:p>
            <a:endParaRPr lang="zh-CN" altLang="en-US"/>
          </a:p>
        </p:txBody>
      </p:sp>
      <p:sp>
        <p:nvSpPr>
          <p:cNvPr id="1795141" name="Line 69"/>
          <p:cNvSpPr>
            <a:spLocks noChangeShapeType="1"/>
          </p:cNvSpPr>
          <p:nvPr/>
        </p:nvSpPr>
        <p:spPr bwMode="auto">
          <a:xfrm>
            <a:off x="4483100" y="3890963"/>
            <a:ext cx="1828800" cy="0"/>
          </a:xfrm>
          <a:prstGeom prst="line">
            <a:avLst/>
          </a:prstGeom>
          <a:noFill/>
          <a:ln w="28575">
            <a:solidFill>
              <a:srgbClr val="FF0000"/>
            </a:solidFill>
            <a:round/>
            <a:headEnd/>
            <a:tailEnd/>
          </a:ln>
        </p:spPr>
        <p:txBody>
          <a:bodyPr/>
          <a:lstStyle/>
          <a:p>
            <a:endParaRPr lang="zh-CN" altLang="en-US"/>
          </a:p>
        </p:txBody>
      </p:sp>
      <p:sp>
        <p:nvSpPr>
          <p:cNvPr id="1795142" name="Line 70"/>
          <p:cNvSpPr>
            <a:spLocks noChangeShapeType="1"/>
          </p:cNvSpPr>
          <p:nvPr/>
        </p:nvSpPr>
        <p:spPr bwMode="auto">
          <a:xfrm>
            <a:off x="6300788" y="3860800"/>
            <a:ext cx="0" cy="457200"/>
          </a:xfrm>
          <a:prstGeom prst="line">
            <a:avLst/>
          </a:prstGeom>
          <a:noFill/>
          <a:ln w="28575">
            <a:solidFill>
              <a:srgbClr val="FF0000"/>
            </a:solidFill>
            <a:round/>
            <a:headEnd/>
            <a:tailEnd type="triangle" w="med" len="med"/>
          </a:ln>
        </p:spPr>
        <p:txBody>
          <a:bodyPr/>
          <a:lstStyle/>
          <a:p>
            <a:endParaRPr lang="zh-CN" altLang="en-US"/>
          </a:p>
        </p:txBody>
      </p:sp>
      <p:sp>
        <p:nvSpPr>
          <p:cNvPr id="1795143" name="Line 71"/>
          <p:cNvSpPr>
            <a:spLocks noChangeShapeType="1"/>
          </p:cNvSpPr>
          <p:nvPr/>
        </p:nvSpPr>
        <p:spPr bwMode="auto">
          <a:xfrm>
            <a:off x="7683500" y="4684713"/>
            <a:ext cx="381000" cy="0"/>
          </a:xfrm>
          <a:prstGeom prst="line">
            <a:avLst/>
          </a:prstGeom>
          <a:noFill/>
          <a:ln w="28575">
            <a:solidFill>
              <a:srgbClr val="FF0000"/>
            </a:solidFill>
            <a:round/>
            <a:headEnd/>
            <a:tailEnd/>
          </a:ln>
        </p:spPr>
        <p:txBody>
          <a:bodyPr/>
          <a:lstStyle/>
          <a:p>
            <a:endParaRPr lang="zh-CN" altLang="en-US"/>
          </a:p>
        </p:txBody>
      </p:sp>
      <p:sp>
        <p:nvSpPr>
          <p:cNvPr id="1795144" name="Line 72"/>
          <p:cNvSpPr>
            <a:spLocks noChangeShapeType="1"/>
          </p:cNvSpPr>
          <p:nvPr/>
        </p:nvSpPr>
        <p:spPr bwMode="auto">
          <a:xfrm>
            <a:off x="8064500" y="4654550"/>
            <a:ext cx="0" cy="533400"/>
          </a:xfrm>
          <a:prstGeom prst="line">
            <a:avLst/>
          </a:prstGeom>
          <a:noFill/>
          <a:ln w="28575">
            <a:solidFill>
              <a:srgbClr val="FF0000"/>
            </a:solidFill>
            <a:round/>
            <a:headEnd/>
            <a:tailEnd type="triangle" w="med" len="med"/>
          </a:ln>
        </p:spPr>
        <p:txBody>
          <a:bodyPr/>
          <a:lstStyle/>
          <a:p>
            <a:endParaRPr lang="zh-CN" altLang="en-US"/>
          </a:p>
        </p:txBody>
      </p:sp>
      <p:sp>
        <p:nvSpPr>
          <p:cNvPr id="1795145" name="Line 73"/>
          <p:cNvSpPr>
            <a:spLocks noChangeShapeType="1"/>
          </p:cNvSpPr>
          <p:nvPr/>
        </p:nvSpPr>
        <p:spPr bwMode="auto">
          <a:xfrm>
            <a:off x="8064500" y="5619750"/>
            <a:ext cx="0" cy="304800"/>
          </a:xfrm>
          <a:prstGeom prst="line">
            <a:avLst/>
          </a:prstGeom>
          <a:noFill/>
          <a:ln w="28575">
            <a:solidFill>
              <a:srgbClr val="FF0000"/>
            </a:solidFill>
            <a:round/>
            <a:headEnd/>
            <a:tailEnd/>
          </a:ln>
        </p:spPr>
        <p:txBody>
          <a:bodyPr/>
          <a:lstStyle/>
          <a:p>
            <a:endParaRPr lang="zh-CN" altLang="en-US"/>
          </a:p>
        </p:txBody>
      </p:sp>
      <p:sp>
        <p:nvSpPr>
          <p:cNvPr id="1795146" name="Line 74"/>
          <p:cNvSpPr>
            <a:spLocks noChangeShapeType="1"/>
          </p:cNvSpPr>
          <p:nvPr/>
        </p:nvSpPr>
        <p:spPr bwMode="auto">
          <a:xfrm flipH="1">
            <a:off x="6388100" y="5924550"/>
            <a:ext cx="1676400" cy="0"/>
          </a:xfrm>
          <a:prstGeom prst="line">
            <a:avLst/>
          </a:prstGeom>
          <a:noFill/>
          <a:ln w="28575">
            <a:solidFill>
              <a:srgbClr val="FF0000"/>
            </a:solidFill>
            <a:round/>
            <a:headEnd/>
            <a:tailEnd/>
          </a:ln>
        </p:spPr>
        <p:txBody>
          <a:bodyPr/>
          <a:lstStyle/>
          <a:p>
            <a:endParaRPr lang="zh-CN" altLang="en-US"/>
          </a:p>
        </p:txBody>
      </p:sp>
      <p:sp>
        <p:nvSpPr>
          <p:cNvPr id="1795147" name="Line 75"/>
          <p:cNvSpPr>
            <a:spLocks noChangeShapeType="1"/>
          </p:cNvSpPr>
          <p:nvPr/>
        </p:nvSpPr>
        <p:spPr bwMode="auto">
          <a:xfrm>
            <a:off x="6372225" y="5924550"/>
            <a:ext cx="0" cy="457200"/>
          </a:xfrm>
          <a:prstGeom prst="line">
            <a:avLst/>
          </a:prstGeom>
          <a:noFill/>
          <a:ln w="28575">
            <a:solidFill>
              <a:srgbClr val="FF0000"/>
            </a:solidFill>
            <a:round/>
            <a:headEnd/>
            <a:tailEnd type="triangle" w="med" len="med"/>
          </a:ln>
        </p:spPr>
        <p:txBody>
          <a:bodyPr/>
          <a:lstStyle/>
          <a:p>
            <a:endParaRPr lang="zh-CN" altLang="en-US"/>
          </a:p>
        </p:txBody>
      </p:sp>
      <p:sp>
        <p:nvSpPr>
          <p:cNvPr id="1795148" name="Line 76"/>
          <p:cNvSpPr>
            <a:spLocks noChangeShapeType="1"/>
          </p:cNvSpPr>
          <p:nvPr/>
        </p:nvSpPr>
        <p:spPr bwMode="auto">
          <a:xfrm>
            <a:off x="6227763" y="1677988"/>
            <a:ext cx="0" cy="609600"/>
          </a:xfrm>
          <a:prstGeom prst="line">
            <a:avLst/>
          </a:prstGeom>
          <a:noFill/>
          <a:ln w="28575">
            <a:solidFill>
              <a:srgbClr val="FF0000"/>
            </a:solidFill>
            <a:round/>
            <a:headEnd/>
            <a:tailEnd type="triangle" w="med" len="med"/>
          </a:ln>
        </p:spPr>
        <p:txBody>
          <a:bodyPr/>
          <a:lstStyle/>
          <a:p>
            <a:endParaRPr lang="zh-CN" altLang="en-US"/>
          </a:p>
        </p:txBody>
      </p:sp>
      <p:sp>
        <p:nvSpPr>
          <p:cNvPr id="1795149" name="Text Box 77"/>
          <p:cNvSpPr txBox="1">
            <a:spLocks noChangeArrowheads="1"/>
          </p:cNvSpPr>
          <p:nvPr/>
        </p:nvSpPr>
        <p:spPr bwMode="auto">
          <a:xfrm>
            <a:off x="5626100" y="1525588"/>
            <a:ext cx="609600" cy="519112"/>
          </a:xfrm>
          <a:prstGeom prst="rect">
            <a:avLst/>
          </a:prstGeom>
          <a:noFill/>
          <a:ln w="9525">
            <a:noFill/>
            <a:miter lim="800000"/>
            <a:headEnd/>
            <a:tailEnd/>
          </a:ln>
          <a:effectLst/>
        </p:spPr>
        <p:txBody>
          <a:bodyPr>
            <a:spAutoFit/>
          </a:bodyPr>
          <a:lstStyle/>
          <a:p>
            <a:pPr>
              <a:spcBef>
                <a:spcPct val="50000"/>
              </a:spcBef>
              <a:defRPr/>
            </a:pPr>
            <a:r>
              <a:rPr kumimoji="1" lang="en-US" altLang="zh-CN" sz="2800" b="1">
                <a:solidFill>
                  <a:srgbClr val="FF0000"/>
                </a:solidFill>
                <a:effectLst>
                  <a:outerShdw blurRad="38100" dist="38100" dir="2700000" algn="tl">
                    <a:srgbClr val="C0C0C0"/>
                  </a:outerShdw>
                </a:effectLst>
                <a:latin typeface="Times New Roman" pitchFamily="18" charset="0"/>
              </a:rPr>
              <a:t>a</a:t>
            </a:r>
          </a:p>
        </p:txBody>
      </p:sp>
      <p:sp>
        <p:nvSpPr>
          <p:cNvPr id="1795150" name="Text Box 78"/>
          <p:cNvSpPr txBox="1">
            <a:spLocks noChangeArrowheads="1"/>
          </p:cNvSpPr>
          <p:nvPr/>
        </p:nvSpPr>
        <p:spPr bwMode="auto">
          <a:xfrm>
            <a:off x="4102100" y="2824163"/>
            <a:ext cx="609600" cy="519112"/>
          </a:xfrm>
          <a:prstGeom prst="rect">
            <a:avLst/>
          </a:prstGeom>
          <a:noFill/>
          <a:ln w="9525">
            <a:noFill/>
            <a:miter lim="800000"/>
            <a:headEnd/>
            <a:tailEnd/>
          </a:ln>
          <a:effectLst/>
        </p:spPr>
        <p:txBody>
          <a:bodyPr>
            <a:spAutoFit/>
          </a:bodyPr>
          <a:lstStyle/>
          <a:p>
            <a:pPr>
              <a:spcBef>
                <a:spcPct val="50000"/>
              </a:spcBef>
              <a:defRPr/>
            </a:pPr>
            <a:r>
              <a:rPr kumimoji="1" lang="en-US" altLang="zh-CN" sz="2800" b="1">
                <a:solidFill>
                  <a:srgbClr val="FF0000"/>
                </a:solidFill>
                <a:effectLst>
                  <a:outerShdw blurRad="38100" dist="38100" dir="2700000" algn="tl">
                    <a:srgbClr val="C0C0C0"/>
                  </a:outerShdw>
                </a:effectLst>
                <a:latin typeface="Times New Roman" pitchFamily="18" charset="0"/>
              </a:rPr>
              <a:t>b</a:t>
            </a:r>
          </a:p>
        </p:txBody>
      </p:sp>
      <p:sp>
        <p:nvSpPr>
          <p:cNvPr id="1795151" name="Text Box 79"/>
          <p:cNvSpPr txBox="1">
            <a:spLocks noChangeArrowheads="1"/>
          </p:cNvSpPr>
          <p:nvPr/>
        </p:nvSpPr>
        <p:spPr bwMode="auto">
          <a:xfrm>
            <a:off x="8064500" y="4684713"/>
            <a:ext cx="609600" cy="519112"/>
          </a:xfrm>
          <a:prstGeom prst="rect">
            <a:avLst/>
          </a:prstGeom>
          <a:noFill/>
          <a:ln w="9525">
            <a:noFill/>
            <a:miter lim="800000"/>
            <a:headEnd/>
            <a:tailEnd/>
          </a:ln>
          <a:effectLst/>
        </p:spPr>
        <p:txBody>
          <a:bodyPr>
            <a:spAutoFit/>
          </a:bodyPr>
          <a:lstStyle/>
          <a:p>
            <a:pPr>
              <a:spcBef>
                <a:spcPct val="50000"/>
              </a:spcBef>
              <a:defRPr/>
            </a:pPr>
            <a:r>
              <a:rPr kumimoji="1" lang="en-US" altLang="zh-CN" sz="2800" b="1">
                <a:solidFill>
                  <a:srgbClr val="FF0000"/>
                </a:solidFill>
                <a:effectLst>
                  <a:outerShdw blurRad="38100" dist="38100" dir="2700000" algn="tl">
                    <a:srgbClr val="C0C0C0"/>
                  </a:outerShdw>
                </a:effectLst>
                <a:latin typeface="Times New Roman" pitchFamily="18" charset="0"/>
              </a:rPr>
              <a:t>e</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95076"/>
                                        </p:tgtEl>
                                        <p:attrNameLst>
                                          <p:attrName>style.visibility</p:attrName>
                                        </p:attrNameLst>
                                      </p:cBhvr>
                                      <p:to>
                                        <p:strVal val="visible"/>
                                      </p:to>
                                    </p:set>
                                    <p:animEffect transition="in" filter="wipe(up)">
                                      <p:cBhvr>
                                        <p:cTn id="12" dur="500"/>
                                        <p:tgtEl>
                                          <p:spTgt spid="179507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79509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795095"/>
                                        </p:tgtEl>
                                        <p:attrNameLst>
                                          <p:attrName>style.visibility</p:attrName>
                                        </p:attrNameLst>
                                      </p:cBhvr>
                                      <p:to>
                                        <p:strVal val="visible"/>
                                      </p:to>
                                    </p:set>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1795126"/>
                                        </p:tgtEl>
                                        <p:attrNameLst>
                                          <p:attrName>style.visibility</p:attrName>
                                        </p:attrNameLst>
                                      </p:cBhvr>
                                      <p:to>
                                        <p:strVal val="visible"/>
                                      </p:to>
                                    </p:set>
                                    <p:animEffect transition="in" filter="wipe(up)">
                                      <p:cBhvr>
                                        <p:cTn id="24" dur="500"/>
                                        <p:tgtEl>
                                          <p:spTgt spid="1795126"/>
                                        </p:tgtEl>
                                      </p:cBhvr>
                                    </p:animEffect>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1795127"/>
                                        </p:tgtEl>
                                        <p:attrNameLst>
                                          <p:attrName>style.visibility</p:attrName>
                                        </p:attrNameLst>
                                      </p:cBhvr>
                                      <p:to>
                                        <p:strVal val="visible"/>
                                      </p:to>
                                    </p:set>
                                    <p:animEffect transition="in" filter="wipe(left)">
                                      <p:cBhvr>
                                        <p:cTn id="28" dur="500"/>
                                        <p:tgtEl>
                                          <p:spTgt spid="1795127"/>
                                        </p:tgtEl>
                                      </p:cBhvr>
                                    </p:animEffect>
                                  </p:childTnLst>
                                </p:cTn>
                              </p:par>
                            </p:childTnLst>
                          </p:cTn>
                        </p:par>
                        <p:par>
                          <p:cTn id="29" fill="hold">
                            <p:stCondLst>
                              <p:cond delay="1500"/>
                            </p:stCondLst>
                            <p:childTnLst>
                              <p:par>
                                <p:cTn id="30" presetID="22" presetClass="entr" presetSubtype="1" fill="hold" grpId="0" nodeType="afterEffect">
                                  <p:stCondLst>
                                    <p:cond delay="0"/>
                                  </p:stCondLst>
                                  <p:childTnLst>
                                    <p:set>
                                      <p:cBhvr>
                                        <p:cTn id="31" dur="1" fill="hold">
                                          <p:stCondLst>
                                            <p:cond delay="0"/>
                                          </p:stCondLst>
                                        </p:cTn>
                                        <p:tgtEl>
                                          <p:spTgt spid="1795128"/>
                                        </p:tgtEl>
                                        <p:attrNameLst>
                                          <p:attrName>style.visibility</p:attrName>
                                        </p:attrNameLst>
                                      </p:cBhvr>
                                      <p:to>
                                        <p:strVal val="visible"/>
                                      </p:to>
                                    </p:set>
                                    <p:animEffect transition="in" filter="wipe(up)">
                                      <p:cBhvr>
                                        <p:cTn id="32" dur="500"/>
                                        <p:tgtEl>
                                          <p:spTgt spid="1795128"/>
                                        </p:tgtEl>
                                      </p:cBhvr>
                                    </p:animEffect>
                                  </p:childTnLst>
                                </p:cTn>
                              </p:par>
                            </p:childTnLst>
                          </p:cTn>
                        </p:par>
                        <p:par>
                          <p:cTn id="33" fill="hold">
                            <p:stCondLst>
                              <p:cond delay="2000"/>
                            </p:stCondLst>
                            <p:childTnLst>
                              <p:par>
                                <p:cTn id="34" presetID="22" presetClass="entr" presetSubtype="1" fill="hold" grpId="0" nodeType="afterEffect">
                                  <p:stCondLst>
                                    <p:cond delay="0"/>
                                  </p:stCondLst>
                                  <p:childTnLst>
                                    <p:set>
                                      <p:cBhvr>
                                        <p:cTn id="35" dur="1" fill="hold">
                                          <p:stCondLst>
                                            <p:cond delay="0"/>
                                          </p:stCondLst>
                                        </p:cTn>
                                        <p:tgtEl>
                                          <p:spTgt spid="1795129"/>
                                        </p:tgtEl>
                                        <p:attrNameLst>
                                          <p:attrName>style.visibility</p:attrName>
                                        </p:attrNameLst>
                                      </p:cBhvr>
                                      <p:to>
                                        <p:strVal val="visible"/>
                                      </p:to>
                                    </p:set>
                                    <p:animEffect transition="in" filter="wipe(up)">
                                      <p:cBhvr>
                                        <p:cTn id="36" dur="500"/>
                                        <p:tgtEl>
                                          <p:spTgt spid="1795129"/>
                                        </p:tgtEl>
                                      </p:cBhvr>
                                    </p:animEffect>
                                  </p:childTnLst>
                                </p:cTn>
                              </p:par>
                            </p:childTnLst>
                          </p:cTn>
                        </p:par>
                        <p:par>
                          <p:cTn id="37" fill="hold">
                            <p:stCondLst>
                              <p:cond delay="2500"/>
                            </p:stCondLst>
                            <p:childTnLst>
                              <p:par>
                                <p:cTn id="38" presetID="22" presetClass="entr" presetSubtype="2" fill="hold" grpId="0" nodeType="afterEffect">
                                  <p:stCondLst>
                                    <p:cond delay="0"/>
                                  </p:stCondLst>
                                  <p:childTnLst>
                                    <p:set>
                                      <p:cBhvr>
                                        <p:cTn id="39" dur="1" fill="hold">
                                          <p:stCondLst>
                                            <p:cond delay="0"/>
                                          </p:stCondLst>
                                        </p:cTn>
                                        <p:tgtEl>
                                          <p:spTgt spid="1795130"/>
                                        </p:tgtEl>
                                        <p:attrNameLst>
                                          <p:attrName>style.visibility</p:attrName>
                                        </p:attrNameLst>
                                      </p:cBhvr>
                                      <p:to>
                                        <p:strVal val="visible"/>
                                      </p:to>
                                    </p:set>
                                    <p:animEffect transition="in" filter="wipe(right)">
                                      <p:cBhvr>
                                        <p:cTn id="40" dur="500"/>
                                        <p:tgtEl>
                                          <p:spTgt spid="1795130"/>
                                        </p:tgtEl>
                                      </p:cBhvr>
                                    </p:animEffect>
                                  </p:childTnLst>
                                </p:cTn>
                              </p:par>
                            </p:childTnLst>
                          </p:cTn>
                        </p:par>
                        <p:par>
                          <p:cTn id="41" fill="hold">
                            <p:stCondLst>
                              <p:cond delay="3000"/>
                            </p:stCondLst>
                            <p:childTnLst>
                              <p:par>
                                <p:cTn id="42" presetID="22" presetClass="entr" presetSubtype="1" fill="hold" grpId="0" nodeType="afterEffect">
                                  <p:stCondLst>
                                    <p:cond delay="0"/>
                                  </p:stCondLst>
                                  <p:childTnLst>
                                    <p:set>
                                      <p:cBhvr>
                                        <p:cTn id="43" dur="1" fill="hold">
                                          <p:stCondLst>
                                            <p:cond delay="0"/>
                                          </p:stCondLst>
                                        </p:cTn>
                                        <p:tgtEl>
                                          <p:spTgt spid="1795131"/>
                                        </p:tgtEl>
                                        <p:attrNameLst>
                                          <p:attrName>style.visibility</p:attrName>
                                        </p:attrNameLst>
                                      </p:cBhvr>
                                      <p:to>
                                        <p:strVal val="visible"/>
                                      </p:to>
                                    </p:set>
                                    <p:animEffect transition="in" filter="wipe(up)">
                                      <p:cBhvr>
                                        <p:cTn id="44" dur="500"/>
                                        <p:tgtEl>
                                          <p:spTgt spid="1795131"/>
                                        </p:tgtEl>
                                      </p:cBhvr>
                                    </p:animEffect>
                                  </p:childTnLst>
                                </p:cTn>
                              </p:par>
                            </p:childTnLst>
                          </p:cTn>
                        </p:par>
                        <p:par>
                          <p:cTn id="45" fill="hold">
                            <p:stCondLst>
                              <p:cond delay="3500"/>
                            </p:stCondLst>
                            <p:childTnLst>
                              <p:par>
                                <p:cTn id="46" presetID="22" presetClass="entr" presetSubtype="2" fill="hold" grpId="0" nodeType="afterEffect">
                                  <p:stCondLst>
                                    <p:cond delay="0"/>
                                  </p:stCondLst>
                                  <p:childTnLst>
                                    <p:set>
                                      <p:cBhvr>
                                        <p:cTn id="47" dur="1" fill="hold">
                                          <p:stCondLst>
                                            <p:cond delay="0"/>
                                          </p:stCondLst>
                                        </p:cTn>
                                        <p:tgtEl>
                                          <p:spTgt spid="1795132"/>
                                        </p:tgtEl>
                                        <p:attrNameLst>
                                          <p:attrName>style.visibility</p:attrName>
                                        </p:attrNameLst>
                                      </p:cBhvr>
                                      <p:to>
                                        <p:strVal val="visible"/>
                                      </p:to>
                                    </p:set>
                                    <p:animEffect transition="in" filter="wipe(right)">
                                      <p:cBhvr>
                                        <p:cTn id="48" dur="500"/>
                                        <p:tgtEl>
                                          <p:spTgt spid="1795132"/>
                                        </p:tgtEl>
                                      </p:cBhvr>
                                    </p:animEffect>
                                  </p:childTnLst>
                                </p:cTn>
                              </p:par>
                            </p:childTnLst>
                          </p:cTn>
                        </p:par>
                        <p:par>
                          <p:cTn id="49" fill="hold">
                            <p:stCondLst>
                              <p:cond delay="4000"/>
                            </p:stCondLst>
                            <p:childTnLst>
                              <p:par>
                                <p:cTn id="50" presetID="22" presetClass="entr" presetSubtype="1" fill="hold" grpId="0" nodeType="afterEffect">
                                  <p:stCondLst>
                                    <p:cond delay="0"/>
                                  </p:stCondLst>
                                  <p:childTnLst>
                                    <p:set>
                                      <p:cBhvr>
                                        <p:cTn id="51" dur="1" fill="hold">
                                          <p:stCondLst>
                                            <p:cond delay="0"/>
                                          </p:stCondLst>
                                        </p:cTn>
                                        <p:tgtEl>
                                          <p:spTgt spid="1795133"/>
                                        </p:tgtEl>
                                        <p:attrNameLst>
                                          <p:attrName>style.visibility</p:attrName>
                                        </p:attrNameLst>
                                      </p:cBhvr>
                                      <p:to>
                                        <p:strVal val="visible"/>
                                      </p:to>
                                    </p:set>
                                    <p:animEffect transition="in" filter="wipe(up)">
                                      <p:cBhvr>
                                        <p:cTn id="52" dur="500"/>
                                        <p:tgtEl>
                                          <p:spTgt spid="1795133"/>
                                        </p:tgtEl>
                                      </p:cBhvr>
                                    </p:animEffect>
                                  </p:childTnLst>
                                </p:cTn>
                              </p:par>
                            </p:childTnLst>
                          </p:cTn>
                        </p:par>
                        <p:par>
                          <p:cTn id="53" fill="hold">
                            <p:stCondLst>
                              <p:cond delay="4500"/>
                            </p:stCondLst>
                            <p:childTnLst>
                              <p:par>
                                <p:cTn id="54" presetID="22" presetClass="entr" presetSubtype="8" fill="hold" grpId="0" nodeType="afterEffect">
                                  <p:stCondLst>
                                    <p:cond delay="0"/>
                                  </p:stCondLst>
                                  <p:childTnLst>
                                    <p:set>
                                      <p:cBhvr>
                                        <p:cTn id="55" dur="1" fill="hold">
                                          <p:stCondLst>
                                            <p:cond delay="0"/>
                                          </p:stCondLst>
                                        </p:cTn>
                                        <p:tgtEl>
                                          <p:spTgt spid="1795134"/>
                                        </p:tgtEl>
                                        <p:attrNameLst>
                                          <p:attrName>style.visibility</p:attrName>
                                        </p:attrNameLst>
                                      </p:cBhvr>
                                      <p:to>
                                        <p:strVal val="visible"/>
                                      </p:to>
                                    </p:set>
                                    <p:animEffect transition="in" filter="wipe(left)">
                                      <p:cBhvr>
                                        <p:cTn id="56" dur="500"/>
                                        <p:tgtEl>
                                          <p:spTgt spid="1795134"/>
                                        </p:tgtEl>
                                      </p:cBhvr>
                                    </p:animEffect>
                                  </p:childTnLst>
                                </p:cTn>
                              </p:par>
                            </p:childTnLst>
                          </p:cTn>
                        </p:par>
                        <p:par>
                          <p:cTn id="57" fill="hold">
                            <p:stCondLst>
                              <p:cond delay="5000"/>
                            </p:stCondLst>
                            <p:childTnLst>
                              <p:par>
                                <p:cTn id="58" presetID="22" presetClass="entr" presetSubtype="1" fill="hold" grpId="0" nodeType="afterEffect">
                                  <p:stCondLst>
                                    <p:cond delay="0"/>
                                  </p:stCondLst>
                                  <p:childTnLst>
                                    <p:set>
                                      <p:cBhvr>
                                        <p:cTn id="59" dur="1" fill="hold">
                                          <p:stCondLst>
                                            <p:cond delay="0"/>
                                          </p:stCondLst>
                                        </p:cTn>
                                        <p:tgtEl>
                                          <p:spTgt spid="1795135"/>
                                        </p:tgtEl>
                                        <p:attrNameLst>
                                          <p:attrName>style.visibility</p:attrName>
                                        </p:attrNameLst>
                                      </p:cBhvr>
                                      <p:to>
                                        <p:strVal val="visible"/>
                                      </p:to>
                                    </p:set>
                                    <p:animEffect transition="in" filter="wipe(up)">
                                      <p:cBhvr>
                                        <p:cTn id="60" dur="500"/>
                                        <p:tgtEl>
                                          <p:spTgt spid="1795135"/>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179509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499"/>
                                          </p:stCondLst>
                                        </p:cTn>
                                        <p:tgtEl>
                                          <p:spTgt spid="1795097"/>
                                        </p:tgtEl>
                                        <p:attrNameLst>
                                          <p:attrName>style.visibility</p:attrName>
                                        </p:attrNameLst>
                                      </p:cBhvr>
                                      <p:to>
                                        <p:strVal val="visible"/>
                                      </p:to>
                                    </p:set>
                                  </p:childTnLst>
                                </p:cTn>
                              </p:par>
                            </p:childTnLst>
                          </p:cTn>
                        </p:par>
                        <p:par>
                          <p:cTn id="69" fill="hold">
                            <p:stCondLst>
                              <p:cond delay="500"/>
                            </p:stCondLst>
                            <p:childTnLst>
                              <p:par>
                                <p:cTn id="70" presetID="1" presetClass="entr" presetSubtype="0" fill="hold" grpId="0" nodeType="afterEffect">
                                  <p:stCondLst>
                                    <p:cond delay="0"/>
                                  </p:stCondLst>
                                  <p:childTnLst>
                                    <p:set>
                                      <p:cBhvr>
                                        <p:cTn id="71" dur="1" fill="hold">
                                          <p:stCondLst>
                                            <p:cond delay="499"/>
                                          </p:stCondLst>
                                        </p:cTn>
                                        <p:tgtEl>
                                          <p:spTgt spid="1795136"/>
                                        </p:tgtEl>
                                        <p:attrNameLst>
                                          <p:attrName>style.visibility</p:attrName>
                                        </p:attrNameLst>
                                      </p:cBhvr>
                                      <p:to>
                                        <p:strVal val="visible"/>
                                      </p:to>
                                    </p:set>
                                  </p:childTnLst>
                                </p:cTn>
                              </p:par>
                            </p:childTnLst>
                          </p:cTn>
                        </p:par>
                        <p:par>
                          <p:cTn id="72" fill="hold">
                            <p:stCondLst>
                              <p:cond delay="1000"/>
                            </p:stCondLst>
                            <p:childTnLst>
                              <p:par>
                                <p:cTn id="73" presetID="1" presetClass="entr" presetSubtype="0" fill="hold" grpId="0" nodeType="afterEffect">
                                  <p:stCondLst>
                                    <p:cond delay="0"/>
                                  </p:stCondLst>
                                  <p:childTnLst>
                                    <p:set>
                                      <p:cBhvr>
                                        <p:cTn id="74" dur="1" fill="hold">
                                          <p:stCondLst>
                                            <p:cond delay="499"/>
                                          </p:stCondLst>
                                        </p:cTn>
                                        <p:tgtEl>
                                          <p:spTgt spid="1795137"/>
                                        </p:tgtEl>
                                        <p:attrNameLst>
                                          <p:attrName>style.visibility</p:attrName>
                                        </p:attrNameLst>
                                      </p:cBhvr>
                                      <p:to>
                                        <p:strVal val="visible"/>
                                      </p:to>
                                    </p:set>
                                  </p:childTnLst>
                                </p:cTn>
                              </p:par>
                            </p:childTnLst>
                          </p:cTn>
                        </p:par>
                        <p:par>
                          <p:cTn id="75" fill="hold">
                            <p:stCondLst>
                              <p:cond delay="1500"/>
                            </p:stCondLst>
                            <p:childTnLst>
                              <p:par>
                                <p:cTn id="76" presetID="1" presetClass="entr" presetSubtype="0" fill="hold" grpId="0" nodeType="afterEffect">
                                  <p:stCondLst>
                                    <p:cond delay="0"/>
                                  </p:stCondLst>
                                  <p:childTnLst>
                                    <p:set>
                                      <p:cBhvr>
                                        <p:cTn id="77" dur="1" fill="hold">
                                          <p:stCondLst>
                                            <p:cond delay="499"/>
                                          </p:stCondLst>
                                        </p:cTn>
                                        <p:tgtEl>
                                          <p:spTgt spid="1795138"/>
                                        </p:tgtEl>
                                        <p:attrNameLst>
                                          <p:attrName>style.visibility</p:attrName>
                                        </p:attrNameLst>
                                      </p:cBhvr>
                                      <p:to>
                                        <p:strVal val="visible"/>
                                      </p:to>
                                    </p:set>
                                  </p:childTnLst>
                                </p:cTn>
                              </p:par>
                            </p:childTnLst>
                          </p:cTn>
                        </p:par>
                        <p:par>
                          <p:cTn id="78" fill="hold">
                            <p:stCondLst>
                              <p:cond delay="2000"/>
                            </p:stCondLst>
                            <p:childTnLst>
                              <p:par>
                                <p:cTn id="79" presetID="22" presetClass="entr" presetSubtype="1" fill="hold" grpId="0" nodeType="afterEffect">
                                  <p:stCondLst>
                                    <p:cond delay="0"/>
                                  </p:stCondLst>
                                  <p:childTnLst>
                                    <p:set>
                                      <p:cBhvr>
                                        <p:cTn id="80" dur="1" fill="hold">
                                          <p:stCondLst>
                                            <p:cond delay="0"/>
                                          </p:stCondLst>
                                        </p:cTn>
                                        <p:tgtEl>
                                          <p:spTgt spid="1795148"/>
                                        </p:tgtEl>
                                        <p:attrNameLst>
                                          <p:attrName>style.visibility</p:attrName>
                                        </p:attrNameLst>
                                      </p:cBhvr>
                                      <p:to>
                                        <p:strVal val="visible"/>
                                      </p:to>
                                    </p:set>
                                    <p:animEffect transition="in" filter="wipe(up)">
                                      <p:cBhvr>
                                        <p:cTn id="81" dur="500"/>
                                        <p:tgtEl>
                                          <p:spTgt spid="1795148"/>
                                        </p:tgtEl>
                                      </p:cBhvr>
                                    </p:animEffect>
                                  </p:childTnLst>
                                </p:cTn>
                              </p:par>
                            </p:childTnLst>
                          </p:cTn>
                        </p:par>
                        <p:par>
                          <p:cTn id="82" fill="hold">
                            <p:stCondLst>
                              <p:cond delay="2500"/>
                            </p:stCondLst>
                            <p:childTnLst>
                              <p:par>
                                <p:cTn id="83" presetID="22" presetClass="entr" presetSubtype="2" fill="hold" grpId="0" nodeType="afterEffect">
                                  <p:stCondLst>
                                    <p:cond delay="0"/>
                                  </p:stCondLst>
                                  <p:childTnLst>
                                    <p:set>
                                      <p:cBhvr>
                                        <p:cTn id="84" dur="1" fill="hold">
                                          <p:stCondLst>
                                            <p:cond delay="0"/>
                                          </p:stCondLst>
                                        </p:cTn>
                                        <p:tgtEl>
                                          <p:spTgt spid="1795139"/>
                                        </p:tgtEl>
                                        <p:attrNameLst>
                                          <p:attrName>style.visibility</p:attrName>
                                        </p:attrNameLst>
                                      </p:cBhvr>
                                      <p:to>
                                        <p:strVal val="visible"/>
                                      </p:to>
                                    </p:set>
                                    <p:animEffect transition="in" filter="wipe(right)">
                                      <p:cBhvr>
                                        <p:cTn id="85" dur="500"/>
                                        <p:tgtEl>
                                          <p:spTgt spid="1795139"/>
                                        </p:tgtEl>
                                      </p:cBhvr>
                                    </p:animEffect>
                                  </p:childTnLst>
                                </p:cTn>
                              </p:par>
                            </p:childTnLst>
                          </p:cTn>
                        </p:par>
                        <p:par>
                          <p:cTn id="86" fill="hold">
                            <p:stCondLst>
                              <p:cond delay="3000"/>
                            </p:stCondLst>
                            <p:childTnLst>
                              <p:par>
                                <p:cTn id="87" presetID="22" presetClass="entr" presetSubtype="1" fill="hold" grpId="0" nodeType="afterEffect">
                                  <p:stCondLst>
                                    <p:cond delay="0"/>
                                  </p:stCondLst>
                                  <p:childTnLst>
                                    <p:set>
                                      <p:cBhvr>
                                        <p:cTn id="88" dur="1" fill="hold">
                                          <p:stCondLst>
                                            <p:cond delay="0"/>
                                          </p:stCondLst>
                                        </p:cTn>
                                        <p:tgtEl>
                                          <p:spTgt spid="1795140"/>
                                        </p:tgtEl>
                                        <p:attrNameLst>
                                          <p:attrName>style.visibility</p:attrName>
                                        </p:attrNameLst>
                                      </p:cBhvr>
                                      <p:to>
                                        <p:strVal val="visible"/>
                                      </p:to>
                                    </p:set>
                                    <p:animEffect transition="in" filter="wipe(up)">
                                      <p:cBhvr>
                                        <p:cTn id="89" dur="500"/>
                                        <p:tgtEl>
                                          <p:spTgt spid="1795140"/>
                                        </p:tgtEl>
                                      </p:cBhvr>
                                    </p:animEffect>
                                  </p:childTnLst>
                                </p:cTn>
                              </p:par>
                            </p:childTnLst>
                          </p:cTn>
                        </p:par>
                        <p:par>
                          <p:cTn id="90" fill="hold">
                            <p:stCondLst>
                              <p:cond delay="3500"/>
                            </p:stCondLst>
                            <p:childTnLst>
                              <p:par>
                                <p:cTn id="91" presetID="22" presetClass="entr" presetSubtype="8" fill="hold" grpId="0" nodeType="afterEffect">
                                  <p:stCondLst>
                                    <p:cond delay="0"/>
                                  </p:stCondLst>
                                  <p:childTnLst>
                                    <p:set>
                                      <p:cBhvr>
                                        <p:cTn id="92" dur="1" fill="hold">
                                          <p:stCondLst>
                                            <p:cond delay="0"/>
                                          </p:stCondLst>
                                        </p:cTn>
                                        <p:tgtEl>
                                          <p:spTgt spid="1795141"/>
                                        </p:tgtEl>
                                        <p:attrNameLst>
                                          <p:attrName>style.visibility</p:attrName>
                                        </p:attrNameLst>
                                      </p:cBhvr>
                                      <p:to>
                                        <p:strVal val="visible"/>
                                      </p:to>
                                    </p:set>
                                    <p:animEffect transition="in" filter="wipe(left)">
                                      <p:cBhvr>
                                        <p:cTn id="93" dur="500"/>
                                        <p:tgtEl>
                                          <p:spTgt spid="1795141"/>
                                        </p:tgtEl>
                                      </p:cBhvr>
                                    </p:animEffect>
                                  </p:childTnLst>
                                </p:cTn>
                              </p:par>
                            </p:childTnLst>
                          </p:cTn>
                        </p:par>
                        <p:par>
                          <p:cTn id="94" fill="hold">
                            <p:stCondLst>
                              <p:cond delay="4000"/>
                            </p:stCondLst>
                            <p:childTnLst>
                              <p:par>
                                <p:cTn id="95" presetID="22" presetClass="entr" presetSubtype="1" fill="hold" grpId="0" nodeType="afterEffect">
                                  <p:stCondLst>
                                    <p:cond delay="0"/>
                                  </p:stCondLst>
                                  <p:childTnLst>
                                    <p:set>
                                      <p:cBhvr>
                                        <p:cTn id="96" dur="1" fill="hold">
                                          <p:stCondLst>
                                            <p:cond delay="0"/>
                                          </p:stCondLst>
                                        </p:cTn>
                                        <p:tgtEl>
                                          <p:spTgt spid="1795142"/>
                                        </p:tgtEl>
                                        <p:attrNameLst>
                                          <p:attrName>style.visibility</p:attrName>
                                        </p:attrNameLst>
                                      </p:cBhvr>
                                      <p:to>
                                        <p:strVal val="visible"/>
                                      </p:to>
                                    </p:set>
                                    <p:animEffect transition="in" filter="wipe(up)">
                                      <p:cBhvr>
                                        <p:cTn id="97" dur="500"/>
                                        <p:tgtEl>
                                          <p:spTgt spid="1795142"/>
                                        </p:tgtEl>
                                      </p:cBhvr>
                                    </p:animEffect>
                                  </p:childTnLst>
                                </p:cTn>
                              </p:par>
                            </p:childTnLst>
                          </p:cTn>
                        </p:par>
                        <p:par>
                          <p:cTn id="98" fill="hold">
                            <p:stCondLst>
                              <p:cond delay="4500"/>
                            </p:stCondLst>
                            <p:childTnLst>
                              <p:par>
                                <p:cTn id="99" presetID="22" presetClass="entr" presetSubtype="8" fill="hold" grpId="0" nodeType="afterEffect">
                                  <p:stCondLst>
                                    <p:cond delay="0"/>
                                  </p:stCondLst>
                                  <p:childTnLst>
                                    <p:set>
                                      <p:cBhvr>
                                        <p:cTn id="100" dur="1" fill="hold">
                                          <p:stCondLst>
                                            <p:cond delay="0"/>
                                          </p:stCondLst>
                                        </p:cTn>
                                        <p:tgtEl>
                                          <p:spTgt spid="1795143"/>
                                        </p:tgtEl>
                                        <p:attrNameLst>
                                          <p:attrName>style.visibility</p:attrName>
                                        </p:attrNameLst>
                                      </p:cBhvr>
                                      <p:to>
                                        <p:strVal val="visible"/>
                                      </p:to>
                                    </p:set>
                                    <p:animEffect transition="in" filter="wipe(left)">
                                      <p:cBhvr>
                                        <p:cTn id="101" dur="500"/>
                                        <p:tgtEl>
                                          <p:spTgt spid="1795143"/>
                                        </p:tgtEl>
                                      </p:cBhvr>
                                    </p:animEffect>
                                  </p:childTnLst>
                                </p:cTn>
                              </p:par>
                            </p:childTnLst>
                          </p:cTn>
                        </p:par>
                        <p:par>
                          <p:cTn id="102" fill="hold">
                            <p:stCondLst>
                              <p:cond delay="5000"/>
                            </p:stCondLst>
                            <p:childTnLst>
                              <p:par>
                                <p:cTn id="103" presetID="22" presetClass="entr" presetSubtype="1" fill="hold" grpId="0" nodeType="afterEffect">
                                  <p:stCondLst>
                                    <p:cond delay="0"/>
                                  </p:stCondLst>
                                  <p:childTnLst>
                                    <p:set>
                                      <p:cBhvr>
                                        <p:cTn id="104" dur="1" fill="hold">
                                          <p:stCondLst>
                                            <p:cond delay="0"/>
                                          </p:stCondLst>
                                        </p:cTn>
                                        <p:tgtEl>
                                          <p:spTgt spid="1795144"/>
                                        </p:tgtEl>
                                        <p:attrNameLst>
                                          <p:attrName>style.visibility</p:attrName>
                                        </p:attrNameLst>
                                      </p:cBhvr>
                                      <p:to>
                                        <p:strVal val="visible"/>
                                      </p:to>
                                    </p:set>
                                    <p:animEffect transition="in" filter="wipe(up)">
                                      <p:cBhvr>
                                        <p:cTn id="105" dur="500"/>
                                        <p:tgtEl>
                                          <p:spTgt spid="1795144"/>
                                        </p:tgtEl>
                                      </p:cBhvr>
                                    </p:animEffect>
                                  </p:childTnLst>
                                </p:cTn>
                              </p:par>
                            </p:childTnLst>
                          </p:cTn>
                        </p:par>
                        <p:par>
                          <p:cTn id="106" fill="hold">
                            <p:stCondLst>
                              <p:cond delay="5500"/>
                            </p:stCondLst>
                            <p:childTnLst>
                              <p:par>
                                <p:cTn id="107" presetID="22" presetClass="entr" presetSubtype="1" fill="hold" grpId="0" nodeType="afterEffect">
                                  <p:stCondLst>
                                    <p:cond delay="0"/>
                                  </p:stCondLst>
                                  <p:childTnLst>
                                    <p:set>
                                      <p:cBhvr>
                                        <p:cTn id="108" dur="1" fill="hold">
                                          <p:stCondLst>
                                            <p:cond delay="0"/>
                                          </p:stCondLst>
                                        </p:cTn>
                                        <p:tgtEl>
                                          <p:spTgt spid="1795145"/>
                                        </p:tgtEl>
                                        <p:attrNameLst>
                                          <p:attrName>style.visibility</p:attrName>
                                        </p:attrNameLst>
                                      </p:cBhvr>
                                      <p:to>
                                        <p:strVal val="visible"/>
                                      </p:to>
                                    </p:set>
                                    <p:animEffect transition="in" filter="wipe(up)">
                                      <p:cBhvr>
                                        <p:cTn id="109" dur="500"/>
                                        <p:tgtEl>
                                          <p:spTgt spid="1795145"/>
                                        </p:tgtEl>
                                      </p:cBhvr>
                                    </p:animEffect>
                                  </p:childTnLst>
                                </p:cTn>
                              </p:par>
                            </p:childTnLst>
                          </p:cTn>
                        </p:par>
                        <p:par>
                          <p:cTn id="110" fill="hold">
                            <p:stCondLst>
                              <p:cond delay="6000"/>
                            </p:stCondLst>
                            <p:childTnLst>
                              <p:par>
                                <p:cTn id="111" presetID="22" presetClass="entr" presetSubtype="2" fill="hold" grpId="0" nodeType="afterEffect">
                                  <p:stCondLst>
                                    <p:cond delay="0"/>
                                  </p:stCondLst>
                                  <p:childTnLst>
                                    <p:set>
                                      <p:cBhvr>
                                        <p:cTn id="112" dur="1" fill="hold">
                                          <p:stCondLst>
                                            <p:cond delay="0"/>
                                          </p:stCondLst>
                                        </p:cTn>
                                        <p:tgtEl>
                                          <p:spTgt spid="1795146"/>
                                        </p:tgtEl>
                                        <p:attrNameLst>
                                          <p:attrName>style.visibility</p:attrName>
                                        </p:attrNameLst>
                                      </p:cBhvr>
                                      <p:to>
                                        <p:strVal val="visible"/>
                                      </p:to>
                                    </p:set>
                                    <p:animEffect transition="in" filter="wipe(right)">
                                      <p:cBhvr>
                                        <p:cTn id="113" dur="500"/>
                                        <p:tgtEl>
                                          <p:spTgt spid="1795146"/>
                                        </p:tgtEl>
                                      </p:cBhvr>
                                    </p:animEffect>
                                  </p:childTnLst>
                                </p:cTn>
                              </p:par>
                            </p:childTnLst>
                          </p:cTn>
                        </p:par>
                        <p:par>
                          <p:cTn id="114" fill="hold">
                            <p:stCondLst>
                              <p:cond delay="6500"/>
                            </p:stCondLst>
                            <p:childTnLst>
                              <p:par>
                                <p:cTn id="115" presetID="22" presetClass="entr" presetSubtype="1" fill="hold" grpId="0" nodeType="afterEffect">
                                  <p:stCondLst>
                                    <p:cond delay="0"/>
                                  </p:stCondLst>
                                  <p:childTnLst>
                                    <p:set>
                                      <p:cBhvr>
                                        <p:cTn id="116" dur="1" fill="hold">
                                          <p:stCondLst>
                                            <p:cond delay="0"/>
                                          </p:stCondLst>
                                        </p:cTn>
                                        <p:tgtEl>
                                          <p:spTgt spid="1795147"/>
                                        </p:tgtEl>
                                        <p:attrNameLst>
                                          <p:attrName>style.visibility</p:attrName>
                                        </p:attrNameLst>
                                      </p:cBhvr>
                                      <p:to>
                                        <p:strVal val="visible"/>
                                      </p:to>
                                    </p:set>
                                    <p:animEffect transition="in" filter="wipe(up)">
                                      <p:cBhvr>
                                        <p:cTn id="117" dur="500"/>
                                        <p:tgtEl>
                                          <p:spTgt spid="1795147"/>
                                        </p:tgtEl>
                                      </p:cBhvr>
                                    </p:animEffect>
                                  </p:childTnLst>
                                </p:cTn>
                              </p:par>
                            </p:childTnLst>
                          </p:cTn>
                        </p:par>
                        <p:par>
                          <p:cTn id="118" fill="hold">
                            <p:stCondLst>
                              <p:cond delay="7000"/>
                            </p:stCondLst>
                            <p:childTnLst>
                              <p:par>
                                <p:cTn id="119" presetID="1" presetClass="entr" presetSubtype="0" fill="hold" grpId="0" nodeType="afterEffect">
                                  <p:stCondLst>
                                    <p:cond delay="0"/>
                                  </p:stCondLst>
                                  <p:childTnLst>
                                    <p:set>
                                      <p:cBhvr>
                                        <p:cTn id="120" dur="1" fill="hold">
                                          <p:stCondLst>
                                            <p:cond delay="499"/>
                                          </p:stCondLst>
                                        </p:cTn>
                                        <p:tgtEl>
                                          <p:spTgt spid="1795149"/>
                                        </p:tgtEl>
                                        <p:attrNameLst>
                                          <p:attrName>style.visibility</p:attrName>
                                        </p:attrNameLst>
                                      </p:cBhvr>
                                      <p:to>
                                        <p:strVal val="visible"/>
                                      </p:to>
                                    </p:set>
                                  </p:childTnLst>
                                </p:cTn>
                              </p:par>
                            </p:childTnLst>
                          </p:cTn>
                        </p:par>
                        <p:par>
                          <p:cTn id="121" fill="hold">
                            <p:stCondLst>
                              <p:cond delay="7500"/>
                            </p:stCondLst>
                            <p:childTnLst>
                              <p:par>
                                <p:cTn id="122" presetID="1" presetClass="entr" presetSubtype="0" fill="hold" grpId="0" nodeType="afterEffect">
                                  <p:stCondLst>
                                    <p:cond delay="0"/>
                                  </p:stCondLst>
                                  <p:childTnLst>
                                    <p:set>
                                      <p:cBhvr>
                                        <p:cTn id="123" dur="1" fill="hold">
                                          <p:stCondLst>
                                            <p:cond delay="499"/>
                                          </p:stCondLst>
                                        </p:cTn>
                                        <p:tgtEl>
                                          <p:spTgt spid="1795150"/>
                                        </p:tgtEl>
                                        <p:attrNameLst>
                                          <p:attrName>style.visibility</p:attrName>
                                        </p:attrNameLst>
                                      </p:cBhvr>
                                      <p:to>
                                        <p:strVal val="visible"/>
                                      </p:to>
                                    </p:set>
                                  </p:childTnLst>
                                </p:cTn>
                              </p:par>
                            </p:childTnLst>
                          </p:cTn>
                        </p:par>
                        <p:par>
                          <p:cTn id="124" fill="hold">
                            <p:stCondLst>
                              <p:cond delay="8000"/>
                            </p:stCondLst>
                            <p:childTnLst>
                              <p:par>
                                <p:cTn id="125" presetID="1" presetClass="entr" presetSubtype="0" fill="hold" grpId="0" nodeType="afterEffect">
                                  <p:stCondLst>
                                    <p:cond delay="0"/>
                                  </p:stCondLst>
                                  <p:childTnLst>
                                    <p:set>
                                      <p:cBhvr>
                                        <p:cTn id="126" dur="1" fill="hold">
                                          <p:stCondLst>
                                            <p:cond delay="499"/>
                                          </p:stCondLst>
                                        </p:cTn>
                                        <p:tgtEl>
                                          <p:spTgt spid="17951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5094" grpId="0" autoUpdateAnimBg="0"/>
      <p:bldP spid="1795095" grpId="0" autoUpdateAnimBg="0"/>
      <p:bldP spid="1795096" grpId="0" autoUpdateAnimBg="0"/>
      <p:bldP spid="1795097" grpId="0" autoUpdateAnimBg="0"/>
      <p:bldP spid="1795126" grpId="0" animBg="1"/>
      <p:bldP spid="1795127" grpId="0" animBg="1"/>
      <p:bldP spid="1795128" grpId="0" animBg="1"/>
      <p:bldP spid="1795129" grpId="0" animBg="1"/>
      <p:bldP spid="1795130" grpId="0" animBg="1"/>
      <p:bldP spid="1795131" grpId="0" animBg="1"/>
      <p:bldP spid="1795132" grpId="0" animBg="1"/>
      <p:bldP spid="1795133" grpId="0" animBg="1"/>
      <p:bldP spid="1795134" grpId="0" animBg="1"/>
      <p:bldP spid="1795135" grpId="0" animBg="1"/>
      <p:bldP spid="1795136" grpId="0" autoUpdateAnimBg="0"/>
      <p:bldP spid="1795137" grpId="0" autoUpdateAnimBg="0"/>
      <p:bldP spid="1795138" grpId="0" autoUpdateAnimBg="0"/>
      <p:bldP spid="1795139" grpId="0" animBg="1"/>
      <p:bldP spid="1795140" grpId="0" animBg="1"/>
      <p:bldP spid="1795141" grpId="0" animBg="1"/>
      <p:bldP spid="1795142" grpId="0" animBg="1"/>
      <p:bldP spid="1795143" grpId="0" animBg="1"/>
      <p:bldP spid="1795144" grpId="0" animBg="1"/>
      <p:bldP spid="1795145" grpId="0" animBg="1"/>
      <p:bldP spid="1795146" grpId="0" animBg="1"/>
      <p:bldP spid="1795147" grpId="0" animBg="1"/>
      <p:bldP spid="1795148" grpId="0" animBg="1"/>
      <p:bldP spid="1795149" grpId="0" autoUpdateAnimBg="0"/>
      <p:bldP spid="1795150" grpId="0" autoUpdateAnimBg="0"/>
      <p:bldP spid="1795151"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sz="3600" b="1" smtClean="0">
                <a:solidFill>
                  <a:srgbClr val="0A0A0E"/>
                </a:solidFill>
                <a:latin typeface="Times New Roman" pitchFamily="18" charset="0"/>
              </a:rPr>
              <a:t>白盒测试</a:t>
            </a:r>
          </a:p>
        </p:txBody>
      </p:sp>
      <p:sp>
        <p:nvSpPr>
          <p:cNvPr id="49155" name="Rectangle 3"/>
          <p:cNvSpPr>
            <a:spLocks noGrp="1" noChangeArrowheads="1"/>
          </p:cNvSpPr>
          <p:nvPr>
            <p:ph type="body" sz="half" idx="1"/>
          </p:nvPr>
        </p:nvSpPr>
        <p:spPr>
          <a:xfrm>
            <a:off x="1182688" y="2017713"/>
            <a:ext cx="3811587" cy="4114800"/>
          </a:xfrm>
        </p:spPr>
        <p:txBody>
          <a:bodyPr/>
          <a:lstStyle/>
          <a:p>
            <a:pPr eaLnBrk="1" hangingPunct="1"/>
            <a:r>
              <a:rPr kumimoji="1" lang="zh-CN" altLang="en-US" sz="2800" b="1" smtClean="0">
                <a:solidFill>
                  <a:schemeClr val="tx1"/>
                </a:solidFill>
              </a:rPr>
              <a:t>条件覆盖法</a:t>
            </a:r>
          </a:p>
        </p:txBody>
      </p:sp>
      <p:grpSp>
        <p:nvGrpSpPr>
          <p:cNvPr id="49156" name="Group 4"/>
          <p:cNvGrpSpPr>
            <a:grpSpLocks/>
          </p:cNvGrpSpPr>
          <p:nvPr/>
        </p:nvGrpSpPr>
        <p:grpSpPr bwMode="auto">
          <a:xfrm>
            <a:off x="4038600" y="1628775"/>
            <a:ext cx="4800600" cy="4467225"/>
            <a:chOff x="2400" y="192"/>
            <a:chExt cx="3024" cy="3264"/>
          </a:xfrm>
        </p:grpSpPr>
        <p:sp>
          <p:nvSpPr>
            <p:cNvPr id="49177" name="Line 5"/>
            <p:cNvSpPr>
              <a:spLocks noChangeShapeType="1"/>
            </p:cNvSpPr>
            <p:nvPr/>
          </p:nvSpPr>
          <p:spPr bwMode="auto">
            <a:xfrm>
              <a:off x="3744" y="288"/>
              <a:ext cx="0" cy="384"/>
            </a:xfrm>
            <a:prstGeom prst="line">
              <a:avLst/>
            </a:prstGeom>
            <a:noFill/>
            <a:ln w="28575">
              <a:solidFill>
                <a:schemeClr val="tx1"/>
              </a:solidFill>
              <a:round/>
              <a:headEnd/>
              <a:tailEnd type="triangle" w="med" len="med"/>
            </a:ln>
          </p:spPr>
          <p:txBody>
            <a:bodyPr/>
            <a:lstStyle/>
            <a:p>
              <a:endParaRPr lang="zh-CN" altLang="en-US"/>
            </a:p>
          </p:txBody>
        </p:sp>
        <p:sp>
          <p:nvSpPr>
            <p:cNvPr id="49178" name="AutoShape 6"/>
            <p:cNvSpPr>
              <a:spLocks noChangeArrowheads="1"/>
            </p:cNvSpPr>
            <p:nvPr/>
          </p:nvSpPr>
          <p:spPr bwMode="auto">
            <a:xfrm>
              <a:off x="2880" y="672"/>
              <a:ext cx="1728" cy="576"/>
            </a:xfrm>
            <a:prstGeom prst="flowChartDecision">
              <a:avLst/>
            </a:prstGeom>
            <a:noFill/>
            <a:ln w="28575">
              <a:solidFill>
                <a:schemeClr val="tx1"/>
              </a:solidFill>
              <a:miter lim="800000"/>
              <a:headEnd/>
              <a:tailEnd/>
            </a:ln>
          </p:spPr>
          <p:txBody>
            <a:bodyPr wrap="none" anchor="ctr"/>
            <a:lstStyle/>
            <a:p>
              <a:pPr algn="ctr"/>
              <a:r>
                <a:rPr kumimoji="1" lang="en-US" altLang="zh-CN" b="1">
                  <a:latin typeface="Times New Roman" pitchFamily="18" charset="0"/>
                </a:rPr>
                <a:t>A&gt;1AND</a:t>
              </a:r>
            </a:p>
            <a:p>
              <a:pPr algn="ctr"/>
              <a:r>
                <a:rPr kumimoji="1" lang="en-US" altLang="zh-CN" b="1">
                  <a:latin typeface="Times New Roman" pitchFamily="18" charset="0"/>
                </a:rPr>
                <a:t>B=0</a:t>
              </a:r>
            </a:p>
          </p:txBody>
        </p:sp>
        <p:sp>
          <p:nvSpPr>
            <p:cNvPr id="49179" name="Line 7"/>
            <p:cNvSpPr>
              <a:spLocks noChangeShapeType="1"/>
            </p:cNvSpPr>
            <p:nvPr/>
          </p:nvSpPr>
          <p:spPr bwMode="auto">
            <a:xfrm>
              <a:off x="4608" y="960"/>
              <a:ext cx="240" cy="0"/>
            </a:xfrm>
            <a:prstGeom prst="line">
              <a:avLst/>
            </a:prstGeom>
            <a:noFill/>
            <a:ln w="28575">
              <a:solidFill>
                <a:schemeClr val="tx1"/>
              </a:solidFill>
              <a:round/>
              <a:headEnd/>
              <a:tailEnd/>
            </a:ln>
          </p:spPr>
          <p:txBody>
            <a:bodyPr/>
            <a:lstStyle/>
            <a:p>
              <a:endParaRPr lang="zh-CN" altLang="en-US"/>
            </a:p>
          </p:txBody>
        </p:sp>
        <p:sp>
          <p:nvSpPr>
            <p:cNvPr id="49180" name="Line 8"/>
            <p:cNvSpPr>
              <a:spLocks noChangeShapeType="1"/>
            </p:cNvSpPr>
            <p:nvPr/>
          </p:nvSpPr>
          <p:spPr bwMode="auto">
            <a:xfrm>
              <a:off x="4848" y="960"/>
              <a:ext cx="0" cy="336"/>
            </a:xfrm>
            <a:prstGeom prst="line">
              <a:avLst/>
            </a:prstGeom>
            <a:noFill/>
            <a:ln w="28575">
              <a:solidFill>
                <a:schemeClr val="tx1"/>
              </a:solidFill>
              <a:round/>
              <a:headEnd/>
              <a:tailEnd type="triangle" w="med" len="med"/>
            </a:ln>
          </p:spPr>
          <p:txBody>
            <a:bodyPr/>
            <a:lstStyle/>
            <a:p>
              <a:endParaRPr lang="zh-CN" altLang="en-US"/>
            </a:p>
          </p:txBody>
        </p:sp>
        <p:sp>
          <p:nvSpPr>
            <p:cNvPr id="49181" name="Rectangle 9"/>
            <p:cNvSpPr>
              <a:spLocks noChangeArrowheads="1"/>
            </p:cNvSpPr>
            <p:nvPr/>
          </p:nvSpPr>
          <p:spPr bwMode="auto">
            <a:xfrm>
              <a:off x="4368" y="1296"/>
              <a:ext cx="1008" cy="288"/>
            </a:xfrm>
            <a:prstGeom prst="rect">
              <a:avLst/>
            </a:prstGeom>
            <a:noFill/>
            <a:ln w="28575">
              <a:solidFill>
                <a:schemeClr val="tx1"/>
              </a:solidFill>
              <a:miter lim="800000"/>
              <a:headEnd/>
              <a:tailEnd/>
            </a:ln>
          </p:spPr>
          <p:txBody>
            <a:bodyPr wrap="none" anchor="ctr"/>
            <a:lstStyle/>
            <a:p>
              <a:pPr algn="ctr"/>
              <a:r>
                <a:rPr kumimoji="1" lang="en-US" altLang="zh-CN" b="1">
                  <a:latin typeface="Times New Roman" pitchFamily="18" charset="0"/>
                </a:rPr>
                <a:t>X=X/A</a:t>
              </a:r>
            </a:p>
          </p:txBody>
        </p:sp>
        <p:sp>
          <p:nvSpPr>
            <p:cNvPr id="49182" name="Line 10"/>
            <p:cNvSpPr>
              <a:spLocks noChangeShapeType="1"/>
            </p:cNvSpPr>
            <p:nvPr/>
          </p:nvSpPr>
          <p:spPr bwMode="auto">
            <a:xfrm>
              <a:off x="2640" y="960"/>
              <a:ext cx="0" cy="816"/>
            </a:xfrm>
            <a:prstGeom prst="line">
              <a:avLst/>
            </a:prstGeom>
            <a:noFill/>
            <a:ln w="28575">
              <a:solidFill>
                <a:schemeClr val="tx1"/>
              </a:solidFill>
              <a:round/>
              <a:headEnd/>
              <a:tailEnd/>
            </a:ln>
          </p:spPr>
          <p:txBody>
            <a:bodyPr/>
            <a:lstStyle/>
            <a:p>
              <a:endParaRPr lang="zh-CN" altLang="en-US"/>
            </a:p>
          </p:txBody>
        </p:sp>
        <p:sp>
          <p:nvSpPr>
            <p:cNvPr id="49183" name="Line 11"/>
            <p:cNvSpPr>
              <a:spLocks noChangeShapeType="1"/>
            </p:cNvSpPr>
            <p:nvPr/>
          </p:nvSpPr>
          <p:spPr bwMode="auto">
            <a:xfrm>
              <a:off x="2640" y="960"/>
              <a:ext cx="240" cy="0"/>
            </a:xfrm>
            <a:prstGeom prst="line">
              <a:avLst/>
            </a:prstGeom>
            <a:noFill/>
            <a:ln w="28575">
              <a:solidFill>
                <a:schemeClr val="tx1"/>
              </a:solidFill>
              <a:round/>
              <a:headEnd/>
              <a:tailEnd/>
            </a:ln>
          </p:spPr>
          <p:txBody>
            <a:bodyPr/>
            <a:lstStyle/>
            <a:p>
              <a:endParaRPr lang="zh-CN" altLang="en-US"/>
            </a:p>
          </p:txBody>
        </p:sp>
        <p:sp>
          <p:nvSpPr>
            <p:cNvPr id="49184" name="Line 12"/>
            <p:cNvSpPr>
              <a:spLocks noChangeShapeType="1"/>
            </p:cNvSpPr>
            <p:nvPr/>
          </p:nvSpPr>
          <p:spPr bwMode="auto">
            <a:xfrm>
              <a:off x="4848" y="1584"/>
              <a:ext cx="0" cy="192"/>
            </a:xfrm>
            <a:prstGeom prst="line">
              <a:avLst/>
            </a:prstGeom>
            <a:noFill/>
            <a:ln w="28575">
              <a:solidFill>
                <a:schemeClr val="tx1"/>
              </a:solidFill>
              <a:round/>
              <a:headEnd/>
              <a:tailEnd/>
            </a:ln>
          </p:spPr>
          <p:txBody>
            <a:bodyPr/>
            <a:lstStyle/>
            <a:p>
              <a:endParaRPr lang="zh-CN" altLang="en-US"/>
            </a:p>
          </p:txBody>
        </p:sp>
        <p:sp>
          <p:nvSpPr>
            <p:cNvPr id="49185" name="Line 13"/>
            <p:cNvSpPr>
              <a:spLocks noChangeShapeType="1"/>
            </p:cNvSpPr>
            <p:nvPr/>
          </p:nvSpPr>
          <p:spPr bwMode="auto">
            <a:xfrm>
              <a:off x="2640" y="1776"/>
              <a:ext cx="2208" cy="0"/>
            </a:xfrm>
            <a:prstGeom prst="line">
              <a:avLst/>
            </a:prstGeom>
            <a:noFill/>
            <a:ln w="28575">
              <a:solidFill>
                <a:schemeClr val="tx1"/>
              </a:solidFill>
              <a:round/>
              <a:headEnd/>
              <a:tailEnd/>
            </a:ln>
          </p:spPr>
          <p:txBody>
            <a:bodyPr/>
            <a:lstStyle/>
            <a:p>
              <a:endParaRPr lang="zh-CN" altLang="en-US"/>
            </a:p>
          </p:txBody>
        </p:sp>
        <p:sp>
          <p:nvSpPr>
            <p:cNvPr id="49186" name="Line 14"/>
            <p:cNvSpPr>
              <a:spLocks noChangeShapeType="1"/>
            </p:cNvSpPr>
            <p:nvPr/>
          </p:nvSpPr>
          <p:spPr bwMode="auto">
            <a:xfrm>
              <a:off x="3792" y="1776"/>
              <a:ext cx="0" cy="288"/>
            </a:xfrm>
            <a:prstGeom prst="line">
              <a:avLst/>
            </a:prstGeom>
            <a:noFill/>
            <a:ln w="28575">
              <a:solidFill>
                <a:schemeClr val="tx1"/>
              </a:solidFill>
              <a:round/>
              <a:headEnd/>
              <a:tailEnd type="triangle" w="med" len="med"/>
            </a:ln>
          </p:spPr>
          <p:txBody>
            <a:bodyPr/>
            <a:lstStyle/>
            <a:p>
              <a:endParaRPr lang="zh-CN" altLang="en-US"/>
            </a:p>
          </p:txBody>
        </p:sp>
        <p:sp>
          <p:nvSpPr>
            <p:cNvPr id="49187" name="AutoShape 15"/>
            <p:cNvSpPr>
              <a:spLocks noChangeArrowheads="1"/>
            </p:cNvSpPr>
            <p:nvPr/>
          </p:nvSpPr>
          <p:spPr bwMode="auto">
            <a:xfrm>
              <a:off x="2928" y="2064"/>
              <a:ext cx="1728" cy="576"/>
            </a:xfrm>
            <a:prstGeom prst="flowChartDecision">
              <a:avLst/>
            </a:prstGeom>
            <a:noFill/>
            <a:ln w="28575">
              <a:solidFill>
                <a:schemeClr val="tx1"/>
              </a:solidFill>
              <a:miter lim="800000"/>
              <a:headEnd/>
              <a:tailEnd/>
            </a:ln>
          </p:spPr>
          <p:txBody>
            <a:bodyPr wrap="none" anchor="ctr"/>
            <a:lstStyle/>
            <a:p>
              <a:pPr algn="ctr"/>
              <a:r>
                <a:rPr kumimoji="1" lang="en-US" altLang="zh-CN" b="1">
                  <a:latin typeface="Times New Roman" pitchFamily="18" charset="0"/>
                </a:rPr>
                <a:t>A=2OR </a:t>
              </a:r>
            </a:p>
            <a:p>
              <a:pPr algn="ctr"/>
              <a:r>
                <a:rPr kumimoji="1" lang="en-US" altLang="zh-CN" b="1">
                  <a:latin typeface="Times New Roman" pitchFamily="18" charset="0"/>
                </a:rPr>
                <a:t>X&gt;1</a:t>
              </a:r>
            </a:p>
          </p:txBody>
        </p:sp>
        <p:sp>
          <p:nvSpPr>
            <p:cNvPr id="49188" name="Line 16"/>
            <p:cNvSpPr>
              <a:spLocks noChangeShapeType="1"/>
            </p:cNvSpPr>
            <p:nvPr/>
          </p:nvSpPr>
          <p:spPr bwMode="auto">
            <a:xfrm>
              <a:off x="4656" y="2352"/>
              <a:ext cx="240" cy="0"/>
            </a:xfrm>
            <a:prstGeom prst="line">
              <a:avLst/>
            </a:prstGeom>
            <a:noFill/>
            <a:ln w="28575">
              <a:solidFill>
                <a:schemeClr val="tx1"/>
              </a:solidFill>
              <a:round/>
              <a:headEnd/>
              <a:tailEnd/>
            </a:ln>
          </p:spPr>
          <p:txBody>
            <a:bodyPr/>
            <a:lstStyle/>
            <a:p>
              <a:endParaRPr lang="zh-CN" altLang="en-US"/>
            </a:p>
          </p:txBody>
        </p:sp>
        <p:sp>
          <p:nvSpPr>
            <p:cNvPr id="49189" name="Line 17"/>
            <p:cNvSpPr>
              <a:spLocks noChangeShapeType="1"/>
            </p:cNvSpPr>
            <p:nvPr/>
          </p:nvSpPr>
          <p:spPr bwMode="auto">
            <a:xfrm>
              <a:off x="4896" y="2352"/>
              <a:ext cx="0" cy="336"/>
            </a:xfrm>
            <a:prstGeom prst="line">
              <a:avLst/>
            </a:prstGeom>
            <a:noFill/>
            <a:ln w="28575">
              <a:solidFill>
                <a:schemeClr val="tx1"/>
              </a:solidFill>
              <a:round/>
              <a:headEnd/>
              <a:tailEnd type="triangle" w="med" len="med"/>
            </a:ln>
          </p:spPr>
          <p:txBody>
            <a:bodyPr/>
            <a:lstStyle/>
            <a:p>
              <a:endParaRPr lang="zh-CN" altLang="en-US"/>
            </a:p>
          </p:txBody>
        </p:sp>
        <p:sp>
          <p:nvSpPr>
            <p:cNvPr id="49190" name="Rectangle 18"/>
            <p:cNvSpPr>
              <a:spLocks noChangeArrowheads="1"/>
            </p:cNvSpPr>
            <p:nvPr/>
          </p:nvSpPr>
          <p:spPr bwMode="auto">
            <a:xfrm>
              <a:off x="4416" y="2688"/>
              <a:ext cx="1008" cy="288"/>
            </a:xfrm>
            <a:prstGeom prst="rect">
              <a:avLst/>
            </a:prstGeom>
            <a:noFill/>
            <a:ln w="28575">
              <a:solidFill>
                <a:schemeClr val="tx1"/>
              </a:solidFill>
              <a:miter lim="800000"/>
              <a:headEnd/>
              <a:tailEnd/>
            </a:ln>
          </p:spPr>
          <p:txBody>
            <a:bodyPr wrap="none" anchor="ctr"/>
            <a:lstStyle/>
            <a:p>
              <a:pPr algn="ctr"/>
              <a:r>
                <a:rPr kumimoji="1" lang="en-US" altLang="zh-CN" b="1">
                  <a:latin typeface="Times New Roman" pitchFamily="18" charset="0"/>
                </a:rPr>
                <a:t>X=X+1</a:t>
              </a:r>
            </a:p>
          </p:txBody>
        </p:sp>
        <p:sp>
          <p:nvSpPr>
            <p:cNvPr id="49191" name="Line 19"/>
            <p:cNvSpPr>
              <a:spLocks noChangeShapeType="1"/>
            </p:cNvSpPr>
            <p:nvPr/>
          </p:nvSpPr>
          <p:spPr bwMode="auto">
            <a:xfrm>
              <a:off x="2688" y="2352"/>
              <a:ext cx="0" cy="816"/>
            </a:xfrm>
            <a:prstGeom prst="line">
              <a:avLst/>
            </a:prstGeom>
            <a:noFill/>
            <a:ln w="28575">
              <a:solidFill>
                <a:schemeClr val="tx1"/>
              </a:solidFill>
              <a:round/>
              <a:headEnd/>
              <a:tailEnd/>
            </a:ln>
          </p:spPr>
          <p:txBody>
            <a:bodyPr/>
            <a:lstStyle/>
            <a:p>
              <a:endParaRPr lang="zh-CN" altLang="en-US"/>
            </a:p>
          </p:txBody>
        </p:sp>
        <p:sp>
          <p:nvSpPr>
            <p:cNvPr id="49192" name="Line 20"/>
            <p:cNvSpPr>
              <a:spLocks noChangeShapeType="1"/>
            </p:cNvSpPr>
            <p:nvPr/>
          </p:nvSpPr>
          <p:spPr bwMode="auto">
            <a:xfrm>
              <a:off x="2688" y="2352"/>
              <a:ext cx="240" cy="0"/>
            </a:xfrm>
            <a:prstGeom prst="line">
              <a:avLst/>
            </a:prstGeom>
            <a:noFill/>
            <a:ln w="28575">
              <a:solidFill>
                <a:schemeClr val="tx1"/>
              </a:solidFill>
              <a:round/>
              <a:headEnd/>
              <a:tailEnd/>
            </a:ln>
          </p:spPr>
          <p:txBody>
            <a:bodyPr/>
            <a:lstStyle/>
            <a:p>
              <a:endParaRPr lang="zh-CN" altLang="en-US"/>
            </a:p>
          </p:txBody>
        </p:sp>
        <p:sp>
          <p:nvSpPr>
            <p:cNvPr id="49193" name="Line 21"/>
            <p:cNvSpPr>
              <a:spLocks noChangeShapeType="1"/>
            </p:cNvSpPr>
            <p:nvPr/>
          </p:nvSpPr>
          <p:spPr bwMode="auto">
            <a:xfrm>
              <a:off x="4896" y="2976"/>
              <a:ext cx="0" cy="192"/>
            </a:xfrm>
            <a:prstGeom prst="line">
              <a:avLst/>
            </a:prstGeom>
            <a:noFill/>
            <a:ln w="28575">
              <a:solidFill>
                <a:schemeClr val="tx1"/>
              </a:solidFill>
              <a:round/>
              <a:headEnd/>
              <a:tailEnd/>
            </a:ln>
          </p:spPr>
          <p:txBody>
            <a:bodyPr/>
            <a:lstStyle/>
            <a:p>
              <a:endParaRPr lang="zh-CN" altLang="en-US"/>
            </a:p>
          </p:txBody>
        </p:sp>
        <p:sp>
          <p:nvSpPr>
            <p:cNvPr id="49194" name="Line 22"/>
            <p:cNvSpPr>
              <a:spLocks noChangeShapeType="1"/>
            </p:cNvSpPr>
            <p:nvPr/>
          </p:nvSpPr>
          <p:spPr bwMode="auto">
            <a:xfrm>
              <a:off x="2688" y="3168"/>
              <a:ext cx="2208" cy="0"/>
            </a:xfrm>
            <a:prstGeom prst="line">
              <a:avLst/>
            </a:prstGeom>
            <a:noFill/>
            <a:ln w="28575">
              <a:solidFill>
                <a:schemeClr val="tx1"/>
              </a:solidFill>
              <a:round/>
              <a:headEnd/>
              <a:tailEnd/>
            </a:ln>
          </p:spPr>
          <p:txBody>
            <a:bodyPr/>
            <a:lstStyle/>
            <a:p>
              <a:endParaRPr lang="zh-CN" altLang="en-US"/>
            </a:p>
          </p:txBody>
        </p:sp>
        <p:sp>
          <p:nvSpPr>
            <p:cNvPr id="49195" name="Line 23"/>
            <p:cNvSpPr>
              <a:spLocks noChangeShapeType="1"/>
            </p:cNvSpPr>
            <p:nvPr/>
          </p:nvSpPr>
          <p:spPr bwMode="auto">
            <a:xfrm>
              <a:off x="3840" y="3168"/>
              <a:ext cx="0" cy="288"/>
            </a:xfrm>
            <a:prstGeom prst="line">
              <a:avLst/>
            </a:prstGeom>
            <a:noFill/>
            <a:ln w="28575">
              <a:solidFill>
                <a:schemeClr val="tx1"/>
              </a:solidFill>
              <a:round/>
              <a:headEnd/>
              <a:tailEnd type="triangle" w="med" len="med"/>
            </a:ln>
          </p:spPr>
          <p:txBody>
            <a:bodyPr/>
            <a:lstStyle/>
            <a:p>
              <a:endParaRPr lang="zh-CN" altLang="en-US"/>
            </a:p>
          </p:txBody>
        </p:sp>
        <p:sp>
          <p:nvSpPr>
            <p:cNvPr id="49196" name="Text Box 24"/>
            <p:cNvSpPr txBox="1">
              <a:spLocks noChangeArrowheads="1"/>
            </p:cNvSpPr>
            <p:nvPr/>
          </p:nvSpPr>
          <p:spPr bwMode="auto">
            <a:xfrm>
              <a:off x="4560" y="623"/>
              <a:ext cx="336" cy="380"/>
            </a:xfrm>
            <a:prstGeom prst="rect">
              <a:avLst/>
            </a:prstGeom>
            <a:noFill/>
            <a:ln w="9525">
              <a:noFill/>
              <a:miter lim="800000"/>
              <a:headEnd/>
              <a:tailEnd/>
            </a:ln>
          </p:spPr>
          <p:txBody>
            <a:bodyPr>
              <a:spAutoFit/>
            </a:bodyPr>
            <a:lstStyle/>
            <a:p>
              <a:pPr>
                <a:spcBef>
                  <a:spcPct val="50000"/>
                </a:spcBef>
              </a:pPr>
              <a:r>
                <a:rPr kumimoji="1" lang="zh-CN" altLang="en-US" sz="2800" b="1">
                  <a:latin typeface="Times New Roman" pitchFamily="18" charset="0"/>
                </a:rPr>
                <a:t>是</a:t>
              </a:r>
            </a:p>
          </p:txBody>
        </p:sp>
        <p:sp>
          <p:nvSpPr>
            <p:cNvPr id="49197" name="Text Box 25"/>
            <p:cNvSpPr txBox="1">
              <a:spLocks noChangeArrowheads="1"/>
            </p:cNvSpPr>
            <p:nvPr/>
          </p:nvSpPr>
          <p:spPr bwMode="auto">
            <a:xfrm>
              <a:off x="3744" y="192"/>
              <a:ext cx="336" cy="379"/>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a</a:t>
              </a:r>
            </a:p>
          </p:txBody>
        </p:sp>
        <p:sp>
          <p:nvSpPr>
            <p:cNvPr id="49198" name="Text Box 26"/>
            <p:cNvSpPr txBox="1">
              <a:spLocks noChangeArrowheads="1"/>
            </p:cNvSpPr>
            <p:nvPr/>
          </p:nvSpPr>
          <p:spPr bwMode="auto">
            <a:xfrm>
              <a:off x="4608" y="2017"/>
              <a:ext cx="336" cy="379"/>
            </a:xfrm>
            <a:prstGeom prst="rect">
              <a:avLst/>
            </a:prstGeom>
            <a:noFill/>
            <a:ln w="9525">
              <a:noFill/>
              <a:miter lim="800000"/>
              <a:headEnd/>
              <a:tailEnd/>
            </a:ln>
          </p:spPr>
          <p:txBody>
            <a:bodyPr>
              <a:spAutoFit/>
            </a:bodyPr>
            <a:lstStyle/>
            <a:p>
              <a:pPr>
                <a:spcBef>
                  <a:spcPct val="50000"/>
                </a:spcBef>
              </a:pPr>
              <a:r>
                <a:rPr kumimoji="1" lang="zh-CN" altLang="en-US" sz="2800" b="1">
                  <a:latin typeface="Times New Roman" pitchFamily="18" charset="0"/>
                </a:rPr>
                <a:t>是</a:t>
              </a:r>
            </a:p>
          </p:txBody>
        </p:sp>
        <p:sp>
          <p:nvSpPr>
            <p:cNvPr id="49199" name="Text Box 27"/>
            <p:cNvSpPr txBox="1">
              <a:spLocks noChangeArrowheads="1"/>
            </p:cNvSpPr>
            <p:nvPr/>
          </p:nvSpPr>
          <p:spPr bwMode="auto">
            <a:xfrm>
              <a:off x="2592" y="623"/>
              <a:ext cx="336" cy="380"/>
            </a:xfrm>
            <a:prstGeom prst="rect">
              <a:avLst/>
            </a:prstGeom>
            <a:noFill/>
            <a:ln w="9525">
              <a:noFill/>
              <a:miter lim="800000"/>
              <a:headEnd/>
              <a:tailEnd/>
            </a:ln>
          </p:spPr>
          <p:txBody>
            <a:bodyPr>
              <a:spAutoFit/>
            </a:bodyPr>
            <a:lstStyle/>
            <a:p>
              <a:pPr>
                <a:spcBef>
                  <a:spcPct val="50000"/>
                </a:spcBef>
              </a:pPr>
              <a:r>
                <a:rPr kumimoji="1" lang="zh-CN" altLang="en-US" sz="2800" b="1">
                  <a:latin typeface="Times New Roman" pitchFamily="18" charset="0"/>
                </a:rPr>
                <a:t>否</a:t>
              </a:r>
            </a:p>
          </p:txBody>
        </p:sp>
        <p:sp>
          <p:nvSpPr>
            <p:cNvPr id="49200" name="Text Box 28"/>
            <p:cNvSpPr txBox="1">
              <a:spLocks noChangeArrowheads="1"/>
            </p:cNvSpPr>
            <p:nvPr/>
          </p:nvSpPr>
          <p:spPr bwMode="auto">
            <a:xfrm>
              <a:off x="2400" y="1104"/>
              <a:ext cx="336" cy="379"/>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b</a:t>
              </a:r>
            </a:p>
          </p:txBody>
        </p:sp>
        <p:sp>
          <p:nvSpPr>
            <p:cNvPr id="49201" name="Text Box 29"/>
            <p:cNvSpPr txBox="1">
              <a:spLocks noChangeArrowheads="1"/>
            </p:cNvSpPr>
            <p:nvPr/>
          </p:nvSpPr>
          <p:spPr bwMode="auto">
            <a:xfrm>
              <a:off x="4848" y="960"/>
              <a:ext cx="336" cy="379"/>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c</a:t>
              </a:r>
            </a:p>
          </p:txBody>
        </p:sp>
        <p:sp>
          <p:nvSpPr>
            <p:cNvPr id="49202" name="Text Box 30"/>
            <p:cNvSpPr txBox="1">
              <a:spLocks noChangeArrowheads="1"/>
            </p:cNvSpPr>
            <p:nvPr/>
          </p:nvSpPr>
          <p:spPr bwMode="auto">
            <a:xfrm>
              <a:off x="2448" y="2352"/>
              <a:ext cx="336" cy="379"/>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d</a:t>
              </a:r>
            </a:p>
          </p:txBody>
        </p:sp>
        <p:sp>
          <p:nvSpPr>
            <p:cNvPr id="49203" name="Text Box 31"/>
            <p:cNvSpPr txBox="1">
              <a:spLocks noChangeArrowheads="1"/>
            </p:cNvSpPr>
            <p:nvPr/>
          </p:nvSpPr>
          <p:spPr bwMode="auto">
            <a:xfrm>
              <a:off x="4896" y="2352"/>
              <a:ext cx="336" cy="379"/>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e</a:t>
              </a:r>
            </a:p>
          </p:txBody>
        </p:sp>
      </p:grpSp>
      <p:graphicFrame>
        <p:nvGraphicFramePr>
          <p:cNvPr id="1796128" name="Group 32"/>
          <p:cNvGraphicFramePr>
            <a:graphicFrameLocks noGrp="1"/>
          </p:cNvGraphicFramePr>
          <p:nvPr>
            <p:ph sz="half" idx="2"/>
          </p:nvPr>
        </p:nvGraphicFramePr>
        <p:xfrm>
          <a:off x="684213" y="2852738"/>
          <a:ext cx="2868612" cy="3114677"/>
        </p:xfrm>
        <a:graphic>
          <a:graphicData uri="http://schemas.openxmlformats.org/drawingml/2006/table">
            <a:tbl>
              <a:tblPr/>
              <a:tblGrid>
                <a:gridCol w="1438275"/>
                <a:gridCol w="1430337"/>
              </a:tblGrid>
              <a:tr h="415925">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A0A0E"/>
                          </a:solidFill>
                          <a:effectLst/>
                          <a:latin typeface="Tahoma" pitchFamily="34" charset="0"/>
                          <a:ea typeface="宋体" pitchFamily="2" charset="-122"/>
                        </a:rPr>
                        <a:t>判断条件</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A0A0E"/>
                          </a:solidFill>
                          <a:effectLst/>
                          <a:latin typeface="Tahoma" pitchFamily="34" charset="0"/>
                          <a:ea typeface="宋体" pitchFamily="2" charset="-122"/>
                        </a:rPr>
                        <a:t>取值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1038">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A&gt;1</a:t>
                      </a: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A≤1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T</a:t>
                      </a: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3738">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B=0</a:t>
                      </a: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B≠0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T</a:t>
                      </a: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1988">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A=2</a:t>
                      </a: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A≠2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T</a:t>
                      </a: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1988">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X&gt;1</a:t>
                      </a: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X≤1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T</a:t>
                      </a: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796128"/>
                                        </p:tgtEl>
                                        <p:attrNameLst>
                                          <p:attrName>style.visibility</p:attrName>
                                        </p:attrNameLst>
                                      </p:cBhvr>
                                      <p:to>
                                        <p:strVal val="visible"/>
                                      </p:to>
                                    </p:set>
                                    <p:animEffect transition="in" filter="box(in)">
                                      <p:cBhvr>
                                        <p:cTn id="7" dur="500"/>
                                        <p:tgtEl>
                                          <p:spTgt spid="1796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zh-CN" altLang="en-US" sz="3600" b="1" smtClean="0">
                <a:solidFill>
                  <a:srgbClr val="0A0A0E"/>
                </a:solidFill>
                <a:latin typeface="Times New Roman" pitchFamily="18" charset="0"/>
              </a:rPr>
              <a:t>白盒测试</a:t>
            </a:r>
          </a:p>
        </p:txBody>
      </p:sp>
      <p:graphicFrame>
        <p:nvGraphicFramePr>
          <p:cNvPr id="1797123" name="Group 3"/>
          <p:cNvGraphicFramePr>
            <a:graphicFrameLocks noGrp="1"/>
          </p:cNvGraphicFramePr>
          <p:nvPr>
            <p:ph sz="half" idx="1"/>
          </p:nvPr>
        </p:nvGraphicFramePr>
        <p:xfrm>
          <a:off x="1403350" y="2060575"/>
          <a:ext cx="6924675" cy="2092326"/>
        </p:xfrm>
        <a:graphic>
          <a:graphicData uri="http://schemas.openxmlformats.org/drawingml/2006/table">
            <a:tbl>
              <a:tblPr/>
              <a:tblGrid>
                <a:gridCol w="1630363"/>
                <a:gridCol w="1773237"/>
                <a:gridCol w="1762125"/>
                <a:gridCol w="1758950"/>
              </a:tblGrid>
              <a:tr h="439738">
                <a:tc>
                  <a:txBody>
                    <a:bodyPr/>
                    <a:lstStyle/>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A0A0E"/>
                          </a:solidFill>
                          <a:effectLst/>
                          <a:latin typeface="Tahoma" pitchFamily="34" charset="0"/>
                          <a:ea typeface="宋体" pitchFamily="2" charset="-122"/>
                        </a:rPr>
                        <a:t>条件</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A0A0E"/>
                          </a:solidFill>
                          <a:effectLst/>
                          <a:latin typeface="Tahoma" pitchFamily="34" charset="0"/>
                          <a:ea typeface="宋体" pitchFamily="2" charset="-122"/>
                        </a:rPr>
                        <a:t>判断条件</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A0A0E"/>
                          </a:solidFill>
                          <a:effectLst/>
                          <a:latin typeface="Tahoma" pitchFamily="34" charset="0"/>
                          <a:ea typeface="宋体" pitchFamily="2" charset="-122"/>
                        </a:rPr>
                        <a:t>取值</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A0A0E"/>
                          </a:solidFill>
                          <a:effectLst/>
                          <a:latin typeface="Tahoma" pitchFamily="34" charset="0"/>
                          <a:ea typeface="宋体" pitchFamily="2" charset="-122"/>
                        </a:rPr>
                        <a:t>条件记为</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825500">
                <a:tc>
                  <a:txBody>
                    <a:bodyPr/>
                    <a:lstStyle/>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A0A0E"/>
                          </a:solidFill>
                          <a:effectLst/>
                          <a:latin typeface="Tahoma" pitchFamily="34" charset="0"/>
                          <a:ea typeface="宋体" pitchFamily="2" charset="-122"/>
                        </a:rPr>
                        <a:t>条件</a:t>
                      </a:r>
                      <a:r>
                        <a:rPr kumimoji="0" lang="en-US" altLang="zh-CN" sz="2000" b="1" i="0" u="none" strike="noStrike" cap="none" normalizeH="0" baseline="0" smtClean="0">
                          <a:ln>
                            <a:noFill/>
                          </a:ln>
                          <a:solidFill>
                            <a:srgbClr val="0A0A0E"/>
                          </a:solidFill>
                          <a:effectLst/>
                          <a:latin typeface="Tahoma" pitchFamily="34" charset="0"/>
                          <a:ea typeface="宋体" pitchFamily="2" charset="-122"/>
                        </a:rPr>
                        <a:t>1</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A&gt;1</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A≤1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T</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F</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T1</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F1</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827088">
                <a:tc>
                  <a:txBody>
                    <a:bodyPr/>
                    <a:lstStyle/>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A0A0E"/>
                          </a:solidFill>
                          <a:effectLst/>
                          <a:latin typeface="Tahoma" pitchFamily="34" charset="0"/>
                          <a:ea typeface="宋体" pitchFamily="2" charset="-122"/>
                        </a:rPr>
                        <a:t>条件</a:t>
                      </a:r>
                      <a:r>
                        <a:rPr kumimoji="0" lang="en-US" altLang="zh-CN" sz="2000" b="1" i="0" u="none" strike="noStrike" cap="none" normalizeH="0" baseline="0" smtClean="0">
                          <a:ln>
                            <a:noFill/>
                          </a:ln>
                          <a:solidFill>
                            <a:srgbClr val="0A0A0E"/>
                          </a:solidFill>
                          <a:effectLst/>
                          <a:latin typeface="Tahoma" pitchFamily="34" charset="0"/>
                          <a:ea typeface="宋体" pitchFamily="2" charset="-122"/>
                        </a:rPr>
                        <a:t>2</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B=0</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B≠0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T</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F</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T2</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F2</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0221" name="Group 45"/>
          <p:cNvGraphicFramePr>
            <a:graphicFrameLocks noGrp="1"/>
          </p:cNvGraphicFramePr>
          <p:nvPr>
            <p:ph sz="half" idx="2"/>
          </p:nvPr>
        </p:nvGraphicFramePr>
        <p:xfrm>
          <a:off x="1403350" y="4365625"/>
          <a:ext cx="6913563" cy="1463040"/>
        </p:xfrm>
        <a:graphic>
          <a:graphicData uri="http://schemas.openxmlformats.org/drawingml/2006/table">
            <a:tbl>
              <a:tblPr/>
              <a:tblGrid>
                <a:gridCol w="1627188"/>
                <a:gridCol w="1770062"/>
                <a:gridCol w="1757363"/>
                <a:gridCol w="1758950"/>
              </a:tblGrid>
              <a:tr h="323850">
                <a:tc>
                  <a:txBody>
                    <a:bodyPr/>
                    <a:lstStyle/>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A0A0E"/>
                          </a:solidFill>
                          <a:effectLst/>
                          <a:latin typeface="Tahoma" pitchFamily="34" charset="0"/>
                          <a:ea typeface="宋体" pitchFamily="2" charset="-122"/>
                        </a:rPr>
                        <a:t>条件</a:t>
                      </a:r>
                      <a:r>
                        <a:rPr kumimoji="0" lang="en-US" altLang="zh-CN" sz="2000" b="1" i="0" u="none" strike="noStrike" cap="none" normalizeH="0" baseline="0" smtClean="0">
                          <a:ln>
                            <a:noFill/>
                          </a:ln>
                          <a:solidFill>
                            <a:srgbClr val="0A0A0E"/>
                          </a:solidFill>
                          <a:effectLst/>
                          <a:latin typeface="Tahoma" pitchFamily="34" charset="0"/>
                          <a:ea typeface="宋体" pitchFamily="2" charset="-122"/>
                        </a:rPr>
                        <a:t>3</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A=2</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A≠2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T</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F</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T3</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F3</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22263">
                <a:tc>
                  <a:txBody>
                    <a:bodyPr/>
                    <a:lstStyle/>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A0A0E"/>
                          </a:solidFill>
                          <a:effectLst/>
                          <a:latin typeface="Tahoma" pitchFamily="34" charset="0"/>
                          <a:ea typeface="宋体" pitchFamily="2" charset="-122"/>
                        </a:rPr>
                        <a:t>条件</a:t>
                      </a:r>
                      <a:r>
                        <a:rPr kumimoji="0" lang="en-US" altLang="zh-CN" sz="2000" b="1" i="0" u="none" strike="noStrike" cap="none" normalizeH="0" baseline="0" smtClean="0">
                          <a:ln>
                            <a:noFill/>
                          </a:ln>
                          <a:solidFill>
                            <a:srgbClr val="0A0A0E"/>
                          </a:solidFill>
                          <a:effectLst/>
                          <a:latin typeface="Tahoma" pitchFamily="34" charset="0"/>
                          <a:ea typeface="宋体" pitchFamily="2" charset="-122"/>
                        </a:rPr>
                        <a:t>4</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X&gt;1</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X≤1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T</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F</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T4</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F4</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797162" name="Rectangle 42"/>
          <p:cNvSpPr>
            <a:spLocks noChangeArrowheads="1"/>
          </p:cNvSpPr>
          <p:nvPr/>
        </p:nvSpPr>
        <p:spPr bwMode="auto">
          <a:xfrm>
            <a:off x="611188" y="1989138"/>
            <a:ext cx="647700" cy="2087562"/>
          </a:xfrm>
          <a:prstGeom prst="rect">
            <a:avLst/>
          </a:prstGeom>
          <a:solidFill>
            <a:schemeClr val="accent1"/>
          </a:solidFill>
          <a:ln w="9525">
            <a:noFill/>
            <a:miter lim="800000"/>
            <a:headEnd/>
            <a:tailEnd/>
          </a:ln>
          <a:effectLst>
            <a:prstShdw prst="shdw18" dist="17961" dir="13500000">
              <a:schemeClr val="accent1">
                <a:gamma/>
                <a:shade val="60000"/>
                <a:invGamma/>
              </a:schemeClr>
            </a:prstShdw>
          </a:effectLst>
        </p:spPr>
        <p:txBody>
          <a:bodyPr anchor="ctr"/>
          <a:lstStyle/>
          <a:p>
            <a:pPr algn="ctr">
              <a:lnSpc>
                <a:spcPct val="80000"/>
              </a:lnSpc>
              <a:defRPr/>
            </a:pPr>
            <a:r>
              <a:rPr kumimoji="1" lang="zh-CN" altLang="en-US" sz="2800" b="1">
                <a:solidFill>
                  <a:schemeClr val="bg1"/>
                </a:solidFill>
                <a:effectLst>
                  <a:outerShdw blurRad="38100" dist="38100" dir="2700000" algn="tl">
                    <a:srgbClr val="000000"/>
                  </a:outerShdw>
                </a:effectLst>
                <a:latin typeface="Times New Roman" pitchFamily="18" charset="0"/>
              </a:rPr>
              <a:t>条件</a:t>
            </a:r>
          </a:p>
          <a:p>
            <a:pPr algn="ctr">
              <a:lnSpc>
                <a:spcPct val="80000"/>
              </a:lnSpc>
              <a:defRPr/>
            </a:pPr>
            <a:r>
              <a:rPr kumimoji="1" lang="zh-CN" altLang="en-US" sz="2800" b="1">
                <a:solidFill>
                  <a:schemeClr val="bg1"/>
                </a:solidFill>
                <a:effectLst>
                  <a:outerShdw blurRad="38100" dist="38100" dir="2700000" algn="tl">
                    <a:srgbClr val="000000"/>
                  </a:outerShdw>
                </a:effectLst>
                <a:latin typeface="Times New Roman" pitchFamily="18" charset="0"/>
              </a:rPr>
              <a:t>一</a:t>
            </a:r>
          </a:p>
        </p:txBody>
      </p:sp>
      <p:sp>
        <p:nvSpPr>
          <p:cNvPr id="1797163" name="Rectangle 43"/>
          <p:cNvSpPr>
            <a:spLocks noChangeArrowheads="1"/>
          </p:cNvSpPr>
          <p:nvPr/>
        </p:nvSpPr>
        <p:spPr bwMode="auto">
          <a:xfrm>
            <a:off x="611188" y="4329113"/>
            <a:ext cx="647700" cy="1727200"/>
          </a:xfrm>
          <a:prstGeom prst="rect">
            <a:avLst/>
          </a:prstGeom>
          <a:solidFill>
            <a:schemeClr val="accent1"/>
          </a:solidFill>
          <a:ln w="9525">
            <a:noFill/>
            <a:miter lim="800000"/>
            <a:headEnd/>
            <a:tailEnd/>
          </a:ln>
          <a:effectLst>
            <a:prstShdw prst="shdw18" dist="17961" dir="13500000">
              <a:schemeClr val="accent1">
                <a:gamma/>
                <a:shade val="60000"/>
                <a:invGamma/>
              </a:schemeClr>
            </a:prstShdw>
          </a:effectLst>
        </p:spPr>
        <p:txBody>
          <a:bodyPr anchor="ctr"/>
          <a:lstStyle/>
          <a:p>
            <a:pPr algn="ctr">
              <a:lnSpc>
                <a:spcPct val="80000"/>
              </a:lnSpc>
              <a:defRPr/>
            </a:pPr>
            <a:r>
              <a:rPr kumimoji="1" lang="zh-CN" altLang="en-US" sz="2800" b="1">
                <a:solidFill>
                  <a:schemeClr val="bg1"/>
                </a:solidFill>
                <a:effectLst>
                  <a:outerShdw blurRad="38100" dist="38100" dir="2700000" algn="tl">
                    <a:srgbClr val="000000"/>
                  </a:outerShdw>
                </a:effectLst>
                <a:latin typeface="Times New Roman" pitchFamily="18" charset="0"/>
              </a:rPr>
              <a:t>条件</a:t>
            </a:r>
          </a:p>
          <a:p>
            <a:pPr algn="ctr">
              <a:lnSpc>
                <a:spcPct val="80000"/>
              </a:lnSpc>
              <a:defRPr/>
            </a:pPr>
            <a:r>
              <a:rPr kumimoji="1" lang="zh-CN" altLang="en-US" sz="2800" b="1">
                <a:solidFill>
                  <a:schemeClr val="bg1"/>
                </a:solidFill>
                <a:effectLst>
                  <a:outerShdw blurRad="38100" dist="38100" dir="2700000" algn="tl">
                    <a:srgbClr val="000000"/>
                  </a:outerShdw>
                </a:effectLst>
                <a:latin typeface="Times New Roman" pitchFamily="18" charset="0"/>
              </a:rPr>
              <a:t>二</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1797123"/>
                                        </p:tgtEl>
                                        <p:attrNameLst>
                                          <p:attrName>style.visibility</p:attrName>
                                        </p:attrNameLst>
                                      </p:cBhvr>
                                      <p:to>
                                        <p:strVal val="visible"/>
                                      </p:to>
                                    </p:set>
                                    <p:animEffect transition="in" filter="barn(outVertical)">
                                      <p:cBhvr>
                                        <p:cTn id="7" dur="500"/>
                                        <p:tgtEl>
                                          <p:spTgt spid="179712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50221"/>
                                        </p:tgtEl>
                                        <p:attrNameLst>
                                          <p:attrName>style.visibility</p:attrName>
                                        </p:attrNameLst>
                                      </p:cBhvr>
                                      <p:to>
                                        <p:strVal val="visible"/>
                                      </p:to>
                                    </p:set>
                                    <p:animEffect transition="in" filter="barn(outVertical)">
                                      <p:cBhvr>
                                        <p:cTn id="12" dur="500"/>
                                        <p:tgtEl>
                                          <p:spTgt spid="5022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797163"/>
                                        </p:tgtEl>
                                        <p:attrNameLst>
                                          <p:attrName>style.visibility</p:attrName>
                                        </p:attrNameLst>
                                      </p:cBhvr>
                                      <p:to>
                                        <p:strVal val="visible"/>
                                      </p:to>
                                    </p:set>
                                    <p:animEffect transition="in" filter="box(out)">
                                      <p:cBhvr>
                                        <p:cTn id="17" dur="500"/>
                                        <p:tgtEl>
                                          <p:spTgt spid="1797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7163"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noFill/>
        </p:spPr>
        <p:txBody>
          <a:bodyPr/>
          <a:lstStyle/>
          <a:p>
            <a:pPr eaLnBrk="1" hangingPunct="1"/>
            <a:r>
              <a:rPr lang="zh-CN" altLang="en-US" sz="100" b="1" smtClean="0">
                <a:solidFill>
                  <a:schemeClr val="bg1"/>
                </a:solidFill>
              </a:rPr>
              <a:t>设计的测试用例子</a:t>
            </a:r>
          </a:p>
        </p:txBody>
      </p:sp>
      <p:graphicFrame>
        <p:nvGraphicFramePr>
          <p:cNvPr id="1798147" name="Group 3"/>
          <p:cNvGraphicFramePr>
            <a:graphicFrameLocks noGrp="1"/>
          </p:cNvGraphicFramePr>
          <p:nvPr/>
        </p:nvGraphicFramePr>
        <p:xfrm>
          <a:off x="684213" y="1989138"/>
          <a:ext cx="7010400" cy="3708401"/>
        </p:xfrm>
        <a:graphic>
          <a:graphicData uri="http://schemas.openxmlformats.org/drawingml/2006/table">
            <a:tbl>
              <a:tblPr/>
              <a:tblGrid>
                <a:gridCol w="1152525"/>
                <a:gridCol w="2111375"/>
                <a:gridCol w="1689100"/>
                <a:gridCol w="2057400"/>
              </a:tblGrid>
              <a:tr h="4460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A0A0E"/>
                          </a:solidFill>
                          <a:effectLst/>
                          <a:latin typeface="Times New Roman" pitchFamily="18" charset="0"/>
                          <a:ea typeface="宋体" pitchFamily="2" charset="-122"/>
                        </a:rPr>
                        <a:t>序号</a:t>
                      </a:r>
                    </a:p>
                  </a:txBody>
                  <a:tcPr marL="90000" marR="90000" marT="46800" marB="46800" anchor="ct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A0A0E"/>
                          </a:solidFill>
                          <a:effectLst/>
                          <a:latin typeface="Times New Roman" pitchFamily="18" charset="0"/>
                          <a:ea typeface="宋体" pitchFamily="2" charset="-122"/>
                        </a:rPr>
                        <a:t>测试用例</a:t>
                      </a:r>
                    </a:p>
                  </a:txBody>
                  <a:tcPr marL="90000" marR="90000" marT="46800" marB="46800" anchor="ct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A0A0E"/>
                          </a:solidFill>
                          <a:effectLst/>
                          <a:latin typeface="Times New Roman" pitchFamily="18" charset="0"/>
                          <a:ea typeface="宋体" pitchFamily="2" charset="-122"/>
                        </a:rPr>
                        <a:t>覆盖路径</a:t>
                      </a:r>
                    </a:p>
                  </a:txBody>
                  <a:tcPr marL="90000" marR="90000" marT="46800" marB="46800" anchor="ct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A0A0E"/>
                          </a:solidFill>
                          <a:effectLst/>
                          <a:latin typeface="Times New Roman" pitchFamily="18" charset="0"/>
                          <a:ea typeface="宋体" pitchFamily="2" charset="-122"/>
                        </a:rPr>
                        <a:t>条件记为</a:t>
                      </a:r>
                    </a:p>
                  </a:txBody>
                  <a:tcPr marL="90000" marR="90000" marT="46800" marB="46800" anchor="ct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r>
              <a:tr h="8159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1</a:t>
                      </a:r>
                    </a:p>
                  </a:txBody>
                  <a:tcPr marL="90000" marR="90000" marT="46800" marB="46800" anchor="ct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A=2 B=0</a:t>
                      </a:r>
                    </a:p>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X=4</a:t>
                      </a:r>
                    </a:p>
                  </a:txBody>
                  <a:tcPr marL="90000" marR="90000" marT="46800" marB="46800" anchor="ct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ace</a:t>
                      </a:r>
                    </a:p>
                  </a:txBody>
                  <a:tcPr marL="90000" marR="90000" marT="46800" marB="46800" anchor="ct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T1 T2 T3 T4</a:t>
                      </a:r>
                    </a:p>
                  </a:txBody>
                  <a:tcPr marL="90000" marR="90000" marT="46800" marB="46800" anchor="ct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r>
              <a:tr h="8159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2</a:t>
                      </a:r>
                    </a:p>
                  </a:txBody>
                  <a:tcPr marL="90000" marR="90000" marT="46800" marB="46800" anchor="ct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A=1 B=1</a:t>
                      </a:r>
                    </a:p>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X=1</a:t>
                      </a:r>
                    </a:p>
                  </a:txBody>
                  <a:tcPr marL="90000" marR="90000" marT="46800" marB="46800" anchor="ct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abd</a:t>
                      </a:r>
                    </a:p>
                  </a:txBody>
                  <a:tcPr marL="90000" marR="90000" marT="46800" marB="46800" anchor="ct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F1 F2 F3 F4</a:t>
                      </a:r>
                    </a:p>
                  </a:txBody>
                  <a:tcPr marL="90000" marR="90000" marT="46800" marB="46800" anchor="ct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r>
              <a:tr h="8143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3</a:t>
                      </a:r>
                    </a:p>
                  </a:txBody>
                  <a:tcPr marL="90000" marR="90000" marT="46800" marB="46800" anchor="ct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A=2 B=0</a:t>
                      </a:r>
                    </a:p>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X=1</a:t>
                      </a:r>
                    </a:p>
                  </a:txBody>
                  <a:tcPr marL="90000" marR="90000" marT="46800" marB="46800" anchor="ct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acd</a:t>
                      </a:r>
                    </a:p>
                  </a:txBody>
                  <a:tcPr marL="90000" marR="90000" marT="46800" marB="46800" anchor="ct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T1 T2 T3 F4</a:t>
                      </a:r>
                    </a:p>
                  </a:txBody>
                  <a:tcPr marL="90000" marR="90000" marT="46800" marB="46800" anchor="ct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r>
              <a:tr h="8159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4</a:t>
                      </a:r>
                    </a:p>
                  </a:txBody>
                  <a:tcPr marL="90000" marR="90000" marT="46800" marB="46800" anchor="ct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A=1 B=1</a:t>
                      </a:r>
                    </a:p>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X=2</a:t>
                      </a:r>
                    </a:p>
                  </a:txBody>
                  <a:tcPr marL="90000" marR="90000" marT="46800" marB="46800" anchor="ct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abe</a:t>
                      </a:r>
                    </a:p>
                  </a:txBody>
                  <a:tcPr marL="90000" marR="90000" marT="46800" marB="46800" anchor="ct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F1 F2 F3 T4</a:t>
                      </a:r>
                    </a:p>
                  </a:txBody>
                  <a:tcPr marL="90000" marR="90000" marT="46800" marB="46800" anchor="ct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r>
            </a:tbl>
          </a:graphicData>
        </a:graphic>
      </p:graphicFrame>
      <p:sp>
        <p:nvSpPr>
          <p:cNvPr id="51235" name="Rectangle 35"/>
          <p:cNvSpPr>
            <a:spLocks noChangeArrowheads="1"/>
          </p:cNvSpPr>
          <p:nvPr/>
        </p:nvSpPr>
        <p:spPr bwMode="auto">
          <a:xfrm>
            <a:off x="1331913" y="836613"/>
            <a:ext cx="6480175" cy="1036637"/>
          </a:xfrm>
          <a:prstGeom prst="rect">
            <a:avLst/>
          </a:prstGeom>
          <a:noFill/>
          <a:ln w="9525">
            <a:noFill/>
            <a:miter lim="800000"/>
            <a:headEnd/>
            <a:tailEnd/>
          </a:ln>
        </p:spPr>
        <p:txBody>
          <a:bodyPr anchor="b"/>
          <a:lstStyle/>
          <a:p>
            <a:r>
              <a:rPr lang="zh-CN" altLang="en-US" sz="3600" b="1">
                <a:solidFill>
                  <a:srgbClr val="0A0A0E"/>
                </a:solidFill>
                <a:latin typeface="Times New Roman" pitchFamily="18" charset="0"/>
              </a:rPr>
              <a:t>白盒测试</a:t>
            </a:r>
          </a:p>
        </p:txBody>
      </p:sp>
      <p:sp>
        <p:nvSpPr>
          <p:cNvPr id="1798180" name="Rectangle 36"/>
          <p:cNvSpPr>
            <a:spLocks noChangeArrowheads="1"/>
          </p:cNvSpPr>
          <p:nvPr/>
        </p:nvSpPr>
        <p:spPr bwMode="auto">
          <a:xfrm>
            <a:off x="7885113" y="2133600"/>
            <a:ext cx="609600" cy="3429000"/>
          </a:xfrm>
          <a:prstGeom prst="rect">
            <a:avLst/>
          </a:prstGeom>
          <a:solidFill>
            <a:schemeClr val="accent1"/>
          </a:solidFill>
          <a:ln w="9525">
            <a:noFill/>
            <a:miter lim="800000"/>
            <a:headEnd/>
            <a:tailEnd/>
          </a:ln>
          <a:effectLst>
            <a:prstShdw prst="shdw18" dist="17961" dir="13500000">
              <a:schemeClr val="accent1">
                <a:gamma/>
                <a:shade val="60000"/>
                <a:invGamma/>
              </a:schemeClr>
            </a:prstShdw>
          </a:effectLst>
        </p:spPr>
        <p:txBody>
          <a:bodyPr anchor="ctr"/>
          <a:lstStyle/>
          <a:p>
            <a:pPr algn="ctr"/>
            <a:r>
              <a:rPr kumimoji="1" lang="zh-CN" altLang="en-US" sz="2800" b="1">
                <a:solidFill>
                  <a:schemeClr val="bg1"/>
                </a:solidFill>
                <a:effectLst>
                  <a:outerShdw blurRad="38100" dist="38100" dir="2700000" algn="tl">
                    <a:srgbClr val="000000"/>
                  </a:outerShdw>
                </a:effectLst>
                <a:latin typeface="Times New Roman" pitchFamily="18" charset="0"/>
              </a:rPr>
              <a:t>设计测试用例</a:t>
            </a:r>
          </a:p>
        </p:txBody>
      </p:sp>
    </p:spTree>
  </p:cSld>
  <p:clrMapOvr>
    <a:masterClrMapping/>
  </p:clrMapOvr>
  <p:transition>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zh-CN" altLang="en-US" sz="3600" b="1" smtClean="0">
                <a:solidFill>
                  <a:srgbClr val="0A0A0E"/>
                </a:solidFill>
                <a:latin typeface="Times New Roman" pitchFamily="18" charset="0"/>
              </a:rPr>
              <a:t>白盒测试</a:t>
            </a:r>
          </a:p>
        </p:txBody>
      </p:sp>
      <p:sp>
        <p:nvSpPr>
          <p:cNvPr id="52227" name="Rectangle 3"/>
          <p:cNvSpPr>
            <a:spLocks noGrp="1" noChangeArrowheads="1"/>
          </p:cNvSpPr>
          <p:nvPr>
            <p:ph type="body" sz="half" idx="1"/>
          </p:nvPr>
        </p:nvSpPr>
        <p:spPr>
          <a:xfrm>
            <a:off x="1182688" y="2017713"/>
            <a:ext cx="3811587" cy="4114800"/>
          </a:xfrm>
        </p:spPr>
        <p:txBody>
          <a:bodyPr/>
          <a:lstStyle/>
          <a:p>
            <a:pPr eaLnBrk="1" hangingPunct="1"/>
            <a:r>
              <a:rPr kumimoji="1" lang="zh-CN" altLang="en-US" sz="2800" b="1" smtClean="0">
                <a:solidFill>
                  <a:srgbClr val="003366"/>
                </a:solidFill>
              </a:rPr>
              <a:t>条件组合覆盖法</a:t>
            </a:r>
          </a:p>
        </p:txBody>
      </p:sp>
      <p:grpSp>
        <p:nvGrpSpPr>
          <p:cNvPr id="52228" name="Group 4"/>
          <p:cNvGrpSpPr>
            <a:grpSpLocks/>
          </p:cNvGrpSpPr>
          <p:nvPr/>
        </p:nvGrpSpPr>
        <p:grpSpPr bwMode="auto">
          <a:xfrm>
            <a:off x="4038600" y="1844675"/>
            <a:ext cx="4800600" cy="4175125"/>
            <a:chOff x="2544" y="528"/>
            <a:chExt cx="3024" cy="3264"/>
          </a:xfrm>
        </p:grpSpPr>
        <p:sp>
          <p:nvSpPr>
            <p:cNvPr id="52263" name="Line 5"/>
            <p:cNvSpPr>
              <a:spLocks noChangeShapeType="1"/>
            </p:cNvSpPr>
            <p:nvPr/>
          </p:nvSpPr>
          <p:spPr bwMode="auto">
            <a:xfrm>
              <a:off x="3888" y="624"/>
              <a:ext cx="0" cy="384"/>
            </a:xfrm>
            <a:prstGeom prst="line">
              <a:avLst/>
            </a:prstGeom>
            <a:noFill/>
            <a:ln w="28575">
              <a:solidFill>
                <a:srgbClr val="003366"/>
              </a:solidFill>
              <a:round/>
              <a:headEnd/>
              <a:tailEnd type="triangle" w="med" len="med"/>
            </a:ln>
          </p:spPr>
          <p:txBody>
            <a:bodyPr/>
            <a:lstStyle/>
            <a:p>
              <a:endParaRPr lang="zh-CN" altLang="en-US"/>
            </a:p>
          </p:txBody>
        </p:sp>
        <p:sp>
          <p:nvSpPr>
            <p:cNvPr id="52264" name="AutoShape 6"/>
            <p:cNvSpPr>
              <a:spLocks noChangeArrowheads="1"/>
            </p:cNvSpPr>
            <p:nvPr/>
          </p:nvSpPr>
          <p:spPr bwMode="auto">
            <a:xfrm>
              <a:off x="3024" y="1008"/>
              <a:ext cx="1728" cy="576"/>
            </a:xfrm>
            <a:prstGeom prst="flowChartDecision">
              <a:avLst/>
            </a:prstGeom>
            <a:noFill/>
            <a:ln w="28575">
              <a:solidFill>
                <a:srgbClr val="003366"/>
              </a:solidFill>
              <a:miter lim="800000"/>
              <a:headEnd/>
              <a:tailEnd/>
            </a:ln>
          </p:spPr>
          <p:txBody>
            <a:bodyPr wrap="none" anchor="ctr"/>
            <a:lstStyle/>
            <a:p>
              <a:pPr algn="ctr"/>
              <a:r>
                <a:rPr kumimoji="1" lang="en-US" altLang="zh-CN" b="1">
                  <a:solidFill>
                    <a:srgbClr val="003366"/>
                  </a:solidFill>
                  <a:latin typeface="Times New Roman" pitchFamily="18" charset="0"/>
                </a:rPr>
                <a:t>A&gt;1AND</a:t>
              </a:r>
            </a:p>
            <a:p>
              <a:pPr algn="ctr"/>
              <a:r>
                <a:rPr kumimoji="1" lang="en-US" altLang="zh-CN" b="1">
                  <a:solidFill>
                    <a:srgbClr val="003366"/>
                  </a:solidFill>
                  <a:latin typeface="Times New Roman" pitchFamily="18" charset="0"/>
                </a:rPr>
                <a:t>B=0</a:t>
              </a:r>
            </a:p>
          </p:txBody>
        </p:sp>
        <p:sp>
          <p:nvSpPr>
            <p:cNvPr id="52265" name="Line 7"/>
            <p:cNvSpPr>
              <a:spLocks noChangeShapeType="1"/>
            </p:cNvSpPr>
            <p:nvPr/>
          </p:nvSpPr>
          <p:spPr bwMode="auto">
            <a:xfrm>
              <a:off x="4752" y="1296"/>
              <a:ext cx="240" cy="0"/>
            </a:xfrm>
            <a:prstGeom prst="line">
              <a:avLst/>
            </a:prstGeom>
            <a:noFill/>
            <a:ln w="28575">
              <a:solidFill>
                <a:srgbClr val="003366"/>
              </a:solidFill>
              <a:round/>
              <a:headEnd/>
              <a:tailEnd/>
            </a:ln>
          </p:spPr>
          <p:txBody>
            <a:bodyPr/>
            <a:lstStyle/>
            <a:p>
              <a:endParaRPr lang="zh-CN" altLang="en-US"/>
            </a:p>
          </p:txBody>
        </p:sp>
        <p:sp>
          <p:nvSpPr>
            <p:cNvPr id="52266" name="Line 8"/>
            <p:cNvSpPr>
              <a:spLocks noChangeShapeType="1"/>
            </p:cNvSpPr>
            <p:nvPr/>
          </p:nvSpPr>
          <p:spPr bwMode="auto">
            <a:xfrm>
              <a:off x="4992" y="1296"/>
              <a:ext cx="0" cy="336"/>
            </a:xfrm>
            <a:prstGeom prst="line">
              <a:avLst/>
            </a:prstGeom>
            <a:noFill/>
            <a:ln w="28575">
              <a:solidFill>
                <a:srgbClr val="003366"/>
              </a:solidFill>
              <a:round/>
              <a:headEnd/>
              <a:tailEnd type="triangle" w="med" len="med"/>
            </a:ln>
          </p:spPr>
          <p:txBody>
            <a:bodyPr/>
            <a:lstStyle/>
            <a:p>
              <a:endParaRPr lang="zh-CN" altLang="en-US"/>
            </a:p>
          </p:txBody>
        </p:sp>
        <p:sp>
          <p:nvSpPr>
            <p:cNvPr id="52267" name="Rectangle 9"/>
            <p:cNvSpPr>
              <a:spLocks noChangeArrowheads="1"/>
            </p:cNvSpPr>
            <p:nvPr/>
          </p:nvSpPr>
          <p:spPr bwMode="auto">
            <a:xfrm>
              <a:off x="4512" y="1632"/>
              <a:ext cx="1008" cy="288"/>
            </a:xfrm>
            <a:prstGeom prst="rect">
              <a:avLst/>
            </a:prstGeom>
            <a:noFill/>
            <a:ln w="28575">
              <a:solidFill>
                <a:srgbClr val="003366"/>
              </a:solidFill>
              <a:miter lim="800000"/>
              <a:headEnd/>
              <a:tailEnd/>
            </a:ln>
          </p:spPr>
          <p:txBody>
            <a:bodyPr wrap="none" anchor="ctr"/>
            <a:lstStyle/>
            <a:p>
              <a:pPr algn="ctr"/>
              <a:r>
                <a:rPr kumimoji="1" lang="en-US" altLang="zh-CN" b="1">
                  <a:solidFill>
                    <a:srgbClr val="003366"/>
                  </a:solidFill>
                  <a:latin typeface="Times New Roman" pitchFamily="18" charset="0"/>
                </a:rPr>
                <a:t>X=X/A</a:t>
              </a:r>
            </a:p>
          </p:txBody>
        </p:sp>
        <p:sp>
          <p:nvSpPr>
            <p:cNvPr id="52268" name="Line 10"/>
            <p:cNvSpPr>
              <a:spLocks noChangeShapeType="1"/>
            </p:cNvSpPr>
            <p:nvPr/>
          </p:nvSpPr>
          <p:spPr bwMode="auto">
            <a:xfrm>
              <a:off x="2784" y="1296"/>
              <a:ext cx="0" cy="816"/>
            </a:xfrm>
            <a:prstGeom prst="line">
              <a:avLst/>
            </a:prstGeom>
            <a:noFill/>
            <a:ln w="28575">
              <a:solidFill>
                <a:srgbClr val="003366"/>
              </a:solidFill>
              <a:round/>
              <a:headEnd/>
              <a:tailEnd/>
            </a:ln>
          </p:spPr>
          <p:txBody>
            <a:bodyPr/>
            <a:lstStyle/>
            <a:p>
              <a:endParaRPr lang="zh-CN" altLang="en-US"/>
            </a:p>
          </p:txBody>
        </p:sp>
        <p:sp>
          <p:nvSpPr>
            <p:cNvPr id="52269" name="Line 11"/>
            <p:cNvSpPr>
              <a:spLocks noChangeShapeType="1"/>
            </p:cNvSpPr>
            <p:nvPr/>
          </p:nvSpPr>
          <p:spPr bwMode="auto">
            <a:xfrm>
              <a:off x="2784" y="1296"/>
              <a:ext cx="240" cy="0"/>
            </a:xfrm>
            <a:prstGeom prst="line">
              <a:avLst/>
            </a:prstGeom>
            <a:noFill/>
            <a:ln w="28575">
              <a:solidFill>
                <a:srgbClr val="003366"/>
              </a:solidFill>
              <a:round/>
              <a:headEnd/>
              <a:tailEnd/>
            </a:ln>
          </p:spPr>
          <p:txBody>
            <a:bodyPr/>
            <a:lstStyle/>
            <a:p>
              <a:endParaRPr lang="zh-CN" altLang="en-US"/>
            </a:p>
          </p:txBody>
        </p:sp>
        <p:sp>
          <p:nvSpPr>
            <p:cNvPr id="52270" name="Line 12"/>
            <p:cNvSpPr>
              <a:spLocks noChangeShapeType="1"/>
            </p:cNvSpPr>
            <p:nvPr/>
          </p:nvSpPr>
          <p:spPr bwMode="auto">
            <a:xfrm>
              <a:off x="4992" y="1920"/>
              <a:ext cx="0" cy="192"/>
            </a:xfrm>
            <a:prstGeom prst="line">
              <a:avLst/>
            </a:prstGeom>
            <a:noFill/>
            <a:ln w="28575">
              <a:solidFill>
                <a:srgbClr val="003366"/>
              </a:solidFill>
              <a:round/>
              <a:headEnd/>
              <a:tailEnd/>
            </a:ln>
          </p:spPr>
          <p:txBody>
            <a:bodyPr/>
            <a:lstStyle/>
            <a:p>
              <a:endParaRPr lang="zh-CN" altLang="en-US"/>
            </a:p>
          </p:txBody>
        </p:sp>
        <p:sp>
          <p:nvSpPr>
            <p:cNvPr id="52271" name="Line 13"/>
            <p:cNvSpPr>
              <a:spLocks noChangeShapeType="1"/>
            </p:cNvSpPr>
            <p:nvPr/>
          </p:nvSpPr>
          <p:spPr bwMode="auto">
            <a:xfrm>
              <a:off x="2784" y="2112"/>
              <a:ext cx="2208" cy="0"/>
            </a:xfrm>
            <a:prstGeom prst="line">
              <a:avLst/>
            </a:prstGeom>
            <a:noFill/>
            <a:ln w="28575">
              <a:solidFill>
                <a:srgbClr val="003366"/>
              </a:solidFill>
              <a:round/>
              <a:headEnd/>
              <a:tailEnd/>
            </a:ln>
          </p:spPr>
          <p:txBody>
            <a:bodyPr/>
            <a:lstStyle/>
            <a:p>
              <a:endParaRPr lang="zh-CN" altLang="en-US"/>
            </a:p>
          </p:txBody>
        </p:sp>
        <p:sp>
          <p:nvSpPr>
            <p:cNvPr id="52272" name="Line 14"/>
            <p:cNvSpPr>
              <a:spLocks noChangeShapeType="1"/>
            </p:cNvSpPr>
            <p:nvPr/>
          </p:nvSpPr>
          <p:spPr bwMode="auto">
            <a:xfrm>
              <a:off x="3936" y="2112"/>
              <a:ext cx="0" cy="288"/>
            </a:xfrm>
            <a:prstGeom prst="line">
              <a:avLst/>
            </a:prstGeom>
            <a:noFill/>
            <a:ln w="28575">
              <a:solidFill>
                <a:srgbClr val="003366"/>
              </a:solidFill>
              <a:round/>
              <a:headEnd/>
              <a:tailEnd type="triangle" w="med" len="med"/>
            </a:ln>
          </p:spPr>
          <p:txBody>
            <a:bodyPr/>
            <a:lstStyle/>
            <a:p>
              <a:endParaRPr lang="zh-CN" altLang="en-US"/>
            </a:p>
          </p:txBody>
        </p:sp>
        <p:sp>
          <p:nvSpPr>
            <p:cNvPr id="52273" name="AutoShape 15"/>
            <p:cNvSpPr>
              <a:spLocks noChangeArrowheads="1"/>
            </p:cNvSpPr>
            <p:nvPr/>
          </p:nvSpPr>
          <p:spPr bwMode="auto">
            <a:xfrm>
              <a:off x="3072" y="2400"/>
              <a:ext cx="1728" cy="576"/>
            </a:xfrm>
            <a:prstGeom prst="flowChartDecision">
              <a:avLst/>
            </a:prstGeom>
            <a:noFill/>
            <a:ln w="28575">
              <a:solidFill>
                <a:srgbClr val="003366"/>
              </a:solidFill>
              <a:miter lim="800000"/>
              <a:headEnd/>
              <a:tailEnd/>
            </a:ln>
          </p:spPr>
          <p:txBody>
            <a:bodyPr wrap="none" anchor="ctr"/>
            <a:lstStyle/>
            <a:p>
              <a:pPr algn="ctr"/>
              <a:r>
                <a:rPr kumimoji="1" lang="en-US" altLang="zh-CN" b="1">
                  <a:solidFill>
                    <a:srgbClr val="003366"/>
                  </a:solidFill>
                  <a:latin typeface="Times New Roman" pitchFamily="18" charset="0"/>
                </a:rPr>
                <a:t>A=2OR </a:t>
              </a:r>
            </a:p>
            <a:p>
              <a:pPr algn="ctr"/>
              <a:r>
                <a:rPr kumimoji="1" lang="en-US" altLang="zh-CN" b="1">
                  <a:solidFill>
                    <a:srgbClr val="003366"/>
                  </a:solidFill>
                  <a:latin typeface="Times New Roman" pitchFamily="18" charset="0"/>
                </a:rPr>
                <a:t>X&gt;1</a:t>
              </a:r>
            </a:p>
          </p:txBody>
        </p:sp>
        <p:sp>
          <p:nvSpPr>
            <p:cNvPr id="52274" name="Line 16"/>
            <p:cNvSpPr>
              <a:spLocks noChangeShapeType="1"/>
            </p:cNvSpPr>
            <p:nvPr/>
          </p:nvSpPr>
          <p:spPr bwMode="auto">
            <a:xfrm>
              <a:off x="4800" y="2688"/>
              <a:ext cx="240" cy="0"/>
            </a:xfrm>
            <a:prstGeom prst="line">
              <a:avLst/>
            </a:prstGeom>
            <a:noFill/>
            <a:ln w="28575">
              <a:solidFill>
                <a:srgbClr val="003366"/>
              </a:solidFill>
              <a:round/>
              <a:headEnd/>
              <a:tailEnd/>
            </a:ln>
          </p:spPr>
          <p:txBody>
            <a:bodyPr/>
            <a:lstStyle/>
            <a:p>
              <a:endParaRPr lang="zh-CN" altLang="en-US"/>
            </a:p>
          </p:txBody>
        </p:sp>
        <p:sp>
          <p:nvSpPr>
            <p:cNvPr id="52275" name="Line 17"/>
            <p:cNvSpPr>
              <a:spLocks noChangeShapeType="1"/>
            </p:cNvSpPr>
            <p:nvPr/>
          </p:nvSpPr>
          <p:spPr bwMode="auto">
            <a:xfrm>
              <a:off x="5040" y="2688"/>
              <a:ext cx="0" cy="336"/>
            </a:xfrm>
            <a:prstGeom prst="line">
              <a:avLst/>
            </a:prstGeom>
            <a:noFill/>
            <a:ln w="28575">
              <a:solidFill>
                <a:srgbClr val="003366"/>
              </a:solidFill>
              <a:round/>
              <a:headEnd/>
              <a:tailEnd type="triangle" w="med" len="med"/>
            </a:ln>
          </p:spPr>
          <p:txBody>
            <a:bodyPr/>
            <a:lstStyle/>
            <a:p>
              <a:endParaRPr lang="zh-CN" altLang="en-US"/>
            </a:p>
          </p:txBody>
        </p:sp>
        <p:sp>
          <p:nvSpPr>
            <p:cNvPr id="52276" name="Rectangle 18"/>
            <p:cNvSpPr>
              <a:spLocks noChangeArrowheads="1"/>
            </p:cNvSpPr>
            <p:nvPr/>
          </p:nvSpPr>
          <p:spPr bwMode="auto">
            <a:xfrm>
              <a:off x="4560" y="3024"/>
              <a:ext cx="1008" cy="288"/>
            </a:xfrm>
            <a:prstGeom prst="rect">
              <a:avLst/>
            </a:prstGeom>
            <a:noFill/>
            <a:ln w="28575">
              <a:solidFill>
                <a:srgbClr val="003366"/>
              </a:solidFill>
              <a:miter lim="800000"/>
              <a:headEnd/>
              <a:tailEnd/>
            </a:ln>
          </p:spPr>
          <p:txBody>
            <a:bodyPr wrap="none" anchor="ctr"/>
            <a:lstStyle/>
            <a:p>
              <a:pPr algn="ctr"/>
              <a:r>
                <a:rPr kumimoji="1" lang="en-US" altLang="zh-CN" b="1">
                  <a:solidFill>
                    <a:srgbClr val="003366"/>
                  </a:solidFill>
                  <a:latin typeface="Times New Roman" pitchFamily="18" charset="0"/>
                </a:rPr>
                <a:t>X=X+1</a:t>
              </a:r>
            </a:p>
          </p:txBody>
        </p:sp>
        <p:sp>
          <p:nvSpPr>
            <p:cNvPr id="52277" name="Line 19"/>
            <p:cNvSpPr>
              <a:spLocks noChangeShapeType="1"/>
            </p:cNvSpPr>
            <p:nvPr/>
          </p:nvSpPr>
          <p:spPr bwMode="auto">
            <a:xfrm>
              <a:off x="2832" y="2688"/>
              <a:ext cx="0" cy="816"/>
            </a:xfrm>
            <a:prstGeom prst="line">
              <a:avLst/>
            </a:prstGeom>
            <a:noFill/>
            <a:ln w="28575">
              <a:solidFill>
                <a:srgbClr val="003366"/>
              </a:solidFill>
              <a:round/>
              <a:headEnd/>
              <a:tailEnd/>
            </a:ln>
          </p:spPr>
          <p:txBody>
            <a:bodyPr/>
            <a:lstStyle/>
            <a:p>
              <a:endParaRPr lang="zh-CN" altLang="en-US"/>
            </a:p>
          </p:txBody>
        </p:sp>
        <p:sp>
          <p:nvSpPr>
            <p:cNvPr id="52278" name="Line 20"/>
            <p:cNvSpPr>
              <a:spLocks noChangeShapeType="1"/>
            </p:cNvSpPr>
            <p:nvPr/>
          </p:nvSpPr>
          <p:spPr bwMode="auto">
            <a:xfrm>
              <a:off x="2832" y="2688"/>
              <a:ext cx="240" cy="0"/>
            </a:xfrm>
            <a:prstGeom prst="line">
              <a:avLst/>
            </a:prstGeom>
            <a:noFill/>
            <a:ln w="28575">
              <a:solidFill>
                <a:srgbClr val="003366"/>
              </a:solidFill>
              <a:round/>
              <a:headEnd/>
              <a:tailEnd/>
            </a:ln>
          </p:spPr>
          <p:txBody>
            <a:bodyPr/>
            <a:lstStyle/>
            <a:p>
              <a:endParaRPr lang="zh-CN" altLang="en-US"/>
            </a:p>
          </p:txBody>
        </p:sp>
        <p:sp>
          <p:nvSpPr>
            <p:cNvPr id="52279" name="Line 21"/>
            <p:cNvSpPr>
              <a:spLocks noChangeShapeType="1"/>
            </p:cNvSpPr>
            <p:nvPr/>
          </p:nvSpPr>
          <p:spPr bwMode="auto">
            <a:xfrm>
              <a:off x="5040" y="3312"/>
              <a:ext cx="0" cy="192"/>
            </a:xfrm>
            <a:prstGeom prst="line">
              <a:avLst/>
            </a:prstGeom>
            <a:noFill/>
            <a:ln w="28575">
              <a:solidFill>
                <a:srgbClr val="003366"/>
              </a:solidFill>
              <a:round/>
              <a:headEnd/>
              <a:tailEnd/>
            </a:ln>
          </p:spPr>
          <p:txBody>
            <a:bodyPr/>
            <a:lstStyle/>
            <a:p>
              <a:endParaRPr lang="zh-CN" altLang="en-US"/>
            </a:p>
          </p:txBody>
        </p:sp>
        <p:sp>
          <p:nvSpPr>
            <p:cNvPr id="52280" name="Line 22"/>
            <p:cNvSpPr>
              <a:spLocks noChangeShapeType="1"/>
            </p:cNvSpPr>
            <p:nvPr/>
          </p:nvSpPr>
          <p:spPr bwMode="auto">
            <a:xfrm>
              <a:off x="2832" y="3504"/>
              <a:ext cx="2208" cy="0"/>
            </a:xfrm>
            <a:prstGeom prst="line">
              <a:avLst/>
            </a:prstGeom>
            <a:noFill/>
            <a:ln w="28575">
              <a:solidFill>
                <a:srgbClr val="003366"/>
              </a:solidFill>
              <a:round/>
              <a:headEnd/>
              <a:tailEnd/>
            </a:ln>
          </p:spPr>
          <p:txBody>
            <a:bodyPr/>
            <a:lstStyle/>
            <a:p>
              <a:endParaRPr lang="zh-CN" altLang="en-US"/>
            </a:p>
          </p:txBody>
        </p:sp>
        <p:sp>
          <p:nvSpPr>
            <p:cNvPr id="52281" name="Line 23"/>
            <p:cNvSpPr>
              <a:spLocks noChangeShapeType="1"/>
            </p:cNvSpPr>
            <p:nvPr/>
          </p:nvSpPr>
          <p:spPr bwMode="auto">
            <a:xfrm>
              <a:off x="3984" y="3504"/>
              <a:ext cx="0" cy="288"/>
            </a:xfrm>
            <a:prstGeom prst="line">
              <a:avLst/>
            </a:prstGeom>
            <a:noFill/>
            <a:ln w="28575">
              <a:solidFill>
                <a:srgbClr val="003366"/>
              </a:solidFill>
              <a:round/>
              <a:headEnd/>
              <a:tailEnd type="triangle" w="med" len="med"/>
            </a:ln>
          </p:spPr>
          <p:txBody>
            <a:bodyPr/>
            <a:lstStyle/>
            <a:p>
              <a:endParaRPr lang="zh-CN" altLang="en-US"/>
            </a:p>
          </p:txBody>
        </p:sp>
        <p:sp>
          <p:nvSpPr>
            <p:cNvPr id="52282" name="Text Box 24"/>
            <p:cNvSpPr txBox="1">
              <a:spLocks noChangeArrowheads="1"/>
            </p:cNvSpPr>
            <p:nvPr/>
          </p:nvSpPr>
          <p:spPr bwMode="auto">
            <a:xfrm>
              <a:off x="4704" y="960"/>
              <a:ext cx="336" cy="406"/>
            </a:xfrm>
            <a:prstGeom prst="rect">
              <a:avLst/>
            </a:prstGeom>
            <a:noFill/>
            <a:ln w="9525">
              <a:noFill/>
              <a:miter lim="800000"/>
              <a:headEnd/>
              <a:tailEnd/>
            </a:ln>
          </p:spPr>
          <p:txBody>
            <a:bodyPr>
              <a:spAutoFit/>
            </a:bodyPr>
            <a:lstStyle/>
            <a:p>
              <a:pPr>
                <a:spcBef>
                  <a:spcPct val="50000"/>
                </a:spcBef>
              </a:pPr>
              <a:r>
                <a:rPr kumimoji="1" lang="zh-CN" altLang="en-US" sz="2800" b="1">
                  <a:solidFill>
                    <a:srgbClr val="003366"/>
                  </a:solidFill>
                  <a:latin typeface="Times New Roman" pitchFamily="18" charset="0"/>
                </a:rPr>
                <a:t>是</a:t>
              </a:r>
            </a:p>
          </p:txBody>
        </p:sp>
        <p:sp>
          <p:nvSpPr>
            <p:cNvPr id="52283" name="Text Box 25"/>
            <p:cNvSpPr txBox="1">
              <a:spLocks noChangeArrowheads="1"/>
            </p:cNvSpPr>
            <p:nvPr/>
          </p:nvSpPr>
          <p:spPr bwMode="auto">
            <a:xfrm>
              <a:off x="3888" y="528"/>
              <a:ext cx="336" cy="406"/>
            </a:xfrm>
            <a:prstGeom prst="rect">
              <a:avLst/>
            </a:prstGeom>
            <a:noFill/>
            <a:ln w="9525">
              <a:noFill/>
              <a:miter lim="800000"/>
              <a:headEnd/>
              <a:tailEnd/>
            </a:ln>
          </p:spPr>
          <p:txBody>
            <a:bodyPr>
              <a:spAutoFit/>
            </a:bodyPr>
            <a:lstStyle/>
            <a:p>
              <a:pPr>
                <a:spcBef>
                  <a:spcPct val="50000"/>
                </a:spcBef>
              </a:pPr>
              <a:r>
                <a:rPr kumimoji="1" lang="en-US" altLang="zh-CN" sz="2800" b="1">
                  <a:solidFill>
                    <a:srgbClr val="003366"/>
                  </a:solidFill>
                  <a:latin typeface="Times New Roman" pitchFamily="18" charset="0"/>
                </a:rPr>
                <a:t>a</a:t>
              </a:r>
            </a:p>
          </p:txBody>
        </p:sp>
        <p:sp>
          <p:nvSpPr>
            <p:cNvPr id="52284" name="Text Box 26"/>
            <p:cNvSpPr txBox="1">
              <a:spLocks noChangeArrowheads="1"/>
            </p:cNvSpPr>
            <p:nvPr/>
          </p:nvSpPr>
          <p:spPr bwMode="auto">
            <a:xfrm>
              <a:off x="4752" y="2352"/>
              <a:ext cx="336" cy="406"/>
            </a:xfrm>
            <a:prstGeom prst="rect">
              <a:avLst/>
            </a:prstGeom>
            <a:noFill/>
            <a:ln w="9525">
              <a:noFill/>
              <a:miter lim="800000"/>
              <a:headEnd/>
              <a:tailEnd/>
            </a:ln>
          </p:spPr>
          <p:txBody>
            <a:bodyPr>
              <a:spAutoFit/>
            </a:bodyPr>
            <a:lstStyle/>
            <a:p>
              <a:pPr>
                <a:spcBef>
                  <a:spcPct val="50000"/>
                </a:spcBef>
              </a:pPr>
              <a:r>
                <a:rPr kumimoji="1" lang="zh-CN" altLang="en-US" sz="2800" b="1">
                  <a:solidFill>
                    <a:srgbClr val="003366"/>
                  </a:solidFill>
                  <a:latin typeface="Times New Roman" pitchFamily="18" charset="0"/>
                </a:rPr>
                <a:t>是</a:t>
              </a:r>
            </a:p>
          </p:txBody>
        </p:sp>
        <p:sp>
          <p:nvSpPr>
            <p:cNvPr id="52285" name="Text Box 27"/>
            <p:cNvSpPr txBox="1">
              <a:spLocks noChangeArrowheads="1"/>
            </p:cNvSpPr>
            <p:nvPr/>
          </p:nvSpPr>
          <p:spPr bwMode="auto">
            <a:xfrm>
              <a:off x="2736" y="960"/>
              <a:ext cx="336" cy="406"/>
            </a:xfrm>
            <a:prstGeom prst="rect">
              <a:avLst/>
            </a:prstGeom>
            <a:noFill/>
            <a:ln w="9525">
              <a:noFill/>
              <a:miter lim="800000"/>
              <a:headEnd/>
              <a:tailEnd/>
            </a:ln>
          </p:spPr>
          <p:txBody>
            <a:bodyPr>
              <a:spAutoFit/>
            </a:bodyPr>
            <a:lstStyle/>
            <a:p>
              <a:pPr>
                <a:spcBef>
                  <a:spcPct val="50000"/>
                </a:spcBef>
              </a:pPr>
              <a:r>
                <a:rPr kumimoji="1" lang="zh-CN" altLang="en-US" sz="2800" b="1">
                  <a:solidFill>
                    <a:srgbClr val="003366"/>
                  </a:solidFill>
                  <a:latin typeface="Times New Roman" pitchFamily="18" charset="0"/>
                </a:rPr>
                <a:t>否</a:t>
              </a:r>
            </a:p>
          </p:txBody>
        </p:sp>
        <p:sp>
          <p:nvSpPr>
            <p:cNvPr id="52286" name="Text Box 28"/>
            <p:cNvSpPr txBox="1">
              <a:spLocks noChangeArrowheads="1"/>
            </p:cNvSpPr>
            <p:nvPr/>
          </p:nvSpPr>
          <p:spPr bwMode="auto">
            <a:xfrm>
              <a:off x="2544" y="1440"/>
              <a:ext cx="336" cy="406"/>
            </a:xfrm>
            <a:prstGeom prst="rect">
              <a:avLst/>
            </a:prstGeom>
            <a:noFill/>
            <a:ln w="9525">
              <a:noFill/>
              <a:miter lim="800000"/>
              <a:headEnd/>
              <a:tailEnd/>
            </a:ln>
          </p:spPr>
          <p:txBody>
            <a:bodyPr>
              <a:spAutoFit/>
            </a:bodyPr>
            <a:lstStyle/>
            <a:p>
              <a:pPr>
                <a:spcBef>
                  <a:spcPct val="50000"/>
                </a:spcBef>
              </a:pPr>
              <a:r>
                <a:rPr kumimoji="1" lang="en-US" altLang="zh-CN" sz="2800" b="1">
                  <a:solidFill>
                    <a:srgbClr val="003366"/>
                  </a:solidFill>
                  <a:latin typeface="Times New Roman" pitchFamily="18" charset="0"/>
                </a:rPr>
                <a:t>b</a:t>
              </a:r>
            </a:p>
          </p:txBody>
        </p:sp>
        <p:sp>
          <p:nvSpPr>
            <p:cNvPr id="52287" name="Text Box 29"/>
            <p:cNvSpPr txBox="1">
              <a:spLocks noChangeArrowheads="1"/>
            </p:cNvSpPr>
            <p:nvPr/>
          </p:nvSpPr>
          <p:spPr bwMode="auto">
            <a:xfrm>
              <a:off x="4992" y="1296"/>
              <a:ext cx="336" cy="406"/>
            </a:xfrm>
            <a:prstGeom prst="rect">
              <a:avLst/>
            </a:prstGeom>
            <a:noFill/>
            <a:ln w="9525">
              <a:noFill/>
              <a:miter lim="800000"/>
              <a:headEnd/>
              <a:tailEnd/>
            </a:ln>
          </p:spPr>
          <p:txBody>
            <a:bodyPr>
              <a:spAutoFit/>
            </a:bodyPr>
            <a:lstStyle/>
            <a:p>
              <a:pPr>
                <a:spcBef>
                  <a:spcPct val="50000"/>
                </a:spcBef>
              </a:pPr>
              <a:r>
                <a:rPr kumimoji="1" lang="en-US" altLang="zh-CN" sz="2800" b="1">
                  <a:solidFill>
                    <a:srgbClr val="003366"/>
                  </a:solidFill>
                  <a:latin typeface="Times New Roman" pitchFamily="18" charset="0"/>
                </a:rPr>
                <a:t>c</a:t>
              </a:r>
            </a:p>
          </p:txBody>
        </p:sp>
        <p:sp>
          <p:nvSpPr>
            <p:cNvPr id="52288" name="Text Box 30"/>
            <p:cNvSpPr txBox="1">
              <a:spLocks noChangeArrowheads="1"/>
            </p:cNvSpPr>
            <p:nvPr/>
          </p:nvSpPr>
          <p:spPr bwMode="auto">
            <a:xfrm>
              <a:off x="2592" y="2687"/>
              <a:ext cx="336" cy="406"/>
            </a:xfrm>
            <a:prstGeom prst="rect">
              <a:avLst/>
            </a:prstGeom>
            <a:noFill/>
            <a:ln w="9525">
              <a:noFill/>
              <a:miter lim="800000"/>
              <a:headEnd/>
              <a:tailEnd/>
            </a:ln>
          </p:spPr>
          <p:txBody>
            <a:bodyPr>
              <a:spAutoFit/>
            </a:bodyPr>
            <a:lstStyle/>
            <a:p>
              <a:pPr>
                <a:spcBef>
                  <a:spcPct val="50000"/>
                </a:spcBef>
              </a:pPr>
              <a:r>
                <a:rPr kumimoji="1" lang="en-US" altLang="zh-CN" sz="2800" b="1">
                  <a:solidFill>
                    <a:srgbClr val="003366"/>
                  </a:solidFill>
                  <a:latin typeface="Times New Roman" pitchFamily="18" charset="0"/>
                </a:rPr>
                <a:t>d</a:t>
              </a:r>
            </a:p>
          </p:txBody>
        </p:sp>
        <p:sp>
          <p:nvSpPr>
            <p:cNvPr id="52289" name="Text Box 31"/>
            <p:cNvSpPr txBox="1">
              <a:spLocks noChangeArrowheads="1"/>
            </p:cNvSpPr>
            <p:nvPr/>
          </p:nvSpPr>
          <p:spPr bwMode="auto">
            <a:xfrm>
              <a:off x="5040" y="2687"/>
              <a:ext cx="336" cy="406"/>
            </a:xfrm>
            <a:prstGeom prst="rect">
              <a:avLst/>
            </a:prstGeom>
            <a:noFill/>
            <a:ln w="9525">
              <a:noFill/>
              <a:miter lim="800000"/>
              <a:headEnd/>
              <a:tailEnd/>
            </a:ln>
          </p:spPr>
          <p:txBody>
            <a:bodyPr>
              <a:spAutoFit/>
            </a:bodyPr>
            <a:lstStyle/>
            <a:p>
              <a:pPr>
                <a:spcBef>
                  <a:spcPct val="50000"/>
                </a:spcBef>
              </a:pPr>
              <a:r>
                <a:rPr kumimoji="1" lang="en-US" altLang="zh-CN" sz="2800" b="1">
                  <a:solidFill>
                    <a:srgbClr val="003366"/>
                  </a:solidFill>
                  <a:latin typeface="Times New Roman" pitchFamily="18" charset="0"/>
                </a:rPr>
                <a:t>e</a:t>
              </a:r>
            </a:p>
          </p:txBody>
        </p:sp>
      </p:grpSp>
      <p:graphicFrame>
        <p:nvGraphicFramePr>
          <p:cNvPr id="52291" name="Group 67"/>
          <p:cNvGraphicFramePr>
            <a:graphicFrameLocks noGrp="1"/>
          </p:cNvGraphicFramePr>
          <p:nvPr>
            <p:ph sz="half" idx="2"/>
          </p:nvPr>
        </p:nvGraphicFramePr>
        <p:xfrm>
          <a:off x="611188" y="2781300"/>
          <a:ext cx="3146425" cy="3057017"/>
        </p:xfrm>
        <a:graphic>
          <a:graphicData uri="http://schemas.openxmlformats.org/drawingml/2006/table">
            <a:tbl>
              <a:tblPr/>
              <a:tblGrid>
                <a:gridCol w="384175"/>
                <a:gridCol w="1193800"/>
                <a:gridCol w="341312"/>
                <a:gridCol w="1227138"/>
              </a:tblGrid>
              <a:tr h="377825">
                <a:tc gridSpan="4">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smtClean="0">
                          <a:ln>
                            <a:noFill/>
                          </a:ln>
                          <a:solidFill>
                            <a:srgbClr val="0A0A0E"/>
                          </a:solidFill>
                          <a:effectLst/>
                          <a:latin typeface="Tahoma" pitchFamily="34" charset="0"/>
                          <a:ea typeface="宋体" pitchFamily="2" charset="-122"/>
                        </a:rPr>
                        <a:t>第一判断式</a:t>
                      </a:r>
                    </a:p>
                  </a:txBody>
                  <a:tcP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574675">
                <a:tc>
                  <a:txBody>
                    <a:body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1</a:t>
                      </a:r>
                    </a:p>
                  </a:txBody>
                  <a:tcPr anchor="ct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A&gt;1</a:t>
                      </a: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B=0</a:t>
                      </a:r>
                    </a:p>
                  </a:txBody>
                  <a:tcP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3</a:t>
                      </a:r>
                    </a:p>
                  </a:txBody>
                  <a:tcPr anchor="ct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A≤1</a:t>
                      </a: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B=0</a:t>
                      </a:r>
                    </a:p>
                  </a:txBody>
                  <a:tcP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r>
              <a:tr h="547688">
                <a:tc>
                  <a:txBody>
                    <a:body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2</a:t>
                      </a:r>
                    </a:p>
                  </a:txBody>
                  <a:tcPr anchor="ct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A&gt;1</a:t>
                      </a: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B≠0</a:t>
                      </a:r>
                    </a:p>
                  </a:txBody>
                  <a:tcP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4</a:t>
                      </a:r>
                    </a:p>
                  </a:txBody>
                  <a:tcPr anchor="ct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A≤1</a:t>
                      </a:r>
                    </a:p>
                    <a:p>
                      <a:pPr marL="0" marR="0" lvl="0" indent="0" algn="ctr" defTabSz="914400" rtl="0" eaLnBrk="0" fontAlgn="base" latinLnBrk="0" hangingPunct="0">
                        <a:lnSpc>
                          <a:spcPct val="90000"/>
                        </a:lnSpc>
                        <a:spcBef>
                          <a:spcPct val="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B≠0</a:t>
                      </a:r>
                    </a:p>
                  </a:txBody>
                  <a:tcP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r>
              <a:tr h="306388">
                <a:tc gridSpan="4">
                  <a:txBody>
                    <a:body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0" lang="zh-CN" altLang="en-US" sz="1800" b="1" i="0" u="none" strike="noStrike" cap="none" normalizeH="0" baseline="0" smtClean="0">
                          <a:ln>
                            <a:noFill/>
                          </a:ln>
                          <a:solidFill>
                            <a:srgbClr val="0A0A0E"/>
                          </a:solidFill>
                          <a:effectLst/>
                          <a:latin typeface="Tahoma" pitchFamily="34" charset="0"/>
                          <a:ea typeface="宋体" pitchFamily="2" charset="-122"/>
                        </a:rPr>
                        <a:t>第二判断式</a:t>
                      </a:r>
                    </a:p>
                  </a:txBody>
                  <a:tcP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547688">
                <a:tc>
                  <a:txBody>
                    <a:body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5</a:t>
                      </a:r>
                    </a:p>
                  </a:txBody>
                  <a:tcPr anchor="ct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A=2</a:t>
                      </a: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X&gt;1</a:t>
                      </a:r>
                    </a:p>
                  </a:txBody>
                  <a:tcPr anchor="ct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7</a:t>
                      </a:r>
                    </a:p>
                  </a:txBody>
                  <a:tcPr anchor="ct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A≠2 X&gt;1</a:t>
                      </a:r>
                    </a:p>
                  </a:txBody>
                  <a:tcPr anchor="ct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r>
              <a:tr h="574675">
                <a:tc>
                  <a:txBody>
                    <a:body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6</a:t>
                      </a:r>
                    </a:p>
                  </a:txBody>
                  <a:tcPr anchor="ct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A=2</a:t>
                      </a: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X≤1</a:t>
                      </a:r>
                    </a:p>
                  </a:txBody>
                  <a:tcPr anchor="ct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8</a:t>
                      </a:r>
                    </a:p>
                  </a:txBody>
                  <a:tcPr anchor="ct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A≠2 X≤1</a:t>
                      </a:r>
                    </a:p>
                  </a:txBody>
                  <a:tcPr anchor="ct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52291"/>
                                        </p:tgtEl>
                                        <p:attrNameLst>
                                          <p:attrName>style.visibility</p:attrName>
                                        </p:attrNameLst>
                                      </p:cBhvr>
                                      <p:to>
                                        <p:strVal val="visible"/>
                                      </p:to>
                                    </p:set>
                                    <p:animEffect transition="in" filter="box(out)">
                                      <p:cBhvr>
                                        <p:cTn id="7" dur="500"/>
                                        <p:tgtEl>
                                          <p:spTgt spid="5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611188" y="1773238"/>
            <a:ext cx="2139950" cy="711200"/>
          </a:xfrm>
          <a:prstGeom prst="rect">
            <a:avLst/>
          </a:prstGeom>
          <a:noFill/>
          <a:ln w="9525" algn="ctr">
            <a:noFill/>
            <a:miter lim="800000"/>
            <a:headEnd/>
            <a:tailEnd/>
          </a:ln>
        </p:spPr>
        <p:txBody>
          <a:bodyPr wrap="none">
            <a:spAutoFit/>
          </a:bodyPr>
          <a:lstStyle/>
          <a:p>
            <a:pPr>
              <a:lnSpc>
                <a:spcPct val="145000"/>
              </a:lnSpc>
            </a:pPr>
            <a:r>
              <a:rPr lang="en-US" altLang="zh-CN" sz="2800" b="1">
                <a:latin typeface="华文中宋" pitchFamily="2" charset="-122"/>
                <a:ea typeface="华文中宋" pitchFamily="2" charset="-122"/>
              </a:rPr>
              <a:t>1</a:t>
            </a:r>
            <a:r>
              <a:rPr lang="zh-CN" altLang="en-US" sz="2800" b="1">
                <a:latin typeface="华文中宋" pitchFamily="2" charset="-122"/>
                <a:ea typeface="华文中宋" pitchFamily="2" charset="-122"/>
              </a:rPr>
              <a:t>、硬件准备</a:t>
            </a:r>
          </a:p>
        </p:txBody>
      </p:sp>
      <p:sp>
        <p:nvSpPr>
          <p:cNvPr id="8195" name="Text Box 3"/>
          <p:cNvSpPr txBox="1">
            <a:spLocks noChangeArrowheads="1"/>
          </p:cNvSpPr>
          <p:nvPr/>
        </p:nvSpPr>
        <p:spPr bwMode="auto">
          <a:xfrm>
            <a:off x="611188" y="2565400"/>
            <a:ext cx="8064500" cy="1152525"/>
          </a:xfrm>
          <a:prstGeom prst="rect">
            <a:avLst/>
          </a:prstGeom>
          <a:noFill/>
          <a:ln w="9525" algn="ctr">
            <a:noFill/>
            <a:miter lim="800000"/>
            <a:headEnd/>
            <a:tailEnd/>
          </a:ln>
        </p:spPr>
        <p:txBody>
          <a:bodyPr>
            <a:spAutoFit/>
          </a:bodyPr>
          <a:lstStyle/>
          <a:p>
            <a:pPr>
              <a:lnSpc>
                <a:spcPct val="145000"/>
              </a:lnSpc>
            </a:pPr>
            <a:r>
              <a:rPr lang="en-US" altLang="zh-CN" sz="2000">
                <a:latin typeface="Arial" charset="0"/>
              </a:rPr>
              <a:t>         </a:t>
            </a:r>
            <a:r>
              <a:rPr lang="zh-CN" altLang="en-US" b="1">
                <a:latin typeface="Arial" charset="0"/>
                <a:ea typeface="楷体_GB2312" pitchFamily="49" charset="-122"/>
              </a:rPr>
              <a:t>硬件准备包括计算机主机、输入输出设备、存储设备、辅助设备（稳压电源、空调设备）、通信设备等。</a:t>
            </a:r>
          </a:p>
        </p:txBody>
      </p:sp>
      <p:sp>
        <p:nvSpPr>
          <p:cNvPr id="8196" name="Text Box 4"/>
          <p:cNvSpPr txBox="1">
            <a:spLocks noChangeArrowheads="1"/>
          </p:cNvSpPr>
          <p:nvPr/>
        </p:nvSpPr>
        <p:spPr bwMode="auto">
          <a:xfrm>
            <a:off x="611188" y="3789363"/>
            <a:ext cx="2139950" cy="711200"/>
          </a:xfrm>
          <a:prstGeom prst="rect">
            <a:avLst/>
          </a:prstGeom>
          <a:noFill/>
          <a:ln w="9525" algn="ctr">
            <a:noFill/>
            <a:miter lim="800000"/>
            <a:headEnd/>
            <a:tailEnd/>
          </a:ln>
        </p:spPr>
        <p:txBody>
          <a:bodyPr wrap="none">
            <a:spAutoFit/>
          </a:bodyPr>
          <a:lstStyle/>
          <a:p>
            <a:pPr>
              <a:lnSpc>
                <a:spcPct val="145000"/>
              </a:lnSpc>
            </a:pPr>
            <a:r>
              <a:rPr lang="en-US" altLang="zh-CN" sz="2800" b="1">
                <a:latin typeface="华文中宋" pitchFamily="2" charset="-122"/>
                <a:ea typeface="华文中宋" pitchFamily="2" charset="-122"/>
              </a:rPr>
              <a:t>2</a:t>
            </a:r>
            <a:r>
              <a:rPr lang="zh-CN" altLang="en-US" sz="2800" b="1">
                <a:latin typeface="华文中宋" pitchFamily="2" charset="-122"/>
                <a:ea typeface="华文中宋" pitchFamily="2" charset="-122"/>
              </a:rPr>
              <a:t>、软件准备</a:t>
            </a:r>
          </a:p>
        </p:txBody>
      </p:sp>
      <p:sp>
        <p:nvSpPr>
          <p:cNvPr id="8197" name="Text Box 5"/>
          <p:cNvSpPr txBox="1">
            <a:spLocks noChangeArrowheads="1"/>
          </p:cNvSpPr>
          <p:nvPr/>
        </p:nvSpPr>
        <p:spPr bwMode="auto">
          <a:xfrm>
            <a:off x="611188" y="4767263"/>
            <a:ext cx="7848600" cy="1152525"/>
          </a:xfrm>
          <a:prstGeom prst="rect">
            <a:avLst/>
          </a:prstGeom>
          <a:noFill/>
          <a:ln w="9525" algn="ctr">
            <a:noFill/>
            <a:miter lim="800000"/>
            <a:headEnd/>
            <a:tailEnd/>
          </a:ln>
        </p:spPr>
        <p:txBody>
          <a:bodyPr>
            <a:spAutoFit/>
          </a:bodyPr>
          <a:lstStyle/>
          <a:p>
            <a:pPr>
              <a:lnSpc>
                <a:spcPct val="145000"/>
              </a:lnSpc>
            </a:pPr>
            <a:r>
              <a:rPr lang="en-US" altLang="zh-CN" b="1">
                <a:latin typeface="Arial" charset="0"/>
                <a:ea typeface="楷体_GB2312" pitchFamily="49" charset="-122"/>
              </a:rPr>
              <a:t>        </a:t>
            </a:r>
            <a:r>
              <a:rPr lang="zh-CN" altLang="en-US" b="1">
                <a:latin typeface="Arial" charset="0"/>
                <a:ea typeface="楷体_GB2312" pitchFamily="49" charset="-122"/>
              </a:rPr>
              <a:t>软件包括系统软件、数据库管理系统以及一些应用软件。</a:t>
            </a:r>
          </a:p>
        </p:txBody>
      </p:sp>
      <p:sp>
        <p:nvSpPr>
          <p:cNvPr id="8198" name="Rectangle 6"/>
          <p:cNvSpPr>
            <a:spLocks noGrp="1" noChangeArrowheads="1"/>
          </p:cNvSpPr>
          <p:nvPr>
            <p:ph type="title"/>
          </p:nvPr>
        </p:nvSpPr>
        <p:spPr/>
        <p:txBody>
          <a:bodyPr/>
          <a:lstStyle/>
          <a:p>
            <a:pPr eaLnBrk="1" hangingPunct="1"/>
            <a:r>
              <a:rPr lang="zh-CN" altLang="en-US" sz="3600" smtClean="0">
                <a:solidFill>
                  <a:schemeClr val="tx1"/>
                </a:solidFill>
              </a:rPr>
              <a:t>第六章 管理信息系统的实施</a:t>
            </a:r>
          </a:p>
        </p:txBody>
      </p:sp>
    </p:spTree>
  </p:cSld>
  <p:clrMapOvr>
    <a:masterClrMapping/>
  </p:clrMapOvr>
  <p:transition>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p:spPr>
        <p:txBody>
          <a:bodyPr/>
          <a:lstStyle/>
          <a:p>
            <a:pPr eaLnBrk="1" hangingPunct="1"/>
            <a:r>
              <a:rPr lang="zh-CN" altLang="en-US" sz="100" b="1" smtClean="0">
                <a:solidFill>
                  <a:schemeClr val="bg1"/>
                </a:solidFill>
              </a:rPr>
              <a:t>设计的测试用例</a:t>
            </a:r>
          </a:p>
        </p:txBody>
      </p:sp>
      <p:graphicFrame>
        <p:nvGraphicFramePr>
          <p:cNvPr id="1800195" name="Group 3"/>
          <p:cNvGraphicFramePr>
            <a:graphicFrameLocks noGrp="1"/>
          </p:cNvGraphicFramePr>
          <p:nvPr/>
        </p:nvGraphicFramePr>
        <p:xfrm>
          <a:off x="1449388" y="2133600"/>
          <a:ext cx="7010400" cy="3441700"/>
        </p:xfrm>
        <a:graphic>
          <a:graphicData uri="http://schemas.openxmlformats.org/drawingml/2006/table">
            <a:tbl>
              <a:tblPr/>
              <a:tblGrid>
                <a:gridCol w="900112"/>
                <a:gridCol w="2363788"/>
                <a:gridCol w="1689100"/>
                <a:gridCol w="2057400"/>
              </a:tblGrid>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A0A0E"/>
                          </a:solidFill>
                          <a:effectLst/>
                          <a:latin typeface="Tahoma" pitchFamily="34" charset="0"/>
                          <a:ea typeface="宋体" pitchFamily="2" charset="-122"/>
                        </a:rPr>
                        <a:t>序号</a:t>
                      </a:r>
                    </a:p>
                  </a:txBody>
                  <a:tcPr anchor="ct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A0A0E"/>
                          </a:solidFill>
                          <a:effectLst/>
                          <a:latin typeface="Tahoma" pitchFamily="34" charset="0"/>
                          <a:ea typeface="宋体" pitchFamily="2" charset="-122"/>
                        </a:rPr>
                        <a:t>测试用例</a:t>
                      </a:r>
                    </a:p>
                  </a:txBody>
                  <a:tcPr anchor="ct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A0A0E"/>
                          </a:solidFill>
                          <a:effectLst/>
                          <a:latin typeface="Tahoma" pitchFamily="34" charset="0"/>
                          <a:ea typeface="宋体" pitchFamily="2" charset="-122"/>
                        </a:rPr>
                        <a:t>覆盖路径</a:t>
                      </a:r>
                    </a:p>
                  </a:txBody>
                  <a:tcPr anchor="ct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A0A0E"/>
                          </a:solidFill>
                          <a:effectLst/>
                          <a:latin typeface="Tahoma" pitchFamily="34" charset="0"/>
                          <a:ea typeface="宋体" pitchFamily="2" charset="-122"/>
                        </a:rPr>
                        <a:t>覆盖条件组合</a:t>
                      </a:r>
                    </a:p>
                  </a:txBody>
                  <a:tcPr anchor="ct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r>
              <a:tr h="7588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1</a:t>
                      </a:r>
                    </a:p>
                  </a:txBody>
                  <a:tcPr anchor="ct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A=2  B=0</a:t>
                      </a:r>
                    </a:p>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X=4</a:t>
                      </a:r>
                    </a:p>
                  </a:txBody>
                  <a:tcP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ace</a:t>
                      </a:r>
                    </a:p>
                  </a:txBody>
                  <a:tcPr anchor="ct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1, 5</a:t>
                      </a:r>
                    </a:p>
                  </a:txBody>
                  <a:tcPr anchor="ct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r>
              <a:tr h="7588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2</a:t>
                      </a:r>
                    </a:p>
                  </a:txBody>
                  <a:tcPr anchor="ct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A=2  B=1</a:t>
                      </a:r>
                    </a:p>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X=1</a:t>
                      </a:r>
                    </a:p>
                  </a:txBody>
                  <a:tcP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abd</a:t>
                      </a:r>
                    </a:p>
                  </a:txBody>
                  <a:tcPr anchor="ct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2, 6</a:t>
                      </a:r>
                    </a:p>
                  </a:txBody>
                  <a:tcPr anchor="ct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r>
              <a:tr h="7588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3</a:t>
                      </a:r>
                    </a:p>
                  </a:txBody>
                  <a:tcPr anchor="ct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A=1  B=0</a:t>
                      </a:r>
                    </a:p>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X=2</a:t>
                      </a:r>
                    </a:p>
                  </a:txBody>
                  <a:tcP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abe</a:t>
                      </a:r>
                    </a:p>
                  </a:txBody>
                  <a:tcPr anchor="ct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3, 7</a:t>
                      </a:r>
                    </a:p>
                  </a:txBody>
                  <a:tcPr anchor="ct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r>
              <a:tr h="7588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4</a:t>
                      </a:r>
                    </a:p>
                  </a:txBody>
                  <a:tcPr anchor="ct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A=1  B=1</a:t>
                      </a:r>
                    </a:p>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X=1</a:t>
                      </a:r>
                    </a:p>
                  </a:txBody>
                  <a:tcP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abd</a:t>
                      </a:r>
                    </a:p>
                  </a:txBody>
                  <a:tcPr anchor="ct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4, 8</a:t>
                      </a:r>
                    </a:p>
                  </a:txBody>
                  <a:tcPr anchor="ctr"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r>
            </a:tbl>
          </a:graphicData>
        </a:graphic>
      </p:graphicFrame>
      <p:sp>
        <p:nvSpPr>
          <p:cNvPr id="1800227" name="Rectangle 35"/>
          <p:cNvSpPr>
            <a:spLocks noChangeArrowheads="1"/>
          </p:cNvSpPr>
          <p:nvPr/>
        </p:nvSpPr>
        <p:spPr bwMode="auto">
          <a:xfrm>
            <a:off x="649288" y="2160588"/>
            <a:ext cx="609600" cy="3429000"/>
          </a:xfrm>
          <a:prstGeom prst="rect">
            <a:avLst/>
          </a:prstGeom>
          <a:solidFill>
            <a:schemeClr val="accent1"/>
          </a:solidFill>
          <a:ln w="9525">
            <a:noFill/>
            <a:miter lim="800000"/>
            <a:headEnd/>
            <a:tailEnd/>
          </a:ln>
          <a:effectLst>
            <a:prstShdw prst="shdw18" dist="17961" dir="13500000">
              <a:schemeClr val="accent1">
                <a:gamma/>
                <a:shade val="60000"/>
                <a:invGamma/>
              </a:schemeClr>
            </a:prstShdw>
          </a:effectLst>
        </p:spPr>
        <p:txBody>
          <a:bodyPr anchor="ctr"/>
          <a:lstStyle/>
          <a:p>
            <a:pPr algn="ctr">
              <a:defRPr/>
            </a:pPr>
            <a:r>
              <a:rPr kumimoji="1" lang="zh-CN" altLang="en-US" sz="2800" b="1">
                <a:solidFill>
                  <a:schemeClr val="bg1"/>
                </a:solidFill>
                <a:effectLst>
                  <a:outerShdw blurRad="38100" dist="38100" dir="2700000" algn="tl">
                    <a:srgbClr val="000000"/>
                  </a:outerShdw>
                </a:effectLst>
                <a:latin typeface="Times New Roman" pitchFamily="18" charset="0"/>
              </a:rPr>
              <a:t>设计的测试用例</a:t>
            </a:r>
          </a:p>
        </p:txBody>
      </p:sp>
      <p:sp>
        <p:nvSpPr>
          <p:cNvPr id="53284" name="Rectangle 36"/>
          <p:cNvSpPr>
            <a:spLocks noChangeArrowheads="1"/>
          </p:cNvSpPr>
          <p:nvPr/>
        </p:nvSpPr>
        <p:spPr bwMode="auto">
          <a:xfrm>
            <a:off x="1547813" y="692150"/>
            <a:ext cx="6883400" cy="1036638"/>
          </a:xfrm>
          <a:prstGeom prst="rect">
            <a:avLst/>
          </a:prstGeom>
          <a:noFill/>
          <a:ln w="9525">
            <a:noFill/>
            <a:miter lim="800000"/>
            <a:headEnd/>
            <a:tailEnd/>
          </a:ln>
        </p:spPr>
        <p:txBody>
          <a:bodyPr anchor="b"/>
          <a:lstStyle/>
          <a:p>
            <a:r>
              <a:rPr lang="zh-CN" altLang="en-US" sz="3600" b="1">
                <a:solidFill>
                  <a:srgbClr val="0A0A0E"/>
                </a:solidFill>
                <a:latin typeface="Times New Roman" pitchFamily="18" charset="0"/>
              </a:rPr>
              <a:t>白盒测试</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800195"/>
                                        </p:tgtEl>
                                        <p:attrNameLst>
                                          <p:attrName>style.visibility</p:attrName>
                                        </p:attrNameLst>
                                      </p:cBhvr>
                                      <p:to>
                                        <p:strVal val="visible"/>
                                      </p:to>
                                    </p:set>
                                    <p:animEffect transition="in" filter="wipe(up)">
                                      <p:cBhvr>
                                        <p:cTn id="7" dur="500"/>
                                        <p:tgtEl>
                                          <p:spTgt spid="1800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zh-CN" altLang="en-US" sz="3600" b="1" smtClean="0">
                <a:solidFill>
                  <a:srgbClr val="0A0A0E"/>
                </a:solidFill>
                <a:latin typeface="Times New Roman" pitchFamily="18" charset="0"/>
              </a:rPr>
              <a:t>白盒测试</a:t>
            </a:r>
          </a:p>
        </p:txBody>
      </p:sp>
      <p:sp>
        <p:nvSpPr>
          <p:cNvPr id="54275" name="Rectangle 3"/>
          <p:cNvSpPr>
            <a:spLocks noGrp="1" noChangeArrowheads="1"/>
          </p:cNvSpPr>
          <p:nvPr>
            <p:ph type="body" idx="1"/>
          </p:nvPr>
        </p:nvSpPr>
        <p:spPr/>
        <p:txBody>
          <a:bodyPr/>
          <a:lstStyle/>
          <a:p>
            <a:pPr eaLnBrk="1" hangingPunct="1"/>
            <a:r>
              <a:rPr kumimoji="1" lang="zh-CN" altLang="en-US" b="1" smtClean="0">
                <a:solidFill>
                  <a:srgbClr val="003366"/>
                </a:solidFill>
              </a:rPr>
              <a:t>路径覆盖法</a:t>
            </a:r>
          </a:p>
          <a:p>
            <a:pPr eaLnBrk="1" hangingPunct="1"/>
            <a:endParaRPr kumimoji="1" lang="en-US" altLang="zh-CN" smtClean="0">
              <a:solidFill>
                <a:srgbClr val="003366"/>
              </a:solidFill>
            </a:endParaRPr>
          </a:p>
        </p:txBody>
      </p:sp>
      <p:sp>
        <p:nvSpPr>
          <p:cNvPr id="54276" name="Text Box 4"/>
          <p:cNvSpPr txBox="1">
            <a:spLocks noChangeArrowheads="1"/>
          </p:cNvSpPr>
          <p:nvPr/>
        </p:nvSpPr>
        <p:spPr bwMode="auto">
          <a:xfrm>
            <a:off x="611188" y="2705100"/>
            <a:ext cx="1600200" cy="519113"/>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a→b→d</a:t>
            </a:r>
          </a:p>
        </p:txBody>
      </p:sp>
      <p:sp>
        <p:nvSpPr>
          <p:cNvPr id="54277" name="Text Box 5"/>
          <p:cNvSpPr txBox="1">
            <a:spLocks noChangeArrowheads="1"/>
          </p:cNvSpPr>
          <p:nvPr/>
        </p:nvSpPr>
        <p:spPr bwMode="auto">
          <a:xfrm>
            <a:off x="611188" y="3405188"/>
            <a:ext cx="1524000" cy="519112"/>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a→c→e</a:t>
            </a:r>
          </a:p>
        </p:txBody>
      </p:sp>
      <p:sp>
        <p:nvSpPr>
          <p:cNvPr id="54278" name="Text Box 6"/>
          <p:cNvSpPr txBox="1">
            <a:spLocks noChangeArrowheads="1"/>
          </p:cNvSpPr>
          <p:nvPr/>
        </p:nvSpPr>
        <p:spPr bwMode="auto">
          <a:xfrm>
            <a:off x="611188" y="4129088"/>
            <a:ext cx="1905000" cy="519112"/>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a→b→e</a:t>
            </a:r>
          </a:p>
        </p:txBody>
      </p:sp>
      <p:sp>
        <p:nvSpPr>
          <p:cNvPr id="54279" name="Text Box 7"/>
          <p:cNvSpPr txBox="1">
            <a:spLocks noChangeArrowheads="1"/>
          </p:cNvSpPr>
          <p:nvPr/>
        </p:nvSpPr>
        <p:spPr bwMode="auto">
          <a:xfrm>
            <a:off x="611188" y="4838700"/>
            <a:ext cx="1828800" cy="476250"/>
          </a:xfrm>
          <a:prstGeom prst="rect">
            <a:avLst/>
          </a:prstGeom>
          <a:noFill/>
          <a:ln w="9525">
            <a:noFill/>
            <a:miter lim="800000"/>
            <a:headEnd/>
            <a:tailEnd/>
          </a:ln>
        </p:spPr>
        <p:txBody>
          <a:bodyPr>
            <a:spAutoFit/>
          </a:bodyPr>
          <a:lstStyle/>
          <a:p>
            <a:pPr>
              <a:lnSpc>
                <a:spcPct val="90000"/>
              </a:lnSpc>
              <a:spcBef>
                <a:spcPct val="50000"/>
              </a:spcBef>
            </a:pPr>
            <a:r>
              <a:rPr kumimoji="1" lang="en-US" altLang="zh-CN" sz="2800" b="1">
                <a:latin typeface="Times New Roman" pitchFamily="18" charset="0"/>
              </a:rPr>
              <a:t>a→c→d</a:t>
            </a:r>
          </a:p>
        </p:txBody>
      </p:sp>
      <p:sp>
        <p:nvSpPr>
          <p:cNvPr id="54280" name="Rectangle 8"/>
          <p:cNvSpPr>
            <a:spLocks noChangeArrowheads="1"/>
          </p:cNvSpPr>
          <p:nvPr/>
        </p:nvSpPr>
        <p:spPr bwMode="auto">
          <a:xfrm>
            <a:off x="2225675" y="2705100"/>
            <a:ext cx="2057400" cy="457200"/>
          </a:xfrm>
          <a:prstGeom prst="rect">
            <a:avLst/>
          </a:prstGeom>
          <a:noFill/>
          <a:ln w="9525">
            <a:noFill/>
            <a:miter lim="800000"/>
            <a:headEnd/>
            <a:tailEnd/>
          </a:ln>
        </p:spPr>
        <p:txBody>
          <a:bodyPr wrap="none" anchor="ctr"/>
          <a:lstStyle/>
          <a:p>
            <a:pPr algn="ctr"/>
            <a:r>
              <a:rPr kumimoji="1" lang="en-US" altLang="zh-CN" sz="2800" b="1">
                <a:latin typeface="Times New Roman" pitchFamily="18" charset="0"/>
              </a:rPr>
              <a:t>A=1  B=1  X=1</a:t>
            </a:r>
          </a:p>
        </p:txBody>
      </p:sp>
      <p:sp>
        <p:nvSpPr>
          <p:cNvPr id="54281" name="Rectangle 9"/>
          <p:cNvSpPr>
            <a:spLocks noChangeArrowheads="1"/>
          </p:cNvSpPr>
          <p:nvPr/>
        </p:nvSpPr>
        <p:spPr bwMode="auto">
          <a:xfrm>
            <a:off x="2149475" y="4076700"/>
            <a:ext cx="2209800" cy="609600"/>
          </a:xfrm>
          <a:prstGeom prst="rect">
            <a:avLst/>
          </a:prstGeom>
          <a:noFill/>
          <a:ln w="9525">
            <a:noFill/>
            <a:miter lim="800000"/>
            <a:headEnd/>
            <a:tailEnd/>
          </a:ln>
        </p:spPr>
        <p:txBody>
          <a:bodyPr wrap="none" anchor="ctr"/>
          <a:lstStyle/>
          <a:p>
            <a:pPr algn="ctr"/>
            <a:r>
              <a:rPr kumimoji="1" lang="en-US" altLang="zh-CN" sz="2800" b="1">
                <a:latin typeface="Times New Roman" pitchFamily="18" charset="0"/>
              </a:rPr>
              <a:t>A=1  B=1  X=2</a:t>
            </a:r>
          </a:p>
        </p:txBody>
      </p:sp>
      <p:sp>
        <p:nvSpPr>
          <p:cNvPr id="54282" name="Rectangle 10"/>
          <p:cNvSpPr>
            <a:spLocks noChangeArrowheads="1"/>
          </p:cNvSpPr>
          <p:nvPr/>
        </p:nvSpPr>
        <p:spPr bwMode="auto">
          <a:xfrm>
            <a:off x="2225675" y="4762500"/>
            <a:ext cx="2057400" cy="609600"/>
          </a:xfrm>
          <a:prstGeom prst="rect">
            <a:avLst/>
          </a:prstGeom>
          <a:noFill/>
          <a:ln w="9525">
            <a:noFill/>
            <a:miter lim="800000"/>
            <a:headEnd/>
            <a:tailEnd/>
          </a:ln>
        </p:spPr>
        <p:txBody>
          <a:bodyPr wrap="none" anchor="ctr"/>
          <a:lstStyle/>
          <a:p>
            <a:pPr algn="ctr"/>
            <a:r>
              <a:rPr kumimoji="1" lang="en-US" altLang="zh-CN" sz="2800" b="1">
                <a:latin typeface="Times New Roman" pitchFamily="18" charset="0"/>
              </a:rPr>
              <a:t>A=3  B=0  X=1</a:t>
            </a:r>
          </a:p>
        </p:txBody>
      </p:sp>
      <p:sp>
        <p:nvSpPr>
          <p:cNvPr id="54283" name="Rectangle 11"/>
          <p:cNvSpPr>
            <a:spLocks noChangeArrowheads="1"/>
          </p:cNvSpPr>
          <p:nvPr/>
        </p:nvSpPr>
        <p:spPr bwMode="auto">
          <a:xfrm>
            <a:off x="2225675" y="3467100"/>
            <a:ext cx="2057400" cy="457200"/>
          </a:xfrm>
          <a:prstGeom prst="rect">
            <a:avLst/>
          </a:prstGeom>
          <a:noFill/>
          <a:ln w="9525">
            <a:noFill/>
            <a:miter lim="800000"/>
            <a:headEnd/>
            <a:tailEnd/>
          </a:ln>
        </p:spPr>
        <p:txBody>
          <a:bodyPr wrap="none" anchor="ctr"/>
          <a:lstStyle/>
          <a:p>
            <a:pPr algn="ctr"/>
            <a:r>
              <a:rPr kumimoji="1" lang="en-US" altLang="zh-CN" sz="2800" b="1">
                <a:latin typeface="Times New Roman" pitchFamily="18" charset="0"/>
              </a:rPr>
              <a:t>A=2  B=0  X=4</a:t>
            </a:r>
          </a:p>
        </p:txBody>
      </p:sp>
      <p:grpSp>
        <p:nvGrpSpPr>
          <p:cNvPr id="54284" name="Group 12"/>
          <p:cNvGrpSpPr>
            <a:grpSpLocks/>
          </p:cNvGrpSpPr>
          <p:nvPr/>
        </p:nvGrpSpPr>
        <p:grpSpPr bwMode="auto">
          <a:xfrm>
            <a:off x="4643438" y="1622425"/>
            <a:ext cx="4349750" cy="4327525"/>
            <a:chOff x="2400" y="192"/>
            <a:chExt cx="3024" cy="3264"/>
          </a:xfrm>
        </p:grpSpPr>
        <p:sp>
          <p:nvSpPr>
            <p:cNvPr id="54285" name="Line 13"/>
            <p:cNvSpPr>
              <a:spLocks noChangeShapeType="1"/>
            </p:cNvSpPr>
            <p:nvPr/>
          </p:nvSpPr>
          <p:spPr bwMode="auto">
            <a:xfrm>
              <a:off x="3744" y="288"/>
              <a:ext cx="0" cy="384"/>
            </a:xfrm>
            <a:prstGeom prst="line">
              <a:avLst/>
            </a:prstGeom>
            <a:noFill/>
            <a:ln w="28575">
              <a:solidFill>
                <a:schemeClr val="tx1"/>
              </a:solidFill>
              <a:round/>
              <a:headEnd/>
              <a:tailEnd type="triangle" w="med" len="med"/>
            </a:ln>
          </p:spPr>
          <p:txBody>
            <a:bodyPr/>
            <a:lstStyle/>
            <a:p>
              <a:endParaRPr lang="zh-CN" altLang="en-US"/>
            </a:p>
          </p:txBody>
        </p:sp>
        <p:sp>
          <p:nvSpPr>
            <p:cNvPr id="54286" name="AutoShape 14"/>
            <p:cNvSpPr>
              <a:spLocks noChangeArrowheads="1"/>
            </p:cNvSpPr>
            <p:nvPr/>
          </p:nvSpPr>
          <p:spPr bwMode="auto">
            <a:xfrm>
              <a:off x="2880" y="672"/>
              <a:ext cx="1728" cy="576"/>
            </a:xfrm>
            <a:prstGeom prst="flowChartDecision">
              <a:avLst/>
            </a:prstGeom>
            <a:noFill/>
            <a:ln w="28575">
              <a:solidFill>
                <a:schemeClr val="tx1"/>
              </a:solidFill>
              <a:miter lim="800000"/>
              <a:headEnd/>
              <a:tailEnd/>
            </a:ln>
          </p:spPr>
          <p:txBody>
            <a:bodyPr wrap="none" anchor="ctr"/>
            <a:lstStyle/>
            <a:p>
              <a:pPr algn="ctr"/>
              <a:r>
                <a:rPr kumimoji="1" lang="en-US" altLang="zh-CN" b="1">
                  <a:latin typeface="Times New Roman" pitchFamily="18" charset="0"/>
                </a:rPr>
                <a:t>A&gt;1AND</a:t>
              </a:r>
            </a:p>
            <a:p>
              <a:pPr algn="ctr"/>
              <a:r>
                <a:rPr kumimoji="1" lang="en-US" altLang="zh-CN" b="1">
                  <a:latin typeface="Times New Roman" pitchFamily="18" charset="0"/>
                </a:rPr>
                <a:t>B=0</a:t>
              </a:r>
            </a:p>
          </p:txBody>
        </p:sp>
        <p:sp>
          <p:nvSpPr>
            <p:cNvPr id="54287" name="Line 15"/>
            <p:cNvSpPr>
              <a:spLocks noChangeShapeType="1"/>
            </p:cNvSpPr>
            <p:nvPr/>
          </p:nvSpPr>
          <p:spPr bwMode="auto">
            <a:xfrm>
              <a:off x="4608" y="960"/>
              <a:ext cx="240" cy="0"/>
            </a:xfrm>
            <a:prstGeom prst="line">
              <a:avLst/>
            </a:prstGeom>
            <a:noFill/>
            <a:ln w="28575">
              <a:solidFill>
                <a:schemeClr val="tx1"/>
              </a:solidFill>
              <a:round/>
              <a:headEnd/>
              <a:tailEnd/>
            </a:ln>
          </p:spPr>
          <p:txBody>
            <a:bodyPr/>
            <a:lstStyle/>
            <a:p>
              <a:endParaRPr lang="zh-CN" altLang="en-US"/>
            </a:p>
          </p:txBody>
        </p:sp>
        <p:sp>
          <p:nvSpPr>
            <p:cNvPr id="54288" name="Line 16"/>
            <p:cNvSpPr>
              <a:spLocks noChangeShapeType="1"/>
            </p:cNvSpPr>
            <p:nvPr/>
          </p:nvSpPr>
          <p:spPr bwMode="auto">
            <a:xfrm>
              <a:off x="4848" y="960"/>
              <a:ext cx="0" cy="336"/>
            </a:xfrm>
            <a:prstGeom prst="line">
              <a:avLst/>
            </a:prstGeom>
            <a:noFill/>
            <a:ln w="28575">
              <a:solidFill>
                <a:schemeClr val="tx1"/>
              </a:solidFill>
              <a:round/>
              <a:headEnd/>
              <a:tailEnd type="triangle" w="med" len="med"/>
            </a:ln>
          </p:spPr>
          <p:txBody>
            <a:bodyPr/>
            <a:lstStyle/>
            <a:p>
              <a:endParaRPr lang="zh-CN" altLang="en-US"/>
            </a:p>
          </p:txBody>
        </p:sp>
        <p:sp>
          <p:nvSpPr>
            <p:cNvPr id="54289" name="Rectangle 17"/>
            <p:cNvSpPr>
              <a:spLocks noChangeArrowheads="1"/>
            </p:cNvSpPr>
            <p:nvPr/>
          </p:nvSpPr>
          <p:spPr bwMode="auto">
            <a:xfrm>
              <a:off x="4368" y="1296"/>
              <a:ext cx="1008" cy="288"/>
            </a:xfrm>
            <a:prstGeom prst="rect">
              <a:avLst/>
            </a:prstGeom>
            <a:noFill/>
            <a:ln w="28575">
              <a:solidFill>
                <a:schemeClr val="tx1"/>
              </a:solidFill>
              <a:miter lim="800000"/>
              <a:headEnd/>
              <a:tailEnd/>
            </a:ln>
          </p:spPr>
          <p:txBody>
            <a:bodyPr wrap="none" anchor="ctr"/>
            <a:lstStyle/>
            <a:p>
              <a:pPr algn="ctr"/>
              <a:r>
                <a:rPr kumimoji="1" lang="en-US" altLang="zh-CN" b="1">
                  <a:latin typeface="Times New Roman" pitchFamily="18" charset="0"/>
                </a:rPr>
                <a:t>X=X/A</a:t>
              </a:r>
            </a:p>
          </p:txBody>
        </p:sp>
        <p:sp>
          <p:nvSpPr>
            <p:cNvPr id="54290" name="Line 18"/>
            <p:cNvSpPr>
              <a:spLocks noChangeShapeType="1"/>
            </p:cNvSpPr>
            <p:nvPr/>
          </p:nvSpPr>
          <p:spPr bwMode="auto">
            <a:xfrm>
              <a:off x="2640" y="960"/>
              <a:ext cx="0" cy="816"/>
            </a:xfrm>
            <a:prstGeom prst="line">
              <a:avLst/>
            </a:prstGeom>
            <a:noFill/>
            <a:ln w="28575">
              <a:solidFill>
                <a:schemeClr val="tx1"/>
              </a:solidFill>
              <a:round/>
              <a:headEnd/>
              <a:tailEnd/>
            </a:ln>
          </p:spPr>
          <p:txBody>
            <a:bodyPr/>
            <a:lstStyle/>
            <a:p>
              <a:endParaRPr lang="zh-CN" altLang="en-US"/>
            </a:p>
          </p:txBody>
        </p:sp>
        <p:sp>
          <p:nvSpPr>
            <p:cNvPr id="54291" name="Line 19"/>
            <p:cNvSpPr>
              <a:spLocks noChangeShapeType="1"/>
            </p:cNvSpPr>
            <p:nvPr/>
          </p:nvSpPr>
          <p:spPr bwMode="auto">
            <a:xfrm>
              <a:off x="2640" y="960"/>
              <a:ext cx="240" cy="0"/>
            </a:xfrm>
            <a:prstGeom prst="line">
              <a:avLst/>
            </a:prstGeom>
            <a:noFill/>
            <a:ln w="28575">
              <a:solidFill>
                <a:schemeClr val="tx1"/>
              </a:solidFill>
              <a:round/>
              <a:headEnd/>
              <a:tailEnd/>
            </a:ln>
          </p:spPr>
          <p:txBody>
            <a:bodyPr/>
            <a:lstStyle/>
            <a:p>
              <a:endParaRPr lang="zh-CN" altLang="en-US"/>
            </a:p>
          </p:txBody>
        </p:sp>
        <p:sp>
          <p:nvSpPr>
            <p:cNvPr id="54292" name="Line 20"/>
            <p:cNvSpPr>
              <a:spLocks noChangeShapeType="1"/>
            </p:cNvSpPr>
            <p:nvPr/>
          </p:nvSpPr>
          <p:spPr bwMode="auto">
            <a:xfrm>
              <a:off x="4848" y="1584"/>
              <a:ext cx="0" cy="192"/>
            </a:xfrm>
            <a:prstGeom prst="line">
              <a:avLst/>
            </a:prstGeom>
            <a:noFill/>
            <a:ln w="28575">
              <a:solidFill>
                <a:schemeClr val="tx1"/>
              </a:solidFill>
              <a:round/>
              <a:headEnd/>
              <a:tailEnd/>
            </a:ln>
          </p:spPr>
          <p:txBody>
            <a:bodyPr/>
            <a:lstStyle/>
            <a:p>
              <a:endParaRPr lang="zh-CN" altLang="en-US"/>
            </a:p>
          </p:txBody>
        </p:sp>
        <p:sp>
          <p:nvSpPr>
            <p:cNvPr id="54293" name="Line 21"/>
            <p:cNvSpPr>
              <a:spLocks noChangeShapeType="1"/>
            </p:cNvSpPr>
            <p:nvPr/>
          </p:nvSpPr>
          <p:spPr bwMode="auto">
            <a:xfrm>
              <a:off x="2640" y="1776"/>
              <a:ext cx="2208" cy="0"/>
            </a:xfrm>
            <a:prstGeom prst="line">
              <a:avLst/>
            </a:prstGeom>
            <a:noFill/>
            <a:ln w="28575">
              <a:solidFill>
                <a:schemeClr val="tx1"/>
              </a:solidFill>
              <a:round/>
              <a:headEnd/>
              <a:tailEnd/>
            </a:ln>
          </p:spPr>
          <p:txBody>
            <a:bodyPr/>
            <a:lstStyle/>
            <a:p>
              <a:endParaRPr lang="zh-CN" altLang="en-US"/>
            </a:p>
          </p:txBody>
        </p:sp>
        <p:sp>
          <p:nvSpPr>
            <p:cNvPr id="54294" name="Line 22"/>
            <p:cNvSpPr>
              <a:spLocks noChangeShapeType="1"/>
            </p:cNvSpPr>
            <p:nvPr/>
          </p:nvSpPr>
          <p:spPr bwMode="auto">
            <a:xfrm>
              <a:off x="3792" y="1776"/>
              <a:ext cx="0" cy="288"/>
            </a:xfrm>
            <a:prstGeom prst="line">
              <a:avLst/>
            </a:prstGeom>
            <a:noFill/>
            <a:ln w="28575">
              <a:solidFill>
                <a:schemeClr val="tx1"/>
              </a:solidFill>
              <a:round/>
              <a:headEnd/>
              <a:tailEnd type="triangle" w="med" len="med"/>
            </a:ln>
          </p:spPr>
          <p:txBody>
            <a:bodyPr/>
            <a:lstStyle/>
            <a:p>
              <a:endParaRPr lang="zh-CN" altLang="en-US"/>
            </a:p>
          </p:txBody>
        </p:sp>
        <p:sp>
          <p:nvSpPr>
            <p:cNvPr id="54295" name="AutoShape 23"/>
            <p:cNvSpPr>
              <a:spLocks noChangeArrowheads="1"/>
            </p:cNvSpPr>
            <p:nvPr/>
          </p:nvSpPr>
          <p:spPr bwMode="auto">
            <a:xfrm>
              <a:off x="2928" y="2064"/>
              <a:ext cx="1728" cy="576"/>
            </a:xfrm>
            <a:prstGeom prst="flowChartDecision">
              <a:avLst/>
            </a:prstGeom>
            <a:noFill/>
            <a:ln w="28575">
              <a:solidFill>
                <a:schemeClr val="tx1"/>
              </a:solidFill>
              <a:miter lim="800000"/>
              <a:headEnd/>
              <a:tailEnd/>
            </a:ln>
          </p:spPr>
          <p:txBody>
            <a:bodyPr wrap="none" anchor="ctr"/>
            <a:lstStyle/>
            <a:p>
              <a:pPr algn="ctr"/>
              <a:r>
                <a:rPr kumimoji="1" lang="en-US" altLang="zh-CN" b="1">
                  <a:latin typeface="Times New Roman" pitchFamily="18" charset="0"/>
                </a:rPr>
                <a:t>A=2OR </a:t>
              </a:r>
            </a:p>
            <a:p>
              <a:pPr algn="ctr"/>
              <a:r>
                <a:rPr kumimoji="1" lang="en-US" altLang="zh-CN" b="1">
                  <a:latin typeface="Times New Roman" pitchFamily="18" charset="0"/>
                </a:rPr>
                <a:t>X&gt;1</a:t>
              </a:r>
            </a:p>
          </p:txBody>
        </p:sp>
        <p:sp>
          <p:nvSpPr>
            <p:cNvPr id="54296" name="Line 24"/>
            <p:cNvSpPr>
              <a:spLocks noChangeShapeType="1"/>
            </p:cNvSpPr>
            <p:nvPr/>
          </p:nvSpPr>
          <p:spPr bwMode="auto">
            <a:xfrm>
              <a:off x="4656" y="2352"/>
              <a:ext cx="240" cy="0"/>
            </a:xfrm>
            <a:prstGeom prst="line">
              <a:avLst/>
            </a:prstGeom>
            <a:noFill/>
            <a:ln w="28575">
              <a:solidFill>
                <a:schemeClr val="tx1"/>
              </a:solidFill>
              <a:round/>
              <a:headEnd/>
              <a:tailEnd/>
            </a:ln>
          </p:spPr>
          <p:txBody>
            <a:bodyPr/>
            <a:lstStyle/>
            <a:p>
              <a:endParaRPr lang="zh-CN" altLang="en-US"/>
            </a:p>
          </p:txBody>
        </p:sp>
        <p:sp>
          <p:nvSpPr>
            <p:cNvPr id="54297" name="Line 25"/>
            <p:cNvSpPr>
              <a:spLocks noChangeShapeType="1"/>
            </p:cNvSpPr>
            <p:nvPr/>
          </p:nvSpPr>
          <p:spPr bwMode="auto">
            <a:xfrm>
              <a:off x="4896" y="2352"/>
              <a:ext cx="0" cy="336"/>
            </a:xfrm>
            <a:prstGeom prst="line">
              <a:avLst/>
            </a:prstGeom>
            <a:noFill/>
            <a:ln w="28575">
              <a:solidFill>
                <a:schemeClr val="tx1"/>
              </a:solidFill>
              <a:round/>
              <a:headEnd/>
              <a:tailEnd type="triangle" w="med" len="med"/>
            </a:ln>
          </p:spPr>
          <p:txBody>
            <a:bodyPr/>
            <a:lstStyle/>
            <a:p>
              <a:endParaRPr lang="zh-CN" altLang="en-US"/>
            </a:p>
          </p:txBody>
        </p:sp>
        <p:sp>
          <p:nvSpPr>
            <p:cNvPr id="54298" name="Rectangle 26"/>
            <p:cNvSpPr>
              <a:spLocks noChangeArrowheads="1"/>
            </p:cNvSpPr>
            <p:nvPr/>
          </p:nvSpPr>
          <p:spPr bwMode="auto">
            <a:xfrm>
              <a:off x="4416" y="2688"/>
              <a:ext cx="1008" cy="288"/>
            </a:xfrm>
            <a:prstGeom prst="rect">
              <a:avLst/>
            </a:prstGeom>
            <a:noFill/>
            <a:ln w="28575">
              <a:solidFill>
                <a:schemeClr val="tx1"/>
              </a:solidFill>
              <a:miter lim="800000"/>
              <a:headEnd/>
              <a:tailEnd/>
            </a:ln>
          </p:spPr>
          <p:txBody>
            <a:bodyPr wrap="none" anchor="ctr"/>
            <a:lstStyle/>
            <a:p>
              <a:pPr algn="ctr"/>
              <a:r>
                <a:rPr kumimoji="1" lang="en-US" altLang="zh-CN" b="1">
                  <a:latin typeface="Times New Roman" pitchFamily="18" charset="0"/>
                </a:rPr>
                <a:t>X=X+1</a:t>
              </a:r>
            </a:p>
          </p:txBody>
        </p:sp>
        <p:sp>
          <p:nvSpPr>
            <p:cNvPr id="54299" name="Line 27"/>
            <p:cNvSpPr>
              <a:spLocks noChangeShapeType="1"/>
            </p:cNvSpPr>
            <p:nvPr/>
          </p:nvSpPr>
          <p:spPr bwMode="auto">
            <a:xfrm>
              <a:off x="2688" y="2352"/>
              <a:ext cx="0" cy="816"/>
            </a:xfrm>
            <a:prstGeom prst="line">
              <a:avLst/>
            </a:prstGeom>
            <a:noFill/>
            <a:ln w="28575">
              <a:solidFill>
                <a:schemeClr val="tx1"/>
              </a:solidFill>
              <a:round/>
              <a:headEnd/>
              <a:tailEnd/>
            </a:ln>
          </p:spPr>
          <p:txBody>
            <a:bodyPr/>
            <a:lstStyle/>
            <a:p>
              <a:endParaRPr lang="zh-CN" altLang="en-US"/>
            </a:p>
          </p:txBody>
        </p:sp>
        <p:sp>
          <p:nvSpPr>
            <p:cNvPr id="54300" name="Line 28"/>
            <p:cNvSpPr>
              <a:spLocks noChangeShapeType="1"/>
            </p:cNvSpPr>
            <p:nvPr/>
          </p:nvSpPr>
          <p:spPr bwMode="auto">
            <a:xfrm>
              <a:off x="2688" y="2352"/>
              <a:ext cx="240" cy="0"/>
            </a:xfrm>
            <a:prstGeom prst="line">
              <a:avLst/>
            </a:prstGeom>
            <a:noFill/>
            <a:ln w="28575">
              <a:solidFill>
                <a:schemeClr val="tx1"/>
              </a:solidFill>
              <a:round/>
              <a:headEnd/>
              <a:tailEnd/>
            </a:ln>
          </p:spPr>
          <p:txBody>
            <a:bodyPr/>
            <a:lstStyle/>
            <a:p>
              <a:endParaRPr lang="zh-CN" altLang="en-US"/>
            </a:p>
          </p:txBody>
        </p:sp>
        <p:sp>
          <p:nvSpPr>
            <p:cNvPr id="54301" name="Line 29"/>
            <p:cNvSpPr>
              <a:spLocks noChangeShapeType="1"/>
            </p:cNvSpPr>
            <p:nvPr/>
          </p:nvSpPr>
          <p:spPr bwMode="auto">
            <a:xfrm>
              <a:off x="4896" y="2976"/>
              <a:ext cx="0" cy="192"/>
            </a:xfrm>
            <a:prstGeom prst="line">
              <a:avLst/>
            </a:prstGeom>
            <a:noFill/>
            <a:ln w="28575">
              <a:solidFill>
                <a:schemeClr val="tx1"/>
              </a:solidFill>
              <a:round/>
              <a:headEnd/>
              <a:tailEnd/>
            </a:ln>
          </p:spPr>
          <p:txBody>
            <a:bodyPr/>
            <a:lstStyle/>
            <a:p>
              <a:endParaRPr lang="zh-CN" altLang="en-US"/>
            </a:p>
          </p:txBody>
        </p:sp>
        <p:sp>
          <p:nvSpPr>
            <p:cNvPr id="54302" name="Line 30"/>
            <p:cNvSpPr>
              <a:spLocks noChangeShapeType="1"/>
            </p:cNvSpPr>
            <p:nvPr/>
          </p:nvSpPr>
          <p:spPr bwMode="auto">
            <a:xfrm>
              <a:off x="2688" y="3168"/>
              <a:ext cx="2208" cy="0"/>
            </a:xfrm>
            <a:prstGeom prst="line">
              <a:avLst/>
            </a:prstGeom>
            <a:noFill/>
            <a:ln w="28575">
              <a:solidFill>
                <a:schemeClr val="tx1"/>
              </a:solidFill>
              <a:round/>
              <a:headEnd/>
              <a:tailEnd/>
            </a:ln>
          </p:spPr>
          <p:txBody>
            <a:bodyPr/>
            <a:lstStyle/>
            <a:p>
              <a:endParaRPr lang="zh-CN" altLang="en-US"/>
            </a:p>
          </p:txBody>
        </p:sp>
        <p:sp>
          <p:nvSpPr>
            <p:cNvPr id="54303" name="Line 31"/>
            <p:cNvSpPr>
              <a:spLocks noChangeShapeType="1"/>
            </p:cNvSpPr>
            <p:nvPr/>
          </p:nvSpPr>
          <p:spPr bwMode="auto">
            <a:xfrm>
              <a:off x="3840" y="3168"/>
              <a:ext cx="0" cy="288"/>
            </a:xfrm>
            <a:prstGeom prst="line">
              <a:avLst/>
            </a:prstGeom>
            <a:noFill/>
            <a:ln w="28575">
              <a:solidFill>
                <a:schemeClr val="tx1"/>
              </a:solidFill>
              <a:round/>
              <a:headEnd/>
              <a:tailEnd type="triangle" w="med" len="med"/>
            </a:ln>
          </p:spPr>
          <p:txBody>
            <a:bodyPr/>
            <a:lstStyle/>
            <a:p>
              <a:endParaRPr lang="zh-CN" altLang="en-US"/>
            </a:p>
          </p:txBody>
        </p:sp>
        <p:sp>
          <p:nvSpPr>
            <p:cNvPr id="54304" name="Text Box 32"/>
            <p:cNvSpPr txBox="1">
              <a:spLocks noChangeArrowheads="1"/>
            </p:cNvSpPr>
            <p:nvPr/>
          </p:nvSpPr>
          <p:spPr bwMode="auto">
            <a:xfrm>
              <a:off x="4560" y="624"/>
              <a:ext cx="336" cy="392"/>
            </a:xfrm>
            <a:prstGeom prst="rect">
              <a:avLst/>
            </a:prstGeom>
            <a:noFill/>
            <a:ln w="9525">
              <a:noFill/>
              <a:miter lim="800000"/>
              <a:headEnd/>
              <a:tailEnd/>
            </a:ln>
          </p:spPr>
          <p:txBody>
            <a:bodyPr>
              <a:spAutoFit/>
            </a:bodyPr>
            <a:lstStyle/>
            <a:p>
              <a:pPr>
                <a:spcBef>
                  <a:spcPct val="50000"/>
                </a:spcBef>
              </a:pPr>
              <a:r>
                <a:rPr kumimoji="1" lang="zh-CN" altLang="en-US" sz="2800" b="1">
                  <a:latin typeface="Times New Roman" pitchFamily="18" charset="0"/>
                </a:rPr>
                <a:t>是</a:t>
              </a:r>
            </a:p>
          </p:txBody>
        </p:sp>
        <p:sp>
          <p:nvSpPr>
            <p:cNvPr id="1801249" name="Text Box 33"/>
            <p:cNvSpPr txBox="1">
              <a:spLocks noChangeArrowheads="1"/>
            </p:cNvSpPr>
            <p:nvPr/>
          </p:nvSpPr>
          <p:spPr bwMode="auto">
            <a:xfrm>
              <a:off x="3744" y="192"/>
              <a:ext cx="336" cy="392"/>
            </a:xfrm>
            <a:prstGeom prst="rect">
              <a:avLst/>
            </a:prstGeom>
            <a:noFill/>
            <a:ln w="9525">
              <a:noFill/>
              <a:miter lim="800000"/>
              <a:headEnd/>
              <a:tailEnd/>
            </a:ln>
            <a:effectLst/>
          </p:spPr>
          <p:txBody>
            <a:bodyPr>
              <a:spAutoFit/>
            </a:bodyPr>
            <a:lstStyle/>
            <a:p>
              <a:pPr>
                <a:spcBef>
                  <a:spcPct val="50000"/>
                </a:spcBef>
                <a:defRPr/>
              </a:pPr>
              <a:r>
                <a:rPr kumimoji="1" lang="en-US" altLang="zh-CN" sz="2800" b="1">
                  <a:effectLst>
                    <a:outerShdw blurRad="38100" dist="38100" dir="2700000" algn="tl">
                      <a:srgbClr val="C0C0C0"/>
                    </a:outerShdw>
                  </a:effectLst>
                  <a:latin typeface="Times New Roman" pitchFamily="18" charset="0"/>
                </a:rPr>
                <a:t>a</a:t>
              </a:r>
            </a:p>
          </p:txBody>
        </p:sp>
        <p:sp>
          <p:nvSpPr>
            <p:cNvPr id="1801250" name="Text Box 34"/>
            <p:cNvSpPr txBox="1">
              <a:spLocks noChangeArrowheads="1"/>
            </p:cNvSpPr>
            <p:nvPr/>
          </p:nvSpPr>
          <p:spPr bwMode="auto">
            <a:xfrm>
              <a:off x="4608" y="2016"/>
              <a:ext cx="336" cy="392"/>
            </a:xfrm>
            <a:prstGeom prst="rect">
              <a:avLst/>
            </a:prstGeom>
            <a:noFill/>
            <a:ln w="9525">
              <a:noFill/>
              <a:miter lim="800000"/>
              <a:headEnd/>
              <a:tailEnd/>
            </a:ln>
            <a:effectLst/>
          </p:spPr>
          <p:txBody>
            <a:bodyPr>
              <a:spAutoFit/>
            </a:bodyPr>
            <a:lstStyle/>
            <a:p>
              <a:pPr>
                <a:spcBef>
                  <a:spcPct val="50000"/>
                </a:spcBef>
                <a:defRPr/>
              </a:pPr>
              <a:r>
                <a:rPr kumimoji="1" lang="zh-CN" altLang="en-US" sz="2800" b="1">
                  <a:effectLst>
                    <a:outerShdw blurRad="38100" dist="38100" dir="2700000" algn="tl">
                      <a:srgbClr val="C0C0C0"/>
                    </a:outerShdw>
                  </a:effectLst>
                  <a:latin typeface="Times New Roman" pitchFamily="18" charset="0"/>
                </a:rPr>
                <a:t>是</a:t>
              </a:r>
            </a:p>
          </p:txBody>
        </p:sp>
        <p:sp>
          <p:nvSpPr>
            <p:cNvPr id="54307" name="Text Box 35"/>
            <p:cNvSpPr txBox="1">
              <a:spLocks noChangeArrowheads="1"/>
            </p:cNvSpPr>
            <p:nvPr/>
          </p:nvSpPr>
          <p:spPr bwMode="auto">
            <a:xfrm>
              <a:off x="2592" y="624"/>
              <a:ext cx="336" cy="392"/>
            </a:xfrm>
            <a:prstGeom prst="rect">
              <a:avLst/>
            </a:prstGeom>
            <a:noFill/>
            <a:ln w="9525">
              <a:noFill/>
              <a:miter lim="800000"/>
              <a:headEnd/>
              <a:tailEnd/>
            </a:ln>
          </p:spPr>
          <p:txBody>
            <a:bodyPr>
              <a:spAutoFit/>
            </a:bodyPr>
            <a:lstStyle/>
            <a:p>
              <a:pPr>
                <a:spcBef>
                  <a:spcPct val="50000"/>
                </a:spcBef>
              </a:pPr>
              <a:r>
                <a:rPr kumimoji="1" lang="zh-CN" altLang="en-US" sz="2800" b="1">
                  <a:latin typeface="Times New Roman" pitchFamily="18" charset="0"/>
                </a:rPr>
                <a:t>否</a:t>
              </a:r>
            </a:p>
          </p:txBody>
        </p:sp>
        <p:sp>
          <p:nvSpPr>
            <p:cNvPr id="54308" name="Text Box 36"/>
            <p:cNvSpPr txBox="1">
              <a:spLocks noChangeArrowheads="1"/>
            </p:cNvSpPr>
            <p:nvPr/>
          </p:nvSpPr>
          <p:spPr bwMode="auto">
            <a:xfrm>
              <a:off x="2400" y="1104"/>
              <a:ext cx="336" cy="392"/>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b</a:t>
              </a:r>
            </a:p>
          </p:txBody>
        </p:sp>
        <p:sp>
          <p:nvSpPr>
            <p:cNvPr id="54309" name="Text Box 37"/>
            <p:cNvSpPr txBox="1">
              <a:spLocks noChangeArrowheads="1"/>
            </p:cNvSpPr>
            <p:nvPr/>
          </p:nvSpPr>
          <p:spPr bwMode="auto">
            <a:xfrm>
              <a:off x="4848" y="960"/>
              <a:ext cx="336" cy="391"/>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c</a:t>
              </a:r>
            </a:p>
          </p:txBody>
        </p:sp>
        <p:sp>
          <p:nvSpPr>
            <p:cNvPr id="54310" name="Text Box 38"/>
            <p:cNvSpPr txBox="1">
              <a:spLocks noChangeArrowheads="1"/>
            </p:cNvSpPr>
            <p:nvPr/>
          </p:nvSpPr>
          <p:spPr bwMode="auto">
            <a:xfrm>
              <a:off x="2448" y="2352"/>
              <a:ext cx="336" cy="392"/>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d</a:t>
              </a:r>
            </a:p>
          </p:txBody>
        </p:sp>
        <p:sp>
          <p:nvSpPr>
            <p:cNvPr id="54311" name="Text Box 39"/>
            <p:cNvSpPr txBox="1">
              <a:spLocks noChangeArrowheads="1"/>
            </p:cNvSpPr>
            <p:nvPr/>
          </p:nvSpPr>
          <p:spPr bwMode="auto">
            <a:xfrm>
              <a:off x="4896" y="2352"/>
              <a:ext cx="336" cy="392"/>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e</a:t>
              </a:r>
            </a:p>
          </p:txBody>
        </p:sp>
      </p:grpSp>
    </p:spTree>
  </p:cSld>
  <p:clrMapOvr>
    <a:masterClrMapping/>
  </p:clrMapOvr>
  <p:transition>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xfrm>
            <a:off x="0" y="1773238"/>
            <a:ext cx="8893175" cy="5400675"/>
          </a:xfrm>
        </p:spPr>
        <p:txBody>
          <a:bodyPr/>
          <a:lstStyle/>
          <a:p>
            <a:pPr marL="531813" lvl="1" indent="-352425" defTabSz="284163" eaLnBrk="1" hangingPunct="1">
              <a:tabLst>
                <a:tab pos="95250" algn="l"/>
              </a:tabLst>
            </a:pPr>
            <a:r>
              <a:rPr lang="zh-CN" altLang="zh-CN" sz="2400" b="1" smtClean="0"/>
              <a:t>黑盒测试也称功能测试或数据驱动测试，它是在已知产品所应具有的功能，通过测试来检测每个功能是否都能正常使用。它只检查程序功能是否按照需求规格说明书的规定正常使用，程序是否能适当地接收输入数锯而产生正确的输出信息，并且保持外部信息（如数据库或文件）的完整性。</a:t>
            </a:r>
            <a:endParaRPr lang="zh-CN" altLang="en-US" sz="2400" b="1" smtClean="0"/>
          </a:p>
          <a:p>
            <a:pPr marL="531813" lvl="1" indent="-352425" defTabSz="284163" eaLnBrk="1" hangingPunct="1">
              <a:tabLst>
                <a:tab pos="95250" algn="l"/>
              </a:tabLst>
            </a:pPr>
            <a:r>
              <a:rPr lang="zh-CN" altLang="zh-CN" sz="2400" b="1" smtClean="0"/>
              <a:t>黑盒测试发现的错误类型有：功能不对或遗漏、界面错误、数据结构或外部数据库访问错误、性能错误、初始化和终止错误等。</a:t>
            </a:r>
          </a:p>
          <a:p>
            <a:pPr marL="531813" lvl="1" indent="-352425" defTabSz="284163" eaLnBrk="1" hangingPunct="1">
              <a:tabLst>
                <a:tab pos="95250" algn="l"/>
              </a:tabLst>
            </a:pPr>
            <a:r>
              <a:rPr lang="zh-CN" altLang="zh-CN" sz="2400" b="1" smtClean="0"/>
              <a:t>黑盒测试方法主要有等价类划分、边界值分析、因</a:t>
            </a:r>
            <a:r>
              <a:rPr lang="zh-CN" altLang="zh-CN" sz="2400" b="1" smtClean="0">
                <a:latin typeface="Arial" charset="0"/>
              </a:rPr>
              <a:t>—</a:t>
            </a:r>
            <a:r>
              <a:rPr lang="zh-CN" altLang="zh-CN" sz="2400" b="1" smtClean="0"/>
              <a:t>果图、错误推测等，主要用于软件确认测试。</a:t>
            </a:r>
            <a:r>
              <a:rPr lang="zh-CN" altLang="zh-CN" sz="2400" b="1" smtClean="0">
                <a:latin typeface="Arial" charset="0"/>
              </a:rPr>
              <a:t>“</a:t>
            </a:r>
            <a:r>
              <a:rPr lang="zh-CN" altLang="zh-CN" sz="2400" b="1" smtClean="0"/>
              <a:t>黑盒</a:t>
            </a:r>
            <a:r>
              <a:rPr lang="zh-CN" altLang="zh-CN" sz="2400" b="1" smtClean="0">
                <a:latin typeface="Arial" charset="0"/>
              </a:rPr>
              <a:t>”</a:t>
            </a:r>
            <a:r>
              <a:rPr lang="zh-CN" altLang="zh-CN" sz="2400" b="1" smtClean="0"/>
              <a:t>法是穷举输入测试，只有把所有可能的输入都作为测试情况使用，才能以这种方法查出程序中所有的错误。</a:t>
            </a:r>
            <a:endParaRPr lang="zh-CN" altLang="en-US" sz="2400" b="1" smtClean="0"/>
          </a:p>
        </p:txBody>
      </p:sp>
      <p:sp>
        <p:nvSpPr>
          <p:cNvPr id="55299" name="AutoShape 3">
            <a:hlinkClick r:id="" action="ppaction://noaction" highlightClick="1"/>
          </p:cNvPr>
          <p:cNvSpPr>
            <a:spLocks noChangeArrowheads="1"/>
          </p:cNvSpPr>
          <p:nvPr/>
        </p:nvSpPr>
        <p:spPr bwMode="auto">
          <a:xfrm>
            <a:off x="1763713" y="981075"/>
            <a:ext cx="4106862" cy="758825"/>
          </a:xfrm>
          <a:prstGeom prst="actionButtonBlank">
            <a:avLst/>
          </a:prstGeom>
          <a:noFill/>
          <a:ln w="9525">
            <a:noFill/>
            <a:miter lim="800000"/>
            <a:headEnd/>
            <a:tailEnd/>
          </a:ln>
        </p:spPr>
        <p:txBody>
          <a:bodyPr anchor="ctr"/>
          <a:lstStyle/>
          <a:p>
            <a:r>
              <a:rPr lang="zh-CN" altLang="zh-CN" sz="3200" b="1">
                <a:solidFill>
                  <a:srgbClr val="0A0A0E"/>
                </a:solidFill>
                <a:latin typeface="Times New Roman" pitchFamily="18" charset="0"/>
              </a:rPr>
              <a:t>黑</a:t>
            </a:r>
            <a:r>
              <a:rPr lang="zh-CN" altLang="en-US" sz="3200" b="1">
                <a:solidFill>
                  <a:srgbClr val="0A0A0E"/>
                </a:solidFill>
                <a:latin typeface="Times New Roman" pitchFamily="18" charset="0"/>
              </a:rPr>
              <a:t>盒测试</a:t>
            </a:r>
          </a:p>
        </p:txBody>
      </p:sp>
    </p:spTree>
  </p:cSld>
  <p:clrMapOvr>
    <a:masterClrMapping/>
  </p:clrMapOvr>
  <p:transition>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CN" altLang="en-US" b="1" smtClean="0">
                <a:solidFill>
                  <a:schemeClr val="bg1"/>
                </a:solidFill>
              </a:rPr>
              <a:t>黑盒测试</a:t>
            </a:r>
          </a:p>
        </p:txBody>
      </p:sp>
      <p:sp>
        <p:nvSpPr>
          <p:cNvPr id="56323" name="Rectangle 3"/>
          <p:cNvSpPr>
            <a:spLocks noGrp="1" noChangeArrowheads="1"/>
          </p:cNvSpPr>
          <p:nvPr>
            <p:ph type="body" idx="1"/>
          </p:nvPr>
        </p:nvSpPr>
        <p:spPr/>
        <p:txBody>
          <a:bodyPr/>
          <a:lstStyle/>
          <a:p>
            <a:pPr eaLnBrk="1" hangingPunct="1">
              <a:buClr>
                <a:schemeClr val="bg1"/>
              </a:buClr>
              <a:buFont typeface="Wingdings" pitchFamily="2" charset="2"/>
              <a:buChar char="Ø"/>
            </a:pPr>
            <a:r>
              <a:rPr lang="en-US" altLang="zh-CN" b="1" smtClean="0">
                <a:solidFill>
                  <a:schemeClr val="bg1"/>
                </a:solidFill>
              </a:rPr>
              <a:t> </a:t>
            </a:r>
            <a:r>
              <a:rPr lang="zh-CN" altLang="en-US" sz="2400" b="1" smtClean="0">
                <a:solidFill>
                  <a:schemeClr val="bg1"/>
                </a:solidFill>
                <a:ea typeface="隶书" pitchFamily="49" charset="-122"/>
              </a:rPr>
              <a:t>优点</a:t>
            </a:r>
          </a:p>
          <a:p>
            <a:pPr eaLnBrk="1" hangingPunct="1">
              <a:buClr>
                <a:schemeClr val="bg1"/>
              </a:buClr>
              <a:buFont typeface="Wingdings" pitchFamily="2" charset="2"/>
              <a:buNone/>
            </a:pPr>
            <a:endParaRPr lang="en-US" altLang="zh-CN" b="1" smtClean="0">
              <a:solidFill>
                <a:schemeClr val="bg1"/>
              </a:solidFill>
            </a:endParaRPr>
          </a:p>
        </p:txBody>
      </p:sp>
      <p:sp>
        <p:nvSpPr>
          <p:cNvPr id="56324" name="Freeform 4"/>
          <p:cNvSpPr>
            <a:spLocks/>
          </p:cNvSpPr>
          <p:nvPr/>
        </p:nvSpPr>
        <p:spPr bwMode="auto">
          <a:xfrm>
            <a:off x="4633913" y="4413250"/>
            <a:ext cx="4206875" cy="1912938"/>
          </a:xfrm>
          <a:custGeom>
            <a:avLst/>
            <a:gdLst>
              <a:gd name="T0" fmla="*/ 0 w 2712"/>
              <a:gd name="T1" fmla="*/ 386 h 1241"/>
              <a:gd name="T2" fmla="*/ 0 w 2712"/>
              <a:gd name="T3" fmla="*/ 1241 h 1241"/>
              <a:gd name="T4" fmla="*/ 2712 w 2712"/>
              <a:gd name="T5" fmla="*/ 1241 h 1241"/>
              <a:gd name="T6" fmla="*/ 2712 w 2712"/>
              <a:gd name="T7" fmla="*/ 0 h 1241"/>
              <a:gd name="T8" fmla="*/ 1027 w 2712"/>
              <a:gd name="T9" fmla="*/ 0 h 1241"/>
              <a:gd name="T10" fmla="*/ 1027 w 2712"/>
              <a:gd name="T11" fmla="*/ 386 h 1241"/>
              <a:gd name="T12" fmla="*/ 0 w 2712"/>
              <a:gd name="T13" fmla="*/ 386 h 1241"/>
              <a:gd name="T14" fmla="*/ 0 60000 65536"/>
              <a:gd name="T15" fmla="*/ 0 60000 65536"/>
              <a:gd name="T16" fmla="*/ 0 60000 65536"/>
              <a:gd name="T17" fmla="*/ 0 60000 65536"/>
              <a:gd name="T18" fmla="*/ 0 60000 65536"/>
              <a:gd name="T19" fmla="*/ 0 60000 65536"/>
              <a:gd name="T20" fmla="*/ 0 60000 65536"/>
              <a:gd name="T21" fmla="*/ 0 w 2712"/>
              <a:gd name="T22" fmla="*/ 0 h 1241"/>
              <a:gd name="T23" fmla="*/ 2712 w 2712"/>
              <a:gd name="T24" fmla="*/ 1241 h 12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12" h="1241">
                <a:moveTo>
                  <a:pt x="0" y="386"/>
                </a:moveTo>
                <a:lnTo>
                  <a:pt x="0" y="1241"/>
                </a:lnTo>
                <a:lnTo>
                  <a:pt x="2712" y="1241"/>
                </a:lnTo>
                <a:lnTo>
                  <a:pt x="2712" y="0"/>
                </a:lnTo>
                <a:lnTo>
                  <a:pt x="1027" y="0"/>
                </a:lnTo>
                <a:lnTo>
                  <a:pt x="1027" y="386"/>
                </a:lnTo>
                <a:lnTo>
                  <a:pt x="0" y="386"/>
                </a:lnTo>
                <a:close/>
              </a:path>
            </a:pathLst>
          </a:custGeom>
          <a:noFill/>
          <a:ln w="6350" cap="flat" cmpd="sng">
            <a:solidFill>
              <a:schemeClr val="tx1"/>
            </a:solidFill>
            <a:prstDash val="solid"/>
            <a:round/>
            <a:headEnd/>
            <a:tailEnd/>
          </a:ln>
        </p:spPr>
        <p:txBody>
          <a:bodyPr wrap="none" lIns="72000" tIns="0" rIns="0" bIns="0" anchor="ctr"/>
          <a:lstStyle/>
          <a:p>
            <a:endParaRPr lang="zh-CN" altLang="en-US"/>
          </a:p>
        </p:txBody>
      </p:sp>
      <p:sp>
        <p:nvSpPr>
          <p:cNvPr id="56325" name="Freeform 5"/>
          <p:cNvSpPr>
            <a:spLocks/>
          </p:cNvSpPr>
          <p:nvPr/>
        </p:nvSpPr>
        <p:spPr bwMode="auto">
          <a:xfrm flipV="1">
            <a:off x="4633913" y="2373313"/>
            <a:ext cx="4206875" cy="1912937"/>
          </a:xfrm>
          <a:custGeom>
            <a:avLst/>
            <a:gdLst>
              <a:gd name="T0" fmla="*/ 0 w 2712"/>
              <a:gd name="T1" fmla="*/ 386 h 1241"/>
              <a:gd name="T2" fmla="*/ 0 w 2712"/>
              <a:gd name="T3" fmla="*/ 1241 h 1241"/>
              <a:gd name="T4" fmla="*/ 2712 w 2712"/>
              <a:gd name="T5" fmla="*/ 1241 h 1241"/>
              <a:gd name="T6" fmla="*/ 2712 w 2712"/>
              <a:gd name="T7" fmla="*/ 0 h 1241"/>
              <a:gd name="T8" fmla="*/ 1027 w 2712"/>
              <a:gd name="T9" fmla="*/ 0 h 1241"/>
              <a:gd name="T10" fmla="*/ 1027 w 2712"/>
              <a:gd name="T11" fmla="*/ 386 h 1241"/>
              <a:gd name="T12" fmla="*/ 0 w 2712"/>
              <a:gd name="T13" fmla="*/ 386 h 1241"/>
              <a:gd name="T14" fmla="*/ 0 60000 65536"/>
              <a:gd name="T15" fmla="*/ 0 60000 65536"/>
              <a:gd name="T16" fmla="*/ 0 60000 65536"/>
              <a:gd name="T17" fmla="*/ 0 60000 65536"/>
              <a:gd name="T18" fmla="*/ 0 60000 65536"/>
              <a:gd name="T19" fmla="*/ 0 60000 65536"/>
              <a:gd name="T20" fmla="*/ 0 60000 65536"/>
              <a:gd name="T21" fmla="*/ 0 w 2712"/>
              <a:gd name="T22" fmla="*/ 0 h 1241"/>
              <a:gd name="T23" fmla="*/ 2712 w 2712"/>
              <a:gd name="T24" fmla="*/ 1241 h 12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12" h="1241">
                <a:moveTo>
                  <a:pt x="0" y="386"/>
                </a:moveTo>
                <a:lnTo>
                  <a:pt x="0" y="1241"/>
                </a:lnTo>
                <a:lnTo>
                  <a:pt x="2712" y="1241"/>
                </a:lnTo>
                <a:lnTo>
                  <a:pt x="2712" y="0"/>
                </a:lnTo>
                <a:lnTo>
                  <a:pt x="1027" y="0"/>
                </a:lnTo>
                <a:lnTo>
                  <a:pt x="1027" y="386"/>
                </a:lnTo>
                <a:lnTo>
                  <a:pt x="0" y="386"/>
                </a:lnTo>
                <a:close/>
              </a:path>
            </a:pathLst>
          </a:custGeom>
          <a:noFill/>
          <a:ln w="6350" cap="flat" cmpd="sng">
            <a:solidFill>
              <a:schemeClr val="tx1"/>
            </a:solidFill>
            <a:prstDash val="solid"/>
            <a:round/>
            <a:headEnd/>
            <a:tailEnd/>
          </a:ln>
        </p:spPr>
        <p:txBody>
          <a:bodyPr wrap="none" lIns="72000" tIns="0" rIns="0" bIns="0" anchor="ctr"/>
          <a:lstStyle/>
          <a:p>
            <a:endParaRPr lang="zh-CN" altLang="en-US"/>
          </a:p>
        </p:txBody>
      </p:sp>
      <p:sp>
        <p:nvSpPr>
          <p:cNvPr id="56326" name="Freeform 6"/>
          <p:cNvSpPr>
            <a:spLocks/>
          </p:cNvSpPr>
          <p:nvPr/>
        </p:nvSpPr>
        <p:spPr bwMode="auto">
          <a:xfrm flipH="1">
            <a:off x="285750" y="4413250"/>
            <a:ext cx="4208463" cy="1912938"/>
          </a:xfrm>
          <a:custGeom>
            <a:avLst/>
            <a:gdLst>
              <a:gd name="T0" fmla="*/ 0 w 2712"/>
              <a:gd name="T1" fmla="*/ 386 h 1241"/>
              <a:gd name="T2" fmla="*/ 0 w 2712"/>
              <a:gd name="T3" fmla="*/ 1241 h 1241"/>
              <a:gd name="T4" fmla="*/ 2712 w 2712"/>
              <a:gd name="T5" fmla="*/ 1241 h 1241"/>
              <a:gd name="T6" fmla="*/ 2712 w 2712"/>
              <a:gd name="T7" fmla="*/ 0 h 1241"/>
              <a:gd name="T8" fmla="*/ 1027 w 2712"/>
              <a:gd name="T9" fmla="*/ 0 h 1241"/>
              <a:gd name="T10" fmla="*/ 1027 w 2712"/>
              <a:gd name="T11" fmla="*/ 386 h 1241"/>
              <a:gd name="T12" fmla="*/ 0 w 2712"/>
              <a:gd name="T13" fmla="*/ 386 h 1241"/>
              <a:gd name="T14" fmla="*/ 0 60000 65536"/>
              <a:gd name="T15" fmla="*/ 0 60000 65536"/>
              <a:gd name="T16" fmla="*/ 0 60000 65536"/>
              <a:gd name="T17" fmla="*/ 0 60000 65536"/>
              <a:gd name="T18" fmla="*/ 0 60000 65536"/>
              <a:gd name="T19" fmla="*/ 0 60000 65536"/>
              <a:gd name="T20" fmla="*/ 0 60000 65536"/>
              <a:gd name="T21" fmla="*/ 0 w 2712"/>
              <a:gd name="T22" fmla="*/ 0 h 1241"/>
              <a:gd name="T23" fmla="*/ 2712 w 2712"/>
              <a:gd name="T24" fmla="*/ 1241 h 12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12" h="1241">
                <a:moveTo>
                  <a:pt x="0" y="386"/>
                </a:moveTo>
                <a:lnTo>
                  <a:pt x="0" y="1241"/>
                </a:lnTo>
                <a:lnTo>
                  <a:pt x="2712" y="1241"/>
                </a:lnTo>
                <a:lnTo>
                  <a:pt x="2712" y="0"/>
                </a:lnTo>
                <a:lnTo>
                  <a:pt x="1027" y="0"/>
                </a:lnTo>
                <a:lnTo>
                  <a:pt x="1027" y="386"/>
                </a:lnTo>
                <a:lnTo>
                  <a:pt x="0" y="386"/>
                </a:lnTo>
                <a:close/>
              </a:path>
            </a:pathLst>
          </a:custGeom>
          <a:noFill/>
          <a:ln w="6350" cap="flat" cmpd="sng">
            <a:solidFill>
              <a:schemeClr val="tx1"/>
            </a:solidFill>
            <a:prstDash val="solid"/>
            <a:round/>
            <a:headEnd/>
            <a:tailEnd/>
          </a:ln>
        </p:spPr>
        <p:txBody>
          <a:bodyPr wrap="none" lIns="72000" tIns="0" rIns="0" bIns="0" anchor="ctr"/>
          <a:lstStyle/>
          <a:p>
            <a:endParaRPr lang="zh-CN" altLang="en-US"/>
          </a:p>
        </p:txBody>
      </p:sp>
      <p:sp>
        <p:nvSpPr>
          <p:cNvPr id="56327" name="Freeform 7"/>
          <p:cNvSpPr>
            <a:spLocks/>
          </p:cNvSpPr>
          <p:nvPr/>
        </p:nvSpPr>
        <p:spPr bwMode="auto">
          <a:xfrm flipH="1" flipV="1">
            <a:off x="285750" y="2373313"/>
            <a:ext cx="4208463" cy="1912937"/>
          </a:xfrm>
          <a:custGeom>
            <a:avLst/>
            <a:gdLst>
              <a:gd name="T0" fmla="*/ 0 w 2712"/>
              <a:gd name="T1" fmla="*/ 386 h 1241"/>
              <a:gd name="T2" fmla="*/ 0 w 2712"/>
              <a:gd name="T3" fmla="*/ 1241 h 1241"/>
              <a:gd name="T4" fmla="*/ 2712 w 2712"/>
              <a:gd name="T5" fmla="*/ 1241 h 1241"/>
              <a:gd name="T6" fmla="*/ 2712 w 2712"/>
              <a:gd name="T7" fmla="*/ 0 h 1241"/>
              <a:gd name="T8" fmla="*/ 1027 w 2712"/>
              <a:gd name="T9" fmla="*/ 0 h 1241"/>
              <a:gd name="T10" fmla="*/ 1027 w 2712"/>
              <a:gd name="T11" fmla="*/ 386 h 1241"/>
              <a:gd name="T12" fmla="*/ 0 w 2712"/>
              <a:gd name="T13" fmla="*/ 386 h 1241"/>
              <a:gd name="T14" fmla="*/ 0 60000 65536"/>
              <a:gd name="T15" fmla="*/ 0 60000 65536"/>
              <a:gd name="T16" fmla="*/ 0 60000 65536"/>
              <a:gd name="T17" fmla="*/ 0 60000 65536"/>
              <a:gd name="T18" fmla="*/ 0 60000 65536"/>
              <a:gd name="T19" fmla="*/ 0 60000 65536"/>
              <a:gd name="T20" fmla="*/ 0 60000 65536"/>
              <a:gd name="T21" fmla="*/ 0 w 2712"/>
              <a:gd name="T22" fmla="*/ 0 h 1241"/>
              <a:gd name="T23" fmla="*/ 2712 w 2712"/>
              <a:gd name="T24" fmla="*/ 1241 h 12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12" h="1241">
                <a:moveTo>
                  <a:pt x="0" y="386"/>
                </a:moveTo>
                <a:lnTo>
                  <a:pt x="0" y="1241"/>
                </a:lnTo>
                <a:lnTo>
                  <a:pt x="2712" y="1241"/>
                </a:lnTo>
                <a:lnTo>
                  <a:pt x="2712" y="0"/>
                </a:lnTo>
                <a:lnTo>
                  <a:pt x="1027" y="0"/>
                </a:lnTo>
                <a:lnTo>
                  <a:pt x="1027" y="386"/>
                </a:lnTo>
                <a:lnTo>
                  <a:pt x="0" y="386"/>
                </a:lnTo>
                <a:close/>
              </a:path>
            </a:pathLst>
          </a:custGeom>
          <a:noFill/>
          <a:ln w="6350" cap="flat" cmpd="sng">
            <a:solidFill>
              <a:schemeClr val="tx1"/>
            </a:solidFill>
            <a:prstDash val="solid"/>
            <a:round/>
            <a:headEnd/>
            <a:tailEnd/>
          </a:ln>
        </p:spPr>
        <p:txBody>
          <a:bodyPr wrap="none" lIns="72000" tIns="0" rIns="0" bIns="0" anchor="ctr"/>
          <a:lstStyle/>
          <a:p>
            <a:endParaRPr lang="zh-CN" altLang="en-US"/>
          </a:p>
        </p:txBody>
      </p:sp>
      <p:sp>
        <p:nvSpPr>
          <p:cNvPr id="1730568" name="Rectangle 8"/>
          <p:cNvSpPr>
            <a:spLocks noChangeArrowheads="1"/>
          </p:cNvSpPr>
          <p:nvPr/>
        </p:nvSpPr>
        <p:spPr bwMode="auto">
          <a:xfrm>
            <a:off x="3059113" y="3789363"/>
            <a:ext cx="3048000" cy="1079500"/>
          </a:xfrm>
          <a:prstGeom prst="rect">
            <a:avLst/>
          </a:prstGeom>
          <a:solidFill>
            <a:schemeClr val="accent2"/>
          </a:solidFill>
          <a:ln w="6350">
            <a:solidFill>
              <a:schemeClr val="accent2"/>
            </a:solidFill>
            <a:miter lim="800000"/>
            <a:headEnd/>
            <a:tailEnd/>
          </a:ln>
          <a:effectLst>
            <a:outerShdw dist="35921" dir="2700000" algn="ctr" rotWithShape="0">
              <a:schemeClr val="hlink"/>
            </a:outerShdw>
          </a:effectLst>
        </p:spPr>
        <p:txBody>
          <a:bodyPr wrap="none" lIns="72000" tIns="0" rIns="0" bIns="0" anchor="ctr"/>
          <a:lstStyle/>
          <a:p>
            <a:pPr>
              <a:defRPr/>
            </a:pPr>
            <a:endParaRPr lang="zh-CN" altLang="en-US"/>
          </a:p>
        </p:txBody>
      </p:sp>
      <p:sp>
        <p:nvSpPr>
          <p:cNvPr id="56329" name="Text Box 9"/>
          <p:cNvSpPr txBox="1">
            <a:spLocks noChangeArrowheads="1"/>
          </p:cNvSpPr>
          <p:nvPr/>
        </p:nvSpPr>
        <p:spPr bwMode="auto">
          <a:xfrm flipH="1">
            <a:off x="3184525" y="4168775"/>
            <a:ext cx="2762250" cy="365125"/>
          </a:xfrm>
          <a:prstGeom prst="rect">
            <a:avLst/>
          </a:prstGeom>
          <a:noFill/>
          <a:ln w="6350">
            <a:noFill/>
            <a:miter lim="800000"/>
            <a:headEnd/>
            <a:tailEnd/>
          </a:ln>
        </p:spPr>
        <p:txBody>
          <a:bodyPr lIns="0" tIns="0" rIns="0" bIns="0" anchor="ctr">
            <a:spAutoFit/>
          </a:bodyPr>
          <a:lstStyle/>
          <a:p>
            <a:pPr algn="ctr" eaLnBrk="0" hangingPunct="0"/>
            <a:r>
              <a:rPr lang="zh-CN" altLang="en-US" b="1">
                <a:latin typeface="Arial" charset="0"/>
                <a:ea typeface="隶书" pitchFamily="49" charset="-122"/>
              </a:rPr>
              <a:t>黑盒测试的优点</a:t>
            </a:r>
          </a:p>
        </p:txBody>
      </p:sp>
      <p:sp>
        <p:nvSpPr>
          <p:cNvPr id="56330" name="Rectangle 10"/>
          <p:cNvSpPr>
            <a:spLocks noChangeArrowheads="1"/>
          </p:cNvSpPr>
          <p:nvPr/>
        </p:nvSpPr>
        <p:spPr bwMode="auto">
          <a:xfrm>
            <a:off x="0" y="2492375"/>
            <a:ext cx="4305300" cy="1241425"/>
          </a:xfrm>
          <a:prstGeom prst="rect">
            <a:avLst/>
          </a:prstGeom>
          <a:noFill/>
          <a:ln w="6350">
            <a:noFill/>
            <a:miter lim="800000"/>
            <a:headEnd/>
            <a:tailEnd/>
          </a:ln>
        </p:spPr>
        <p:txBody>
          <a:bodyPr lIns="0" tIns="0" rIns="0" bIns="0">
            <a:spAutoFit/>
          </a:bodyPr>
          <a:lstStyle/>
          <a:p>
            <a:pPr marL="190500" lvl="1" indent="266700">
              <a:spcBef>
                <a:spcPct val="20000"/>
              </a:spcBef>
              <a:buClr>
                <a:schemeClr val="hlink"/>
              </a:buClr>
              <a:buSzPct val="55000"/>
              <a:buFont typeface="Wingdings" pitchFamily="2" charset="2"/>
              <a:buNone/>
              <a:tabLst>
                <a:tab pos="8521700" algn="r"/>
              </a:tabLst>
            </a:pPr>
            <a:endParaRPr lang="en-US" altLang="zh-CN" b="1">
              <a:solidFill>
                <a:schemeClr val="bg1"/>
              </a:solidFill>
            </a:endParaRPr>
          </a:p>
          <a:p>
            <a:pPr marL="190500" lvl="1" indent="266700">
              <a:spcBef>
                <a:spcPct val="20000"/>
              </a:spcBef>
              <a:buClr>
                <a:schemeClr val="hlink"/>
              </a:buClr>
              <a:buSzPct val="55000"/>
              <a:buFont typeface="Wingdings" pitchFamily="2" charset="2"/>
              <a:buNone/>
              <a:tabLst>
                <a:tab pos="8521700" algn="r"/>
              </a:tabLst>
            </a:pPr>
            <a:r>
              <a:rPr lang="zh-CN" altLang="en-US" b="1">
                <a:latin typeface="隶书" pitchFamily="49" charset="-122"/>
                <a:ea typeface="隶书" pitchFamily="49" charset="-122"/>
              </a:rPr>
              <a:t>比较简单，不需要了解程序</a:t>
            </a:r>
          </a:p>
          <a:p>
            <a:pPr marL="190500" lvl="1" indent="266700">
              <a:spcBef>
                <a:spcPct val="20000"/>
              </a:spcBef>
              <a:buClr>
                <a:schemeClr val="hlink"/>
              </a:buClr>
              <a:buSzPct val="55000"/>
              <a:buFont typeface="Wingdings" pitchFamily="2" charset="2"/>
              <a:buNone/>
              <a:tabLst>
                <a:tab pos="8521700" algn="r"/>
              </a:tabLst>
            </a:pPr>
            <a:r>
              <a:rPr lang="zh-CN" altLang="en-US" b="1">
                <a:latin typeface="隶书" pitchFamily="49" charset="-122"/>
                <a:ea typeface="隶书" pitchFamily="49" charset="-122"/>
              </a:rPr>
              <a:t>内部的代码及实现</a:t>
            </a:r>
            <a:r>
              <a:rPr lang="zh-CN" altLang="en-US" b="1">
                <a:solidFill>
                  <a:schemeClr val="bg1"/>
                </a:solidFill>
                <a:latin typeface="隶书" pitchFamily="49" charset="-122"/>
                <a:ea typeface="隶书" pitchFamily="49" charset="-122"/>
              </a:rPr>
              <a:t> </a:t>
            </a:r>
            <a:r>
              <a:rPr lang="zh-CN" altLang="de-DE" b="1">
                <a:solidFill>
                  <a:schemeClr val="bg1"/>
                </a:solidFill>
                <a:latin typeface="隶书" pitchFamily="49" charset="-122"/>
                <a:ea typeface="隶书" pitchFamily="49" charset="-122"/>
              </a:rPr>
              <a:t> </a:t>
            </a:r>
          </a:p>
        </p:txBody>
      </p:sp>
      <p:sp>
        <p:nvSpPr>
          <p:cNvPr id="56331" name="Rectangle 11"/>
          <p:cNvSpPr>
            <a:spLocks noChangeArrowheads="1"/>
          </p:cNvSpPr>
          <p:nvPr/>
        </p:nvSpPr>
        <p:spPr bwMode="auto">
          <a:xfrm>
            <a:off x="4754563" y="2492375"/>
            <a:ext cx="3910012" cy="803275"/>
          </a:xfrm>
          <a:prstGeom prst="rect">
            <a:avLst/>
          </a:prstGeom>
          <a:noFill/>
          <a:ln w="6350">
            <a:noFill/>
            <a:miter lim="800000"/>
            <a:headEnd/>
            <a:tailEnd/>
          </a:ln>
        </p:spPr>
        <p:txBody>
          <a:bodyPr lIns="0" tIns="0" rIns="0" bIns="0">
            <a:spAutoFit/>
          </a:bodyPr>
          <a:lstStyle/>
          <a:p>
            <a:pPr marL="190500" lvl="1" indent="266700">
              <a:spcBef>
                <a:spcPct val="20000"/>
              </a:spcBef>
              <a:buClr>
                <a:schemeClr val="hlink"/>
              </a:buClr>
              <a:buSzPct val="55000"/>
              <a:buFont typeface="Wingdings" pitchFamily="2" charset="2"/>
              <a:buNone/>
              <a:tabLst>
                <a:tab pos="8521700" algn="r"/>
              </a:tabLst>
            </a:pPr>
            <a:endParaRPr lang="en-US" altLang="zh-CN" b="1">
              <a:solidFill>
                <a:schemeClr val="bg1"/>
              </a:solidFill>
            </a:endParaRPr>
          </a:p>
          <a:p>
            <a:pPr marL="190500" lvl="1" indent="266700">
              <a:spcBef>
                <a:spcPct val="20000"/>
              </a:spcBef>
              <a:buClr>
                <a:schemeClr val="hlink"/>
              </a:buClr>
              <a:buSzPct val="55000"/>
              <a:buFont typeface="Wingdings" pitchFamily="2" charset="2"/>
              <a:buNone/>
              <a:tabLst>
                <a:tab pos="8521700" algn="r"/>
              </a:tabLst>
            </a:pPr>
            <a:r>
              <a:rPr lang="zh-CN" altLang="en-US" b="1">
                <a:latin typeface="隶书" pitchFamily="49" charset="-122"/>
                <a:ea typeface="隶书" pitchFamily="49" charset="-122"/>
              </a:rPr>
              <a:t>与软件的内部实现无关</a:t>
            </a:r>
            <a:r>
              <a:rPr lang="zh-CN" altLang="en-US" b="1">
                <a:solidFill>
                  <a:schemeClr val="bg1"/>
                </a:solidFill>
              </a:rPr>
              <a:t> </a:t>
            </a:r>
            <a:endParaRPr lang="zh-CN" altLang="de-DE" b="1">
              <a:solidFill>
                <a:schemeClr val="bg1"/>
              </a:solidFill>
            </a:endParaRPr>
          </a:p>
        </p:txBody>
      </p:sp>
      <p:sp>
        <p:nvSpPr>
          <p:cNvPr id="56332" name="Rectangle 12"/>
          <p:cNvSpPr>
            <a:spLocks noChangeArrowheads="1"/>
          </p:cNvSpPr>
          <p:nvPr/>
        </p:nvSpPr>
        <p:spPr bwMode="auto">
          <a:xfrm>
            <a:off x="0" y="4533900"/>
            <a:ext cx="4305300" cy="1241425"/>
          </a:xfrm>
          <a:prstGeom prst="rect">
            <a:avLst/>
          </a:prstGeom>
          <a:noFill/>
          <a:ln w="6350">
            <a:noFill/>
            <a:miter lim="800000"/>
            <a:headEnd/>
            <a:tailEnd/>
          </a:ln>
        </p:spPr>
        <p:txBody>
          <a:bodyPr lIns="0" tIns="0" rIns="0" bIns="0">
            <a:spAutoFit/>
          </a:bodyPr>
          <a:lstStyle/>
          <a:p>
            <a:pPr marL="190500" lvl="1" indent="266700">
              <a:spcBef>
                <a:spcPct val="20000"/>
              </a:spcBef>
              <a:buClr>
                <a:schemeClr val="hlink"/>
              </a:buClr>
              <a:buSzPct val="55000"/>
              <a:buFont typeface="Wingdings" pitchFamily="2" charset="2"/>
              <a:buNone/>
              <a:tabLst>
                <a:tab pos="8521700" algn="r"/>
              </a:tabLst>
            </a:pPr>
            <a:r>
              <a:rPr lang="zh-CN" altLang="en-US" b="1">
                <a:latin typeface="隶书" pitchFamily="49" charset="-122"/>
                <a:ea typeface="隶书" pitchFamily="49" charset="-122"/>
              </a:rPr>
              <a:t>从用户角度出发，</a:t>
            </a:r>
          </a:p>
          <a:p>
            <a:pPr marL="190500" lvl="1" indent="266700">
              <a:spcBef>
                <a:spcPct val="20000"/>
              </a:spcBef>
              <a:buClr>
                <a:schemeClr val="hlink"/>
              </a:buClr>
              <a:buSzPct val="55000"/>
              <a:buFont typeface="Wingdings" pitchFamily="2" charset="2"/>
              <a:buNone/>
              <a:tabLst>
                <a:tab pos="8521700" algn="r"/>
              </a:tabLst>
            </a:pPr>
            <a:r>
              <a:rPr lang="zh-CN" altLang="en-US" b="1">
                <a:latin typeface="隶书" pitchFamily="49" charset="-122"/>
                <a:ea typeface="隶书" pitchFamily="49" charset="-122"/>
              </a:rPr>
              <a:t>能很容易的知道用户会用到</a:t>
            </a:r>
          </a:p>
          <a:p>
            <a:pPr marL="190500" lvl="1" indent="266700">
              <a:spcBef>
                <a:spcPct val="20000"/>
              </a:spcBef>
              <a:buClr>
                <a:schemeClr val="hlink"/>
              </a:buClr>
              <a:buSzPct val="55000"/>
              <a:buFont typeface="Wingdings" pitchFamily="2" charset="2"/>
              <a:buNone/>
              <a:tabLst>
                <a:tab pos="8521700" algn="r"/>
              </a:tabLst>
            </a:pPr>
            <a:r>
              <a:rPr lang="zh-CN" altLang="en-US" b="1">
                <a:latin typeface="隶书" pitchFamily="49" charset="-122"/>
                <a:ea typeface="隶书" pitchFamily="49" charset="-122"/>
              </a:rPr>
              <a:t>哪些功能，会遇到哪些问题</a:t>
            </a:r>
            <a:r>
              <a:rPr lang="zh-CN" altLang="en-US" b="1">
                <a:solidFill>
                  <a:schemeClr val="bg1"/>
                </a:solidFill>
                <a:latin typeface="隶书" pitchFamily="49" charset="-122"/>
                <a:ea typeface="隶书" pitchFamily="49" charset="-122"/>
              </a:rPr>
              <a:t> </a:t>
            </a:r>
            <a:endParaRPr lang="zh-CN" altLang="de-DE" b="1">
              <a:solidFill>
                <a:schemeClr val="bg1"/>
              </a:solidFill>
              <a:latin typeface="隶书" pitchFamily="49" charset="-122"/>
              <a:ea typeface="隶书" pitchFamily="49" charset="-122"/>
            </a:endParaRPr>
          </a:p>
        </p:txBody>
      </p:sp>
      <p:sp>
        <p:nvSpPr>
          <p:cNvPr id="56333" name="Rectangle 13"/>
          <p:cNvSpPr>
            <a:spLocks noChangeArrowheads="1"/>
          </p:cNvSpPr>
          <p:nvPr/>
        </p:nvSpPr>
        <p:spPr bwMode="auto">
          <a:xfrm>
            <a:off x="4356100" y="4533900"/>
            <a:ext cx="4308475" cy="1241425"/>
          </a:xfrm>
          <a:prstGeom prst="rect">
            <a:avLst/>
          </a:prstGeom>
          <a:noFill/>
          <a:ln w="6350">
            <a:noFill/>
            <a:miter lim="800000"/>
            <a:headEnd/>
            <a:tailEnd/>
          </a:ln>
        </p:spPr>
        <p:txBody>
          <a:bodyPr lIns="0" tIns="0" rIns="0" bIns="0">
            <a:spAutoFit/>
          </a:bodyPr>
          <a:lstStyle/>
          <a:p>
            <a:pPr marL="190500" lvl="1" indent="266700">
              <a:spcBef>
                <a:spcPct val="20000"/>
              </a:spcBef>
              <a:buClr>
                <a:schemeClr val="hlink"/>
              </a:buClr>
              <a:buSzPct val="55000"/>
              <a:buFont typeface="Wingdings" pitchFamily="2" charset="2"/>
              <a:buNone/>
              <a:tabLst>
                <a:tab pos="8521700" algn="r"/>
              </a:tabLst>
            </a:pPr>
            <a:r>
              <a:rPr lang="en-US" altLang="zh-CN" b="1">
                <a:solidFill>
                  <a:schemeClr val="bg1"/>
                </a:solidFill>
              </a:rPr>
              <a:t>                   </a:t>
            </a:r>
            <a:r>
              <a:rPr lang="zh-CN" altLang="en-US" b="1">
                <a:latin typeface="隶书" pitchFamily="49" charset="-122"/>
                <a:ea typeface="隶书" pitchFamily="49" charset="-122"/>
              </a:rPr>
              <a:t>基于软件开发文</a:t>
            </a:r>
          </a:p>
          <a:p>
            <a:pPr marL="190500" lvl="1" indent="266700">
              <a:spcBef>
                <a:spcPct val="20000"/>
              </a:spcBef>
              <a:buClr>
                <a:schemeClr val="hlink"/>
              </a:buClr>
              <a:buSzPct val="55000"/>
              <a:buFont typeface="Wingdings" pitchFamily="2" charset="2"/>
              <a:buNone/>
              <a:tabLst>
                <a:tab pos="8521700" algn="r"/>
              </a:tabLst>
            </a:pPr>
            <a:r>
              <a:rPr lang="zh-CN" altLang="en-US" b="1">
                <a:latin typeface="隶书" pitchFamily="49" charset="-122"/>
                <a:ea typeface="隶书" pitchFamily="49" charset="-122"/>
              </a:rPr>
              <a:t>档，所以也能知道软件实现</a:t>
            </a:r>
          </a:p>
          <a:p>
            <a:pPr marL="190500" lvl="1" indent="266700">
              <a:spcBef>
                <a:spcPct val="20000"/>
              </a:spcBef>
              <a:buClr>
                <a:schemeClr val="hlink"/>
              </a:buClr>
              <a:buSzPct val="55000"/>
              <a:buFont typeface="Wingdings" pitchFamily="2" charset="2"/>
              <a:buNone/>
              <a:tabLst>
                <a:tab pos="8521700" algn="r"/>
              </a:tabLst>
            </a:pPr>
            <a:r>
              <a:rPr lang="zh-CN" altLang="en-US" b="1">
                <a:latin typeface="隶书" pitchFamily="49" charset="-122"/>
                <a:ea typeface="隶书" pitchFamily="49" charset="-122"/>
              </a:rPr>
              <a:t>了文档中的哪些功能 </a:t>
            </a:r>
            <a:endParaRPr lang="zh-CN" altLang="de-DE" b="1">
              <a:latin typeface="隶书" pitchFamily="49" charset="-122"/>
              <a:ea typeface="隶书" pitchFamily="49" charset="-122"/>
            </a:endParaRPr>
          </a:p>
        </p:txBody>
      </p:sp>
      <p:sp>
        <p:nvSpPr>
          <p:cNvPr id="56334" name="AutoShape 14">
            <a:hlinkClick r:id="" action="ppaction://noaction" highlightClick="1"/>
          </p:cNvPr>
          <p:cNvSpPr>
            <a:spLocks noChangeArrowheads="1"/>
          </p:cNvSpPr>
          <p:nvPr/>
        </p:nvSpPr>
        <p:spPr bwMode="auto">
          <a:xfrm>
            <a:off x="1763713" y="981075"/>
            <a:ext cx="4106862" cy="758825"/>
          </a:xfrm>
          <a:prstGeom prst="actionButtonBlank">
            <a:avLst/>
          </a:prstGeom>
          <a:noFill/>
          <a:ln w="9525">
            <a:noFill/>
            <a:miter lim="800000"/>
            <a:headEnd/>
            <a:tailEnd/>
          </a:ln>
        </p:spPr>
        <p:txBody>
          <a:bodyPr anchor="ctr"/>
          <a:lstStyle/>
          <a:p>
            <a:r>
              <a:rPr lang="zh-CN" altLang="zh-CN" sz="3600" b="1">
                <a:solidFill>
                  <a:srgbClr val="0A0A0E"/>
                </a:solidFill>
                <a:latin typeface="Times New Roman" pitchFamily="18" charset="0"/>
              </a:rPr>
              <a:t>黑</a:t>
            </a:r>
            <a:r>
              <a:rPr lang="zh-CN" altLang="en-US" sz="3600" b="1">
                <a:solidFill>
                  <a:srgbClr val="0A0A0E"/>
                </a:solidFill>
                <a:latin typeface="Times New Roman" pitchFamily="18" charset="0"/>
              </a:rPr>
              <a:t>盒测试</a:t>
            </a:r>
          </a:p>
        </p:txBody>
      </p:sp>
    </p:spTree>
  </p:cSld>
  <p:clrMapOvr>
    <a:masterClrMapping/>
  </p:clrMapOvr>
  <p:transition>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zh-CN" altLang="en-US" smtClean="0">
                <a:solidFill>
                  <a:schemeClr val="bg1"/>
                </a:solidFill>
              </a:rPr>
              <a:t>黑盒测试</a:t>
            </a:r>
          </a:p>
        </p:txBody>
      </p:sp>
      <p:sp>
        <p:nvSpPr>
          <p:cNvPr id="57347" name="Rectangle 3"/>
          <p:cNvSpPr>
            <a:spLocks noGrp="1" noChangeArrowheads="1"/>
          </p:cNvSpPr>
          <p:nvPr>
            <p:ph type="body" idx="1"/>
          </p:nvPr>
        </p:nvSpPr>
        <p:spPr/>
        <p:txBody>
          <a:bodyPr/>
          <a:lstStyle/>
          <a:p>
            <a:pPr eaLnBrk="1" hangingPunct="1">
              <a:buClr>
                <a:schemeClr val="bg1"/>
              </a:buClr>
              <a:buFont typeface="Wingdings" pitchFamily="2" charset="2"/>
              <a:buChar char="Ø"/>
            </a:pPr>
            <a:r>
              <a:rPr lang="en-US" altLang="zh-CN" b="1" smtClean="0">
                <a:solidFill>
                  <a:schemeClr val="tx1"/>
                </a:solidFill>
              </a:rPr>
              <a:t> </a:t>
            </a:r>
            <a:r>
              <a:rPr lang="zh-CN" altLang="en-US" sz="2400" b="1" smtClean="0">
                <a:solidFill>
                  <a:schemeClr val="tx1"/>
                </a:solidFill>
                <a:ea typeface="隶书" pitchFamily="49" charset="-122"/>
              </a:rPr>
              <a:t>缺点</a:t>
            </a:r>
          </a:p>
          <a:p>
            <a:pPr eaLnBrk="1" hangingPunct="1">
              <a:buClr>
                <a:schemeClr val="bg1"/>
              </a:buClr>
              <a:buFont typeface="Wingdings" pitchFamily="2" charset="2"/>
              <a:buNone/>
            </a:pPr>
            <a:endParaRPr lang="zh-CN" altLang="en-US" b="1" smtClean="0">
              <a:solidFill>
                <a:schemeClr val="bg1"/>
              </a:solidFill>
            </a:endParaRPr>
          </a:p>
          <a:p>
            <a:pPr eaLnBrk="1" hangingPunct="1">
              <a:buClr>
                <a:schemeClr val="bg1"/>
              </a:buClr>
              <a:buFont typeface="Wingdings" pitchFamily="2" charset="2"/>
              <a:buNone/>
            </a:pPr>
            <a:endParaRPr lang="en-US" altLang="zh-CN" b="1" smtClean="0">
              <a:solidFill>
                <a:schemeClr val="bg1"/>
              </a:solidFill>
            </a:endParaRPr>
          </a:p>
        </p:txBody>
      </p:sp>
      <p:sp>
        <p:nvSpPr>
          <p:cNvPr id="1731588" name="Rectangle 4"/>
          <p:cNvSpPr>
            <a:spLocks noChangeArrowheads="1"/>
          </p:cNvSpPr>
          <p:nvPr/>
        </p:nvSpPr>
        <p:spPr bwMode="auto">
          <a:xfrm>
            <a:off x="857250" y="4267200"/>
            <a:ext cx="7346950" cy="1431925"/>
          </a:xfrm>
          <a:prstGeom prst="rect">
            <a:avLst/>
          </a:prstGeom>
          <a:solidFill>
            <a:schemeClr val="accent2"/>
          </a:solidFill>
          <a:ln w="6350">
            <a:noFill/>
            <a:miter lim="800000"/>
            <a:headEnd/>
            <a:tailEnd/>
          </a:ln>
          <a:effectLst>
            <a:outerShdw dist="35921" dir="2700000" algn="ctr" rotWithShape="0">
              <a:schemeClr val="hlink"/>
            </a:outerShdw>
          </a:effectLst>
        </p:spPr>
        <p:txBody>
          <a:bodyPr lIns="0" tIns="0" rIns="0" bIns="0" anchor="ctr">
            <a:spAutoFit/>
          </a:bodyPr>
          <a:lstStyle/>
          <a:p>
            <a:pPr>
              <a:defRPr/>
            </a:pPr>
            <a:endParaRPr lang="zh-CN" altLang="en-US"/>
          </a:p>
        </p:txBody>
      </p:sp>
      <p:sp>
        <p:nvSpPr>
          <p:cNvPr id="57349" name="AutoShape 5"/>
          <p:cNvSpPr>
            <a:spLocks noChangeArrowheads="1"/>
          </p:cNvSpPr>
          <p:nvPr/>
        </p:nvSpPr>
        <p:spPr bwMode="auto">
          <a:xfrm rot="5400000">
            <a:off x="1665288" y="1935163"/>
            <a:ext cx="2205037" cy="3233737"/>
          </a:xfrm>
          <a:prstGeom prst="homePlate">
            <a:avLst>
              <a:gd name="adj" fmla="val 12574"/>
            </a:avLst>
          </a:prstGeom>
          <a:solidFill>
            <a:schemeClr val="bg1"/>
          </a:solidFill>
          <a:ln w="6350">
            <a:solidFill>
              <a:schemeClr val="tx1"/>
            </a:solidFill>
            <a:miter lim="800000"/>
            <a:headEnd/>
            <a:tailEnd/>
          </a:ln>
        </p:spPr>
        <p:txBody>
          <a:bodyPr wrap="none" lIns="0" tIns="0" rIns="0" bIns="0" anchor="ctr"/>
          <a:lstStyle/>
          <a:p>
            <a:endParaRPr lang="zh-CN" altLang="en-US"/>
          </a:p>
        </p:txBody>
      </p:sp>
      <p:sp>
        <p:nvSpPr>
          <p:cNvPr id="1731590" name="Rectangle 6"/>
          <p:cNvSpPr>
            <a:spLocks noChangeArrowheads="1"/>
          </p:cNvSpPr>
          <p:nvPr/>
        </p:nvSpPr>
        <p:spPr bwMode="auto">
          <a:xfrm>
            <a:off x="900113" y="2565400"/>
            <a:ext cx="3317875" cy="1241425"/>
          </a:xfrm>
          <a:prstGeom prst="rect">
            <a:avLst/>
          </a:prstGeom>
          <a:noFill/>
          <a:ln w="6350">
            <a:noFill/>
            <a:miter lim="800000"/>
            <a:headEnd/>
            <a:tailEnd/>
          </a:ln>
        </p:spPr>
        <p:txBody>
          <a:bodyPr lIns="0" tIns="0" rIns="0" bIns="0">
            <a:spAutoFit/>
          </a:bodyPr>
          <a:lstStyle/>
          <a:p>
            <a:pPr marL="190500" lvl="1" indent="266700">
              <a:spcBef>
                <a:spcPct val="20000"/>
              </a:spcBef>
              <a:buClr>
                <a:schemeClr val="hlink"/>
              </a:buClr>
              <a:buSzPct val="55000"/>
              <a:buFont typeface="Wingdings" pitchFamily="2" charset="2"/>
              <a:buNone/>
              <a:tabLst>
                <a:tab pos="8521700" algn="r"/>
              </a:tabLst>
            </a:pPr>
            <a:endParaRPr lang="en-US" altLang="zh-CN" b="1">
              <a:solidFill>
                <a:srgbClr val="0A0A0E"/>
              </a:solidFill>
            </a:endParaRPr>
          </a:p>
          <a:p>
            <a:pPr marL="190500" lvl="1" indent="266700">
              <a:spcBef>
                <a:spcPct val="20000"/>
              </a:spcBef>
              <a:buClr>
                <a:schemeClr val="hlink"/>
              </a:buClr>
              <a:buSzPct val="55000"/>
              <a:buFont typeface="Wingdings" pitchFamily="2" charset="2"/>
              <a:buNone/>
              <a:tabLst>
                <a:tab pos="8521700" algn="r"/>
              </a:tabLst>
            </a:pPr>
            <a:r>
              <a:rPr lang="zh-CN" altLang="en-US" b="1">
                <a:solidFill>
                  <a:srgbClr val="0A0A0E"/>
                </a:solidFill>
                <a:ea typeface="隶书" pitchFamily="49" charset="-122"/>
              </a:rPr>
              <a:t>不可能覆盖所有的代</a:t>
            </a:r>
          </a:p>
          <a:p>
            <a:pPr marL="190500" lvl="1" indent="266700">
              <a:spcBef>
                <a:spcPct val="20000"/>
              </a:spcBef>
              <a:buClr>
                <a:schemeClr val="hlink"/>
              </a:buClr>
              <a:buSzPct val="55000"/>
              <a:buFont typeface="Wingdings" pitchFamily="2" charset="2"/>
              <a:buNone/>
              <a:tabLst>
                <a:tab pos="8521700" algn="r"/>
              </a:tabLst>
            </a:pPr>
            <a:r>
              <a:rPr lang="zh-CN" altLang="en-US" b="1">
                <a:solidFill>
                  <a:srgbClr val="0A0A0E"/>
                </a:solidFill>
                <a:ea typeface="隶书" pitchFamily="49" charset="-122"/>
              </a:rPr>
              <a:t>码，覆盖率较低。</a:t>
            </a:r>
            <a:r>
              <a:rPr lang="zh-CN" altLang="en-US" b="1">
                <a:solidFill>
                  <a:srgbClr val="0A0A0E"/>
                </a:solidFill>
              </a:rPr>
              <a:t> </a:t>
            </a:r>
            <a:endParaRPr lang="de-DE" altLang="zh-CN" b="1">
              <a:solidFill>
                <a:srgbClr val="0A0A0E"/>
              </a:solidFill>
            </a:endParaRPr>
          </a:p>
        </p:txBody>
      </p:sp>
      <p:sp>
        <p:nvSpPr>
          <p:cNvPr id="57351" name="AutoShape 7"/>
          <p:cNvSpPr>
            <a:spLocks noChangeArrowheads="1"/>
          </p:cNvSpPr>
          <p:nvPr/>
        </p:nvSpPr>
        <p:spPr bwMode="auto">
          <a:xfrm rot="5400000">
            <a:off x="5191125" y="1935163"/>
            <a:ext cx="2205037" cy="3233738"/>
          </a:xfrm>
          <a:prstGeom prst="homePlate">
            <a:avLst>
              <a:gd name="adj" fmla="val 12574"/>
            </a:avLst>
          </a:prstGeom>
          <a:solidFill>
            <a:schemeClr val="bg1"/>
          </a:solidFill>
          <a:ln w="6350">
            <a:solidFill>
              <a:schemeClr val="tx1"/>
            </a:solidFill>
            <a:miter lim="800000"/>
            <a:headEnd/>
            <a:tailEnd/>
          </a:ln>
        </p:spPr>
        <p:txBody>
          <a:bodyPr wrap="none" lIns="0" tIns="0" rIns="0" bIns="0" anchor="ctr"/>
          <a:lstStyle/>
          <a:p>
            <a:endParaRPr lang="zh-CN" altLang="en-US"/>
          </a:p>
        </p:txBody>
      </p:sp>
      <p:sp>
        <p:nvSpPr>
          <p:cNvPr id="1731592" name="Rectangle 8"/>
          <p:cNvSpPr>
            <a:spLocks noChangeArrowheads="1"/>
          </p:cNvSpPr>
          <p:nvPr/>
        </p:nvSpPr>
        <p:spPr bwMode="auto">
          <a:xfrm>
            <a:off x="4356100" y="2565400"/>
            <a:ext cx="3389313" cy="1241425"/>
          </a:xfrm>
          <a:prstGeom prst="rect">
            <a:avLst/>
          </a:prstGeom>
          <a:noFill/>
          <a:ln w="6350">
            <a:noFill/>
            <a:miter lim="800000"/>
            <a:headEnd/>
            <a:tailEnd/>
          </a:ln>
        </p:spPr>
        <p:txBody>
          <a:bodyPr lIns="0" tIns="0" rIns="0" bIns="0">
            <a:spAutoFit/>
          </a:bodyPr>
          <a:lstStyle/>
          <a:p>
            <a:pPr marL="190500" lvl="1" indent="266700">
              <a:spcBef>
                <a:spcPct val="20000"/>
              </a:spcBef>
              <a:buClr>
                <a:schemeClr val="hlink"/>
              </a:buClr>
              <a:buSzPct val="55000"/>
              <a:buFont typeface="Wingdings" pitchFamily="2" charset="2"/>
              <a:buNone/>
              <a:tabLst>
                <a:tab pos="8521700" algn="r"/>
              </a:tabLst>
            </a:pPr>
            <a:endParaRPr lang="en-US" altLang="zh-CN" b="1">
              <a:solidFill>
                <a:srgbClr val="0A0A0E"/>
              </a:solidFill>
            </a:endParaRPr>
          </a:p>
          <a:p>
            <a:pPr marL="190500" lvl="1" indent="266700">
              <a:spcBef>
                <a:spcPct val="20000"/>
              </a:spcBef>
              <a:buClr>
                <a:schemeClr val="hlink"/>
              </a:buClr>
              <a:buSzPct val="55000"/>
              <a:buFont typeface="Wingdings" pitchFamily="2" charset="2"/>
              <a:buNone/>
              <a:tabLst>
                <a:tab pos="8521700" algn="r"/>
              </a:tabLst>
            </a:pPr>
            <a:r>
              <a:rPr lang="zh-CN" altLang="en-US" b="1">
                <a:solidFill>
                  <a:srgbClr val="0A0A0E"/>
                </a:solidFill>
                <a:latin typeface="隶书" pitchFamily="49" charset="-122"/>
                <a:ea typeface="隶书" pitchFamily="49" charset="-122"/>
              </a:rPr>
              <a:t>自动化测试的复用性</a:t>
            </a:r>
          </a:p>
          <a:p>
            <a:pPr marL="190500" lvl="1" indent="266700">
              <a:spcBef>
                <a:spcPct val="20000"/>
              </a:spcBef>
              <a:buClr>
                <a:schemeClr val="hlink"/>
              </a:buClr>
              <a:buSzPct val="55000"/>
              <a:buFont typeface="Wingdings" pitchFamily="2" charset="2"/>
              <a:buNone/>
              <a:tabLst>
                <a:tab pos="8521700" algn="r"/>
              </a:tabLst>
            </a:pPr>
            <a:r>
              <a:rPr lang="zh-CN" altLang="en-US" b="1">
                <a:solidFill>
                  <a:srgbClr val="0A0A0E"/>
                </a:solidFill>
                <a:latin typeface="隶书" pitchFamily="49" charset="-122"/>
                <a:ea typeface="隶书" pitchFamily="49" charset="-122"/>
              </a:rPr>
              <a:t>较低。 </a:t>
            </a:r>
            <a:endParaRPr lang="zh-CN" altLang="de-DE" b="1">
              <a:solidFill>
                <a:srgbClr val="0A0A0E"/>
              </a:solidFill>
              <a:latin typeface="隶书" pitchFamily="49" charset="-122"/>
              <a:ea typeface="隶书" pitchFamily="49" charset="-122"/>
            </a:endParaRPr>
          </a:p>
        </p:txBody>
      </p:sp>
      <p:sp>
        <p:nvSpPr>
          <p:cNvPr id="57353" name="AutoShape 9">
            <a:hlinkClick r:id="" action="ppaction://noaction" highlightClick="1"/>
          </p:cNvPr>
          <p:cNvSpPr>
            <a:spLocks noChangeArrowheads="1"/>
          </p:cNvSpPr>
          <p:nvPr/>
        </p:nvSpPr>
        <p:spPr bwMode="auto">
          <a:xfrm>
            <a:off x="1763713" y="981075"/>
            <a:ext cx="4106862" cy="758825"/>
          </a:xfrm>
          <a:prstGeom prst="actionButtonBlank">
            <a:avLst/>
          </a:prstGeom>
          <a:noFill/>
          <a:ln w="9525">
            <a:noFill/>
            <a:miter lim="800000"/>
            <a:headEnd/>
            <a:tailEnd/>
          </a:ln>
        </p:spPr>
        <p:txBody>
          <a:bodyPr anchor="ctr"/>
          <a:lstStyle/>
          <a:p>
            <a:r>
              <a:rPr lang="zh-CN" altLang="zh-CN" sz="3200" b="1">
                <a:solidFill>
                  <a:srgbClr val="0A0A0E"/>
                </a:solidFill>
                <a:latin typeface="Times New Roman" pitchFamily="18" charset="0"/>
              </a:rPr>
              <a:t>黑</a:t>
            </a:r>
            <a:r>
              <a:rPr lang="zh-CN" altLang="en-US" sz="3200" b="1">
                <a:solidFill>
                  <a:srgbClr val="0A0A0E"/>
                </a:solidFill>
                <a:latin typeface="Times New Roman" pitchFamily="18" charset="0"/>
              </a:rPr>
              <a:t>盒测试</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731590">
                                            <p:txEl>
                                              <p:pRg st="1" end="1"/>
                                            </p:txEl>
                                          </p:spTgt>
                                        </p:tgtEl>
                                        <p:attrNameLst>
                                          <p:attrName>style.visibility</p:attrName>
                                        </p:attrNameLst>
                                      </p:cBhvr>
                                      <p:to>
                                        <p:strVal val="visible"/>
                                      </p:to>
                                    </p:set>
                                    <p:animEffect transition="in" filter="blinds(horizontal)">
                                      <p:cBhvr>
                                        <p:cTn id="7" dur="500"/>
                                        <p:tgtEl>
                                          <p:spTgt spid="1731590">
                                            <p:txEl>
                                              <p:pRg st="1" end="1"/>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731590">
                                            <p:txEl>
                                              <p:pRg st="2" end="2"/>
                                            </p:txEl>
                                          </p:spTgt>
                                        </p:tgtEl>
                                        <p:attrNameLst>
                                          <p:attrName>style.visibility</p:attrName>
                                        </p:attrNameLst>
                                      </p:cBhvr>
                                      <p:to>
                                        <p:strVal val="visible"/>
                                      </p:to>
                                    </p:set>
                                    <p:animEffect transition="in" filter="blinds(horizontal)">
                                      <p:cBhvr>
                                        <p:cTn id="11" dur="500"/>
                                        <p:tgtEl>
                                          <p:spTgt spid="1731590">
                                            <p:txEl>
                                              <p:pRg st="2" end="2"/>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1731592">
                                            <p:txEl>
                                              <p:pRg st="1" end="1"/>
                                            </p:txEl>
                                          </p:spTgt>
                                        </p:tgtEl>
                                        <p:attrNameLst>
                                          <p:attrName>style.visibility</p:attrName>
                                        </p:attrNameLst>
                                      </p:cBhvr>
                                      <p:to>
                                        <p:strVal val="visible"/>
                                      </p:to>
                                    </p:set>
                                    <p:animEffect transition="in" filter="blinds(horizontal)">
                                      <p:cBhvr>
                                        <p:cTn id="15" dur="500"/>
                                        <p:tgtEl>
                                          <p:spTgt spid="1731592">
                                            <p:txEl>
                                              <p:pRg st="1" end="1"/>
                                            </p:txEl>
                                          </p:spTgt>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1731592">
                                            <p:txEl>
                                              <p:pRg st="2" end="2"/>
                                            </p:txEl>
                                          </p:spTgt>
                                        </p:tgtEl>
                                        <p:attrNameLst>
                                          <p:attrName>style.visibility</p:attrName>
                                        </p:attrNameLst>
                                      </p:cBhvr>
                                      <p:to>
                                        <p:strVal val="visible"/>
                                      </p:to>
                                    </p:set>
                                    <p:animEffect transition="in" filter="blinds(horizontal)">
                                      <p:cBhvr>
                                        <p:cTn id="19" dur="500"/>
                                        <p:tgtEl>
                                          <p:spTgt spid="173159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zh-CN" altLang="zh-CN" sz="4000" b="1" smtClean="0">
                <a:solidFill>
                  <a:srgbClr val="0A0A0E"/>
                </a:solidFill>
                <a:latin typeface="Times New Roman" pitchFamily="18" charset="0"/>
              </a:rPr>
              <a:t>黑</a:t>
            </a:r>
            <a:r>
              <a:rPr lang="zh-CN" altLang="en-US" sz="4000" b="1" smtClean="0">
                <a:solidFill>
                  <a:srgbClr val="0A0A0E"/>
                </a:solidFill>
                <a:latin typeface="Times New Roman" pitchFamily="18" charset="0"/>
              </a:rPr>
              <a:t>盒测试</a:t>
            </a:r>
          </a:p>
        </p:txBody>
      </p:sp>
      <p:sp>
        <p:nvSpPr>
          <p:cNvPr id="160771" name="Rectangle 3"/>
          <p:cNvSpPr>
            <a:spLocks noGrp="1" noChangeArrowheads="1"/>
          </p:cNvSpPr>
          <p:nvPr>
            <p:ph type="body" idx="1"/>
          </p:nvPr>
        </p:nvSpPr>
        <p:spPr>
          <a:xfrm>
            <a:off x="755650" y="2017713"/>
            <a:ext cx="8199438" cy="4114800"/>
          </a:xfrm>
        </p:spPr>
        <p:txBody>
          <a:bodyPr/>
          <a:lstStyle/>
          <a:p>
            <a:r>
              <a:rPr kumimoji="1" lang="zh-CN" altLang="en-US" b="1" smtClean="0">
                <a:solidFill>
                  <a:schemeClr val="hlink"/>
                </a:solidFill>
              </a:rPr>
              <a:t>等价类划分</a:t>
            </a:r>
          </a:p>
          <a:p>
            <a:pPr lvl="1"/>
            <a:r>
              <a:rPr lang="zh-CN" altLang="en-US" b="1" smtClean="0"/>
              <a:t>等价类划分法的基本思想：是将所有可能的输入数据</a:t>
            </a:r>
            <a:r>
              <a:rPr lang="en-US" altLang="zh-CN" b="1" smtClean="0"/>
              <a:t>(</a:t>
            </a:r>
            <a:r>
              <a:rPr lang="zh-CN" altLang="en-US" b="1" smtClean="0"/>
              <a:t>有效的和无效的</a:t>
            </a:r>
            <a:r>
              <a:rPr lang="en-US" altLang="zh-CN" b="1" smtClean="0"/>
              <a:t>)</a:t>
            </a:r>
            <a:r>
              <a:rPr lang="zh-CN" altLang="en-US" b="1" smtClean="0"/>
              <a:t>划分成若干个等价的子集 </a:t>
            </a:r>
            <a:r>
              <a:rPr lang="en-US" altLang="zh-CN" b="1" smtClean="0"/>
              <a:t>(</a:t>
            </a:r>
            <a:r>
              <a:rPr lang="zh-CN" altLang="en-US" b="1" smtClean="0"/>
              <a:t>称为等价类</a:t>
            </a:r>
            <a:r>
              <a:rPr lang="en-US" altLang="zh-CN" b="1" smtClean="0"/>
              <a:t>)</a:t>
            </a:r>
            <a:r>
              <a:rPr lang="zh-CN" altLang="en-US" b="1" smtClean="0"/>
              <a:t>， 使得每个子集中的一个典型值在测试中的作用与这一子集中所有其它值的作用相同</a:t>
            </a:r>
            <a:r>
              <a:rPr lang="en-US" altLang="zh-CN" b="1" smtClean="0"/>
              <a:t>. </a:t>
            </a:r>
            <a:r>
              <a:rPr lang="zh-CN" altLang="en-US" b="1" smtClean="0"/>
              <a:t>可从每个子集中选取一组数据来测试程序</a:t>
            </a:r>
          </a:p>
        </p:txBody>
      </p:sp>
    </p:spTree>
  </p:cSld>
  <p:clrMapOvr>
    <a:masterClrMapping/>
  </p:clrMapOvr>
  <p:transition>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kumimoji="1" lang="zh-CN" altLang="en-US" sz="3600" b="1" smtClean="0">
                <a:solidFill>
                  <a:schemeClr val="tx1"/>
                </a:solidFill>
              </a:rPr>
              <a:t>等价类划分</a:t>
            </a:r>
          </a:p>
        </p:txBody>
      </p:sp>
      <p:sp>
        <p:nvSpPr>
          <p:cNvPr id="161795" name="Rectangle 3"/>
          <p:cNvSpPr>
            <a:spLocks noGrp="1" noChangeArrowheads="1"/>
          </p:cNvSpPr>
          <p:nvPr>
            <p:ph type="body" idx="1"/>
          </p:nvPr>
        </p:nvSpPr>
        <p:spPr>
          <a:xfrm>
            <a:off x="250825" y="2017713"/>
            <a:ext cx="8704263" cy="4114800"/>
          </a:xfrm>
        </p:spPr>
        <p:txBody>
          <a:bodyPr/>
          <a:lstStyle/>
          <a:p>
            <a:r>
              <a:rPr lang="zh-CN" altLang="en-US" b="1" smtClean="0"/>
              <a:t>等价类划分有两种情况</a:t>
            </a:r>
          </a:p>
          <a:p>
            <a:pPr lvl="1"/>
            <a:r>
              <a:rPr lang="zh-CN" altLang="en-US" sz="3200" b="1" smtClean="0"/>
              <a:t>合理等价类：测试模块是否实现了规定的功能和性能</a:t>
            </a:r>
          </a:p>
          <a:p>
            <a:pPr lvl="1"/>
            <a:r>
              <a:rPr lang="zh-CN" altLang="en-US" sz="3200" b="1" smtClean="0"/>
              <a:t>不合理等价类：测试模块是否能够拒绝无效输入，被测试对象在运行条件错误时的可靠性如何</a:t>
            </a:r>
          </a:p>
        </p:txBody>
      </p:sp>
    </p:spTree>
  </p:cSld>
  <p:clrMapOvr>
    <a:masterClrMapping/>
  </p:clrMapOvr>
  <p:transition>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kumimoji="1" lang="zh-CN" altLang="en-US" sz="3600" b="1" smtClean="0">
                <a:solidFill>
                  <a:schemeClr val="tx1"/>
                </a:solidFill>
              </a:rPr>
              <a:t>等价类划分</a:t>
            </a:r>
          </a:p>
        </p:txBody>
      </p:sp>
      <p:sp>
        <p:nvSpPr>
          <p:cNvPr id="162819" name="Rectangle 3"/>
          <p:cNvSpPr>
            <a:spLocks noGrp="1" noChangeArrowheads="1"/>
          </p:cNvSpPr>
          <p:nvPr>
            <p:ph type="body" idx="1"/>
          </p:nvPr>
        </p:nvSpPr>
        <p:spPr>
          <a:xfrm>
            <a:off x="684213" y="2017713"/>
            <a:ext cx="8270875" cy="4114800"/>
          </a:xfrm>
        </p:spPr>
        <p:txBody>
          <a:bodyPr/>
          <a:lstStyle/>
          <a:p>
            <a:r>
              <a:rPr lang="zh-CN" altLang="en-US" b="1" smtClean="0"/>
              <a:t>划分等价类规则</a:t>
            </a:r>
          </a:p>
          <a:p>
            <a:pPr lvl="1"/>
            <a:r>
              <a:rPr lang="zh-CN" altLang="en-US" b="1" smtClean="0">
                <a:latin typeface="宋体" pitchFamily="2" charset="-122"/>
              </a:rPr>
              <a:t>如果输入条件代表一个范围，可定义一个有效等价类和两个无效等价类</a:t>
            </a:r>
            <a:endParaRPr lang="zh-CN" altLang="en-US" sz="3200" b="1" smtClean="0"/>
          </a:p>
          <a:p>
            <a:pPr lvl="1">
              <a:lnSpc>
                <a:spcPct val="80000"/>
              </a:lnSpc>
              <a:spcBef>
                <a:spcPct val="0"/>
              </a:spcBef>
              <a:buFont typeface="Wingdings" pitchFamily="2" charset="2"/>
              <a:buNone/>
            </a:pPr>
            <a:r>
              <a:rPr lang="zh-CN" altLang="en-US" sz="4000" b="1" smtClean="0">
                <a:solidFill>
                  <a:schemeClr val="tx2"/>
                </a:solidFill>
                <a:latin typeface="宋体" pitchFamily="2" charset="-122"/>
              </a:rPr>
              <a:t> </a:t>
            </a:r>
            <a:r>
              <a:rPr lang="zh-CN" altLang="en-US" b="1" smtClean="0">
                <a:solidFill>
                  <a:schemeClr val="tx1"/>
                </a:solidFill>
                <a:latin typeface="宋体" pitchFamily="2" charset="-122"/>
              </a:rPr>
              <a:t>例如</a:t>
            </a:r>
            <a:r>
              <a:rPr lang="zh-CN" altLang="en-US" b="1" smtClean="0">
                <a:latin typeface="宋体" pitchFamily="2" charset="-122"/>
              </a:rPr>
              <a:t>，输入条件规定：</a:t>
            </a:r>
            <a:r>
              <a:rPr lang="zh-CN" altLang="en-US" b="1" smtClean="0">
                <a:solidFill>
                  <a:schemeClr val="folHlink"/>
                </a:solidFill>
                <a:latin typeface="宋体" pitchFamily="2" charset="-122"/>
              </a:rPr>
              <a:t>项数可从</a:t>
            </a:r>
            <a:r>
              <a:rPr lang="en-US" altLang="zh-CN" b="1" smtClean="0">
                <a:solidFill>
                  <a:schemeClr val="folHlink"/>
                </a:solidFill>
                <a:latin typeface="宋体" pitchFamily="2" charset="-122"/>
              </a:rPr>
              <a:t>1</a:t>
            </a:r>
            <a:r>
              <a:rPr lang="zh-CN" altLang="en-US" b="1" smtClean="0">
                <a:solidFill>
                  <a:schemeClr val="folHlink"/>
                </a:solidFill>
                <a:latin typeface="宋体" pitchFamily="2" charset="-122"/>
              </a:rPr>
              <a:t>到</a:t>
            </a:r>
            <a:r>
              <a:rPr lang="en-US" altLang="zh-CN" b="1" smtClean="0">
                <a:solidFill>
                  <a:schemeClr val="folHlink"/>
                </a:solidFill>
                <a:latin typeface="宋体" pitchFamily="2" charset="-122"/>
              </a:rPr>
              <a:t>999</a:t>
            </a:r>
          </a:p>
          <a:p>
            <a:pPr lvl="1"/>
            <a:endParaRPr lang="zh-CN" altLang="en-US" sz="3200" b="1" smtClean="0">
              <a:solidFill>
                <a:schemeClr val="folHlink"/>
              </a:solidFill>
            </a:endParaRPr>
          </a:p>
        </p:txBody>
      </p:sp>
      <p:grpSp>
        <p:nvGrpSpPr>
          <p:cNvPr id="162820" name="Group 4"/>
          <p:cNvGrpSpPr>
            <a:grpSpLocks/>
          </p:cNvGrpSpPr>
          <p:nvPr/>
        </p:nvGrpSpPr>
        <p:grpSpPr bwMode="auto">
          <a:xfrm>
            <a:off x="827088" y="3933825"/>
            <a:ext cx="7874000" cy="2089150"/>
            <a:chOff x="521" y="2478"/>
            <a:chExt cx="4960" cy="1316"/>
          </a:xfrm>
        </p:grpSpPr>
        <p:sp>
          <p:nvSpPr>
            <p:cNvPr id="162821" name="Line 5"/>
            <p:cNvSpPr>
              <a:spLocks noChangeShapeType="1"/>
            </p:cNvSpPr>
            <p:nvPr/>
          </p:nvSpPr>
          <p:spPr bwMode="auto">
            <a:xfrm>
              <a:off x="521" y="2906"/>
              <a:ext cx="4960" cy="0"/>
            </a:xfrm>
            <a:prstGeom prst="line">
              <a:avLst/>
            </a:prstGeom>
            <a:noFill/>
            <a:ln w="50800">
              <a:solidFill>
                <a:schemeClr val="tx1"/>
              </a:solidFill>
              <a:round/>
              <a:headEnd/>
              <a:tailEnd/>
            </a:ln>
            <a:effectLst/>
          </p:spPr>
          <p:txBody>
            <a:bodyPr wrap="none" anchor="ctr"/>
            <a:lstStyle/>
            <a:p>
              <a:endParaRPr lang="zh-CN" altLang="en-US"/>
            </a:p>
          </p:txBody>
        </p:sp>
        <p:sp>
          <p:nvSpPr>
            <p:cNvPr id="162822" name="Line 6"/>
            <p:cNvSpPr>
              <a:spLocks noChangeShapeType="1"/>
            </p:cNvSpPr>
            <p:nvPr/>
          </p:nvSpPr>
          <p:spPr bwMode="auto">
            <a:xfrm>
              <a:off x="1863" y="2804"/>
              <a:ext cx="0" cy="952"/>
            </a:xfrm>
            <a:prstGeom prst="line">
              <a:avLst/>
            </a:prstGeom>
            <a:noFill/>
            <a:ln w="38100">
              <a:solidFill>
                <a:schemeClr val="tx1"/>
              </a:solidFill>
              <a:round/>
              <a:headEnd/>
              <a:tailEnd/>
            </a:ln>
            <a:effectLst/>
          </p:spPr>
          <p:txBody>
            <a:bodyPr wrap="none" anchor="ctr"/>
            <a:lstStyle/>
            <a:p>
              <a:endParaRPr lang="zh-CN" altLang="en-US"/>
            </a:p>
          </p:txBody>
        </p:sp>
        <p:sp>
          <p:nvSpPr>
            <p:cNvPr id="162823" name="Line 7"/>
            <p:cNvSpPr>
              <a:spLocks noChangeShapeType="1"/>
            </p:cNvSpPr>
            <p:nvPr/>
          </p:nvSpPr>
          <p:spPr bwMode="auto">
            <a:xfrm>
              <a:off x="3687" y="2796"/>
              <a:ext cx="0" cy="952"/>
            </a:xfrm>
            <a:prstGeom prst="line">
              <a:avLst/>
            </a:prstGeom>
            <a:noFill/>
            <a:ln w="38100">
              <a:solidFill>
                <a:schemeClr val="tx1"/>
              </a:solidFill>
              <a:round/>
              <a:headEnd/>
              <a:tailEnd/>
            </a:ln>
            <a:effectLst/>
          </p:spPr>
          <p:txBody>
            <a:bodyPr wrap="none" anchor="ctr"/>
            <a:lstStyle/>
            <a:p>
              <a:endParaRPr lang="zh-CN" altLang="en-US"/>
            </a:p>
          </p:txBody>
        </p:sp>
        <p:sp>
          <p:nvSpPr>
            <p:cNvPr id="162824" name="Rectangle 8"/>
            <p:cNvSpPr>
              <a:spLocks noChangeArrowheads="1"/>
            </p:cNvSpPr>
            <p:nvPr/>
          </p:nvSpPr>
          <p:spPr bwMode="auto">
            <a:xfrm>
              <a:off x="1610" y="2478"/>
              <a:ext cx="3071" cy="325"/>
            </a:xfrm>
            <a:prstGeom prst="rect">
              <a:avLst/>
            </a:prstGeom>
            <a:noFill/>
            <a:ln w="12700">
              <a:noFill/>
              <a:miter lim="800000"/>
              <a:headEnd/>
              <a:tailEnd/>
            </a:ln>
            <a:effectLst/>
          </p:spPr>
          <p:txBody>
            <a:bodyPr lIns="90488" tIns="44450" rIns="90488" bIns="44450">
              <a:spAutoFit/>
            </a:bodyPr>
            <a:lstStyle/>
            <a:p>
              <a:pPr eaLnBrk="0" hangingPunct="0"/>
              <a:r>
                <a:rPr kumimoji="1" lang="zh-CN" altLang="en-US" sz="2800" b="1">
                  <a:latin typeface="黑体" pitchFamily="2" charset="-122"/>
                  <a:ea typeface="黑体" pitchFamily="2" charset="-122"/>
                </a:rPr>
                <a:t> </a:t>
              </a:r>
              <a:r>
                <a:rPr kumimoji="1" lang="en-US" altLang="zh-CN" sz="2800" b="1">
                  <a:latin typeface="黑体" pitchFamily="2" charset="-122"/>
                  <a:ea typeface="黑体" pitchFamily="2" charset="-122"/>
                </a:rPr>
                <a:t>1               999</a:t>
              </a:r>
            </a:p>
          </p:txBody>
        </p:sp>
        <p:sp>
          <p:nvSpPr>
            <p:cNvPr id="162825" name="Rectangle 9"/>
            <p:cNvSpPr>
              <a:spLocks noChangeArrowheads="1"/>
            </p:cNvSpPr>
            <p:nvPr/>
          </p:nvSpPr>
          <p:spPr bwMode="auto">
            <a:xfrm>
              <a:off x="2359" y="3020"/>
              <a:ext cx="789" cy="594"/>
            </a:xfrm>
            <a:prstGeom prst="rect">
              <a:avLst/>
            </a:prstGeom>
            <a:noFill/>
            <a:ln w="12700">
              <a:noFill/>
              <a:miter lim="800000"/>
              <a:headEnd/>
              <a:tailEnd/>
            </a:ln>
            <a:effectLst/>
          </p:spPr>
          <p:txBody>
            <a:bodyPr wrap="none" lIns="90488" tIns="44450" rIns="90488" bIns="44450">
              <a:spAutoFit/>
            </a:bodyPr>
            <a:lstStyle/>
            <a:p>
              <a:pPr eaLnBrk="0" hangingPunct="0"/>
              <a:r>
                <a:rPr kumimoji="1" lang="zh-CN" altLang="en-US" sz="2800" b="1">
                  <a:latin typeface="宋体" pitchFamily="2" charset="-122"/>
                </a:rPr>
                <a:t> </a:t>
              </a:r>
              <a:r>
                <a:rPr kumimoji="1" lang="zh-CN" altLang="en-US" sz="2800" b="1">
                  <a:solidFill>
                    <a:srgbClr val="037C03"/>
                  </a:solidFill>
                  <a:latin typeface="宋体" pitchFamily="2" charset="-122"/>
                </a:rPr>
                <a:t>有效</a:t>
              </a:r>
            </a:p>
            <a:p>
              <a:pPr eaLnBrk="0" hangingPunct="0"/>
              <a:r>
                <a:rPr kumimoji="1" lang="zh-CN" altLang="en-US" sz="2800" b="1">
                  <a:solidFill>
                    <a:srgbClr val="037C03"/>
                  </a:solidFill>
                  <a:latin typeface="宋体" pitchFamily="2" charset="-122"/>
                </a:rPr>
                <a:t>等价类</a:t>
              </a:r>
              <a:endParaRPr kumimoji="1" lang="zh-CN" altLang="en-US" sz="2800" b="1">
                <a:latin typeface="宋体" pitchFamily="2" charset="-122"/>
              </a:endParaRPr>
            </a:p>
          </p:txBody>
        </p:sp>
        <p:sp>
          <p:nvSpPr>
            <p:cNvPr id="162826" name="Rectangle 10"/>
            <p:cNvSpPr>
              <a:spLocks noChangeArrowheads="1"/>
            </p:cNvSpPr>
            <p:nvPr/>
          </p:nvSpPr>
          <p:spPr bwMode="auto">
            <a:xfrm>
              <a:off x="4195" y="2930"/>
              <a:ext cx="792" cy="863"/>
            </a:xfrm>
            <a:prstGeom prst="rect">
              <a:avLst/>
            </a:prstGeom>
            <a:noFill/>
            <a:ln w="12700">
              <a:noFill/>
              <a:miter lim="800000"/>
              <a:headEnd/>
              <a:tailEnd/>
            </a:ln>
            <a:effectLst/>
          </p:spPr>
          <p:txBody>
            <a:bodyPr wrap="none" lIns="90488" tIns="44450" rIns="90488" bIns="44450">
              <a:spAutoFit/>
            </a:bodyPr>
            <a:lstStyle/>
            <a:p>
              <a:pPr eaLnBrk="0" hangingPunct="0"/>
              <a:r>
                <a:rPr kumimoji="1" lang="zh-CN" altLang="en-US" sz="2800" b="1">
                  <a:solidFill>
                    <a:schemeClr val="hlink"/>
                  </a:solidFill>
                  <a:latin typeface="宋体" pitchFamily="2" charset="-122"/>
                </a:rPr>
                <a:t> 无效</a:t>
              </a:r>
            </a:p>
            <a:p>
              <a:pPr eaLnBrk="0" hangingPunct="0"/>
              <a:r>
                <a:rPr kumimoji="1" lang="zh-CN" altLang="en-US" sz="2800" b="1">
                  <a:solidFill>
                    <a:schemeClr val="hlink"/>
                  </a:solidFill>
                  <a:latin typeface="宋体" pitchFamily="2" charset="-122"/>
                </a:rPr>
                <a:t>等价类</a:t>
              </a:r>
            </a:p>
            <a:p>
              <a:pPr eaLnBrk="0" hangingPunct="0"/>
              <a:r>
                <a:rPr kumimoji="1" lang="zh-CN" altLang="en-US" sz="2800" b="1">
                  <a:solidFill>
                    <a:schemeClr val="hlink"/>
                  </a:solidFill>
                  <a:latin typeface="宋体" pitchFamily="2" charset="-122"/>
                </a:rPr>
                <a:t> </a:t>
              </a:r>
              <a:r>
                <a:rPr kumimoji="1" lang="en-US" altLang="zh-CN" sz="2800" b="1">
                  <a:solidFill>
                    <a:schemeClr val="hlink"/>
                  </a:solidFill>
                  <a:latin typeface="宋体" pitchFamily="2" charset="-122"/>
                </a:rPr>
                <a:t>&gt; 999</a:t>
              </a:r>
            </a:p>
          </p:txBody>
        </p:sp>
        <p:sp>
          <p:nvSpPr>
            <p:cNvPr id="162827" name="Rectangle 11"/>
            <p:cNvSpPr>
              <a:spLocks noChangeArrowheads="1"/>
            </p:cNvSpPr>
            <p:nvPr/>
          </p:nvSpPr>
          <p:spPr bwMode="auto">
            <a:xfrm>
              <a:off x="679" y="2931"/>
              <a:ext cx="789" cy="863"/>
            </a:xfrm>
            <a:prstGeom prst="rect">
              <a:avLst/>
            </a:prstGeom>
            <a:noFill/>
            <a:ln w="12700">
              <a:noFill/>
              <a:miter lim="800000"/>
              <a:headEnd/>
              <a:tailEnd/>
            </a:ln>
            <a:effectLst/>
          </p:spPr>
          <p:txBody>
            <a:bodyPr wrap="none" lIns="90488" tIns="44450" rIns="90488" bIns="44450">
              <a:spAutoFit/>
            </a:bodyPr>
            <a:lstStyle/>
            <a:p>
              <a:pPr eaLnBrk="0" hangingPunct="0"/>
              <a:r>
                <a:rPr kumimoji="1" lang="zh-CN" altLang="en-US" sz="2800" b="1">
                  <a:solidFill>
                    <a:schemeClr val="hlink"/>
                  </a:solidFill>
                  <a:latin typeface="宋体" pitchFamily="2" charset="-122"/>
                </a:rPr>
                <a:t> 无效</a:t>
              </a:r>
            </a:p>
            <a:p>
              <a:pPr eaLnBrk="0" hangingPunct="0"/>
              <a:r>
                <a:rPr kumimoji="1" lang="zh-CN" altLang="en-US" sz="2800" b="1">
                  <a:solidFill>
                    <a:schemeClr val="hlink"/>
                  </a:solidFill>
                  <a:latin typeface="宋体" pitchFamily="2" charset="-122"/>
                </a:rPr>
                <a:t>等价类</a:t>
              </a:r>
            </a:p>
            <a:p>
              <a:pPr eaLnBrk="0" hangingPunct="0"/>
              <a:r>
                <a:rPr kumimoji="1" lang="zh-CN" altLang="en-US" sz="2800" b="1">
                  <a:solidFill>
                    <a:schemeClr val="hlink"/>
                  </a:solidFill>
                  <a:latin typeface="宋体" pitchFamily="2" charset="-122"/>
                </a:rPr>
                <a:t> </a:t>
              </a:r>
              <a:r>
                <a:rPr kumimoji="1" lang="en-US" altLang="zh-CN" sz="2800" b="1">
                  <a:solidFill>
                    <a:schemeClr val="hlink"/>
                  </a:solidFill>
                  <a:latin typeface="宋体" pitchFamily="2" charset="-122"/>
                </a:rPr>
                <a:t>&lt; 1</a:t>
              </a:r>
            </a:p>
          </p:txBody>
        </p:sp>
        <p:sp>
          <p:nvSpPr>
            <p:cNvPr id="162828" name="Line 12"/>
            <p:cNvSpPr>
              <a:spLocks noChangeShapeType="1"/>
            </p:cNvSpPr>
            <p:nvPr/>
          </p:nvSpPr>
          <p:spPr bwMode="auto">
            <a:xfrm>
              <a:off x="1495" y="3356"/>
              <a:ext cx="368" cy="0"/>
            </a:xfrm>
            <a:prstGeom prst="line">
              <a:avLst/>
            </a:prstGeom>
            <a:noFill/>
            <a:ln w="25400">
              <a:solidFill>
                <a:schemeClr val="hlink"/>
              </a:solidFill>
              <a:round/>
              <a:headEnd/>
              <a:tailEnd type="triangle" w="med" len="med"/>
            </a:ln>
            <a:effectLst/>
          </p:spPr>
          <p:txBody>
            <a:bodyPr wrap="none" anchor="ctr"/>
            <a:lstStyle/>
            <a:p>
              <a:endParaRPr lang="zh-CN" altLang="en-US"/>
            </a:p>
          </p:txBody>
        </p:sp>
        <p:sp>
          <p:nvSpPr>
            <p:cNvPr id="162829" name="Line 13"/>
            <p:cNvSpPr>
              <a:spLocks noChangeShapeType="1"/>
            </p:cNvSpPr>
            <p:nvPr/>
          </p:nvSpPr>
          <p:spPr bwMode="auto">
            <a:xfrm>
              <a:off x="3367" y="3356"/>
              <a:ext cx="320" cy="0"/>
            </a:xfrm>
            <a:prstGeom prst="line">
              <a:avLst/>
            </a:prstGeom>
            <a:noFill/>
            <a:ln w="25400">
              <a:solidFill>
                <a:srgbClr val="037C03"/>
              </a:solidFill>
              <a:round/>
              <a:headEnd/>
              <a:tailEnd type="triangle" w="med" len="med"/>
            </a:ln>
            <a:effectLst/>
          </p:spPr>
          <p:txBody>
            <a:bodyPr wrap="none" anchor="ctr"/>
            <a:lstStyle/>
            <a:p>
              <a:endParaRPr lang="zh-CN" altLang="en-US"/>
            </a:p>
          </p:txBody>
        </p:sp>
        <p:sp>
          <p:nvSpPr>
            <p:cNvPr id="162830" name="Line 14"/>
            <p:cNvSpPr>
              <a:spLocks noChangeShapeType="1"/>
            </p:cNvSpPr>
            <p:nvPr/>
          </p:nvSpPr>
          <p:spPr bwMode="auto">
            <a:xfrm flipH="1">
              <a:off x="1831" y="3356"/>
              <a:ext cx="400" cy="0"/>
            </a:xfrm>
            <a:prstGeom prst="line">
              <a:avLst/>
            </a:prstGeom>
            <a:noFill/>
            <a:ln w="25400">
              <a:solidFill>
                <a:schemeClr val="folHlink"/>
              </a:solidFill>
              <a:round/>
              <a:headEnd/>
              <a:tailEnd type="triangle" w="med" len="med"/>
            </a:ln>
            <a:effectLst/>
          </p:spPr>
          <p:txBody>
            <a:bodyPr wrap="none" anchor="ctr"/>
            <a:lstStyle/>
            <a:p>
              <a:endParaRPr lang="zh-CN" altLang="en-US"/>
            </a:p>
          </p:txBody>
        </p:sp>
        <p:sp>
          <p:nvSpPr>
            <p:cNvPr id="162831" name="Line 15"/>
            <p:cNvSpPr>
              <a:spLocks noChangeShapeType="1"/>
            </p:cNvSpPr>
            <p:nvPr/>
          </p:nvSpPr>
          <p:spPr bwMode="auto">
            <a:xfrm flipH="1">
              <a:off x="3655" y="3346"/>
              <a:ext cx="400" cy="0"/>
            </a:xfrm>
            <a:prstGeom prst="line">
              <a:avLst/>
            </a:prstGeom>
            <a:noFill/>
            <a:ln w="25400">
              <a:solidFill>
                <a:schemeClr val="hlink"/>
              </a:solidFill>
              <a:round/>
              <a:headEnd/>
              <a:tailEnd type="triangle" w="med" len="med"/>
            </a:ln>
            <a:effectLst/>
          </p:spPr>
          <p:txBody>
            <a:bodyPr wrap="none" anchor="ctr"/>
            <a:lstStyle/>
            <a:p>
              <a:endParaRPr lang="zh-CN" altLang="en-US"/>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62820"/>
                                        </p:tgtEl>
                                        <p:attrNameLst>
                                          <p:attrName>style.visibility</p:attrName>
                                        </p:attrNameLst>
                                      </p:cBhvr>
                                      <p:to>
                                        <p:strVal val="visible"/>
                                      </p:to>
                                    </p:set>
                                    <p:anim calcmode="lin" valueType="num">
                                      <p:cBhvr>
                                        <p:cTn id="7" dur="1000" fill="hold"/>
                                        <p:tgtEl>
                                          <p:spTgt spid="162820"/>
                                        </p:tgtEl>
                                        <p:attrNameLst>
                                          <p:attrName>ppt_w</p:attrName>
                                        </p:attrNameLst>
                                      </p:cBhvr>
                                      <p:tavLst>
                                        <p:tav tm="0">
                                          <p:val>
                                            <p:strVal val="#ppt_w*0.70"/>
                                          </p:val>
                                        </p:tav>
                                        <p:tav tm="100000">
                                          <p:val>
                                            <p:strVal val="#ppt_w"/>
                                          </p:val>
                                        </p:tav>
                                      </p:tavLst>
                                    </p:anim>
                                    <p:anim calcmode="lin" valueType="num">
                                      <p:cBhvr>
                                        <p:cTn id="8" dur="1000" fill="hold"/>
                                        <p:tgtEl>
                                          <p:spTgt spid="162820"/>
                                        </p:tgtEl>
                                        <p:attrNameLst>
                                          <p:attrName>ppt_h</p:attrName>
                                        </p:attrNameLst>
                                      </p:cBhvr>
                                      <p:tavLst>
                                        <p:tav tm="0">
                                          <p:val>
                                            <p:strVal val="#ppt_h"/>
                                          </p:val>
                                        </p:tav>
                                        <p:tav tm="100000">
                                          <p:val>
                                            <p:strVal val="#ppt_h"/>
                                          </p:val>
                                        </p:tav>
                                      </p:tavLst>
                                    </p:anim>
                                    <p:animEffect transition="in" filter="fade">
                                      <p:cBhvr>
                                        <p:cTn id="9" dur="1000"/>
                                        <p:tgtEl>
                                          <p:spTgt spid="162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kumimoji="1" lang="zh-CN" altLang="en-US" sz="3600" b="1" smtClean="0">
                <a:solidFill>
                  <a:schemeClr val="tx1"/>
                </a:solidFill>
              </a:rPr>
              <a:t>等价类划分</a:t>
            </a:r>
          </a:p>
        </p:txBody>
      </p:sp>
      <p:sp>
        <p:nvSpPr>
          <p:cNvPr id="163843" name="Rectangle 3"/>
          <p:cNvSpPr>
            <a:spLocks noGrp="1" noChangeArrowheads="1"/>
          </p:cNvSpPr>
          <p:nvPr>
            <p:ph type="body" idx="1"/>
          </p:nvPr>
        </p:nvSpPr>
        <p:spPr>
          <a:xfrm>
            <a:off x="684213" y="2017713"/>
            <a:ext cx="8270875" cy="1993900"/>
          </a:xfrm>
        </p:spPr>
        <p:txBody>
          <a:bodyPr/>
          <a:lstStyle/>
          <a:p>
            <a:r>
              <a:rPr lang="zh-CN" altLang="en-US" b="1" smtClean="0"/>
              <a:t>划分等价类规则</a:t>
            </a:r>
          </a:p>
          <a:p>
            <a:pPr lvl="1"/>
            <a:r>
              <a:rPr lang="zh-CN" altLang="en-US" b="1" smtClean="0">
                <a:latin typeface="宋体" pitchFamily="2" charset="-122"/>
              </a:rPr>
              <a:t>如果输入条件代表一个范围，可定义一个有效等价类和两个无效等价类</a:t>
            </a:r>
            <a:endParaRPr lang="zh-CN" altLang="en-US" sz="3200" b="1" smtClean="0"/>
          </a:p>
          <a:p>
            <a:pPr lvl="1"/>
            <a:endParaRPr lang="zh-CN" altLang="en-US" b="1" smtClean="0">
              <a:solidFill>
                <a:schemeClr val="folHlink"/>
              </a:solidFill>
              <a:latin typeface="宋体" pitchFamily="2" charset="-122"/>
            </a:endParaRPr>
          </a:p>
          <a:p>
            <a:pPr lvl="1"/>
            <a:endParaRPr lang="zh-CN" altLang="en-US" sz="3200" b="1" smtClean="0">
              <a:solidFill>
                <a:schemeClr val="folHlink"/>
              </a:solidFill>
            </a:endParaRPr>
          </a:p>
        </p:txBody>
      </p:sp>
      <p:sp>
        <p:nvSpPr>
          <p:cNvPr id="163844" name="Rectangle 4"/>
          <p:cNvSpPr>
            <a:spLocks noChangeArrowheads="1"/>
          </p:cNvSpPr>
          <p:nvPr/>
        </p:nvSpPr>
        <p:spPr bwMode="auto">
          <a:xfrm>
            <a:off x="673100" y="3573463"/>
            <a:ext cx="7859713" cy="2303462"/>
          </a:xfrm>
          <a:prstGeom prst="rect">
            <a:avLst/>
          </a:prstGeom>
          <a:noFill/>
          <a:ln w="9525">
            <a:noFill/>
            <a:miter lim="800000"/>
            <a:headEnd/>
            <a:tailEnd/>
          </a:ln>
          <a:effectLst/>
        </p:spPr>
        <p:txBody>
          <a:bodyPr/>
          <a:lstStyle/>
          <a:p>
            <a:pPr marL="742950" lvl="1" indent="-285750" eaLnBrk="0" hangingPunct="0">
              <a:spcBef>
                <a:spcPct val="20000"/>
              </a:spcBef>
              <a:buClr>
                <a:schemeClr val="hlink"/>
              </a:buClr>
              <a:buSzPct val="55000"/>
              <a:buFont typeface="Wingdings" pitchFamily="2" charset="2"/>
              <a:buChar char="n"/>
            </a:pPr>
            <a:r>
              <a:rPr lang="zh-CN" altLang="en-US" sz="2800" b="1">
                <a:solidFill>
                  <a:srgbClr val="0A0A0E"/>
                </a:solidFill>
                <a:latin typeface="宋体" pitchFamily="2" charset="-122"/>
              </a:rPr>
              <a:t>如果输入条件代表集合的某个元素，则可定义一个有效等价类和一个无效等价类</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3844"/>
                                        </p:tgtEl>
                                        <p:attrNameLst>
                                          <p:attrName>style.visibility</p:attrName>
                                        </p:attrNameLst>
                                      </p:cBhvr>
                                      <p:to>
                                        <p:strVal val="visible"/>
                                      </p:to>
                                    </p:set>
                                    <p:animEffect transition="in" filter="wipe(left)">
                                      <p:cBhvr>
                                        <p:cTn id="7" dur="500"/>
                                        <p:tgtEl>
                                          <p:spTgt spid="163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kumimoji="1" lang="zh-CN" altLang="en-US" sz="3600" b="1" smtClean="0">
                <a:solidFill>
                  <a:schemeClr val="tx1"/>
                </a:solidFill>
              </a:rPr>
              <a:t>等价类划分</a:t>
            </a:r>
          </a:p>
        </p:txBody>
      </p:sp>
      <p:sp>
        <p:nvSpPr>
          <p:cNvPr id="164867" name="Rectangle 3"/>
          <p:cNvSpPr>
            <a:spLocks noGrp="1" noChangeArrowheads="1"/>
          </p:cNvSpPr>
          <p:nvPr>
            <p:ph type="body" idx="1"/>
          </p:nvPr>
        </p:nvSpPr>
        <p:spPr>
          <a:xfrm>
            <a:off x="611188" y="1989138"/>
            <a:ext cx="8128000" cy="1993900"/>
          </a:xfrm>
        </p:spPr>
        <p:txBody>
          <a:bodyPr/>
          <a:lstStyle/>
          <a:p>
            <a:r>
              <a:rPr lang="zh-CN" altLang="en-US" b="1" smtClean="0"/>
              <a:t>划分等价类规则</a:t>
            </a:r>
          </a:p>
          <a:p>
            <a:pPr lvl="1"/>
            <a:r>
              <a:rPr lang="zh-CN" altLang="en-US" b="1" smtClean="0">
                <a:latin typeface="宋体" pitchFamily="2" charset="-122"/>
              </a:rPr>
              <a:t>如果输入条件代表一个范围，可定义一个有效等价类和两个无效等价类</a:t>
            </a:r>
            <a:endParaRPr lang="zh-CN" altLang="en-US" sz="3200" b="1" smtClean="0"/>
          </a:p>
          <a:p>
            <a:pPr lvl="1"/>
            <a:endParaRPr lang="zh-CN" altLang="en-US" b="1" smtClean="0">
              <a:solidFill>
                <a:schemeClr val="folHlink"/>
              </a:solidFill>
              <a:latin typeface="宋体" pitchFamily="2" charset="-122"/>
            </a:endParaRPr>
          </a:p>
          <a:p>
            <a:pPr lvl="1"/>
            <a:endParaRPr lang="zh-CN" altLang="en-US" sz="3200" b="1" smtClean="0">
              <a:solidFill>
                <a:schemeClr val="folHlink"/>
              </a:solidFill>
            </a:endParaRPr>
          </a:p>
        </p:txBody>
      </p:sp>
      <p:sp>
        <p:nvSpPr>
          <p:cNvPr id="164868" name="Rectangle 4"/>
          <p:cNvSpPr>
            <a:spLocks noChangeArrowheads="1"/>
          </p:cNvSpPr>
          <p:nvPr/>
        </p:nvSpPr>
        <p:spPr bwMode="auto">
          <a:xfrm>
            <a:off x="673100" y="3573463"/>
            <a:ext cx="7859713" cy="1150937"/>
          </a:xfrm>
          <a:prstGeom prst="rect">
            <a:avLst/>
          </a:prstGeom>
          <a:noFill/>
          <a:ln w="9525">
            <a:noFill/>
            <a:miter lim="800000"/>
            <a:headEnd/>
            <a:tailEnd/>
          </a:ln>
          <a:effectLst/>
        </p:spPr>
        <p:txBody>
          <a:bodyPr/>
          <a:lstStyle/>
          <a:p>
            <a:pPr marL="742950" lvl="1" indent="-285750" eaLnBrk="0" hangingPunct="0">
              <a:spcBef>
                <a:spcPct val="20000"/>
              </a:spcBef>
              <a:buClr>
                <a:schemeClr val="hlink"/>
              </a:buClr>
              <a:buSzPct val="55000"/>
              <a:buFont typeface="Wingdings" pitchFamily="2" charset="2"/>
              <a:buChar char="n"/>
            </a:pPr>
            <a:r>
              <a:rPr lang="zh-CN" altLang="en-US" sz="2800" b="1">
                <a:solidFill>
                  <a:srgbClr val="0A0A0E"/>
                </a:solidFill>
                <a:latin typeface="宋体" pitchFamily="2" charset="-122"/>
              </a:rPr>
              <a:t>如果输入条件代表集合的某个元素，则可定义一个有效等价类和一个无效等价类</a:t>
            </a:r>
          </a:p>
        </p:txBody>
      </p:sp>
      <p:sp>
        <p:nvSpPr>
          <p:cNvPr id="164869" name="Rectangle 5"/>
          <p:cNvSpPr>
            <a:spLocks noChangeArrowheads="1"/>
          </p:cNvSpPr>
          <p:nvPr/>
        </p:nvSpPr>
        <p:spPr bwMode="auto">
          <a:xfrm>
            <a:off x="838200" y="4572000"/>
            <a:ext cx="7543800" cy="1371600"/>
          </a:xfrm>
          <a:prstGeom prst="rect">
            <a:avLst/>
          </a:prstGeom>
          <a:solidFill>
            <a:schemeClr val="accent1"/>
          </a:solidFill>
          <a:ln w="9525">
            <a:noFill/>
            <a:miter lim="800000"/>
            <a:headEnd/>
            <a:tailEnd/>
          </a:ln>
          <a:effectLst>
            <a:prstShdw prst="shdw17" dist="17961" dir="2700000">
              <a:schemeClr val="accent1">
                <a:gamma/>
                <a:shade val="60000"/>
                <a:invGamma/>
              </a:schemeClr>
            </a:prstShdw>
          </a:effectLst>
        </p:spPr>
        <p:txBody>
          <a:bodyPr anchor="ctr"/>
          <a:lstStyle/>
          <a:p>
            <a:pPr>
              <a:spcBef>
                <a:spcPct val="20000"/>
              </a:spcBef>
            </a:pPr>
            <a:r>
              <a:rPr lang="zh-CN" altLang="en-US" b="1">
                <a:solidFill>
                  <a:srgbClr val="FFFF00"/>
                </a:solidFill>
                <a:latin typeface="Arial" charset="0"/>
              </a:rPr>
              <a:t>例：</a:t>
            </a:r>
            <a:r>
              <a:rPr lang="zh-CN" altLang="en-US" b="1">
                <a:solidFill>
                  <a:schemeClr val="bg1"/>
                </a:solidFill>
                <a:latin typeface="Arial" charset="0"/>
              </a:rPr>
              <a:t>北京地区的电话号码前为“</a:t>
            </a:r>
            <a:r>
              <a:rPr lang="en-US" altLang="zh-CN" b="1">
                <a:solidFill>
                  <a:schemeClr val="bg1"/>
                </a:solidFill>
                <a:latin typeface="Arial" charset="0"/>
              </a:rPr>
              <a:t>010”</a:t>
            </a:r>
            <a:r>
              <a:rPr lang="zh-CN" altLang="en-US" b="1">
                <a:solidFill>
                  <a:schemeClr val="bg1"/>
                </a:solidFill>
                <a:latin typeface="Arial" charset="0"/>
              </a:rPr>
              <a:t>。</a:t>
            </a:r>
          </a:p>
          <a:p>
            <a:pPr>
              <a:spcBef>
                <a:spcPct val="20000"/>
              </a:spcBef>
            </a:pPr>
            <a:r>
              <a:rPr kumimoji="1" lang="zh-CN" altLang="en-US" b="1">
                <a:solidFill>
                  <a:srgbClr val="FFFF00"/>
                </a:solidFill>
                <a:latin typeface="Arial" charset="0"/>
              </a:rPr>
              <a:t>则，</a:t>
            </a:r>
            <a:r>
              <a:rPr kumimoji="1" lang="zh-CN" altLang="en-US" b="1">
                <a:solidFill>
                  <a:schemeClr val="bg1"/>
                </a:solidFill>
                <a:latin typeface="Arial" charset="0"/>
              </a:rPr>
              <a:t>有效等价类（以“</a:t>
            </a:r>
            <a:r>
              <a:rPr kumimoji="1" lang="en-US" altLang="zh-CN" b="1">
                <a:solidFill>
                  <a:schemeClr val="bg1"/>
                </a:solidFill>
                <a:latin typeface="Arial" charset="0"/>
              </a:rPr>
              <a:t>010”</a:t>
            </a:r>
            <a:r>
              <a:rPr kumimoji="1" lang="zh-CN" altLang="en-US" b="1">
                <a:solidFill>
                  <a:schemeClr val="bg1"/>
                </a:solidFill>
                <a:latin typeface="Arial" charset="0"/>
              </a:rPr>
              <a:t>开头的电话号码）；无效等价类（不以“</a:t>
            </a:r>
            <a:r>
              <a:rPr kumimoji="1" lang="en-US" altLang="zh-CN" b="1">
                <a:solidFill>
                  <a:schemeClr val="bg1"/>
                </a:solidFill>
                <a:latin typeface="Arial" charset="0"/>
              </a:rPr>
              <a:t>010”</a:t>
            </a:r>
            <a:r>
              <a:rPr kumimoji="1" lang="zh-CN" altLang="en-US" b="1">
                <a:solidFill>
                  <a:schemeClr val="bg1"/>
                </a:solidFill>
                <a:latin typeface="Arial" charset="0"/>
              </a:rPr>
              <a:t>开头的电话号码）</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64869"/>
                                        </p:tgtEl>
                                        <p:attrNameLst>
                                          <p:attrName>style.visibility</p:attrName>
                                        </p:attrNameLst>
                                      </p:cBhvr>
                                      <p:to>
                                        <p:strVal val="visible"/>
                                      </p:to>
                                    </p:set>
                                    <p:animEffect transition="in" filter="barn(outVertical)">
                                      <p:cBhvr>
                                        <p:cTn id="7" dur="500"/>
                                        <p:tgtEl>
                                          <p:spTgt spid="164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9"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827088" y="1844675"/>
            <a:ext cx="2139950" cy="711200"/>
          </a:xfrm>
          <a:prstGeom prst="rect">
            <a:avLst/>
          </a:prstGeom>
          <a:noFill/>
          <a:ln w="9525" algn="ctr">
            <a:noFill/>
            <a:miter lim="800000"/>
            <a:headEnd/>
            <a:tailEnd/>
          </a:ln>
        </p:spPr>
        <p:txBody>
          <a:bodyPr wrap="none">
            <a:spAutoFit/>
          </a:bodyPr>
          <a:lstStyle/>
          <a:p>
            <a:pPr>
              <a:lnSpc>
                <a:spcPct val="145000"/>
              </a:lnSpc>
            </a:pPr>
            <a:r>
              <a:rPr lang="en-US" altLang="zh-CN" sz="2800" b="1">
                <a:latin typeface="华文中宋" pitchFamily="2" charset="-122"/>
                <a:ea typeface="华文中宋" pitchFamily="2" charset="-122"/>
              </a:rPr>
              <a:t>3</a:t>
            </a:r>
            <a:r>
              <a:rPr lang="zh-CN" altLang="en-US" sz="2800" b="1">
                <a:latin typeface="华文中宋" pitchFamily="2" charset="-122"/>
                <a:ea typeface="华文中宋" pitchFamily="2" charset="-122"/>
              </a:rPr>
              <a:t>、人员培训</a:t>
            </a:r>
          </a:p>
        </p:txBody>
      </p:sp>
      <p:sp>
        <p:nvSpPr>
          <p:cNvPr id="9219" name="Text Box 3"/>
          <p:cNvSpPr txBox="1">
            <a:spLocks noChangeArrowheads="1"/>
          </p:cNvSpPr>
          <p:nvPr/>
        </p:nvSpPr>
        <p:spPr bwMode="auto">
          <a:xfrm>
            <a:off x="827088" y="2411413"/>
            <a:ext cx="7208837" cy="622300"/>
          </a:xfrm>
          <a:prstGeom prst="rect">
            <a:avLst/>
          </a:prstGeom>
          <a:noFill/>
          <a:ln w="9525" algn="ctr">
            <a:noFill/>
            <a:miter lim="800000"/>
            <a:headEnd/>
            <a:tailEnd/>
          </a:ln>
        </p:spPr>
        <p:txBody>
          <a:bodyPr>
            <a:spAutoFit/>
          </a:bodyPr>
          <a:lstStyle/>
          <a:p>
            <a:pPr>
              <a:lnSpc>
                <a:spcPct val="145000"/>
              </a:lnSpc>
            </a:pPr>
            <a:r>
              <a:rPr lang="en-US" altLang="zh-CN" b="1">
                <a:latin typeface="Arial" charset="0"/>
                <a:ea typeface="楷体_GB2312" pitchFamily="49" charset="-122"/>
              </a:rPr>
              <a:t>     </a:t>
            </a:r>
            <a:r>
              <a:rPr lang="zh-CN" altLang="en-US" b="1">
                <a:latin typeface="Arial" charset="0"/>
                <a:ea typeface="楷体_GB2312" pitchFamily="49" charset="-122"/>
              </a:rPr>
              <a:t>主要指用户培训，包括主管人员和业务人员。</a:t>
            </a:r>
          </a:p>
        </p:txBody>
      </p:sp>
      <p:sp>
        <p:nvSpPr>
          <p:cNvPr id="9220" name="Text Box 4"/>
          <p:cNvSpPr txBox="1">
            <a:spLocks noChangeArrowheads="1"/>
          </p:cNvSpPr>
          <p:nvPr/>
        </p:nvSpPr>
        <p:spPr bwMode="auto">
          <a:xfrm>
            <a:off x="827088" y="3306763"/>
            <a:ext cx="2139950" cy="711200"/>
          </a:xfrm>
          <a:prstGeom prst="rect">
            <a:avLst/>
          </a:prstGeom>
          <a:noFill/>
          <a:ln w="9525" algn="ctr">
            <a:noFill/>
            <a:miter lim="800000"/>
            <a:headEnd/>
            <a:tailEnd/>
          </a:ln>
        </p:spPr>
        <p:txBody>
          <a:bodyPr wrap="none">
            <a:spAutoFit/>
          </a:bodyPr>
          <a:lstStyle/>
          <a:p>
            <a:pPr>
              <a:lnSpc>
                <a:spcPct val="145000"/>
              </a:lnSpc>
            </a:pPr>
            <a:r>
              <a:rPr lang="en-US" altLang="zh-CN" sz="2800" b="1">
                <a:latin typeface="华文中宋" pitchFamily="2" charset="-122"/>
                <a:ea typeface="华文中宋" pitchFamily="2" charset="-122"/>
              </a:rPr>
              <a:t>4</a:t>
            </a:r>
            <a:r>
              <a:rPr lang="zh-CN" altLang="en-US" sz="2800" b="1">
                <a:latin typeface="华文中宋" pitchFamily="2" charset="-122"/>
                <a:ea typeface="华文中宋" pitchFamily="2" charset="-122"/>
              </a:rPr>
              <a:t>、数据准备</a:t>
            </a:r>
          </a:p>
        </p:txBody>
      </p:sp>
      <p:sp>
        <p:nvSpPr>
          <p:cNvPr id="9221" name="Text Box 5"/>
          <p:cNvSpPr txBox="1">
            <a:spLocks noChangeArrowheads="1"/>
          </p:cNvSpPr>
          <p:nvPr/>
        </p:nvSpPr>
        <p:spPr bwMode="auto">
          <a:xfrm>
            <a:off x="827088" y="4140200"/>
            <a:ext cx="7569200" cy="1152525"/>
          </a:xfrm>
          <a:prstGeom prst="rect">
            <a:avLst/>
          </a:prstGeom>
          <a:noFill/>
          <a:ln w="9525" algn="ctr">
            <a:noFill/>
            <a:miter lim="800000"/>
            <a:headEnd/>
            <a:tailEnd/>
          </a:ln>
        </p:spPr>
        <p:txBody>
          <a:bodyPr>
            <a:spAutoFit/>
          </a:bodyPr>
          <a:lstStyle/>
          <a:p>
            <a:pPr>
              <a:lnSpc>
                <a:spcPct val="145000"/>
              </a:lnSpc>
            </a:pPr>
            <a:r>
              <a:rPr lang="en-US" altLang="zh-CN" b="1">
                <a:latin typeface="Arial" charset="0"/>
                <a:ea typeface="楷体_GB2312" pitchFamily="49" charset="-122"/>
              </a:rPr>
              <a:t>        </a:t>
            </a:r>
            <a:r>
              <a:rPr lang="zh-CN" altLang="en-US" b="1">
                <a:latin typeface="Arial" charset="0"/>
                <a:ea typeface="楷体_GB2312" pitchFamily="49" charset="-122"/>
              </a:rPr>
              <a:t>没有一定的基础数据的准备，系统调试就不能很好的进行。</a:t>
            </a:r>
          </a:p>
        </p:txBody>
      </p:sp>
      <p:sp>
        <p:nvSpPr>
          <p:cNvPr id="9222" name="Rectangle 7"/>
          <p:cNvSpPr>
            <a:spLocks noChangeArrowheads="1"/>
          </p:cNvSpPr>
          <p:nvPr/>
        </p:nvSpPr>
        <p:spPr bwMode="auto">
          <a:xfrm>
            <a:off x="1403350" y="971550"/>
            <a:ext cx="5800725" cy="641350"/>
          </a:xfrm>
          <a:prstGeom prst="rect">
            <a:avLst/>
          </a:prstGeom>
          <a:noFill/>
          <a:ln w="9525" algn="ctr">
            <a:noFill/>
            <a:miter lim="800000"/>
            <a:headEnd/>
            <a:tailEnd/>
          </a:ln>
        </p:spPr>
        <p:txBody>
          <a:bodyPr wrap="none" lIns="90000" tIns="46800" rIns="90000" bIns="46800">
            <a:spAutoFit/>
          </a:bodyPr>
          <a:lstStyle/>
          <a:p>
            <a:r>
              <a:rPr lang="zh-CN" altLang="en-US" sz="3600" b="1"/>
              <a:t>第六章 管理信息系统的实施</a:t>
            </a:r>
          </a:p>
        </p:txBody>
      </p:sp>
    </p:spTree>
  </p:cSld>
  <p:clrMapOvr>
    <a:masterClrMapping/>
  </p:clrMapOvr>
  <p:transition>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kumimoji="1" lang="zh-CN" altLang="en-US" sz="3600" b="1" smtClean="0">
                <a:solidFill>
                  <a:schemeClr val="tx1"/>
                </a:solidFill>
              </a:rPr>
              <a:t>等价类划分</a:t>
            </a:r>
          </a:p>
        </p:txBody>
      </p:sp>
      <p:sp>
        <p:nvSpPr>
          <p:cNvPr id="165891" name="Rectangle 3"/>
          <p:cNvSpPr>
            <a:spLocks noGrp="1" noChangeArrowheads="1"/>
          </p:cNvSpPr>
          <p:nvPr>
            <p:ph type="body" idx="1"/>
          </p:nvPr>
        </p:nvSpPr>
        <p:spPr>
          <a:xfrm>
            <a:off x="673100" y="2032000"/>
            <a:ext cx="7931150" cy="3917950"/>
          </a:xfrm>
        </p:spPr>
        <p:txBody>
          <a:bodyPr/>
          <a:lstStyle/>
          <a:p>
            <a:r>
              <a:rPr lang="zh-CN" altLang="en-US" b="1" smtClean="0"/>
              <a:t>划分等价类规则</a:t>
            </a:r>
          </a:p>
          <a:p>
            <a:pPr lvl="1">
              <a:buClr>
                <a:srgbClr val="003366"/>
              </a:buClr>
              <a:buFont typeface="Verdana" pitchFamily="34" charset="0"/>
              <a:buChar char="−"/>
            </a:pPr>
            <a:r>
              <a:rPr lang="zh-CN" altLang="en-US" b="1" smtClean="0">
                <a:latin typeface="宋体" pitchFamily="2" charset="-122"/>
              </a:rPr>
              <a:t>如规定了输入数据的一组值，则每个允许的输入值是一个有效等价类，并有一个无效等价类</a:t>
            </a:r>
            <a:r>
              <a:rPr lang="en-US" altLang="zh-CN" b="1" smtClean="0">
                <a:latin typeface="宋体" pitchFamily="2" charset="-122"/>
              </a:rPr>
              <a:t>(</a:t>
            </a:r>
            <a:r>
              <a:rPr lang="zh-CN" altLang="en-US" b="1" smtClean="0">
                <a:latin typeface="宋体" pitchFamily="2" charset="-122"/>
              </a:rPr>
              <a:t>所有不允许的输入值的集合</a:t>
            </a:r>
            <a:r>
              <a:rPr lang="en-US" altLang="zh-CN" b="1" smtClean="0">
                <a:latin typeface="宋体" pitchFamily="2" charset="-122"/>
              </a:rPr>
              <a:t>)</a:t>
            </a:r>
          </a:p>
        </p:txBody>
      </p:sp>
      <p:sp>
        <p:nvSpPr>
          <p:cNvPr id="165892" name="Rectangle 4"/>
          <p:cNvSpPr>
            <a:spLocks noChangeArrowheads="1"/>
          </p:cNvSpPr>
          <p:nvPr/>
        </p:nvSpPr>
        <p:spPr bwMode="auto">
          <a:xfrm>
            <a:off x="762000" y="3962400"/>
            <a:ext cx="7543800" cy="1752600"/>
          </a:xfrm>
          <a:prstGeom prst="rect">
            <a:avLst/>
          </a:prstGeom>
          <a:solidFill>
            <a:schemeClr val="accent1"/>
          </a:solidFill>
          <a:ln w="9525">
            <a:noFill/>
            <a:miter lim="800000"/>
            <a:headEnd/>
            <a:tailEnd/>
          </a:ln>
          <a:effectLst>
            <a:prstShdw prst="shdw17" dist="17961" dir="2700000">
              <a:schemeClr val="accent1">
                <a:gamma/>
                <a:shade val="60000"/>
                <a:invGamma/>
              </a:schemeClr>
            </a:prstShdw>
          </a:effectLst>
        </p:spPr>
        <p:txBody>
          <a:bodyPr anchor="ctr"/>
          <a:lstStyle/>
          <a:p>
            <a:pPr marL="630238" indent="-630238">
              <a:spcBef>
                <a:spcPct val="20000"/>
              </a:spcBef>
            </a:pPr>
            <a:r>
              <a:rPr lang="zh-CN" altLang="en-US" b="1">
                <a:solidFill>
                  <a:srgbClr val="FFFF00"/>
                </a:solidFill>
                <a:latin typeface="Arial" charset="0"/>
              </a:rPr>
              <a:t>例：</a:t>
            </a:r>
            <a:r>
              <a:rPr lang="zh-CN" altLang="en-US" b="1">
                <a:solidFill>
                  <a:schemeClr val="bg1"/>
                </a:solidFill>
                <a:latin typeface="Arial" charset="0"/>
              </a:rPr>
              <a:t>某个待测程序的输入参数“职称”的输入值可以是助教、讲师、副教授、教授四种。</a:t>
            </a:r>
          </a:p>
          <a:p>
            <a:pPr marL="630238" indent="-630238">
              <a:spcBef>
                <a:spcPct val="20000"/>
              </a:spcBef>
            </a:pPr>
            <a:r>
              <a:rPr kumimoji="1" lang="zh-CN" altLang="en-US" b="1">
                <a:solidFill>
                  <a:srgbClr val="FFFF00"/>
                </a:solidFill>
                <a:latin typeface="Arial" charset="0"/>
              </a:rPr>
              <a:t>则，</a:t>
            </a:r>
            <a:r>
              <a:rPr kumimoji="1" lang="zh-CN" altLang="en-US" b="1">
                <a:solidFill>
                  <a:schemeClr val="bg1"/>
                </a:solidFill>
                <a:latin typeface="Arial" charset="0"/>
              </a:rPr>
              <a:t>有效等价类（取四个职称中的一个值）；无效等价类（四个职称之外的任意值）</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65892"/>
                                        </p:tgtEl>
                                        <p:attrNameLst>
                                          <p:attrName>style.visibility</p:attrName>
                                        </p:attrNameLst>
                                      </p:cBhvr>
                                      <p:to>
                                        <p:strVal val="visible"/>
                                      </p:to>
                                    </p:set>
                                    <p:animEffect transition="in" filter="barn(outVertical)">
                                      <p:cBhvr>
                                        <p:cTn id="7" dur="500"/>
                                        <p:tgtEl>
                                          <p:spTgt spid="165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2" grpId="0"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kumimoji="1" lang="zh-CN" altLang="en-US" sz="3600" smtClean="0">
                <a:solidFill>
                  <a:schemeClr val="tx1"/>
                </a:solidFill>
              </a:rPr>
              <a:t>等价类划分</a:t>
            </a:r>
          </a:p>
        </p:txBody>
      </p:sp>
      <p:sp>
        <p:nvSpPr>
          <p:cNvPr id="166915" name="Rectangle 3"/>
          <p:cNvSpPr>
            <a:spLocks noGrp="1" noChangeArrowheads="1"/>
          </p:cNvSpPr>
          <p:nvPr>
            <p:ph type="body" idx="1"/>
          </p:nvPr>
        </p:nvSpPr>
        <p:spPr>
          <a:xfrm>
            <a:off x="673100" y="2032000"/>
            <a:ext cx="7931150" cy="2082800"/>
          </a:xfrm>
        </p:spPr>
        <p:txBody>
          <a:bodyPr/>
          <a:lstStyle/>
          <a:p>
            <a:r>
              <a:rPr lang="zh-CN" altLang="en-US" b="1" smtClean="0"/>
              <a:t>划分等价类规则</a:t>
            </a:r>
          </a:p>
          <a:p>
            <a:pPr lvl="1">
              <a:buClr>
                <a:srgbClr val="003366"/>
              </a:buClr>
              <a:buFont typeface="Verdana" pitchFamily="34" charset="0"/>
              <a:buChar char="−"/>
            </a:pPr>
            <a:r>
              <a:rPr lang="zh-CN" altLang="en-US" b="1" smtClean="0"/>
              <a:t>如果规定了输入数据必须遵守的规则，则可划分符合规则等价类和一个违反规则的等价类。</a:t>
            </a:r>
          </a:p>
        </p:txBody>
      </p:sp>
      <p:sp>
        <p:nvSpPr>
          <p:cNvPr id="166916" name="Rectangle 4"/>
          <p:cNvSpPr>
            <a:spLocks noChangeArrowheads="1"/>
          </p:cNvSpPr>
          <p:nvPr/>
        </p:nvSpPr>
        <p:spPr bwMode="auto">
          <a:xfrm>
            <a:off x="762000" y="3962400"/>
            <a:ext cx="7543800" cy="1752600"/>
          </a:xfrm>
          <a:prstGeom prst="rect">
            <a:avLst/>
          </a:prstGeom>
          <a:solidFill>
            <a:schemeClr val="accent1"/>
          </a:solidFill>
          <a:ln w="9525">
            <a:noFill/>
            <a:miter lim="800000"/>
            <a:headEnd/>
            <a:tailEnd/>
          </a:ln>
          <a:effectLst>
            <a:prstShdw prst="shdw17" dist="17961" dir="2700000">
              <a:schemeClr val="accent1">
                <a:gamma/>
                <a:shade val="60000"/>
                <a:invGamma/>
              </a:schemeClr>
            </a:prstShdw>
          </a:effectLst>
        </p:spPr>
        <p:txBody>
          <a:bodyPr anchor="ctr"/>
          <a:lstStyle/>
          <a:p>
            <a:pPr marL="630238" indent="-630238">
              <a:spcBef>
                <a:spcPct val="20000"/>
              </a:spcBef>
            </a:pPr>
            <a:r>
              <a:rPr lang="zh-CN" altLang="en-US" b="1">
                <a:solidFill>
                  <a:srgbClr val="FFFF00"/>
                </a:solidFill>
                <a:latin typeface="Arial" charset="0"/>
              </a:rPr>
              <a:t>例：</a:t>
            </a:r>
            <a:r>
              <a:rPr kumimoji="1" lang="zh-CN" altLang="en-US" b="1">
                <a:solidFill>
                  <a:schemeClr val="bg1"/>
                </a:solidFill>
                <a:latin typeface="Arial" charset="0"/>
              </a:rPr>
              <a:t>如果程序对不同职称有不同的处理方案，如“住房分配”程序。</a:t>
            </a:r>
          </a:p>
          <a:p>
            <a:pPr marL="630238" indent="-630238">
              <a:spcBef>
                <a:spcPct val="20000"/>
              </a:spcBef>
            </a:pPr>
            <a:r>
              <a:rPr kumimoji="1" lang="zh-CN" altLang="en-US" b="1">
                <a:solidFill>
                  <a:srgbClr val="FFFF00"/>
                </a:solidFill>
                <a:latin typeface="Arial" charset="0"/>
              </a:rPr>
              <a:t>则，</a:t>
            </a:r>
            <a:r>
              <a:rPr kumimoji="1" lang="zh-CN" altLang="en-US" b="1">
                <a:solidFill>
                  <a:schemeClr val="bg1"/>
                </a:solidFill>
                <a:latin typeface="Arial" charset="0"/>
              </a:rPr>
              <a:t>有效等价类（四个职称每个值为一类）；一个无效等价类（四个职称之外的任意值）。</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66916"/>
                                        </p:tgtEl>
                                        <p:attrNameLst>
                                          <p:attrName>style.visibility</p:attrName>
                                        </p:attrNameLst>
                                      </p:cBhvr>
                                      <p:to>
                                        <p:strVal val="visible"/>
                                      </p:to>
                                    </p:set>
                                    <p:animEffect transition="in" filter="barn(outVertical)">
                                      <p:cBhvr>
                                        <p:cTn id="7" dur="500"/>
                                        <p:tgtEl>
                                          <p:spTgt spid="166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6" grpId="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kumimoji="1" lang="zh-CN" altLang="en-US" b="1" smtClean="0">
                <a:solidFill>
                  <a:schemeClr val="tx1"/>
                </a:solidFill>
              </a:rPr>
              <a:t>等价类划分</a:t>
            </a:r>
          </a:p>
        </p:txBody>
      </p:sp>
      <p:sp>
        <p:nvSpPr>
          <p:cNvPr id="167939" name="Rectangle 3"/>
          <p:cNvSpPr>
            <a:spLocks noGrp="1" noChangeArrowheads="1"/>
          </p:cNvSpPr>
          <p:nvPr>
            <p:ph type="body" idx="1"/>
          </p:nvPr>
        </p:nvSpPr>
        <p:spPr>
          <a:xfrm>
            <a:off x="673100" y="2032000"/>
            <a:ext cx="7931150" cy="3917950"/>
          </a:xfrm>
        </p:spPr>
        <p:txBody>
          <a:bodyPr/>
          <a:lstStyle/>
          <a:p>
            <a:r>
              <a:rPr lang="zh-CN" altLang="en-US" b="1" smtClean="0"/>
              <a:t>划分等价类规则</a:t>
            </a:r>
          </a:p>
          <a:p>
            <a:pPr lvl="1">
              <a:buClr>
                <a:srgbClr val="003366"/>
              </a:buClr>
              <a:buFont typeface="Verdana" pitchFamily="34" charset="0"/>
              <a:buChar char="−"/>
            </a:pPr>
            <a:r>
              <a:rPr lang="zh-CN" altLang="en-US" b="1" smtClean="0">
                <a:latin typeface="宋体" pitchFamily="2" charset="-122"/>
              </a:rPr>
              <a:t>如果规定了输入数据是整型，则可划分出正整数、零、负整数三个等价类</a:t>
            </a:r>
          </a:p>
          <a:p>
            <a:pPr lvl="1" algn="just">
              <a:buClr>
                <a:schemeClr val="tx1"/>
              </a:buClr>
              <a:buFont typeface="Verdana" pitchFamily="34" charset="0"/>
              <a:buChar char="−"/>
            </a:pPr>
            <a:r>
              <a:rPr lang="zh-CN" altLang="en-US" b="1" smtClean="0">
                <a:latin typeface="宋体" pitchFamily="2" charset="-122"/>
              </a:rPr>
              <a:t>如已划分的等价类各元素在程序中的处理方式不同，则应将此等价类进一步划分成更小的等价类</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7939">
                                            <p:txEl>
                                              <p:pRg st="0" end="0"/>
                                            </p:txEl>
                                          </p:spTgt>
                                        </p:tgtEl>
                                        <p:attrNameLst>
                                          <p:attrName>style.visibility</p:attrName>
                                        </p:attrNameLst>
                                      </p:cBhvr>
                                      <p:to>
                                        <p:strVal val="visible"/>
                                      </p:to>
                                    </p:set>
                                    <p:animEffect transition="in" filter="wipe(left)">
                                      <p:cBhvr>
                                        <p:cTn id="7" dur="500"/>
                                        <p:tgtEl>
                                          <p:spTgt spid="1679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7939">
                                            <p:txEl>
                                              <p:pRg st="1" end="1"/>
                                            </p:txEl>
                                          </p:spTgt>
                                        </p:tgtEl>
                                        <p:attrNameLst>
                                          <p:attrName>style.visibility</p:attrName>
                                        </p:attrNameLst>
                                      </p:cBhvr>
                                      <p:to>
                                        <p:strVal val="visible"/>
                                      </p:to>
                                    </p:set>
                                    <p:animEffect transition="in" filter="wipe(left)">
                                      <p:cBhvr>
                                        <p:cTn id="12" dur="500"/>
                                        <p:tgtEl>
                                          <p:spTgt spid="1679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7939">
                                            <p:txEl>
                                              <p:pRg st="2" end="2"/>
                                            </p:txEl>
                                          </p:spTgt>
                                        </p:tgtEl>
                                        <p:attrNameLst>
                                          <p:attrName>style.visibility</p:attrName>
                                        </p:attrNameLst>
                                      </p:cBhvr>
                                      <p:to>
                                        <p:strVal val="visible"/>
                                      </p:to>
                                    </p:set>
                                    <p:animEffect transition="in" filter="wipe(left)">
                                      <p:cBhvr>
                                        <p:cTn id="17" dur="500"/>
                                        <p:tgtEl>
                                          <p:spTgt spid="1679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build="p" bldLvl="2"/>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kumimoji="1" lang="zh-CN" altLang="en-US" sz="3600" b="1" smtClean="0">
                <a:solidFill>
                  <a:schemeClr val="tx1"/>
                </a:solidFill>
              </a:rPr>
              <a:t>等价类划分</a:t>
            </a:r>
          </a:p>
        </p:txBody>
      </p:sp>
      <p:sp>
        <p:nvSpPr>
          <p:cNvPr id="168963" name="Rectangle 3"/>
          <p:cNvSpPr>
            <a:spLocks noGrp="1" noChangeArrowheads="1"/>
          </p:cNvSpPr>
          <p:nvPr>
            <p:ph type="body" idx="1"/>
          </p:nvPr>
        </p:nvSpPr>
        <p:spPr>
          <a:xfrm>
            <a:off x="673100" y="2032000"/>
            <a:ext cx="7931150" cy="3917950"/>
          </a:xfrm>
        </p:spPr>
        <p:txBody>
          <a:bodyPr/>
          <a:lstStyle/>
          <a:p>
            <a:pPr marL="95250" indent="-95250"/>
            <a:r>
              <a:rPr lang="zh-CN" altLang="en-US" sz="2800" b="1" smtClean="0">
                <a:latin typeface="宋体" pitchFamily="2" charset="-122"/>
              </a:rPr>
              <a:t>用等价类划分法设计测试用例步骤</a:t>
            </a:r>
            <a:endParaRPr lang="zh-CN" altLang="en-US" b="1" smtClean="0">
              <a:latin typeface="宋体" pitchFamily="2" charset="-122"/>
            </a:endParaRPr>
          </a:p>
          <a:p>
            <a:pPr marL="630238" lvl="1" indent="-355600"/>
            <a:r>
              <a:rPr lang="zh-CN" altLang="en-US" sz="2400" b="1" smtClean="0">
                <a:latin typeface="宋体" pitchFamily="2" charset="-122"/>
              </a:rPr>
              <a:t>划分等价类</a:t>
            </a:r>
          </a:p>
          <a:p>
            <a:pPr marL="630238" lvl="1" indent="-355600"/>
            <a:r>
              <a:rPr lang="zh-CN" altLang="en-US" sz="2400" b="1" smtClean="0">
                <a:latin typeface="宋体" pitchFamily="2" charset="-122"/>
              </a:rPr>
              <a:t>形成等价类表，每一等价类规定一个唯一的编号</a:t>
            </a:r>
          </a:p>
          <a:p>
            <a:pPr marL="630238" lvl="1" indent="-355600"/>
            <a:r>
              <a:rPr lang="zh-CN" altLang="en-US" sz="2400" b="1" smtClean="0">
                <a:latin typeface="宋体" pitchFamily="2" charset="-122"/>
              </a:rPr>
              <a:t>设计一测试用例，使其</a:t>
            </a:r>
            <a:r>
              <a:rPr lang="zh-CN" altLang="en-US" sz="2400" b="1" smtClean="0">
                <a:solidFill>
                  <a:srgbClr val="FF0000"/>
                </a:solidFill>
                <a:latin typeface="宋体" pitchFamily="2" charset="-122"/>
              </a:rPr>
              <a:t>尽可能多地覆盖</a:t>
            </a:r>
            <a:r>
              <a:rPr lang="zh-CN" altLang="en-US" sz="2400" b="1" smtClean="0">
                <a:latin typeface="宋体" pitchFamily="2" charset="-122"/>
              </a:rPr>
              <a:t>尚未覆盖的有效等价类，重复这一步骤，直到所有有效等价类均被测试用例所覆盖</a:t>
            </a:r>
          </a:p>
          <a:p>
            <a:pPr marL="630238" lvl="1" indent="-355600"/>
            <a:r>
              <a:rPr lang="zh-CN" altLang="en-US" sz="2400" b="1" smtClean="0">
                <a:latin typeface="宋体" pitchFamily="2" charset="-122"/>
              </a:rPr>
              <a:t>设计一新测试用例，使其</a:t>
            </a:r>
            <a:r>
              <a:rPr lang="zh-CN" altLang="en-US" sz="2400" b="1" smtClean="0">
                <a:solidFill>
                  <a:srgbClr val="FF0000"/>
                </a:solidFill>
                <a:latin typeface="宋体" pitchFamily="2" charset="-122"/>
              </a:rPr>
              <a:t>只覆盖一个</a:t>
            </a:r>
            <a:r>
              <a:rPr lang="zh-CN" altLang="en-US" sz="2400" b="1" smtClean="0">
                <a:latin typeface="宋体" pitchFamily="2" charset="-122"/>
              </a:rPr>
              <a:t>无效等价类，重复此步骤直到所有无效等价类均被覆盖</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8963">
                                            <p:txEl>
                                              <p:pRg st="0" end="0"/>
                                            </p:txEl>
                                          </p:spTgt>
                                        </p:tgtEl>
                                        <p:attrNameLst>
                                          <p:attrName>style.visibility</p:attrName>
                                        </p:attrNameLst>
                                      </p:cBhvr>
                                      <p:to>
                                        <p:strVal val="visible"/>
                                      </p:to>
                                    </p:set>
                                    <p:animEffect transition="in" filter="wipe(left)">
                                      <p:cBhvr>
                                        <p:cTn id="7" dur="500"/>
                                        <p:tgtEl>
                                          <p:spTgt spid="1689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8963">
                                            <p:txEl>
                                              <p:pRg st="1" end="1"/>
                                            </p:txEl>
                                          </p:spTgt>
                                        </p:tgtEl>
                                        <p:attrNameLst>
                                          <p:attrName>style.visibility</p:attrName>
                                        </p:attrNameLst>
                                      </p:cBhvr>
                                      <p:to>
                                        <p:strVal val="visible"/>
                                      </p:to>
                                    </p:set>
                                    <p:animEffect transition="in" filter="wipe(left)">
                                      <p:cBhvr>
                                        <p:cTn id="12" dur="500"/>
                                        <p:tgtEl>
                                          <p:spTgt spid="1689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8963">
                                            <p:txEl>
                                              <p:pRg st="2" end="2"/>
                                            </p:txEl>
                                          </p:spTgt>
                                        </p:tgtEl>
                                        <p:attrNameLst>
                                          <p:attrName>style.visibility</p:attrName>
                                        </p:attrNameLst>
                                      </p:cBhvr>
                                      <p:to>
                                        <p:strVal val="visible"/>
                                      </p:to>
                                    </p:set>
                                    <p:animEffect transition="in" filter="wipe(left)">
                                      <p:cBhvr>
                                        <p:cTn id="17" dur="500"/>
                                        <p:tgtEl>
                                          <p:spTgt spid="1689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8963">
                                            <p:txEl>
                                              <p:pRg st="3" end="3"/>
                                            </p:txEl>
                                          </p:spTgt>
                                        </p:tgtEl>
                                        <p:attrNameLst>
                                          <p:attrName>style.visibility</p:attrName>
                                        </p:attrNameLst>
                                      </p:cBhvr>
                                      <p:to>
                                        <p:strVal val="visible"/>
                                      </p:to>
                                    </p:set>
                                    <p:animEffect transition="in" filter="wipe(left)">
                                      <p:cBhvr>
                                        <p:cTn id="22" dur="500"/>
                                        <p:tgtEl>
                                          <p:spTgt spid="1689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8963">
                                            <p:txEl>
                                              <p:pRg st="4" end="4"/>
                                            </p:txEl>
                                          </p:spTgt>
                                        </p:tgtEl>
                                        <p:attrNameLst>
                                          <p:attrName>style.visibility</p:attrName>
                                        </p:attrNameLst>
                                      </p:cBhvr>
                                      <p:to>
                                        <p:strVal val="visible"/>
                                      </p:to>
                                    </p:set>
                                    <p:animEffect transition="in" filter="wipe(left)">
                                      <p:cBhvr>
                                        <p:cTn id="27" dur="500"/>
                                        <p:tgtEl>
                                          <p:spTgt spid="1689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build="p" bldLvl="2"/>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kumimoji="1" lang="zh-CN" altLang="en-US" sz="3600" b="1" smtClean="0">
                <a:solidFill>
                  <a:schemeClr val="tx1"/>
                </a:solidFill>
              </a:rPr>
              <a:t>等价类划分</a:t>
            </a:r>
          </a:p>
        </p:txBody>
      </p:sp>
      <p:sp>
        <p:nvSpPr>
          <p:cNvPr id="169987" name="Rectangle 3"/>
          <p:cNvSpPr>
            <a:spLocks noGrp="1" noChangeArrowheads="1"/>
          </p:cNvSpPr>
          <p:nvPr>
            <p:ph type="body" idx="1"/>
          </p:nvPr>
        </p:nvSpPr>
        <p:spPr>
          <a:xfrm>
            <a:off x="673100" y="2032000"/>
            <a:ext cx="8147050" cy="3917950"/>
          </a:xfrm>
        </p:spPr>
        <p:txBody>
          <a:bodyPr/>
          <a:lstStyle/>
          <a:p>
            <a:pPr marL="171450" indent="-171450"/>
            <a:r>
              <a:rPr lang="zh-CN" altLang="en-US" b="1" smtClean="0">
                <a:latin typeface="宋体" pitchFamily="2" charset="-122"/>
              </a:rPr>
              <a:t>用等价类划分法设计测试用例步骤</a:t>
            </a:r>
            <a:endParaRPr lang="zh-CN" altLang="en-US" sz="3600" b="1" smtClean="0">
              <a:latin typeface="宋体" pitchFamily="2" charset="-122"/>
            </a:endParaRPr>
          </a:p>
          <a:p>
            <a:pPr marL="723900" lvl="1" indent="-373063"/>
            <a:r>
              <a:rPr lang="zh-CN" altLang="en-US" b="1" smtClean="0">
                <a:solidFill>
                  <a:srgbClr val="CC0000"/>
                </a:solidFill>
                <a:latin typeface="宋体" pitchFamily="2" charset="-122"/>
              </a:rPr>
              <a:t>例</a:t>
            </a:r>
            <a:r>
              <a:rPr lang="zh-CN" altLang="en-US" b="1" smtClean="0">
                <a:latin typeface="宋体" pitchFamily="2" charset="-122"/>
              </a:rPr>
              <a:t>，某城市电话号码由三部分组成</a:t>
            </a:r>
          </a:p>
          <a:p>
            <a:pPr marL="171450" indent="-171450">
              <a:buClr>
                <a:schemeClr val="bg1"/>
              </a:buClr>
              <a:buFontTx/>
              <a:buNone/>
            </a:pPr>
            <a:r>
              <a:rPr lang="zh-CN" altLang="en-US" sz="2800" b="1" smtClean="0">
                <a:latin typeface="宋体" pitchFamily="2" charset="-122"/>
              </a:rPr>
              <a:t>    地区码：空白或</a:t>
            </a:r>
            <a:r>
              <a:rPr lang="en-US" altLang="zh-CN" sz="2800" b="1" smtClean="0">
                <a:latin typeface="宋体" pitchFamily="2" charset="-122"/>
              </a:rPr>
              <a:t>3</a:t>
            </a:r>
            <a:r>
              <a:rPr lang="zh-CN" altLang="en-US" sz="2800" b="1" smtClean="0">
                <a:latin typeface="宋体" pitchFamily="2" charset="-122"/>
              </a:rPr>
              <a:t>位数字</a:t>
            </a:r>
          </a:p>
          <a:p>
            <a:pPr marL="171450" indent="-171450">
              <a:buClr>
                <a:schemeClr val="bg1"/>
              </a:buClr>
              <a:buFontTx/>
              <a:buNone/>
            </a:pPr>
            <a:r>
              <a:rPr lang="zh-CN" altLang="en-US" sz="2800" b="1" smtClean="0">
                <a:latin typeface="宋体" pitchFamily="2" charset="-122"/>
              </a:rPr>
              <a:t>    前  缀：非</a:t>
            </a:r>
            <a:r>
              <a:rPr lang="zh-CN" altLang="en-US" sz="2800" b="1" smtClean="0">
                <a:latin typeface="黑体"/>
              </a:rPr>
              <a:t>‘</a:t>
            </a:r>
            <a:r>
              <a:rPr lang="en-US" altLang="zh-CN" sz="2800" b="1" smtClean="0">
                <a:latin typeface="宋体" pitchFamily="2" charset="-122"/>
              </a:rPr>
              <a:t>0</a:t>
            </a:r>
            <a:r>
              <a:rPr lang="en-US" altLang="zh-CN" sz="2800" b="1" smtClean="0">
                <a:latin typeface="黑体"/>
              </a:rPr>
              <a:t>’</a:t>
            </a:r>
            <a:r>
              <a:rPr lang="zh-CN" altLang="en-US" sz="2800" b="1" smtClean="0">
                <a:latin typeface="宋体" pitchFamily="2" charset="-122"/>
              </a:rPr>
              <a:t>或</a:t>
            </a:r>
            <a:r>
              <a:rPr lang="zh-CN" altLang="en-US" sz="2800" b="1" smtClean="0">
                <a:latin typeface="黑体"/>
              </a:rPr>
              <a:t>‘</a:t>
            </a:r>
            <a:r>
              <a:rPr lang="en-US" altLang="zh-CN" sz="2800" b="1" smtClean="0">
                <a:latin typeface="宋体" pitchFamily="2" charset="-122"/>
              </a:rPr>
              <a:t>1</a:t>
            </a:r>
            <a:r>
              <a:rPr lang="en-US" altLang="zh-CN" sz="2800" b="1" smtClean="0">
                <a:latin typeface="黑体"/>
              </a:rPr>
              <a:t>’</a:t>
            </a:r>
            <a:r>
              <a:rPr lang="zh-CN" altLang="en-US" sz="2800" b="1" smtClean="0">
                <a:latin typeface="宋体" pitchFamily="2" charset="-122"/>
              </a:rPr>
              <a:t>开头的三位数字</a:t>
            </a:r>
          </a:p>
          <a:p>
            <a:pPr marL="171450" indent="-171450">
              <a:buClr>
                <a:schemeClr val="bg1"/>
              </a:buClr>
              <a:buFontTx/>
              <a:buNone/>
            </a:pPr>
            <a:r>
              <a:rPr lang="zh-CN" altLang="en-US" sz="2800" b="1" smtClean="0">
                <a:latin typeface="宋体" pitchFamily="2" charset="-122"/>
              </a:rPr>
              <a:t>    后  缀：</a:t>
            </a:r>
            <a:r>
              <a:rPr lang="en-US" altLang="zh-CN" sz="2800" b="1" smtClean="0">
                <a:latin typeface="宋体" pitchFamily="2" charset="-122"/>
              </a:rPr>
              <a:t>4</a:t>
            </a:r>
            <a:r>
              <a:rPr lang="zh-CN" altLang="en-US" sz="2800" b="1" smtClean="0">
                <a:latin typeface="宋体" pitchFamily="2" charset="-122"/>
              </a:rPr>
              <a:t>位数字</a:t>
            </a:r>
          </a:p>
        </p:txBody>
      </p:sp>
    </p:spTree>
  </p:cSld>
  <p:clrMapOvr>
    <a:masterClrMapping/>
  </p:clrMapOvr>
  <p:transition>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kumimoji="1" lang="zh-CN" altLang="en-US" sz="3600" b="1" smtClean="0">
                <a:solidFill>
                  <a:schemeClr val="tx1"/>
                </a:solidFill>
              </a:rPr>
              <a:t>第一步：电话号码等价类划分</a:t>
            </a:r>
          </a:p>
        </p:txBody>
      </p:sp>
      <p:graphicFrame>
        <p:nvGraphicFramePr>
          <p:cNvPr id="171011" name="Group 3"/>
          <p:cNvGraphicFramePr>
            <a:graphicFrameLocks noGrp="1"/>
          </p:cNvGraphicFramePr>
          <p:nvPr>
            <p:ph idx="1"/>
          </p:nvPr>
        </p:nvGraphicFramePr>
        <p:xfrm>
          <a:off x="673100" y="2060575"/>
          <a:ext cx="7859713" cy="4480560"/>
        </p:xfrm>
        <a:graphic>
          <a:graphicData uri="http://schemas.openxmlformats.org/drawingml/2006/table">
            <a:tbl>
              <a:tblPr/>
              <a:tblGrid>
                <a:gridCol w="2125663"/>
                <a:gridCol w="2441575"/>
                <a:gridCol w="3292475"/>
              </a:tblGrid>
              <a:tr h="287338">
                <a:tc>
                  <a:txBody>
                    <a:bodyPr/>
                    <a:lstStyle/>
                    <a:p>
                      <a:pPr marL="342900" marR="0" lvl="0" indent="-342900" algn="ctr" defTabSz="914400" rtl="0" eaLnBrk="0" fontAlgn="t" latinLnBrk="0" hangingPunct="0">
                        <a:lnSpc>
                          <a:spcPct val="100000"/>
                        </a:lnSpc>
                        <a:spcBef>
                          <a:spcPct val="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chemeClr val="hlink"/>
                          </a:solidFill>
                          <a:effectLst/>
                          <a:latin typeface="宋体" pitchFamily="2" charset="-122"/>
                          <a:ea typeface="宋体" pitchFamily="2" charset="-122"/>
                        </a:rPr>
                        <a:t>输入条件</a:t>
                      </a:r>
                      <a:endParaRPr kumimoji="0" lang="zh-CN" altLang="en-US" sz="2400" b="1" i="0" u="none" strike="noStrike" cap="none" normalizeH="0" baseline="0" smtClean="0">
                        <a:ln>
                          <a:noFill/>
                        </a:ln>
                        <a:solidFill>
                          <a:schemeClr val="hlink"/>
                        </a:solidFill>
                        <a:effectLst/>
                        <a:latin typeface="Tahoma" pitchFamily="34" charset="0"/>
                        <a:ea typeface="宋体" pitchFamily="2"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0" fontAlgn="t" latinLnBrk="0" hangingPunct="0">
                        <a:lnSpc>
                          <a:spcPct val="100000"/>
                        </a:lnSpc>
                        <a:spcBef>
                          <a:spcPct val="0"/>
                        </a:spcBef>
                        <a:spcAft>
                          <a:spcPct val="0"/>
                        </a:spcAft>
                        <a:buClr>
                          <a:schemeClr val="folHlink"/>
                        </a:buClr>
                        <a:buSzPct val="60000"/>
                        <a:buFont typeface="Wingdings" pitchFamily="2" charset="2"/>
                        <a:buNone/>
                        <a:tabLst/>
                      </a:pPr>
                      <a:endParaRPr kumimoji="0" lang="zh-CN" altLang="en-US" sz="2400" b="1" i="0" u="none" strike="noStrike" cap="none" normalizeH="0" baseline="0" smtClean="0">
                        <a:ln>
                          <a:noFill/>
                        </a:ln>
                        <a:solidFill>
                          <a:schemeClr val="bg1"/>
                        </a:solidFill>
                        <a:effectLst/>
                        <a:latin typeface="Tahoma" pitchFamily="34" charset="0"/>
                        <a:ea typeface="宋体" pitchFamily="2" charset="-122"/>
                      </a:endParaRPr>
                    </a:p>
                  </a:txBody>
                  <a:tcPr horzOverflow="overflow">
                    <a:lnL w="19050" cap="flat" cmpd="sng" algn="ctr">
                      <a:solidFill>
                        <a:schemeClr val="tx1"/>
                      </a:solidFill>
                      <a:prstDash val="solid"/>
                      <a:round/>
                      <a:headEnd type="none" w="med" len="med"/>
                      <a:tailEnd type="none" w="med" len="med"/>
                    </a:lnL>
                    <a:lnR>
                      <a:noFill/>
                    </a:lnR>
                    <a:lnT cap="flat">
                      <a:noFill/>
                    </a:lnT>
                    <a:lnB>
                      <a:noFill/>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
                          <a:schemeClr val="folHlink"/>
                        </a:buClr>
                        <a:buSzPct val="60000"/>
                        <a:buFont typeface="Wingdings" pitchFamily="2" charset="2"/>
                        <a:buNone/>
                        <a:tabLst/>
                      </a:pPr>
                      <a:endParaRPr kumimoji="0" lang="zh-CN" altLang="en-US" sz="2400" b="1" i="0" u="none" strike="noStrike" cap="none" normalizeH="0" baseline="0" smtClean="0">
                        <a:ln>
                          <a:noFill/>
                        </a:ln>
                        <a:solidFill>
                          <a:schemeClr val="bg1"/>
                        </a:solidFill>
                        <a:effectLst/>
                        <a:latin typeface="Tahoma" pitchFamily="34" charset="0"/>
                        <a:ea typeface="宋体" pitchFamily="2" charset="-122"/>
                      </a:endParaRPr>
                    </a:p>
                  </a:txBody>
                  <a:tcPr horzOverflow="overflow">
                    <a:lnL>
                      <a:noFill/>
                    </a:lnL>
                    <a:lnR cap="flat">
                      <a:noFill/>
                    </a:lnR>
                    <a:lnT cap="flat">
                      <a:noFill/>
                    </a:lnT>
                    <a:lnB>
                      <a:noFill/>
                    </a:lnB>
                    <a:lnTlToBr>
                      <a:noFill/>
                    </a:lnTlToBr>
                    <a:lnBlToTr>
                      <a:noFill/>
                    </a:lnBlToTr>
                    <a:noFill/>
                  </a:tcPr>
                </a:tc>
              </a:tr>
              <a:tr h="307975">
                <a:tc rowSpan="3">
                  <a:txBody>
                    <a:bodyPr/>
                    <a:lstStyle/>
                    <a:p>
                      <a:pPr marL="0" marR="0" lvl="0" indent="0" algn="ctr" defTabSz="914400" rtl="0" eaLnBrk="0" fontAlgn="ctr" latinLnBrk="0" hangingPunct="0">
                        <a:lnSpc>
                          <a:spcPct val="100000"/>
                        </a:lnSpc>
                        <a:spcBef>
                          <a:spcPct val="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chemeClr val="tx1"/>
                          </a:solidFill>
                          <a:effectLst/>
                          <a:latin typeface="宋体" pitchFamily="2" charset="-122"/>
                          <a:ea typeface="宋体" pitchFamily="2" charset="-122"/>
                        </a:rPr>
                        <a:t>地区码 </a:t>
                      </a:r>
                      <a:endParaRPr kumimoji="0" lang="zh-CN" altLang="en-US" sz="24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00"/>
                    </a:solidFill>
                  </a:tcPr>
                </a:tc>
                <a:tc rowSpan="3">
                  <a:txBody>
                    <a:bodyPr/>
                    <a:lstStyle/>
                    <a:p>
                      <a:pPr marL="0" marR="0" lvl="0" indent="0" algn="ctr" defTabSz="914400" rtl="0" eaLnBrk="0" fontAlgn="ctr" latinLnBrk="0" hangingPunct="0">
                        <a:lnSpc>
                          <a:spcPct val="100000"/>
                        </a:lnSpc>
                        <a:spcBef>
                          <a:spcPct val="0"/>
                        </a:spcBef>
                        <a:spcAft>
                          <a:spcPct val="0"/>
                        </a:spcAft>
                        <a:buClr>
                          <a:schemeClr val="folHlink"/>
                        </a:buClr>
                        <a:buSzPct val="60000"/>
                        <a:buFont typeface="Wingdings" pitchFamily="2" charset="2"/>
                        <a:buNone/>
                        <a:tabLst/>
                      </a:pPr>
                      <a:endParaRPr kumimoji="0" lang="zh-CN" altLang="en-US" sz="2400" b="1" i="0" u="none" strike="noStrike" cap="none" normalizeH="0" baseline="0" smtClean="0">
                        <a:ln>
                          <a:noFill/>
                        </a:ln>
                        <a:solidFill>
                          <a:schemeClr val="bg1"/>
                        </a:solidFill>
                        <a:effectLst/>
                        <a:latin typeface="Tahoma" pitchFamily="34" charset="0"/>
                        <a:ea typeface="宋体" pitchFamily="2" charset="-122"/>
                      </a:endParaRPr>
                    </a:p>
                  </a:txBody>
                  <a:tcPr anchor="ctr" horzOverflow="overflow">
                    <a:lnL w="1905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342900" marR="0" lvl="0" indent="-342900" algn="l" defTabSz="914400" rtl="0" eaLnBrk="0" fontAlgn="b" latinLnBrk="0" hangingPunct="0">
                        <a:lnSpc>
                          <a:spcPct val="100000"/>
                        </a:lnSpc>
                        <a:spcBef>
                          <a:spcPct val="0"/>
                        </a:spcBef>
                        <a:spcAft>
                          <a:spcPct val="0"/>
                        </a:spcAft>
                        <a:buClr>
                          <a:schemeClr val="folHlink"/>
                        </a:buClr>
                        <a:buSzPct val="60000"/>
                        <a:buFont typeface="Wingdings" pitchFamily="2" charset="2"/>
                        <a:buNone/>
                        <a:tabLst/>
                      </a:pPr>
                      <a:endParaRPr kumimoji="0" lang="zh-CN" altLang="en-US" sz="1800" b="1" i="0" u="none" strike="noStrike" cap="none" normalizeH="0" baseline="0" smtClean="0">
                        <a:ln>
                          <a:noFill/>
                        </a:ln>
                        <a:solidFill>
                          <a:schemeClr val="bg1"/>
                        </a:solidFill>
                        <a:effectLst/>
                        <a:latin typeface="Tahoma" pitchFamily="34" charset="0"/>
                        <a:ea typeface="宋体" pitchFamily="2" charset="-122"/>
                      </a:endParaRPr>
                    </a:p>
                  </a:txBody>
                  <a:tcPr anchor="b" horzOverflow="overflow">
                    <a:lnL>
                      <a:noFill/>
                    </a:lnL>
                    <a:lnR cap="flat">
                      <a:noFill/>
                    </a:lnR>
                    <a:lnT>
                      <a:noFill/>
                    </a:lnT>
                    <a:lnB>
                      <a:noFill/>
                    </a:lnB>
                    <a:lnTlToBr>
                      <a:noFill/>
                    </a:lnTlToBr>
                    <a:lnBlToTr>
                      <a:noFill/>
                    </a:lnBlToTr>
                    <a:noFill/>
                  </a:tcPr>
                </a:tc>
              </a:tr>
              <a:tr h="285750">
                <a:tc vMerge="1">
                  <a:txBody>
                    <a:bodyPr/>
                    <a:lstStyle/>
                    <a:p>
                      <a:endParaRPr lang="zh-CN" altLang="en-US"/>
                    </a:p>
                  </a:txBody>
                  <a:tcPr/>
                </a:tc>
                <a:tc vMerge="1">
                  <a:txBody>
                    <a:bodyPr/>
                    <a:lstStyle/>
                    <a:p>
                      <a:endParaRPr lang="zh-CN" altLang="en-US"/>
                    </a:p>
                  </a:txBody>
                  <a:tcPr/>
                </a:tc>
                <a:tc>
                  <a:txBody>
                    <a:bodyPr/>
                    <a:lstStyle/>
                    <a:p>
                      <a:pPr marL="342900" marR="0" lvl="0" indent="-342900" algn="l" defTabSz="914400" rtl="0" eaLnBrk="0" fontAlgn="b" latinLnBrk="0" hangingPunct="0">
                        <a:lnSpc>
                          <a:spcPct val="100000"/>
                        </a:lnSpc>
                        <a:spcBef>
                          <a:spcPct val="0"/>
                        </a:spcBef>
                        <a:spcAft>
                          <a:spcPct val="0"/>
                        </a:spcAft>
                        <a:buClr>
                          <a:schemeClr val="folHlink"/>
                        </a:buClr>
                        <a:buSzPct val="60000"/>
                        <a:buFont typeface="Wingdings" pitchFamily="2" charset="2"/>
                        <a:buNone/>
                        <a:tabLst/>
                      </a:pPr>
                      <a:endParaRPr kumimoji="0" lang="zh-CN" altLang="en-US" sz="1800" b="1" i="0" u="none" strike="noStrike" cap="none" normalizeH="0" baseline="0" smtClean="0">
                        <a:ln>
                          <a:noFill/>
                        </a:ln>
                        <a:solidFill>
                          <a:schemeClr val="bg1"/>
                        </a:solidFill>
                        <a:effectLst/>
                        <a:latin typeface="Tahoma" pitchFamily="34" charset="0"/>
                        <a:ea typeface="宋体" pitchFamily="2" charset="-122"/>
                      </a:endParaRPr>
                    </a:p>
                  </a:txBody>
                  <a:tcPr anchor="b" horzOverflow="overflow">
                    <a:lnL>
                      <a:noFill/>
                    </a:lnL>
                    <a:lnR cap="flat">
                      <a:noFill/>
                    </a:lnR>
                    <a:lnT>
                      <a:noFill/>
                    </a:lnT>
                    <a:lnB>
                      <a:noFill/>
                    </a:lnB>
                    <a:lnTlToBr>
                      <a:noFill/>
                    </a:lnTlToBr>
                    <a:lnBlToTr>
                      <a:noFill/>
                    </a:lnBlToTr>
                    <a:noFill/>
                  </a:tcPr>
                </a:tc>
              </a:tr>
              <a:tr h="285750">
                <a:tc vMerge="1">
                  <a:txBody>
                    <a:bodyPr/>
                    <a:lstStyle/>
                    <a:p>
                      <a:endParaRPr lang="zh-CN" altLang="en-US"/>
                    </a:p>
                  </a:txBody>
                  <a:tcPr/>
                </a:tc>
                <a:tc vMerge="1">
                  <a:txBody>
                    <a:bodyPr/>
                    <a:lstStyle/>
                    <a:p>
                      <a:endParaRPr lang="zh-CN" altLang="en-US"/>
                    </a:p>
                  </a:txBody>
                  <a:tcPr/>
                </a:tc>
                <a:tc>
                  <a:txBody>
                    <a:bodyPr/>
                    <a:lstStyle/>
                    <a:p>
                      <a:pPr marL="342900" marR="0" lvl="0" indent="-342900" algn="l" defTabSz="914400" rtl="0" eaLnBrk="0" fontAlgn="b" latinLnBrk="0" hangingPunct="0">
                        <a:lnSpc>
                          <a:spcPct val="100000"/>
                        </a:lnSpc>
                        <a:spcBef>
                          <a:spcPct val="0"/>
                        </a:spcBef>
                        <a:spcAft>
                          <a:spcPct val="0"/>
                        </a:spcAft>
                        <a:buClr>
                          <a:schemeClr val="folHlink"/>
                        </a:buClr>
                        <a:buSzPct val="60000"/>
                        <a:buFont typeface="Wingdings" pitchFamily="2" charset="2"/>
                        <a:buNone/>
                        <a:tabLst/>
                      </a:pPr>
                      <a:endParaRPr kumimoji="0" lang="zh-CN" altLang="en-US" sz="1800" b="1" i="0" u="none" strike="noStrike" cap="none" normalizeH="0" baseline="0" smtClean="0">
                        <a:ln>
                          <a:noFill/>
                        </a:ln>
                        <a:solidFill>
                          <a:schemeClr val="bg1"/>
                        </a:solidFill>
                        <a:effectLst/>
                        <a:latin typeface="Tahoma" pitchFamily="34" charset="0"/>
                        <a:ea typeface="宋体" pitchFamily="2" charset="-122"/>
                      </a:endParaRPr>
                    </a:p>
                  </a:txBody>
                  <a:tcPr anchor="b" horzOverflow="overflow">
                    <a:lnL>
                      <a:noFill/>
                    </a:lnL>
                    <a:lnR cap="flat">
                      <a:noFill/>
                    </a:lnR>
                    <a:lnT>
                      <a:noFill/>
                    </a:lnT>
                    <a:lnB>
                      <a:noFill/>
                    </a:lnB>
                    <a:lnTlToBr>
                      <a:noFill/>
                    </a:lnTlToBr>
                    <a:lnBlToTr>
                      <a:noFill/>
                    </a:lnBlToTr>
                    <a:noFill/>
                  </a:tcPr>
                </a:tc>
              </a:tr>
              <a:tr h="307975">
                <a:tc rowSpan="5">
                  <a:txBody>
                    <a:bodyPr/>
                    <a:lstStyle/>
                    <a:p>
                      <a:pPr marL="0" marR="0" lvl="0" indent="0" algn="ctr" defTabSz="914400" rtl="0" eaLnBrk="0" fontAlgn="ctr" latinLnBrk="0" hangingPunct="0">
                        <a:lnSpc>
                          <a:spcPct val="100000"/>
                        </a:lnSpc>
                        <a:spcBef>
                          <a:spcPct val="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chemeClr val="tx1"/>
                          </a:solidFill>
                          <a:effectLst/>
                          <a:latin typeface="宋体" pitchFamily="2" charset="-122"/>
                          <a:ea typeface="宋体" pitchFamily="2" charset="-122"/>
                        </a:rPr>
                        <a:t>前 缀</a:t>
                      </a:r>
                      <a:endParaRPr kumimoji="0" lang="zh-CN" altLang="en-US" sz="24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00"/>
                    </a:solidFill>
                  </a:tcPr>
                </a:tc>
                <a:tc rowSpan="5">
                  <a:txBody>
                    <a:bodyPr/>
                    <a:lstStyle/>
                    <a:p>
                      <a:pPr marL="0" marR="0" lvl="0" indent="0" algn="ctr" defTabSz="914400" rtl="0" eaLnBrk="0" fontAlgn="ctr" latinLnBrk="0" hangingPunct="0">
                        <a:lnSpc>
                          <a:spcPct val="100000"/>
                        </a:lnSpc>
                        <a:spcBef>
                          <a:spcPct val="0"/>
                        </a:spcBef>
                        <a:spcAft>
                          <a:spcPct val="0"/>
                        </a:spcAft>
                        <a:buClr>
                          <a:schemeClr val="folHlink"/>
                        </a:buClr>
                        <a:buSzPct val="60000"/>
                        <a:buFont typeface="Wingdings" pitchFamily="2" charset="2"/>
                        <a:buNone/>
                        <a:tabLst/>
                      </a:pPr>
                      <a:endParaRPr kumimoji="0" lang="zh-CN" altLang="en-US" sz="2400" b="1" i="0" u="none" strike="noStrike" cap="none" normalizeH="0" baseline="0" smtClean="0">
                        <a:ln>
                          <a:noFill/>
                        </a:ln>
                        <a:solidFill>
                          <a:schemeClr val="bg1"/>
                        </a:solidFill>
                        <a:effectLst/>
                        <a:latin typeface="Tahoma" pitchFamily="34" charset="0"/>
                        <a:ea typeface="宋体" pitchFamily="2" charset="-122"/>
                      </a:endParaRPr>
                    </a:p>
                  </a:txBody>
                  <a:tcPr anchor="ctr" horzOverflow="overflow">
                    <a:lnL w="1905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342900" marR="0" lvl="0" indent="-342900" algn="l" defTabSz="914400" rtl="0" eaLnBrk="0" fontAlgn="b" latinLnBrk="0" hangingPunct="0">
                        <a:lnSpc>
                          <a:spcPct val="100000"/>
                        </a:lnSpc>
                        <a:spcBef>
                          <a:spcPct val="0"/>
                        </a:spcBef>
                        <a:spcAft>
                          <a:spcPct val="0"/>
                        </a:spcAft>
                        <a:buClr>
                          <a:schemeClr val="folHlink"/>
                        </a:buClr>
                        <a:buSzPct val="60000"/>
                        <a:buFont typeface="Wingdings" pitchFamily="2" charset="2"/>
                        <a:buNone/>
                        <a:tabLst/>
                      </a:pPr>
                      <a:endParaRPr kumimoji="0" lang="zh-CN" altLang="en-US" sz="1800" b="1" i="0" u="none" strike="noStrike" cap="none" normalizeH="0" baseline="0" smtClean="0">
                        <a:ln>
                          <a:noFill/>
                        </a:ln>
                        <a:solidFill>
                          <a:schemeClr val="bg1"/>
                        </a:solidFill>
                        <a:effectLst/>
                        <a:latin typeface="Tahoma" pitchFamily="34" charset="0"/>
                        <a:ea typeface="宋体" pitchFamily="2" charset="-122"/>
                      </a:endParaRPr>
                    </a:p>
                  </a:txBody>
                  <a:tcPr anchor="b" horzOverflow="overflow">
                    <a:lnL>
                      <a:noFill/>
                    </a:lnL>
                    <a:lnR cap="flat">
                      <a:noFill/>
                    </a:lnR>
                    <a:lnT>
                      <a:noFill/>
                    </a:lnT>
                    <a:lnB>
                      <a:noFill/>
                    </a:lnB>
                    <a:lnTlToBr>
                      <a:noFill/>
                    </a:lnTlToBr>
                    <a:lnBlToTr>
                      <a:noFill/>
                    </a:lnBlToTr>
                    <a:noFill/>
                  </a:tcPr>
                </a:tc>
              </a:tr>
              <a:tr h="285750">
                <a:tc vMerge="1">
                  <a:txBody>
                    <a:bodyPr/>
                    <a:lstStyle/>
                    <a:p>
                      <a:endParaRPr lang="zh-CN" altLang="en-US"/>
                    </a:p>
                  </a:txBody>
                  <a:tcPr/>
                </a:tc>
                <a:tc vMerge="1">
                  <a:txBody>
                    <a:bodyPr/>
                    <a:lstStyle/>
                    <a:p>
                      <a:endParaRPr lang="zh-CN" altLang="en-US"/>
                    </a:p>
                  </a:txBody>
                  <a:tcPr/>
                </a:tc>
                <a:tc>
                  <a:txBody>
                    <a:bodyPr/>
                    <a:lstStyle/>
                    <a:p>
                      <a:pPr marL="342900" marR="0" lvl="0" indent="-342900" algn="l" defTabSz="914400" rtl="0" eaLnBrk="0" fontAlgn="b" latinLnBrk="0" hangingPunct="0">
                        <a:lnSpc>
                          <a:spcPct val="100000"/>
                        </a:lnSpc>
                        <a:spcBef>
                          <a:spcPct val="0"/>
                        </a:spcBef>
                        <a:spcAft>
                          <a:spcPct val="0"/>
                        </a:spcAft>
                        <a:buClr>
                          <a:schemeClr val="folHlink"/>
                        </a:buClr>
                        <a:buSzPct val="60000"/>
                        <a:buFont typeface="Wingdings" pitchFamily="2" charset="2"/>
                        <a:buNone/>
                        <a:tabLst/>
                      </a:pPr>
                      <a:endParaRPr kumimoji="0" lang="zh-CN" altLang="en-US" sz="1800" b="1" i="0" u="none" strike="noStrike" cap="none" normalizeH="0" baseline="0" smtClean="0">
                        <a:ln>
                          <a:noFill/>
                        </a:ln>
                        <a:solidFill>
                          <a:schemeClr val="bg1"/>
                        </a:solidFill>
                        <a:effectLst/>
                        <a:latin typeface="Tahoma" pitchFamily="34" charset="0"/>
                        <a:ea typeface="宋体" pitchFamily="2" charset="-122"/>
                      </a:endParaRPr>
                    </a:p>
                  </a:txBody>
                  <a:tcPr anchor="b" horzOverflow="overflow">
                    <a:lnL>
                      <a:noFill/>
                    </a:lnL>
                    <a:lnR cap="flat">
                      <a:noFill/>
                    </a:lnR>
                    <a:lnT>
                      <a:noFill/>
                    </a:lnT>
                    <a:lnB>
                      <a:noFill/>
                    </a:lnB>
                    <a:lnTlToBr>
                      <a:noFill/>
                    </a:lnTlToBr>
                    <a:lnBlToTr>
                      <a:noFill/>
                    </a:lnBlToTr>
                    <a:noFill/>
                  </a:tcPr>
                </a:tc>
              </a:tr>
              <a:tr h="285750">
                <a:tc vMerge="1">
                  <a:txBody>
                    <a:bodyPr/>
                    <a:lstStyle/>
                    <a:p>
                      <a:endParaRPr lang="zh-CN" altLang="en-US"/>
                    </a:p>
                  </a:txBody>
                  <a:tcPr/>
                </a:tc>
                <a:tc vMerge="1">
                  <a:txBody>
                    <a:bodyPr/>
                    <a:lstStyle/>
                    <a:p>
                      <a:endParaRPr lang="zh-CN" altLang="en-US"/>
                    </a:p>
                  </a:txBody>
                  <a:tcPr/>
                </a:tc>
                <a:tc>
                  <a:txBody>
                    <a:bodyPr/>
                    <a:lstStyle/>
                    <a:p>
                      <a:pPr marL="342900" marR="0" lvl="0" indent="-342900" algn="l" defTabSz="914400" rtl="0" eaLnBrk="0" fontAlgn="b" latinLnBrk="0" hangingPunct="0">
                        <a:lnSpc>
                          <a:spcPct val="100000"/>
                        </a:lnSpc>
                        <a:spcBef>
                          <a:spcPct val="0"/>
                        </a:spcBef>
                        <a:spcAft>
                          <a:spcPct val="0"/>
                        </a:spcAft>
                        <a:buClr>
                          <a:schemeClr val="folHlink"/>
                        </a:buClr>
                        <a:buSzPct val="60000"/>
                        <a:buFont typeface="Wingdings" pitchFamily="2" charset="2"/>
                        <a:buNone/>
                        <a:tabLst/>
                      </a:pPr>
                      <a:endParaRPr kumimoji="0" lang="zh-CN" altLang="en-US" sz="1800" b="1" i="0" u="none" strike="noStrike" cap="none" normalizeH="0" baseline="0" smtClean="0">
                        <a:ln>
                          <a:noFill/>
                        </a:ln>
                        <a:solidFill>
                          <a:schemeClr val="bg1"/>
                        </a:solidFill>
                        <a:effectLst/>
                        <a:latin typeface="Tahoma" pitchFamily="34" charset="0"/>
                        <a:ea typeface="宋体" pitchFamily="2" charset="-122"/>
                      </a:endParaRPr>
                    </a:p>
                  </a:txBody>
                  <a:tcPr anchor="b" horzOverflow="overflow">
                    <a:lnL>
                      <a:noFill/>
                    </a:lnL>
                    <a:lnR cap="flat">
                      <a:noFill/>
                    </a:lnR>
                    <a:lnT>
                      <a:noFill/>
                    </a:lnT>
                    <a:lnB>
                      <a:noFill/>
                    </a:lnB>
                    <a:lnTlToBr>
                      <a:noFill/>
                    </a:lnTlToBr>
                    <a:lnBlToTr>
                      <a:noFill/>
                    </a:lnBlToTr>
                    <a:noFill/>
                  </a:tcPr>
                </a:tc>
              </a:tr>
              <a:tr h="285750">
                <a:tc vMerge="1">
                  <a:txBody>
                    <a:bodyPr/>
                    <a:lstStyle/>
                    <a:p>
                      <a:endParaRPr lang="zh-CN" altLang="en-US"/>
                    </a:p>
                  </a:txBody>
                  <a:tcPr/>
                </a:tc>
                <a:tc vMerge="1">
                  <a:txBody>
                    <a:bodyPr/>
                    <a:lstStyle/>
                    <a:p>
                      <a:endParaRPr lang="zh-CN" altLang="en-US"/>
                    </a:p>
                  </a:txBody>
                  <a:tcPr/>
                </a:tc>
                <a:tc>
                  <a:txBody>
                    <a:bodyPr/>
                    <a:lstStyle/>
                    <a:p>
                      <a:pPr marL="342900" marR="0" lvl="0" indent="-342900" algn="l" defTabSz="914400" rtl="0" eaLnBrk="0" fontAlgn="b" latinLnBrk="0" hangingPunct="0">
                        <a:lnSpc>
                          <a:spcPct val="100000"/>
                        </a:lnSpc>
                        <a:spcBef>
                          <a:spcPct val="0"/>
                        </a:spcBef>
                        <a:spcAft>
                          <a:spcPct val="0"/>
                        </a:spcAft>
                        <a:buClr>
                          <a:schemeClr val="folHlink"/>
                        </a:buClr>
                        <a:buSzPct val="60000"/>
                        <a:buFont typeface="Wingdings" pitchFamily="2" charset="2"/>
                        <a:buNone/>
                        <a:tabLst/>
                      </a:pPr>
                      <a:endParaRPr kumimoji="0" lang="zh-CN" altLang="en-US" sz="1800" b="1" i="0" u="none" strike="noStrike" cap="none" normalizeH="0" baseline="0" smtClean="0">
                        <a:ln>
                          <a:noFill/>
                        </a:ln>
                        <a:solidFill>
                          <a:schemeClr val="bg1"/>
                        </a:solidFill>
                        <a:effectLst/>
                        <a:latin typeface="Tahoma" pitchFamily="34" charset="0"/>
                        <a:ea typeface="宋体" pitchFamily="2" charset="-122"/>
                      </a:endParaRPr>
                    </a:p>
                  </a:txBody>
                  <a:tcPr anchor="b" horzOverflow="overflow">
                    <a:lnL>
                      <a:noFill/>
                    </a:lnL>
                    <a:lnR cap="flat">
                      <a:noFill/>
                    </a:lnR>
                    <a:lnT>
                      <a:noFill/>
                    </a:lnT>
                    <a:lnB>
                      <a:noFill/>
                    </a:lnB>
                    <a:lnTlToBr>
                      <a:noFill/>
                    </a:lnTlToBr>
                    <a:lnBlToTr>
                      <a:noFill/>
                    </a:lnBlToTr>
                    <a:noFill/>
                  </a:tcPr>
                </a:tc>
              </a:tr>
              <a:tr h="285750">
                <a:tc vMerge="1">
                  <a:txBody>
                    <a:bodyPr/>
                    <a:lstStyle/>
                    <a:p>
                      <a:endParaRPr lang="zh-CN" altLang="en-US"/>
                    </a:p>
                  </a:txBody>
                  <a:tcPr/>
                </a:tc>
                <a:tc vMerge="1">
                  <a:txBody>
                    <a:bodyPr/>
                    <a:lstStyle/>
                    <a:p>
                      <a:endParaRPr lang="zh-CN" altLang="en-US"/>
                    </a:p>
                  </a:txBody>
                  <a:tcPr/>
                </a:tc>
                <a:tc>
                  <a:txBody>
                    <a:bodyPr/>
                    <a:lstStyle/>
                    <a:p>
                      <a:pPr marL="342900" marR="0" lvl="0" indent="-342900" algn="l" defTabSz="914400" rtl="0" eaLnBrk="0" fontAlgn="b" latinLnBrk="0" hangingPunct="0">
                        <a:lnSpc>
                          <a:spcPct val="100000"/>
                        </a:lnSpc>
                        <a:spcBef>
                          <a:spcPct val="0"/>
                        </a:spcBef>
                        <a:spcAft>
                          <a:spcPct val="0"/>
                        </a:spcAft>
                        <a:buClr>
                          <a:schemeClr val="folHlink"/>
                        </a:buClr>
                        <a:buSzPct val="60000"/>
                        <a:buFont typeface="Wingdings" pitchFamily="2" charset="2"/>
                        <a:buNone/>
                        <a:tabLst/>
                      </a:pPr>
                      <a:endParaRPr kumimoji="0" lang="zh-CN" altLang="en-US" sz="1800" b="1" i="0" u="none" strike="noStrike" cap="none" normalizeH="0" baseline="0" smtClean="0">
                        <a:ln>
                          <a:noFill/>
                        </a:ln>
                        <a:solidFill>
                          <a:schemeClr val="bg1"/>
                        </a:solidFill>
                        <a:effectLst/>
                        <a:latin typeface="Tahoma" pitchFamily="34" charset="0"/>
                        <a:ea typeface="宋体" pitchFamily="2" charset="-122"/>
                      </a:endParaRPr>
                    </a:p>
                  </a:txBody>
                  <a:tcPr anchor="b" horzOverflow="overflow">
                    <a:lnL>
                      <a:noFill/>
                    </a:lnL>
                    <a:lnR cap="flat">
                      <a:noFill/>
                    </a:lnR>
                    <a:lnT>
                      <a:noFill/>
                    </a:lnT>
                    <a:lnB>
                      <a:noFill/>
                    </a:lnB>
                    <a:lnTlToBr>
                      <a:noFill/>
                    </a:lnTlToBr>
                    <a:lnBlToTr>
                      <a:noFill/>
                    </a:lnBlToTr>
                    <a:noFill/>
                  </a:tcPr>
                </a:tc>
              </a:tr>
              <a:tr h="307975">
                <a:tc rowSpan="3">
                  <a:txBody>
                    <a:bodyPr/>
                    <a:lstStyle/>
                    <a:p>
                      <a:pPr marL="0" marR="0" lvl="0" indent="0" algn="ctr" defTabSz="914400" rtl="0" eaLnBrk="0" fontAlgn="ctr" latinLnBrk="0" hangingPunct="0">
                        <a:lnSpc>
                          <a:spcPct val="100000"/>
                        </a:lnSpc>
                        <a:spcBef>
                          <a:spcPct val="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chemeClr val="tx1"/>
                          </a:solidFill>
                          <a:effectLst/>
                          <a:latin typeface="宋体" pitchFamily="2" charset="-122"/>
                          <a:ea typeface="宋体" pitchFamily="2" charset="-122"/>
                        </a:rPr>
                        <a:t>后 缀 </a:t>
                      </a:r>
                      <a:endParaRPr kumimoji="0" lang="zh-CN" altLang="en-US" sz="24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00"/>
                    </a:solidFill>
                  </a:tcPr>
                </a:tc>
                <a:tc rowSpan="3">
                  <a:txBody>
                    <a:bodyPr/>
                    <a:lstStyle/>
                    <a:p>
                      <a:pPr marL="0" marR="0" lvl="0" indent="0" algn="ctr" defTabSz="914400" rtl="0" eaLnBrk="0" fontAlgn="ctr" latinLnBrk="0" hangingPunct="0">
                        <a:lnSpc>
                          <a:spcPct val="100000"/>
                        </a:lnSpc>
                        <a:spcBef>
                          <a:spcPct val="0"/>
                        </a:spcBef>
                        <a:spcAft>
                          <a:spcPct val="0"/>
                        </a:spcAft>
                        <a:buClr>
                          <a:schemeClr val="folHlink"/>
                        </a:buClr>
                        <a:buSzPct val="60000"/>
                        <a:buFont typeface="Wingdings" pitchFamily="2" charset="2"/>
                        <a:buNone/>
                        <a:tabLst/>
                      </a:pPr>
                      <a:endParaRPr kumimoji="0" lang="zh-CN" altLang="en-US" sz="2400" b="1" i="0" u="none" strike="noStrike" cap="none" normalizeH="0" baseline="0" smtClean="0">
                        <a:ln>
                          <a:noFill/>
                        </a:ln>
                        <a:solidFill>
                          <a:schemeClr val="bg1"/>
                        </a:solidFill>
                        <a:effectLst/>
                        <a:latin typeface="Tahoma" pitchFamily="34" charset="0"/>
                        <a:ea typeface="宋体" pitchFamily="2" charset="-122"/>
                      </a:endParaRPr>
                    </a:p>
                  </a:txBody>
                  <a:tcPr anchor="ctr" horzOverflow="overflow">
                    <a:lnL w="19050"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342900" marR="0" lvl="0" indent="-342900" algn="l" defTabSz="914400" rtl="0" eaLnBrk="0" fontAlgn="b" latinLnBrk="0" hangingPunct="0">
                        <a:lnSpc>
                          <a:spcPct val="100000"/>
                        </a:lnSpc>
                        <a:spcBef>
                          <a:spcPct val="0"/>
                        </a:spcBef>
                        <a:spcAft>
                          <a:spcPct val="0"/>
                        </a:spcAft>
                        <a:buClr>
                          <a:schemeClr val="folHlink"/>
                        </a:buClr>
                        <a:buSzPct val="60000"/>
                        <a:buFont typeface="Wingdings" pitchFamily="2" charset="2"/>
                        <a:buNone/>
                        <a:tabLst/>
                      </a:pPr>
                      <a:endParaRPr kumimoji="0" lang="zh-CN" altLang="en-US" sz="1800" b="1" i="0" u="none" strike="noStrike" cap="none" normalizeH="0" baseline="0" smtClean="0">
                        <a:ln>
                          <a:noFill/>
                        </a:ln>
                        <a:solidFill>
                          <a:schemeClr val="bg1"/>
                        </a:solidFill>
                        <a:effectLst/>
                        <a:latin typeface="Tahoma" pitchFamily="34" charset="0"/>
                        <a:ea typeface="宋体" pitchFamily="2" charset="-122"/>
                      </a:endParaRPr>
                    </a:p>
                  </a:txBody>
                  <a:tcPr anchor="b" horzOverflow="overflow">
                    <a:lnL>
                      <a:noFill/>
                    </a:lnL>
                    <a:lnR cap="flat">
                      <a:noFill/>
                    </a:lnR>
                    <a:lnT>
                      <a:noFill/>
                    </a:lnT>
                    <a:lnB>
                      <a:noFill/>
                    </a:lnB>
                    <a:lnTlToBr>
                      <a:noFill/>
                    </a:lnTlToBr>
                    <a:lnBlToTr>
                      <a:noFill/>
                    </a:lnBlToTr>
                    <a:noFill/>
                  </a:tcPr>
                </a:tc>
              </a:tr>
              <a:tr h="285750">
                <a:tc vMerge="1">
                  <a:txBody>
                    <a:bodyPr/>
                    <a:lstStyle/>
                    <a:p>
                      <a:endParaRPr lang="zh-CN" altLang="en-US"/>
                    </a:p>
                  </a:txBody>
                  <a:tcPr/>
                </a:tc>
                <a:tc vMerge="1">
                  <a:txBody>
                    <a:bodyPr/>
                    <a:lstStyle/>
                    <a:p>
                      <a:endParaRPr lang="zh-CN" altLang="en-US"/>
                    </a:p>
                  </a:txBody>
                  <a:tcPr/>
                </a:tc>
                <a:tc>
                  <a:txBody>
                    <a:bodyPr/>
                    <a:lstStyle/>
                    <a:p>
                      <a:pPr marL="342900" marR="0" lvl="0" indent="-342900" algn="l" defTabSz="914400" rtl="0" eaLnBrk="0" fontAlgn="b" latinLnBrk="0" hangingPunct="0">
                        <a:lnSpc>
                          <a:spcPct val="100000"/>
                        </a:lnSpc>
                        <a:spcBef>
                          <a:spcPct val="0"/>
                        </a:spcBef>
                        <a:spcAft>
                          <a:spcPct val="0"/>
                        </a:spcAft>
                        <a:buClr>
                          <a:schemeClr val="folHlink"/>
                        </a:buClr>
                        <a:buSzPct val="60000"/>
                        <a:buFont typeface="Wingdings" pitchFamily="2" charset="2"/>
                        <a:buNone/>
                        <a:tabLst/>
                      </a:pPr>
                      <a:endParaRPr kumimoji="0" lang="zh-CN" altLang="en-US" sz="1800" b="1" i="0" u="none" strike="noStrike" cap="none" normalizeH="0" baseline="0" smtClean="0">
                        <a:ln>
                          <a:noFill/>
                        </a:ln>
                        <a:solidFill>
                          <a:schemeClr val="bg1"/>
                        </a:solidFill>
                        <a:effectLst/>
                        <a:latin typeface="Tahoma" pitchFamily="34" charset="0"/>
                        <a:ea typeface="宋体" pitchFamily="2" charset="-122"/>
                      </a:endParaRPr>
                    </a:p>
                  </a:txBody>
                  <a:tcPr anchor="b" horzOverflow="overflow">
                    <a:lnL>
                      <a:noFill/>
                    </a:lnL>
                    <a:lnR cap="flat">
                      <a:noFill/>
                    </a:lnR>
                    <a:lnT>
                      <a:noFill/>
                    </a:lnT>
                    <a:lnB>
                      <a:noFill/>
                    </a:lnB>
                    <a:lnTlToBr>
                      <a:noFill/>
                    </a:lnTlToBr>
                    <a:lnBlToTr>
                      <a:noFill/>
                    </a:lnBlToTr>
                    <a:noFill/>
                  </a:tcPr>
                </a:tc>
              </a:tr>
              <a:tr h="285750">
                <a:tc vMerge="1">
                  <a:txBody>
                    <a:bodyPr/>
                    <a:lstStyle/>
                    <a:p>
                      <a:endParaRPr lang="zh-CN" altLang="en-US"/>
                    </a:p>
                  </a:txBody>
                  <a:tcPr/>
                </a:tc>
                <a:tc vMerge="1">
                  <a:txBody>
                    <a:bodyPr/>
                    <a:lstStyle/>
                    <a:p>
                      <a:endParaRPr lang="zh-CN" altLang="en-US"/>
                    </a:p>
                  </a:txBody>
                  <a:tcPr/>
                </a:tc>
                <a:tc>
                  <a:txBody>
                    <a:bodyPr/>
                    <a:lstStyle/>
                    <a:p>
                      <a:pPr marL="342900" marR="0" lvl="0" indent="-342900" algn="l" defTabSz="914400" rtl="0" eaLnBrk="0" fontAlgn="b" latinLnBrk="0" hangingPunct="0">
                        <a:lnSpc>
                          <a:spcPct val="100000"/>
                        </a:lnSpc>
                        <a:spcBef>
                          <a:spcPct val="0"/>
                        </a:spcBef>
                        <a:spcAft>
                          <a:spcPct val="0"/>
                        </a:spcAft>
                        <a:buClr>
                          <a:schemeClr val="folHlink"/>
                        </a:buClr>
                        <a:buSzPct val="60000"/>
                        <a:buFont typeface="Wingdings" pitchFamily="2" charset="2"/>
                        <a:buNone/>
                        <a:tabLst/>
                      </a:pPr>
                      <a:endParaRPr kumimoji="0" lang="zh-CN" altLang="en-US" sz="1800" b="1" i="0" u="none" strike="noStrike" cap="none" normalizeH="0" baseline="0" smtClean="0">
                        <a:ln>
                          <a:noFill/>
                        </a:ln>
                        <a:solidFill>
                          <a:schemeClr val="bg1"/>
                        </a:solidFill>
                        <a:effectLst/>
                        <a:latin typeface="Tahoma" pitchFamily="34" charset="0"/>
                        <a:ea typeface="宋体" pitchFamily="2" charset="-122"/>
                      </a:endParaRPr>
                    </a:p>
                  </a:txBody>
                  <a:tcPr anchor="b" horzOverflow="overflow">
                    <a:lnL>
                      <a:noFill/>
                    </a:lnL>
                    <a:lnR cap="flat">
                      <a:noFill/>
                    </a:lnR>
                    <a:lnT>
                      <a:noFill/>
                    </a:lnT>
                    <a:lnB cap="flat">
                      <a:noFill/>
                    </a:lnB>
                    <a:lnTlToBr>
                      <a:noFill/>
                    </a:lnTlToBr>
                    <a:lnBlToTr>
                      <a:noFill/>
                    </a:lnBlToTr>
                    <a:noFill/>
                  </a:tcPr>
                </a:tc>
              </a:tr>
            </a:tbl>
          </a:graphicData>
        </a:graphic>
      </p:graphicFrame>
    </p:spTree>
  </p:cSld>
  <p:clrMapOvr>
    <a:masterClrMapping/>
  </p:clrMapOvr>
  <p:transition>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kumimoji="1" lang="zh-CN" altLang="en-US" sz="3600" b="1" smtClean="0">
                <a:solidFill>
                  <a:schemeClr val="tx1"/>
                </a:solidFill>
              </a:rPr>
              <a:t>第一步：电话号码等价类划分</a:t>
            </a:r>
          </a:p>
        </p:txBody>
      </p:sp>
      <p:graphicFrame>
        <p:nvGraphicFramePr>
          <p:cNvPr id="172035" name="Group 3"/>
          <p:cNvGraphicFramePr>
            <a:graphicFrameLocks noGrp="1"/>
          </p:cNvGraphicFramePr>
          <p:nvPr>
            <p:ph idx="1"/>
          </p:nvPr>
        </p:nvGraphicFramePr>
        <p:xfrm>
          <a:off x="673100" y="2060575"/>
          <a:ext cx="7859713" cy="4497388"/>
        </p:xfrm>
        <a:graphic>
          <a:graphicData uri="http://schemas.openxmlformats.org/drawingml/2006/table">
            <a:tbl>
              <a:tblPr/>
              <a:tblGrid>
                <a:gridCol w="2125663"/>
                <a:gridCol w="2441575"/>
                <a:gridCol w="3292475"/>
              </a:tblGrid>
              <a:tr h="287338">
                <a:tc>
                  <a:txBody>
                    <a:bodyPr/>
                    <a:lstStyle/>
                    <a:p>
                      <a:pPr marL="342900" marR="0" lvl="0" indent="-342900" algn="ctr" defTabSz="914400" rtl="0" eaLnBrk="0" fontAlgn="t" latinLnBrk="0" hangingPunct="0">
                        <a:lnSpc>
                          <a:spcPct val="100000"/>
                        </a:lnSpc>
                        <a:spcBef>
                          <a:spcPct val="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chemeClr val="hlink"/>
                          </a:solidFill>
                          <a:effectLst/>
                          <a:latin typeface="宋体" pitchFamily="2" charset="-122"/>
                          <a:ea typeface="宋体" pitchFamily="2" charset="-122"/>
                        </a:rPr>
                        <a:t>输入条件</a:t>
                      </a:r>
                      <a:endParaRPr kumimoji="0" lang="zh-CN" altLang="en-US" sz="2400" b="1" i="0" u="none" strike="noStrike" cap="none" normalizeH="0" baseline="0" smtClean="0">
                        <a:ln>
                          <a:noFill/>
                        </a:ln>
                        <a:solidFill>
                          <a:schemeClr val="hlink"/>
                        </a:solidFill>
                        <a:effectLst/>
                        <a:latin typeface="Tahoma" pitchFamily="34" charset="0"/>
                        <a:ea typeface="宋体" pitchFamily="2"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0" fontAlgn="t" latinLnBrk="0" hangingPunct="0">
                        <a:lnSpc>
                          <a:spcPct val="100000"/>
                        </a:lnSpc>
                        <a:spcBef>
                          <a:spcPct val="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chemeClr val="hlink"/>
                          </a:solidFill>
                          <a:effectLst/>
                          <a:latin typeface="宋体" pitchFamily="2" charset="-122"/>
                          <a:ea typeface="宋体" pitchFamily="2" charset="-122"/>
                        </a:rPr>
                        <a:t>有效等价类</a:t>
                      </a:r>
                      <a:endParaRPr kumimoji="0" lang="zh-CN" altLang="en-US" sz="2400" b="1" i="0" u="none" strike="noStrike" cap="none" normalizeH="0" baseline="0" smtClean="0">
                        <a:ln>
                          <a:noFill/>
                        </a:ln>
                        <a:solidFill>
                          <a:schemeClr val="hlink"/>
                        </a:solidFill>
                        <a:effectLst/>
                        <a:latin typeface="Tahoma" pitchFamily="34" charset="0"/>
                        <a:ea typeface="宋体" pitchFamily="2"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0" fontAlgn="t" latinLnBrk="0" hangingPunct="0">
                        <a:lnSpc>
                          <a:spcPct val="100000"/>
                        </a:lnSpc>
                        <a:spcBef>
                          <a:spcPct val="0"/>
                        </a:spcBef>
                        <a:spcAft>
                          <a:spcPct val="0"/>
                        </a:spcAft>
                        <a:buClr>
                          <a:schemeClr val="folHlink"/>
                        </a:buClr>
                        <a:buSzPct val="60000"/>
                        <a:buFont typeface="Wingdings" pitchFamily="2" charset="2"/>
                        <a:buNone/>
                        <a:tabLst/>
                      </a:pPr>
                      <a:endParaRPr kumimoji="0" lang="zh-CN" altLang="en-US" sz="18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9050" cap="flat" cmpd="sng" algn="ctr">
                      <a:solidFill>
                        <a:schemeClr val="tx1"/>
                      </a:solidFill>
                      <a:prstDash val="solid"/>
                      <a:round/>
                      <a:headEnd type="none" w="med" len="med"/>
                      <a:tailEnd type="none" w="med" len="med"/>
                    </a:lnL>
                    <a:lnR cap="flat">
                      <a:noFill/>
                    </a:lnR>
                    <a:lnT cap="flat">
                      <a:noFill/>
                    </a:lnT>
                    <a:lnB>
                      <a:noFill/>
                    </a:lnB>
                    <a:lnTlToBr>
                      <a:noFill/>
                    </a:lnTlToBr>
                    <a:lnBlToTr>
                      <a:noFill/>
                    </a:lnBlToTr>
                    <a:noFill/>
                  </a:tcPr>
                </a:tc>
              </a:tr>
              <a:tr h="314325">
                <a:tc rowSpan="3">
                  <a:txBody>
                    <a:bodyPr/>
                    <a:lstStyle/>
                    <a:p>
                      <a:pPr marL="0" marR="0" lvl="0" indent="0" algn="ctr" defTabSz="914400" rtl="0" eaLnBrk="0" fontAlgn="ctr" latinLnBrk="0" hangingPunct="0">
                        <a:lnSpc>
                          <a:spcPct val="100000"/>
                        </a:lnSpc>
                        <a:spcBef>
                          <a:spcPct val="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chemeClr val="tx1"/>
                          </a:solidFill>
                          <a:effectLst/>
                          <a:latin typeface="宋体" pitchFamily="2" charset="-122"/>
                          <a:ea typeface="宋体" pitchFamily="2" charset="-122"/>
                        </a:rPr>
                        <a:t>地区码</a:t>
                      </a:r>
                      <a:r>
                        <a:rPr kumimoji="0" lang="zh-CN" altLang="en-US" sz="2400" b="0" i="0" u="none" strike="noStrike" cap="none" normalizeH="0" baseline="0" smtClean="0">
                          <a:ln>
                            <a:noFill/>
                          </a:ln>
                          <a:solidFill>
                            <a:schemeClr val="hlink"/>
                          </a:solidFill>
                          <a:effectLst/>
                          <a:latin typeface="宋体" pitchFamily="2" charset="-122"/>
                          <a:ea typeface="宋体" pitchFamily="2" charset="-122"/>
                        </a:rPr>
                        <a:t> </a:t>
                      </a:r>
                      <a:endParaRPr kumimoji="0" lang="zh-CN" altLang="en-US" sz="2400" b="1" i="0" u="none" strike="noStrike" cap="none" normalizeH="0" baseline="0" smtClean="0">
                        <a:ln>
                          <a:noFill/>
                        </a:ln>
                        <a:solidFill>
                          <a:schemeClr val="hlink"/>
                        </a:solidFill>
                        <a:effectLst/>
                        <a:latin typeface="Tahoma" pitchFamily="34" charset="0"/>
                        <a:ea typeface="宋体" pitchFamily="2" charset="-122"/>
                      </a:endParaRP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00"/>
                    </a:solidFill>
                  </a:tcPr>
                </a:tc>
                <a:tc rowSpan="3">
                  <a:txBody>
                    <a:bodyPr/>
                    <a:lstStyle/>
                    <a:p>
                      <a:pPr marL="0" marR="0" lvl="0" indent="0" algn="ctr" defTabSz="914400" rtl="0" eaLnBrk="0" fontAlgn="ctr" latinLnBrk="0" hangingPunct="0">
                        <a:lnSpc>
                          <a:spcPct val="100000"/>
                        </a:lnSpc>
                        <a:spcBef>
                          <a:spcPct val="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chemeClr val="bg1"/>
                          </a:solidFill>
                          <a:effectLst/>
                          <a:latin typeface="宋体" pitchFamily="2" charset="-122"/>
                          <a:ea typeface="宋体" pitchFamily="2" charset="-122"/>
                          <a:cs typeface="Times New Roman" pitchFamily="18" charset="0"/>
                        </a:rPr>
                        <a:t>空白   </a:t>
                      </a:r>
                      <a:r>
                        <a:rPr kumimoji="0" lang="en-US" altLang="zh-CN" sz="2400" b="0" i="0" u="none" strike="noStrike" cap="none" normalizeH="0" baseline="0" smtClean="0">
                          <a:ln>
                            <a:noFill/>
                          </a:ln>
                          <a:solidFill>
                            <a:schemeClr val="bg1"/>
                          </a:solidFill>
                          <a:effectLst/>
                          <a:latin typeface="宋体" pitchFamily="2" charset="-122"/>
                          <a:ea typeface="宋体" pitchFamily="2" charset="-122"/>
                          <a:cs typeface="Times New Roman" pitchFamily="18" charset="0"/>
                        </a:rPr>
                        <a:t>(1)                       3</a:t>
                      </a:r>
                      <a:r>
                        <a:rPr kumimoji="0" lang="zh-CN" altLang="en-US" sz="2400" b="0" i="0" u="none" strike="noStrike" cap="none" normalizeH="0" baseline="0" smtClean="0">
                          <a:ln>
                            <a:noFill/>
                          </a:ln>
                          <a:solidFill>
                            <a:schemeClr val="bg1"/>
                          </a:solidFill>
                          <a:effectLst/>
                          <a:latin typeface="宋体" pitchFamily="2" charset="-122"/>
                          <a:ea typeface="宋体" pitchFamily="2" charset="-122"/>
                          <a:cs typeface="Times New Roman" pitchFamily="18" charset="0"/>
                        </a:rPr>
                        <a:t>位数字</a:t>
                      </a:r>
                      <a:r>
                        <a:rPr kumimoji="0" lang="en-US" altLang="zh-CN" sz="2400" b="0" i="0" u="none" strike="noStrike" cap="none" normalizeH="0" baseline="0" smtClean="0">
                          <a:ln>
                            <a:noFill/>
                          </a:ln>
                          <a:solidFill>
                            <a:schemeClr val="bg1"/>
                          </a:solidFill>
                          <a:effectLst/>
                          <a:latin typeface="宋体" pitchFamily="2" charset="-122"/>
                          <a:ea typeface="宋体" pitchFamily="2" charset="-122"/>
                          <a:cs typeface="Times New Roman" pitchFamily="18" charset="0"/>
                        </a:rPr>
                        <a:t>(2) </a:t>
                      </a:r>
                      <a:endParaRPr kumimoji="0" lang="en-US" altLang="zh-CN" sz="2400" b="1" i="0" u="none" strike="noStrike" cap="none" normalizeH="0" baseline="0" smtClean="0">
                        <a:ln>
                          <a:noFill/>
                        </a:ln>
                        <a:solidFill>
                          <a:schemeClr val="bg1"/>
                        </a:solidFill>
                        <a:effectLst/>
                        <a:latin typeface="Tahoma" pitchFamily="34" charset="0"/>
                        <a:ea typeface="宋体" pitchFamily="2" charset="-122"/>
                      </a:endParaRP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0033CC"/>
                    </a:solidFill>
                  </a:tcPr>
                </a:tc>
                <a:tc>
                  <a:txBody>
                    <a:bodyPr/>
                    <a:lstStyle/>
                    <a:p>
                      <a:pPr marL="342900" marR="0" lvl="0" indent="-342900" algn="l" defTabSz="914400" rtl="0" eaLnBrk="0" fontAlgn="b" latinLnBrk="0" hangingPunct="0">
                        <a:lnSpc>
                          <a:spcPct val="100000"/>
                        </a:lnSpc>
                        <a:spcBef>
                          <a:spcPct val="0"/>
                        </a:spcBef>
                        <a:spcAft>
                          <a:spcPct val="0"/>
                        </a:spcAft>
                        <a:buClr>
                          <a:schemeClr val="folHlink"/>
                        </a:buClr>
                        <a:buSzPct val="60000"/>
                        <a:buFont typeface="Wingdings" pitchFamily="2" charset="2"/>
                        <a:buNone/>
                        <a:tabLst/>
                      </a:pPr>
                      <a:endParaRPr kumimoji="0" lang="zh-CN" altLang="en-US" sz="1800" b="1" i="0" u="none" strike="noStrike" cap="none" normalizeH="0" baseline="0" smtClean="0">
                        <a:ln>
                          <a:noFill/>
                        </a:ln>
                        <a:solidFill>
                          <a:schemeClr val="tx1"/>
                        </a:solidFill>
                        <a:effectLst/>
                        <a:latin typeface="Tahoma" pitchFamily="34" charset="0"/>
                        <a:ea typeface="宋体" pitchFamily="2" charset="-122"/>
                      </a:endParaRPr>
                    </a:p>
                  </a:txBody>
                  <a:tcPr anchor="b" horzOverflow="overflow">
                    <a:lnL w="1905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285750">
                <a:tc vMerge="1">
                  <a:txBody>
                    <a:bodyPr/>
                    <a:lstStyle/>
                    <a:p>
                      <a:endParaRPr lang="zh-CN" altLang="en-US"/>
                    </a:p>
                  </a:txBody>
                  <a:tcPr/>
                </a:tc>
                <a:tc vMerge="1">
                  <a:txBody>
                    <a:bodyPr/>
                    <a:lstStyle/>
                    <a:p>
                      <a:endParaRPr lang="zh-CN" altLang="en-US"/>
                    </a:p>
                  </a:txBody>
                  <a:tcPr/>
                </a:tc>
                <a:tc>
                  <a:txBody>
                    <a:bodyPr/>
                    <a:lstStyle/>
                    <a:p>
                      <a:pPr marL="342900" marR="0" lvl="0" indent="-342900" algn="l" defTabSz="914400" rtl="0" eaLnBrk="0" fontAlgn="b" latinLnBrk="0" hangingPunct="0">
                        <a:lnSpc>
                          <a:spcPct val="100000"/>
                        </a:lnSpc>
                        <a:spcBef>
                          <a:spcPct val="0"/>
                        </a:spcBef>
                        <a:spcAft>
                          <a:spcPct val="0"/>
                        </a:spcAft>
                        <a:buClr>
                          <a:schemeClr val="folHlink"/>
                        </a:buClr>
                        <a:buSzPct val="60000"/>
                        <a:buFont typeface="Wingdings" pitchFamily="2" charset="2"/>
                        <a:buNone/>
                        <a:tabLst/>
                      </a:pPr>
                      <a:endParaRPr kumimoji="0" lang="zh-CN" altLang="en-US" sz="1800" b="1" i="0" u="none" strike="noStrike" cap="none" normalizeH="0" baseline="0" smtClean="0">
                        <a:ln>
                          <a:noFill/>
                        </a:ln>
                        <a:solidFill>
                          <a:schemeClr val="tx1"/>
                        </a:solidFill>
                        <a:effectLst/>
                        <a:latin typeface="Tahoma" pitchFamily="34" charset="0"/>
                        <a:ea typeface="宋体" pitchFamily="2" charset="-122"/>
                      </a:endParaRPr>
                    </a:p>
                  </a:txBody>
                  <a:tcPr anchor="b" horzOverflow="overflow">
                    <a:lnL w="1905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285750">
                <a:tc vMerge="1">
                  <a:txBody>
                    <a:bodyPr/>
                    <a:lstStyle/>
                    <a:p>
                      <a:endParaRPr lang="zh-CN" altLang="en-US"/>
                    </a:p>
                  </a:txBody>
                  <a:tcPr/>
                </a:tc>
                <a:tc vMerge="1">
                  <a:txBody>
                    <a:bodyPr/>
                    <a:lstStyle/>
                    <a:p>
                      <a:endParaRPr lang="zh-CN" altLang="en-US"/>
                    </a:p>
                  </a:txBody>
                  <a:tcPr/>
                </a:tc>
                <a:tc>
                  <a:txBody>
                    <a:bodyPr/>
                    <a:lstStyle/>
                    <a:p>
                      <a:pPr marL="342900" marR="0" lvl="0" indent="-342900" algn="l" defTabSz="914400" rtl="0" eaLnBrk="0" fontAlgn="b" latinLnBrk="0" hangingPunct="0">
                        <a:lnSpc>
                          <a:spcPct val="100000"/>
                        </a:lnSpc>
                        <a:spcBef>
                          <a:spcPct val="0"/>
                        </a:spcBef>
                        <a:spcAft>
                          <a:spcPct val="0"/>
                        </a:spcAft>
                        <a:buClr>
                          <a:schemeClr val="folHlink"/>
                        </a:buClr>
                        <a:buSzPct val="60000"/>
                        <a:buFont typeface="Wingdings" pitchFamily="2" charset="2"/>
                        <a:buNone/>
                        <a:tabLst/>
                      </a:pPr>
                      <a:endParaRPr kumimoji="0" lang="zh-CN" altLang="en-US" sz="1800" b="1" i="0" u="none" strike="noStrike" cap="none" normalizeH="0" baseline="0" smtClean="0">
                        <a:ln>
                          <a:noFill/>
                        </a:ln>
                        <a:solidFill>
                          <a:schemeClr val="tx1"/>
                        </a:solidFill>
                        <a:effectLst/>
                        <a:latin typeface="Tahoma" pitchFamily="34" charset="0"/>
                        <a:ea typeface="宋体" pitchFamily="2" charset="-122"/>
                      </a:endParaRPr>
                    </a:p>
                  </a:txBody>
                  <a:tcPr anchor="b" horzOverflow="overflow">
                    <a:lnL w="1905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15913">
                <a:tc rowSpan="5">
                  <a:txBody>
                    <a:bodyPr/>
                    <a:lstStyle/>
                    <a:p>
                      <a:pPr marL="0" marR="0" lvl="0" indent="0" algn="ctr" defTabSz="914400" rtl="0" eaLnBrk="0" fontAlgn="ctr" latinLnBrk="0" hangingPunct="0">
                        <a:lnSpc>
                          <a:spcPct val="100000"/>
                        </a:lnSpc>
                        <a:spcBef>
                          <a:spcPct val="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chemeClr val="tx1"/>
                          </a:solidFill>
                          <a:effectLst/>
                          <a:latin typeface="宋体" pitchFamily="2" charset="-122"/>
                          <a:ea typeface="宋体" pitchFamily="2" charset="-122"/>
                        </a:rPr>
                        <a:t>前 缀</a:t>
                      </a:r>
                      <a:endParaRPr kumimoji="0" lang="zh-CN" altLang="en-US" sz="24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00"/>
                    </a:solidFill>
                  </a:tcPr>
                </a:tc>
                <a:tc rowSpan="5">
                  <a:txBody>
                    <a:bodyPr/>
                    <a:lstStyle/>
                    <a:p>
                      <a:pPr marL="0" marR="0" lvl="0" indent="0" algn="ctr" defTabSz="914400" rtl="0" eaLnBrk="0" fontAlgn="ctr" latinLnBrk="0" hangingPunct="0">
                        <a:lnSpc>
                          <a:spcPct val="100000"/>
                        </a:lnSpc>
                        <a:spcBef>
                          <a:spcPct val="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chemeClr val="bg1"/>
                          </a:solidFill>
                          <a:effectLst/>
                          <a:latin typeface="宋体" pitchFamily="2" charset="-122"/>
                          <a:ea typeface="宋体" pitchFamily="2" charset="-122"/>
                        </a:rPr>
                        <a:t>从</a:t>
                      </a:r>
                      <a:r>
                        <a:rPr kumimoji="0" lang="en-US" altLang="zh-CN" sz="24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200</a:t>
                      </a:r>
                      <a:r>
                        <a:rPr kumimoji="0" lang="zh-CN" altLang="en-US" sz="2400" b="0" i="0" u="none" strike="noStrike" cap="none" normalizeH="0" baseline="0" smtClean="0">
                          <a:ln>
                            <a:noFill/>
                          </a:ln>
                          <a:solidFill>
                            <a:schemeClr val="bg1"/>
                          </a:solidFill>
                          <a:effectLst/>
                          <a:latin typeface="宋体" pitchFamily="2" charset="-122"/>
                          <a:ea typeface="宋体" pitchFamily="2" charset="-122"/>
                        </a:rPr>
                        <a:t>到</a:t>
                      </a:r>
                      <a:r>
                        <a:rPr kumimoji="0" lang="en-US" altLang="zh-CN" sz="24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999</a:t>
                      </a:r>
                      <a:r>
                        <a:rPr kumimoji="0" lang="zh-CN" altLang="en-US" sz="2400" b="0" i="0" u="none" strike="noStrike" cap="none" normalizeH="0" baseline="0" smtClean="0">
                          <a:ln>
                            <a:noFill/>
                          </a:ln>
                          <a:solidFill>
                            <a:schemeClr val="bg1"/>
                          </a:solidFill>
                          <a:effectLst/>
                          <a:latin typeface="宋体" pitchFamily="2" charset="-122"/>
                          <a:ea typeface="宋体" pitchFamily="2" charset="-122"/>
                        </a:rPr>
                        <a:t>之间的</a:t>
                      </a:r>
                      <a:r>
                        <a:rPr kumimoji="0" lang="en-US" altLang="zh-CN" sz="24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3</a:t>
                      </a:r>
                      <a:r>
                        <a:rPr kumimoji="0" lang="zh-CN" altLang="en-US" sz="2400" b="0" i="0" u="none" strike="noStrike" cap="none" normalizeH="0" baseline="0" smtClean="0">
                          <a:ln>
                            <a:noFill/>
                          </a:ln>
                          <a:solidFill>
                            <a:schemeClr val="bg1"/>
                          </a:solidFill>
                          <a:effectLst/>
                          <a:latin typeface="宋体" pitchFamily="2" charset="-122"/>
                          <a:ea typeface="宋体" pitchFamily="2" charset="-122"/>
                        </a:rPr>
                        <a:t>位数字</a:t>
                      </a:r>
                      <a:r>
                        <a:rPr kumimoji="0" lang="en-US" altLang="zh-CN" sz="24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(3)</a:t>
                      </a:r>
                      <a:endParaRPr kumimoji="0" lang="en-US" altLang="zh-CN" sz="2400" b="1" i="0" u="none" strike="noStrike" cap="none" normalizeH="0" baseline="0" smtClean="0">
                        <a:ln>
                          <a:noFill/>
                        </a:ln>
                        <a:solidFill>
                          <a:schemeClr val="bg1"/>
                        </a:solidFill>
                        <a:effectLst/>
                        <a:latin typeface="Tahoma" pitchFamily="34" charset="0"/>
                        <a:ea typeface="宋体" pitchFamily="2" charset="-122"/>
                      </a:endParaRP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0033CC"/>
                    </a:solidFill>
                  </a:tcPr>
                </a:tc>
                <a:tc>
                  <a:txBody>
                    <a:bodyPr/>
                    <a:lstStyle/>
                    <a:p>
                      <a:pPr marL="342900" marR="0" lvl="0" indent="-342900" algn="l" defTabSz="914400" rtl="0" eaLnBrk="0" fontAlgn="b" latinLnBrk="0" hangingPunct="0">
                        <a:lnSpc>
                          <a:spcPct val="100000"/>
                        </a:lnSpc>
                        <a:spcBef>
                          <a:spcPct val="0"/>
                        </a:spcBef>
                        <a:spcAft>
                          <a:spcPct val="0"/>
                        </a:spcAft>
                        <a:buClr>
                          <a:schemeClr val="folHlink"/>
                        </a:buClr>
                        <a:buSzPct val="60000"/>
                        <a:buFont typeface="Wingdings" pitchFamily="2" charset="2"/>
                        <a:buNone/>
                        <a:tabLst/>
                      </a:pPr>
                      <a:endParaRPr kumimoji="0" lang="zh-CN" altLang="en-US" sz="1800" b="1" i="0" u="none" strike="noStrike" cap="none" normalizeH="0" baseline="0" smtClean="0">
                        <a:ln>
                          <a:noFill/>
                        </a:ln>
                        <a:solidFill>
                          <a:schemeClr val="tx1"/>
                        </a:solidFill>
                        <a:effectLst/>
                        <a:latin typeface="Tahoma" pitchFamily="34" charset="0"/>
                        <a:ea typeface="宋体" pitchFamily="2" charset="-122"/>
                      </a:endParaRPr>
                    </a:p>
                  </a:txBody>
                  <a:tcPr anchor="b" horzOverflow="overflow">
                    <a:lnL w="1905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285750">
                <a:tc vMerge="1">
                  <a:txBody>
                    <a:bodyPr/>
                    <a:lstStyle/>
                    <a:p>
                      <a:endParaRPr lang="zh-CN" altLang="en-US"/>
                    </a:p>
                  </a:txBody>
                  <a:tcPr/>
                </a:tc>
                <a:tc vMerge="1">
                  <a:txBody>
                    <a:bodyPr/>
                    <a:lstStyle/>
                    <a:p>
                      <a:endParaRPr lang="zh-CN" altLang="en-US"/>
                    </a:p>
                  </a:txBody>
                  <a:tcPr/>
                </a:tc>
                <a:tc>
                  <a:txBody>
                    <a:bodyPr/>
                    <a:lstStyle/>
                    <a:p>
                      <a:pPr marL="342900" marR="0" lvl="0" indent="-342900" algn="l" defTabSz="914400" rtl="0" eaLnBrk="0" fontAlgn="b" latinLnBrk="0" hangingPunct="0">
                        <a:lnSpc>
                          <a:spcPct val="100000"/>
                        </a:lnSpc>
                        <a:spcBef>
                          <a:spcPct val="0"/>
                        </a:spcBef>
                        <a:spcAft>
                          <a:spcPct val="0"/>
                        </a:spcAft>
                        <a:buClr>
                          <a:schemeClr val="folHlink"/>
                        </a:buClr>
                        <a:buSzPct val="60000"/>
                        <a:buFont typeface="Wingdings" pitchFamily="2" charset="2"/>
                        <a:buNone/>
                        <a:tabLst/>
                      </a:pPr>
                      <a:endParaRPr kumimoji="0" lang="zh-CN" altLang="en-US" sz="1800" b="1" i="0" u="none" strike="noStrike" cap="none" normalizeH="0" baseline="0" smtClean="0">
                        <a:ln>
                          <a:noFill/>
                        </a:ln>
                        <a:solidFill>
                          <a:schemeClr val="tx1"/>
                        </a:solidFill>
                        <a:effectLst/>
                        <a:latin typeface="Tahoma" pitchFamily="34" charset="0"/>
                        <a:ea typeface="宋体" pitchFamily="2" charset="-122"/>
                      </a:endParaRPr>
                    </a:p>
                  </a:txBody>
                  <a:tcPr anchor="b" horzOverflow="overflow">
                    <a:lnL w="1905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82588">
                <a:tc vMerge="1">
                  <a:txBody>
                    <a:bodyPr/>
                    <a:lstStyle/>
                    <a:p>
                      <a:endParaRPr lang="zh-CN" altLang="en-US"/>
                    </a:p>
                  </a:txBody>
                  <a:tcPr/>
                </a:tc>
                <a:tc vMerge="1">
                  <a:txBody>
                    <a:bodyPr/>
                    <a:lstStyle/>
                    <a:p>
                      <a:endParaRPr lang="zh-CN" altLang="en-US"/>
                    </a:p>
                  </a:txBody>
                  <a:tcPr/>
                </a:tc>
                <a:tc>
                  <a:txBody>
                    <a:bodyPr/>
                    <a:lstStyle/>
                    <a:p>
                      <a:pPr marL="342900" marR="0" lvl="0" indent="-342900" algn="l" defTabSz="914400" rtl="0" eaLnBrk="0" fontAlgn="b" latinLnBrk="0" hangingPunct="0">
                        <a:lnSpc>
                          <a:spcPct val="100000"/>
                        </a:lnSpc>
                        <a:spcBef>
                          <a:spcPct val="0"/>
                        </a:spcBef>
                        <a:spcAft>
                          <a:spcPct val="0"/>
                        </a:spcAft>
                        <a:buClr>
                          <a:schemeClr val="folHlink"/>
                        </a:buClr>
                        <a:buSzPct val="60000"/>
                        <a:buFont typeface="Wingdings" pitchFamily="2" charset="2"/>
                        <a:buNone/>
                        <a:tabLst/>
                      </a:pPr>
                      <a:endParaRPr kumimoji="0" lang="zh-CN" altLang="en-US" sz="1800" b="1" i="0" u="none" strike="noStrike" cap="none" normalizeH="0" baseline="0" smtClean="0">
                        <a:ln>
                          <a:noFill/>
                        </a:ln>
                        <a:solidFill>
                          <a:schemeClr val="tx1"/>
                        </a:solidFill>
                        <a:effectLst/>
                        <a:latin typeface="Tahoma" pitchFamily="34" charset="0"/>
                        <a:ea typeface="宋体" pitchFamily="2" charset="-122"/>
                      </a:endParaRPr>
                    </a:p>
                  </a:txBody>
                  <a:tcPr anchor="b" horzOverflow="overflow">
                    <a:lnL w="1905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285750">
                <a:tc vMerge="1">
                  <a:txBody>
                    <a:bodyPr/>
                    <a:lstStyle/>
                    <a:p>
                      <a:endParaRPr lang="zh-CN" altLang="en-US"/>
                    </a:p>
                  </a:txBody>
                  <a:tcPr/>
                </a:tc>
                <a:tc vMerge="1">
                  <a:txBody>
                    <a:bodyPr/>
                    <a:lstStyle/>
                    <a:p>
                      <a:endParaRPr lang="zh-CN" altLang="en-US"/>
                    </a:p>
                  </a:txBody>
                  <a:tcPr/>
                </a:tc>
                <a:tc>
                  <a:txBody>
                    <a:bodyPr/>
                    <a:lstStyle/>
                    <a:p>
                      <a:pPr marL="342900" marR="0" lvl="0" indent="-342900" algn="l" defTabSz="914400" rtl="0" eaLnBrk="0" fontAlgn="b" latinLnBrk="0" hangingPunct="0">
                        <a:lnSpc>
                          <a:spcPct val="100000"/>
                        </a:lnSpc>
                        <a:spcBef>
                          <a:spcPct val="0"/>
                        </a:spcBef>
                        <a:spcAft>
                          <a:spcPct val="0"/>
                        </a:spcAft>
                        <a:buClr>
                          <a:schemeClr val="folHlink"/>
                        </a:buClr>
                        <a:buSzPct val="60000"/>
                        <a:buFont typeface="Wingdings" pitchFamily="2" charset="2"/>
                        <a:buNone/>
                        <a:tabLst/>
                      </a:pPr>
                      <a:endParaRPr kumimoji="0" lang="zh-CN" altLang="en-US" sz="1800" b="1" i="0" u="none" strike="noStrike" cap="none" normalizeH="0" baseline="0" smtClean="0">
                        <a:ln>
                          <a:noFill/>
                        </a:ln>
                        <a:solidFill>
                          <a:schemeClr val="tx1"/>
                        </a:solidFill>
                        <a:effectLst/>
                        <a:latin typeface="Tahoma" pitchFamily="34" charset="0"/>
                        <a:ea typeface="宋体" pitchFamily="2" charset="-122"/>
                      </a:endParaRPr>
                    </a:p>
                  </a:txBody>
                  <a:tcPr anchor="b" horzOverflow="overflow">
                    <a:lnL w="1905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285750">
                <a:tc vMerge="1">
                  <a:txBody>
                    <a:bodyPr/>
                    <a:lstStyle/>
                    <a:p>
                      <a:endParaRPr lang="zh-CN" altLang="en-US"/>
                    </a:p>
                  </a:txBody>
                  <a:tcPr/>
                </a:tc>
                <a:tc vMerge="1">
                  <a:txBody>
                    <a:bodyPr/>
                    <a:lstStyle/>
                    <a:p>
                      <a:endParaRPr lang="zh-CN" altLang="en-US"/>
                    </a:p>
                  </a:txBody>
                  <a:tcPr/>
                </a:tc>
                <a:tc>
                  <a:txBody>
                    <a:bodyPr/>
                    <a:lstStyle/>
                    <a:p>
                      <a:pPr marL="342900" marR="0" lvl="0" indent="-342900" algn="l" defTabSz="914400" rtl="0" eaLnBrk="0" fontAlgn="b" latinLnBrk="0" hangingPunct="0">
                        <a:lnSpc>
                          <a:spcPct val="100000"/>
                        </a:lnSpc>
                        <a:spcBef>
                          <a:spcPct val="0"/>
                        </a:spcBef>
                        <a:spcAft>
                          <a:spcPct val="0"/>
                        </a:spcAft>
                        <a:buClr>
                          <a:schemeClr val="folHlink"/>
                        </a:buClr>
                        <a:buSzPct val="60000"/>
                        <a:buFont typeface="Wingdings" pitchFamily="2" charset="2"/>
                        <a:buNone/>
                        <a:tabLst/>
                      </a:pPr>
                      <a:endParaRPr kumimoji="0" lang="zh-CN" altLang="en-US" sz="1800" b="1" i="0" u="none" strike="noStrike" cap="none" normalizeH="0" baseline="0" smtClean="0">
                        <a:ln>
                          <a:noFill/>
                        </a:ln>
                        <a:solidFill>
                          <a:schemeClr val="tx1"/>
                        </a:solidFill>
                        <a:effectLst/>
                        <a:latin typeface="Tahoma" pitchFamily="34" charset="0"/>
                        <a:ea typeface="宋体" pitchFamily="2" charset="-122"/>
                      </a:endParaRPr>
                    </a:p>
                  </a:txBody>
                  <a:tcPr anchor="b" horzOverflow="overflow">
                    <a:lnL w="1905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14325">
                <a:tc rowSpan="3">
                  <a:txBody>
                    <a:bodyPr/>
                    <a:lstStyle/>
                    <a:p>
                      <a:pPr marL="0" marR="0" lvl="0" indent="0" algn="ctr" defTabSz="914400" rtl="0" eaLnBrk="0" fontAlgn="ctr" latinLnBrk="0" hangingPunct="0">
                        <a:lnSpc>
                          <a:spcPct val="100000"/>
                        </a:lnSpc>
                        <a:spcBef>
                          <a:spcPct val="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chemeClr val="tx1"/>
                          </a:solidFill>
                          <a:effectLst/>
                          <a:latin typeface="宋体" pitchFamily="2" charset="-122"/>
                          <a:ea typeface="宋体" pitchFamily="2" charset="-122"/>
                        </a:rPr>
                        <a:t>后 缀 </a:t>
                      </a:r>
                      <a:endParaRPr kumimoji="0" lang="zh-CN" altLang="en-US" sz="24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00"/>
                    </a:solidFill>
                  </a:tcPr>
                </a:tc>
                <a:tc rowSpan="3">
                  <a:txBody>
                    <a:bodyPr/>
                    <a:lstStyle/>
                    <a:p>
                      <a:pPr marL="0" marR="0" lvl="0" indent="0" algn="ctr" defTabSz="914400" rtl="0" eaLnBrk="0" fontAlgn="ctr" latinLnBrk="0" hangingPunct="0">
                        <a:lnSpc>
                          <a:spcPct val="100000"/>
                        </a:lnSpc>
                        <a:spcBef>
                          <a:spcPct val="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4</a:t>
                      </a:r>
                      <a:r>
                        <a:rPr kumimoji="0" lang="zh-CN" altLang="en-US" sz="2400" b="0" i="0" u="none" strike="noStrike" cap="none" normalizeH="0" baseline="0" smtClean="0">
                          <a:ln>
                            <a:noFill/>
                          </a:ln>
                          <a:solidFill>
                            <a:schemeClr val="bg1"/>
                          </a:solidFill>
                          <a:effectLst/>
                          <a:latin typeface="宋体" pitchFamily="2" charset="-122"/>
                          <a:ea typeface="宋体" pitchFamily="2" charset="-122"/>
                          <a:cs typeface="Times New Roman" pitchFamily="18" charset="0"/>
                        </a:rPr>
                        <a:t>位数字</a:t>
                      </a:r>
                      <a:r>
                        <a:rPr kumimoji="0" lang="en-US" altLang="zh-CN" sz="24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(4)</a:t>
                      </a:r>
                      <a:endParaRPr kumimoji="0" lang="en-US" altLang="zh-CN" sz="2400" b="1" i="0" u="none" strike="noStrike" cap="none" normalizeH="0" baseline="0" smtClean="0">
                        <a:ln>
                          <a:noFill/>
                        </a:ln>
                        <a:solidFill>
                          <a:schemeClr val="bg1"/>
                        </a:solidFill>
                        <a:effectLst/>
                        <a:latin typeface="Tahoma" pitchFamily="34" charset="0"/>
                        <a:ea typeface="宋体" pitchFamily="2" charset="-122"/>
                      </a:endParaRP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0033CC"/>
                    </a:solidFill>
                  </a:tcPr>
                </a:tc>
                <a:tc>
                  <a:txBody>
                    <a:bodyPr/>
                    <a:lstStyle/>
                    <a:p>
                      <a:pPr marL="342900" marR="0" lvl="0" indent="-342900" algn="l" defTabSz="914400" rtl="0" eaLnBrk="0" fontAlgn="b" latinLnBrk="0" hangingPunct="0">
                        <a:lnSpc>
                          <a:spcPct val="100000"/>
                        </a:lnSpc>
                        <a:spcBef>
                          <a:spcPct val="0"/>
                        </a:spcBef>
                        <a:spcAft>
                          <a:spcPct val="0"/>
                        </a:spcAft>
                        <a:buClr>
                          <a:schemeClr val="folHlink"/>
                        </a:buClr>
                        <a:buSzPct val="60000"/>
                        <a:buFont typeface="Wingdings" pitchFamily="2" charset="2"/>
                        <a:buNone/>
                        <a:tabLst/>
                      </a:pPr>
                      <a:endParaRPr kumimoji="0" lang="zh-CN" altLang="en-US" sz="1800" b="1" i="0" u="none" strike="noStrike" cap="none" normalizeH="0" baseline="0" smtClean="0">
                        <a:ln>
                          <a:noFill/>
                        </a:ln>
                        <a:solidFill>
                          <a:schemeClr val="tx1"/>
                        </a:solidFill>
                        <a:effectLst/>
                        <a:latin typeface="Tahoma" pitchFamily="34" charset="0"/>
                        <a:ea typeface="宋体" pitchFamily="2" charset="-122"/>
                      </a:endParaRPr>
                    </a:p>
                  </a:txBody>
                  <a:tcPr anchor="b" horzOverflow="overflow">
                    <a:lnL w="1905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285750">
                <a:tc vMerge="1">
                  <a:txBody>
                    <a:bodyPr/>
                    <a:lstStyle/>
                    <a:p>
                      <a:endParaRPr lang="zh-CN" altLang="en-US"/>
                    </a:p>
                  </a:txBody>
                  <a:tcPr/>
                </a:tc>
                <a:tc vMerge="1">
                  <a:txBody>
                    <a:bodyPr/>
                    <a:lstStyle/>
                    <a:p>
                      <a:endParaRPr lang="zh-CN" altLang="en-US"/>
                    </a:p>
                  </a:txBody>
                  <a:tcPr/>
                </a:tc>
                <a:tc>
                  <a:txBody>
                    <a:bodyPr/>
                    <a:lstStyle/>
                    <a:p>
                      <a:pPr marL="342900" marR="0" lvl="0" indent="-342900" algn="l" defTabSz="914400" rtl="0" eaLnBrk="0" fontAlgn="b" latinLnBrk="0" hangingPunct="0">
                        <a:lnSpc>
                          <a:spcPct val="100000"/>
                        </a:lnSpc>
                        <a:spcBef>
                          <a:spcPct val="0"/>
                        </a:spcBef>
                        <a:spcAft>
                          <a:spcPct val="0"/>
                        </a:spcAft>
                        <a:buClr>
                          <a:schemeClr val="folHlink"/>
                        </a:buClr>
                        <a:buSzPct val="60000"/>
                        <a:buFont typeface="Wingdings" pitchFamily="2" charset="2"/>
                        <a:buNone/>
                        <a:tabLst/>
                      </a:pPr>
                      <a:endParaRPr kumimoji="0" lang="zh-CN" altLang="en-US" sz="1800" b="1" i="0" u="none" strike="noStrike" cap="none" normalizeH="0" baseline="0" smtClean="0">
                        <a:ln>
                          <a:noFill/>
                        </a:ln>
                        <a:solidFill>
                          <a:schemeClr val="tx1"/>
                        </a:solidFill>
                        <a:effectLst/>
                        <a:latin typeface="Tahoma" pitchFamily="34" charset="0"/>
                        <a:ea typeface="宋体" pitchFamily="2" charset="-122"/>
                      </a:endParaRPr>
                    </a:p>
                  </a:txBody>
                  <a:tcPr anchor="b" horzOverflow="overflow">
                    <a:lnL w="1905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285750">
                <a:tc vMerge="1">
                  <a:txBody>
                    <a:bodyPr/>
                    <a:lstStyle/>
                    <a:p>
                      <a:endParaRPr lang="zh-CN" altLang="en-US"/>
                    </a:p>
                  </a:txBody>
                  <a:tcPr/>
                </a:tc>
                <a:tc vMerge="1">
                  <a:txBody>
                    <a:bodyPr/>
                    <a:lstStyle/>
                    <a:p>
                      <a:endParaRPr lang="zh-CN" altLang="en-US"/>
                    </a:p>
                  </a:txBody>
                  <a:tcPr/>
                </a:tc>
                <a:tc>
                  <a:txBody>
                    <a:bodyPr/>
                    <a:lstStyle/>
                    <a:p>
                      <a:pPr marL="342900" marR="0" lvl="0" indent="-342900" algn="l" defTabSz="914400" rtl="0" eaLnBrk="0" fontAlgn="b" latinLnBrk="0" hangingPunct="0">
                        <a:lnSpc>
                          <a:spcPct val="100000"/>
                        </a:lnSpc>
                        <a:spcBef>
                          <a:spcPct val="0"/>
                        </a:spcBef>
                        <a:spcAft>
                          <a:spcPct val="0"/>
                        </a:spcAft>
                        <a:buClr>
                          <a:schemeClr val="folHlink"/>
                        </a:buClr>
                        <a:buSzPct val="60000"/>
                        <a:buFont typeface="Wingdings" pitchFamily="2" charset="2"/>
                        <a:buNone/>
                        <a:tabLst/>
                      </a:pPr>
                      <a:endParaRPr kumimoji="0" lang="zh-CN" altLang="en-US" sz="1800" b="1" i="0" u="none" strike="noStrike" cap="none" normalizeH="0" baseline="0" smtClean="0">
                        <a:ln>
                          <a:noFill/>
                        </a:ln>
                        <a:solidFill>
                          <a:schemeClr val="tx1"/>
                        </a:solidFill>
                        <a:effectLst/>
                        <a:latin typeface="Tahoma" pitchFamily="34" charset="0"/>
                        <a:ea typeface="宋体" pitchFamily="2" charset="-122"/>
                      </a:endParaRPr>
                    </a:p>
                  </a:txBody>
                  <a:tcPr anchor="b" horzOverflow="overflow">
                    <a:lnL w="1905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Tree>
  </p:cSld>
  <p:clrMapOvr>
    <a:masterClrMapping/>
  </p:clrMapOvr>
  <p:transition>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kumimoji="1" lang="zh-CN" altLang="en-US" sz="3600" b="1" smtClean="0">
                <a:solidFill>
                  <a:schemeClr val="tx1"/>
                </a:solidFill>
              </a:rPr>
              <a:t>第一步：电话号码等价类划分</a:t>
            </a:r>
          </a:p>
        </p:txBody>
      </p:sp>
      <p:graphicFrame>
        <p:nvGraphicFramePr>
          <p:cNvPr id="173059" name="Group 3"/>
          <p:cNvGraphicFramePr>
            <a:graphicFrameLocks noGrp="1"/>
          </p:cNvGraphicFramePr>
          <p:nvPr>
            <p:ph idx="1"/>
          </p:nvPr>
        </p:nvGraphicFramePr>
        <p:xfrm>
          <a:off x="673100" y="2060575"/>
          <a:ext cx="7859713" cy="4480560"/>
        </p:xfrm>
        <a:graphic>
          <a:graphicData uri="http://schemas.openxmlformats.org/drawingml/2006/table">
            <a:tbl>
              <a:tblPr/>
              <a:tblGrid>
                <a:gridCol w="2125663"/>
                <a:gridCol w="2441575"/>
                <a:gridCol w="3292475"/>
              </a:tblGrid>
              <a:tr h="287338">
                <a:tc>
                  <a:txBody>
                    <a:bodyPr/>
                    <a:lstStyle/>
                    <a:p>
                      <a:pPr marL="342900" marR="0" lvl="0" indent="-342900" algn="ctr" defTabSz="914400" rtl="0" eaLnBrk="0" fontAlgn="t" latinLnBrk="0" hangingPunct="0">
                        <a:lnSpc>
                          <a:spcPct val="100000"/>
                        </a:lnSpc>
                        <a:spcBef>
                          <a:spcPct val="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chemeClr val="hlink"/>
                          </a:solidFill>
                          <a:effectLst/>
                          <a:latin typeface="宋体" pitchFamily="2" charset="-122"/>
                          <a:ea typeface="宋体" pitchFamily="2" charset="-122"/>
                        </a:rPr>
                        <a:t>输入条件</a:t>
                      </a:r>
                      <a:endParaRPr kumimoji="0" lang="zh-CN" altLang="en-US" sz="2400" b="1" i="0" u="none" strike="noStrike" cap="none" normalizeH="0" baseline="0" smtClean="0">
                        <a:ln>
                          <a:noFill/>
                        </a:ln>
                        <a:solidFill>
                          <a:schemeClr val="hlink"/>
                        </a:solidFill>
                        <a:effectLst/>
                        <a:latin typeface="Tahoma" pitchFamily="34" charset="0"/>
                        <a:ea typeface="宋体" pitchFamily="2"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0" fontAlgn="t" latinLnBrk="0" hangingPunct="0">
                        <a:lnSpc>
                          <a:spcPct val="100000"/>
                        </a:lnSpc>
                        <a:spcBef>
                          <a:spcPct val="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chemeClr val="hlink"/>
                          </a:solidFill>
                          <a:effectLst/>
                          <a:latin typeface="宋体" pitchFamily="2" charset="-122"/>
                          <a:ea typeface="宋体" pitchFamily="2" charset="-122"/>
                        </a:rPr>
                        <a:t>有效等价类</a:t>
                      </a:r>
                      <a:endParaRPr kumimoji="0" lang="zh-CN" altLang="en-US" sz="2400" b="1" i="0" u="none" strike="noStrike" cap="none" normalizeH="0" baseline="0" smtClean="0">
                        <a:ln>
                          <a:noFill/>
                        </a:ln>
                        <a:solidFill>
                          <a:schemeClr val="hlink"/>
                        </a:solidFill>
                        <a:effectLst/>
                        <a:latin typeface="Tahoma" pitchFamily="34" charset="0"/>
                        <a:ea typeface="宋体" pitchFamily="2"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0" fontAlgn="t" latinLnBrk="0" hangingPunct="0">
                        <a:lnSpc>
                          <a:spcPct val="100000"/>
                        </a:lnSpc>
                        <a:spcBef>
                          <a:spcPct val="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chemeClr val="hlink"/>
                          </a:solidFill>
                          <a:effectLst/>
                          <a:latin typeface="宋体" pitchFamily="2" charset="-122"/>
                          <a:ea typeface="宋体" pitchFamily="2" charset="-122"/>
                        </a:rPr>
                        <a:t>无效等价类</a:t>
                      </a:r>
                      <a:endParaRPr kumimoji="0" lang="zh-CN" altLang="en-US" sz="2400" b="1" i="0" u="none" strike="noStrike" cap="none" normalizeH="0" baseline="0" smtClean="0">
                        <a:ln>
                          <a:noFill/>
                        </a:ln>
                        <a:solidFill>
                          <a:schemeClr val="hlink"/>
                        </a:solidFill>
                        <a:effectLst/>
                        <a:latin typeface="Tahoma" pitchFamily="34" charset="0"/>
                        <a:ea typeface="宋体" pitchFamily="2"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00"/>
                    </a:solidFill>
                  </a:tcPr>
                </a:tc>
              </a:tr>
              <a:tr h="314325">
                <a:tc rowSpan="3">
                  <a:txBody>
                    <a:bodyPr/>
                    <a:lstStyle/>
                    <a:p>
                      <a:pPr marL="0" marR="0" lvl="0" indent="0" algn="ctr" defTabSz="914400" rtl="0" eaLnBrk="0" fontAlgn="ctr" latinLnBrk="0" hangingPunct="0">
                        <a:lnSpc>
                          <a:spcPct val="100000"/>
                        </a:lnSpc>
                        <a:spcBef>
                          <a:spcPct val="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chemeClr val="tx1"/>
                          </a:solidFill>
                          <a:effectLst/>
                          <a:latin typeface="宋体" pitchFamily="2" charset="-122"/>
                          <a:ea typeface="宋体" pitchFamily="2" charset="-122"/>
                        </a:rPr>
                        <a:t>地区码 </a:t>
                      </a:r>
                      <a:endParaRPr kumimoji="0" lang="zh-CN" altLang="en-US" sz="24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00"/>
                    </a:solidFill>
                  </a:tcPr>
                </a:tc>
                <a:tc rowSpan="3">
                  <a:txBody>
                    <a:bodyPr/>
                    <a:lstStyle/>
                    <a:p>
                      <a:pPr marL="0" marR="0" lvl="0" indent="0" algn="ctr" defTabSz="914400" rtl="0" eaLnBrk="0" fontAlgn="ctr" latinLnBrk="0" hangingPunct="0">
                        <a:lnSpc>
                          <a:spcPct val="100000"/>
                        </a:lnSpc>
                        <a:spcBef>
                          <a:spcPct val="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chemeClr val="bg1"/>
                          </a:solidFill>
                          <a:effectLst/>
                          <a:latin typeface="宋体" pitchFamily="2" charset="-122"/>
                          <a:ea typeface="宋体" pitchFamily="2" charset="-122"/>
                          <a:cs typeface="Times New Roman" pitchFamily="18" charset="0"/>
                        </a:rPr>
                        <a:t>空白   </a:t>
                      </a:r>
                      <a:r>
                        <a:rPr kumimoji="0" lang="en-US" altLang="zh-CN" sz="2400" b="0" i="0" u="none" strike="noStrike" cap="none" normalizeH="0" baseline="0" smtClean="0">
                          <a:ln>
                            <a:noFill/>
                          </a:ln>
                          <a:solidFill>
                            <a:schemeClr val="bg1"/>
                          </a:solidFill>
                          <a:effectLst/>
                          <a:latin typeface="宋体" pitchFamily="2" charset="-122"/>
                          <a:ea typeface="宋体" pitchFamily="2" charset="-122"/>
                          <a:cs typeface="Times New Roman" pitchFamily="18" charset="0"/>
                        </a:rPr>
                        <a:t>(1)                       3</a:t>
                      </a:r>
                      <a:r>
                        <a:rPr kumimoji="0" lang="zh-CN" altLang="en-US" sz="2400" b="0" i="0" u="none" strike="noStrike" cap="none" normalizeH="0" baseline="0" smtClean="0">
                          <a:ln>
                            <a:noFill/>
                          </a:ln>
                          <a:solidFill>
                            <a:schemeClr val="bg1"/>
                          </a:solidFill>
                          <a:effectLst/>
                          <a:latin typeface="宋体" pitchFamily="2" charset="-122"/>
                          <a:ea typeface="宋体" pitchFamily="2" charset="-122"/>
                          <a:cs typeface="Times New Roman" pitchFamily="18" charset="0"/>
                        </a:rPr>
                        <a:t>位数字</a:t>
                      </a:r>
                      <a:r>
                        <a:rPr kumimoji="0" lang="en-US" altLang="zh-CN" sz="2400" b="0" i="0" u="none" strike="noStrike" cap="none" normalizeH="0" baseline="0" smtClean="0">
                          <a:ln>
                            <a:noFill/>
                          </a:ln>
                          <a:solidFill>
                            <a:schemeClr val="bg1"/>
                          </a:solidFill>
                          <a:effectLst/>
                          <a:latin typeface="宋体" pitchFamily="2" charset="-122"/>
                          <a:ea typeface="宋体" pitchFamily="2" charset="-122"/>
                          <a:cs typeface="Times New Roman" pitchFamily="18" charset="0"/>
                        </a:rPr>
                        <a:t>(2) </a:t>
                      </a:r>
                      <a:endParaRPr kumimoji="0" lang="en-US" altLang="zh-CN" sz="2400" b="1" i="0" u="none" strike="noStrike" cap="none" normalizeH="0" baseline="0" smtClean="0">
                        <a:ln>
                          <a:noFill/>
                        </a:ln>
                        <a:solidFill>
                          <a:schemeClr val="bg1"/>
                        </a:solidFill>
                        <a:effectLst/>
                        <a:latin typeface="Tahoma" pitchFamily="34" charset="0"/>
                        <a:ea typeface="宋体" pitchFamily="2" charset="-122"/>
                      </a:endParaRP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0033CC"/>
                    </a:solidFill>
                  </a:tcPr>
                </a:tc>
                <a:tc>
                  <a:txBody>
                    <a:bodyPr/>
                    <a:lstStyle/>
                    <a:p>
                      <a:pPr marL="342900" marR="0" lvl="0" indent="-342900" algn="l" defTabSz="914400" rtl="0" eaLnBrk="0" fontAlgn="b" latinLnBrk="0" hangingPunct="0">
                        <a:lnSpc>
                          <a:spcPct val="100000"/>
                        </a:lnSpc>
                        <a:spcBef>
                          <a:spcPct val="0"/>
                        </a:spcBef>
                        <a:spcAft>
                          <a:spcPct val="0"/>
                        </a:spcAft>
                        <a:buClr>
                          <a:schemeClr val="folHlink"/>
                        </a:buClr>
                        <a:buSzPct val="60000"/>
                        <a:buFont typeface="Wingdings" pitchFamily="2" charset="2"/>
                        <a:buNone/>
                        <a:tabLst/>
                      </a:pPr>
                      <a:r>
                        <a:rPr kumimoji="0" lang="zh-CN" altLang="en-US" sz="1800" b="0" i="0" u="none" strike="noStrike" cap="none" normalizeH="0" baseline="0" smtClean="0">
                          <a:ln>
                            <a:noFill/>
                          </a:ln>
                          <a:solidFill>
                            <a:schemeClr val="bg1"/>
                          </a:solidFill>
                          <a:effectLst/>
                          <a:latin typeface="宋体" pitchFamily="2" charset="-122"/>
                          <a:ea typeface="宋体" pitchFamily="2" charset="-122"/>
                        </a:rPr>
                        <a:t>   有非数字字符 </a:t>
                      </a:r>
                      <a:r>
                        <a:rPr kumimoji="0" lang="en-US" altLang="zh-CN" sz="1800" b="0" i="0" u="none" strike="noStrike" cap="none" normalizeH="0" baseline="0" smtClean="0">
                          <a:ln>
                            <a:noFill/>
                          </a:ln>
                          <a:solidFill>
                            <a:schemeClr val="bg1"/>
                          </a:solidFill>
                          <a:effectLst/>
                          <a:latin typeface="宋体" pitchFamily="2" charset="-122"/>
                          <a:ea typeface="宋体" pitchFamily="2" charset="-122"/>
                        </a:rPr>
                        <a:t>(5)</a:t>
                      </a:r>
                      <a:endParaRPr kumimoji="0" lang="en-US" altLang="zh-CN" sz="1800" b="1" i="0" u="none" strike="noStrike" cap="none" normalizeH="0" baseline="0" smtClean="0">
                        <a:ln>
                          <a:noFill/>
                        </a:ln>
                        <a:solidFill>
                          <a:schemeClr val="bg1"/>
                        </a:solidFill>
                        <a:effectLst/>
                        <a:latin typeface="Tahoma" pitchFamily="34" charset="0"/>
                        <a:ea typeface="宋体" pitchFamily="2" charset="-122"/>
                      </a:endParaRPr>
                    </a:p>
                  </a:txBody>
                  <a:tcPr anchor="b"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CC0066"/>
                    </a:solidFill>
                  </a:tcPr>
                </a:tc>
              </a:tr>
              <a:tr h="285750">
                <a:tc vMerge="1">
                  <a:txBody>
                    <a:bodyPr/>
                    <a:lstStyle/>
                    <a:p>
                      <a:endParaRPr lang="zh-CN" altLang="en-US"/>
                    </a:p>
                  </a:txBody>
                  <a:tcPr/>
                </a:tc>
                <a:tc vMerge="1">
                  <a:txBody>
                    <a:bodyPr/>
                    <a:lstStyle/>
                    <a:p>
                      <a:endParaRPr lang="zh-CN" altLang="en-US"/>
                    </a:p>
                  </a:txBody>
                  <a:tcPr/>
                </a:tc>
                <a:tc>
                  <a:txBody>
                    <a:bodyPr/>
                    <a:lstStyle/>
                    <a:p>
                      <a:pPr marL="342900" marR="0" lvl="0" indent="-342900" algn="l" defTabSz="914400" rtl="0" eaLnBrk="0" fontAlgn="b" latinLnBrk="0" hangingPunct="0">
                        <a:lnSpc>
                          <a:spcPct val="100000"/>
                        </a:lnSpc>
                        <a:spcBef>
                          <a:spcPct val="0"/>
                        </a:spcBef>
                        <a:spcAft>
                          <a:spcPct val="0"/>
                        </a:spcAft>
                        <a:buClr>
                          <a:schemeClr val="folHlink"/>
                        </a:buClr>
                        <a:buSzPct val="60000"/>
                        <a:buFont typeface="Wingdings" pitchFamily="2" charset="2"/>
                        <a:buNone/>
                        <a:tabLst/>
                      </a:pPr>
                      <a:r>
                        <a:rPr kumimoji="0" lang="zh-CN" altLang="en-US" sz="1800" b="0" i="0" u="none" strike="noStrike" cap="none" normalizeH="0" baseline="0" smtClean="0">
                          <a:ln>
                            <a:noFill/>
                          </a:ln>
                          <a:solidFill>
                            <a:schemeClr val="bg1"/>
                          </a:solidFill>
                          <a:effectLst/>
                          <a:latin typeface="宋体" pitchFamily="2" charset="-122"/>
                          <a:ea typeface="宋体" pitchFamily="2" charset="-122"/>
                        </a:rPr>
                        <a:t>   少于</a:t>
                      </a:r>
                      <a:r>
                        <a:rPr kumimoji="0" lang="en-US" altLang="zh-CN" sz="1800" b="0" i="0" u="none" strike="noStrike" cap="none" normalizeH="0" baseline="0" smtClean="0">
                          <a:ln>
                            <a:noFill/>
                          </a:ln>
                          <a:solidFill>
                            <a:schemeClr val="bg1"/>
                          </a:solidFill>
                          <a:effectLst/>
                          <a:latin typeface="宋体" pitchFamily="2" charset="-122"/>
                          <a:ea typeface="宋体" pitchFamily="2" charset="-122"/>
                        </a:rPr>
                        <a:t>3</a:t>
                      </a:r>
                      <a:r>
                        <a:rPr kumimoji="0" lang="zh-CN" altLang="en-US" sz="1800" b="0" i="0" u="none" strike="noStrike" cap="none" normalizeH="0" baseline="0" smtClean="0">
                          <a:ln>
                            <a:noFill/>
                          </a:ln>
                          <a:solidFill>
                            <a:schemeClr val="bg1"/>
                          </a:solidFill>
                          <a:effectLst/>
                          <a:latin typeface="宋体" pitchFamily="2" charset="-122"/>
                          <a:ea typeface="宋体" pitchFamily="2" charset="-122"/>
                        </a:rPr>
                        <a:t>位数字  </a:t>
                      </a:r>
                      <a:r>
                        <a:rPr kumimoji="0" lang="en-US" altLang="zh-CN" sz="1800" b="0" i="0" u="none" strike="noStrike" cap="none" normalizeH="0" baseline="0" smtClean="0">
                          <a:ln>
                            <a:noFill/>
                          </a:ln>
                          <a:solidFill>
                            <a:schemeClr val="bg1"/>
                          </a:solidFill>
                          <a:effectLst/>
                          <a:latin typeface="宋体" pitchFamily="2" charset="-122"/>
                          <a:ea typeface="宋体" pitchFamily="2" charset="-122"/>
                        </a:rPr>
                        <a:t>(6)</a:t>
                      </a:r>
                      <a:endParaRPr kumimoji="0" lang="en-US" altLang="zh-CN" sz="1800" b="1" i="0" u="none" strike="noStrike" cap="none" normalizeH="0" baseline="0" smtClean="0">
                        <a:ln>
                          <a:noFill/>
                        </a:ln>
                        <a:solidFill>
                          <a:schemeClr val="bg1"/>
                        </a:solidFill>
                        <a:effectLst/>
                        <a:latin typeface="Tahoma" pitchFamily="34" charset="0"/>
                        <a:ea typeface="宋体" pitchFamily="2" charset="-122"/>
                      </a:endParaRPr>
                    </a:p>
                  </a:txBody>
                  <a:tcPr anchor="b"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CC0066"/>
                    </a:solidFill>
                  </a:tcPr>
                </a:tc>
              </a:tr>
              <a:tr h="285750">
                <a:tc vMerge="1">
                  <a:txBody>
                    <a:bodyPr/>
                    <a:lstStyle/>
                    <a:p>
                      <a:endParaRPr lang="zh-CN" altLang="en-US"/>
                    </a:p>
                  </a:txBody>
                  <a:tcPr/>
                </a:tc>
                <a:tc vMerge="1">
                  <a:txBody>
                    <a:bodyPr/>
                    <a:lstStyle/>
                    <a:p>
                      <a:endParaRPr lang="zh-CN" altLang="en-US"/>
                    </a:p>
                  </a:txBody>
                  <a:tcPr/>
                </a:tc>
                <a:tc>
                  <a:txBody>
                    <a:bodyPr/>
                    <a:lstStyle/>
                    <a:p>
                      <a:pPr marL="342900" marR="0" lvl="0" indent="-342900" algn="l" defTabSz="914400" rtl="0" eaLnBrk="0" fontAlgn="b" latinLnBrk="0" hangingPunct="0">
                        <a:lnSpc>
                          <a:spcPct val="100000"/>
                        </a:lnSpc>
                        <a:spcBef>
                          <a:spcPct val="0"/>
                        </a:spcBef>
                        <a:spcAft>
                          <a:spcPct val="0"/>
                        </a:spcAft>
                        <a:buClr>
                          <a:schemeClr val="folHlink"/>
                        </a:buClr>
                        <a:buSzPct val="60000"/>
                        <a:buFont typeface="Wingdings" pitchFamily="2" charset="2"/>
                        <a:buNone/>
                        <a:tabLst/>
                      </a:pPr>
                      <a:r>
                        <a:rPr kumimoji="0" lang="zh-CN" altLang="en-US" sz="1800" b="0" i="0" u="none" strike="noStrike" cap="none" normalizeH="0" baseline="0" smtClean="0">
                          <a:ln>
                            <a:noFill/>
                          </a:ln>
                          <a:solidFill>
                            <a:schemeClr val="bg1"/>
                          </a:solidFill>
                          <a:effectLst/>
                          <a:latin typeface="宋体" pitchFamily="2" charset="-122"/>
                          <a:ea typeface="宋体" pitchFamily="2" charset="-122"/>
                        </a:rPr>
                        <a:t>   多于</a:t>
                      </a:r>
                      <a:r>
                        <a:rPr kumimoji="0" lang="en-US" altLang="zh-CN" sz="1800" b="0" i="0" u="none" strike="noStrike" cap="none" normalizeH="0" baseline="0" smtClean="0">
                          <a:ln>
                            <a:noFill/>
                          </a:ln>
                          <a:solidFill>
                            <a:schemeClr val="bg1"/>
                          </a:solidFill>
                          <a:effectLst/>
                          <a:latin typeface="宋体" pitchFamily="2" charset="-122"/>
                          <a:ea typeface="宋体" pitchFamily="2" charset="-122"/>
                        </a:rPr>
                        <a:t>3</a:t>
                      </a:r>
                      <a:r>
                        <a:rPr kumimoji="0" lang="zh-CN" altLang="en-US" sz="1800" b="0" i="0" u="none" strike="noStrike" cap="none" normalizeH="0" baseline="0" smtClean="0">
                          <a:ln>
                            <a:noFill/>
                          </a:ln>
                          <a:solidFill>
                            <a:schemeClr val="bg1"/>
                          </a:solidFill>
                          <a:effectLst/>
                          <a:latin typeface="宋体" pitchFamily="2" charset="-122"/>
                          <a:ea typeface="宋体" pitchFamily="2" charset="-122"/>
                        </a:rPr>
                        <a:t>位数字  </a:t>
                      </a:r>
                      <a:r>
                        <a:rPr kumimoji="0" lang="en-US" altLang="zh-CN" sz="1800" b="0" i="0" u="none" strike="noStrike" cap="none" normalizeH="0" baseline="0" smtClean="0">
                          <a:ln>
                            <a:noFill/>
                          </a:ln>
                          <a:solidFill>
                            <a:schemeClr val="bg1"/>
                          </a:solidFill>
                          <a:effectLst/>
                          <a:latin typeface="宋体" pitchFamily="2" charset="-122"/>
                          <a:ea typeface="宋体" pitchFamily="2" charset="-122"/>
                        </a:rPr>
                        <a:t>(7)</a:t>
                      </a:r>
                      <a:endParaRPr kumimoji="0" lang="en-US" altLang="zh-CN" sz="1800" b="1" i="0" u="none" strike="noStrike" cap="none" normalizeH="0" baseline="0" smtClean="0">
                        <a:ln>
                          <a:noFill/>
                        </a:ln>
                        <a:solidFill>
                          <a:schemeClr val="bg1"/>
                        </a:solidFill>
                        <a:effectLst/>
                        <a:latin typeface="Tahoma" pitchFamily="34" charset="0"/>
                        <a:ea typeface="宋体" pitchFamily="2" charset="-122"/>
                      </a:endParaRPr>
                    </a:p>
                  </a:txBody>
                  <a:tcPr anchor="b"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CC0066"/>
                    </a:solidFill>
                  </a:tcPr>
                </a:tc>
              </a:tr>
              <a:tr h="315913">
                <a:tc rowSpan="5">
                  <a:txBody>
                    <a:bodyPr/>
                    <a:lstStyle/>
                    <a:p>
                      <a:pPr marL="0" marR="0" lvl="0" indent="0" algn="ctr" defTabSz="914400" rtl="0" eaLnBrk="0" fontAlgn="ctr" latinLnBrk="0" hangingPunct="0">
                        <a:lnSpc>
                          <a:spcPct val="100000"/>
                        </a:lnSpc>
                        <a:spcBef>
                          <a:spcPct val="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chemeClr val="tx1"/>
                          </a:solidFill>
                          <a:effectLst/>
                          <a:latin typeface="宋体" pitchFamily="2" charset="-122"/>
                          <a:ea typeface="宋体" pitchFamily="2" charset="-122"/>
                        </a:rPr>
                        <a:t>前 缀</a:t>
                      </a:r>
                      <a:endParaRPr kumimoji="0" lang="zh-CN" altLang="en-US" sz="24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00"/>
                    </a:solidFill>
                  </a:tcPr>
                </a:tc>
                <a:tc rowSpan="5">
                  <a:txBody>
                    <a:bodyPr/>
                    <a:lstStyle/>
                    <a:p>
                      <a:pPr marL="0" marR="0" lvl="0" indent="0" algn="ctr" defTabSz="914400" rtl="0" eaLnBrk="0" fontAlgn="ctr" latinLnBrk="0" hangingPunct="0">
                        <a:lnSpc>
                          <a:spcPct val="100000"/>
                        </a:lnSpc>
                        <a:spcBef>
                          <a:spcPct val="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chemeClr val="bg1"/>
                          </a:solidFill>
                          <a:effectLst/>
                          <a:latin typeface="宋体" pitchFamily="2" charset="-122"/>
                          <a:ea typeface="宋体" pitchFamily="2" charset="-122"/>
                        </a:rPr>
                        <a:t>从</a:t>
                      </a:r>
                      <a:r>
                        <a:rPr kumimoji="0" lang="en-US" altLang="zh-CN" sz="24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200</a:t>
                      </a:r>
                      <a:r>
                        <a:rPr kumimoji="0" lang="zh-CN" altLang="en-US" sz="2400" b="0" i="0" u="none" strike="noStrike" cap="none" normalizeH="0" baseline="0" smtClean="0">
                          <a:ln>
                            <a:noFill/>
                          </a:ln>
                          <a:solidFill>
                            <a:schemeClr val="bg1"/>
                          </a:solidFill>
                          <a:effectLst/>
                          <a:latin typeface="宋体" pitchFamily="2" charset="-122"/>
                          <a:ea typeface="宋体" pitchFamily="2" charset="-122"/>
                        </a:rPr>
                        <a:t>到</a:t>
                      </a:r>
                      <a:r>
                        <a:rPr kumimoji="0" lang="en-US" altLang="zh-CN" sz="24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999</a:t>
                      </a:r>
                      <a:r>
                        <a:rPr kumimoji="0" lang="zh-CN" altLang="en-US" sz="2400" b="0" i="0" u="none" strike="noStrike" cap="none" normalizeH="0" baseline="0" smtClean="0">
                          <a:ln>
                            <a:noFill/>
                          </a:ln>
                          <a:solidFill>
                            <a:schemeClr val="bg1"/>
                          </a:solidFill>
                          <a:effectLst/>
                          <a:latin typeface="宋体" pitchFamily="2" charset="-122"/>
                          <a:ea typeface="宋体" pitchFamily="2" charset="-122"/>
                        </a:rPr>
                        <a:t>之间的</a:t>
                      </a:r>
                      <a:r>
                        <a:rPr kumimoji="0" lang="en-US" altLang="zh-CN" sz="24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3</a:t>
                      </a:r>
                      <a:r>
                        <a:rPr kumimoji="0" lang="zh-CN" altLang="en-US" sz="2400" b="0" i="0" u="none" strike="noStrike" cap="none" normalizeH="0" baseline="0" smtClean="0">
                          <a:ln>
                            <a:noFill/>
                          </a:ln>
                          <a:solidFill>
                            <a:schemeClr val="bg1"/>
                          </a:solidFill>
                          <a:effectLst/>
                          <a:latin typeface="宋体" pitchFamily="2" charset="-122"/>
                          <a:ea typeface="宋体" pitchFamily="2" charset="-122"/>
                        </a:rPr>
                        <a:t>位数字</a:t>
                      </a:r>
                      <a:r>
                        <a:rPr kumimoji="0" lang="en-US" altLang="zh-CN" sz="24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(3)</a:t>
                      </a:r>
                      <a:endParaRPr kumimoji="0" lang="en-US" altLang="zh-CN" sz="2400" b="1" i="0" u="none" strike="noStrike" cap="none" normalizeH="0" baseline="0" smtClean="0">
                        <a:ln>
                          <a:noFill/>
                        </a:ln>
                        <a:solidFill>
                          <a:schemeClr val="bg1"/>
                        </a:solidFill>
                        <a:effectLst/>
                        <a:latin typeface="Tahoma" pitchFamily="34" charset="0"/>
                        <a:ea typeface="宋体" pitchFamily="2" charset="-122"/>
                      </a:endParaRP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0033CC"/>
                    </a:solidFill>
                  </a:tcPr>
                </a:tc>
                <a:tc>
                  <a:txBody>
                    <a:bodyPr/>
                    <a:lstStyle/>
                    <a:p>
                      <a:pPr marL="342900" marR="0" lvl="0" indent="-342900" algn="l" defTabSz="914400" rtl="0" eaLnBrk="0" fontAlgn="b" latinLnBrk="0" hangingPunct="0">
                        <a:lnSpc>
                          <a:spcPct val="100000"/>
                        </a:lnSpc>
                        <a:spcBef>
                          <a:spcPct val="0"/>
                        </a:spcBef>
                        <a:spcAft>
                          <a:spcPct val="0"/>
                        </a:spcAft>
                        <a:buClr>
                          <a:schemeClr val="folHlink"/>
                        </a:buClr>
                        <a:buSzPct val="60000"/>
                        <a:buFont typeface="Wingdings" pitchFamily="2" charset="2"/>
                        <a:buNone/>
                        <a:tabLst/>
                      </a:pPr>
                      <a:r>
                        <a:rPr kumimoji="0" lang="zh-CN" altLang="en-US" sz="1800" b="0" i="0" u="none" strike="noStrike" cap="none" normalizeH="0" baseline="0" smtClean="0">
                          <a:ln>
                            <a:noFill/>
                          </a:ln>
                          <a:solidFill>
                            <a:schemeClr val="bg1"/>
                          </a:solidFill>
                          <a:effectLst/>
                          <a:latin typeface="宋体" pitchFamily="2" charset="-122"/>
                          <a:ea typeface="宋体" pitchFamily="2" charset="-122"/>
                        </a:rPr>
                        <a:t>   有非数字字符 </a:t>
                      </a:r>
                      <a:r>
                        <a:rPr kumimoji="0" lang="en-US" altLang="zh-CN" sz="1800" b="0" i="0" u="none" strike="noStrike" cap="none" normalizeH="0" baseline="0" smtClean="0">
                          <a:ln>
                            <a:noFill/>
                          </a:ln>
                          <a:solidFill>
                            <a:schemeClr val="bg1"/>
                          </a:solidFill>
                          <a:effectLst/>
                          <a:latin typeface="宋体" pitchFamily="2" charset="-122"/>
                          <a:ea typeface="宋体" pitchFamily="2" charset="-122"/>
                        </a:rPr>
                        <a:t>(8) </a:t>
                      </a:r>
                      <a:endParaRPr kumimoji="0" lang="en-US" altLang="zh-CN" sz="1800" b="1" i="0" u="none" strike="noStrike" cap="none" normalizeH="0" baseline="0" smtClean="0">
                        <a:ln>
                          <a:noFill/>
                        </a:ln>
                        <a:solidFill>
                          <a:schemeClr val="bg1"/>
                        </a:solidFill>
                        <a:effectLst/>
                        <a:latin typeface="Tahoma" pitchFamily="34" charset="0"/>
                        <a:ea typeface="宋体" pitchFamily="2" charset="-122"/>
                      </a:endParaRPr>
                    </a:p>
                  </a:txBody>
                  <a:tcPr anchor="b"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CC0066"/>
                    </a:solidFill>
                  </a:tcPr>
                </a:tc>
              </a:tr>
              <a:tr h="285750">
                <a:tc vMerge="1">
                  <a:txBody>
                    <a:bodyPr/>
                    <a:lstStyle/>
                    <a:p>
                      <a:endParaRPr lang="zh-CN" altLang="en-US"/>
                    </a:p>
                  </a:txBody>
                  <a:tcPr/>
                </a:tc>
                <a:tc vMerge="1">
                  <a:txBody>
                    <a:bodyPr/>
                    <a:lstStyle/>
                    <a:p>
                      <a:endParaRPr lang="zh-CN" altLang="en-US"/>
                    </a:p>
                  </a:txBody>
                  <a:tcPr/>
                </a:tc>
                <a:tc>
                  <a:txBody>
                    <a:bodyPr/>
                    <a:lstStyle/>
                    <a:p>
                      <a:pPr marL="342900" marR="0" lvl="0" indent="-342900" algn="l" defTabSz="914400" rtl="0" eaLnBrk="0" fontAlgn="b" latinLnBrk="0" hangingPunct="0">
                        <a:lnSpc>
                          <a:spcPct val="100000"/>
                        </a:lnSpc>
                        <a:spcBef>
                          <a:spcPct val="0"/>
                        </a:spcBef>
                        <a:spcAft>
                          <a:spcPct val="0"/>
                        </a:spcAft>
                        <a:buClr>
                          <a:schemeClr val="folHlink"/>
                        </a:buClr>
                        <a:buSzPct val="60000"/>
                        <a:buFont typeface="Wingdings" pitchFamily="2" charset="2"/>
                        <a:buNone/>
                        <a:tabLst/>
                      </a:pPr>
                      <a:r>
                        <a:rPr kumimoji="0" lang="zh-CN" altLang="en-US" sz="1800" b="0" i="0" u="none" strike="noStrike" cap="none" normalizeH="0" baseline="0" smtClean="0">
                          <a:ln>
                            <a:noFill/>
                          </a:ln>
                          <a:solidFill>
                            <a:schemeClr val="bg1"/>
                          </a:solidFill>
                          <a:effectLst/>
                          <a:latin typeface="宋体" pitchFamily="2" charset="-122"/>
                          <a:ea typeface="宋体" pitchFamily="2" charset="-122"/>
                        </a:rPr>
                        <a:t>   起始位为</a:t>
                      </a:r>
                      <a:r>
                        <a:rPr kumimoji="0" lang="zh-CN" altLang="en-US" sz="1800" b="0" i="0" u="none" strike="noStrike" cap="none" normalizeH="0" baseline="0" smtClean="0">
                          <a:ln>
                            <a:noFill/>
                          </a:ln>
                          <a:solidFill>
                            <a:schemeClr val="bg1"/>
                          </a:solidFill>
                          <a:effectLst/>
                          <a:latin typeface="Tahoma"/>
                          <a:ea typeface="黑体" pitchFamily="2" charset="-122"/>
                        </a:rPr>
                        <a:t>‘</a:t>
                      </a:r>
                      <a:r>
                        <a:rPr kumimoji="0" lang="en-US" altLang="zh-CN" sz="1800" b="0" i="0" u="none" strike="noStrike" cap="none" normalizeH="0" baseline="0" smtClean="0">
                          <a:ln>
                            <a:noFill/>
                          </a:ln>
                          <a:solidFill>
                            <a:schemeClr val="bg1"/>
                          </a:solidFill>
                          <a:effectLst/>
                          <a:latin typeface="宋体" pitchFamily="2" charset="-122"/>
                          <a:ea typeface="宋体" pitchFamily="2" charset="-122"/>
                        </a:rPr>
                        <a:t>0</a:t>
                      </a:r>
                      <a:r>
                        <a:rPr kumimoji="0" lang="en-US" altLang="zh-CN" sz="1800" b="0" i="0" u="none" strike="noStrike" cap="none" normalizeH="0" baseline="0" smtClean="0">
                          <a:ln>
                            <a:noFill/>
                          </a:ln>
                          <a:solidFill>
                            <a:schemeClr val="bg1"/>
                          </a:solidFill>
                          <a:effectLst/>
                          <a:latin typeface="Tahoma"/>
                          <a:ea typeface="黑体" pitchFamily="2" charset="-122"/>
                        </a:rPr>
                        <a:t>’</a:t>
                      </a:r>
                      <a:r>
                        <a:rPr kumimoji="0" lang="en-US" altLang="zh-CN" sz="1800" b="0" i="0" u="none" strike="noStrike" cap="none" normalizeH="0" baseline="0" smtClean="0">
                          <a:ln>
                            <a:noFill/>
                          </a:ln>
                          <a:solidFill>
                            <a:schemeClr val="bg1"/>
                          </a:solidFill>
                          <a:effectLst/>
                          <a:latin typeface="宋体" pitchFamily="2" charset="-122"/>
                          <a:ea typeface="黑体" pitchFamily="2" charset="-122"/>
                        </a:rPr>
                        <a:t>   </a:t>
                      </a:r>
                      <a:r>
                        <a:rPr kumimoji="0" lang="en-US" altLang="zh-CN" sz="1800" b="0" i="0" u="none" strike="noStrike" cap="none" normalizeH="0" baseline="0" smtClean="0">
                          <a:ln>
                            <a:noFill/>
                          </a:ln>
                          <a:solidFill>
                            <a:schemeClr val="bg1"/>
                          </a:solidFill>
                          <a:effectLst/>
                          <a:latin typeface="宋体" pitchFamily="2" charset="-122"/>
                          <a:ea typeface="宋体" pitchFamily="2" charset="-122"/>
                        </a:rPr>
                        <a:t>(9) </a:t>
                      </a:r>
                      <a:endParaRPr kumimoji="0" lang="en-US" altLang="zh-CN" sz="1800" b="1" i="0" u="none" strike="noStrike" cap="none" normalizeH="0" baseline="0" smtClean="0">
                        <a:ln>
                          <a:noFill/>
                        </a:ln>
                        <a:solidFill>
                          <a:schemeClr val="bg1"/>
                        </a:solidFill>
                        <a:effectLst/>
                        <a:latin typeface="Tahoma" pitchFamily="34" charset="0"/>
                        <a:ea typeface="宋体" pitchFamily="2" charset="-122"/>
                      </a:endParaRPr>
                    </a:p>
                  </a:txBody>
                  <a:tcPr anchor="b"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CC0066"/>
                    </a:solidFill>
                  </a:tcPr>
                </a:tc>
              </a:tr>
              <a:tr h="285750">
                <a:tc vMerge="1">
                  <a:txBody>
                    <a:bodyPr/>
                    <a:lstStyle/>
                    <a:p>
                      <a:endParaRPr lang="zh-CN" altLang="en-US"/>
                    </a:p>
                  </a:txBody>
                  <a:tcPr/>
                </a:tc>
                <a:tc vMerge="1">
                  <a:txBody>
                    <a:bodyPr/>
                    <a:lstStyle/>
                    <a:p>
                      <a:endParaRPr lang="zh-CN" altLang="en-US"/>
                    </a:p>
                  </a:txBody>
                  <a:tcPr/>
                </a:tc>
                <a:tc>
                  <a:txBody>
                    <a:bodyPr/>
                    <a:lstStyle/>
                    <a:p>
                      <a:pPr marL="342900" marR="0" lvl="0" indent="-342900" algn="l" defTabSz="914400" rtl="0" eaLnBrk="0" fontAlgn="b" latinLnBrk="0" hangingPunct="0">
                        <a:lnSpc>
                          <a:spcPct val="100000"/>
                        </a:lnSpc>
                        <a:spcBef>
                          <a:spcPct val="0"/>
                        </a:spcBef>
                        <a:spcAft>
                          <a:spcPct val="0"/>
                        </a:spcAft>
                        <a:buClr>
                          <a:schemeClr val="folHlink"/>
                        </a:buClr>
                        <a:buSzPct val="60000"/>
                        <a:buFont typeface="Wingdings" pitchFamily="2" charset="2"/>
                        <a:buNone/>
                        <a:tabLst/>
                      </a:pPr>
                      <a:r>
                        <a:rPr kumimoji="0" lang="zh-CN" altLang="en-US" sz="1800" b="0" i="0" u="none" strike="noStrike" cap="none" normalizeH="0" baseline="0" smtClean="0">
                          <a:ln>
                            <a:noFill/>
                          </a:ln>
                          <a:solidFill>
                            <a:schemeClr val="bg1"/>
                          </a:solidFill>
                          <a:effectLst/>
                          <a:latin typeface="宋体" pitchFamily="2" charset="-122"/>
                          <a:ea typeface="宋体" pitchFamily="2" charset="-122"/>
                        </a:rPr>
                        <a:t>   起始位为</a:t>
                      </a:r>
                      <a:r>
                        <a:rPr kumimoji="0" lang="zh-CN" altLang="en-US" sz="1800" b="0" i="0" u="none" strike="noStrike" cap="none" normalizeH="0" baseline="0" smtClean="0">
                          <a:ln>
                            <a:noFill/>
                          </a:ln>
                          <a:solidFill>
                            <a:schemeClr val="bg1"/>
                          </a:solidFill>
                          <a:effectLst/>
                          <a:latin typeface="Tahoma"/>
                          <a:ea typeface="黑体" pitchFamily="2" charset="-122"/>
                        </a:rPr>
                        <a:t>‘</a:t>
                      </a:r>
                      <a:r>
                        <a:rPr kumimoji="0" lang="en-US" altLang="zh-CN" sz="1800" b="0" i="0" u="none" strike="noStrike" cap="none" normalizeH="0" baseline="0" smtClean="0">
                          <a:ln>
                            <a:noFill/>
                          </a:ln>
                          <a:solidFill>
                            <a:schemeClr val="bg1"/>
                          </a:solidFill>
                          <a:effectLst/>
                          <a:latin typeface="宋体" pitchFamily="2" charset="-122"/>
                          <a:ea typeface="宋体" pitchFamily="2" charset="-122"/>
                        </a:rPr>
                        <a:t>1</a:t>
                      </a:r>
                      <a:r>
                        <a:rPr kumimoji="0" lang="en-US" altLang="zh-CN" sz="1800" b="0" i="0" u="none" strike="noStrike" cap="none" normalizeH="0" baseline="0" smtClean="0">
                          <a:ln>
                            <a:noFill/>
                          </a:ln>
                          <a:solidFill>
                            <a:schemeClr val="bg1"/>
                          </a:solidFill>
                          <a:effectLst/>
                          <a:latin typeface="Tahoma"/>
                          <a:ea typeface="黑体" pitchFamily="2" charset="-122"/>
                        </a:rPr>
                        <a:t>’</a:t>
                      </a:r>
                      <a:r>
                        <a:rPr kumimoji="0" lang="en-US" altLang="zh-CN" sz="1800" b="0" i="0" u="none" strike="noStrike" cap="none" normalizeH="0" baseline="0" smtClean="0">
                          <a:ln>
                            <a:noFill/>
                          </a:ln>
                          <a:solidFill>
                            <a:schemeClr val="bg1"/>
                          </a:solidFill>
                          <a:effectLst/>
                          <a:latin typeface="宋体" pitchFamily="2" charset="-122"/>
                          <a:ea typeface="黑体" pitchFamily="2" charset="-122"/>
                        </a:rPr>
                        <a:t>   </a:t>
                      </a:r>
                      <a:r>
                        <a:rPr kumimoji="0" lang="en-US" altLang="zh-CN" sz="1800" b="0" i="0" u="none" strike="noStrike" cap="none" normalizeH="0" baseline="0" smtClean="0">
                          <a:ln>
                            <a:noFill/>
                          </a:ln>
                          <a:solidFill>
                            <a:schemeClr val="bg1"/>
                          </a:solidFill>
                          <a:effectLst/>
                          <a:latin typeface="宋体" pitchFamily="2" charset="-122"/>
                          <a:ea typeface="宋体" pitchFamily="2" charset="-122"/>
                        </a:rPr>
                        <a:t>(10) </a:t>
                      </a:r>
                      <a:endParaRPr kumimoji="0" lang="en-US" altLang="zh-CN" sz="1800" b="1" i="0" u="none" strike="noStrike" cap="none" normalizeH="0" baseline="0" smtClean="0">
                        <a:ln>
                          <a:noFill/>
                        </a:ln>
                        <a:solidFill>
                          <a:schemeClr val="bg1"/>
                        </a:solidFill>
                        <a:effectLst/>
                        <a:latin typeface="Tahoma" pitchFamily="34" charset="0"/>
                        <a:ea typeface="宋体" pitchFamily="2" charset="-122"/>
                      </a:endParaRPr>
                    </a:p>
                  </a:txBody>
                  <a:tcPr anchor="b"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CC0066"/>
                    </a:solidFill>
                  </a:tcPr>
                </a:tc>
              </a:tr>
              <a:tr h="285750">
                <a:tc vMerge="1">
                  <a:txBody>
                    <a:bodyPr/>
                    <a:lstStyle/>
                    <a:p>
                      <a:endParaRPr lang="zh-CN" altLang="en-US"/>
                    </a:p>
                  </a:txBody>
                  <a:tcPr/>
                </a:tc>
                <a:tc vMerge="1">
                  <a:txBody>
                    <a:bodyPr/>
                    <a:lstStyle/>
                    <a:p>
                      <a:endParaRPr lang="zh-CN" altLang="en-US"/>
                    </a:p>
                  </a:txBody>
                  <a:tcPr/>
                </a:tc>
                <a:tc>
                  <a:txBody>
                    <a:bodyPr/>
                    <a:lstStyle/>
                    <a:p>
                      <a:pPr marL="342900" marR="0" lvl="0" indent="-342900" algn="l" defTabSz="914400" rtl="0" eaLnBrk="0" fontAlgn="b" latinLnBrk="0" hangingPunct="0">
                        <a:lnSpc>
                          <a:spcPct val="100000"/>
                        </a:lnSpc>
                        <a:spcBef>
                          <a:spcPct val="0"/>
                        </a:spcBef>
                        <a:spcAft>
                          <a:spcPct val="0"/>
                        </a:spcAft>
                        <a:buClr>
                          <a:schemeClr val="folHlink"/>
                        </a:buClr>
                        <a:buSzPct val="60000"/>
                        <a:buFont typeface="Wingdings" pitchFamily="2" charset="2"/>
                        <a:buNone/>
                        <a:tabLst/>
                      </a:pPr>
                      <a:r>
                        <a:rPr kumimoji="0" lang="zh-CN" altLang="en-US" sz="1800" b="0" i="0" u="none" strike="noStrike" cap="none" normalizeH="0" baseline="0" smtClean="0">
                          <a:ln>
                            <a:noFill/>
                          </a:ln>
                          <a:solidFill>
                            <a:schemeClr val="bg1"/>
                          </a:solidFill>
                          <a:effectLst/>
                          <a:latin typeface="宋体" pitchFamily="2" charset="-122"/>
                          <a:ea typeface="宋体" pitchFamily="2" charset="-122"/>
                        </a:rPr>
                        <a:t>   少于</a:t>
                      </a:r>
                      <a:r>
                        <a:rPr kumimoji="0" lang="en-US" altLang="zh-CN" sz="1800" b="0" i="0" u="none" strike="noStrike" cap="none" normalizeH="0" baseline="0" smtClean="0">
                          <a:ln>
                            <a:noFill/>
                          </a:ln>
                          <a:solidFill>
                            <a:schemeClr val="bg1"/>
                          </a:solidFill>
                          <a:effectLst/>
                          <a:latin typeface="宋体" pitchFamily="2" charset="-122"/>
                          <a:ea typeface="宋体" pitchFamily="2" charset="-122"/>
                        </a:rPr>
                        <a:t>3</a:t>
                      </a:r>
                      <a:r>
                        <a:rPr kumimoji="0" lang="zh-CN" altLang="en-US" sz="1800" b="0" i="0" u="none" strike="noStrike" cap="none" normalizeH="0" baseline="0" smtClean="0">
                          <a:ln>
                            <a:noFill/>
                          </a:ln>
                          <a:solidFill>
                            <a:schemeClr val="bg1"/>
                          </a:solidFill>
                          <a:effectLst/>
                          <a:latin typeface="宋体" pitchFamily="2" charset="-122"/>
                          <a:ea typeface="宋体" pitchFamily="2" charset="-122"/>
                        </a:rPr>
                        <a:t>位数字  </a:t>
                      </a:r>
                      <a:r>
                        <a:rPr kumimoji="0" lang="en-US" altLang="zh-CN" sz="1800" b="0" i="0" u="none" strike="noStrike" cap="none" normalizeH="0" baseline="0" smtClean="0">
                          <a:ln>
                            <a:noFill/>
                          </a:ln>
                          <a:solidFill>
                            <a:schemeClr val="bg1"/>
                          </a:solidFill>
                          <a:effectLst/>
                          <a:latin typeface="宋体" pitchFamily="2" charset="-122"/>
                          <a:ea typeface="宋体" pitchFamily="2" charset="-122"/>
                        </a:rPr>
                        <a:t>(11) </a:t>
                      </a:r>
                      <a:endParaRPr kumimoji="0" lang="en-US" altLang="zh-CN" sz="1800" b="1" i="0" u="none" strike="noStrike" cap="none" normalizeH="0" baseline="0" smtClean="0">
                        <a:ln>
                          <a:noFill/>
                        </a:ln>
                        <a:solidFill>
                          <a:schemeClr val="bg1"/>
                        </a:solidFill>
                        <a:effectLst/>
                        <a:latin typeface="Tahoma" pitchFamily="34" charset="0"/>
                        <a:ea typeface="宋体" pitchFamily="2" charset="-122"/>
                      </a:endParaRPr>
                    </a:p>
                  </a:txBody>
                  <a:tcPr anchor="b"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CC0066"/>
                    </a:solidFill>
                  </a:tcPr>
                </a:tc>
              </a:tr>
              <a:tr h="285750">
                <a:tc vMerge="1">
                  <a:txBody>
                    <a:bodyPr/>
                    <a:lstStyle/>
                    <a:p>
                      <a:endParaRPr lang="zh-CN" altLang="en-US"/>
                    </a:p>
                  </a:txBody>
                  <a:tcPr/>
                </a:tc>
                <a:tc vMerge="1">
                  <a:txBody>
                    <a:bodyPr/>
                    <a:lstStyle/>
                    <a:p>
                      <a:endParaRPr lang="zh-CN" altLang="en-US"/>
                    </a:p>
                  </a:txBody>
                  <a:tcPr/>
                </a:tc>
                <a:tc>
                  <a:txBody>
                    <a:bodyPr/>
                    <a:lstStyle/>
                    <a:p>
                      <a:pPr marL="342900" marR="0" lvl="0" indent="-342900" algn="l" defTabSz="914400" rtl="0" eaLnBrk="0" fontAlgn="b" latinLnBrk="0" hangingPunct="0">
                        <a:lnSpc>
                          <a:spcPct val="100000"/>
                        </a:lnSpc>
                        <a:spcBef>
                          <a:spcPct val="0"/>
                        </a:spcBef>
                        <a:spcAft>
                          <a:spcPct val="0"/>
                        </a:spcAft>
                        <a:buClr>
                          <a:schemeClr val="folHlink"/>
                        </a:buClr>
                        <a:buSzPct val="60000"/>
                        <a:buFont typeface="Wingdings" pitchFamily="2" charset="2"/>
                        <a:buNone/>
                        <a:tabLst/>
                      </a:pPr>
                      <a:r>
                        <a:rPr kumimoji="0" lang="zh-CN" altLang="en-US" sz="1800" b="0" i="0" u="none" strike="noStrike" cap="none" normalizeH="0" baseline="0" smtClean="0">
                          <a:ln>
                            <a:noFill/>
                          </a:ln>
                          <a:solidFill>
                            <a:schemeClr val="bg1"/>
                          </a:solidFill>
                          <a:effectLst/>
                          <a:latin typeface="宋体" pitchFamily="2" charset="-122"/>
                          <a:ea typeface="宋体" pitchFamily="2" charset="-122"/>
                        </a:rPr>
                        <a:t>   多于</a:t>
                      </a:r>
                      <a:r>
                        <a:rPr kumimoji="0" lang="en-US" altLang="zh-CN" sz="1800" b="0" i="0" u="none" strike="noStrike" cap="none" normalizeH="0" baseline="0" smtClean="0">
                          <a:ln>
                            <a:noFill/>
                          </a:ln>
                          <a:solidFill>
                            <a:schemeClr val="bg1"/>
                          </a:solidFill>
                          <a:effectLst/>
                          <a:latin typeface="宋体" pitchFamily="2" charset="-122"/>
                          <a:ea typeface="宋体" pitchFamily="2" charset="-122"/>
                        </a:rPr>
                        <a:t>3</a:t>
                      </a:r>
                      <a:r>
                        <a:rPr kumimoji="0" lang="zh-CN" altLang="en-US" sz="1800" b="0" i="0" u="none" strike="noStrike" cap="none" normalizeH="0" baseline="0" smtClean="0">
                          <a:ln>
                            <a:noFill/>
                          </a:ln>
                          <a:solidFill>
                            <a:schemeClr val="bg1"/>
                          </a:solidFill>
                          <a:effectLst/>
                          <a:latin typeface="宋体" pitchFamily="2" charset="-122"/>
                          <a:ea typeface="宋体" pitchFamily="2" charset="-122"/>
                        </a:rPr>
                        <a:t>位数字  </a:t>
                      </a:r>
                      <a:r>
                        <a:rPr kumimoji="0" lang="en-US" altLang="zh-CN" sz="1800" b="0" i="0" u="none" strike="noStrike" cap="none" normalizeH="0" baseline="0" smtClean="0">
                          <a:ln>
                            <a:noFill/>
                          </a:ln>
                          <a:solidFill>
                            <a:schemeClr val="bg1"/>
                          </a:solidFill>
                          <a:effectLst/>
                          <a:latin typeface="宋体" pitchFamily="2" charset="-122"/>
                          <a:ea typeface="宋体" pitchFamily="2" charset="-122"/>
                        </a:rPr>
                        <a:t>(12) </a:t>
                      </a:r>
                      <a:endParaRPr kumimoji="0" lang="en-US" altLang="zh-CN" sz="1800" b="1" i="0" u="none" strike="noStrike" cap="none" normalizeH="0" baseline="0" smtClean="0">
                        <a:ln>
                          <a:noFill/>
                        </a:ln>
                        <a:solidFill>
                          <a:schemeClr val="bg1"/>
                        </a:solidFill>
                        <a:effectLst/>
                        <a:latin typeface="Tahoma" pitchFamily="34" charset="0"/>
                        <a:ea typeface="宋体" pitchFamily="2" charset="-122"/>
                      </a:endParaRPr>
                    </a:p>
                  </a:txBody>
                  <a:tcPr anchor="b"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CC0066"/>
                    </a:solidFill>
                  </a:tcPr>
                </a:tc>
              </a:tr>
              <a:tr h="314325">
                <a:tc rowSpan="3">
                  <a:txBody>
                    <a:bodyPr/>
                    <a:lstStyle/>
                    <a:p>
                      <a:pPr marL="0" marR="0" lvl="0" indent="0" algn="ctr" defTabSz="914400" rtl="0" eaLnBrk="0" fontAlgn="ctr" latinLnBrk="0" hangingPunct="0">
                        <a:lnSpc>
                          <a:spcPct val="100000"/>
                        </a:lnSpc>
                        <a:spcBef>
                          <a:spcPct val="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chemeClr val="tx1"/>
                          </a:solidFill>
                          <a:effectLst/>
                          <a:latin typeface="宋体" pitchFamily="2" charset="-122"/>
                          <a:ea typeface="宋体" pitchFamily="2" charset="-122"/>
                        </a:rPr>
                        <a:t>后 缀 </a:t>
                      </a:r>
                      <a:endParaRPr kumimoji="0" lang="zh-CN" altLang="en-US" sz="24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00"/>
                    </a:solidFill>
                  </a:tcPr>
                </a:tc>
                <a:tc rowSpan="3">
                  <a:txBody>
                    <a:bodyPr/>
                    <a:lstStyle/>
                    <a:p>
                      <a:pPr marL="0" marR="0" lvl="0" indent="0" algn="ctr" defTabSz="914400" rtl="0" eaLnBrk="0" fontAlgn="ctr" latinLnBrk="0" hangingPunct="0">
                        <a:lnSpc>
                          <a:spcPct val="100000"/>
                        </a:lnSpc>
                        <a:spcBef>
                          <a:spcPct val="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4</a:t>
                      </a:r>
                      <a:r>
                        <a:rPr kumimoji="0" lang="zh-CN" altLang="en-US" sz="2400" b="0" i="0" u="none" strike="noStrike" cap="none" normalizeH="0" baseline="0" smtClean="0">
                          <a:ln>
                            <a:noFill/>
                          </a:ln>
                          <a:solidFill>
                            <a:schemeClr val="bg1"/>
                          </a:solidFill>
                          <a:effectLst/>
                          <a:latin typeface="宋体" pitchFamily="2" charset="-122"/>
                          <a:ea typeface="宋体" pitchFamily="2" charset="-122"/>
                          <a:cs typeface="Times New Roman" pitchFamily="18" charset="0"/>
                        </a:rPr>
                        <a:t>位数字</a:t>
                      </a:r>
                      <a:r>
                        <a:rPr kumimoji="0" lang="en-US" altLang="zh-CN" sz="24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(4)</a:t>
                      </a:r>
                      <a:endParaRPr kumimoji="0" lang="en-US" altLang="zh-CN" sz="2400" b="1" i="0" u="none" strike="noStrike" cap="none" normalizeH="0" baseline="0" smtClean="0">
                        <a:ln>
                          <a:noFill/>
                        </a:ln>
                        <a:solidFill>
                          <a:schemeClr val="bg1"/>
                        </a:solidFill>
                        <a:effectLst/>
                        <a:latin typeface="Tahoma" pitchFamily="34" charset="0"/>
                        <a:ea typeface="宋体" pitchFamily="2" charset="-122"/>
                      </a:endParaRP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0033CC"/>
                    </a:solidFill>
                  </a:tcPr>
                </a:tc>
                <a:tc>
                  <a:txBody>
                    <a:bodyPr/>
                    <a:lstStyle/>
                    <a:p>
                      <a:pPr marL="342900" marR="0" lvl="0" indent="-342900" algn="l" defTabSz="914400" rtl="0" eaLnBrk="0" fontAlgn="b" latinLnBrk="0" hangingPunct="0">
                        <a:lnSpc>
                          <a:spcPct val="100000"/>
                        </a:lnSpc>
                        <a:spcBef>
                          <a:spcPct val="0"/>
                        </a:spcBef>
                        <a:spcAft>
                          <a:spcPct val="0"/>
                        </a:spcAft>
                        <a:buClr>
                          <a:schemeClr val="folHlink"/>
                        </a:buClr>
                        <a:buSzPct val="60000"/>
                        <a:buFont typeface="Wingdings" pitchFamily="2" charset="2"/>
                        <a:buNone/>
                        <a:tabLst/>
                      </a:pPr>
                      <a:r>
                        <a:rPr kumimoji="0" lang="zh-CN" altLang="en-US" sz="1800" b="0" i="0" u="none" strike="noStrike" cap="none" normalizeH="0" baseline="0" smtClean="0">
                          <a:ln>
                            <a:noFill/>
                          </a:ln>
                          <a:solidFill>
                            <a:schemeClr val="bg1"/>
                          </a:solidFill>
                          <a:effectLst/>
                          <a:latin typeface="宋体" pitchFamily="2" charset="-122"/>
                          <a:ea typeface="宋体" pitchFamily="2" charset="-122"/>
                        </a:rPr>
                        <a:t>   有非数字字符 </a:t>
                      </a:r>
                      <a:r>
                        <a:rPr kumimoji="0" lang="en-US" altLang="zh-CN" sz="1800" b="0" i="0" u="none" strike="noStrike" cap="none" normalizeH="0" baseline="0" smtClean="0">
                          <a:ln>
                            <a:noFill/>
                          </a:ln>
                          <a:solidFill>
                            <a:schemeClr val="bg1"/>
                          </a:solidFill>
                          <a:effectLst/>
                          <a:latin typeface="宋体" pitchFamily="2" charset="-122"/>
                          <a:ea typeface="宋体" pitchFamily="2" charset="-122"/>
                        </a:rPr>
                        <a:t>(13) </a:t>
                      </a:r>
                      <a:endParaRPr kumimoji="0" lang="en-US" altLang="zh-CN" sz="1800" b="1" i="0" u="none" strike="noStrike" cap="none" normalizeH="0" baseline="0" smtClean="0">
                        <a:ln>
                          <a:noFill/>
                        </a:ln>
                        <a:solidFill>
                          <a:schemeClr val="bg1"/>
                        </a:solidFill>
                        <a:effectLst/>
                        <a:latin typeface="Tahoma" pitchFamily="34" charset="0"/>
                        <a:ea typeface="宋体" pitchFamily="2" charset="-122"/>
                      </a:endParaRPr>
                    </a:p>
                  </a:txBody>
                  <a:tcPr anchor="b"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CC0066"/>
                    </a:solidFill>
                  </a:tcPr>
                </a:tc>
              </a:tr>
              <a:tr h="285750">
                <a:tc vMerge="1">
                  <a:txBody>
                    <a:bodyPr/>
                    <a:lstStyle/>
                    <a:p>
                      <a:endParaRPr lang="zh-CN" altLang="en-US"/>
                    </a:p>
                  </a:txBody>
                  <a:tcPr/>
                </a:tc>
                <a:tc vMerge="1">
                  <a:txBody>
                    <a:bodyPr/>
                    <a:lstStyle/>
                    <a:p>
                      <a:endParaRPr lang="zh-CN" altLang="en-US"/>
                    </a:p>
                  </a:txBody>
                  <a:tcPr/>
                </a:tc>
                <a:tc>
                  <a:txBody>
                    <a:bodyPr/>
                    <a:lstStyle/>
                    <a:p>
                      <a:pPr marL="342900" marR="0" lvl="0" indent="-342900" algn="l" defTabSz="914400" rtl="0" eaLnBrk="0" fontAlgn="b" latinLnBrk="0" hangingPunct="0">
                        <a:lnSpc>
                          <a:spcPct val="100000"/>
                        </a:lnSpc>
                        <a:spcBef>
                          <a:spcPct val="0"/>
                        </a:spcBef>
                        <a:spcAft>
                          <a:spcPct val="0"/>
                        </a:spcAft>
                        <a:buClr>
                          <a:schemeClr val="folHlink"/>
                        </a:buClr>
                        <a:buSzPct val="60000"/>
                        <a:buFont typeface="Wingdings" pitchFamily="2" charset="2"/>
                        <a:buNone/>
                        <a:tabLst/>
                      </a:pPr>
                      <a:r>
                        <a:rPr kumimoji="0" lang="zh-CN" altLang="en-US" sz="1800" b="0" i="0" u="none" strike="noStrike" cap="none" normalizeH="0" baseline="0" smtClean="0">
                          <a:ln>
                            <a:noFill/>
                          </a:ln>
                          <a:solidFill>
                            <a:schemeClr val="bg1"/>
                          </a:solidFill>
                          <a:effectLst/>
                          <a:latin typeface="宋体" pitchFamily="2" charset="-122"/>
                          <a:ea typeface="宋体" pitchFamily="2" charset="-122"/>
                        </a:rPr>
                        <a:t>   少于</a:t>
                      </a:r>
                      <a:r>
                        <a:rPr kumimoji="0" lang="en-US" altLang="zh-CN" sz="1800" b="0" i="0" u="none" strike="noStrike" cap="none" normalizeH="0" baseline="0" smtClean="0">
                          <a:ln>
                            <a:noFill/>
                          </a:ln>
                          <a:solidFill>
                            <a:schemeClr val="bg1"/>
                          </a:solidFill>
                          <a:effectLst/>
                          <a:latin typeface="宋体" pitchFamily="2" charset="-122"/>
                          <a:ea typeface="宋体" pitchFamily="2" charset="-122"/>
                        </a:rPr>
                        <a:t>4</a:t>
                      </a:r>
                      <a:r>
                        <a:rPr kumimoji="0" lang="zh-CN" altLang="en-US" sz="1800" b="0" i="0" u="none" strike="noStrike" cap="none" normalizeH="0" baseline="0" smtClean="0">
                          <a:ln>
                            <a:noFill/>
                          </a:ln>
                          <a:solidFill>
                            <a:schemeClr val="bg1"/>
                          </a:solidFill>
                          <a:effectLst/>
                          <a:latin typeface="宋体" pitchFamily="2" charset="-122"/>
                          <a:ea typeface="宋体" pitchFamily="2" charset="-122"/>
                        </a:rPr>
                        <a:t>位数字  </a:t>
                      </a:r>
                      <a:r>
                        <a:rPr kumimoji="0" lang="en-US" altLang="zh-CN" sz="1800" b="0" i="0" u="none" strike="noStrike" cap="none" normalizeH="0" baseline="0" smtClean="0">
                          <a:ln>
                            <a:noFill/>
                          </a:ln>
                          <a:solidFill>
                            <a:schemeClr val="bg1"/>
                          </a:solidFill>
                          <a:effectLst/>
                          <a:latin typeface="宋体" pitchFamily="2" charset="-122"/>
                          <a:ea typeface="宋体" pitchFamily="2" charset="-122"/>
                        </a:rPr>
                        <a:t>(14) </a:t>
                      </a:r>
                      <a:endParaRPr kumimoji="0" lang="en-US" altLang="zh-CN" sz="1800" b="1" i="0" u="none" strike="noStrike" cap="none" normalizeH="0" baseline="0" smtClean="0">
                        <a:ln>
                          <a:noFill/>
                        </a:ln>
                        <a:solidFill>
                          <a:schemeClr val="bg1"/>
                        </a:solidFill>
                        <a:effectLst/>
                        <a:latin typeface="Tahoma" pitchFamily="34" charset="0"/>
                        <a:ea typeface="宋体" pitchFamily="2" charset="-122"/>
                      </a:endParaRPr>
                    </a:p>
                  </a:txBody>
                  <a:tcPr anchor="b"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CC0066"/>
                    </a:solidFill>
                  </a:tcPr>
                </a:tc>
              </a:tr>
              <a:tr h="285750">
                <a:tc vMerge="1">
                  <a:txBody>
                    <a:bodyPr/>
                    <a:lstStyle/>
                    <a:p>
                      <a:endParaRPr lang="zh-CN" altLang="en-US"/>
                    </a:p>
                  </a:txBody>
                  <a:tcPr/>
                </a:tc>
                <a:tc vMerge="1">
                  <a:txBody>
                    <a:bodyPr/>
                    <a:lstStyle/>
                    <a:p>
                      <a:endParaRPr lang="zh-CN" altLang="en-US"/>
                    </a:p>
                  </a:txBody>
                  <a:tcPr/>
                </a:tc>
                <a:tc>
                  <a:txBody>
                    <a:bodyPr/>
                    <a:lstStyle/>
                    <a:p>
                      <a:pPr marL="342900" marR="0" lvl="0" indent="-342900" algn="l" defTabSz="914400" rtl="0" eaLnBrk="0" fontAlgn="b" latinLnBrk="0" hangingPunct="0">
                        <a:lnSpc>
                          <a:spcPct val="100000"/>
                        </a:lnSpc>
                        <a:spcBef>
                          <a:spcPct val="0"/>
                        </a:spcBef>
                        <a:spcAft>
                          <a:spcPct val="0"/>
                        </a:spcAft>
                        <a:buClr>
                          <a:schemeClr val="folHlink"/>
                        </a:buClr>
                        <a:buSzPct val="60000"/>
                        <a:buFont typeface="Wingdings" pitchFamily="2" charset="2"/>
                        <a:buNone/>
                        <a:tabLst/>
                      </a:pPr>
                      <a:r>
                        <a:rPr kumimoji="0" lang="zh-CN" altLang="en-US" sz="1800" b="0" i="0" u="none" strike="noStrike" cap="none" normalizeH="0" baseline="0" smtClean="0">
                          <a:ln>
                            <a:noFill/>
                          </a:ln>
                          <a:solidFill>
                            <a:schemeClr val="bg1"/>
                          </a:solidFill>
                          <a:effectLst/>
                          <a:latin typeface="宋体" pitchFamily="2" charset="-122"/>
                          <a:ea typeface="宋体" pitchFamily="2" charset="-122"/>
                        </a:rPr>
                        <a:t>   多于</a:t>
                      </a:r>
                      <a:r>
                        <a:rPr kumimoji="0" lang="en-US" altLang="zh-CN" sz="1800" b="0" i="0" u="none" strike="noStrike" cap="none" normalizeH="0" baseline="0" smtClean="0">
                          <a:ln>
                            <a:noFill/>
                          </a:ln>
                          <a:solidFill>
                            <a:schemeClr val="bg1"/>
                          </a:solidFill>
                          <a:effectLst/>
                          <a:latin typeface="宋体" pitchFamily="2" charset="-122"/>
                          <a:ea typeface="宋体" pitchFamily="2" charset="-122"/>
                        </a:rPr>
                        <a:t>4</a:t>
                      </a:r>
                      <a:r>
                        <a:rPr kumimoji="0" lang="zh-CN" altLang="en-US" sz="1800" b="0" i="0" u="none" strike="noStrike" cap="none" normalizeH="0" baseline="0" smtClean="0">
                          <a:ln>
                            <a:noFill/>
                          </a:ln>
                          <a:solidFill>
                            <a:schemeClr val="bg1"/>
                          </a:solidFill>
                          <a:effectLst/>
                          <a:latin typeface="宋体" pitchFamily="2" charset="-122"/>
                          <a:ea typeface="宋体" pitchFamily="2" charset="-122"/>
                        </a:rPr>
                        <a:t>位数字  </a:t>
                      </a:r>
                      <a:r>
                        <a:rPr kumimoji="0" lang="en-US" altLang="zh-CN" sz="1800" b="0" i="0" u="none" strike="noStrike" cap="none" normalizeH="0" baseline="0" smtClean="0">
                          <a:ln>
                            <a:noFill/>
                          </a:ln>
                          <a:solidFill>
                            <a:schemeClr val="bg1"/>
                          </a:solidFill>
                          <a:effectLst/>
                          <a:latin typeface="宋体" pitchFamily="2" charset="-122"/>
                          <a:ea typeface="宋体" pitchFamily="2" charset="-122"/>
                        </a:rPr>
                        <a:t>(15) </a:t>
                      </a:r>
                      <a:endParaRPr kumimoji="0" lang="en-US" altLang="zh-CN" sz="1800" b="1" i="0" u="none" strike="noStrike" cap="none" normalizeH="0" baseline="0" smtClean="0">
                        <a:ln>
                          <a:noFill/>
                        </a:ln>
                        <a:solidFill>
                          <a:schemeClr val="bg1"/>
                        </a:solidFill>
                        <a:effectLst/>
                        <a:latin typeface="Tahoma" pitchFamily="34" charset="0"/>
                        <a:ea typeface="宋体" pitchFamily="2" charset="-122"/>
                      </a:endParaRPr>
                    </a:p>
                  </a:txBody>
                  <a:tcPr anchor="b"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CC0066"/>
                    </a:solidFill>
                  </a:tcPr>
                </a:tc>
              </a:tr>
            </a:tbl>
          </a:graphicData>
        </a:graphic>
      </p:graphicFrame>
    </p:spTree>
  </p:cSld>
  <p:clrMapOvr>
    <a:masterClrMapping/>
  </p:clrMapOvr>
  <p:transition>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zh-CN" altLang="en-US" sz="3600" smtClean="0">
                <a:solidFill>
                  <a:schemeClr val="tx1"/>
                </a:solidFill>
                <a:latin typeface="宋体" pitchFamily="2" charset="-122"/>
              </a:rPr>
              <a:t>第二步：确定测试用例</a:t>
            </a:r>
          </a:p>
        </p:txBody>
      </p:sp>
      <p:sp>
        <p:nvSpPr>
          <p:cNvPr id="174083" name="Rectangle 3"/>
          <p:cNvSpPr>
            <a:spLocks noGrp="1" noChangeArrowheads="1"/>
          </p:cNvSpPr>
          <p:nvPr>
            <p:ph type="body" sz="half" idx="1"/>
          </p:nvPr>
        </p:nvSpPr>
        <p:spPr>
          <a:xfrm>
            <a:off x="539750" y="2017713"/>
            <a:ext cx="8343900" cy="4114800"/>
          </a:xfrm>
        </p:spPr>
        <p:txBody>
          <a:bodyPr/>
          <a:lstStyle/>
          <a:p>
            <a:r>
              <a:rPr lang="zh-CN" altLang="en-US" b="1" smtClean="0">
                <a:latin typeface="宋体" pitchFamily="2" charset="-122"/>
              </a:rPr>
              <a:t>对表中</a:t>
            </a:r>
            <a:r>
              <a:rPr lang="en-US" altLang="zh-CN" b="1" smtClean="0">
                <a:latin typeface="宋体" pitchFamily="2" charset="-122"/>
              </a:rPr>
              <a:t>4</a:t>
            </a:r>
            <a:r>
              <a:rPr lang="zh-CN" altLang="en-US" b="1" smtClean="0">
                <a:latin typeface="宋体" pitchFamily="2" charset="-122"/>
              </a:rPr>
              <a:t>个有效等价类可共用下面两个测试用例</a:t>
            </a:r>
          </a:p>
        </p:txBody>
      </p:sp>
      <p:graphicFrame>
        <p:nvGraphicFramePr>
          <p:cNvPr id="174084" name="Group 4"/>
          <p:cNvGraphicFramePr>
            <a:graphicFrameLocks noGrp="1"/>
          </p:cNvGraphicFramePr>
          <p:nvPr>
            <p:ph sz="half" idx="2"/>
          </p:nvPr>
        </p:nvGraphicFramePr>
        <p:xfrm>
          <a:off x="755650" y="3284538"/>
          <a:ext cx="7662863" cy="2219325"/>
        </p:xfrm>
        <a:graphic>
          <a:graphicData uri="http://schemas.openxmlformats.org/drawingml/2006/table">
            <a:tbl>
              <a:tblPr/>
              <a:tblGrid>
                <a:gridCol w="2474913"/>
                <a:gridCol w="2992437"/>
                <a:gridCol w="2195513"/>
              </a:tblGrid>
              <a:tr h="796925">
                <a:tc>
                  <a:txBody>
                    <a:bodyPr/>
                    <a:lstStyle/>
                    <a:p>
                      <a:pPr marL="342900" marR="0" lvl="0" indent="-342900" algn="ctr" defTabSz="914400" rtl="0" eaLnBrk="0" fontAlgn="ctr" latinLnBrk="0" hangingPunct="0">
                        <a:lnSpc>
                          <a:spcPct val="100000"/>
                        </a:lnSpc>
                        <a:spcBef>
                          <a:spcPct val="0"/>
                        </a:spcBef>
                        <a:spcAft>
                          <a:spcPct val="0"/>
                        </a:spcAft>
                        <a:buClr>
                          <a:schemeClr val="folHlink"/>
                        </a:buClr>
                        <a:buSzPct val="60000"/>
                        <a:buFont typeface="Wingdings" pitchFamily="2" charset="2"/>
                        <a:buNone/>
                        <a:tabLst/>
                      </a:pPr>
                      <a:r>
                        <a:rPr kumimoji="0" lang="zh-CN" altLang="en-US" sz="2800" b="1" i="0" u="none" strike="noStrike" cap="none" normalizeH="0" baseline="0" smtClean="0">
                          <a:ln>
                            <a:noFill/>
                          </a:ln>
                          <a:solidFill>
                            <a:srgbClr val="0A0A0E"/>
                          </a:solidFill>
                          <a:effectLst/>
                          <a:latin typeface="宋体" pitchFamily="2" charset="-122"/>
                          <a:ea typeface="宋体" pitchFamily="2" charset="-122"/>
                        </a:rPr>
                        <a:t>测试数据</a:t>
                      </a:r>
                      <a:r>
                        <a:rPr kumimoji="0" lang="zh-CN" altLang="en-US" sz="2800" b="1" i="0" u="none" strike="noStrike" cap="none" normalizeH="0" baseline="0" smtClean="0">
                          <a:ln>
                            <a:noFill/>
                          </a:ln>
                          <a:solidFill>
                            <a:srgbClr val="0A0A0E"/>
                          </a:solidFill>
                          <a:effectLst/>
                          <a:latin typeface="宋体" pitchFamily="2" charset="-122"/>
                          <a:ea typeface="黑体" pitchFamily="2" charset="-122"/>
                        </a:rPr>
                        <a:t>        </a:t>
                      </a:r>
                      <a:endParaRPr kumimoji="0" lang="zh-CN" altLang="en-US" sz="2800" b="1" i="0" u="none" strike="noStrike" cap="none" normalizeH="0" baseline="0" smtClean="0">
                        <a:ln>
                          <a:noFill/>
                        </a:ln>
                        <a:solidFill>
                          <a:srgbClr val="0A0A0E"/>
                        </a:solidFill>
                        <a:effectLst/>
                        <a:latin typeface="Tahoma" pitchFamily="34" charset="0"/>
                        <a:ea typeface="宋体" pitchFamily="2" charset="-122"/>
                      </a:endParaRPr>
                    </a:p>
                  </a:txBody>
                  <a:tcPr marL="18000" marR="18000" marT="46800" marB="46800" anchor="ctr" horzOverflow="overflow">
                    <a:lnL w="28575" cap="flat" cmpd="sng" algn="ctr">
                      <a:solidFill>
                        <a:srgbClr val="003366"/>
                      </a:solidFill>
                      <a:prstDash val="solid"/>
                      <a:round/>
                      <a:headEnd type="none" w="med" len="med"/>
                      <a:tailEnd type="none" w="med" len="med"/>
                    </a:lnL>
                    <a:lnR w="19050"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19050" cap="flat" cmpd="sng" algn="ctr">
                      <a:solidFill>
                        <a:srgbClr val="003366"/>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ctr" latinLnBrk="0" hangingPunct="0">
                        <a:lnSpc>
                          <a:spcPct val="100000"/>
                        </a:lnSpc>
                        <a:spcBef>
                          <a:spcPct val="0"/>
                        </a:spcBef>
                        <a:spcAft>
                          <a:spcPct val="0"/>
                        </a:spcAft>
                        <a:buClr>
                          <a:schemeClr val="folHlink"/>
                        </a:buClr>
                        <a:buSzPct val="60000"/>
                        <a:buFont typeface="Wingdings" pitchFamily="2" charset="2"/>
                        <a:buNone/>
                        <a:tabLst/>
                      </a:pPr>
                      <a:r>
                        <a:rPr kumimoji="0" lang="zh-CN" altLang="en-US" sz="2800" b="1" i="0" u="none" strike="noStrike" cap="none" normalizeH="0" baseline="0" smtClean="0">
                          <a:ln>
                            <a:noFill/>
                          </a:ln>
                          <a:solidFill>
                            <a:srgbClr val="0A0A0E"/>
                          </a:solidFill>
                          <a:effectLst/>
                          <a:latin typeface="宋体" pitchFamily="2" charset="-122"/>
                          <a:ea typeface="宋体" pitchFamily="2" charset="-122"/>
                        </a:rPr>
                        <a:t>测试范围</a:t>
                      </a:r>
                      <a:endParaRPr kumimoji="0" lang="zh-CN" altLang="en-US" sz="2800" b="1" i="0" u="none" strike="noStrike" cap="none" normalizeH="0" baseline="0" smtClean="0">
                        <a:ln>
                          <a:noFill/>
                        </a:ln>
                        <a:solidFill>
                          <a:srgbClr val="0A0A0E"/>
                        </a:solidFill>
                        <a:effectLst/>
                        <a:latin typeface="Tahoma" pitchFamily="34" charset="0"/>
                        <a:ea typeface="宋体" pitchFamily="2" charset="-122"/>
                      </a:endParaRPr>
                    </a:p>
                  </a:txBody>
                  <a:tcPr marL="18000" marR="18000" marT="46800" marB="46800" anchor="ctr" horzOverflow="overflow">
                    <a:lnL w="19050" cap="flat" cmpd="sng" algn="ctr">
                      <a:solidFill>
                        <a:srgbClr val="003366"/>
                      </a:solidFill>
                      <a:prstDash val="solid"/>
                      <a:round/>
                      <a:headEnd type="none" w="med" len="med"/>
                      <a:tailEnd type="none" w="med" len="med"/>
                    </a:lnL>
                    <a:lnR w="19050"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19050" cap="flat" cmpd="sng" algn="ctr">
                      <a:solidFill>
                        <a:srgbClr val="003366"/>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ctr" latinLnBrk="0" hangingPunct="0">
                        <a:lnSpc>
                          <a:spcPct val="100000"/>
                        </a:lnSpc>
                        <a:spcBef>
                          <a:spcPct val="0"/>
                        </a:spcBef>
                        <a:spcAft>
                          <a:spcPct val="0"/>
                        </a:spcAft>
                        <a:buClr>
                          <a:schemeClr val="folHlink"/>
                        </a:buClr>
                        <a:buSzPct val="60000"/>
                        <a:buFont typeface="Wingdings" pitchFamily="2" charset="2"/>
                        <a:buNone/>
                        <a:tabLst/>
                      </a:pPr>
                      <a:r>
                        <a:rPr kumimoji="0" lang="zh-CN" altLang="en-US" sz="2800" b="1" i="0" u="none" strike="noStrike" cap="none" normalizeH="0" baseline="0" smtClean="0">
                          <a:ln>
                            <a:noFill/>
                          </a:ln>
                          <a:solidFill>
                            <a:srgbClr val="0A0A0E"/>
                          </a:solidFill>
                          <a:effectLst/>
                          <a:latin typeface="宋体" pitchFamily="2" charset="-122"/>
                          <a:ea typeface="宋体" pitchFamily="2" charset="-122"/>
                        </a:rPr>
                        <a:t>期望结果 </a:t>
                      </a:r>
                      <a:endParaRPr kumimoji="0" lang="zh-CN" altLang="en-US" sz="2800" b="1" i="0" u="none" strike="noStrike" cap="none" normalizeH="0" baseline="0" smtClean="0">
                        <a:ln>
                          <a:noFill/>
                        </a:ln>
                        <a:solidFill>
                          <a:srgbClr val="0A0A0E"/>
                        </a:solidFill>
                        <a:effectLst/>
                        <a:latin typeface="Tahoma" pitchFamily="34" charset="0"/>
                        <a:ea typeface="宋体" pitchFamily="2" charset="-122"/>
                      </a:endParaRPr>
                    </a:p>
                  </a:txBody>
                  <a:tcPr marL="18000" marR="18000" marT="46800" marB="46800" anchor="ctr" horzOverflow="overflow">
                    <a:lnL w="19050"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19050" cap="flat" cmpd="sng" algn="ctr">
                      <a:solidFill>
                        <a:srgbClr val="003366"/>
                      </a:solidFill>
                      <a:prstDash val="solid"/>
                      <a:round/>
                      <a:headEnd type="none" w="med" len="med"/>
                      <a:tailEnd type="none" w="med" len="med"/>
                    </a:lnB>
                    <a:lnTlToBr>
                      <a:noFill/>
                    </a:lnTlToBr>
                    <a:lnBlToTr>
                      <a:noFill/>
                    </a:lnBlToTr>
                    <a:noFill/>
                  </a:tcPr>
                </a:tc>
              </a:tr>
              <a:tr h="711200">
                <a:tc>
                  <a:txBody>
                    <a:bodyPr/>
                    <a:lstStyle/>
                    <a:p>
                      <a:pPr marL="342900" marR="0" lvl="0" indent="-342900" algn="ctr" defTabSz="914400" rtl="0" eaLnBrk="0" fontAlgn="ctr" latinLnBrk="0" hangingPunct="0">
                        <a:lnSpc>
                          <a:spcPct val="100000"/>
                        </a:lnSpc>
                        <a:spcBef>
                          <a:spcPct val="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rgbClr val="0A0A0E"/>
                          </a:solidFill>
                          <a:effectLst/>
                          <a:latin typeface="宋体" pitchFamily="2" charset="-122"/>
                          <a:ea typeface="宋体" pitchFamily="2" charset="-122"/>
                        </a:rPr>
                        <a:t>(   )276-2345 </a:t>
                      </a:r>
                      <a:endParaRPr kumimoji="0" lang="en-US" altLang="zh-CN" sz="2800" b="1" i="0" u="none" strike="noStrike" cap="none" normalizeH="0" baseline="0" smtClean="0">
                        <a:ln>
                          <a:noFill/>
                        </a:ln>
                        <a:solidFill>
                          <a:srgbClr val="0A0A0E"/>
                        </a:solidFill>
                        <a:effectLst/>
                        <a:latin typeface="Tahoma" pitchFamily="34" charset="0"/>
                        <a:ea typeface="宋体" pitchFamily="2" charset="-122"/>
                      </a:endParaRPr>
                    </a:p>
                  </a:txBody>
                  <a:tcPr marL="18000" marR="18000" marT="46800" marB="46800" anchor="ctr" horzOverflow="overflow">
                    <a:lnL w="28575" cap="flat" cmpd="sng" algn="ctr">
                      <a:solidFill>
                        <a:srgbClr val="003366"/>
                      </a:solidFill>
                      <a:prstDash val="solid"/>
                      <a:round/>
                      <a:headEnd type="none" w="med" len="med"/>
                      <a:tailEnd type="none" w="med" len="med"/>
                    </a:lnL>
                    <a:lnR w="19050" cap="flat" cmpd="sng" algn="ctr">
                      <a:solidFill>
                        <a:srgbClr val="003366"/>
                      </a:solidFill>
                      <a:prstDash val="solid"/>
                      <a:round/>
                      <a:headEnd type="none" w="med" len="med"/>
                      <a:tailEnd type="none" w="med" len="med"/>
                    </a:lnR>
                    <a:lnT w="19050" cap="flat" cmpd="sng" algn="ctr">
                      <a:solidFill>
                        <a:srgbClr val="003366"/>
                      </a:solidFill>
                      <a:prstDash val="solid"/>
                      <a:round/>
                      <a:headEnd type="none" w="med" len="med"/>
                      <a:tailEnd type="none" w="med" len="med"/>
                    </a:lnT>
                    <a:lnB w="19050" cap="flat" cmpd="sng" algn="ctr">
                      <a:solidFill>
                        <a:srgbClr val="003366"/>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ctr" latinLnBrk="0" hangingPunct="0">
                        <a:lnSpc>
                          <a:spcPct val="100000"/>
                        </a:lnSpc>
                        <a:spcBef>
                          <a:spcPct val="0"/>
                        </a:spcBef>
                        <a:spcAft>
                          <a:spcPct val="0"/>
                        </a:spcAft>
                        <a:buClr>
                          <a:schemeClr val="folHlink"/>
                        </a:buClr>
                        <a:buSzPct val="60000"/>
                        <a:buFont typeface="Wingdings" pitchFamily="2" charset="2"/>
                        <a:buNone/>
                        <a:tabLst/>
                      </a:pPr>
                      <a:r>
                        <a:rPr kumimoji="0" lang="zh-CN" altLang="en-US" sz="2800" b="1" i="0" u="none" strike="noStrike" cap="none" normalizeH="0" baseline="0" smtClean="0">
                          <a:ln>
                            <a:noFill/>
                          </a:ln>
                          <a:solidFill>
                            <a:srgbClr val="0A0A0E"/>
                          </a:solidFill>
                          <a:effectLst/>
                          <a:latin typeface="宋体" pitchFamily="2" charset="-122"/>
                          <a:ea typeface="宋体" pitchFamily="2" charset="-122"/>
                        </a:rPr>
                        <a:t>等价类</a:t>
                      </a:r>
                      <a:r>
                        <a:rPr kumimoji="0" lang="en-US" altLang="zh-CN" sz="2800" b="1" i="0" u="none" strike="noStrike" cap="none" normalizeH="0" baseline="0" smtClean="0">
                          <a:ln>
                            <a:noFill/>
                          </a:ln>
                          <a:solidFill>
                            <a:srgbClr val="0A0A0E"/>
                          </a:solidFill>
                          <a:effectLst/>
                          <a:latin typeface="宋体" pitchFamily="2" charset="-122"/>
                          <a:ea typeface="宋体" pitchFamily="2" charset="-122"/>
                        </a:rPr>
                        <a:t>(1)(3)(4)</a:t>
                      </a:r>
                      <a:endParaRPr kumimoji="0" lang="en-US" altLang="zh-CN" sz="2800" b="1" i="0" u="none" strike="noStrike" cap="none" normalizeH="0" baseline="0" smtClean="0">
                        <a:ln>
                          <a:noFill/>
                        </a:ln>
                        <a:solidFill>
                          <a:srgbClr val="0A0A0E"/>
                        </a:solidFill>
                        <a:effectLst/>
                        <a:latin typeface="Tahoma" pitchFamily="34" charset="0"/>
                        <a:ea typeface="宋体" pitchFamily="2" charset="-122"/>
                      </a:endParaRPr>
                    </a:p>
                  </a:txBody>
                  <a:tcPr marL="18000" marR="18000" marT="46800" marB="46800" anchor="ctr" horzOverflow="overflow">
                    <a:lnL w="19050" cap="flat" cmpd="sng" algn="ctr">
                      <a:solidFill>
                        <a:srgbClr val="003366"/>
                      </a:solidFill>
                      <a:prstDash val="solid"/>
                      <a:round/>
                      <a:headEnd type="none" w="med" len="med"/>
                      <a:tailEnd type="none" w="med" len="med"/>
                    </a:lnL>
                    <a:lnR w="19050" cap="flat" cmpd="sng" algn="ctr">
                      <a:solidFill>
                        <a:srgbClr val="003366"/>
                      </a:solidFill>
                      <a:prstDash val="solid"/>
                      <a:round/>
                      <a:headEnd type="none" w="med" len="med"/>
                      <a:tailEnd type="none" w="med" len="med"/>
                    </a:lnR>
                    <a:lnT w="19050" cap="flat" cmpd="sng" algn="ctr">
                      <a:solidFill>
                        <a:srgbClr val="003366"/>
                      </a:solidFill>
                      <a:prstDash val="solid"/>
                      <a:round/>
                      <a:headEnd type="none" w="med" len="med"/>
                      <a:tailEnd type="none" w="med" len="med"/>
                    </a:lnT>
                    <a:lnB w="19050" cap="flat" cmpd="sng" algn="ctr">
                      <a:solidFill>
                        <a:srgbClr val="003366"/>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ctr" latinLnBrk="0" hangingPunct="0">
                        <a:lnSpc>
                          <a:spcPct val="100000"/>
                        </a:lnSpc>
                        <a:spcBef>
                          <a:spcPct val="0"/>
                        </a:spcBef>
                        <a:spcAft>
                          <a:spcPct val="0"/>
                        </a:spcAft>
                        <a:buClr>
                          <a:schemeClr val="folHlink"/>
                        </a:buClr>
                        <a:buSzPct val="60000"/>
                        <a:buFont typeface="Wingdings" pitchFamily="2" charset="2"/>
                        <a:buNone/>
                        <a:tabLst/>
                      </a:pPr>
                      <a:r>
                        <a:rPr kumimoji="0" lang="zh-CN" altLang="en-US" sz="2800" b="1" i="0" u="none" strike="noStrike" cap="none" normalizeH="0" baseline="0" smtClean="0">
                          <a:ln>
                            <a:noFill/>
                          </a:ln>
                          <a:solidFill>
                            <a:srgbClr val="0A0A0E"/>
                          </a:solidFill>
                          <a:effectLst/>
                          <a:latin typeface="宋体" pitchFamily="2" charset="-122"/>
                          <a:ea typeface="宋体" pitchFamily="2" charset="-122"/>
                        </a:rPr>
                        <a:t>有效 </a:t>
                      </a:r>
                      <a:endParaRPr kumimoji="0" lang="zh-CN" altLang="en-US" sz="2800" b="1" i="0" u="none" strike="noStrike" cap="none" normalizeH="0" baseline="0" smtClean="0">
                        <a:ln>
                          <a:noFill/>
                        </a:ln>
                        <a:solidFill>
                          <a:srgbClr val="0A0A0E"/>
                        </a:solidFill>
                        <a:effectLst/>
                        <a:latin typeface="Tahoma" pitchFamily="34" charset="0"/>
                        <a:ea typeface="宋体" pitchFamily="2" charset="-122"/>
                      </a:endParaRPr>
                    </a:p>
                  </a:txBody>
                  <a:tcPr marL="18000" marR="18000" marT="46800" marB="46800" anchor="ctr" horzOverflow="overflow">
                    <a:lnL w="19050"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19050" cap="flat" cmpd="sng" algn="ctr">
                      <a:solidFill>
                        <a:srgbClr val="003366"/>
                      </a:solidFill>
                      <a:prstDash val="solid"/>
                      <a:round/>
                      <a:headEnd type="none" w="med" len="med"/>
                      <a:tailEnd type="none" w="med" len="med"/>
                    </a:lnT>
                    <a:lnB w="19050" cap="flat" cmpd="sng" algn="ctr">
                      <a:solidFill>
                        <a:srgbClr val="003366"/>
                      </a:solidFill>
                      <a:prstDash val="solid"/>
                      <a:round/>
                      <a:headEnd type="none" w="med" len="med"/>
                      <a:tailEnd type="none" w="med" len="med"/>
                    </a:lnB>
                    <a:lnTlToBr>
                      <a:noFill/>
                    </a:lnTlToBr>
                    <a:lnBlToTr>
                      <a:noFill/>
                    </a:lnBlToTr>
                    <a:noFill/>
                  </a:tcPr>
                </a:tc>
              </a:tr>
              <a:tr h="711200">
                <a:tc>
                  <a:txBody>
                    <a:bodyPr/>
                    <a:lstStyle/>
                    <a:p>
                      <a:pPr marL="342900" marR="0" lvl="0" indent="-342900" algn="ctr" defTabSz="914400" rtl="0" eaLnBrk="0" fontAlgn="ctr" latinLnBrk="0" hangingPunct="0">
                        <a:lnSpc>
                          <a:spcPct val="100000"/>
                        </a:lnSpc>
                        <a:spcBef>
                          <a:spcPct val="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rgbClr val="0A0A0E"/>
                          </a:solidFill>
                          <a:effectLst/>
                          <a:latin typeface="宋体" pitchFamily="2" charset="-122"/>
                          <a:ea typeface="宋体" pitchFamily="2" charset="-122"/>
                        </a:rPr>
                        <a:t>(635)805-9321 </a:t>
                      </a:r>
                      <a:endParaRPr kumimoji="0" lang="en-US" altLang="zh-CN" sz="2800" b="1" i="0" u="none" strike="noStrike" cap="none" normalizeH="0" baseline="0" smtClean="0">
                        <a:ln>
                          <a:noFill/>
                        </a:ln>
                        <a:solidFill>
                          <a:srgbClr val="0A0A0E"/>
                        </a:solidFill>
                        <a:effectLst/>
                        <a:latin typeface="Tahoma" pitchFamily="34" charset="0"/>
                        <a:ea typeface="宋体" pitchFamily="2" charset="-122"/>
                      </a:endParaRPr>
                    </a:p>
                  </a:txBody>
                  <a:tcPr marL="18000" marR="18000" marT="46800" marB="46800" anchor="ctr" horzOverflow="overflow">
                    <a:lnL w="28575" cap="flat" cmpd="sng" algn="ctr">
                      <a:solidFill>
                        <a:srgbClr val="003366"/>
                      </a:solidFill>
                      <a:prstDash val="solid"/>
                      <a:round/>
                      <a:headEnd type="none" w="med" len="med"/>
                      <a:tailEnd type="none" w="med" len="med"/>
                    </a:lnL>
                    <a:lnR w="19050" cap="flat" cmpd="sng" algn="ctr">
                      <a:solidFill>
                        <a:srgbClr val="003366"/>
                      </a:solidFill>
                      <a:prstDash val="solid"/>
                      <a:round/>
                      <a:headEnd type="none" w="med" len="med"/>
                      <a:tailEnd type="none" w="med" len="med"/>
                    </a:lnR>
                    <a:lnT w="19050"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ctr" latinLnBrk="0" hangingPunct="0">
                        <a:lnSpc>
                          <a:spcPct val="100000"/>
                        </a:lnSpc>
                        <a:spcBef>
                          <a:spcPct val="0"/>
                        </a:spcBef>
                        <a:spcAft>
                          <a:spcPct val="0"/>
                        </a:spcAft>
                        <a:buClr>
                          <a:schemeClr val="folHlink"/>
                        </a:buClr>
                        <a:buSzPct val="60000"/>
                        <a:buFont typeface="Wingdings" pitchFamily="2" charset="2"/>
                        <a:buNone/>
                        <a:tabLst/>
                      </a:pPr>
                      <a:r>
                        <a:rPr kumimoji="0" lang="zh-CN" altLang="en-US" sz="2800" b="1" i="0" u="none" strike="noStrike" cap="none" normalizeH="0" baseline="0" smtClean="0">
                          <a:ln>
                            <a:noFill/>
                          </a:ln>
                          <a:solidFill>
                            <a:srgbClr val="0A0A0E"/>
                          </a:solidFill>
                          <a:effectLst/>
                          <a:latin typeface="宋体" pitchFamily="2" charset="-122"/>
                          <a:ea typeface="宋体" pitchFamily="2" charset="-122"/>
                        </a:rPr>
                        <a:t>等价类</a:t>
                      </a:r>
                      <a:r>
                        <a:rPr kumimoji="0" lang="en-US" altLang="zh-CN" sz="2800" b="1" i="0" u="none" strike="noStrike" cap="none" normalizeH="0" baseline="0" smtClean="0">
                          <a:ln>
                            <a:noFill/>
                          </a:ln>
                          <a:solidFill>
                            <a:srgbClr val="0A0A0E"/>
                          </a:solidFill>
                          <a:effectLst/>
                          <a:latin typeface="宋体" pitchFamily="2" charset="-122"/>
                          <a:ea typeface="宋体" pitchFamily="2" charset="-122"/>
                        </a:rPr>
                        <a:t>(2)(3)(4)</a:t>
                      </a:r>
                      <a:endParaRPr kumimoji="0" lang="en-US" altLang="zh-CN" sz="2800" b="1" i="0" u="none" strike="noStrike" cap="none" normalizeH="0" baseline="0" smtClean="0">
                        <a:ln>
                          <a:noFill/>
                        </a:ln>
                        <a:solidFill>
                          <a:srgbClr val="0A0A0E"/>
                        </a:solidFill>
                        <a:effectLst/>
                        <a:latin typeface="Tahoma" pitchFamily="34" charset="0"/>
                        <a:ea typeface="宋体" pitchFamily="2" charset="-122"/>
                      </a:endParaRPr>
                    </a:p>
                  </a:txBody>
                  <a:tcPr marL="18000" marR="18000" marT="46800" marB="46800" anchor="ctr" horzOverflow="overflow">
                    <a:lnL w="19050" cap="flat" cmpd="sng" algn="ctr">
                      <a:solidFill>
                        <a:srgbClr val="003366"/>
                      </a:solidFill>
                      <a:prstDash val="solid"/>
                      <a:round/>
                      <a:headEnd type="none" w="med" len="med"/>
                      <a:tailEnd type="none" w="med" len="med"/>
                    </a:lnL>
                    <a:lnR w="19050" cap="flat" cmpd="sng" algn="ctr">
                      <a:solidFill>
                        <a:srgbClr val="003366"/>
                      </a:solidFill>
                      <a:prstDash val="solid"/>
                      <a:round/>
                      <a:headEnd type="none" w="med" len="med"/>
                      <a:tailEnd type="none" w="med" len="med"/>
                    </a:lnR>
                    <a:lnT w="19050"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ctr" latinLnBrk="0" hangingPunct="0">
                        <a:lnSpc>
                          <a:spcPct val="100000"/>
                        </a:lnSpc>
                        <a:spcBef>
                          <a:spcPct val="0"/>
                        </a:spcBef>
                        <a:spcAft>
                          <a:spcPct val="0"/>
                        </a:spcAft>
                        <a:buClr>
                          <a:schemeClr val="folHlink"/>
                        </a:buClr>
                        <a:buSzPct val="60000"/>
                        <a:buFont typeface="Wingdings" pitchFamily="2" charset="2"/>
                        <a:buNone/>
                        <a:tabLst/>
                      </a:pPr>
                      <a:r>
                        <a:rPr kumimoji="0" lang="zh-CN" altLang="en-US" sz="2800" b="1" i="0" u="none" strike="noStrike" cap="none" normalizeH="0" baseline="0" smtClean="0">
                          <a:ln>
                            <a:noFill/>
                          </a:ln>
                          <a:solidFill>
                            <a:srgbClr val="0A0A0E"/>
                          </a:solidFill>
                          <a:effectLst/>
                          <a:latin typeface="宋体" pitchFamily="2" charset="-122"/>
                          <a:ea typeface="宋体" pitchFamily="2" charset="-122"/>
                        </a:rPr>
                        <a:t>有效</a:t>
                      </a:r>
                      <a:endParaRPr kumimoji="0" lang="zh-CN" altLang="en-US" sz="2800" b="1" i="0" u="none" strike="noStrike" cap="none" normalizeH="0" baseline="0" smtClean="0">
                        <a:ln>
                          <a:noFill/>
                        </a:ln>
                        <a:solidFill>
                          <a:srgbClr val="0A0A0E"/>
                        </a:solidFill>
                        <a:effectLst/>
                        <a:latin typeface="Tahoma" pitchFamily="34" charset="0"/>
                        <a:ea typeface="宋体" pitchFamily="2" charset="-122"/>
                      </a:endParaRPr>
                    </a:p>
                  </a:txBody>
                  <a:tcPr marL="18000" marR="18000" marT="46800" marB="46800" anchor="ctr" horzOverflow="overflow">
                    <a:lnL w="19050"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19050"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wipe dir="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zh-CN" altLang="en-US" sz="3600" b="1" smtClean="0">
                <a:solidFill>
                  <a:schemeClr val="tx1"/>
                </a:solidFill>
                <a:latin typeface="宋体" pitchFamily="2" charset="-122"/>
              </a:rPr>
              <a:t>第二步：确定测试用例</a:t>
            </a:r>
          </a:p>
        </p:txBody>
      </p:sp>
      <p:sp>
        <p:nvSpPr>
          <p:cNvPr id="175107" name="Rectangle 3"/>
          <p:cNvSpPr>
            <a:spLocks noGrp="1" noChangeArrowheads="1"/>
          </p:cNvSpPr>
          <p:nvPr>
            <p:ph type="body" sz="half" idx="1"/>
          </p:nvPr>
        </p:nvSpPr>
        <p:spPr>
          <a:xfrm>
            <a:off x="539750" y="1989138"/>
            <a:ext cx="8199438" cy="4114800"/>
          </a:xfrm>
        </p:spPr>
        <p:txBody>
          <a:bodyPr/>
          <a:lstStyle/>
          <a:p>
            <a:r>
              <a:rPr lang="zh-CN" altLang="en-US" b="1" smtClean="0">
                <a:latin typeface="宋体" pitchFamily="2" charset="-122"/>
              </a:rPr>
              <a:t>对表中</a:t>
            </a:r>
            <a:r>
              <a:rPr lang="en-US" altLang="zh-CN" b="1" smtClean="0">
                <a:latin typeface="宋体" pitchFamily="2" charset="-122"/>
              </a:rPr>
              <a:t>11</a:t>
            </a:r>
            <a:r>
              <a:rPr lang="zh-CN" altLang="en-US" b="1" smtClean="0">
                <a:latin typeface="宋体" pitchFamily="2" charset="-122"/>
              </a:rPr>
              <a:t>个无效等价类应选择</a:t>
            </a:r>
            <a:r>
              <a:rPr lang="en-US" altLang="zh-CN" b="1" smtClean="0">
                <a:latin typeface="宋体" pitchFamily="2" charset="-122"/>
              </a:rPr>
              <a:t>11</a:t>
            </a:r>
            <a:r>
              <a:rPr lang="zh-CN" altLang="en-US" b="1" smtClean="0">
                <a:latin typeface="宋体" pitchFamily="2" charset="-122"/>
              </a:rPr>
              <a:t>个测试用例</a:t>
            </a:r>
          </a:p>
        </p:txBody>
      </p:sp>
      <p:graphicFrame>
        <p:nvGraphicFramePr>
          <p:cNvPr id="175108" name="Group 4"/>
          <p:cNvGraphicFramePr>
            <a:graphicFrameLocks noGrp="1"/>
          </p:cNvGraphicFramePr>
          <p:nvPr>
            <p:ph sz="half" idx="2"/>
          </p:nvPr>
        </p:nvGraphicFramePr>
        <p:xfrm>
          <a:off x="755650" y="3213100"/>
          <a:ext cx="7488238" cy="2684463"/>
        </p:xfrm>
        <a:graphic>
          <a:graphicData uri="http://schemas.openxmlformats.org/drawingml/2006/table">
            <a:tbl>
              <a:tblPr/>
              <a:tblGrid>
                <a:gridCol w="2663825"/>
                <a:gridCol w="2665413"/>
                <a:gridCol w="2159000"/>
              </a:tblGrid>
              <a:tr h="587375">
                <a:tc>
                  <a:txBody>
                    <a:bodyPr/>
                    <a:lstStyle/>
                    <a:p>
                      <a:pPr marL="342900" marR="0" lvl="0" indent="-342900" algn="ctr" defTabSz="914400" rtl="0" eaLnBrk="0" fontAlgn="ctr" latinLnBrk="0" hangingPunct="0">
                        <a:lnSpc>
                          <a:spcPct val="100000"/>
                        </a:lnSpc>
                        <a:spcBef>
                          <a:spcPct val="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A0A0E"/>
                          </a:solidFill>
                          <a:effectLst/>
                          <a:latin typeface="宋体" pitchFamily="2" charset="-122"/>
                          <a:ea typeface="宋体" pitchFamily="2" charset="-122"/>
                        </a:rPr>
                        <a:t>测试数据</a:t>
                      </a:r>
                      <a:r>
                        <a:rPr kumimoji="0" lang="zh-CN" altLang="en-US" sz="2400" b="1" i="0" u="none" strike="noStrike" cap="none" normalizeH="0" baseline="0" smtClean="0">
                          <a:ln>
                            <a:noFill/>
                          </a:ln>
                          <a:solidFill>
                            <a:srgbClr val="0A0A0E"/>
                          </a:solidFill>
                          <a:effectLst/>
                          <a:latin typeface="宋体" pitchFamily="2" charset="-122"/>
                          <a:ea typeface="黑体" pitchFamily="2" charset="-122"/>
                        </a:rPr>
                        <a:t>        </a:t>
                      </a:r>
                      <a:endParaRPr kumimoji="0" lang="zh-CN" altLang="en-US" sz="2400" b="1" i="0" u="none" strike="noStrike" cap="none" normalizeH="0" baseline="0" smtClean="0">
                        <a:ln>
                          <a:noFill/>
                        </a:ln>
                        <a:solidFill>
                          <a:srgbClr val="0A0A0E"/>
                        </a:solidFill>
                        <a:effectLst/>
                        <a:latin typeface="Tahoma" pitchFamily="34" charset="0"/>
                        <a:ea typeface="宋体" pitchFamily="2" charset="-122"/>
                      </a:endParaRPr>
                    </a:p>
                  </a:txBody>
                  <a:tcPr marL="18000" marR="18000" marT="46800" marB="46800" anchor="ctr" horzOverflow="overflow">
                    <a:lnL w="28575" cap="flat" cmpd="sng" algn="ctr">
                      <a:solidFill>
                        <a:srgbClr val="003366"/>
                      </a:solidFill>
                      <a:prstDash val="solid"/>
                      <a:round/>
                      <a:headEnd type="none" w="med" len="med"/>
                      <a:tailEnd type="none" w="med" len="med"/>
                    </a:lnL>
                    <a:lnR w="19050"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19050" cap="flat" cmpd="sng" algn="ctr">
                      <a:solidFill>
                        <a:srgbClr val="003366"/>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ctr" latinLnBrk="0" hangingPunct="0">
                        <a:lnSpc>
                          <a:spcPct val="100000"/>
                        </a:lnSpc>
                        <a:spcBef>
                          <a:spcPct val="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A0A0E"/>
                          </a:solidFill>
                          <a:effectLst/>
                          <a:latin typeface="宋体" pitchFamily="2" charset="-122"/>
                          <a:ea typeface="宋体" pitchFamily="2" charset="-122"/>
                        </a:rPr>
                        <a:t>测试范围</a:t>
                      </a:r>
                      <a:endParaRPr kumimoji="0" lang="zh-CN" altLang="en-US" sz="2400" b="1" i="0" u="none" strike="noStrike" cap="none" normalizeH="0" baseline="0" smtClean="0">
                        <a:ln>
                          <a:noFill/>
                        </a:ln>
                        <a:solidFill>
                          <a:srgbClr val="0A0A0E"/>
                        </a:solidFill>
                        <a:effectLst/>
                        <a:latin typeface="Tahoma" pitchFamily="34" charset="0"/>
                        <a:ea typeface="宋体" pitchFamily="2" charset="-122"/>
                      </a:endParaRPr>
                    </a:p>
                  </a:txBody>
                  <a:tcPr marL="18000" marR="18000" marT="46800" marB="46800" anchor="ctr" horzOverflow="overflow">
                    <a:lnL w="19050" cap="flat" cmpd="sng" algn="ctr">
                      <a:solidFill>
                        <a:srgbClr val="003366"/>
                      </a:solidFill>
                      <a:prstDash val="solid"/>
                      <a:round/>
                      <a:headEnd type="none" w="med" len="med"/>
                      <a:tailEnd type="none" w="med" len="med"/>
                    </a:lnL>
                    <a:lnR w="19050"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19050" cap="flat" cmpd="sng" algn="ctr">
                      <a:solidFill>
                        <a:srgbClr val="003366"/>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ctr" latinLnBrk="0" hangingPunct="0">
                        <a:lnSpc>
                          <a:spcPct val="100000"/>
                        </a:lnSpc>
                        <a:spcBef>
                          <a:spcPct val="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A0A0E"/>
                          </a:solidFill>
                          <a:effectLst/>
                          <a:latin typeface="宋体" pitchFamily="2" charset="-122"/>
                          <a:ea typeface="宋体" pitchFamily="2" charset="-122"/>
                        </a:rPr>
                        <a:t>期望结果 </a:t>
                      </a:r>
                      <a:endParaRPr kumimoji="0" lang="zh-CN" altLang="en-US" sz="2400" b="1" i="0" u="none" strike="noStrike" cap="none" normalizeH="0" baseline="0" smtClean="0">
                        <a:ln>
                          <a:noFill/>
                        </a:ln>
                        <a:solidFill>
                          <a:srgbClr val="0A0A0E"/>
                        </a:solidFill>
                        <a:effectLst/>
                        <a:latin typeface="Tahoma" pitchFamily="34" charset="0"/>
                        <a:ea typeface="宋体" pitchFamily="2" charset="-122"/>
                      </a:endParaRPr>
                    </a:p>
                  </a:txBody>
                  <a:tcPr marL="18000" marR="18000" marT="46800" marB="46800" anchor="ctr" horzOverflow="overflow">
                    <a:lnL w="19050"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w="19050" cap="flat" cmpd="sng" algn="ctr">
                      <a:solidFill>
                        <a:srgbClr val="003366"/>
                      </a:solidFill>
                      <a:prstDash val="solid"/>
                      <a:round/>
                      <a:headEnd type="none" w="med" len="med"/>
                      <a:tailEnd type="none" w="med" len="med"/>
                    </a:lnB>
                    <a:lnTlToBr>
                      <a:noFill/>
                    </a:lnTlToBr>
                    <a:lnBlToTr>
                      <a:noFill/>
                    </a:lnBlToTr>
                    <a:noFill/>
                  </a:tcPr>
                </a:tc>
              </a:tr>
              <a:tr h="523875">
                <a:tc>
                  <a:txBody>
                    <a:bodyPr/>
                    <a:lstStyle/>
                    <a:p>
                      <a:pPr marL="342900" marR="0" lvl="0" indent="-342900" algn="ctr" defTabSz="914400" rtl="0" eaLnBrk="0" fontAlgn="ctr" latinLnBrk="0" hangingPunct="0">
                        <a:lnSpc>
                          <a:spcPct val="100000"/>
                        </a:lnSpc>
                        <a:spcBef>
                          <a:spcPct val="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0A0A0E"/>
                          </a:solidFill>
                          <a:effectLst/>
                          <a:latin typeface="宋体" pitchFamily="2" charset="-122"/>
                          <a:ea typeface="宋体" pitchFamily="2" charset="-122"/>
                        </a:rPr>
                        <a:t>(20A)123-4567</a:t>
                      </a:r>
                    </a:p>
                  </a:txBody>
                  <a:tcPr marL="18000" marR="18000" marT="46800" marB="46800" anchor="ctr" horzOverflow="overflow">
                    <a:lnL w="28575" cap="flat" cmpd="sng" algn="ctr">
                      <a:solidFill>
                        <a:srgbClr val="003366"/>
                      </a:solidFill>
                      <a:prstDash val="solid"/>
                      <a:round/>
                      <a:headEnd type="none" w="med" len="med"/>
                      <a:tailEnd type="none" w="med" len="med"/>
                    </a:lnL>
                    <a:lnR w="19050" cap="flat" cmpd="sng" algn="ctr">
                      <a:solidFill>
                        <a:srgbClr val="003366"/>
                      </a:solidFill>
                      <a:prstDash val="solid"/>
                      <a:round/>
                      <a:headEnd type="none" w="med" len="med"/>
                      <a:tailEnd type="none" w="med" len="med"/>
                    </a:lnR>
                    <a:lnT w="19050" cap="flat" cmpd="sng" algn="ctr">
                      <a:solidFill>
                        <a:srgbClr val="003366"/>
                      </a:solidFill>
                      <a:prstDash val="solid"/>
                      <a:round/>
                      <a:headEnd type="none" w="med" len="med"/>
                      <a:tailEnd type="none" w="med" len="med"/>
                    </a:lnT>
                    <a:lnB w="19050" cap="flat" cmpd="sng" algn="ctr">
                      <a:solidFill>
                        <a:srgbClr val="003366"/>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ctr" latinLnBrk="0" hangingPunct="0">
                        <a:lnSpc>
                          <a:spcPct val="100000"/>
                        </a:lnSpc>
                        <a:spcBef>
                          <a:spcPct val="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A0A0E"/>
                          </a:solidFill>
                          <a:effectLst/>
                          <a:latin typeface="宋体" pitchFamily="2" charset="-122"/>
                          <a:ea typeface="宋体" pitchFamily="2" charset="-122"/>
                        </a:rPr>
                        <a:t>无效等价类</a:t>
                      </a:r>
                      <a:r>
                        <a:rPr kumimoji="0" lang="en-US" altLang="zh-CN" sz="2400" b="1" i="0" u="none" strike="noStrike" cap="none" normalizeH="0" baseline="0" smtClean="0">
                          <a:ln>
                            <a:noFill/>
                          </a:ln>
                          <a:solidFill>
                            <a:srgbClr val="0A0A0E"/>
                          </a:solidFill>
                          <a:effectLst/>
                          <a:latin typeface="宋体" pitchFamily="2" charset="-122"/>
                          <a:ea typeface="宋体" pitchFamily="2" charset="-122"/>
                        </a:rPr>
                        <a:t>(5)</a:t>
                      </a:r>
                    </a:p>
                  </a:txBody>
                  <a:tcPr marL="18000" marR="18000" marT="46800" marB="46800" anchor="ctr" horzOverflow="overflow">
                    <a:lnL w="19050" cap="flat" cmpd="sng" algn="ctr">
                      <a:solidFill>
                        <a:srgbClr val="003366"/>
                      </a:solidFill>
                      <a:prstDash val="solid"/>
                      <a:round/>
                      <a:headEnd type="none" w="med" len="med"/>
                      <a:tailEnd type="none" w="med" len="med"/>
                    </a:lnL>
                    <a:lnR w="19050" cap="flat" cmpd="sng" algn="ctr">
                      <a:solidFill>
                        <a:srgbClr val="003366"/>
                      </a:solidFill>
                      <a:prstDash val="solid"/>
                      <a:round/>
                      <a:headEnd type="none" w="med" len="med"/>
                      <a:tailEnd type="none" w="med" len="med"/>
                    </a:lnR>
                    <a:lnT w="19050" cap="flat" cmpd="sng" algn="ctr">
                      <a:solidFill>
                        <a:srgbClr val="003366"/>
                      </a:solidFill>
                      <a:prstDash val="solid"/>
                      <a:round/>
                      <a:headEnd type="none" w="med" len="med"/>
                      <a:tailEnd type="none" w="med" len="med"/>
                    </a:lnT>
                    <a:lnB w="19050" cap="flat" cmpd="sng" algn="ctr">
                      <a:solidFill>
                        <a:srgbClr val="003366"/>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ctr" latinLnBrk="0" hangingPunct="0">
                        <a:lnSpc>
                          <a:spcPct val="100000"/>
                        </a:lnSpc>
                        <a:spcBef>
                          <a:spcPct val="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A0A0E"/>
                          </a:solidFill>
                          <a:effectLst/>
                          <a:latin typeface="宋体" pitchFamily="2" charset="-122"/>
                          <a:ea typeface="宋体" pitchFamily="2" charset="-122"/>
                        </a:rPr>
                        <a:t>无效 </a:t>
                      </a:r>
                    </a:p>
                  </a:txBody>
                  <a:tcPr marL="18000" marR="18000" marT="46800" marB="46800" anchor="ctr" horzOverflow="overflow">
                    <a:lnL w="19050"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19050" cap="flat" cmpd="sng" algn="ctr">
                      <a:solidFill>
                        <a:srgbClr val="003366"/>
                      </a:solidFill>
                      <a:prstDash val="solid"/>
                      <a:round/>
                      <a:headEnd type="none" w="med" len="med"/>
                      <a:tailEnd type="none" w="med" len="med"/>
                    </a:lnT>
                    <a:lnB w="19050" cap="flat" cmpd="sng" algn="ctr">
                      <a:solidFill>
                        <a:srgbClr val="003366"/>
                      </a:solidFill>
                      <a:prstDash val="solid"/>
                      <a:round/>
                      <a:headEnd type="none" w="med" len="med"/>
                      <a:tailEnd type="none" w="med" len="med"/>
                    </a:lnB>
                    <a:lnTlToBr>
                      <a:noFill/>
                    </a:lnTlToBr>
                    <a:lnBlToTr>
                      <a:noFill/>
                    </a:lnBlToTr>
                    <a:noFill/>
                  </a:tcPr>
                </a:tc>
              </a:tr>
              <a:tr h="525463">
                <a:tc>
                  <a:txBody>
                    <a:bodyPr/>
                    <a:lstStyle/>
                    <a:p>
                      <a:pPr marL="342900" marR="0" lvl="0" indent="-342900" algn="ctr" defTabSz="914400" rtl="0" eaLnBrk="0" fontAlgn="ctr" latinLnBrk="0" hangingPunct="0">
                        <a:lnSpc>
                          <a:spcPct val="100000"/>
                        </a:lnSpc>
                        <a:spcBef>
                          <a:spcPct val="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0A0A0E"/>
                          </a:solidFill>
                          <a:effectLst/>
                          <a:latin typeface="宋体" pitchFamily="2" charset="-122"/>
                          <a:ea typeface="宋体" pitchFamily="2" charset="-122"/>
                        </a:rPr>
                        <a:t>(33 )234-5678</a:t>
                      </a:r>
                    </a:p>
                  </a:txBody>
                  <a:tcPr marL="18000" marR="18000" marT="46800" marB="46800" anchor="ctr" horzOverflow="overflow">
                    <a:lnL w="28575" cap="flat" cmpd="sng" algn="ctr">
                      <a:solidFill>
                        <a:srgbClr val="003366"/>
                      </a:solidFill>
                      <a:prstDash val="solid"/>
                      <a:round/>
                      <a:headEnd type="none" w="med" len="med"/>
                      <a:tailEnd type="none" w="med" len="med"/>
                    </a:lnL>
                    <a:lnR w="19050" cap="flat" cmpd="sng" algn="ctr">
                      <a:solidFill>
                        <a:srgbClr val="003366"/>
                      </a:solidFill>
                      <a:prstDash val="solid"/>
                      <a:round/>
                      <a:headEnd type="none" w="med" len="med"/>
                      <a:tailEnd type="none" w="med" len="med"/>
                    </a:lnR>
                    <a:lnT w="19050" cap="flat" cmpd="sng" algn="ctr">
                      <a:solidFill>
                        <a:srgbClr val="003366"/>
                      </a:solidFill>
                      <a:prstDash val="solid"/>
                      <a:round/>
                      <a:headEnd type="none" w="med" len="med"/>
                      <a:tailEnd type="none" w="med" len="med"/>
                    </a:lnT>
                    <a:lnB w="19050" cap="flat" cmpd="sng" algn="ctr">
                      <a:solidFill>
                        <a:srgbClr val="003366"/>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ctr" latinLnBrk="0" hangingPunct="0">
                        <a:lnSpc>
                          <a:spcPct val="100000"/>
                        </a:lnSpc>
                        <a:spcBef>
                          <a:spcPct val="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A0A0E"/>
                          </a:solidFill>
                          <a:effectLst/>
                          <a:latin typeface="宋体" pitchFamily="2" charset="-122"/>
                          <a:ea typeface="宋体" pitchFamily="2" charset="-122"/>
                        </a:rPr>
                        <a:t>无效等价类</a:t>
                      </a:r>
                      <a:r>
                        <a:rPr kumimoji="0" lang="en-US" altLang="zh-CN" sz="2400" b="1" i="0" u="none" strike="noStrike" cap="none" normalizeH="0" baseline="0" smtClean="0">
                          <a:ln>
                            <a:noFill/>
                          </a:ln>
                          <a:solidFill>
                            <a:srgbClr val="0A0A0E"/>
                          </a:solidFill>
                          <a:effectLst/>
                          <a:latin typeface="宋体" pitchFamily="2" charset="-122"/>
                          <a:ea typeface="宋体" pitchFamily="2" charset="-122"/>
                        </a:rPr>
                        <a:t>(6)</a:t>
                      </a:r>
                    </a:p>
                  </a:txBody>
                  <a:tcPr marL="18000" marR="18000" marT="46800" marB="46800" anchor="ctr" horzOverflow="overflow">
                    <a:lnL w="19050" cap="flat" cmpd="sng" algn="ctr">
                      <a:solidFill>
                        <a:srgbClr val="003366"/>
                      </a:solidFill>
                      <a:prstDash val="solid"/>
                      <a:round/>
                      <a:headEnd type="none" w="med" len="med"/>
                      <a:tailEnd type="none" w="med" len="med"/>
                    </a:lnL>
                    <a:lnR w="19050" cap="flat" cmpd="sng" algn="ctr">
                      <a:solidFill>
                        <a:srgbClr val="003366"/>
                      </a:solidFill>
                      <a:prstDash val="solid"/>
                      <a:round/>
                      <a:headEnd type="none" w="med" len="med"/>
                      <a:tailEnd type="none" w="med" len="med"/>
                    </a:lnR>
                    <a:lnT w="19050" cap="flat" cmpd="sng" algn="ctr">
                      <a:solidFill>
                        <a:srgbClr val="003366"/>
                      </a:solidFill>
                      <a:prstDash val="solid"/>
                      <a:round/>
                      <a:headEnd type="none" w="med" len="med"/>
                      <a:tailEnd type="none" w="med" len="med"/>
                    </a:lnT>
                    <a:lnB w="19050" cap="flat" cmpd="sng" algn="ctr">
                      <a:solidFill>
                        <a:srgbClr val="003366"/>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ctr" latinLnBrk="0" hangingPunct="0">
                        <a:lnSpc>
                          <a:spcPct val="100000"/>
                        </a:lnSpc>
                        <a:spcBef>
                          <a:spcPct val="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A0A0E"/>
                          </a:solidFill>
                          <a:effectLst/>
                          <a:latin typeface="宋体" pitchFamily="2" charset="-122"/>
                          <a:ea typeface="宋体" pitchFamily="2" charset="-122"/>
                        </a:rPr>
                        <a:t>无效</a:t>
                      </a:r>
                    </a:p>
                  </a:txBody>
                  <a:tcPr marL="18000" marR="18000" marT="46800" marB="46800" anchor="ctr" horzOverflow="overflow">
                    <a:lnL w="19050"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19050" cap="flat" cmpd="sng" algn="ctr">
                      <a:solidFill>
                        <a:srgbClr val="003366"/>
                      </a:solidFill>
                      <a:prstDash val="solid"/>
                      <a:round/>
                      <a:headEnd type="none" w="med" len="med"/>
                      <a:tailEnd type="none" w="med" len="med"/>
                    </a:lnT>
                    <a:lnB w="19050" cap="flat" cmpd="sng" algn="ctr">
                      <a:solidFill>
                        <a:srgbClr val="003366"/>
                      </a:solidFill>
                      <a:prstDash val="solid"/>
                      <a:round/>
                      <a:headEnd type="none" w="med" len="med"/>
                      <a:tailEnd type="none" w="med" len="med"/>
                    </a:lnB>
                    <a:lnTlToBr>
                      <a:noFill/>
                    </a:lnTlToBr>
                    <a:lnBlToTr>
                      <a:noFill/>
                    </a:lnBlToTr>
                    <a:noFill/>
                  </a:tcPr>
                </a:tc>
              </a:tr>
              <a:tr h="523875">
                <a:tc>
                  <a:txBody>
                    <a:bodyPr/>
                    <a:lstStyle/>
                    <a:p>
                      <a:pPr marL="342900" marR="0" lvl="0" indent="-342900" algn="ctr" defTabSz="914400" rtl="0" eaLnBrk="0" fontAlgn="ctr" latinLnBrk="0" hangingPunct="0">
                        <a:lnSpc>
                          <a:spcPct val="100000"/>
                        </a:lnSpc>
                        <a:spcBef>
                          <a:spcPct val="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0A0A0E"/>
                          </a:solidFill>
                          <a:effectLst/>
                          <a:latin typeface="宋体" pitchFamily="2" charset="-122"/>
                          <a:ea typeface="宋体" pitchFamily="2" charset="-122"/>
                        </a:rPr>
                        <a:t>(7777)345-6789</a:t>
                      </a:r>
                    </a:p>
                  </a:txBody>
                  <a:tcPr marL="18000" marR="18000" marT="46800" marB="46800" anchor="ctr" horzOverflow="overflow">
                    <a:lnL w="28575" cap="flat" cmpd="sng" algn="ctr">
                      <a:solidFill>
                        <a:srgbClr val="003366"/>
                      </a:solidFill>
                      <a:prstDash val="solid"/>
                      <a:round/>
                      <a:headEnd type="none" w="med" len="med"/>
                      <a:tailEnd type="none" w="med" len="med"/>
                    </a:lnL>
                    <a:lnR w="19050" cap="flat" cmpd="sng" algn="ctr">
                      <a:solidFill>
                        <a:srgbClr val="003366"/>
                      </a:solidFill>
                      <a:prstDash val="solid"/>
                      <a:round/>
                      <a:headEnd type="none" w="med" len="med"/>
                      <a:tailEnd type="none" w="med" len="med"/>
                    </a:lnR>
                    <a:lnT w="19050" cap="flat" cmpd="sng" algn="ctr">
                      <a:solidFill>
                        <a:srgbClr val="003366"/>
                      </a:solidFill>
                      <a:prstDash val="solid"/>
                      <a:round/>
                      <a:headEnd type="none" w="med" len="med"/>
                      <a:tailEnd type="none" w="med" len="med"/>
                    </a:lnT>
                    <a:lnB w="19050" cap="flat" cmpd="sng" algn="ctr">
                      <a:solidFill>
                        <a:srgbClr val="003366"/>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ctr" latinLnBrk="0" hangingPunct="0">
                        <a:lnSpc>
                          <a:spcPct val="100000"/>
                        </a:lnSpc>
                        <a:spcBef>
                          <a:spcPct val="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A0A0E"/>
                          </a:solidFill>
                          <a:effectLst/>
                          <a:latin typeface="宋体" pitchFamily="2" charset="-122"/>
                          <a:ea typeface="宋体" pitchFamily="2" charset="-122"/>
                        </a:rPr>
                        <a:t>无效等价类</a:t>
                      </a:r>
                      <a:r>
                        <a:rPr kumimoji="0" lang="en-US" altLang="zh-CN" sz="2400" b="1" i="0" u="none" strike="noStrike" cap="none" normalizeH="0" baseline="0" smtClean="0">
                          <a:ln>
                            <a:noFill/>
                          </a:ln>
                          <a:solidFill>
                            <a:srgbClr val="0A0A0E"/>
                          </a:solidFill>
                          <a:effectLst/>
                          <a:latin typeface="宋体" pitchFamily="2" charset="-122"/>
                          <a:ea typeface="宋体" pitchFamily="2" charset="-122"/>
                        </a:rPr>
                        <a:t>(7)</a:t>
                      </a:r>
                    </a:p>
                  </a:txBody>
                  <a:tcPr marL="18000" marR="18000" marT="46800" marB="46800" anchor="ctr" horzOverflow="overflow">
                    <a:lnL w="19050" cap="flat" cmpd="sng" algn="ctr">
                      <a:solidFill>
                        <a:srgbClr val="003366"/>
                      </a:solidFill>
                      <a:prstDash val="solid"/>
                      <a:round/>
                      <a:headEnd type="none" w="med" len="med"/>
                      <a:tailEnd type="none" w="med" len="med"/>
                    </a:lnL>
                    <a:lnR w="19050" cap="flat" cmpd="sng" algn="ctr">
                      <a:solidFill>
                        <a:srgbClr val="003366"/>
                      </a:solidFill>
                      <a:prstDash val="solid"/>
                      <a:round/>
                      <a:headEnd type="none" w="med" len="med"/>
                      <a:tailEnd type="none" w="med" len="med"/>
                    </a:lnR>
                    <a:lnT w="19050" cap="flat" cmpd="sng" algn="ctr">
                      <a:solidFill>
                        <a:srgbClr val="003366"/>
                      </a:solidFill>
                      <a:prstDash val="solid"/>
                      <a:round/>
                      <a:headEnd type="none" w="med" len="med"/>
                      <a:tailEnd type="none" w="med" len="med"/>
                    </a:lnT>
                    <a:lnB w="19050" cap="flat" cmpd="sng" algn="ctr">
                      <a:solidFill>
                        <a:srgbClr val="003366"/>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ctr" latinLnBrk="0" hangingPunct="0">
                        <a:lnSpc>
                          <a:spcPct val="100000"/>
                        </a:lnSpc>
                        <a:spcBef>
                          <a:spcPct val="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A0A0E"/>
                          </a:solidFill>
                          <a:effectLst/>
                          <a:latin typeface="宋体" pitchFamily="2" charset="-122"/>
                          <a:ea typeface="宋体" pitchFamily="2" charset="-122"/>
                        </a:rPr>
                        <a:t>无效</a:t>
                      </a:r>
                    </a:p>
                  </a:txBody>
                  <a:tcPr marL="18000" marR="18000" marT="46800" marB="46800" anchor="ctr" horzOverflow="overflow">
                    <a:lnL w="19050"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19050" cap="flat" cmpd="sng" algn="ctr">
                      <a:solidFill>
                        <a:srgbClr val="003366"/>
                      </a:solidFill>
                      <a:prstDash val="solid"/>
                      <a:round/>
                      <a:headEnd type="none" w="med" len="med"/>
                      <a:tailEnd type="none" w="med" len="med"/>
                    </a:lnT>
                    <a:lnB w="19050" cap="flat" cmpd="sng" algn="ctr">
                      <a:solidFill>
                        <a:srgbClr val="003366"/>
                      </a:solidFill>
                      <a:prstDash val="solid"/>
                      <a:round/>
                      <a:headEnd type="none" w="med" len="med"/>
                      <a:tailEnd type="none" w="med" len="med"/>
                    </a:lnB>
                    <a:lnTlToBr>
                      <a:noFill/>
                    </a:lnTlToBr>
                    <a:lnBlToTr>
                      <a:noFill/>
                    </a:lnBlToTr>
                    <a:noFill/>
                  </a:tcPr>
                </a:tc>
              </a:tr>
              <a:tr h="523875">
                <a:tc>
                  <a:txBody>
                    <a:bodyPr/>
                    <a:lstStyle/>
                    <a:p>
                      <a:pPr marL="342900" marR="0" lvl="0" indent="-342900" algn="ctr" defTabSz="914400" rtl="0" eaLnBrk="0" fontAlgn="ctr" latinLnBrk="0" hangingPunct="0">
                        <a:lnSpc>
                          <a:spcPct val="100000"/>
                        </a:lnSpc>
                        <a:spcBef>
                          <a:spcPct val="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rgbClr val="0A0A0E"/>
                          </a:solidFill>
                          <a:effectLst/>
                          <a:latin typeface="Tahoma"/>
                          <a:ea typeface="宋体" pitchFamily="2" charset="-122"/>
                        </a:rPr>
                        <a:t>…</a:t>
                      </a:r>
                      <a:endParaRPr kumimoji="0" lang="en-US" altLang="zh-CN" sz="2400" b="0" i="0" u="none" strike="noStrike" cap="none" normalizeH="0" baseline="0" smtClean="0">
                        <a:ln>
                          <a:noFill/>
                        </a:ln>
                        <a:solidFill>
                          <a:srgbClr val="0A0A0E"/>
                        </a:solidFill>
                        <a:effectLst/>
                        <a:latin typeface="宋体" pitchFamily="2" charset="-122"/>
                        <a:ea typeface="宋体" pitchFamily="2" charset="-122"/>
                      </a:endParaRPr>
                    </a:p>
                  </a:txBody>
                  <a:tcPr marL="18000" marR="18000" marT="46800" marB="46800" anchor="ctr" horzOverflow="overflow">
                    <a:lnL w="28575" cap="flat" cmpd="sng" algn="ctr">
                      <a:solidFill>
                        <a:srgbClr val="003366"/>
                      </a:solidFill>
                      <a:prstDash val="solid"/>
                      <a:round/>
                      <a:headEnd type="none" w="med" len="med"/>
                      <a:tailEnd type="none" w="med" len="med"/>
                    </a:lnL>
                    <a:lnR w="19050" cap="flat" cmpd="sng" algn="ctr">
                      <a:solidFill>
                        <a:srgbClr val="003366"/>
                      </a:solidFill>
                      <a:prstDash val="solid"/>
                      <a:round/>
                      <a:headEnd type="none" w="med" len="med"/>
                      <a:tailEnd type="none" w="med" len="med"/>
                    </a:lnR>
                    <a:lnT w="19050"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ctr" latinLnBrk="0" hangingPunct="0">
                        <a:lnSpc>
                          <a:spcPct val="100000"/>
                        </a:lnSpc>
                        <a:spcBef>
                          <a:spcPct val="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rgbClr val="0A0A0E"/>
                          </a:solidFill>
                          <a:effectLst/>
                          <a:latin typeface="Tahoma"/>
                          <a:ea typeface="宋体" pitchFamily="2" charset="-122"/>
                        </a:rPr>
                        <a:t>…</a:t>
                      </a:r>
                      <a:endParaRPr kumimoji="0" lang="en-US" altLang="zh-CN" sz="2400" b="0" i="0" u="none" strike="noStrike" cap="none" normalizeH="0" baseline="0" smtClean="0">
                        <a:ln>
                          <a:noFill/>
                        </a:ln>
                        <a:solidFill>
                          <a:srgbClr val="0A0A0E"/>
                        </a:solidFill>
                        <a:effectLst/>
                        <a:latin typeface="宋体" pitchFamily="2" charset="-122"/>
                        <a:ea typeface="宋体" pitchFamily="2" charset="-122"/>
                      </a:endParaRPr>
                    </a:p>
                  </a:txBody>
                  <a:tcPr marL="18000" marR="18000" marT="46800" marB="46800" anchor="ctr" horzOverflow="overflow">
                    <a:lnL w="19050" cap="flat" cmpd="sng" algn="ctr">
                      <a:solidFill>
                        <a:srgbClr val="003366"/>
                      </a:solidFill>
                      <a:prstDash val="solid"/>
                      <a:round/>
                      <a:headEnd type="none" w="med" len="med"/>
                      <a:tailEnd type="none" w="med" len="med"/>
                    </a:lnL>
                    <a:lnR w="19050" cap="flat" cmpd="sng" algn="ctr">
                      <a:solidFill>
                        <a:srgbClr val="003366"/>
                      </a:solidFill>
                      <a:prstDash val="solid"/>
                      <a:round/>
                      <a:headEnd type="none" w="med" len="med"/>
                      <a:tailEnd type="none" w="med" len="med"/>
                    </a:lnR>
                    <a:lnT w="19050"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ctr" latinLnBrk="0" hangingPunct="0">
                        <a:lnSpc>
                          <a:spcPct val="100000"/>
                        </a:lnSpc>
                        <a:spcBef>
                          <a:spcPct val="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rgbClr val="0A0A0E"/>
                          </a:solidFill>
                          <a:effectLst/>
                          <a:latin typeface="Tahoma"/>
                          <a:ea typeface="宋体" pitchFamily="2" charset="-122"/>
                        </a:rPr>
                        <a:t>…</a:t>
                      </a:r>
                      <a:endParaRPr kumimoji="0" lang="en-US" altLang="zh-CN" sz="2400" b="0" i="0" u="none" strike="noStrike" cap="none" normalizeH="0" baseline="0" smtClean="0">
                        <a:ln>
                          <a:noFill/>
                        </a:ln>
                        <a:solidFill>
                          <a:srgbClr val="0A0A0E"/>
                        </a:solidFill>
                        <a:effectLst/>
                        <a:latin typeface="宋体" pitchFamily="2" charset="-122"/>
                        <a:ea typeface="宋体" pitchFamily="2" charset="-122"/>
                      </a:endParaRPr>
                    </a:p>
                  </a:txBody>
                  <a:tcPr marL="18000" marR="18000" marT="46800" marB="46800" anchor="ctr" horzOverflow="overflow">
                    <a:lnL w="19050"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w="19050" cap="flat" cmpd="sng" algn="ctr">
                      <a:solidFill>
                        <a:srgbClr val="003366"/>
                      </a:solidFill>
                      <a:prstDash val="solid"/>
                      <a:round/>
                      <a:headEnd type="none" w="med" len="med"/>
                      <a:tailEnd type="none" w="med" len="med"/>
                    </a:lnT>
                    <a:lnB w="28575" cap="flat" cmpd="sng" algn="ctr">
                      <a:solidFill>
                        <a:srgbClr val="003366"/>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sz="3600" b="1" smtClean="0">
                <a:solidFill>
                  <a:schemeClr val="tx1"/>
                </a:solidFill>
              </a:rPr>
              <a:t>系统实施的工作流程</a:t>
            </a:r>
          </a:p>
        </p:txBody>
      </p:sp>
      <p:pic>
        <p:nvPicPr>
          <p:cNvPr id="10243" name="Picture 3" descr="6"/>
          <p:cNvPicPr>
            <a:picLocks noChangeAspect="1" noChangeArrowheads="1"/>
          </p:cNvPicPr>
          <p:nvPr/>
        </p:nvPicPr>
        <p:blipFill>
          <a:blip r:embed="rId2" cstate="print"/>
          <a:srcRect/>
          <a:stretch>
            <a:fillRect/>
          </a:stretch>
        </p:blipFill>
        <p:spPr bwMode="auto">
          <a:xfrm>
            <a:off x="684213" y="1773238"/>
            <a:ext cx="7848600" cy="438467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kumimoji="1" lang="zh-CN" altLang="en-US" sz="3600" b="1" smtClean="0">
                <a:solidFill>
                  <a:schemeClr val="tx1"/>
                </a:solidFill>
              </a:rPr>
              <a:t>黑盒法</a:t>
            </a:r>
          </a:p>
        </p:txBody>
      </p:sp>
      <p:sp>
        <p:nvSpPr>
          <p:cNvPr id="176131" name="Rectangle 3"/>
          <p:cNvSpPr>
            <a:spLocks noGrp="1" noChangeArrowheads="1"/>
          </p:cNvSpPr>
          <p:nvPr>
            <p:ph type="body" idx="1"/>
          </p:nvPr>
        </p:nvSpPr>
        <p:spPr/>
        <p:txBody>
          <a:bodyPr/>
          <a:lstStyle/>
          <a:p>
            <a:pPr marL="174625" indent="-174625">
              <a:buFont typeface="Wingdings" pitchFamily="2" charset="2"/>
              <a:buNone/>
            </a:pPr>
            <a:r>
              <a:rPr kumimoji="1" lang="zh-CN" altLang="en-US" b="1" smtClean="0">
                <a:solidFill>
                  <a:schemeClr val="hlink"/>
                </a:solidFill>
              </a:rPr>
              <a:t>边界值测试</a:t>
            </a:r>
          </a:p>
        </p:txBody>
      </p:sp>
      <p:grpSp>
        <p:nvGrpSpPr>
          <p:cNvPr id="176132" name="Group 4"/>
          <p:cNvGrpSpPr>
            <a:grpSpLocks/>
          </p:cNvGrpSpPr>
          <p:nvPr/>
        </p:nvGrpSpPr>
        <p:grpSpPr bwMode="auto">
          <a:xfrm>
            <a:off x="4211638" y="1268413"/>
            <a:ext cx="4191000" cy="1524000"/>
            <a:chOff x="2928" y="2784"/>
            <a:chExt cx="2640" cy="960"/>
          </a:xfrm>
        </p:grpSpPr>
        <p:sp>
          <p:nvSpPr>
            <p:cNvPr id="176133" name="Freeform 5"/>
            <p:cNvSpPr>
              <a:spLocks/>
            </p:cNvSpPr>
            <p:nvPr/>
          </p:nvSpPr>
          <p:spPr bwMode="auto">
            <a:xfrm>
              <a:off x="2928" y="2784"/>
              <a:ext cx="1008" cy="960"/>
            </a:xfrm>
            <a:custGeom>
              <a:avLst/>
              <a:gdLst/>
              <a:ahLst/>
              <a:cxnLst>
                <a:cxn ang="0">
                  <a:pos x="1030" y="17"/>
                </a:cxn>
                <a:cxn ang="0">
                  <a:pos x="585" y="17"/>
                </a:cxn>
                <a:cxn ang="0">
                  <a:pos x="508" y="28"/>
                </a:cxn>
                <a:cxn ang="0">
                  <a:pos x="330" y="50"/>
                </a:cxn>
                <a:cxn ang="0">
                  <a:pos x="185" y="284"/>
                </a:cxn>
                <a:cxn ang="0">
                  <a:pos x="152" y="406"/>
                </a:cxn>
                <a:cxn ang="0">
                  <a:pos x="263" y="1073"/>
                </a:cxn>
                <a:cxn ang="0">
                  <a:pos x="408" y="1128"/>
                </a:cxn>
                <a:cxn ang="0">
                  <a:pos x="463" y="1173"/>
                </a:cxn>
                <a:cxn ang="0">
                  <a:pos x="530" y="1195"/>
                </a:cxn>
                <a:cxn ang="0">
                  <a:pos x="563" y="1217"/>
                </a:cxn>
                <a:cxn ang="0">
                  <a:pos x="596" y="1228"/>
                </a:cxn>
                <a:cxn ang="0">
                  <a:pos x="619" y="1250"/>
                </a:cxn>
                <a:cxn ang="0">
                  <a:pos x="685" y="1273"/>
                </a:cxn>
                <a:cxn ang="0">
                  <a:pos x="808" y="1350"/>
                </a:cxn>
                <a:cxn ang="0">
                  <a:pos x="952" y="1417"/>
                </a:cxn>
                <a:cxn ang="0">
                  <a:pos x="1108" y="1373"/>
                </a:cxn>
              </a:cxnLst>
              <a:rect l="0" t="0" r="r" b="b"/>
              <a:pathLst>
                <a:path w="1108" h="1425">
                  <a:moveTo>
                    <a:pt x="1030" y="17"/>
                  </a:moveTo>
                  <a:cubicBezTo>
                    <a:pt x="797" y="4"/>
                    <a:pt x="837" y="0"/>
                    <a:pt x="585" y="17"/>
                  </a:cubicBezTo>
                  <a:cubicBezTo>
                    <a:pt x="559" y="19"/>
                    <a:pt x="534" y="25"/>
                    <a:pt x="508" y="28"/>
                  </a:cubicBezTo>
                  <a:cubicBezTo>
                    <a:pt x="449" y="36"/>
                    <a:pt x="330" y="50"/>
                    <a:pt x="330" y="50"/>
                  </a:cubicBezTo>
                  <a:cubicBezTo>
                    <a:pt x="204" y="83"/>
                    <a:pt x="249" y="189"/>
                    <a:pt x="185" y="284"/>
                  </a:cubicBezTo>
                  <a:cubicBezTo>
                    <a:pt x="172" y="324"/>
                    <a:pt x="152" y="406"/>
                    <a:pt x="152" y="406"/>
                  </a:cubicBezTo>
                  <a:cubicBezTo>
                    <a:pt x="156" y="631"/>
                    <a:pt x="0" y="1001"/>
                    <a:pt x="263" y="1073"/>
                  </a:cubicBezTo>
                  <a:cubicBezTo>
                    <a:pt x="309" y="1103"/>
                    <a:pt x="356" y="1111"/>
                    <a:pt x="408" y="1128"/>
                  </a:cubicBezTo>
                  <a:cubicBezTo>
                    <a:pt x="428" y="1141"/>
                    <a:pt x="442" y="1162"/>
                    <a:pt x="463" y="1173"/>
                  </a:cubicBezTo>
                  <a:cubicBezTo>
                    <a:pt x="484" y="1184"/>
                    <a:pt x="530" y="1195"/>
                    <a:pt x="530" y="1195"/>
                  </a:cubicBezTo>
                  <a:cubicBezTo>
                    <a:pt x="541" y="1202"/>
                    <a:pt x="551" y="1211"/>
                    <a:pt x="563" y="1217"/>
                  </a:cubicBezTo>
                  <a:cubicBezTo>
                    <a:pt x="573" y="1222"/>
                    <a:pt x="586" y="1222"/>
                    <a:pt x="596" y="1228"/>
                  </a:cubicBezTo>
                  <a:cubicBezTo>
                    <a:pt x="605" y="1233"/>
                    <a:pt x="610" y="1245"/>
                    <a:pt x="619" y="1250"/>
                  </a:cubicBezTo>
                  <a:cubicBezTo>
                    <a:pt x="640" y="1261"/>
                    <a:pt x="685" y="1273"/>
                    <a:pt x="685" y="1273"/>
                  </a:cubicBezTo>
                  <a:cubicBezTo>
                    <a:pt x="722" y="1309"/>
                    <a:pt x="760" y="1334"/>
                    <a:pt x="808" y="1350"/>
                  </a:cubicBezTo>
                  <a:cubicBezTo>
                    <a:pt x="851" y="1380"/>
                    <a:pt x="901" y="1404"/>
                    <a:pt x="952" y="1417"/>
                  </a:cubicBezTo>
                  <a:cubicBezTo>
                    <a:pt x="1000" y="1412"/>
                    <a:pt x="1082" y="1425"/>
                    <a:pt x="1108" y="1373"/>
                  </a:cubicBezTo>
                </a:path>
              </a:pathLst>
            </a:custGeom>
            <a:noFill/>
            <a:ln w="38100" cap="flat" cmpd="sng">
              <a:solidFill>
                <a:srgbClr val="280049"/>
              </a:solidFill>
              <a:prstDash val="solid"/>
              <a:round/>
              <a:headEnd type="none" w="med" len="med"/>
              <a:tailEnd type="none" w="med" len="med"/>
            </a:ln>
            <a:effectLst/>
          </p:spPr>
          <p:txBody>
            <a:bodyPr wrap="none" anchor="ctr"/>
            <a:lstStyle/>
            <a:p>
              <a:endParaRPr lang="zh-CN" altLang="en-US"/>
            </a:p>
          </p:txBody>
        </p:sp>
        <p:sp>
          <p:nvSpPr>
            <p:cNvPr id="176134" name="Line 6"/>
            <p:cNvSpPr>
              <a:spLocks noChangeShapeType="1"/>
            </p:cNvSpPr>
            <p:nvPr/>
          </p:nvSpPr>
          <p:spPr bwMode="auto">
            <a:xfrm>
              <a:off x="3936" y="2813"/>
              <a:ext cx="0" cy="931"/>
            </a:xfrm>
            <a:prstGeom prst="line">
              <a:avLst/>
            </a:prstGeom>
            <a:noFill/>
            <a:ln w="38100">
              <a:solidFill>
                <a:srgbClr val="280049"/>
              </a:solidFill>
              <a:round/>
              <a:headEnd/>
              <a:tailEnd/>
            </a:ln>
            <a:effectLst/>
          </p:spPr>
          <p:txBody>
            <a:bodyPr wrap="none" anchor="ctr"/>
            <a:lstStyle/>
            <a:p>
              <a:endParaRPr lang="zh-CN" altLang="en-US"/>
            </a:p>
          </p:txBody>
        </p:sp>
        <p:sp>
          <p:nvSpPr>
            <p:cNvPr id="176135" name="Oval 7"/>
            <p:cNvSpPr>
              <a:spLocks noChangeArrowheads="1"/>
            </p:cNvSpPr>
            <p:nvPr/>
          </p:nvSpPr>
          <p:spPr bwMode="auto">
            <a:xfrm>
              <a:off x="3840" y="2903"/>
              <a:ext cx="144" cy="144"/>
            </a:xfrm>
            <a:prstGeom prst="ellipse">
              <a:avLst/>
            </a:prstGeom>
            <a:solidFill>
              <a:srgbClr val="FC0128"/>
            </a:solidFill>
            <a:ln w="12700">
              <a:solidFill>
                <a:schemeClr val="tx1"/>
              </a:solidFill>
              <a:round/>
              <a:headEnd/>
              <a:tailEnd/>
            </a:ln>
            <a:effectLst/>
          </p:spPr>
          <p:txBody>
            <a:bodyPr wrap="none" anchor="ctr"/>
            <a:lstStyle/>
            <a:p>
              <a:endParaRPr lang="zh-CN" altLang="en-US"/>
            </a:p>
          </p:txBody>
        </p:sp>
        <p:sp>
          <p:nvSpPr>
            <p:cNvPr id="176136" name="Oval 8"/>
            <p:cNvSpPr>
              <a:spLocks noChangeArrowheads="1"/>
            </p:cNvSpPr>
            <p:nvPr/>
          </p:nvSpPr>
          <p:spPr bwMode="auto">
            <a:xfrm>
              <a:off x="4022" y="3497"/>
              <a:ext cx="144" cy="144"/>
            </a:xfrm>
            <a:prstGeom prst="ellipse">
              <a:avLst/>
            </a:prstGeom>
            <a:solidFill>
              <a:srgbClr val="037C03"/>
            </a:solidFill>
            <a:ln w="12700">
              <a:solidFill>
                <a:schemeClr val="tx1"/>
              </a:solidFill>
              <a:round/>
              <a:headEnd/>
              <a:tailEnd/>
            </a:ln>
            <a:effectLst/>
          </p:spPr>
          <p:txBody>
            <a:bodyPr wrap="none" anchor="ctr"/>
            <a:lstStyle/>
            <a:p>
              <a:endParaRPr lang="zh-CN" altLang="en-US"/>
            </a:p>
          </p:txBody>
        </p:sp>
        <p:sp>
          <p:nvSpPr>
            <p:cNvPr id="176137" name="Oval 9"/>
            <p:cNvSpPr>
              <a:spLocks noChangeArrowheads="1"/>
            </p:cNvSpPr>
            <p:nvPr/>
          </p:nvSpPr>
          <p:spPr bwMode="auto">
            <a:xfrm>
              <a:off x="3696" y="3143"/>
              <a:ext cx="144" cy="144"/>
            </a:xfrm>
            <a:prstGeom prst="ellipse">
              <a:avLst/>
            </a:prstGeom>
            <a:solidFill>
              <a:srgbClr val="FC0128"/>
            </a:solidFill>
            <a:ln w="12700">
              <a:solidFill>
                <a:schemeClr val="tx1"/>
              </a:solidFill>
              <a:round/>
              <a:headEnd/>
              <a:tailEnd/>
            </a:ln>
            <a:effectLst/>
          </p:spPr>
          <p:txBody>
            <a:bodyPr wrap="none" anchor="ctr"/>
            <a:lstStyle/>
            <a:p>
              <a:endParaRPr lang="zh-CN" altLang="en-US"/>
            </a:p>
          </p:txBody>
        </p:sp>
        <p:sp>
          <p:nvSpPr>
            <p:cNvPr id="176138" name="Rectangle 10"/>
            <p:cNvSpPr>
              <a:spLocks noChangeArrowheads="1"/>
            </p:cNvSpPr>
            <p:nvPr/>
          </p:nvSpPr>
          <p:spPr bwMode="auto">
            <a:xfrm>
              <a:off x="3060" y="2976"/>
              <a:ext cx="768" cy="518"/>
            </a:xfrm>
            <a:prstGeom prst="rect">
              <a:avLst/>
            </a:prstGeom>
            <a:noFill/>
            <a:ln w="12700">
              <a:noFill/>
              <a:miter lim="800000"/>
              <a:headEnd/>
              <a:tailEnd/>
            </a:ln>
            <a:effectLst/>
          </p:spPr>
          <p:txBody>
            <a:bodyPr>
              <a:spAutoFit/>
            </a:bodyPr>
            <a:lstStyle/>
            <a:p>
              <a:pPr eaLnBrk="0" hangingPunct="0"/>
              <a:r>
                <a:rPr kumimoji="1" lang="zh-CN" altLang="en-US" b="1">
                  <a:latin typeface="宋体" pitchFamily="2" charset="-122"/>
                </a:rPr>
                <a:t>被测试</a:t>
              </a:r>
            </a:p>
            <a:p>
              <a:pPr eaLnBrk="0" hangingPunct="0"/>
              <a:r>
                <a:rPr kumimoji="1" lang="zh-CN" altLang="en-US" b="1">
                  <a:latin typeface="宋体" pitchFamily="2" charset="-122"/>
                </a:rPr>
                <a:t>子  域</a:t>
              </a:r>
            </a:p>
          </p:txBody>
        </p:sp>
        <p:sp>
          <p:nvSpPr>
            <p:cNvPr id="176139" name="Line 11"/>
            <p:cNvSpPr>
              <a:spLocks noChangeShapeType="1"/>
            </p:cNvSpPr>
            <p:nvPr/>
          </p:nvSpPr>
          <p:spPr bwMode="auto">
            <a:xfrm flipH="1">
              <a:off x="3984" y="2922"/>
              <a:ext cx="624" cy="29"/>
            </a:xfrm>
            <a:prstGeom prst="line">
              <a:avLst/>
            </a:prstGeom>
            <a:noFill/>
            <a:ln w="12700">
              <a:solidFill>
                <a:schemeClr val="tx1"/>
              </a:solidFill>
              <a:round/>
              <a:headEnd/>
              <a:tailEnd type="triangle" w="med" len="med"/>
            </a:ln>
            <a:effectLst/>
          </p:spPr>
          <p:txBody>
            <a:bodyPr wrap="none" anchor="ctr"/>
            <a:lstStyle/>
            <a:p>
              <a:endParaRPr lang="zh-CN" altLang="en-US"/>
            </a:p>
          </p:txBody>
        </p:sp>
        <p:sp>
          <p:nvSpPr>
            <p:cNvPr id="176140" name="Line 12"/>
            <p:cNvSpPr>
              <a:spLocks noChangeShapeType="1"/>
            </p:cNvSpPr>
            <p:nvPr/>
          </p:nvSpPr>
          <p:spPr bwMode="auto">
            <a:xfrm flipH="1">
              <a:off x="3888" y="2970"/>
              <a:ext cx="720" cy="221"/>
            </a:xfrm>
            <a:prstGeom prst="line">
              <a:avLst/>
            </a:prstGeom>
            <a:noFill/>
            <a:ln w="12700">
              <a:solidFill>
                <a:schemeClr val="tx1"/>
              </a:solidFill>
              <a:round/>
              <a:headEnd/>
              <a:tailEnd type="triangle" w="med" len="med"/>
            </a:ln>
            <a:effectLst/>
          </p:spPr>
          <p:txBody>
            <a:bodyPr wrap="none" anchor="ctr"/>
            <a:lstStyle/>
            <a:p>
              <a:endParaRPr lang="zh-CN" altLang="en-US"/>
            </a:p>
          </p:txBody>
        </p:sp>
        <p:sp>
          <p:nvSpPr>
            <p:cNvPr id="176141" name="Rectangle 13"/>
            <p:cNvSpPr>
              <a:spLocks noChangeArrowheads="1"/>
            </p:cNvSpPr>
            <p:nvPr/>
          </p:nvSpPr>
          <p:spPr bwMode="auto">
            <a:xfrm>
              <a:off x="4560" y="2826"/>
              <a:ext cx="1008" cy="288"/>
            </a:xfrm>
            <a:prstGeom prst="rect">
              <a:avLst/>
            </a:prstGeom>
            <a:noFill/>
            <a:ln w="12700">
              <a:noFill/>
              <a:miter lim="800000"/>
              <a:headEnd/>
              <a:tailEnd/>
            </a:ln>
            <a:effectLst/>
          </p:spPr>
          <p:txBody>
            <a:bodyPr>
              <a:spAutoFit/>
            </a:bodyPr>
            <a:lstStyle/>
            <a:p>
              <a:pPr eaLnBrk="0" hangingPunct="0"/>
              <a:r>
                <a:rPr kumimoji="1" lang="zh-CN" altLang="en-US" b="1">
                  <a:solidFill>
                    <a:srgbClr val="FC0128"/>
                  </a:solidFill>
                  <a:latin typeface="宋体" pitchFamily="2" charset="-122"/>
                </a:rPr>
                <a:t>测试内点</a:t>
              </a:r>
              <a:endParaRPr kumimoji="1" lang="zh-CN" altLang="en-US" b="1">
                <a:latin typeface="宋体" pitchFamily="2" charset="-122"/>
              </a:endParaRPr>
            </a:p>
          </p:txBody>
        </p:sp>
        <p:sp>
          <p:nvSpPr>
            <p:cNvPr id="176142" name="Line 14"/>
            <p:cNvSpPr>
              <a:spLocks noChangeShapeType="1"/>
            </p:cNvSpPr>
            <p:nvPr/>
          </p:nvSpPr>
          <p:spPr bwMode="auto">
            <a:xfrm flipH="1" flipV="1">
              <a:off x="4214" y="3564"/>
              <a:ext cx="240" cy="19"/>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176143" name="Rectangle 15"/>
            <p:cNvSpPr>
              <a:spLocks noChangeArrowheads="1"/>
            </p:cNvSpPr>
            <p:nvPr/>
          </p:nvSpPr>
          <p:spPr bwMode="auto">
            <a:xfrm>
              <a:off x="4454" y="3408"/>
              <a:ext cx="888" cy="288"/>
            </a:xfrm>
            <a:prstGeom prst="rect">
              <a:avLst/>
            </a:prstGeom>
            <a:noFill/>
            <a:ln w="12700">
              <a:noFill/>
              <a:miter lim="800000"/>
              <a:headEnd/>
              <a:tailEnd/>
            </a:ln>
            <a:effectLst/>
          </p:spPr>
          <p:txBody>
            <a:bodyPr wrap="none">
              <a:spAutoFit/>
            </a:bodyPr>
            <a:lstStyle/>
            <a:p>
              <a:pPr eaLnBrk="0" hangingPunct="0"/>
              <a:r>
                <a:rPr kumimoji="1" lang="zh-CN" altLang="en-US" b="1">
                  <a:solidFill>
                    <a:srgbClr val="037C03"/>
                  </a:solidFill>
                  <a:latin typeface="宋体" pitchFamily="2" charset="-122"/>
                </a:rPr>
                <a:t>测试外点</a:t>
              </a:r>
              <a:endParaRPr kumimoji="1" lang="zh-CN" altLang="en-US" b="1">
                <a:solidFill>
                  <a:srgbClr val="FC0128"/>
                </a:solidFill>
                <a:latin typeface="宋体" pitchFamily="2" charset="-122"/>
              </a:endParaRPr>
            </a:p>
          </p:txBody>
        </p:sp>
      </p:grpSp>
      <p:sp>
        <p:nvSpPr>
          <p:cNvPr id="176144" name="Rectangle 16"/>
          <p:cNvSpPr>
            <a:spLocks noChangeArrowheads="1"/>
          </p:cNvSpPr>
          <p:nvPr/>
        </p:nvSpPr>
        <p:spPr bwMode="auto">
          <a:xfrm>
            <a:off x="539750" y="3068638"/>
            <a:ext cx="7920038" cy="1828800"/>
          </a:xfrm>
          <a:prstGeom prst="rect">
            <a:avLst/>
          </a:prstGeom>
          <a:noFill/>
          <a:ln w="9525">
            <a:noFill/>
            <a:miter lim="800000"/>
            <a:headEnd/>
            <a:tailEnd/>
          </a:ln>
          <a:effectLst/>
        </p:spPr>
        <p:txBody>
          <a:bodyPr/>
          <a:lstStyle/>
          <a:p>
            <a:pPr eaLnBrk="0" hangingPunct="0">
              <a:spcBef>
                <a:spcPct val="20000"/>
              </a:spcBef>
              <a:buClr>
                <a:schemeClr val="folHlink"/>
              </a:buClr>
              <a:buSzPct val="60000"/>
              <a:buFont typeface="Wingdings" pitchFamily="2" charset="2"/>
              <a:buNone/>
            </a:pPr>
            <a:r>
              <a:rPr lang="zh-CN" altLang="en-US" sz="2800" b="1">
                <a:solidFill>
                  <a:srgbClr val="0A0A0E"/>
                </a:solidFill>
              </a:rPr>
              <a:t>边界值测试不是从某等价类中随便挑一个作为代表，而是使这个等价类的每个边界都要作为测试条件</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6144"/>
                                        </p:tgtEl>
                                        <p:attrNameLst>
                                          <p:attrName>style.visibility</p:attrName>
                                        </p:attrNameLst>
                                      </p:cBhvr>
                                      <p:to>
                                        <p:strVal val="visible"/>
                                      </p:to>
                                    </p:set>
                                    <p:animEffect transition="in" filter="wipe(left)">
                                      <p:cBhvr>
                                        <p:cTn id="7" dur="500"/>
                                        <p:tgtEl>
                                          <p:spTgt spid="1761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6132"/>
                                        </p:tgtEl>
                                        <p:attrNameLst>
                                          <p:attrName>style.visibility</p:attrName>
                                        </p:attrNameLst>
                                      </p:cBhvr>
                                      <p:to>
                                        <p:strVal val="visible"/>
                                      </p:to>
                                    </p:set>
                                    <p:animEffect transition="in" filter="wipe(left)">
                                      <p:cBhvr>
                                        <p:cTn id="12" dur="500"/>
                                        <p:tgtEl>
                                          <p:spTgt spid="176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4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kumimoji="1" lang="zh-CN" altLang="en-US" sz="3600" smtClean="0">
                <a:solidFill>
                  <a:schemeClr val="tx1"/>
                </a:solidFill>
              </a:rPr>
              <a:t>边界值测试</a:t>
            </a:r>
            <a:r>
              <a:rPr lang="zh-CN" altLang="en-US" sz="3600" smtClean="0">
                <a:solidFill>
                  <a:schemeClr val="tx1"/>
                </a:solidFill>
              </a:rPr>
              <a:t>设计测试用例原则</a:t>
            </a:r>
            <a:endParaRPr lang="zh-CN" altLang="en-US" sz="3600" smtClean="0">
              <a:solidFill>
                <a:schemeClr val="tx1"/>
              </a:solidFill>
              <a:latin typeface="宋体" pitchFamily="2" charset="-122"/>
            </a:endParaRPr>
          </a:p>
        </p:txBody>
      </p:sp>
      <p:sp>
        <p:nvSpPr>
          <p:cNvPr id="177155" name="Rectangle 3"/>
          <p:cNvSpPr>
            <a:spLocks noGrp="1" noChangeArrowheads="1"/>
          </p:cNvSpPr>
          <p:nvPr>
            <p:ph type="body" idx="1"/>
          </p:nvPr>
        </p:nvSpPr>
        <p:spPr>
          <a:xfrm>
            <a:off x="673100" y="2032000"/>
            <a:ext cx="8147050" cy="3917950"/>
          </a:xfrm>
        </p:spPr>
        <p:txBody>
          <a:bodyPr/>
          <a:lstStyle/>
          <a:p>
            <a:pPr marL="171450" indent="-171450"/>
            <a:r>
              <a:rPr lang="zh-CN" altLang="en-US" b="1" smtClean="0"/>
              <a:t>如输入条件代表以</a:t>
            </a:r>
            <a:r>
              <a:rPr lang="en-US" altLang="zh-CN" b="1" smtClean="0"/>
              <a:t>a</a:t>
            </a:r>
            <a:r>
              <a:rPr lang="zh-CN" altLang="en-US" b="1" smtClean="0"/>
              <a:t>和</a:t>
            </a:r>
            <a:r>
              <a:rPr lang="en-US" altLang="zh-CN" b="1" smtClean="0"/>
              <a:t>b</a:t>
            </a:r>
            <a:r>
              <a:rPr lang="zh-CN" altLang="en-US" b="1" smtClean="0"/>
              <a:t>为边界的范围，测试用例应包含</a:t>
            </a:r>
            <a:r>
              <a:rPr lang="en-US" altLang="zh-CN" b="1" smtClean="0"/>
              <a:t>a</a:t>
            </a:r>
            <a:r>
              <a:rPr lang="zh-CN" altLang="en-US" b="1" smtClean="0"/>
              <a:t>、</a:t>
            </a:r>
            <a:r>
              <a:rPr lang="en-US" altLang="zh-CN" b="1" smtClean="0"/>
              <a:t>b</a:t>
            </a:r>
            <a:r>
              <a:rPr lang="zh-CN" altLang="en-US" b="1" smtClean="0"/>
              <a:t>、略大于 </a:t>
            </a:r>
            <a:r>
              <a:rPr lang="en-US" altLang="zh-CN" b="1" smtClean="0"/>
              <a:t>a </a:t>
            </a:r>
            <a:r>
              <a:rPr lang="zh-CN" altLang="en-US" b="1" smtClean="0"/>
              <a:t>和略小于 </a:t>
            </a:r>
            <a:r>
              <a:rPr lang="en-US" altLang="zh-CN" b="1" smtClean="0"/>
              <a:t>b  </a:t>
            </a:r>
            <a:r>
              <a:rPr lang="zh-CN" altLang="en-US" b="1" smtClean="0"/>
              <a:t>的值</a:t>
            </a:r>
            <a:endParaRPr lang="zh-CN" altLang="en-US" b="1" smtClean="0">
              <a:latin typeface="宋体" pitchFamily="2" charset="-122"/>
            </a:endParaRPr>
          </a:p>
        </p:txBody>
      </p:sp>
    </p:spTree>
  </p:cSld>
  <p:clrMapOvr>
    <a:masterClrMapping/>
  </p:clrMapOvr>
  <p:transition>
    <p:wipe dir="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kumimoji="1" lang="zh-CN" altLang="en-US" sz="3600" b="1" smtClean="0">
                <a:solidFill>
                  <a:schemeClr val="tx1"/>
                </a:solidFill>
              </a:rPr>
              <a:t>边界值测试</a:t>
            </a:r>
            <a:r>
              <a:rPr lang="zh-CN" altLang="en-US" sz="3600" b="1" smtClean="0">
                <a:solidFill>
                  <a:schemeClr val="tx1"/>
                </a:solidFill>
                <a:latin typeface="宋体" pitchFamily="2" charset="-122"/>
              </a:rPr>
              <a:t>设计测试用例原则</a:t>
            </a:r>
          </a:p>
        </p:txBody>
      </p:sp>
      <p:sp>
        <p:nvSpPr>
          <p:cNvPr id="178179" name="Rectangle 3"/>
          <p:cNvSpPr>
            <a:spLocks noGrp="1" noChangeArrowheads="1"/>
          </p:cNvSpPr>
          <p:nvPr>
            <p:ph type="body" idx="1"/>
          </p:nvPr>
        </p:nvSpPr>
        <p:spPr>
          <a:xfrm>
            <a:off x="755650" y="1989138"/>
            <a:ext cx="7772400" cy="4114800"/>
          </a:xfrm>
        </p:spPr>
        <p:txBody>
          <a:bodyPr/>
          <a:lstStyle/>
          <a:p>
            <a:pPr marL="273050" indent="-273050"/>
            <a:r>
              <a:rPr lang="zh-CN" altLang="en-US" sz="2800" b="1" smtClean="0">
                <a:solidFill>
                  <a:schemeClr val="hlink"/>
                </a:solidFill>
                <a:latin typeface="宋体" pitchFamily="2" charset="-122"/>
              </a:rPr>
              <a:t>例：</a:t>
            </a:r>
            <a:r>
              <a:rPr lang="zh-CN" altLang="en-US" sz="2800" b="1" smtClean="0">
                <a:latin typeface="Times New Roman" pitchFamily="18" charset="0"/>
              </a:rPr>
              <a:t>每日保险扣除额在</a:t>
            </a:r>
            <a:r>
              <a:rPr lang="en-US" altLang="zh-CN" sz="2800" b="1" smtClean="0">
                <a:latin typeface="Times New Roman" pitchFamily="18" charset="0"/>
              </a:rPr>
              <a:t>0</a:t>
            </a:r>
            <a:r>
              <a:rPr lang="zh-CN" altLang="en-US" sz="2800" b="1" smtClean="0">
                <a:latin typeface="Times New Roman" pitchFamily="18" charset="0"/>
              </a:rPr>
              <a:t>～</a:t>
            </a:r>
            <a:r>
              <a:rPr lang="en-US" altLang="zh-CN" sz="2800" b="1" smtClean="0">
                <a:latin typeface="Times New Roman" pitchFamily="18" charset="0"/>
              </a:rPr>
              <a:t>1165.25 </a:t>
            </a:r>
            <a:r>
              <a:rPr lang="zh-CN" altLang="en-US" sz="2800" b="1" smtClean="0">
                <a:latin typeface="Times New Roman" pitchFamily="18" charset="0"/>
              </a:rPr>
              <a:t>元</a:t>
            </a:r>
          </a:p>
          <a:p>
            <a:pPr marL="273050" indent="-273050">
              <a:buFont typeface="Wingdings" pitchFamily="2" charset="2"/>
              <a:buNone/>
            </a:pPr>
            <a:r>
              <a:rPr lang="zh-CN" altLang="en-US" sz="2800" b="1" smtClean="0">
                <a:solidFill>
                  <a:schemeClr val="hlink"/>
                </a:solidFill>
                <a:latin typeface="宋体" pitchFamily="2" charset="-122"/>
              </a:rPr>
              <a:t> 则：</a:t>
            </a:r>
            <a:r>
              <a:rPr lang="zh-CN" altLang="en-US" sz="2800" b="1" smtClean="0">
                <a:latin typeface="宋体" pitchFamily="2" charset="-122"/>
              </a:rPr>
              <a:t>应设计测试用例使其恰好产生</a:t>
            </a:r>
            <a:r>
              <a:rPr lang="en-US" altLang="zh-CN" sz="2800" b="1" smtClean="0">
                <a:solidFill>
                  <a:schemeClr val="hlink"/>
                </a:solidFill>
                <a:latin typeface="宋体" pitchFamily="2" charset="-122"/>
              </a:rPr>
              <a:t>0</a:t>
            </a:r>
            <a:r>
              <a:rPr lang="zh-CN" altLang="en-US" sz="2800" b="1" smtClean="0">
                <a:solidFill>
                  <a:schemeClr val="hlink"/>
                </a:solidFill>
                <a:latin typeface="宋体" pitchFamily="2" charset="-122"/>
              </a:rPr>
              <a:t>元和</a:t>
            </a:r>
            <a:r>
              <a:rPr lang="en-US" altLang="zh-CN" sz="2800" b="1" smtClean="0">
                <a:solidFill>
                  <a:schemeClr val="hlink"/>
                </a:solidFill>
                <a:latin typeface="宋体" pitchFamily="2" charset="-122"/>
              </a:rPr>
              <a:t>1165.25</a:t>
            </a:r>
            <a:r>
              <a:rPr lang="zh-CN" altLang="en-US" sz="2800" b="1" smtClean="0">
                <a:solidFill>
                  <a:schemeClr val="hlink"/>
                </a:solidFill>
                <a:latin typeface="宋体" pitchFamily="2" charset="-122"/>
              </a:rPr>
              <a:t>元</a:t>
            </a:r>
            <a:r>
              <a:rPr lang="zh-CN" altLang="en-US" sz="2800" b="1" smtClean="0">
                <a:latin typeface="宋体" pitchFamily="2" charset="-122"/>
              </a:rPr>
              <a:t>的结果</a:t>
            </a:r>
            <a:r>
              <a:rPr lang="en-US" altLang="zh-CN" sz="2800" b="1" smtClean="0">
                <a:latin typeface="宋体" pitchFamily="2" charset="-122"/>
              </a:rPr>
              <a:t>, </a:t>
            </a:r>
            <a:r>
              <a:rPr lang="zh-CN" altLang="en-US" sz="2800" b="1" smtClean="0">
                <a:latin typeface="宋体" pitchFamily="2" charset="-122"/>
              </a:rPr>
              <a:t>此外还应考虑设计结果为</a:t>
            </a:r>
            <a:r>
              <a:rPr lang="zh-CN" altLang="en-US" sz="2800" b="1" smtClean="0">
                <a:solidFill>
                  <a:schemeClr val="hlink"/>
                </a:solidFill>
                <a:latin typeface="宋体" pitchFamily="2" charset="-122"/>
              </a:rPr>
              <a:t>负值</a:t>
            </a:r>
            <a:r>
              <a:rPr lang="zh-CN" altLang="en-US" sz="2800" b="1" smtClean="0">
                <a:latin typeface="宋体" pitchFamily="2" charset="-122"/>
              </a:rPr>
              <a:t>或 </a:t>
            </a:r>
            <a:r>
              <a:rPr lang="en-US" altLang="zh-CN" sz="2800" b="1" smtClean="0">
                <a:solidFill>
                  <a:schemeClr val="hlink"/>
                </a:solidFill>
                <a:latin typeface="宋体" pitchFamily="2" charset="-122"/>
              </a:rPr>
              <a:t>&gt;1165.25</a:t>
            </a:r>
            <a:r>
              <a:rPr lang="zh-CN" altLang="en-US" sz="2800" b="1" smtClean="0">
                <a:solidFill>
                  <a:schemeClr val="hlink"/>
                </a:solidFill>
                <a:latin typeface="宋体" pitchFamily="2" charset="-122"/>
              </a:rPr>
              <a:t>元</a:t>
            </a:r>
            <a:r>
              <a:rPr lang="zh-CN" altLang="en-US" sz="2800" b="1" smtClean="0">
                <a:latin typeface="宋体" pitchFamily="2" charset="-122"/>
              </a:rPr>
              <a:t>的测试用例。</a:t>
            </a:r>
          </a:p>
          <a:p>
            <a:pPr marL="273050" indent="-273050">
              <a:buFont typeface="Wingdings" pitchFamily="2" charset="2"/>
              <a:buNone/>
            </a:pPr>
            <a:r>
              <a:rPr lang="zh-CN" altLang="en-US" sz="2800" b="1" smtClean="0">
                <a:latin typeface="宋体" pitchFamily="2" charset="-122"/>
              </a:rPr>
              <a:t>  </a:t>
            </a:r>
            <a:r>
              <a:rPr lang="en-US" altLang="zh-CN" sz="2800" b="1" smtClean="0">
                <a:latin typeface="宋体" pitchFamily="2" charset="-122"/>
              </a:rPr>
              <a:t>(</a:t>
            </a:r>
            <a:r>
              <a:rPr lang="zh-CN" altLang="en-US" sz="2800" b="1" smtClean="0">
                <a:latin typeface="宋体" pitchFamily="2" charset="-122"/>
              </a:rPr>
              <a:t>如</a:t>
            </a:r>
            <a:r>
              <a:rPr lang="en-US" altLang="zh-CN" sz="2800" b="1" smtClean="0">
                <a:latin typeface="宋体" pitchFamily="2" charset="-122"/>
              </a:rPr>
              <a:t>: </a:t>
            </a:r>
            <a:r>
              <a:rPr lang="en-US" altLang="zh-CN" sz="2800" b="1" smtClean="0">
                <a:solidFill>
                  <a:schemeClr val="hlink"/>
                </a:solidFill>
                <a:latin typeface="宋体" pitchFamily="2" charset="-122"/>
              </a:rPr>
              <a:t>-0.01</a:t>
            </a:r>
            <a:r>
              <a:rPr lang="zh-CN" altLang="en-US" sz="2800" b="1" smtClean="0">
                <a:solidFill>
                  <a:schemeClr val="hlink"/>
                </a:solidFill>
                <a:latin typeface="宋体" pitchFamily="2" charset="-122"/>
              </a:rPr>
              <a:t>元和</a:t>
            </a:r>
            <a:r>
              <a:rPr lang="en-US" altLang="zh-CN" sz="2800" b="1" smtClean="0">
                <a:solidFill>
                  <a:schemeClr val="hlink"/>
                </a:solidFill>
                <a:latin typeface="宋体" pitchFamily="2" charset="-122"/>
              </a:rPr>
              <a:t>1165.26</a:t>
            </a:r>
            <a:r>
              <a:rPr lang="zh-CN" altLang="en-US" sz="2800" b="1" smtClean="0">
                <a:solidFill>
                  <a:schemeClr val="hlink"/>
                </a:solidFill>
                <a:latin typeface="宋体" pitchFamily="2" charset="-122"/>
              </a:rPr>
              <a:t>元</a:t>
            </a:r>
            <a:r>
              <a:rPr lang="en-US" altLang="zh-CN" sz="2800" b="1" smtClean="0">
                <a:latin typeface="宋体" pitchFamily="2" charset="-122"/>
              </a:rPr>
              <a:t>)</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8179">
                                            <p:txEl>
                                              <p:pRg st="0" end="0"/>
                                            </p:txEl>
                                          </p:spTgt>
                                        </p:tgtEl>
                                        <p:attrNameLst>
                                          <p:attrName>style.visibility</p:attrName>
                                        </p:attrNameLst>
                                      </p:cBhvr>
                                      <p:to>
                                        <p:strVal val="visible"/>
                                      </p:to>
                                    </p:set>
                                    <p:animEffect transition="in" filter="wipe(left)">
                                      <p:cBhvr>
                                        <p:cTn id="7" dur="500"/>
                                        <p:tgtEl>
                                          <p:spTgt spid="1781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8179">
                                            <p:txEl>
                                              <p:pRg st="1" end="1"/>
                                            </p:txEl>
                                          </p:spTgt>
                                        </p:tgtEl>
                                        <p:attrNameLst>
                                          <p:attrName>style.visibility</p:attrName>
                                        </p:attrNameLst>
                                      </p:cBhvr>
                                      <p:to>
                                        <p:strVal val="visible"/>
                                      </p:to>
                                    </p:set>
                                    <p:animEffect transition="in" filter="wipe(left)">
                                      <p:cBhvr>
                                        <p:cTn id="12" dur="500"/>
                                        <p:tgtEl>
                                          <p:spTgt spid="1781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8179">
                                            <p:txEl>
                                              <p:pRg st="2" end="2"/>
                                            </p:txEl>
                                          </p:spTgt>
                                        </p:tgtEl>
                                        <p:attrNameLst>
                                          <p:attrName>style.visibility</p:attrName>
                                        </p:attrNameLst>
                                      </p:cBhvr>
                                      <p:to>
                                        <p:strVal val="visible"/>
                                      </p:to>
                                    </p:set>
                                    <p:animEffect transition="in" filter="wipe(left)">
                                      <p:cBhvr>
                                        <p:cTn id="17" dur="500"/>
                                        <p:tgtEl>
                                          <p:spTgt spid="1781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9"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kumimoji="1" lang="zh-CN" altLang="en-US" sz="3600" b="1" smtClean="0">
                <a:solidFill>
                  <a:schemeClr val="tx1"/>
                </a:solidFill>
              </a:rPr>
              <a:t>边界值测试</a:t>
            </a:r>
            <a:r>
              <a:rPr lang="zh-CN" altLang="en-US" sz="3600" b="1" smtClean="0">
                <a:solidFill>
                  <a:schemeClr val="tx1"/>
                </a:solidFill>
                <a:latin typeface="宋体" pitchFamily="2" charset="-122"/>
              </a:rPr>
              <a:t>设计测试用例原则</a:t>
            </a:r>
          </a:p>
        </p:txBody>
      </p:sp>
      <p:sp>
        <p:nvSpPr>
          <p:cNvPr id="179203" name="Rectangle 3"/>
          <p:cNvSpPr>
            <a:spLocks noGrp="1" noChangeArrowheads="1"/>
          </p:cNvSpPr>
          <p:nvPr>
            <p:ph type="body" idx="1"/>
          </p:nvPr>
        </p:nvSpPr>
        <p:spPr>
          <a:xfrm>
            <a:off x="673100" y="2032000"/>
            <a:ext cx="8147050" cy="3917950"/>
          </a:xfrm>
        </p:spPr>
        <p:txBody>
          <a:bodyPr/>
          <a:lstStyle/>
          <a:p>
            <a:pPr marL="171450" indent="-171450"/>
            <a:r>
              <a:rPr lang="zh-CN" altLang="en-US" sz="2800" b="1" smtClean="0"/>
              <a:t>如输入条件代表一组值，测试用例应当执行其中的最大值和最小值，还应测试略大于最大值和略小于最小值的值</a:t>
            </a:r>
          </a:p>
        </p:txBody>
      </p:sp>
    </p:spTree>
  </p:cSld>
  <p:clrMapOvr>
    <a:masterClrMapping/>
  </p:clrMapOvr>
  <p:transition>
    <p:wipe dir="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kumimoji="1" lang="zh-CN" altLang="en-US" sz="3600" b="1" smtClean="0">
                <a:solidFill>
                  <a:schemeClr val="tx1"/>
                </a:solidFill>
              </a:rPr>
              <a:t>边界值测试</a:t>
            </a:r>
            <a:r>
              <a:rPr lang="zh-CN" altLang="en-US" sz="3600" b="1" smtClean="0">
                <a:solidFill>
                  <a:schemeClr val="tx1"/>
                </a:solidFill>
                <a:latin typeface="Times New Roman" pitchFamily="18" charset="0"/>
              </a:rPr>
              <a:t>设计测试用例</a:t>
            </a:r>
            <a:r>
              <a:rPr lang="zh-CN" altLang="en-US" sz="3600" b="1" smtClean="0">
                <a:solidFill>
                  <a:schemeClr val="tx1"/>
                </a:solidFill>
              </a:rPr>
              <a:t>举例</a:t>
            </a:r>
          </a:p>
        </p:txBody>
      </p:sp>
      <p:sp>
        <p:nvSpPr>
          <p:cNvPr id="180227" name="Rectangle 3"/>
          <p:cNvSpPr>
            <a:spLocks noGrp="1" noChangeArrowheads="1"/>
          </p:cNvSpPr>
          <p:nvPr>
            <p:ph type="body" idx="1"/>
          </p:nvPr>
        </p:nvSpPr>
        <p:spPr>
          <a:xfrm>
            <a:off x="673100" y="2032000"/>
            <a:ext cx="8147050" cy="2189163"/>
          </a:xfrm>
        </p:spPr>
        <p:txBody>
          <a:bodyPr/>
          <a:lstStyle/>
          <a:p>
            <a:pPr marL="171450" indent="-171450">
              <a:lnSpc>
                <a:spcPct val="90000"/>
              </a:lnSpc>
              <a:buFont typeface="Wingdings" pitchFamily="2" charset="2"/>
              <a:buNone/>
            </a:pPr>
            <a:r>
              <a:rPr lang="zh-CN" altLang="en-US" sz="2800" b="1" smtClean="0">
                <a:solidFill>
                  <a:schemeClr val="hlink"/>
                </a:solidFill>
                <a:latin typeface="Times New Roman" pitchFamily="18" charset="0"/>
              </a:rPr>
              <a:t>例：</a:t>
            </a:r>
            <a:r>
              <a:rPr lang="zh-CN" altLang="en-US" sz="2800" b="1" smtClean="0">
                <a:latin typeface="Times New Roman" pitchFamily="18" charset="0"/>
              </a:rPr>
              <a:t>邮件收费规定 </a:t>
            </a:r>
            <a:r>
              <a:rPr lang="en-US" altLang="zh-CN" sz="2800" b="1" smtClean="0">
                <a:latin typeface="Times New Roman" pitchFamily="18" charset="0"/>
              </a:rPr>
              <a:t>1</a:t>
            </a:r>
            <a:r>
              <a:rPr lang="zh-CN" altLang="en-US" sz="2800" b="1" smtClean="0">
                <a:latin typeface="Times New Roman" pitchFamily="18" charset="0"/>
              </a:rPr>
              <a:t>～</a:t>
            </a:r>
            <a:r>
              <a:rPr lang="en-US" altLang="zh-CN" sz="2800" b="1" smtClean="0">
                <a:latin typeface="Times New Roman" pitchFamily="18" charset="0"/>
              </a:rPr>
              <a:t>5 kg</a:t>
            </a:r>
            <a:r>
              <a:rPr lang="zh-CN" altLang="en-US" sz="2800" b="1" smtClean="0">
                <a:latin typeface="Times New Roman" pitchFamily="18" charset="0"/>
              </a:rPr>
              <a:t>收费</a:t>
            </a:r>
            <a:r>
              <a:rPr lang="en-US" altLang="zh-CN" sz="2800" b="1" smtClean="0">
                <a:latin typeface="Times New Roman" pitchFamily="18" charset="0"/>
              </a:rPr>
              <a:t>2</a:t>
            </a:r>
            <a:r>
              <a:rPr lang="zh-CN" altLang="en-US" sz="2800" b="1" smtClean="0">
                <a:latin typeface="Times New Roman" pitchFamily="18" charset="0"/>
              </a:rPr>
              <a:t>元</a:t>
            </a:r>
          </a:p>
          <a:p>
            <a:pPr marL="171450" indent="-171450">
              <a:lnSpc>
                <a:spcPct val="90000"/>
              </a:lnSpc>
              <a:buFont typeface="Wingdings" pitchFamily="2" charset="2"/>
              <a:buNone/>
            </a:pPr>
            <a:r>
              <a:rPr lang="zh-CN" altLang="en-US" sz="2800" b="1" smtClean="0">
                <a:solidFill>
                  <a:schemeClr val="hlink"/>
                </a:solidFill>
                <a:latin typeface="Times New Roman" pitchFamily="18" charset="0"/>
              </a:rPr>
              <a:t>则：</a:t>
            </a:r>
            <a:r>
              <a:rPr lang="zh-CN" altLang="en-US" sz="2800" b="1" smtClean="0">
                <a:latin typeface="Times New Roman" pitchFamily="18" charset="0"/>
              </a:rPr>
              <a:t>应设计测试用例</a:t>
            </a:r>
            <a:r>
              <a:rPr lang="en-US" altLang="zh-CN" sz="2800" b="1" smtClean="0">
                <a:latin typeface="Times New Roman" pitchFamily="18" charset="0"/>
              </a:rPr>
              <a:t>:</a:t>
            </a:r>
          </a:p>
          <a:p>
            <a:pPr marL="171450" indent="-171450">
              <a:lnSpc>
                <a:spcPct val="90000"/>
              </a:lnSpc>
              <a:buFont typeface="Wingdings" pitchFamily="2" charset="2"/>
              <a:buNone/>
            </a:pPr>
            <a:r>
              <a:rPr lang="en-US" altLang="zh-CN" sz="2800" b="1" smtClean="0">
                <a:latin typeface="Times New Roman" pitchFamily="18" charset="0"/>
              </a:rPr>
              <a:t>         </a:t>
            </a:r>
            <a:r>
              <a:rPr lang="en-US" altLang="zh-CN" sz="2800" b="1" smtClean="0">
                <a:solidFill>
                  <a:schemeClr val="hlink"/>
                </a:solidFill>
                <a:latin typeface="Times New Roman" pitchFamily="18" charset="0"/>
              </a:rPr>
              <a:t>0.9</a:t>
            </a:r>
            <a:r>
              <a:rPr lang="zh-CN" altLang="en-US" sz="2800" b="1" smtClean="0">
                <a:solidFill>
                  <a:schemeClr val="hlink"/>
                </a:solidFill>
                <a:latin typeface="Times New Roman" pitchFamily="18" charset="0"/>
              </a:rPr>
              <a:t>，</a:t>
            </a:r>
            <a:r>
              <a:rPr lang="en-US" altLang="zh-CN" sz="2800" b="1" smtClean="0">
                <a:solidFill>
                  <a:schemeClr val="hlink"/>
                </a:solidFill>
                <a:latin typeface="Times New Roman" pitchFamily="18" charset="0"/>
              </a:rPr>
              <a:t>1</a:t>
            </a:r>
            <a:r>
              <a:rPr lang="zh-CN" altLang="en-US" sz="2800" b="1" smtClean="0">
                <a:solidFill>
                  <a:schemeClr val="hlink"/>
                </a:solidFill>
                <a:latin typeface="Times New Roman" pitchFamily="18" charset="0"/>
              </a:rPr>
              <a:t>， </a:t>
            </a:r>
            <a:r>
              <a:rPr lang="en-US" altLang="zh-CN" sz="2800" b="1" smtClean="0">
                <a:solidFill>
                  <a:schemeClr val="hlink"/>
                </a:solidFill>
                <a:latin typeface="Times New Roman" pitchFamily="18" charset="0"/>
              </a:rPr>
              <a:t>5</a:t>
            </a:r>
            <a:r>
              <a:rPr lang="zh-CN" altLang="en-US" sz="2800" b="1" smtClean="0">
                <a:solidFill>
                  <a:schemeClr val="hlink"/>
                </a:solidFill>
                <a:latin typeface="Times New Roman" pitchFamily="18" charset="0"/>
              </a:rPr>
              <a:t>，</a:t>
            </a:r>
            <a:r>
              <a:rPr lang="en-US" altLang="zh-CN" sz="2800" b="1" smtClean="0">
                <a:solidFill>
                  <a:schemeClr val="hlink"/>
                </a:solidFill>
                <a:latin typeface="Times New Roman" pitchFamily="18" charset="0"/>
              </a:rPr>
              <a:t>5.1 kg</a:t>
            </a:r>
          </a:p>
          <a:p>
            <a:pPr marL="171450" indent="-171450">
              <a:lnSpc>
                <a:spcPct val="90000"/>
              </a:lnSpc>
              <a:buFont typeface="Wingdings" pitchFamily="2" charset="2"/>
              <a:buNone/>
            </a:pPr>
            <a:r>
              <a:rPr lang="en-US" altLang="zh-CN" sz="2800" b="1" smtClean="0">
                <a:solidFill>
                  <a:schemeClr val="hlink"/>
                </a:solidFill>
                <a:latin typeface="Times New Roman" pitchFamily="18" charset="0"/>
              </a:rPr>
              <a:t>    </a:t>
            </a:r>
            <a:r>
              <a:rPr lang="zh-CN" altLang="en-US" sz="2800" b="1" smtClean="0">
                <a:solidFill>
                  <a:schemeClr val="hlink"/>
                </a:solidFill>
                <a:latin typeface="Times New Roman" pitchFamily="18" charset="0"/>
              </a:rPr>
              <a:t>或 </a:t>
            </a:r>
            <a:r>
              <a:rPr lang="en-US" altLang="zh-CN" sz="2800" b="1" smtClean="0">
                <a:solidFill>
                  <a:schemeClr val="hlink"/>
                </a:solidFill>
                <a:latin typeface="Times New Roman" pitchFamily="18" charset="0"/>
              </a:rPr>
              <a:t>0.99</a:t>
            </a:r>
            <a:r>
              <a:rPr lang="zh-CN" altLang="en-US" sz="2800" b="1" smtClean="0">
                <a:solidFill>
                  <a:schemeClr val="hlink"/>
                </a:solidFill>
                <a:latin typeface="Times New Roman" pitchFamily="18" charset="0"/>
              </a:rPr>
              <a:t>，</a:t>
            </a:r>
            <a:r>
              <a:rPr lang="en-US" altLang="zh-CN" sz="2800" b="1" smtClean="0">
                <a:solidFill>
                  <a:schemeClr val="hlink"/>
                </a:solidFill>
                <a:latin typeface="Times New Roman" pitchFamily="18" charset="0"/>
              </a:rPr>
              <a:t>1</a:t>
            </a:r>
            <a:r>
              <a:rPr lang="zh-CN" altLang="en-US" sz="2800" b="1" smtClean="0">
                <a:solidFill>
                  <a:schemeClr val="hlink"/>
                </a:solidFill>
                <a:latin typeface="Times New Roman" pitchFamily="18" charset="0"/>
              </a:rPr>
              <a:t>， </a:t>
            </a:r>
            <a:r>
              <a:rPr lang="en-US" altLang="zh-CN" sz="2800" b="1" smtClean="0">
                <a:solidFill>
                  <a:schemeClr val="hlink"/>
                </a:solidFill>
                <a:latin typeface="Times New Roman" pitchFamily="18" charset="0"/>
              </a:rPr>
              <a:t>5</a:t>
            </a:r>
            <a:r>
              <a:rPr lang="zh-CN" altLang="en-US" sz="2800" b="1" smtClean="0">
                <a:solidFill>
                  <a:schemeClr val="hlink"/>
                </a:solidFill>
                <a:latin typeface="Times New Roman" pitchFamily="18" charset="0"/>
              </a:rPr>
              <a:t>，</a:t>
            </a:r>
            <a:r>
              <a:rPr lang="en-US" altLang="zh-CN" sz="2800" b="1" smtClean="0">
                <a:solidFill>
                  <a:schemeClr val="hlink"/>
                </a:solidFill>
                <a:latin typeface="Times New Roman" pitchFamily="18" charset="0"/>
              </a:rPr>
              <a:t>5.01 kg</a:t>
            </a:r>
          </a:p>
        </p:txBody>
      </p:sp>
      <p:sp>
        <p:nvSpPr>
          <p:cNvPr id="180228" name="Rectangle 4"/>
          <p:cNvSpPr>
            <a:spLocks noChangeArrowheads="1"/>
          </p:cNvSpPr>
          <p:nvPr/>
        </p:nvSpPr>
        <p:spPr bwMode="auto">
          <a:xfrm>
            <a:off x="673100" y="4191000"/>
            <a:ext cx="8147050" cy="2117725"/>
          </a:xfrm>
          <a:prstGeom prst="rect">
            <a:avLst/>
          </a:prstGeom>
          <a:noFill/>
          <a:ln w="9525">
            <a:noFill/>
            <a:miter lim="800000"/>
            <a:headEnd/>
            <a:tailEnd/>
          </a:ln>
          <a:effectLst/>
        </p:spPr>
        <p:txBody>
          <a:bodyPr/>
          <a:lstStyle/>
          <a:p>
            <a:pPr marL="171450" indent="-171450" eaLnBrk="0" hangingPunct="0">
              <a:lnSpc>
                <a:spcPct val="90000"/>
              </a:lnSpc>
              <a:spcBef>
                <a:spcPct val="20000"/>
              </a:spcBef>
              <a:buClr>
                <a:schemeClr val="folHlink"/>
              </a:buClr>
              <a:buSzPct val="60000"/>
              <a:buFont typeface="Wingdings" pitchFamily="2" charset="2"/>
              <a:buNone/>
            </a:pPr>
            <a:r>
              <a:rPr lang="zh-CN" altLang="en-US" sz="2800" b="1">
                <a:solidFill>
                  <a:schemeClr val="hlink"/>
                </a:solidFill>
                <a:latin typeface="Times New Roman" pitchFamily="18" charset="0"/>
              </a:rPr>
              <a:t>例：</a:t>
            </a:r>
            <a:r>
              <a:rPr lang="zh-CN" altLang="en-US" sz="2800" b="1">
                <a:solidFill>
                  <a:srgbClr val="0A0A0E"/>
                </a:solidFill>
                <a:latin typeface="Times New Roman" pitchFamily="18" charset="0"/>
              </a:rPr>
              <a:t>一个数据库表可有</a:t>
            </a:r>
            <a:r>
              <a:rPr lang="en-US" altLang="zh-CN" sz="2800" b="1">
                <a:solidFill>
                  <a:srgbClr val="0A0A0E"/>
                </a:solidFill>
                <a:latin typeface="Times New Roman" pitchFamily="18" charset="0"/>
              </a:rPr>
              <a:t>1</a:t>
            </a:r>
            <a:r>
              <a:rPr lang="zh-CN" altLang="en-US" sz="2800" b="1">
                <a:solidFill>
                  <a:srgbClr val="0A0A0E"/>
                </a:solidFill>
                <a:latin typeface="Times New Roman" pitchFamily="18" charset="0"/>
              </a:rPr>
              <a:t>～</a:t>
            </a:r>
            <a:r>
              <a:rPr lang="en-US" altLang="zh-CN" sz="2800" b="1">
                <a:solidFill>
                  <a:srgbClr val="0A0A0E"/>
                </a:solidFill>
                <a:latin typeface="Times New Roman" pitchFamily="18" charset="0"/>
              </a:rPr>
              <a:t>255</a:t>
            </a:r>
            <a:r>
              <a:rPr lang="zh-CN" altLang="en-US" sz="2800" b="1">
                <a:solidFill>
                  <a:srgbClr val="0A0A0E"/>
                </a:solidFill>
                <a:latin typeface="Times New Roman" pitchFamily="18" charset="0"/>
              </a:rPr>
              <a:t>个记录</a:t>
            </a:r>
          </a:p>
          <a:p>
            <a:pPr marL="171450" indent="-171450" eaLnBrk="0" hangingPunct="0">
              <a:lnSpc>
                <a:spcPct val="90000"/>
              </a:lnSpc>
              <a:spcBef>
                <a:spcPct val="20000"/>
              </a:spcBef>
              <a:buClr>
                <a:schemeClr val="folHlink"/>
              </a:buClr>
              <a:buSzPct val="60000"/>
              <a:buFont typeface="Wingdings" pitchFamily="2" charset="2"/>
              <a:buNone/>
            </a:pPr>
            <a:r>
              <a:rPr lang="zh-CN" altLang="en-US" sz="2800" b="1">
                <a:solidFill>
                  <a:schemeClr val="hlink"/>
                </a:solidFill>
                <a:latin typeface="Times New Roman" pitchFamily="18" charset="0"/>
              </a:rPr>
              <a:t>则：</a:t>
            </a:r>
            <a:r>
              <a:rPr lang="zh-CN" altLang="en-US" sz="2800" b="1">
                <a:solidFill>
                  <a:srgbClr val="0A0A0E"/>
                </a:solidFill>
                <a:latin typeface="Times New Roman" pitchFamily="18" charset="0"/>
              </a:rPr>
              <a:t>应设计测试用例</a:t>
            </a:r>
            <a:r>
              <a:rPr lang="en-US" altLang="zh-CN" sz="2800" b="1">
                <a:solidFill>
                  <a:srgbClr val="0A0A0E"/>
                </a:solidFill>
                <a:latin typeface="Times New Roman" pitchFamily="18" charset="0"/>
              </a:rPr>
              <a:t>:</a:t>
            </a:r>
          </a:p>
          <a:p>
            <a:pPr marL="171450" indent="-171450" eaLnBrk="0" hangingPunct="0">
              <a:lnSpc>
                <a:spcPct val="90000"/>
              </a:lnSpc>
              <a:spcBef>
                <a:spcPct val="20000"/>
              </a:spcBef>
              <a:buClr>
                <a:schemeClr val="folHlink"/>
              </a:buClr>
              <a:buSzPct val="60000"/>
              <a:buFont typeface="Wingdings" pitchFamily="2" charset="2"/>
              <a:buNone/>
            </a:pPr>
            <a:r>
              <a:rPr lang="en-US" altLang="zh-CN" sz="2800" b="1">
                <a:solidFill>
                  <a:srgbClr val="0A0A0E"/>
                </a:solidFill>
                <a:latin typeface="Times New Roman" pitchFamily="18" charset="0"/>
              </a:rPr>
              <a:t>        </a:t>
            </a:r>
            <a:r>
              <a:rPr lang="en-US" altLang="zh-CN" sz="2800" b="1">
                <a:solidFill>
                  <a:schemeClr val="hlink"/>
                </a:solidFill>
                <a:latin typeface="Times New Roman" pitchFamily="18" charset="0"/>
              </a:rPr>
              <a:t>1</a:t>
            </a:r>
            <a:r>
              <a:rPr lang="zh-CN" altLang="en-US" sz="2800" b="1">
                <a:solidFill>
                  <a:schemeClr val="hlink"/>
                </a:solidFill>
                <a:latin typeface="Times New Roman" pitchFamily="18" charset="0"/>
              </a:rPr>
              <a:t>个、</a:t>
            </a:r>
            <a:r>
              <a:rPr lang="en-US" altLang="zh-CN" sz="2800" b="1">
                <a:solidFill>
                  <a:schemeClr val="hlink"/>
                </a:solidFill>
                <a:latin typeface="Times New Roman" pitchFamily="18" charset="0"/>
              </a:rPr>
              <a:t>255</a:t>
            </a:r>
            <a:r>
              <a:rPr lang="zh-CN" altLang="en-US" sz="2800" b="1">
                <a:solidFill>
                  <a:schemeClr val="hlink"/>
                </a:solidFill>
                <a:latin typeface="Times New Roman" pitchFamily="18" charset="0"/>
              </a:rPr>
              <a:t>个、</a:t>
            </a:r>
            <a:r>
              <a:rPr lang="en-US" altLang="zh-CN" sz="2800" b="1">
                <a:solidFill>
                  <a:schemeClr val="hlink"/>
                </a:solidFill>
                <a:latin typeface="Times New Roman" pitchFamily="18" charset="0"/>
              </a:rPr>
              <a:t>0</a:t>
            </a:r>
            <a:r>
              <a:rPr lang="zh-CN" altLang="en-US" sz="2800" b="1">
                <a:solidFill>
                  <a:schemeClr val="hlink"/>
                </a:solidFill>
                <a:latin typeface="Times New Roman" pitchFamily="18" charset="0"/>
              </a:rPr>
              <a:t>个、</a:t>
            </a:r>
            <a:r>
              <a:rPr lang="en-US" altLang="zh-CN" sz="2800" b="1">
                <a:solidFill>
                  <a:schemeClr val="hlink"/>
                </a:solidFill>
                <a:latin typeface="Times New Roman" pitchFamily="18" charset="0"/>
              </a:rPr>
              <a:t>256</a:t>
            </a:r>
            <a:r>
              <a:rPr lang="zh-CN" altLang="en-US" sz="2800" b="1">
                <a:solidFill>
                  <a:schemeClr val="hlink"/>
                </a:solidFill>
                <a:latin typeface="Times New Roman" pitchFamily="18" charset="0"/>
              </a:rPr>
              <a:t>个记录</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0227"/>
                                        </p:tgtEl>
                                        <p:attrNameLst>
                                          <p:attrName>style.visibility</p:attrName>
                                        </p:attrNameLst>
                                      </p:cBhvr>
                                      <p:to>
                                        <p:strVal val="visible"/>
                                      </p:to>
                                    </p:set>
                                    <p:animEffect transition="in" filter="wipe(left)">
                                      <p:cBhvr>
                                        <p:cTn id="7" dur="500"/>
                                        <p:tgtEl>
                                          <p:spTgt spid="1802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0228"/>
                                        </p:tgtEl>
                                        <p:attrNameLst>
                                          <p:attrName>style.visibility</p:attrName>
                                        </p:attrNameLst>
                                      </p:cBhvr>
                                      <p:to>
                                        <p:strVal val="visible"/>
                                      </p:to>
                                    </p:set>
                                    <p:animEffect transition="in" filter="wipe(left)">
                                      <p:cBhvr>
                                        <p:cTn id="12" dur="500"/>
                                        <p:tgtEl>
                                          <p:spTgt spid="180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p:bldP spid="180228"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kumimoji="1" lang="zh-CN" altLang="en-US" sz="3600" b="1" smtClean="0">
                <a:solidFill>
                  <a:schemeClr val="tx1"/>
                </a:solidFill>
              </a:rPr>
              <a:t>边界值测试</a:t>
            </a:r>
            <a:r>
              <a:rPr lang="zh-CN" altLang="en-US" sz="3600" b="1" smtClean="0">
                <a:solidFill>
                  <a:schemeClr val="tx1"/>
                </a:solidFill>
              </a:rPr>
              <a:t>设计测试用例原则</a:t>
            </a:r>
          </a:p>
        </p:txBody>
      </p:sp>
      <p:sp>
        <p:nvSpPr>
          <p:cNvPr id="181251" name="Rectangle 3"/>
          <p:cNvSpPr>
            <a:spLocks noGrp="1" noChangeArrowheads="1"/>
          </p:cNvSpPr>
          <p:nvPr>
            <p:ph type="body" idx="1"/>
          </p:nvPr>
        </p:nvSpPr>
        <p:spPr>
          <a:xfrm>
            <a:off x="673100" y="2032000"/>
            <a:ext cx="8147050" cy="3917950"/>
          </a:xfrm>
        </p:spPr>
        <p:txBody>
          <a:bodyPr/>
          <a:lstStyle/>
          <a:p>
            <a:pPr marL="171450" indent="-171450"/>
            <a:r>
              <a:rPr lang="zh-CN" altLang="en-US" sz="2800" b="1" smtClean="0">
                <a:latin typeface="宋体" pitchFamily="2" charset="-122"/>
              </a:rPr>
              <a:t>如程序数据结构有预定的边界，应测试其边界的数据项</a:t>
            </a:r>
          </a:p>
          <a:p>
            <a:pPr marL="171450" indent="-171450"/>
            <a:r>
              <a:rPr lang="zh-CN" altLang="en-US" sz="2800" b="1" smtClean="0">
                <a:latin typeface="宋体" pitchFamily="2" charset="-122"/>
              </a:rPr>
              <a:t>如输出条件规定了取值范围，</a:t>
            </a:r>
            <a:r>
              <a:rPr lang="zh-CN" altLang="en-US" sz="2800" b="1" smtClean="0"/>
              <a:t>取边界上下浮动值做测试用例</a:t>
            </a:r>
          </a:p>
        </p:txBody>
      </p:sp>
    </p:spTree>
  </p:cSld>
  <p:clrMapOvr>
    <a:masterClrMapping/>
  </p:clrMapOvr>
  <p:transition>
    <p:wipe dir="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kumimoji="1" lang="zh-CN" altLang="en-US" sz="3600" b="1" smtClean="0">
                <a:solidFill>
                  <a:schemeClr val="tx1"/>
                </a:solidFill>
              </a:rPr>
              <a:t>黑盒法</a:t>
            </a:r>
          </a:p>
        </p:txBody>
      </p:sp>
      <p:sp>
        <p:nvSpPr>
          <p:cNvPr id="182275" name="Rectangle 3"/>
          <p:cNvSpPr>
            <a:spLocks noGrp="1" noChangeArrowheads="1"/>
          </p:cNvSpPr>
          <p:nvPr>
            <p:ph type="body" idx="1"/>
          </p:nvPr>
        </p:nvSpPr>
        <p:spPr>
          <a:xfrm>
            <a:off x="684213" y="2060575"/>
            <a:ext cx="7859712" cy="3773488"/>
          </a:xfrm>
        </p:spPr>
        <p:txBody>
          <a:bodyPr/>
          <a:lstStyle/>
          <a:p>
            <a:r>
              <a:rPr kumimoji="1" lang="zh-CN" altLang="en-US" b="1" smtClean="0">
                <a:solidFill>
                  <a:schemeClr val="hlink"/>
                </a:solidFill>
              </a:rPr>
              <a:t>错误推测测试</a:t>
            </a:r>
          </a:p>
        </p:txBody>
      </p:sp>
      <p:sp>
        <p:nvSpPr>
          <p:cNvPr id="182276" name="Rectangle 4"/>
          <p:cNvSpPr>
            <a:spLocks noChangeArrowheads="1"/>
          </p:cNvSpPr>
          <p:nvPr/>
        </p:nvSpPr>
        <p:spPr bwMode="auto">
          <a:xfrm>
            <a:off x="395288" y="2852738"/>
            <a:ext cx="7859712" cy="2016125"/>
          </a:xfrm>
          <a:prstGeom prst="rect">
            <a:avLst/>
          </a:prstGeom>
          <a:noFill/>
          <a:ln w="9525">
            <a:noFill/>
            <a:miter lim="800000"/>
            <a:headEnd/>
            <a:tailEnd/>
          </a:ln>
          <a:effectLst/>
        </p:spPr>
        <p:txBody>
          <a:bodyPr/>
          <a:lstStyle/>
          <a:p>
            <a:pPr marL="742950" lvl="1" indent="-285750" eaLnBrk="0" hangingPunct="0">
              <a:spcBef>
                <a:spcPct val="20000"/>
              </a:spcBef>
              <a:buClr>
                <a:schemeClr val="hlink"/>
              </a:buClr>
              <a:buSzPct val="55000"/>
              <a:buFont typeface="Wingdings" pitchFamily="2" charset="2"/>
              <a:buChar char="n"/>
            </a:pPr>
            <a:r>
              <a:rPr kumimoji="1" lang="zh-CN" altLang="en-US" sz="2800" b="1">
                <a:solidFill>
                  <a:srgbClr val="0A0A0E"/>
                </a:solidFill>
              </a:rPr>
              <a:t>基本思想：列举出程序中可能有错和容易出错的情况，并且根据它们选择测试方案</a:t>
            </a:r>
          </a:p>
          <a:p>
            <a:pPr marL="742950" lvl="1" indent="-285750" eaLnBrk="0" hangingPunct="0">
              <a:spcBef>
                <a:spcPct val="20000"/>
              </a:spcBef>
              <a:buClr>
                <a:schemeClr val="hlink"/>
              </a:buClr>
              <a:buSzPct val="55000"/>
              <a:buFont typeface="Wingdings" pitchFamily="2" charset="2"/>
              <a:buChar char="n"/>
            </a:pPr>
            <a:r>
              <a:rPr kumimoji="1" lang="zh-CN" altLang="en-US" sz="2800" b="1">
                <a:solidFill>
                  <a:srgbClr val="0A0A0E"/>
                </a:solidFill>
              </a:rPr>
              <a:t>如对一个数据库表进行操作，需要特别检查的情况有：表为空、表中只有一个记录</a:t>
            </a:r>
            <a:endParaRPr lang="zh-CN" altLang="en-US" sz="2800" b="1">
              <a:solidFill>
                <a:srgbClr val="0A0A0E"/>
              </a:solidFill>
            </a:endParaRPr>
          </a:p>
        </p:txBody>
      </p:sp>
    </p:spTree>
  </p:cSld>
  <p:clrMapOvr>
    <a:masterClrMapping/>
  </p:clrMapOvr>
  <p:transition>
    <p:wipe dir="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zh-CN" altLang="en-US" sz="3600" b="1" smtClean="0">
                <a:solidFill>
                  <a:schemeClr val="tx1"/>
                </a:solidFill>
              </a:rPr>
              <a:t>综合策略</a:t>
            </a:r>
          </a:p>
        </p:txBody>
      </p:sp>
      <p:sp>
        <p:nvSpPr>
          <p:cNvPr id="183299" name="Rectangle 3"/>
          <p:cNvSpPr>
            <a:spLocks noGrp="1" noChangeArrowheads="1"/>
          </p:cNvSpPr>
          <p:nvPr>
            <p:ph type="body" idx="1"/>
          </p:nvPr>
        </p:nvSpPr>
        <p:spPr>
          <a:xfrm>
            <a:off x="539750" y="1989138"/>
            <a:ext cx="7772400" cy="4114800"/>
          </a:xfrm>
        </p:spPr>
        <p:txBody>
          <a:bodyPr/>
          <a:lstStyle/>
          <a:p>
            <a:pPr marL="174625" indent="-174625">
              <a:lnSpc>
                <a:spcPct val="90000"/>
              </a:lnSpc>
            </a:pPr>
            <a:r>
              <a:rPr lang="zh-CN" altLang="en-US" b="1" smtClean="0"/>
              <a:t>黑盒法为主、白盒法为辅</a:t>
            </a:r>
          </a:p>
          <a:p>
            <a:pPr marL="639763" lvl="1">
              <a:lnSpc>
                <a:spcPct val="90000"/>
              </a:lnSpc>
            </a:pPr>
            <a:r>
              <a:rPr lang="zh-CN" altLang="en-US" b="1" smtClean="0">
                <a:solidFill>
                  <a:schemeClr val="hlink"/>
                </a:solidFill>
              </a:rPr>
              <a:t>任何情况下</a:t>
            </a:r>
            <a:r>
              <a:rPr lang="zh-CN" altLang="en-US" b="1" smtClean="0"/>
              <a:t>都应该使用边界值测试设计测试用例</a:t>
            </a:r>
          </a:p>
          <a:p>
            <a:pPr marL="639763" lvl="1">
              <a:lnSpc>
                <a:spcPct val="90000"/>
              </a:lnSpc>
            </a:pPr>
            <a:r>
              <a:rPr lang="zh-CN" altLang="en-US" b="1" smtClean="0">
                <a:solidFill>
                  <a:schemeClr val="hlink"/>
                </a:solidFill>
              </a:rPr>
              <a:t>必要时</a:t>
            </a:r>
            <a:r>
              <a:rPr lang="zh-CN" altLang="en-US" b="1" smtClean="0"/>
              <a:t>采用等价分类法补充用例</a:t>
            </a:r>
          </a:p>
          <a:p>
            <a:pPr marL="639763" lvl="1">
              <a:lnSpc>
                <a:spcPct val="90000"/>
              </a:lnSpc>
            </a:pPr>
            <a:r>
              <a:rPr lang="zh-CN" altLang="en-US" b="1" smtClean="0">
                <a:solidFill>
                  <a:schemeClr val="hlink"/>
                </a:solidFill>
              </a:rPr>
              <a:t>必要时再</a:t>
            </a:r>
            <a:r>
              <a:rPr lang="zh-CN" altLang="en-US" b="1" smtClean="0"/>
              <a:t>用错误推测法补充用例</a:t>
            </a:r>
          </a:p>
          <a:p>
            <a:pPr marL="639763" lvl="1">
              <a:lnSpc>
                <a:spcPct val="90000"/>
              </a:lnSpc>
            </a:pPr>
            <a:r>
              <a:rPr lang="zh-CN" altLang="en-US" b="1" smtClean="0"/>
              <a:t>对照程序逻辑，检查设计用例的逻辑覆盖标准。根据程序可靠性要求，补充用例使之达到规定的覆盖标准</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3299">
                                            <p:txEl>
                                              <p:pRg st="0" end="0"/>
                                            </p:txEl>
                                          </p:spTgt>
                                        </p:tgtEl>
                                        <p:attrNameLst>
                                          <p:attrName>style.visibility</p:attrName>
                                        </p:attrNameLst>
                                      </p:cBhvr>
                                      <p:to>
                                        <p:strVal val="visible"/>
                                      </p:to>
                                    </p:set>
                                    <p:animEffect transition="in" filter="wipe(left)">
                                      <p:cBhvr>
                                        <p:cTn id="7" dur="500"/>
                                        <p:tgtEl>
                                          <p:spTgt spid="1832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3299">
                                            <p:txEl>
                                              <p:pRg st="1" end="1"/>
                                            </p:txEl>
                                          </p:spTgt>
                                        </p:tgtEl>
                                        <p:attrNameLst>
                                          <p:attrName>style.visibility</p:attrName>
                                        </p:attrNameLst>
                                      </p:cBhvr>
                                      <p:to>
                                        <p:strVal val="visible"/>
                                      </p:to>
                                    </p:set>
                                    <p:animEffect transition="in" filter="wipe(left)">
                                      <p:cBhvr>
                                        <p:cTn id="12" dur="500"/>
                                        <p:tgtEl>
                                          <p:spTgt spid="1832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3299">
                                            <p:txEl>
                                              <p:pRg st="2" end="2"/>
                                            </p:txEl>
                                          </p:spTgt>
                                        </p:tgtEl>
                                        <p:attrNameLst>
                                          <p:attrName>style.visibility</p:attrName>
                                        </p:attrNameLst>
                                      </p:cBhvr>
                                      <p:to>
                                        <p:strVal val="visible"/>
                                      </p:to>
                                    </p:set>
                                    <p:animEffect transition="in" filter="wipe(left)">
                                      <p:cBhvr>
                                        <p:cTn id="17" dur="500"/>
                                        <p:tgtEl>
                                          <p:spTgt spid="1832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3299">
                                            <p:txEl>
                                              <p:pRg st="3" end="3"/>
                                            </p:txEl>
                                          </p:spTgt>
                                        </p:tgtEl>
                                        <p:attrNameLst>
                                          <p:attrName>style.visibility</p:attrName>
                                        </p:attrNameLst>
                                      </p:cBhvr>
                                      <p:to>
                                        <p:strVal val="visible"/>
                                      </p:to>
                                    </p:set>
                                    <p:animEffect transition="in" filter="wipe(left)">
                                      <p:cBhvr>
                                        <p:cTn id="22" dur="500"/>
                                        <p:tgtEl>
                                          <p:spTgt spid="1832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3299">
                                            <p:txEl>
                                              <p:pRg st="4" end="4"/>
                                            </p:txEl>
                                          </p:spTgt>
                                        </p:tgtEl>
                                        <p:attrNameLst>
                                          <p:attrName>style.visibility</p:attrName>
                                        </p:attrNameLst>
                                      </p:cBhvr>
                                      <p:to>
                                        <p:strVal val="visible"/>
                                      </p:to>
                                    </p:set>
                                    <p:animEffect transition="in" filter="wipe(left)">
                                      <p:cBhvr>
                                        <p:cTn id="27" dur="500"/>
                                        <p:tgtEl>
                                          <p:spTgt spid="1832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9" grpId="0" build="p" bldLvl="2"/>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zh-CN" altLang="zh-CN" sz="3600" b="1" smtClean="0">
                <a:solidFill>
                  <a:srgbClr val="0A0A0E"/>
                </a:solidFill>
                <a:latin typeface="Times New Roman" pitchFamily="18" charset="0"/>
              </a:rPr>
              <a:t>黑</a:t>
            </a:r>
            <a:r>
              <a:rPr lang="zh-CN" altLang="en-US" sz="3600" b="1" smtClean="0">
                <a:solidFill>
                  <a:srgbClr val="0A0A0E"/>
                </a:solidFill>
                <a:latin typeface="Times New Roman" pitchFamily="18" charset="0"/>
              </a:rPr>
              <a:t>盒测试</a:t>
            </a:r>
          </a:p>
        </p:txBody>
      </p:sp>
      <p:sp>
        <p:nvSpPr>
          <p:cNvPr id="61443" name="Rectangle 3"/>
          <p:cNvSpPr>
            <a:spLocks noGrp="1" noChangeArrowheads="1"/>
          </p:cNvSpPr>
          <p:nvPr>
            <p:ph type="body" idx="1"/>
          </p:nvPr>
        </p:nvSpPr>
        <p:spPr>
          <a:xfrm>
            <a:off x="611188" y="2017713"/>
            <a:ext cx="7273925" cy="4114800"/>
          </a:xfrm>
        </p:spPr>
        <p:txBody>
          <a:bodyPr/>
          <a:lstStyle/>
          <a:p>
            <a:pPr eaLnBrk="1" hangingPunct="1"/>
            <a:r>
              <a:rPr lang="zh-CN" altLang="en-US" b="1" smtClean="0">
                <a:latin typeface="宋体" pitchFamily="2" charset="-122"/>
              </a:rPr>
              <a:t>练习</a:t>
            </a:r>
          </a:p>
          <a:p>
            <a:pPr lvl="1" eaLnBrk="1" hangingPunct="1"/>
            <a:r>
              <a:rPr kumimoji="1" lang="zh-CN" altLang="en-US" b="1" smtClean="0">
                <a:latin typeface="宋体" pitchFamily="2" charset="-122"/>
              </a:rPr>
              <a:t>程序</a:t>
            </a:r>
            <a:r>
              <a:rPr kumimoji="1" lang="en-US" altLang="zh-CN" b="1" smtClean="0">
                <a:latin typeface="宋体" pitchFamily="2" charset="-122"/>
              </a:rPr>
              <a:t>TRI</a:t>
            </a:r>
            <a:r>
              <a:rPr kumimoji="1" lang="zh-CN" altLang="en-US" b="1" smtClean="0">
                <a:latin typeface="宋体" pitchFamily="2" charset="-122"/>
              </a:rPr>
              <a:t>读入三个整数值，这三个整数代表同一个三角形三条边的长度，程序根据这三个值判断三角形属于等腰、等边、还是一般三角形。</a:t>
            </a:r>
          </a:p>
          <a:p>
            <a:pPr>
              <a:buFont typeface="Wingdings" pitchFamily="2" charset="2"/>
              <a:buNone/>
            </a:pPr>
            <a:r>
              <a:rPr kumimoji="1" lang="zh-CN" altLang="en-US" b="1" smtClean="0"/>
              <a:t>使用黑盒方法设计测试用例</a:t>
            </a:r>
          </a:p>
          <a:p>
            <a:pPr lvl="1" eaLnBrk="1" hangingPunct="1"/>
            <a:endParaRPr kumimoji="1" lang="zh-CN" altLang="en-US" b="1" smtClean="0">
              <a:latin typeface="宋体" pitchFamily="2" charset="-122"/>
            </a:endParaRPr>
          </a:p>
        </p:txBody>
      </p:sp>
    </p:spTree>
  </p:cSld>
  <p:clrMapOvr>
    <a:masterClrMapping/>
  </p:clrMapOvr>
  <p:transition>
    <p:wipe dir="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zh-CN" altLang="zh-CN" sz="3600" b="1" smtClean="0">
                <a:solidFill>
                  <a:srgbClr val="0A0A0E"/>
                </a:solidFill>
                <a:latin typeface="Times New Roman" pitchFamily="18" charset="0"/>
              </a:rPr>
              <a:t>黑</a:t>
            </a:r>
            <a:r>
              <a:rPr lang="zh-CN" altLang="en-US" sz="3600" b="1" smtClean="0">
                <a:solidFill>
                  <a:srgbClr val="0A0A0E"/>
                </a:solidFill>
                <a:latin typeface="Times New Roman" pitchFamily="18" charset="0"/>
              </a:rPr>
              <a:t>盒测试</a:t>
            </a:r>
          </a:p>
        </p:txBody>
      </p:sp>
      <p:sp>
        <p:nvSpPr>
          <p:cNvPr id="62467" name="Rectangle 3"/>
          <p:cNvSpPr>
            <a:spLocks noGrp="1" noChangeArrowheads="1"/>
          </p:cNvSpPr>
          <p:nvPr>
            <p:ph type="body" idx="1"/>
          </p:nvPr>
        </p:nvSpPr>
        <p:spPr>
          <a:xfrm>
            <a:off x="611188" y="2017713"/>
            <a:ext cx="8343900" cy="4114800"/>
          </a:xfrm>
        </p:spPr>
        <p:txBody>
          <a:bodyPr/>
          <a:lstStyle/>
          <a:p>
            <a:pPr eaLnBrk="1" hangingPunct="1"/>
            <a:r>
              <a:rPr kumimoji="1" lang="zh-CN" altLang="en-US" sz="2800" b="1" smtClean="0">
                <a:solidFill>
                  <a:srgbClr val="003366"/>
                </a:solidFill>
              </a:rPr>
              <a:t>要测试的情况</a:t>
            </a:r>
          </a:p>
          <a:p>
            <a:pPr lvl="1" eaLnBrk="1" hangingPunct="1"/>
            <a:r>
              <a:rPr kumimoji="1" lang="en-US" altLang="zh-CN" sz="2400" b="1" smtClean="0">
                <a:solidFill>
                  <a:schemeClr val="tx1"/>
                </a:solidFill>
                <a:latin typeface="Arial" charset="0"/>
                <a:sym typeface="Wingdings" pitchFamily="2" charset="2"/>
              </a:rPr>
              <a:t>–</a:t>
            </a:r>
            <a:r>
              <a:rPr kumimoji="1" lang="en-US" altLang="zh-CN" sz="2400" b="1" smtClean="0">
                <a:solidFill>
                  <a:schemeClr val="tx1"/>
                </a:solidFill>
                <a:sym typeface="Wingdings" pitchFamily="2" charset="2"/>
              </a:rPr>
              <a:t> </a:t>
            </a:r>
            <a:r>
              <a:rPr kumimoji="1" lang="zh-CN" altLang="en-US" sz="2400" b="1" smtClean="0">
                <a:solidFill>
                  <a:schemeClr val="tx1"/>
                </a:solidFill>
              </a:rPr>
              <a:t>正常的不等边三角形    </a:t>
            </a:r>
            <a:r>
              <a:rPr kumimoji="1" lang="en-US" altLang="zh-CN" sz="2400" b="1" smtClean="0">
                <a:solidFill>
                  <a:schemeClr val="tx1"/>
                </a:solidFill>
                <a:latin typeface="Arial" charset="0"/>
                <a:sym typeface="Wingdings" pitchFamily="2" charset="2"/>
              </a:rPr>
              <a:t>–</a:t>
            </a:r>
            <a:r>
              <a:rPr kumimoji="1" lang="en-US" altLang="zh-CN" sz="2400" b="1" smtClean="0">
                <a:solidFill>
                  <a:schemeClr val="tx1"/>
                </a:solidFill>
                <a:sym typeface="Wingdings" pitchFamily="2" charset="2"/>
              </a:rPr>
              <a:t> </a:t>
            </a:r>
            <a:r>
              <a:rPr kumimoji="1" lang="zh-CN" altLang="en-US" sz="2400" b="1" smtClean="0">
                <a:solidFill>
                  <a:schemeClr val="tx1"/>
                </a:solidFill>
              </a:rPr>
              <a:t>正常的等边三角形</a:t>
            </a:r>
          </a:p>
          <a:p>
            <a:pPr lvl="1" eaLnBrk="1" hangingPunct="1"/>
            <a:r>
              <a:rPr kumimoji="1" lang="en-US" altLang="zh-CN" sz="2400" b="1" smtClean="0">
                <a:solidFill>
                  <a:schemeClr val="tx1"/>
                </a:solidFill>
                <a:latin typeface="Arial" charset="0"/>
                <a:sym typeface="Wingdings" pitchFamily="2" charset="2"/>
              </a:rPr>
              <a:t>–</a:t>
            </a:r>
            <a:r>
              <a:rPr kumimoji="1" lang="en-US" altLang="zh-CN" sz="2400" b="1" smtClean="0">
                <a:solidFill>
                  <a:schemeClr val="tx1"/>
                </a:solidFill>
                <a:sym typeface="Wingdings" pitchFamily="2" charset="2"/>
              </a:rPr>
              <a:t> </a:t>
            </a:r>
            <a:r>
              <a:rPr kumimoji="1" lang="zh-CN" altLang="en-US" sz="2400" b="1" smtClean="0">
                <a:solidFill>
                  <a:schemeClr val="tx1"/>
                </a:solidFill>
              </a:rPr>
              <a:t>正常的等腰三角形       </a:t>
            </a:r>
            <a:r>
              <a:rPr kumimoji="1" lang="en-US" altLang="zh-CN" sz="2400" b="1" smtClean="0">
                <a:solidFill>
                  <a:schemeClr val="tx1"/>
                </a:solidFill>
                <a:latin typeface="Arial" charset="0"/>
                <a:sym typeface="Wingdings" pitchFamily="2" charset="2"/>
              </a:rPr>
              <a:t>–</a:t>
            </a:r>
            <a:r>
              <a:rPr kumimoji="1" lang="en-US" altLang="zh-CN" sz="2400" b="1" smtClean="0">
                <a:solidFill>
                  <a:schemeClr val="tx1"/>
                </a:solidFill>
                <a:sym typeface="Wingdings" pitchFamily="2" charset="2"/>
              </a:rPr>
              <a:t> </a:t>
            </a:r>
            <a:r>
              <a:rPr kumimoji="1" lang="zh-CN" altLang="en-US" sz="2400" b="1" smtClean="0">
                <a:solidFill>
                  <a:schemeClr val="tx1"/>
                </a:solidFill>
              </a:rPr>
              <a:t>三条边不构成三角形</a:t>
            </a:r>
          </a:p>
          <a:p>
            <a:pPr lvl="1" eaLnBrk="1" hangingPunct="1"/>
            <a:r>
              <a:rPr kumimoji="1" lang="en-US" altLang="zh-CN" sz="2400" b="1" smtClean="0">
                <a:solidFill>
                  <a:schemeClr val="tx1"/>
                </a:solidFill>
                <a:latin typeface="Arial" charset="0"/>
                <a:sym typeface="Wingdings" pitchFamily="2" charset="2"/>
              </a:rPr>
              <a:t>–</a:t>
            </a:r>
            <a:r>
              <a:rPr kumimoji="1" lang="en-US" altLang="zh-CN" sz="2400" b="1" smtClean="0">
                <a:solidFill>
                  <a:schemeClr val="tx1"/>
                </a:solidFill>
                <a:sym typeface="Wingdings" pitchFamily="2" charset="2"/>
              </a:rPr>
              <a:t> </a:t>
            </a:r>
            <a:r>
              <a:rPr kumimoji="1" lang="zh-CN" altLang="en-US" sz="2400" b="1" smtClean="0">
                <a:solidFill>
                  <a:schemeClr val="tx1"/>
                </a:solidFill>
              </a:rPr>
              <a:t>一条边的长度为０       </a:t>
            </a:r>
            <a:r>
              <a:rPr kumimoji="1" lang="en-US" altLang="zh-CN" sz="2400" b="1" smtClean="0">
                <a:solidFill>
                  <a:schemeClr val="tx1"/>
                </a:solidFill>
                <a:latin typeface="Arial" charset="0"/>
                <a:sym typeface="Wingdings" pitchFamily="2" charset="2"/>
              </a:rPr>
              <a:t>–</a:t>
            </a:r>
            <a:r>
              <a:rPr kumimoji="1" lang="en-US" altLang="zh-CN" sz="2400" b="1" smtClean="0">
                <a:solidFill>
                  <a:schemeClr val="tx1"/>
                </a:solidFill>
              </a:rPr>
              <a:t> </a:t>
            </a:r>
            <a:r>
              <a:rPr kumimoji="1" lang="zh-CN" altLang="en-US" sz="2400" b="1" smtClean="0">
                <a:solidFill>
                  <a:schemeClr val="tx1"/>
                </a:solidFill>
              </a:rPr>
              <a:t>两条边的长度为０</a:t>
            </a:r>
          </a:p>
          <a:p>
            <a:pPr lvl="1" eaLnBrk="1" hangingPunct="1"/>
            <a:r>
              <a:rPr kumimoji="1" lang="en-US" altLang="zh-CN" sz="2400" b="1" smtClean="0">
                <a:solidFill>
                  <a:schemeClr val="tx1"/>
                </a:solidFill>
                <a:latin typeface="Arial" charset="0"/>
                <a:sym typeface="Wingdings" pitchFamily="2" charset="2"/>
              </a:rPr>
              <a:t>–</a:t>
            </a:r>
            <a:r>
              <a:rPr kumimoji="1" lang="en-US" altLang="zh-CN" sz="2400" b="1" smtClean="0">
                <a:solidFill>
                  <a:schemeClr val="tx1"/>
                </a:solidFill>
                <a:sym typeface="Wingdings" pitchFamily="2" charset="2"/>
              </a:rPr>
              <a:t> </a:t>
            </a:r>
            <a:r>
              <a:rPr kumimoji="1" lang="zh-CN" altLang="en-US" sz="2400" b="1" smtClean="0">
                <a:solidFill>
                  <a:schemeClr val="tx1"/>
                </a:solidFill>
              </a:rPr>
              <a:t>三条边全为０             </a:t>
            </a:r>
            <a:r>
              <a:rPr kumimoji="1" lang="en-US" altLang="zh-CN" sz="2400" b="1" smtClean="0">
                <a:solidFill>
                  <a:schemeClr val="tx1"/>
                </a:solidFill>
                <a:latin typeface="Arial" charset="0"/>
                <a:sym typeface="Wingdings" pitchFamily="2" charset="2"/>
              </a:rPr>
              <a:t>–</a:t>
            </a:r>
            <a:r>
              <a:rPr kumimoji="1" lang="en-US" altLang="zh-CN" sz="2400" b="1" smtClean="0">
                <a:solidFill>
                  <a:schemeClr val="tx1"/>
                </a:solidFill>
              </a:rPr>
              <a:t> </a:t>
            </a:r>
            <a:r>
              <a:rPr kumimoji="1" lang="zh-CN" altLang="en-US" sz="2400" b="1" smtClean="0">
                <a:solidFill>
                  <a:schemeClr val="tx1"/>
                </a:solidFill>
              </a:rPr>
              <a:t>输入数据中包含负整数</a:t>
            </a:r>
          </a:p>
          <a:p>
            <a:pPr lvl="1" eaLnBrk="1" hangingPunct="1"/>
            <a:r>
              <a:rPr kumimoji="1" lang="en-US" altLang="zh-CN" sz="2400" b="1" smtClean="0">
                <a:solidFill>
                  <a:schemeClr val="tx1"/>
                </a:solidFill>
                <a:latin typeface="Arial" charset="0"/>
                <a:sym typeface="Wingdings" pitchFamily="2" charset="2"/>
              </a:rPr>
              <a:t>–</a:t>
            </a:r>
            <a:r>
              <a:rPr kumimoji="1" lang="en-US" altLang="zh-CN" sz="2400" b="1" smtClean="0">
                <a:solidFill>
                  <a:schemeClr val="tx1"/>
                </a:solidFill>
                <a:sym typeface="Wingdings" pitchFamily="2" charset="2"/>
              </a:rPr>
              <a:t> </a:t>
            </a:r>
            <a:r>
              <a:rPr kumimoji="1" lang="zh-CN" altLang="en-US" sz="2400" b="1" smtClean="0">
                <a:solidFill>
                  <a:schemeClr val="tx1"/>
                </a:solidFill>
              </a:rPr>
              <a:t>输入数据不全</a:t>
            </a:r>
          </a:p>
          <a:p>
            <a:pPr lvl="1" eaLnBrk="1" hangingPunct="1"/>
            <a:r>
              <a:rPr kumimoji="1" lang="en-US" altLang="zh-CN" sz="2400" b="1" smtClean="0">
                <a:solidFill>
                  <a:schemeClr val="tx1"/>
                </a:solidFill>
                <a:latin typeface="Arial" charset="0"/>
                <a:sym typeface="Wingdings" pitchFamily="2" charset="2"/>
              </a:rPr>
              <a:t>–</a:t>
            </a:r>
            <a:r>
              <a:rPr kumimoji="1" lang="en-US" altLang="zh-CN" sz="2400" b="1" smtClean="0">
                <a:solidFill>
                  <a:schemeClr val="tx1"/>
                </a:solidFill>
                <a:sym typeface="Wingdings" pitchFamily="2" charset="2"/>
              </a:rPr>
              <a:t> </a:t>
            </a:r>
            <a:r>
              <a:rPr kumimoji="1" lang="zh-CN" altLang="en-US" sz="2400" b="1" smtClean="0">
                <a:solidFill>
                  <a:schemeClr val="tx1"/>
                </a:solidFill>
              </a:rPr>
              <a:t>输入数据中包含非整数型数据</a:t>
            </a: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sz="3600" b="1" smtClean="0">
                <a:solidFill>
                  <a:schemeClr val="tx1"/>
                </a:solidFill>
              </a:rPr>
              <a:t>第六章 管理信息系统实施</a:t>
            </a:r>
          </a:p>
        </p:txBody>
      </p:sp>
      <p:sp>
        <p:nvSpPr>
          <p:cNvPr id="11267" name="Rectangle 3"/>
          <p:cNvSpPr>
            <a:spLocks noGrp="1" noChangeArrowheads="1"/>
          </p:cNvSpPr>
          <p:nvPr>
            <p:ph type="body" idx="1"/>
          </p:nvPr>
        </p:nvSpPr>
        <p:spPr/>
        <p:txBody>
          <a:bodyPr/>
          <a:lstStyle/>
          <a:p>
            <a:pPr marL="685800" indent="-685800" algn="just" eaLnBrk="1" hangingPunct="1">
              <a:buFont typeface="Wingdings" pitchFamily="2" charset="2"/>
              <a:buNone/>
            </a:pPr>
            <a:r>
              <a:rPr lang="en-US" altLang="zh-CN" b="1" smtClean="0">
                <a:solidFill>
                  <a:schemeClr val="tx1"/>
                </a:solidFill>
              </a:rPr>
              <a:t>  </a:t>
            </a:r>
            <a:r>
              <a:rPr lang="zh-CN" altLang="en-US" b="1" smtClean="0">
                <a:solidFill>
                  <a:schemeClr val="tx1"/>
                </a:solidFill>
              </a:rPr>
              <a:t>系统实施的特点</a:t>
            </a:r>
          </a:p>
          <a:p>
            <a:pPr marL="1081088" lvl="1" indent="-609600" algn="just" eaLnBrk="1" hangingPunct="1">
              <a:buFont typeface="Wingdings" pitchFamily="2" charset="2"/>
              <a:buChar char="p"/>
            </a:pPr>
            <a:r>
              <a:rPr lang="zh-CN" altLang="en-US" b="1" smtClean="0">
                <a:solidFill>
                  <a:schemeClr val="tx1"/>
                </a:solidFill>
              </a:rPr>
              <a:t>工作量大</a:t>
            </a:r>
          </a:p>
          <a:p>
            <a:pPr marL="1081088" lvl="1" indent="-609600" algn="just" eaLnBrk="1" hangingPunct="1">
              <a:buFont typeface="Wingdings" pitchFamily="2" charset="2"/>
              <a:buChar char="p"/>
            </a:pPr>
            <a:r>
              <a:rPr lang="zh-CN" altLang="en-US" b="1" smtClean="0">
                <a:solidFill>
                  <a:schemeClr val="tx1"/>
                </a:solidFill>
              </a:rPr>
              <a:t>投入人力、物力多</a:t>
            </a:r>
          </a:p>
          <a:p>
            <a:pPr marL="1081088" lvl="1" indent="-609600" algn="just" eaLnBrk="1" hangingPunct="1">
              <a:buFont typeface="Wingdings" pitchFamily="2" charset="2"/>
              <a:buChar char="p"/>
            </a:pPr>
            <a:r>
              <a:rPr lang="zh-CN" altLang="en-US" b="1" smtClean="0">
                <a:solidFill>
                  <a:schemeClr val="tx1"/>
                </a:solidFill>
              </a:rPr>
              <a:t>组织管理工作繁重</a:t>
            </a:r>
          </a:p>
          <a:p>
            <a:pPr marL="1081088" lvl="1" indent="-609600" algn="just" eaLnBrk="1" hangingPunct="1"/>
            <a:endParaRPr lang="en-US" altLang="zh-CN" b="1" smtClean="0">
              <a:solidFill>
                <a:schemeClr val="tx1"/>
              </a:solidFill>
            </a:endParaRPr>
          </a:p>
        </p:txBody>
      </p:sp>
    </p:spTree>
  </p:cSld>
  <p:clrMapOvr>
    <a:masterClrMapping/>
  </p:clrMapOvr>
  <p:transition>
    <p:wipe dir="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ph idx="1"/>
          </p:nvPr>
        </p:nvGraphicFramePr>
        <p:xfrm>
          <a:off x="0" y="-26988"/>
          <a:ext cx="9144000" cy="6884988"/>
        </p:xfrm>
        <a:graphic>
          <a:graphicData uri="http://schemas.openxmlformats.org/presentationml/2006/ole">
            <p:oleObj spid="_x0000_s1026" name="工作表" r:id="rId3" imgW="5458054" imgH="4810354" progId="Excel.Sheet.8">
              <p:embed/>
            </p:oleObj>
          </a:graphicData>
        </a:graphic>
      </p:graphicFrame>
    </p:spTree>
  </p:cSld>
  <p:clrMapOvr>
    <a:masterClrMapping/>
  </p:clrMapOvr>
  <p:transition>
    <p:wipe dir="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xfrm>
            <a:off x="539750" y="1844675"/>
            <a:ext cx="8415338" cy="4840288"/>
          </a:xfrm>
        </p:spPr>
        <p:txBody>
          <a:bodyPr/>
          <a:lstStyle/>
          <a:p>
            <a:pPr marL="0" indent="0" defTabSz="284163" eaLnBrk="1" hangingPunct="1">
              <a:lnSpc>
                <a:spcPct val="110000"/>
              </a:lnSpc>
              <a:spcBef>
                <a:spcPct val="0"/>
              </a:spcBef>
              <a:buFontTx/>
              <a:buNone/>
              <a:tabLst>
                <a:tab pos="95250" algn="l"/>
              </a:tabLst>
            </a:pPr>
            <a:r>
              <a:rPr lang="en-US" altLang="zh-CN" sz="2800" b="1" smtClean="0"/>
              <a:t>2. </a:t>
            </a:r>
            <a:r>
              <a:rPr lang="zh-CN" altLang="en-US" sz="2800" b="1" smtClean="0"/>
              <a:t>软件测试基本原则</a:t>
            </a:r>
          </a:p>
          <a:p>
            <a:pPr marL="179388" lvl="1" indent="0" defTabSz="284163" eaLnBrk="1" hangingPunct="1">
              <a:lnSpc>
                <a:spcPct val="80000"/>
              </a:lnSpc>
              <a:spcBef>
                <a:spcPct val="30000"/>
              </a:spcBef>
              <a:tabLst>
                <a:tab pos="95250" algn="l"/>
              </a:tabLst>
            </a:pPr>
            <a:r>
              <a:rPr lang="zh-CN" altLang="en-US" sz="2400" b="1" smtClean="0">
                <a:latin typeface="Times New Roman" pitchFamily="18" charset="0"/>
              </a:rPr>
              <a:t> 严格按照测试计划来测试</a:t>
            </a:r>
          </a:p>
          <a:p>
            <a:pPr marL="179388" lvl="1" indent="0" defTabSz="284163" eaLnBrk="1" hangingPunct="1">
              <a:lnSpc>
                <a:spcPct val="80000"/>
              </a:lnSpc>
              <a:spcBef>
                <a:spcPct val="30000"/>
              </a:spcBef>
              <a:tabLst>
                <a:tab pos="95250" algn="l"/>
              </a:tabLst>
            </a:pPr>
            <a:r>
              <a:rPr lang="zh-CN" altLang="en-US" sz="2400" b="1" smtClean="0">
                <a:latin typeface="Times New Roman" pitchFamily="18" charset="0"/>
              </a:rPr>
              <a:t> 尽早并不断地进行测试</a:t>
            </a:r>
          </a:p>
          <a:p>
            <a:pPr marL="179388" lvl="1" indent="0" defTabSz="284163" eaLnBrk="1" hangingPunct="1">
              <a:lnSpc>
                <a:spcPct val="80000"/>
              </a:lnSpc>
              <a:spcBef>
                <a:spcPct val="30000"/>
              </a:spcBef>
              <a:tabLst>
                <a:tab pos="95250" algn="l"/>
              </a:tabLst>
            </a:pPr>
            <a:r>
              <a:rPr lang="zh-CN" altLang="en-US" sz="2400" b="1" smtClean="0">
                <a:latin typeface="Times New Roman" pitchFamily="18" charset="0"/>
              </a:rPr>
              <a:t> 程序员应尽可能避免检查自己的程序</a:t>
            </a:r>
          </a:p>
          <a:p>
            <a:pPr marL="179388" lvl="1" indent="0" defTabSz="284163" eaLnBrk="1" hangingPunct="1">
              <a:lnSpc>
                <a:spcPct val="80000"/>
              </a:lnSpc>
              <a:spcBef>
                <a:spcPct val="30000"/>
              </a:spcBef>
              <a:tabLst>
                <a:tab pos="95250" algn="l"/>
              </a:tabLst>
            </a:pPr>
            <a:r>
              <a:rPr lang="zh-CN" altLang="en-US" sz="2400" b="1" smtClean="0">
                <a:latin typeface="Times New Roman" pitchFamily="18" charset="0"/>
              </a:rPr>
              <a:t> 测试用例应当兼顾合理的输入条件和不合理的输入条件</a:t>
            </a:r>
          </a:p>
          <a:p>
            <a:pPr marL="179388" lvl="1" indent="0" defTabSz="284163" eaLnBrk="1" hangingPunct="1">
              <a:lnSpc>
                <a:spcPct val="80000"/>
              </a:lnSpc>
              <a:spcBef>
                <a:spcPct val="30000"/>
              </a:spcBef>
              <a:tabLst>
                <a:tab pos="95250" algn="l"/>
              </a:tabLst>
            </a:pPr>
            <a:r>
              <a:rPr lang="zh-CN" altLang="en-US" sz="2400" b="1" smtClean="0">
                <a:latin typeface="Times New Roman" pitchFamily="18" charset="0"/>
              </a:rPr>
              <a:t> 测试用例应包括输入数据和预期的输出结果两部分</a:t>
            </a:r>
          </a:p>
          <a:p>
            <a:pPr marL="179388" lvl="1" indent="0" defTabSz="284163" eaLnBrk="1" hangingPunct="1">
              <a:lnSpc>
                <a:spcPct val="80000"/>
              </a:lnSpc>
              <a:spcBef>
                <a:spcPct val="30000"/>
              </a:spcBef>
              <a:tabLst>
                <a:tab pos="95250" algn="l"/>
              </a:tabLst>
            </a:pPr>
            <a:r>
              <a:rPr lang="zh-CN" altLang="en-US" sz="2400" b="1" smtClean="0">
                <a:latin typeface="Times New Roman" pitchFamily="18" charset="0"/>
              </a:rPr>
              <a:t> 测试用例应当兼顾有用功能和无用功能</a:t>
            </a:r>
          </a:p>
          <a:p>
            <a:pPr marL="179388" lvl="1" indent="0" defTabSz="284163" eaLnBrk="1" hangingPunct="1">
              <a:lnSpc>
                <a:spcPct val="80000"/>
              </a:lnSpc>
              <a:spcBef>
                <a:spcPct val="30000"/>
              </a:spcBef>
              <a:tabLst>
                <a:tab pos="95250" algn="l"/>
              </a:tabLst>
            </a:pPr>
            <a:r>
              <a:rPr lang="zh-CN" altLang="en-US" sz="2400" b="1" smtClean="0">
                <a:latin typeface="Times New Roman" pitchFamily="18" charset="0"/>
              </a:rPr>
              <a:t> 全面检查每个测试结果</a:t>
            </a:r>
            <a:r>
              <a:rPr lang="en-US" altLang="zh-CN" sz="2400" b="1" smtClean="0">
                <a:latin typeface="Times New Roman" pitchFamily="18" charset="0"/>
              </a:rPr>
              <a:t>,</a:t>
            </a:r>
            <a:r>
              <a:rPr lang="zh-CN" altLang="en-US" sz="2400" b="1" smtClean="0">
                <a:latin typeface="Times New Roman" pitchFamily="18" charset="0"/>
              </a:rPr>
              <a:t>保留测试 用例</a:t>
            </a:r>
          </a:p>
          <a:p>
            <a:pPr marL="179388" lvl="1" indent="0" defTabSz="284163" eaLnBrk="1" hangingPunct="1">
              <a:lnSpc>
                <a:spcPct val="80000"/>
              </a:lnSpc>
              <a:spcBef>
                <a:spcPct val="30000"/>
              </a:spcBef>
              <a:tabLst>
                <a:tab pos="95250" algn="l"/>
              </a:tabLst>
            </a:pPr>
            <a:r>
              <a:rPr lang="zh-CN" altLang="en-US" sz="2400" b="1" smtClean="0">
                <a:latin typeface="Times New Roman" pitchFamily="18" charset="0"/>
              </a:rPr>
              <a:t> 充分注意测试中的集群现象</a:t>
            </a:r>
          </a:p>
          <a:p>
            <a:pPr marL="179388" lvl="1" indent="0" defTabSz="284163" eaLnBrk="1" hangingPunct="1">
              <a:lnSpc>
                <a:spcPct val="80000"/>
              </a:lnSpc>
              <a:spcBef>
                <a:spcPct val="30000"/>
              </a:spcBef>
              <a:tabLst>
                <a:tab pos="95250" algn="l"/>
              </a:tabLst>
            </a:pPr>
            <a:r>
              <a:rPr lang="zh-CN" altLang="en-US" sz="2400" b="1" smtClean="0"/>
              <a:t> 注意回归测试的关联性 </a:t>
            </a:r>
            <a:endParaRPr lang="zh-CN" altLang="en-US" sz="2400" b="1" smtClean="0">
              <a:latin typeface="Times New Roman" pitchFamily="18" charset="0"/>
            </a:endParaRPr>
          </a:p>
          <a:p>
            <a:pPr marL="179388" lvl="1" indent="0" defTabSz="284163" eaLnBrk="1" hangingPunct="1">
              <a:lnSpc>
                <a:spcPct val="80000"/>
              </a:lnSpc>
              <a:spcBef>
                <a:spcPct val="30000"/>
              </a:spcBef>
              <a:tabLst>
                <a:tab pos="95250" algn="l"/>
              </a:tabLst>
            </a:pPr>
            <a:r>
              <a:rPr lang="zh-CN" altLang="en-US" sz="2400" b="1" smtClean="0">
                <a:latin typeface="Times New Roman" pitchFamily="18" charset="0"/>
              </a:rPr>
              <a:t> 注意遵守</a:t>
            </a:r>
            <a:r>
              <a:rPr lang="zh-CN" altLang="en-US" sz="2400" b="1" smtClean="0">
                <a:latin typeface="Arial" charset="0"/>
              </a:rPr>
              <a:t>“</a:t>
            </a:r>
            <a:r>
              <a:rPr lang="zh-CN" altLang="en-US" sz="2400" b="1" smtClean="0">
                <a:latin typeface="Times New Roman" pitchFamily="18" charset="0"/>
              </a:rPr>
              <a:t>经济性</a:t>
            </a:r>
            <a:r>
              <a:rPr lang="zh-CN" altLang="en-US" sz="2400" b="1" smtClean="0">
                <a:latin typeface="Arial" charset="0"/>
              </a:rPr>
              <a:t>”</a:t>
            </a:r>
            <a:r>
              <a:rPr lang="zh-CN" altLang="en-US" sz="2400" b="1" smtClean="0">
                <a:latin typeface="Times New Roman" pitchFamily="18" charset="0"/>
              </a:rPr>
              <a:t>原则</a:t>
            </a:r>
          </a:p>
        </p:txBody>
      </p:sp>
      <p:sp>
        <p:nvSpPr>
          <p:cNvPr id="64515" name="AutoShape 3">
            <a:hlinkClick r:id="" action="ppaction://noaction" highlightClick="1"/>
          </p:cNvPr>
          <p:cNvSpPr>
            <a:spLocks noChangeArrowheads="1"/>
          </p:cNvSpPr>
          <p:nvPr/>
        </p:nvSpPr>
        <p:spPr bwMode="auto">
          <a:xfrm>
            <a:off x="1187450" y="836613"/>
            <a:ext cx="4106863" cy="914400"/>
          </a:xfrm>
          <a:prstGeom prst="actionButtonBlank">
            <a:avLst/>
          </a:prstGeom>
          <a:noFill/>
          <a:ln w="9525">
            <a:noFill/>
            <a:miter lim="800000"/>
            <a:headEnd/>
            <a:tailEnd/>
          </a:ln>
        </p:spPr>
        <p:txBody>
          <a:bodyPr anchor="ctr"/>
          <a:lstStyle/>
          <a:p>
            <a:r>
              <a:rPr lang="en-US" altLang="zh-CN" sz="3200" b="1">
                <a:solidFill>
                  <a:srgbClr val="0A0A0E"/>
                </a:solidFill>
                <a:latin typeface="Times New Roman" pitchFamily="18" charset="0"/>
              </a:rPr>
              <a:t> 6.3.1 </a:t>
            </a:r>
            <a:r>
              <a:rPr lang="zh-CN" altLang="en-US" sz="3200" b="1">
                <a:solidFill>
                  <a:srgbClr val="0A0A0E"/>
                </a:solidFill>
                <a:latin typeface="Times New Roman" pitchFamily="18" charset="0"/>
              </a:rPr>
              <a:t>软件测试</a:t>
            </a:r>
          </a:p>
        </p:txBody>
      </p:sp>
    </p:spTree>
  </p:cSld>
  <p:clrMapOvr>
    <a:masterClrMapping/>
  </p:clrMapOvr>
  <p:transition>
    <p:wipe dir="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type="body" idx="1"/>
          </p:nvPr>
        </p:nvSpPr>
        <p:spPr/>
        <p:txBody>
          <a:bodyPr/>
          <a:lstStyle/>
          <a:p>
            <a:pPr marL="0" indent="0" defTabSz="284163" eaLnBrk="1" hangingPunct="1">
              <a:lnSpc>
                <a:spcPct val="110000"/>
              </a:lnSpc>
              <a:spcBef>
                <a:spcPct val="0"/>
              </a:spcBef>
              <a:buFontTx/>
              <a:buNone/>
              <a:tabLst>
                <a:tab pos="95250" algn="l"/>
              </a:tabLst>
            </a:pPr>
            <a:r>
              <a:rPr lang="en-US" altLang="zh-CN" smtClean="0"/>
              <a:t>3.</a:t>
            </a:r>
            <a:r>
              <a:rPr lang="zh-CN" altLang="en-US" smtClean="0"/>
              <a:t>软件测试步骤</a:t>
            </a:r>
            <a:r>
              <a:rPr lang="zh-CN" altLang="en-US" sz="2800" smtClean="0">
                <a:latin typeface="宋体" pitchFamily="2" charset="-122"/>
              </a:rPr>
              <a:t> </a:t>
            </a:r>
            <a:endParaRPr lang="zh-CN" altLang="en-US" smtClean="0"/>
          </a:p>
        </p:txBody>
      </p:sp>
      <p:sp>
        <p:nvSpPr>
          <p:cNvPr id="65539" name="AutoShape 4">
            <a:hlinkClick r:id="" action="ppaction://noaction" highlightClick="1"/>
          </p:cNvPr>
          <p:cNvSpPr>
            <a:spLocks noChangeArrowheads="1"/>
          </p:cNvSpPr>
          <p:nvPr/>
        </p:nvSpPr>
        <p:spPr bwMode="auto">
          <a:xfrm>
            <a:off x="1619250" y="836613"/>
            <a:ext cx="4106863" cy="914400"/>
          </a:xfrm>
          <a:prstGeom prst="actionButtonBlank">
            <a:avLst/>
          </a:prstGeom>
          <a:noFill/>
          <a:ln w="9525">
            <a:noFill/>
            <a:miter lim="800000"/>
            <a:headEnd/>
            <a:tailEnd/>
          </a:ln>
        </p:spPr>
        <p:txBody>
          <a:bodyPr anchor="ctr"/>
          <a:lstStyle/>
          <a:p>
            <a:r>
              <a:rPr lang="en-US" altLang="zh-CN" sz="3200" b="1">
                <a:solidFill>
                  <a:srgbClr val="0A0A0E"/>
                </a:solidFill>
                <a:latin typeface="Times New Roman" pitchFamily="18" charset="0"/>
              </a:rPr>
              <a:t> 6.3.1 </a:t>
            </a:r>
            <a:r>
              <a:rPr lang="zh-CN" altLang="en-US" sz="3200" b="1">
                <a:solidFill>
                  <a:srgbClr val="0A0A0E"/>
                </a:solidFill>
                <a:latin typeface="Times New Roman" pitchFamily="18" charset="0"/>
              </a:rPr>
              <a:t>软件测试</a:t>
            </a:r>
          </a:p>
        </p:txBody>
      </p:sp>
      <p:pic>
        <p:nvPicPr>
          <p:cNvPr id="65540" name="Picture 5" descr="6"/>
          <p:cNvPicPr>
            <a:picLocks noChangeAspect="1" noChangeArrowheads="1"/>
          </p:cNvPicPr>
          <p:nvPr/>
        </p:nvPicPr>
        <p:blipFill>
          <a:blip r:embed="rId2" cstate="print"/>
          <a:srcRect/>
          <a:stretch>
            <a:fillRect/>
          </a:stretch>
        </p:blipFill>
        <p:spPr bwMode="auto">
          <a:xfrm>
            <a:off x="827088" y="2781300"/>
            <a:ext cx="7848600" cy="3355975"/>
          </a:xfrm>
          <a:prstGeom prst="rect">
            <a:avLst/>
          </a:prstGeom>
          <a:noFill/>
          <a:ln w="76200">
            <a:pattFill prst="sphere">
              <a:fgClr>
                <a:srgbClr val="663300"/>
              </a:fgClr>
              <a:bgClr>
                <a:srgbClr val="FFFFFF"/>
              </a:bgClr>
            </a:pattFill>
            <a:miter lim="800000"/>
            <a:headEnd/>
            <a:tailEnd/>
          </a:ln>
        </p:spPr>
      </p:pic>
    </p:spTree>
  </p:cSld>
  <p:clrMapOvr>
    <a:masterClrMapping/>
  </p:clrMapOvr>
  <p:transition>
    <p:wipe dir="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xfrm>
            <a:off x="179388" y="1773238"/>
            <a:ext cx="8675687" cy="4114800"/>
          </a:xfrm>
        </p:spPr>
        <p:txBody>
          <a:bodyPr/>
          <a:lstStyle/>
          <a:p>
            <a:pPr marL="0" indent="0" defTabSz="284163" eaLnBrk="1" hangingPunct="1">
              <a:buFont typeface="Wingdings" pitchFamily="2" charset="2"/>
              <a:buNone/>
              <a:tabLst>
                <a:tab pos="450850" algn="l"/>
              </a:tabLst>
            </a:pPr>
            <a:r>
              <a:rPr lang="zh-CN" altLang="en-US" sz="2400" b="1" smtClean="0"/>
              <a:t>规范化的测试过程与内容包括如下内容：</a:t>
            </a:r>
          </a:p>
          <a:p>
            <a:pPr marL="0" indent="0" defTabSz="284163" eaLnBrk="1" hangingPunct="1">
              <a:tabLst>
                <a:tab pos="450850" algn="l"/>
              </a:tabLst>
            </a:pPr>
            <a:r>
              <a:rPr lang="zh-CN" altLang="en-US" sz="2400" b="1" smtClean="0"/>
              <a:t>拟定测试计划：测试的内容、进度安排、测试所需的环境和条件、测试培训安排等。</a:t>
            </a:r>
          </a:p>
          <a:p>
            <a:pPr marL="0" indent="0" defTabSz="284163" eaLnBrk="1" hangingPunct="1">
              <a:tabLst>
                <a:tab pos="450850" algn="l"/>
              </a:tabLst>
            </a:pPr>
            <a:r>
              <a:rPr lang="zh-CN" altLang="en-US" sz="2400" b="1" smtClean="0"/>
              <a:t>编制测试大纲：明确详细地规定了在测试中针对系统的每一项功能或特性所必须完成的基本测试项目和测试完成的标准。无论是自动测试还是手动测试，都必须满足测试大纲的要求。</a:t>
            </a:r>
          </a:p>
          <a:p>
            <a:pPr marL="0" indent="0" defTabSz="284163" eaLnBrk="1" hangingPunct="1">
              <a:tabLst>
                <a:tab pos="450850" algn="l"/>
              </a:tabLst>
            </a:pPr>
            <a:r>
              <a:rPr lang="zh-CN" altLang="en-US" sz="2400" b="1" smtClean="0"/>
              <a:t>设计和生成测试用例：产生测试设计说明文档，其内容主要有：被测项目、输入数据、测试过程、预期输出结果等。</a:t>
            </a:r>
          </a:p>
          <a:p>
            <a:pPr marL="0" indent="0" defTabSz="284163" eaLnBrk="1" hangingPunct="1">
              <a:tabLst>
                <a:tab pos="450850" algn="l"/>
              </a:tabLst>
            </a:pPr>
            <a:r>
              <a:rPr lang="zh-CN" altLang="en-US" sz="2400" b="1" smtClean="0"/>
              <a:t>实施测试：测试的实施阶段时由一系列的测试周期组成的。</a:t>
            </a:r>
          </a:p>
          <a:p>
            <a:pPr marL="0" indent="0" defTabSz="284163" eaLnBrk="1" hangingPunct="1">
              <a:tabLst>
                <a:tab pos="450850" algn="l"/>
              </a:tabLst>
            </a:pPr>
            <a:r>
              <a:rPr lang="zh-CN" altLang="en-US" sz="2400" b="1" smtClean="0"/>
              <a:t>生成测试报告：对测试进行概要说明，列出测试的结论，指出缺陷和错误，另外，给出一些建议。例如，可采用的修改方法，各项修改预计的工作量等。</a:t>
            </a:r>
          </a:p>
        </p:txBody>
      </p:sp>
      <p:sp>
        <p:nvSpPr>
          <p:cNvPr id="66563" name="AutoShape 3">
            <a:hlinkClick r:id="" action="ppaction://noaction" highlightClick="1"/>
          </p:cNvPr>
          <p:cNvSpPr>
            <a:spLocks noChangeArrowheads="1"/>
          </p:cNvSpPr>
          <p:nvPr/>
        </p:nvSpPr>
        <p:spPr bwMode="auto">
          <a:xfrm>
            <a:off x="1403350" y="836613"/>
            <a:ext cx="4106863" cy="914400"/>
          </a:xfrm>
          <a:prstGeom prst="actionButtonBlank">
            <a:avLst/>
          </a:prstGeom>
          <a:noFill/>
          <a:ln w="9525">
            <a:noFill/>
            <a:miter lim="800000"/>
            <a:headEnd/>
            <a:tailEnd/>
          </a:ln>
        </p:spPr>
        <p:txBody>
          <a:bodyPr anchor="ctr"/>
          <a:lstStyle/>
          <a:p>
            <a:r>
              <a:rPr lang="en-US" altLang="zh-CN" sz="3200" b="1">
                <a:solidFill>
                  <a:srgbClr val="0A0A0E"/>
                </a:solidFill>
                <a:latin typeface="Times New Roman" pitchFamily="18" charset="0"/>
              </a:rPr>
              <a:t> 3. </a:t>
            </a:r>
            <a:r>
              <a:rPr lang="zh-CN" altLang="en-US" sz="3200" b="1">
                <a:solidFill>
                  <a:srgbClr val="0A0A0E"/>
                </a:solidFill>
                <a:latin typeface="Times New Roman" pitchFamily="18" charset="0"/>
              </a:rPr>
              <a:t>软件测试步骤</a:t>
            </a:r>
          </a:p>
        </p:txBody>
      </p:sp>
    </p:spTree>
  </p:cSld>
  <p:clrMapOvr>
    <a:masterClrMapping/>
  </p:clrMapOvr>
  <p:transition>
    <p:wipe dir="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403350" y="692150"/>
            <a:ext cx="6621463" cy="990600"/>
          </a:xfrm>
        </p:spPr>
        <p:txBody>
          <a:bodyPr/>
          <a:lstStyle/>
          <a:p>
            <a:pPr eaLnBrk="1" hangingPunct="1"/>
            <a:r>
              <a:rPr lang="zh-CN" altLang="en-US" sz="3600" b="1" smtClean="0">
                <a:solidFill>
                  <a:schemeClr val="tx1"/>
                </a:solidFill>
              </a:rPr>
              <a:t>错误种类</a:t>
            </a:r>
            <a:r>
              <a:rPr lang="zh-CN" altLang="en-US" smtClean="0"/>
              <a:t> </a:t>
            </a:r>
          </a:p>
        </p:txBody>
      </p:sp>
      <p:sp>
        <p:nvSpPr>
          <p:cNvPr id="67587" name="Rectangle 3"/>
          <p:cNvSpPr>
            <a:spLocks noGrp="1" noChangeArrowheads="1"/>
          </p:cNvSpPr>
          <p:nvPr>
            <p:ph type="body" idx="1"/>
          </p:nvPr>
        </p:nvSpPr>
        <p:spPr>
          <a:xfrm>
            <a:off x="395288" y="1916113"/>
            <a:ext cx="8132762" cy="3886200"/>
          </a:xfrm>
        </p:spPr>
        <p:txBody>
          <a:bodyPr/>
          <a:lstStyle/>
          <a:p>
            <a:pPr eaLnBrk="1" hangingPunct="1">
              <a:lnSpc>
                <a:spcPct val="110000"/>
              </a:lnSpc>
              <a:spcBef>
                <a:spcPct val="5000"/>
              </a:spcBef>
              <a:buFont typeface="Wingdings" pitchFamily="2" charset="2"/>
              <a:buNone/>
            </a:pPr>
            <a:r>
              <a:rPr lang="zh-CN" altLang="en-US" sz="2800" b="1" smtClean="0"/>
              <a:t>测试中可能发现的错误按其性质可分为：</a:t>
            </a:r>
            <a:r>
              <a:rPr lang="zh-CN" altLang="en-US" b="1" smtClean="0"/>
              <a:t> </a:t>
            </a:r>
          </a:p>
          <a:p>
            <a:pPr eaLnBrk="1" hangingPunct="1">
              <a:lnSpc>
                <a:spcPct val="110000"/>
              </a:lnSpc>
              <a:spcBef>
                <a:spcPct val="5000"/>
              </a:spcBef>
              <a:buFont typeface="Wingdings" pitchFamily="2" charset="2"/>
              <a:buNone/>
            </a:pPr>
            <a:r>
              <a:rPr lang="zh-CN" altLang="en-US" sz="2800" b="1" smtClean="0"/>
              <a:t>    </a:t>
            </a:r>
            <a:r>
              <a:rPr lang="en-US" altLang="zh-CN" sz="2800" b="1" smtClean="0"/>
              <a:t>(1) </a:t>
            </a:r>
            <a:r>
              <a:rPr lang="zh-CN" altLang="en-US" sz="2800" b="1" smtClean="0"/>
              <a:t>功能错误</a:t>
            </a:r>
          </a:p>
          <a:p>
            <a:pPr lvl="1" eaLnBrk="1" hangingPunct="1">
              <a:lnSpc>
                <a:spcPct val="110000"/>
              </a:lnSpc>
              <a:spcBef>
                <a:spcPct val="5000"/>
              </a:spcBef>
              <a:buFont typeface="Wingdings" pitchFamily="2" charset="2"/>
              <a:buNone/>
            </a:pPr>
            <a:r>
              <a:rPr lang="zh-CN" altLang="en-US" sz="2400" b="1" smtClean="0"/>
              <a:t>       由于处理功能说明不够完整或不够确切，致使编程时对功能有误解而产生的错误</a:t>
            </a:r>
          </a:p>
          <a:p>
            <a:pPr lvl="1" eaLnBrk="1" hangingPunct="1">
              <a:lnSpc>
                <a:spcPct val="110000"/>
              </a:lnSpc>
              <a:spcBef>
                <a:spcPct val="5000"/>
              </a:spcBef>
              <a:buFont typeface="Wingdings" pitchFamily="2" charset="2"/>
              <a:buNone/>
            </a:pPr>
            <a:r>
              <a:rPr lang="en-US" altLang="zh-CN" b="1" smtClean="0"/>
              <a:t>(2) </a:t>
            </a:r>
            <a:r>
              <a:rPr lang="zh-CN" altLang="en-US" b="1" smtClean="0"/>
              <a:t>系统错误</a:t>
            </a:r>
          </a:p>
          <a:p>
            <a:pPr lvl="1" eaLnBrk="1" hangingPunct="1">
              <a:lnSpc>
                <a:spcPct val="110000"/>
              </a:lnSpc>
              <a:spcBef>
                <a:spcPct val="5000"/>
              </a:spcBef>
              <a:buFont typeface="Wingdings" pitchFamily="2" charset="2"/>
              <a:buNone/>
            </a:pPr>
            <a:r>
              <a:rPr lang="zh-CN" altLang="en-US" sz="2400" b="1" smtClean="0"/>
              <a:t>        指与外部接口错误、子程序调用错误、参数使用错误等。</a:t>
            </a:r>
          </a:p>
        </p:txBody>
      </p:sp>
    </p:spTree>
  </p:cSld>
  <p:clrMapOvr>
    <a:masterClrMapping/>
  </p:clrMapOvr>
  <p:transition>
    <p:wipe dir="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xfrm>
            <a:off x="900113" y="1916113"/>
            <a:ext cx="7416800" cy="3886200"/>
          </a:xfrm>
        </p:spPr>
        <p:txBody>
          <a:bodyPr/>
          <a:lstStyle/>
          <a:p>
            <a:pPr eaLnBrk="1" hangingPunct="1">
              <a:lnSpc>
                <a:spcPct val="105000"/>
              </a:lnSpc>
              <a:spcBef>
                <a:spcPct val="10000"/>
              </a:spcBef>
              <a:buFont typeface="Wingdings" pitchFamily="2" charset="2"/>
              <a:buNone/>
            </a:pPr>
            <a:r>
              <a:rPr lang="en-US" altLang="zh-CN" sz="2400" smtClean="0"/>
              <a:t>  </a:t>
            </a:r>
            <a:r>
              <a:rPr lang="en-US" altLang="zh-CN" sz="2800" b="1" smtClean="0"/>
              <a:t>(3) </a:t>
            </a:r>
            <a:r>
              <a:rPr lang="zh-CN" altLang="en-US" sz="2800" b="1" smtClean="0"/>
              <a:t>过程错误</a:t>
            </a:r>
          </a:p>
          <a:p>
            <a:pPr lvl="1" eaLnBrk="1" hangingPunct="1">
              <a:lnSpc>
                <a:spcPct val="105000"/>
              </a:lnSpc>
              <a:spcBef>
                <a:spcPct val="10000"/>
              </a:spcBef>
            </a:pPr>
            <a:r>
              <a:rPr lang="zh-CN" altLang="en-US" sz="2400" b="1" smtClean="0"/>
              <a:t>主要指算术运算错误、逻辑错误等。</a:t>
            </a:r>
          </a:p>
          <a:p>
            <a:pPr eaLnBrk="1" hangingPunct="1">
              <a:lnSpc>
                <a:spcPct val="105000"/>
              </a:lnSpc>
              <a:spcBef>
                <a:spcPct val="10000"/>
              </a:spcBef>
              <a:buFont typeface="Wingdings" pitchFamily="2" charset="2"/>
              <a:buNone/>
            </a:pPr>
            <a:r>
              <a:rPr lang="zh-CN" altLang="en-US" sz="2400" b="1" smtClean="0"/>
              <a:t>  </a:t>
            </a:r>
            <a:r>
              <a:rPr lang="en-US" altLang="zh-CN" sz="2800" b="1" smtClean="0"/>
              <a:t>(4) </a:t>
            </a:r>
            <a:r>
              <a:rPr lang="zh-CN" altLang="en-US" sz="2800" b="1" smtClean="0"/>
              <a:t>数据错误</a:t>
            </a:r>
          </a:p>
          <a:p>
            <a:pPr lvl="1" eaLnBrk="1" hangingPunct="1">
              <a:lnSpc>
                <a:spcPct val="105000"/>
              </a:lnSpc>
              <a:spcBef>
                <a:spcPct val="10000"/>
              </a:spcBef>
            </a:pPr>
            <a:r>
              <a:rPr lang="zh-CN" altLang="en-US" sz="2400" b="1" smtClean="0"/>
              <a:t>数据结构、实体、属性错误，参数与控制数据混淆等。</a:t>
            </a:r>
            <a:r>
              <a:rPr lang="zh-CN" altLang="en-US" sz="2000" b="1" smtClean="0"/>
              <a:t> </a:t>
            </a:r>
          </a:p>
          <a:p>
            <a:pPr eaLnBrk="1" hangingPunct="1">
              <a:lnSpc>
                <a:spcPct val="105000"/>
              </a:lnSpc>
              <a:spcBef>
                <a:spcPct val="10000"/>
              </a:spcBef>
              <a:buFont typeface="Wingdings" pitchFamily="2" charset="2"/>
              <a:buNone/>
            </a:pPr>
            <a:r>
              <a:rPr lang="zh-CN" altLang="en-US" sz="2400" b="1" smtClean="0"/>
              <a:t>  </a:t>
            </a:r>
            <a:r>
              <a:rPr lang="en-US" altLang="zh-CN" sz="2800" b="1" smtClean="0"/>
              <a:t>(5) </a:t>
            </a:r>
            <a:r>
              <a:rPr lang="zh-CN" altLang="en-US" sz="2800" b="1" smtClean="0"/>
              <a:t>编程错误</a:t>
            </a:r>
          </a:p>
          <a:p>
            <a:pPr lvl="1" eaLnBrk="1" hangingPunct="1">
              <a:lnSpc>
                <a:spcPct val="105000"/>
              </a:lnSpc>
              <a:spcBef>
                <a:spcPct val="10000"/>
              </a:spcBef>
            </a:pPr>
            <a:r>
              <a:rPr lang="zh-CN" altLang="en-US" sz="2400" b="1" smtClean="0"/>
              <a:t>语法错误、逻辑错误、编程书写错误等。</a:t>
            </a:r>
          </a:p>
        </p:txBody>
      </p:sp>
      <p:sp>
        <p:nvSpPr>
          <p:cNvPr id="68611" name="Rectangle 3"/>
          <p:cNvSpPr>
            <a:spLocks noChangeArrowheads="1"/>
          </p:cNvSpPr>
          <p:nvPr/>
        </p:nvSpPr>
        <p:spPr bwMode="auto">
          <a:xfrm>
            <a:off x="1258888" y="981075"/>
            <a:ext cx="6981825" cy="990600"/>
          </a:xfrm>
          <a:prstGeom prst="rect">
            <a:avLst/>
          </a:prstGeom>
          <a:noFill/>
          <a:ln w="9525">
            <a:noFill/>
            <a:miter lim="800000"/>
            <a:headEnd/>
            <a:tailEnd/>
          </a:ln>
        </p:spPr>
        <p:txBody>
          <a:bodyPr anchor="ctr"/>
          <a:lstStyle/>
          <a:p>
            <a:r>
              <a:rPr lang="zh-CN" altLang="en-US" sz="3600" b="1"/>
              <a:t>错误种类</a:t>
            </a:r>
            <a:r>
              <a:rPr lang="zh-CN" altLang="en-US" sz="4400">
                <a:solidFill>
                  <a:schemeClr val="tx2"/>
                </a:solidFill>
              </a:rPr>
              <a:t> </a:t>
            </a:r>
          </a:p>
        </p:txBody>
      </p:sp>
    </p:spTree>
  </p:cSld>
  <p:clrMapOvr>
    <a:masterClrMapping/>
  </p:clrMapOvr>
  <p:transition>
    <p:wipe dir="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5" descr="单元测试1"/>
          <p:cNvPicPr>
            <a:picLocks noChangeAspect="1" noChangeArrowheads="1"/>
          </p:cNvPicPr>
          <p:nvPr/>
        </p:nvPicPr>
        <p:blipFill>
          <a:blip r:embed="rId2" cstate="print"/>
          <a:srcRect/>
          <a:stretch>
            <a:fillRect/>
          </a:stretch>
        </p:blipFill>
        <p:spPr bwMode="auto">
          <a:xfrm>
            <a:off x="971550" y="1196975"/>
            <a:ext cx="7129463" cy="540067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3" descr="单元测试2"/>
          <p:cNvPicPr>
            <a:picLocks noChangeAspect="1" noChangeArrowheads="1"/>
          </p:cNvPicPr>
          <p:nvPr/>
        </p:nvPicPr>
        <p:blipFill>
          <a:blip r:embed="rId2" cstate="print"/>
          <a:srcRect/>
          <a:stretch>
            <a:fillRect/>
          </a:stretch>
        </p:blipFill>
        <p:spPr bwMode="auto">
          <a:xfrm>
            <a:off x="1116013" y="1196975"/>
            <a:ext cx="7056437" cy="511175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body" idx="4294967295"/>
          </p:nvPr>
        </p:nvSpPr>
        <p:spPr>
          <a:xfrm>
            <a:off x="755650" y="1989138"/>
            <a:ext cx="7596188" cy="3827462"/>
          </a:xfrm>
        </p:spPr>
        <p:txBody>
          <a:bodyPr/>
          <a:lstStyle/>
          <a:p>
            <a:pPr marL="0" indent="0" defTabSz="284163" eaLnBrk="1" hangingPunct="1">
              <a:buFont typeface="Wingdings" pitchFamily="2" charset="2"/>
              <a:buNone/>
              <a:tabLst>
                <a:tab pos="450850" algn="l"/>
              </a:tabLst>
            </a:pPr>
            <a:r>
              <a:rPr lang="en-US" altLang="zh-CN" sz="2400" smtClean="0"/>
              <a:t>   </a:t>
            </a:r>
            <a:r>
              <a:rPr lang="zh-CN" altLang="en-US" sz="2400" smtClean="0"/>
              <a:t>程序错误一般包括</a:t>
            </a:r>
          </a:p>
          <a:p>
            <a:pPr marL="0" indent="0" defTabSz="284163" eaLnBrk="1" hangingPunct="1">
              <a:tabLst>
                <a:tab pos="450850" algn="l"/>
              </a:tabLst>
            </a:pPr>
            <a:r>
              <a:rPr lang="zh-CN" altLang="en-US" sz="2400" smtClean="0"/>
              <a:t>数据缺陷</a:t>
            </a:r>
          </a:p>
          <a:p>
            <a:pPr marL="0" indent="0" defTabSz="284163" eaLnBrk="1" hangingPunct="1">
              <a:tabLst>
                <a:tab pos="450850" algn="l"/>
              </a:tabLst>
            </a:pPr>
            <a:r>
              <a:rPr lang="zh-CN" altLang="en-US" sz="2400" smtClean="0"/>
              <a:t>控制缺陷</a:t>
            </a:r>
          </a:p>
          <a:p>
            <a:pPr marL="0" indent="0" defTabSz="284163" eaLnBrk="1" hangingPunct="1">
              <a:tabLst>
                <a:tab pos="450850" algn="l"/>
              </a:tabLst>
            </a:pPr>
            <a:r>
              <a:rPr lang="zh-CN" altLang="en-US" sz="2400" smtClean="0"/>
              <a:t>计算缺陷</a:t>
            </a:r>
          </a:p>
          <a:p>
            <a:pPr marL="0" indent="0" defTabSz="284163" eaLnBrk="1" hangingPunct="1">
              <a:tabLst>
                <a:tab pos="450850" algn="l"/>
              </a:tabLst>
            </a:pPr>
            <a:r>
              <a:rPr lang="zh-CN" altLang="en-US" sz="2400" smtClean="0"/>
              <a:t>接口缺陷</a:t>
            </a:r>
          </a:p>
          <a:p>
            <a:pPr marL="0" indent="0" defTabSz="284163" eaLnBrk="1" hangingPunct="1">
              <a:tabLst>
                <a:tab pos="450850" algn="l"/>
              </a:tabLst>
            </a:pPr>
            <a:r>
              <a:rPr lang="zh-CN" altLang="en-US" sz="2400" smtClean="0"/>
              <a:t>输入／输出缺陷</a:t>
            </a:r>
          </a:p>
          <a:p>
            <a:pPr marL="0" indent="0" defTabSz="284163" eaLnBrk="1" hangingPunct="1">
              <a:tabLst>
                <a:tab pos="450850" algn="l"/>
              </a:tabLst>
            </a:pPr>
            <a:r>
              <a:rPr lang="zh-CN" altLang="en-US" sz="2400" smtClean="0"/>
              <a:t>存储管理缺陷</a:t>
            </a:r>
          </a:p>
          <a:p>
            <a:pPr marL="0" indent="0" defTabSz="284163" eaLnBrk="1" hangingPunct="1">
              <a:tabLst>
                <a:tab pos="450850" algn="l"/>
              </a:tabLst>
            </a:pPr>
            <a:r>
              <a:rPr lang="zh-CN" altLang="en-US" sz="2400" smtClean="0"/>
              <a:t>异常处理缺陷等类型</a:t>
            </a:r>
          </a:p>
        </p:txBody>
      </p:sp>
      <p:sp>
        <p:nvSpPr>
          <p:cNvPr id="189443" name="AutoShape 3">
            <a:hlinkClick r:id="" action="ppaction://noaction" highlightClick="1"/>
          </p:cNvPr>
          <p:cNvSpPr>
            <a:spLocks noChangeArrowheads="1"/>
          </p:cNvSpPr>
          <p:nvPr/>
        </p:nvSpPr>
        <p:spPr bwMode="auto">
          <a:xfrm>
            <a:off x="1403350" y="836613"/>
            <a:ext cx="4106863" cy="914400"/>
          </a:xfrm>
          <a:prstGeom prst="actionButtonBlank">
            <a:avLst/>
          </a:prstGeom>
          <a:noFill/>
          <a:ln w="9525">
            <a:noFill/>
            <a:miter lim="800000"/>
            <a:headEnd/>
            <a:tailEnd/>
          </a:ln>
        </p:spPr>
        <p:txBody>
          <a:bodyPr anchor="ctr"/>
          <a:lstStyle/>
          <a:p>
            <a:r>
              <a:rPr lang="en-US" altLang="zh-CN" sz="3200" b="1">
                <a:solidFill>
                  <a:srgbClr val="0A0A0E"/>
                </a:solidFill>
                <a:latin typeface="Times New Roman" pitchFamily="18" charset="0"/>
              </a:rPr>
              <a:t> 3. </a:t>
            </a:r>
            <a:r>
              <a:rPr lang="zh-CN" altLang="en-US" sz="3200" b="1">
                <a:solidFill>
                  <a:srgbClr val="0A0A0E"/>
                </a:solidFill>
                <a:latin typeface="Times New Roman" pitchFamily="18" charset="0"/>
              </a:rPr>
              <a:t>软件测试步骤</a:t>
            </a:r>
          </a:p>
        </p:txBody>
      </p:sp>
      <p:pic>
        <p:nvPicPr>
          <p:cNvPr id="1687556" name="Picture 4" descr="t01"/>
          <p:cNvPicPr>
            <a:picLocks noChangeAspect="1" noChangeArrowheads="1"/>
          </p:cNvPicPr>
          <p:nvPr/>
        </p:nvPicPr>
        <p:blipFill>
          <a:blip r:embed="rId2" cstate="print"/>
          <a:srcRect/>
          <a:stretch>
            <a:fillRect/>
          </a:stretch>
        </p:blipFill>
        <p:spPr bwMode="auto">
          <a:xfrm>
            <a:off x="468313" y="68263"/>
            <a:ext cx="8207375" cy="6789737"/>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87556"/>
                                        </p:tgtEl>
                                        <p:attrNameLst>
                                          <p:attrName>style.visibility</p:attrName>
                                        </p:attrNameLst>
                                      </p:cBhvr>
                                      <p:to>
                                        <p:strVal val="visible"/>
                                      </p:to>
                                    </p:set>
                                    <p:anim calcmode="lin" valueType="num">
                                      <p:cBhvr additive="base">
                                        <p:cTn id="7" dur="500" fill="hold"/>
                                        <p:tgtEl>
                                          <p:spTgt spid="1687556"/>
                                        </p:tgtEl>
                                        <p:attrNameLst>
                                          <p:attrName>ppt_x</p:attrName>
                                        </p:attrNameLst>
                                      </p:cBhvr>
                                      <p:tavLst>
                                        <p:tav tm="0">
                                          <p:val>
                                            <p:strVal val="#ppt_x"/>
                                          </p:val>
                                        </p:tav>
                                        <p:tav tm="100000">
                                          <p:val>
                                            <p:strVal val="#ppt_x"/>
                                          </p:val>
                                        </p:tav>
                                      </p:tavLst>
                                    </p:anim>
                                    <p:anim calcmode="lin" valueType="num">
                                      <p:cBhvr additive="base">
                                        <p:cTn id="8" dur="500" fill="hold"/>
                                        <p:tgtEl>
                                          <p:spTgt spid="16875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3"/>
          <p:cNvSpPr>
            <a:spLocks noGrp="1" noChangeArrowheads="1"/>
          </p:cNvSpPr>
          <p:nvPr>
            <p:ph type="body" idx="4294967295"/>
          </p:nvPr>
        </p:nvSpPr>
        <p:spPr>
          <a:xfrm>
            <a:off x="395288" y="2017713"/>
            <a:ext cx="8280400" cy="4114800"/>
          </a:xfrm>
        </p:spPr>
        <p:txBody>
          <a:bodyPr/>
          <a:lstStyle/>
          <a:p>
            <a:pPr marL="0" indent="0" algn="just" defTabSz="284163" eaLnBrk="1" hangingPunct="1">
              <a:buFont typeface="Wingdings" pitchFamily="2" charset="2"/>
              <a:buNone/>
              <a:tabLst>
                <a:tab pos="450850" algn="l"/>
              </a:tabLst>
            </a:pPr>
            <a:r>
              <a:rPr lang="zh-CN" altLang="en-US" b="1" smtClean="0"/>
              <a:t>单元测试</a:t>
            </a:r>
            <a:r>
              <a:rPr lang="en-US" altLang="zh-CN" b="1" smtClean="0"/>
              <a:t>:</a:t>
            </a:r>
            <a:endParaRPr lang="en-US" altLang="zh-CN" b="1" smtClean="0">
              <a:cs typeface="Times New Roman" pitchFamily="18" charset="0"/>
            </a:endParaRPr>
          </a:p>
          <a:p>
            <a:pPr marL="274638" lvl="1" indent="0" algn="just" defTabSz="284163" eaLnBrk="1" hangingPunct="1">
              <a:lnSpc>
                <a:spcPct val="110000"/>
              </a:lnSpc>
              <a:spcBef>
                <a:spcPct val="30000"/>
              </a:spcBef>
              <a:buFont typeface="Wingdings" pitchFamily="2" charset="2"/>
              <a:buNone/>
              <a:tabLst>
                <a:tab pos="450850" algn="l"/>
              </a:tabLst>
            </a:pPr>
            <a:r>
              <a:rPr lang="zh-CN" altLang="en-US" sz="2400" b="1" smtClean="0">
                <a:latin typeface="Times New Roman" pitchFamily="18" charset="0"/>
              </a:rPr>
              <a:t>单元测试是对源程序中的每一个程序单元进行测试，验证每个模块是否满足系统设计说明书的要求。</a:t>
            </a:r>
          </a:p>
          <a:p>
            <a:pPr marL="274638" lvl="1" indent="0" algn="just" defTabSz="284163" eaLnBrk="1" hangingPunct="1">
              <a:lnSpc>
                <a:spcPct val="110000"/>
              </a:lnSpc>
              <a:spcBef>
                <a:spcPct val="30000"/>
              </a:spcBef>
              <a:buFont typeface="Wingdings" pitchFamily="2" charset="2"/>
              <a:buNone/>
              <a:tabLst>
                <a:tab pos="450850" algn="l"/>
              </a:tabLst>
            </a:pPr>
            <a:r>
              <a:rPr lang="zh-CN" altLang="en-US" sz="2400" b="1" smtClean="0"/>
              <a:t>可使用白盒测试方法测试单元的内部结构，使用黑盒测试方法测试单元的功能和可观测的行为。 </a:t>
            </a:r>
          </a:p>
        </p:txBody>
      </p:sp>
      <p:sp>
        <p:nvSpPr>
          <p:cNvPr id="188419" name="AutoShape 4">
            <a:hlinkClick r:id="" action="ppaction://noaction" highlightClick="1"/>
          </p:cNvPr>
          <p:cNvSpPr>
            <a:spLocks noChangeArrowheads="1"/>
          </p:cNvSpPr>
          <p:nvPr/>
        </p:nvSpPr>
        <p:spPr bwMode="auto">
          <a:xfrm>
            <a:off x="1403350" y="836613"/>
            <a:ext cx="4106863" cy="914400"/>
          </a:xfrm>
          <a:prstGeom prst="actionButtonBlank">
            <a:avLst/>
          </a:prstGeom>
          <a:noFill/>
          <a:ln w="9525">
            <a:noFill/>
            <a:miter lim="800000"/>
            <a:headEnd/>
            <a:tailEnd/>
          </a:ln>
        </p:spPr>
        <p:txBody>
          <a:bodyPr anchor="ctr"/>
          <a:lstStyle/>
          <a:p>
            <a:r>
              <a:rPr lang="en-US" altLang="zh-CN" sz="3200" b="1">
                <a:solidFill>
                  <a:srgbClr val="0A0A0E"/>
                </a:solidFill>
                <a:latin typeface="Times New Roman" pitchFamily="18" charset="0"/>
              </a:rPr>
              <a:t> 3. </a:t>
            </a:r>
            <a:r>
              <a:rPr lang="zh-CN" altLang="en-US" sz="3200" b="1">
                <a:solidFill>
                  <a:srgbClr val="0A0A0E"/>
                </a:solidFill>
                <a:latin typeface="Times New Roman" pitchFamily="18" charset="0"/>
              </a:rPr>
              <a:t>软件测试步骤</a:t>
            </a:r>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sz="3600" b="1" smtClean="0">
                <a:solidFill>
                  <a:schemeClr val="tx1"/>
                </a:solidFill>
              </a:rPr>
              <a:t>第六章 管理信息系统实施</a:t>
            </a:r>
          </a:p>
        </p:txBody>
      </p:sp>
      <p:sp>
        <p:nvSpPr>
          <p:cNvPr id="12291" name="Rectangle 3"/>
          <p:cNvSpPr>
            <a:spLocks noGrp="1" noChangeArrowheads="1"/>
          </p:cNvSpPr>
          <p:nvPr>
            <p:ph type="body" idx="1"/>
          </p:nvPr>
        </p:nvSpPr>
        <p:spPr/>
        <p:txBody>
          <a:bodyPr/>
          <a:lstStyle/>
          <a:p>
            <a:pPr marL="685800" indent="-685800" algn="just" eaLnBrk="1" hangingPunct="1">
              <a:buFont typeface="Wingdings" pitchFamily="2" charset="2"/>
              <a:buNone/>
            </a:pPr>
            <a:r>
              <a:rPr lang="en-US" altLang="zh-CN" b="1" smtClean="0">
                <a:solidFill>
                  <a:schemeClr val="tx1"/>
                </a:solidFill>
              </a:rPr>
              <a:t> </a:t>
            </a:r>
            <a:r>
              <a:rPr lang="zh-CN" altLang="en-US" b="1" smtClean="0">
                <a:solidFill>
                  <a:schemeClr val="tx1"/>
                </a:solidFill>
              </a:rPr>
              <a:t>系统实施的方法</a:t>
            </a:r>
          </a:p>
          <a:p>
            <a:pPr marL="1081088" lvl="1" indent="-609600" algn="just" eaLnBrk="1" hangingPunct="1">
              <a:buFont typeface="Wingdings" pitchFamily="2" charset="2"/>
              <a:buChar char="p"/>
            </a:pPr>
            <a:r>
              <a:rPr lang="zh-CN" altLang="en-US" b="1" smtClean="0">
                <a:solidFill>
                  <a:schemeClr val="tx1"/>
                </a:solidFill>
              </a:rPr>
              <a:t>划分版本的基本原则</a:t>
            </a:r>
          </a:p>
          <a:p>
            <a:pPr marL="1081088" lvl="1" indent="-609600" algn="just" eaLnBrk="1" hangingPunct="1">
              <a:buFont typeface="Wingdings" pitchFamily="2" charset="2"/>
              <a:buChar char="p"/>
            </a:pPr>
            <a:r>
              <a:rPr lang="zh-CN" altLang="en-US" b="1" smtClean="0">
                <a:solidFill>
                  <a:schemeClr val="tx1"/>
                </a:solidFill>
              </a:rPr>
              <a:t>确定版本的规模</a:t>
            </a:r>
          </a:p>
          <a:p>
            <a:pPr marL="1081088" lvl="1" indent="-609600" algn="just" eaLnBrk="1" hangingPunct="1">
              <a:buFont typeface="Wingdings" pitchFamily="2" charset="2"/>
              <a:buChar char="p"/>
            </a:pPr>
            <a:r>
              <a:rPr lang="zh-CN" altLang="en-US" b="1" smtClean="0">
                <a:solidFill>
                  <a:schemeClr val="tx1"/>
                </a:solidFill>
              </a:rPr>
              <a:t>实现复杂模块的方法</a:t>
            </a:r>
          </a:p>
          <a:p>
            <a:pPr marL="1081088" lvl="1" indent="-609600" algn="just" eaLnBrk="1" hangingPunct="1">
              <a:buFont typeface="Wingdings" pitchFamily="2" charset="2"/>
              <a:buChar char="p"/>
            </a:pPr>
            <a:r>
              <a:rPr lang="zh-CN" altLang="en-US" b="1" smtClean="0">
                <a:solidFill>
                  <a:schemeClr val="tx1"/>
                </a:solidFill>
              </a:rPr>
              <a:t>安排实现模块的顺序</a:t>
            </a:r>
          </a:p>
        </p:txBody>
      </p:sp>
    </p:spTree>
  </p:cSld>
  <p:clrMapOvr>
    <a:masterClrMapping/>
  </p:clrMapOvr>
  <p:transition>
    <p:wipe dir="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body" idx="1"/>
          </p:nvPr>
        </p:nvSpPr>
        <p:spPr>
          <a:xfrm>
            <a:off x="250825" y="1844675"/>
            <a:ext cx="8675688" cy="4114800"/>
          </a:xfrm>
        </p:spPr>
        <p:txBody>
          <a:bodyPr/>
          <a:lstStyle/>
          <a:p>
            <a:pPr marL="0" indent="0" defTabSz="284163" eaLnBrk="1" hangingPunct="1">
              <a:buFont typeface="Wingdings" pitchFamily="2" charset="2"/>
              <a:buNone/>
              <a:tabLst>
                <a:tab pos="450850" algn="l"/>
              </a:tabLst>
            </a:pPr>
            <a:r>
              <a:rPr lang="zh-CN" altLang="en-US" sz="2400" b="1" smtClean="0">
                <a:solidFill>
                  <a:schemeClr val="tx1"/>
                </a:solidFill>
              </a:rPr>
              <a:t>单元测试主要从模块的</a:t>
            </a:r>
            <a:r>
              <a:rPr lang="en-US" altLang="zh-CN" sz="2400" b="1" smtClean="0">
                <a:solidFill>
                  <a:schemeClr val="tx1"/>
                </a:solidFill>
              </a:rPr>
              <a:t>5</a:t>
            </a:r>
            <a:r>
              <a:rPr lang="zh-CN" altLang="en-US" sz="2400" b="1" smtClean="0">
                <a:solidFill>
                  <a:schemeClr val="tx1"/>
                </a:solidFill>
              </a:rPr>
              <a:t>个特征进行检查： </a:t>
            </a:r>
          </a:p>
          <a:p>
            <a:pPr marL="0" indent="0" defTabSz="284163" eaLnBrk="1" hangingPunct="1">
              <a:buFont typeface="Wingdings" pitchFamily="2" charset="2"/>
              <a:buNone/>
              <a:tabLst>
                <a:tab pos="450850" algn="l"/>
              </a:tabLst>
            </a:pPr>
            <a:r>
              <a:rPr lang="zh-CN" altLang="en-US" sz="2400" b="1" smtClean="0">
                <a:solidFill>
                  <a:schemeClr val="tx1"/>
                </a:solidFill>
              </a:rPr>
              <a:t>（</a:t>
            </a:r>
            <a:r>
              <a:rPr lang="en-US" altLang="zh-CN" sz="2400" b="1" smtClean="0">
                <a:solidFill>
                  <a:schemeClr val="tx1"/>
                </a:solidFill>
              </a:rPr>
              <a:t>1</a:t>
            </a:r>
            <a:r>
              <a:rPr lang="zh-CN" altLang="en-US" sz="2400" b="1" smtClean="0">
                <a:solidFill>
                  <a:schemeClr val="tx1"/>
                </a:solidFill>
              </a:rPr>
              <a:t>）模块接口测试。对被测的模块，信息能否正常无误地流入和流出。</a:t>
            </a:r>
          </a:p>
          <a:p>
            <a:pPr marL="0" indent="0" defTabSz="284163" eaLnBrk="1" hangingPunct="1">
              <a:buFont typeface="Wingdings" pitchFamily="2" charset="2"/>
              <a:buNone/>
              <a:tabLst>
                <a:tab pos="450850" algn="l"/>
              </a:tabLst>
            </a:pPr>
            <a:r>
              <a:rPr lang="zh-CN" altLang="en-US" sz="2400" b="1" smtClean="0">
                <a:solidFill>
                  <a:schemeClr val="tx1"/>
                </a:solidFill>
              </a:rPr>
              <a:t>例如，用被测模块的输入参数和形式参数在个数、属性、单位上是否一致；调用其他模块时所给的实际参数和被调模块的形式参数在个数、属性、单位上是否一致；全局变量在各模块中的定义和用法是否一致；输入是否仅改变了形式参数。</a:t>
            </a:r>
          </a:p>
          <a:p>
            <a:pPr marL="0" indent="0" defTabSz="284163" eaLnBrk="1" hangingPunct="1">
              <a:buFont typeface="Wingdings" pitchFamily="2" charset="2"/>
              <a:buNone/>
              <a:tabLst>
                <a:tab pos="450850" algn="l"/>
              </a:tabLst>
            </a:pPr>
            <a:r>
              <a:rPr lang="zh-CN" altLang="en-US" sz="2400" b="1" smtClean="0">
                <a:solidFill>
                  <a:schemeClr val="tx1"/>
                </a:solidFill>
              </a:rPr>
              <a:t>（</a:t>
            </a:r>
            <a:r>
              <a:rPr lang="en-US" altLang="zh-CN" sz="2400" b="1" smtClean="0">
                <a:solidFill>
                  <a:schemeClr val="tx1"/>
                </a:solidFill>
              </a:rPr>
              <a:t>2</a:t>
            </a:r>
            <a:r>
              <a:rPr lang="zh-CN" altLang="en-US" sz="2400" b="1" smtClean="0">
                <a:solidFill>
                  <a:schemeClr val="tx1"/>
                </a:solidFill>
              </a:rPr>
              <a:t>）局部数据结构测试。在模块工作过程中，其内部的数据能否保持其完整性，包括内部数据的内容、形式及相互关系不发生错误。</a:t>
            </a:r>
          </a:p>
          <a:p>
            <a:pPr marL="0" indent="0" defTabSz="284163" eaLnBrk="1" hangingPunct="1">
              <a:buFont typeface="Wingdings" pitchFamily="2" charset="2"/>
              <a:buNone/>
              <a:tabLst>
                <a:tab pos="450850" algn="l"/>
              </a:tabLst>
            </a:pPr>
            <a:r>
              <a:rPr lang="zh-CN" altLang="en-US" sz="2400" b="1" smtClean="0">
                <a:solidFill>
                  <a:schemeClr val="tx1"/>
                </a:solidFill>
              </a:rPr>
              <a:t>例如，变量的说明是否合适；是否使用了尚未赋值或尚未初始化的变量；是否出现上溢、下溢或地址异常的错误等。</a:t>
            </a:r>
            <a:endParaRPr lang="zh-CN" altLang="en-US" b="1" smtClean="0">
              <a:solidFill>
                <a:schemeClr val="tx1"/>
              </a:solidFill>
            </a:endParaRPr>
          </a:p>
        </p:txBody>
      </p:sp>
      <p:sp>
        <p:nvSpPr>
          <p:cNvPr id="72707" name="AutoShape 3">
            <a:hlinkClick r:id="" action="ppaction://noaction" highlightClick="1"/>
          </p:cNvPr>
          <p:cNvSpPr>
            <a:spLocks noChangeArrowheads="1"/>
          </p:cNvSpPr>
          <p:nvPr/>
        </p:nvSpPr>
        <p:spPr bwMode="auto">
          <a:xfrm>
            <a:off x="1403350" y="836613"/>
            <a:ext cx="4106863" cy="914400"/>
          </a:xfrm>
          <a:prstGeom prst="actionButtonBlank">
            <a:avLst/>
          </a:prstGeom>
          <a:noFill/>
          <a:ln w="9525">
            <a:noFill/>
            <a:miter lim="800000"/>
            <a:headEnd/>
            <a:tailEnd/>
          </a:ln>
        </p:spPr>
        <p:txBody>
          <a:bodyPr anchor="ctr"/>
          <a:lstStyle/>
          <a:p>
            <a:r>
              <a:rPr lang="en-US" altLang="zh-CN" sz="3200" b="1">
                <a:solidFill>
                  <a:srgbClr val="0A0A0E"/>
                </a:solidFill>
                <a:latin typeface="Times New Roman" pitchFamily="18" charset="0"/>
              </a:rPr>
              <a:t> 3. </a:t>
            </a:r>
            <a:r>
              <a:rPr lang="zh-CN" altLang="en-US" sz="3200" b="1">
                <a:solidFill>
                  <a:srgbClr val="0A0A0E"/>
                </a:solidFill>
                <a:latin typeface="Times New Roman" pitchFamily="18" charset="0"/>
              </a:rPr>
              <a:t>软件测试步骤</a:t>
            </a:r>
          </a:p>
        </p:txBody>
      </p:sp>
    </p:spTree>
  </p:cSld>
  <p:clrMapOvr>
    <a:masterClrMapping/>
  </p:clrMapOvr>
  <p:transition>
    <p:wipe dir="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body" idx="1"/>
          </p:nvPr>
        </p:nvSpPr>
        <p:spPr>
          <a:xfrm>
            <a:off x="468313" y="1989138"/>
            <a:ext cx="8207375" cy="4143375"/>
          </a:xfrm>
        </p:spPr>
        <p:txBody>
          <a:bodyPr/>
          <a:lstStyle/>
          <a:p>
            <a:pPr marL="0" indent="0" defTabSz="284163" eaLnBrk="1" hangingPunct="1">
              <a:lnSpc>
                <a:spcPct val="90000"/>
              </a:lnSpc>
              <a:buFont typeface="Wingdings" pitchFamily="2" charset="2"/>
              <a:buNone/>
              <a:tabLst>
                <a:tab pos="450850" algn="l"/>
              </a:tabLst>
            </a:pPr>
            <a:r>
              <a:rPr lang="zh-CN" altLang="en-US" sz="2400" b="1" smtClean="0"/>
              <a:t>单元测试主要从模块的</a:t>
            </a:r>
            <a:r>
              <a:rPr lang="en-US" altLang="zh-CN" sz="2400" b="1" smtClean="0"/>
              <a:t>5</a:t>
            </a:r>
            <a:r>
              <a:rPr lang="zh-CN" altLang="en-US" sz="2400" b="1" smtClean="0"/>
              <a:t>个特征进行检查： </a:t>
            </a:r>
          </a:p>
          <a:p>
            <a:pPr marL="0" indent="0" defTabSz="284163" eaLnBrk="1" hangingPunct="1">
              <a:lnSpc>
                <a:spcPct val="90000"/>
              </a:lnSpc>
              <a:buFont typeface="Wingdings" pitchFamily="2" charset="2"/>
              <a:buNone/>
              <a:tabLst>
                <a:tab pos="450850" algn="l"/>
              </a:tabLst>
            </a:pPr>
            <a:r>
              <a:rPr lang="zh-CN" altLang="en-US" sz="2400" b="1" smtClean="0"/>
              <a:t>（</a:t>
            </a:r>
            <a:r>
              <a:rPr lang="en-US" altLang="zh-CN" sz="2400" b="1" smtClean="0"/>
              <a:t>3</a:t>
            </a:r>
            <a:r>
              <a:rPr lang="zh-CN" altLang="en-US" sz="2400" b="1" smtClean="0"/>
              <a:t>）路径测试。模块的运行能否达到满足特定的逻辑覆盖。</a:t>
            </a:r>
          </a:p>
          <a:p>
            <a:pPr marL="0" indent="0" defTabSz="284163" eaLnBrk="1" hangingPunct="1">
              <a:lnSpc>
                <a:spcPct val="90000"/>
              </a:lnSpc>
              <a:buFont typeface="Wingdings" pitchFamily="2" charset="2"/>
              <a:buNone/>
              <a:tabLst>
                <a:tab pos="450850" algn="l"/>
              </a:tabLst>
            </a:pPr>
            <a:r>
              <a:rPr lang="zh-CN" altLang="en-US" sz="2400" b="1" smtClean="0"/>
              <a:t>（</a:t>
            </a:r>
            <a:r>
              <a:rPr lang="en-US" altLang="zh-CN" sz="2400" b="1" smtClean="0"/>
              <a:t>4</a:t>
            </a:r>
            <a:r>
              <a:rPr lang="zh-CN" altLang="en-US" sz="2400" b="1" smtClean="0"/>
              <a:t>）错误处理测试。模块工作中发生了错误，其中的出错处理设施是否有效。</a:t>
            </a:r>
          </a:p>
          <a:p>
            <a:pPr marL="0" indent="0" defTabSz="284163" eaLnBrk="1" hangingPunct="1">
              <a:lnSpc>
                <a:spcPct val="90000"/>
              </a:lnSpc>
              <a:buFont typeface="Wingdings" pitchFamily="2" charset="2"/>
              <a:buNone/>
              <a:tabLst>
                <a:tab pos="450850" algn="l"/>
              </a:tabLst>
            </a:pPr>
            <a:r>
              <a:rPr lang="zh-CN" altLang="en-US" sz="2400" b="1" smtClean="0"/>
              <a:t>例如，在对错误进行处理之前，系统已经对错误条件干预；出错的提示信息不足以确定错误或确定造成错误的原因；错误的描述难于理解等。</a:t>
            </a:r>
          </a:p>
          <a:p>
            <a:pPr marL="0" indent="0" defTabSz="284163" eaLnBrk="1" hangingPunct="1">
              <a:lnSpc>
                <a:spcPct val="90000"/>
              </a:lnSpc>
              <a:buFont typeface="Wingdings" pitchFamily="2" charset="2"/>
              <a:buNone/>
              <a:tabLst>
                <a:tab pos="450850" algn="l"/>
              </a:tabLst>
            </a:pPr>
            <a:r>
              <a:rPr lang="zh-CN" altLang="en-US" sz="2400" b="1" smtClean="0"/>
              <a:t>（</a:t>
            </a:r>
            <a:r>
              <a:rPr lang="en-US" altLang="zh-CN" sz="2400" b="1" smtClean="0"/>
              <a:t>5</a:t>
            </a:r>
            <a:r>
              <a:rPr lang="zh-CN" altLang="en-US" sz="2400" b="1" smtClean="0"/>
              <a:t>）边界测试。在为限制数据加工而设置的边界处，模块是否能够正常工作</a:t>
            </a:r>
            <a:r>
              <a:rPr lang="zh-CN" altLang="en-US" b="1" smtClean="0"/>
              <a:t>。</a:t>
            </a:r>
          </a:p>
        </p:txBody>
      </p:sp>
      <p:sp>
        <p:nvSpPr>
          <p:cNvPr id="73731" name="AutoShape 3">
            <a:hlinkClick r:id="" action="ppaction://noaction" highlightClick="1"/>
          </p:cNvPr>
          <p:cNvSpPr>
            <a:spLocks noChangeArrowheads="1"/>
          </p:cNvSpPr>
          <p:nvPr/>
        </p:nvSpPr>
        <p:spPr bwMode="auto">
          <a:xfrm>
            <a:off x="1403350" y="836613"/>
            <a:ext cx="4106863" cy="914400"/>
          </a:xfrm>
          <a:prstGeom prst="actionButtonBlank">
            <a:avLst/>
          </a:prstGeom>
          <a:noFill/>
          <a:ln w="9525">
            <a:noFill/>
            <a:miter lim="800000"/>
            <a:headEnd/>
            <a:tailEnd/>
          </a:ln>
        </p:spPr>
        <p:txBody>
          <a:bodyPr anchor="ctr"/>
          <a:lstStyle/>
          <a:p>
            <a:r>
              <a:rPr lang="en-US" altLang="zh-CN" sz="3200" b="1">
                <a:solidFill>
                  <a:srgbClr val="0A0A0E"/>
                </a:solidFill>
                <a:latin typeface="Times New Roman" pitchFamily="18" charset="0"/>
              </a:rPr>
              <a:t> 3. </a:t>
            </a:r>
            <a:r>
              <a:rPr lang="zh-CN" altLang="en-US" sz="3200" b="1">
                <a:solidFill>
                  <a:srgbClr val="0A0A0E"/>
                </a:solidFill>
                <a:latin typeface="Times New Roman" pitchFamily="18" charset="0"/>
              </a:rPr>
              <a:t>软件测试步骤</a:t>
            </a:r>
          </a:p>
        </p:txBody>
      </p:sp>
    </p:spTree>
  </p:cSld>
  <p:clrMapOvr>
    <a:masterClrMapping/>
  </p:clrMapOvr>
  <p:transition>
    <p:wipe dir="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body" idx="1"/>
          </p:nvPr>
        </p:nvSpPr>
        <p:spPr>
          <a:xfrm>
            <a:off x="468313" y="2205038"/>
            <a:ext cx="8675687" cy="4114800"/>
          </a:xfrm>
        </p:spPr>
        <p:txBody>
          <a:bodyPr/>
          <a:lstStyle/>
          <a:p>
            <a:pPr marL="0" indent="0" defTabSz="284163" eaLnBrk="1" hangingPunct="1">
              <a:buFont typeface="Wingdings" pitchFamily="2" charset="2"/>
              <a:buNone/>
              <a:tabLst>
                <a:tab pos="450850" algn="l"/>
              </a:tabLst>
            </a:pPr>
            <a:r>
              <a:rPr lang="zh-CN" altLang="en-US" sz="2800" b="1" smtClean="0"/>
              <a:t>单元测试过程</a:t>
            </a:r>
          </a:p>
          <a:p>
            <a:pPr marL="0" indent="0" defTabSz="284163" eaLnBrk="1" hangingPunct="1">
              <a:tabLst>
                <a:tab pos="450850" algn="l"/>
              </a:tabLst>
            </a:pPr>
            <a:r>
              <a:rPr lang="zh-CN" altLang="en-US" sz="2400" b="1" smtClean="0"/>
              <a:t>由于每个模块在整个软件中并不是孤立的，在对每个模块进行单元测试时，也不能完全忽视它们和周围模块的相互联系。为模拟这一联系，在进行单元测试时，需设置若干辅助测试模块。辅助模块有两种：</a:t>
            </a:r>
          </a:p>
          <a:p>
            <a:pPr marL="274638" lvl="1" indent="0" defTabSz="284163" eaLnBrk="1" hangingPunct="1">
              <a:tabLst>
                <a:tab pos="450850" algn="l"/>
              </a:tabLst>
            </a:pPr>
            <a:r>
              <a:rPr lang="zh-CN" altLang="en-US" sz="2000" b="1" smtClean="0"/>
              <a:t>一种是驱动模块，用以模拟被测模块的上级模块；</a:t>
            </a:r>
          </a:p>
          <a:p>
            <a:pPr marL="274638" lvl="1" indent="0" defTabSz="284163" eaLnBrk="1" hangingPunct="1">
              <a:tabLst>
                <a:tab pos="450850" algn="l"/>
              </a:tabLst>
            </a:pPr>
            <a:r>
              <a:rPr lang="zh-CN" altLang="en-US" sz="2000" b="1" smtClean="0"/>
              <a:t>另一种是桩模块，用以模拟被测模块工作过程中所调用的模块。</a:t>
            </a:r>
          </a:p>
          <a:p>
            <a:pPr marL="0" indent="0" defTabSz="284163" eaLnBrk="1" hangingPunct="1">
              <a:tabLst>
                <a:tab pos="450850" algn="l"/>
              </a:tabLst>
            </a:pPr>
            <a:r>
              <a:rPr lang="zh-CN" altLang="en-US" sz="2400" b="1" smtClean="0"/>
              <a:t>在测试过程中，需要对整个测试过程进行有效的管理，保证测试质量和测试效率。</a:t>
            </a:r>
          </a:p>
        </p:txBody>
      </p:sp>
      <p:sp>
        <p:nvSpPr>
          <p:cNvPr id="74755" name="AutoShape 3">
            <a:hlinkClick r:id="" action="ppaction://noaction" highlightClick="1"/>
          </p:cNvPr>
          <p:cNvSpPr>
            <a:spLocks noChangeArrowheads="1"/>
          </p:cNvSpPr>
          <p:nvPr/>
        </p:nvSpPr>
        <p:spPr bwMode="auto">
          <a:xfrm>
            <a:off x="468313" y="981075"/>
            <a:ext cx="4106862" cy="914400"/>
          </a:xfrm>
          <a:prstGeom prst="actionButtonBlank">
            <a:avLst/>
          </a:prstGeom>
          <a:noFill/>
          <a:ln w="9525">
            <a:noFill/>
            <a:miter lim="800000"/>
            <a:headEnd/>
            <a:tailEnd/>
          </a:ln>
        </p:spPr>
        <p:txBody>
          <a:bodyPr anchor="ctr"/>
          <a:lstStyle/>
          <a:p>
            <a:r>
              <a:rPr lang="en-US" altLang="zh-CN" sz="3200" b="1">
                <a:solidFill>
                  <a:srgbClr val="0A0A0E"/>
                </a:solidFill>
                <a:latin typeface="Times New Roman" pitchFamily="18" charset="0"/>
              </a:rPr>
              <a:t> 3. </a:t>
            </a:r>
            <a:r>
              <a:rPr lang="zh-CN" altLang="en-US" sz="3200" b="1">
                <a:solidFill>
                  <a:srgbClr val="0A0A0E"/>
                </a:solidFill>
                <a:latin typeface="Times New Roman" pitchFamily="18" charset="0"/>
              </a:rPr>
              <a:t>软件测试步骤</a:t>
            </a:r>
          </a:p>
        </p:txBody>
      </p:sp>
    </p:spTree>
  </p:cSld>
  <p:clrMapOvr>
    <a:masterClrMapping/>
  </p:clrMapOvr>
  <p:transition>
    <p:wipe dir="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altLang="zh-CN" sz="3600" b="1" smtClean="0">
                <a:solidFill>
                  <a:srgbClr val="0A0A0E"/>
                </a:solidFill>
              </a:rPr>
              <a:t>3. </a:t>
            </a:r>
            <a:r>
              <a:rPr lang="zh-CN" altLang="en-US" sz="3600" b="1" smtClean="0">
                <a:solidFill>
                  <a:srgbClr val="0A0A0E"/>
                </a:solidFill>
              </a:rPr>
              <a:t>软件测试步骤</a:t>
            </a:r>
          </a:p>
        </p:txBody>
      </p:sp>
      <p:sp>
        <p:nvSpPr>
          <p:cNvPr id="158723" name="Rectangle 3"/>
          <p:cNvSpPr>
            <a:spLocks noGrp="1" noChangeArrowheads="1"/>
          </p:cNvSpPr>
          <p:nvPr>
            <p:ph type="body" idx="1"/>
          </p:nvPr>
        </p:nvSpPr>
        <p:spPr>
          <a:xfrm>
            <a:off x="827088" y="1989138"/>
            <a:ext cx="7772400" cy="4114800"/>
          </a:xfrm>
        </p:spPr>
        <p:txBody>
          <a:bodyPr/>
          <a:lstStyle/>
          <a:p>
            <a:r>
              <a:rPr lang="zh-CN" altLang="en-US" sz="2800" b="1" smtClean="0"/>
              <a:t>驱动模块：是模拟待测模块</a:t>
            </a:r>
            <a:r>
              <a:rPr lang="en-US" altLang="zh-CN" sz="2800" b="1" smtClean="0"/>
              <a:t>X</a:t>
            </a:r>
            <a:r>
              <a:rPr lang="zh-CN" altLang="en-US" sz="2800" b="1" smtClean="0"/>
              <a:t>的调用模块，其作用是将测试数据传送给待测模块</a:t>
            </a:r>
            <a:r>
              <a:rPr lang="en-US" altLang="zh-CN" sz="2800" b="1" smtClean="0"/>
              <a:t>X</a:t>
            </a:r>
            <a:r>
              <a:rPr lang="zh-CN" altLang="en-US" sz="2800" b="1" smtClean="0"/>
              <a:t>，并显示待测模块</a:t>
            </a:r>
            <a:r>
              <a:rPr lang="en-US" altLang="zh-CN" sz="2800" b="1" smtClean="0"/>
              <a:t>X</a:t>
            </a:r>
            <a:r>
              <a:rPr lang="zh-CN" altLang="en-US" sz="2800" b="1" smtClean="0"/>
              <a:t>的结果</a:t>
            </a:r>
          </a:p>
        </p:txBody>
      </p:sp>
      <p:grpSp>
        <p:nvGrpSpPr>
          <p:cNvPr id="158724" name="Group 4"/>
          <p:cNvGrpSpPr>
            <a:grpSpLocks/>
          </p:cNvGrpSpPr>
          <p:nvPr/>
        </p:nvGrpSpPr>
        <p:grpSpPr bwMode="auto">
          <a:xfrm>
            <a:off x="900113" y="3716338"/>
            <a:ext cx="6818312" cy="2209800"/>
            <a:chOff x="567" y="2341"/>
            <a:chExt cx="4295" cy="1392"/>
          </a:xfrm>
        </p:grpSpPr>
        <p:sp>
          <p:nvSpPr>
            <p:cNvPr id="158725" name="AutoShape 5"/>
            <p:cNvSpPr>
              <a:spLocks noChangeArrowheads="1"/>
            </p:cNvSpPr>
            <p:nvPr/>
          </p:nvSpPr>
          <p:spPr bwMode="auto">
            <a:xfrm>
              <a:off x="1620" y="2341"/>
              <a:ext cx="576" cy="288"/>
            </a:xfrm>
            <a:prstGeom prst="flowChartProcess">
              <a:avLst/>
            </a:prstGeom>
            <a:solidFill>
              <a:schemeClr val="folHlink"/>
            </a:solidFill>
            <a:ln w="12700" cap="sq">
              <a:solidFill>
                <a:schemeClr val="tx1"/>
              </a:solidFill>
              <a:miter lim="800000"/>
              <a:headEnd type="none" w="sm" len="sm"/>
              <a:tailEnd type="none" w="sm" len="sm"/>
            </a:ln>
            <a:effectLst/>
          </p:spPr>
          <p:txBody>
            <a:bodyPr wrap="none" anchor="ctr"/>
            <a:lstStyle/>
            <a:p>
              <a:pPr algn="ctr"/>
              <a:r>
                <a:rPr kumimoji="1" lang="en-US" altLang="zh-CN" b="1">
                  <a:solidFill>
                    <a:schemeClr val="bg1"/>
                  </a:solidFill>
                  <a:latin typeface="Times New Roman" pitchFamily="18" charset="0"/>
                </a:rPr>
                <a:t>A</a:t>
              </a:r>
            </a:p>
          </p:txBody>
        </p:sp>
        <p:sp>
          <p:nvSpPr>
            <p:cNvPr id="158726" name="AutoShape 6"/>
            <p:cNvSpPr>
              <a:spLocks noChangeArrowheads="1"/>
            </p:cNvSpPr>
            <p:nvPr/>
          </p:nvSpPr>
          <p:spPr bwMode="auto">
            <a:xfrm>
              <a:off x="1092" y="2965"/>
              <a:ext cx="576" cy="288"/>
            </a:xfrm>
            <a:prstGeom prst="flowChartProcess">
              <a:avLst/>
            </a:prstGeom>
            <a:solidFill>
              <a:srgbClr val="FFFF00"/>
            </a:solidFill>
            <a:ln w="28575" cap="sq">
              <a:solidFill>
                <a:srgbClr val="FF0000"/>
              </a:solidFill>
              <a:miter lim="800000"/>
              <a:headEnd type="none" w="sm" len="sm"/>
              <a:tailEnd type="none" w="sm" len="sm"/>
            </a:ln>
            <a:effectLst/>
          </p:spPr>
          <p:txBody>
            <a:bodyPr wrap="none" anchor="ctr"/>
            <a:lstStyle/>
            <a:p>
              <a:pPr algn="ctr"/>
              <a:r>
                <a:rPr kumimoji="1" lang="en-US" altLang="zh-CN" b="1">
                  <a:latin typeface="Times New Roman" pitchFamily="18" charset="0"/>
                </a:rPr>
                <a:t>X</a:t>
              </a:r>
            </a:p>
          </p:txBody>
        </p:sp>
        <p:sp>
          <p:nvSpPr>
            <p:cNvPr id="158727" name="AutoShape 7"/>
            <p:cNvSpPr>
              <a:spLocks noChangeArrowheads="1"/>
            </p:cNvSpPr>
            <p:nvPr/>
          </p:nvSpPr>
          <p:spPr bwMode="auto">
            <a:xfrm>
              <a:off x="1860" y="2965"/>
              <a:ext cx="576" cy="288"/>
            </a:xfrm>
            <a:prstGeom prst="flowChartProcess">
              <a:avLst/>
            </a:prstGeom>
            <a:solidFill>
              <a:schemeClr val="folHlink"/>
            </a:solidFill>
            <a:ln w="12700" cap="sq">
              <a:solidFill>
                <a:schemeClr val="tx1"/>
              </a:solidFill>
              <a:miter lim="800000"/>
              <a:headEnd type="none" w="sm" len="sm"/>
              <a:tailEnd type="none" w="sm" len="sm"/>
            </a:ln>
            <a:effectLst/>
          </p:spPr>
          <p:txBody>
            <a:bodyPr wrap="none" anchor="ctr"/>
            <a:lstStyle/>
            <a:p>
              <a:pPr algn="ctr"/>
              <a:r>
                <a:rPr kumimoji="1" lang="en-US" altLang="zh-CN" b="1">
                  <a:solidFill>
                    <a:schemeClr val="bg1"/>
                  </a:solidFill>
                  <a:latin typeface="Times New Roman" pitchFamily="18" charset="0"/>
                </a:rPr>
                <a:t>Y</a:t>
              </a:r>
            </a:p>
          </p:txBody>
        </p:sp>
        <p:sp>
          <p:nvSpPr>
            <p:cNvPr id="158728" name="Text Box 8"/>
            <p:cNvSpPr txBox="1">
              <a:spLocks noChangeArrowheads="1"/>
            </p:cNvSpPr>
            <p:nvPr/>
          </p:nvSpPr>
          <p:spPr bwMode="auto">
            <a:xfrm>
              <a:off x="2580" y="2965"/>
              <a:ext cx="576" cy="288"/>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en-US" altLang="zh-CN" b="1">
                  <a:latin typeface="Times New Roman" pitchFamily="18" charset="0"/>
                </a:rPr>
                <a:t>… …</a:t>
              </a:r>
            </a:p>
          </p:txBody>
        </p:sp>
        <p:sp>
          <p:nvSpPr>
            <p:cNvPr id="158729" name="Text Box 9"/>
            <p:cNvSpPr txBox="1">
              <a:spLocks noChangeArrowheads="1"/>
            </p:cNvSpPr>
            <p:nvPr/>
          </p:nvSpPr>
          <p:spPr bwMode="auto">
            <a:xfrm>
              <a:off x="2196" y="3445"/>
              <a:ext cx="576" cy="288"/>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en-US" altLang="zh-CN" b="1">
                  <a:latin typeface="Times New Roman" pitchFamily="18" charset="0"/>
                </a:rPr>
                <a:t>… …</a:t>
              </a:r>
            </a:p>
          </p:txBody>
        </p:sp>
        <p:sp>
          <p:nvSpPr>
            <p:cNvPr id="158730" name="Text Box 10"/>
            <p:cNvSpPr txBox="1">
              <a:spLocks noChangeArrowheads="1"/>
            </p:cNvSpPr>
            <p:nvPr/>
          </p:nvSpPr>
          <p:spPr bwMode="auto">
            <a:xfrm>
              <a:off x="1092" y="3445"/>
              <a:ext cx="576" cy="288"/>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en-US" altLang="zh-CN" b="1">
                  <a:latin typeface="Times New Roman" pitchFamily="18" charset="0"/>
                </a:rPr>
                <a:t>… …</a:t>
              </a:r>
            </a:p>
          </p:txBody>
        </p:sp>
        <p:sp>
          <p:nvSpPr>
            <p:cNvPr id="158731" name="Line 11"/>
            <p:cNvSpPr>
              <a:spLocks noChangeShapeType="1"/>
            </p:cNvSpPr>
            <p:nvPr/>
          </p:nvSpPr>
          <p:spPr bwMode="auto">
            <a:xfrm flipH="1">
              <a:off x="1380" y="2629"/>
              <a:ext cx="480" cy="336"/>
            </a:xfrm>
            <a:prstGeom prst="line">
              <a:avLst/>
            </a:prstGeom>
            <a:noFill/>
            <a:ln w="12700" cap="sq">
              <a:solidFill>
                <a:schemeClr val="tx1"/>
              </a:solidFill>
              <a:round/>
              <a:headEnd type="none" w="sm" len="sm"/>
              <a:tailEnd type="triangle" w="lg" len="med"/>
            </a:ln>
            <a:effectLst/>
          </p:spPr>
          <p:txBody>
            <a:bodyPr wrap="none"/>
            <a:lstStyle/>
            <a:p>
              <a:endParaRPr lang="zh-CN" altLang="en-US"/>
            </a:p>
          </p:txBody>
        </p:sp>
        <p:sp>
          <p:nvSpPr>
            <p:cNvPr id="158732" name="Line 12"/>
            <p:cNvSpPr>
              <a:spLocks noChangeShapeType="1"/>
            </p:cNvSpPr>
            <p:nvPr/>
          </p:nvSpPr>
          <p:spPr bwMode="auto">
            <a:xfrm>
              <a:off x="1908" y="2629"/>
              <a:ext cx="144" cy="336"/>
            </a:xfrm>
            <a:prstGeom prst="line">
              <a:avLst/>
            </a:prstGeom>
            <a:noFill/>
            <a:ln w="12700" cap="sq">
              <a:solidFill>
                <a:schemeClr val="tx1"/>
              </a:solidFill>
              <a:round/>
              <a:headEnd type="none" w="sm" len="sm"/>
              <a:tailEnd type="triangle" w="lg" len="med"/>
            </a:ln>
            <a:effectLst/>
          </p:spPr>
          <p:txBody>
            <a:bodyPr wrap="none"/>
            <a:lstStyle/>
            <a:p>
              <a:endParaRPr lang="zh-CN" altLang="en-US"/>
            </a:p>
          </p:txBody>
        </p:sp>
        <p:sp>
          <p:nvSpPr>
            <p:cNvPr id="158733" name="Line 13"/>
            <p:cNvSpPr>
              <a:spLocks noChangeShapeType="1"/>
            </p:cNvSpPr>
            <p:nvPr/>
          </p:nvSpPr>
          <p:spPr bwMode="auto">
            <a:xfrm>
              <a:off x="2004" y="2629"/>
              <a:ext cx="816" cy="288"/>
            </a:xfrm>
            <a:prstGeom prst="line">
              <a:avLst/>
            </a:prstGeom>
            <a:noFill/>
            <a:ln w="12700" cap="sq">
              <a:solidFill>
                <a:schemeClr val="tx1"/>
              </a:solidFill>
              <a:round/>
              <a:headEnd type="none" w="sm" len="sm"/>
              <a:tailEnd type="triangle" w="lg" len="med"/>
            </a:ln>
            <a:effectLst/>
          </p:spPr>
          <p:txBody>
            <a:bodyPr wrap="none"/>
            <a:lstStyle/>
            <a:p>
              <a:endParaRPr lang="zh-CN" altLang="en-US"/>
            </a:p>
          </p:txBody>
        </p:sp>
        <p:sp>
          <p:nvSpPr>
            <p:cNvPr id="158734" name="Line 14"/>
            <p:cNvSpPr>
              <a:spLocks noChangeShapeType="1"/>
            </p:cNvSpPr>
            <p:nvPr/>
          </p:nvSpPr>
          <p:spPr bwMode="auto">
            <a:xfrm flipH="1">
              <a:off x="1188" y="3253"/>
              <a:ext cx="144" cy="240"/>
            </a:xfrm>
            <a:prstGeom prst="line">
              <a:avLst/>
            </a:prstGeom>
            <a:noFill/>
            <a:ln w="12700" cap="sq">
              <a:solidFill>
                <a:schemeClr val="tx1"/>
              </a:solidFill>
              <a:round/>
              <a:headEnd type="none" w="sm" len="sm"/>
              <a:tailEnd type="triangle" w="lg" len="med"/>
            </a:ln>
            <a:effectLst/>
          </p:spPr>
          <p:txBody>
            <a:bodyPr wrap="none"/>
            <a:lstStyle/>
            <a:p>
              <a:endParaRPr lang="zh-CN" altLang="en-US"/>
            </a:p>
          </p:txBody>
        </p:sp>
        <p:sp>
          <p:nvSpPr>
            <p:cNvPr id="158735" name="Line 15"/>
            <p:cNvSpPr>
              <a:spLocks noChangeShapeType="1"/>
            </p:cNvSpPr>
            <p:nvPr/>
          </p:nvSpPr>
          <p:spPr bwMode="auto">
            <a:xfrm>
              <a:off x="1428" y="3253"/>
              <a:ext cx="192" cy="240"/>
            </a:xfrm>
            <a:prstGeom prst="line">
              <a:avLst/>
            </a:prstGeom>
            <a:noFill/>
            <a:ln w="12700" cap="sq">
              <a:solidFill>
                <a:schemeClr val="tx1"/>
              </a:solidFill>
              <a:round/>
              <a:headEnd type="none" w="sm" len="sm"/>
              <a:tailEnd type="triangle" w="lg" len="med"/>
            </a:ln>
            <a:effectLst/>
          </p:spPr>
          <p:txBody>
            <a:bodyPr wrap="none"/>
            <a:lstStyle/>
            <a:p>
              <a:endParaRPr lang="zh-CN" altLang="en-US"/>
            </a:p>
          </p:txBody>
        </p:sp>
        <p:sp>
          <p:nvSpPr>
            <p:cNvPr id="158736" name="Line 16"/>
            <p:cNvSpPr>
              <a:spLocks noChangeShapeType="1"/>
            </p:cNvSpPr>
            <p:nvPr/>
          </p:nvSpPr>
          <p:spPr bwMode="auto">
            <a:xfrm flipH="1">
              <a:off x="2052" y="3253"/>
              <a:ext cx="96" cy="336"/>
            </a:xfrm>
            <a:prstGeom prst="line">
              <a:avLst/>
            </a:prstGeom>
            <a:noFill/>
            <a:ln w="12700" cap="sq">
              <a:solidFill>
                <a:schemeClr val="tx1"/>
              </a:solidFill>
              <a:round/>
              <a:headEnd type="none" w="sm" len="sm"/>
              <a:tailEnd type="triangle" w="lg" len="med"/>
            </a:ln>
            <a:effectLst/>
          </p:spPr>
          <p:txBody>
            <a:bodyPr wrap="none"/>
            <a:lstStyle/>
            <a:p>
              <a:endParaRPr lang="zh-CN" altLang="en-US"/>
            </a:p>
          </p:txBody>
        </p:sp>
        <p:sp>
          <p:nvSpPr>
            <p:cNvPr id="158737" name="Line 17"/>
            <p:cNvSpPr>
              <a:spLocks noChangeShapeType="1"/>
            </p:cNvSpPr>
            <p:nvPr/>
          </p:nvSpPr>
          <p:spPr bwMode="auto">
            <a:xfrm>
              <a:off x="2244" y="3253"/>
              <a:ext cx="288" cy="240"/>
            </a:xfrm>
            <a:prstGeom prst="line">
              <a:avLst/>
            </a:prstGeom>
            <a:noFill/>
            <a:ln w="12700" cap="sq">
              <a:solidFill>
                <a:schemeClr val="tx1"/>
              </a:solidFill>
              <a:round/>
              <a:headEnd type="none" w="sm" len="sm"/>
              <a:tailEnd type="triangle" w="lg" len="med"/>
            </a:ln>
            <a:effectLst/>
          </p:spPr>
          <p:txBody>
            <a:bodyPr wrap="none"/>
            <a:lstStyle/>
            <a:p>
              <a:endParaRPr lang="zh-CN" altLang="en-US"/>
            </a:p>
          </p:txBody>
        </p:sp>
        <p:sp>
          <p:nvSpPr>
            <p:cNvPr id="158738" name="Text Box 18"/>
            <p:cNvSpPr txBox="1">
              <a:spLocks noChangeArrowheads="1"/>
            </p:cNvSpPr>
            <p:nvPr/>
          </p:nvSpPr>
          <p:spPr bwMode="auto">
            <a:xfrm>
              <a:off x="567" y="2341"/>
              <a:ext cx="454" cy="978"/>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zh-CN" altLang="en-US" b="1">
                  <a:solidFill>
                    <a:srgbClr val="FF0000"/>
                  </a:solidFill>
                  <a:latin typeface="Times New Roman" pitchFamily="18" charset="0"/>
                </a:rPr>
                <a:t>待测模块</a:t>
              </a:r>
            </a:p>
          </p:txBody>
        </p:sp>
        <p:sp>
          <p:nvSpPr>
            <p:cNvPr id="158739" name="AutoShape 19"/>
            <p:cNvSpPr>
              <a:spLocks noChangeArrowheads="1"/>
            </p:cNvSpPr>
            <p:nvPr/>
          </p:nvSpPr>
          <p:spPr bwMode="auto">
            <a:xfrm rot="2400000">
              <a:off x="842" y="2813"/>
              <a:ext cx="240" cy="192"/>
            </a:xfrm>
            <a:prstGeom prst="rightArrow">
              <a:avLst>
                <a:gd name="adj1" fmla="val 50000"/>
                <a:gd name="adj2" fmla="val 31250"/>
              </a:avLst>
            </a:prstGeom>
            <a:solidFill>
              <a:srgbClr val="FF0000"/>
            </a:solidFill>
            <a:ln w="12700" cap="sq">
              <a:solidFill>
                <a:schemeClr val="tx1"/>
              </a:solidFill>
              <a:miter lim="800000"/>
              <a:headEnd type="none" w="sm" len="sm"/>
              <a:tailEnd type="none" w="sm" len="sm"/>
            </a:ln>
            <a:effectLst/>
          </p:spPr>
          <p:txBody>
            <a:bodyPr wrap="none" anchor="ctr"/>
            <a:lstStyle/>
            <a:p>
              <a:endParaRPr lang="zh-CN" altLang="en-US"/>
            </a:p>
          </p:txBody>
        </p:sp>
        <p:sp>
          <p:nvSpPr>
            <p:cNvPr id="158740" name="AutoShape 20"/>
            <p:cNvSpPr>
              <a:spLocks noChangeArrowheads="1"/>
            </p:cNvSpPr>
            <p:nvPr/>
          </p:nvSpPr>
          <p:spPr bwMode="auto">
            <a:xfrm>
              <a:off x="4286" y="2840"/>
              <a:ext cx="576" cy="288"/>
            </a:xfrm>
            <a:prstGeom prst="flowChartProcess">
              <a:avLst/>
            </a:prstGeom>
            <a:solidFill>
              <a:srgbClr val="FFFF00"/>
            </a:solidFill>
            <a:ln w="28575" cap="sq">
              <a:solidFill>
                <a:srgbClr val="FF0000"/>
              </a:solidFill>
              <a:miter lim="800000"/>
              <a:headEnd type="none" w="sm" len="sm"/>
              <a:tailEnd type="none" w="sm" len="sm"/>
            </a:ln>
            <a:effectLst/>
          </p:spPr>
          <p:txBody>
            <a:bodyPr wrap="none" anchor="ctr"/>
            <a:lstStyle/>
            <a:p>
              <a:pPr algn="ctr"/>
              <a:r>
                <a:rPr kumimoji="1" lang="en-US" altLang="zh-CN" b="1">
                  <a:latin typeface="Times New Roman" pitchFamily="18" charset="0"/>
                </a:rPr>
                <a:t>X</a:t>
              </a:r>
            </a:p>
          </p:txBody>
        </p:sp>
        <p:sp>
          <p:nvSpPr>
            <p:cNvPr id="158741" name="Line 21"/>
            <p:cNvSpPr>
              <a:spLocks noChangeShapeType="1"/>
            </p:cNvSpPr>
            <p:nvPr/>
          </p:nvSpPr>
          <p:spPr bwMode="auto">
            <a:xfrm flipH="1">
              <a:off x="4382" y="3128"/>
              <a:ext cx="144" cy="240"/>
            </a:xfrm>
            <a:prstGeom prst="line">
              <a:avLst/>
            </a:prstGeom>
            <a:noFill/>
            <a:ln w="12700" cap="sq">
              <a:solidFill>
                <a:schemeClr val="tx1"/>
              </a:solidFill>
              <a:round/>
              <a:headEnd type="none" w="sm" len="sm"/>
              <a:tailEnd type="triangle" w="lg" len="med"/>
            </a:ln>
            <a:effectLst/>
          </p:spPr>
          <p:txBody>
            <a:bodyPr wrap="none"/>
            <a:lstStyle/>
            <a:p>
              <a:endParaRPr lang="zh-CN" altLang="en-US"/>
            </a:p>
          </p:txBody>
        </p:sp>
        <p:sp>
          <p:nvSpPr>
            <p:cNvPr id="158742" name="Line 22"/>
            <p:cNvSpPr>
              <a:spLocks noChangeShapeType="1"/>
            </p:cNvSpPr>
            <p:nvPr/>
          </p:nvSpPr>
          <p:spPr bwMode="auto">
            <a:xfrm>
              <a:off x="4622" y="3128"/>
              <a:ext cx="192" cy="240"/>
            </a:xfrm>
            <a:prstGeom prst="line">
              <a:avLst/>
            </a:prstGeom>
            <a:noFill/>
            <a:ln w="12700" cap="sq">
              <a:solidFill>
                <a:schemeClr val="tx1"/>
              </a:solidFill>
              <a:round/>
              <a:headEnd type="none" w="sm" len="sm"/>
              <a:tailEnd type="triangle" w="lg" len="med"/>
            </a:ln>
            <a:effectLst/>
          </p:spPr>
          <p:txBody>
            <a:bodyPr wrap="none"/>
            <a:lstStyle/>
            <a:p>
              <a:endParaRPr lang="zh-CN" altLang="en-US"/>
            </a:p>
          </p:txBody>
        </p:sp>
        <p:sp>
          <p:nvSpPr>
            <p:cNvPr id="158743" name="AutoShape 23"/>
            <p:cNvSpPr>
              <a:spLocks noChangeArrowheads="1"/>
            </p:cNvSpPr>
            <p:nvPr/>
          </p:nvSpPr>
          <p:spPr bwMode="auto">
            <a:xfrm>
              <a:off x="4286" y="2360"/>
              <a:ext cx="576" cy="288"/>
            </a:xfrm>
            <a:prstGeom prst="flowChartProcess">
              <a:avLst/>
            </a:prstGeom>
            <a:solidFill>
              <a:srgbClr val="3366FF"/>
            </a:solidFill>
            <a:ln w="12700">
              <a:solidFill>
                <a:schemeClr val="tx1"/>
              </a:solidFill>
              <a:prstDash val="dash"/>
              <a:miter lim="800000"/>
              <a:headEnd type="none" w="sm" len="sm"/>
              <a:tailEnd type="none" w="sm" len="sm"/>
            </a:ln>
            <a:effectLst/>
          </p:spPr>
          <p:txBody>
            <a:bodyPr wrap="none" anchor="ctr"/>
            <a:lstStyle/>
            <a:p>
              <a:pPr algn="ctr"/>
              <a:r>
                <a:rPr kumimoji="1" lang="zh-CN" altLang="en-US" b="1">
                  <a:solidFill>
                    <a:schemeClr val="bg1"/>
                  </a:solidFill>
                  <a:latin typeface="Times New Roman" pitchFamily="18" charset="0"/>
                </a:rPr>
                <a:t>驱动</a:t>
              </a:r>
            </a:p>
          </p:txBody>
        </p:sp>
        <p:sp>
          <p:nvSpPr>
            <p:cNvPr id="158744" name="Line 24"/>
            <p:cNvSpPr>
              <a:spLocks noChangeShapeType="1"/>
            </p:cNvSpPr>
            <p:nvPr/>
          </p:nvSpPr>
          <p:spPr bwMode="auto">
            <a:xfrm>
              <a:off x="4574" y="2648"/>
              <a:ext cx="0" cy="192"/>
            </a:xfrm>
            <a:prstGeom prst="line">
              <a:avLst/>
            </a:prstGeom>
            <a:noFill/>
            <a:ln w="12700" cap="sq">
              <a:solidFill>
                <a:schemeClr val="tx1"/>
              </a:solidFill>
              <a:round/>
              <a:headEnd type="none" w="sm" len="sm"/>
              <a:tailEnd type="triangle" w="lg" len="med"/>
            </a:ln>
            <a:effectLst/>
          </p:spPr>
          <p:txBody>
            <a:bodyPr wrap="none"/>
            <a:lstStyle/>
            <a:p>
              <a:endParaRPr lang="zh-CN" altLang="en-US"/>
            </a:p>
          </p:txBody>
        </p:sp>
        <p:sp>
          <p:nvSpPr>
            <p:cNvPr id="158745" name="Text Box 25"/>
            <p:cNvSpPr txBox="1">
              <a:spLocks noChangeArrowheads="1"/>
            </p:cNvSpPr>
            <p:nvPr/>
          </p:nvSpPr>
          <p:spPr bwMode="auto">
            <a:xfrm>
              <a:off x="3252" y="2341"/>
              <a:ext cx="1008" cy="541"/>
            </a:xfrm>
            <a:prstGeom prst="rect">
              <a:avLst/>
            </a:prstGeom>
            <a:noFill/>
            <a:ln w="12700" cap="sq">
              <a:noFill/>
              <a:miter lim="800000"/>
              <a:headEnd type="none" w="sm" len="sm"/>
              <a:tailEnd type="none" w="sm" len="sm"/>
            </a:ln>
            <a:effectLst/>
          </p:spPr>
          <p:txBody>
            <a:bodyPr>
              <a:spAutoFit/>
            </a:bodyPr>
            <a:lstStyle/>
            <a:p>
              <a:pPr>
                <a:spcBef>
                  <a:spcPct val="10000"/>
                </a:spcBef>
              </a:pPr>
              <a:r>
                <a:rPr kumimoji="1" lang="zh-CN" altLang="en-US" b="1">
                  <a:latin typeface="Times New Roman" pitchFamily="18" charset="0"/>
                </a:rPr>
                <a:t>集成</a:t>
              </a:r>
            </a:p>
            <a:p>
              <a:pPr>
                <a:spcBef>
                  <a:spcPct val="10000"/>
                </a:spcBef>
              </a:pPr>
              <a:r>
                <a:rPr kumimoji="1" lang="zh-CN" altLang="en-US" b="1">
                  <a:latin typeface="Times New Roman" pitchFamily="18" charset="0"/>
                </a:rPr>
                <a:t>测试：</a:t>
              </a:r>
            </a:p>
          </p:txBody>
        </p:sp>
      </p:grpSp>
    </p:spTree>
  </p:cSld>
  <p:clrMapOvr>
    <a:masterClrMapping/>
  </p:clrMapOvr>
  <p:transition>
    <p:wipe dir="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ltLang="zh-CN" sz="3600" b="1" smtClean="0">
                <a:solidFill>
                  <a:srgbClr val="0A0A0E"/>
                </a:solidFill>
              </a:rPr>
              <a:t>3. </a:t>
            </a:r>
            <a:r>
              <a:rPr lang="zh-CN" altLang="en-US" sz="3600" b="1" smtClean="0">
                <a:solidFill>
                  <a:srgbClr val="0A0A0E"/>
                </a:solidFill>
              </a:rPr>
              <a:t>软件测试步骤</a:t>
            </a:r>
          </a:p>
        </p:txBody>
      </p:sp>
      <p:sp>
        <p:nvSpPr>
          <p:cNvPr id="159747" name="Rectangle 3"/>
          <p:cNvSpPr>
            <a:spLocks noGrp="1" noChangeArrowheads="1"/>
          </p:cNvSpPr>
          <p:nvPr>
            <p:ph type="body" idx="1"/>
          </p:nvPr>
        </p:nvSpPr>
        <p:spPr/>
        <p:txBody>
          <a:bodyPr/>
          <a:lstStyle/>
          <a:p>
            <a:r>
              <a:rPr lang="zh-CN" altLang="en-US" sz="2800" b="1" smtClean="0"/>
              <a:t>桩模块：作用是模拟待测模块</a:t>
            </a:r>
            <a:r>
              <a:rPr lang="en-US" altLang="zh-CN" sz="2800" b="1" smtClean="0"/>
              <a:t>X</a:t>
            </a:r>
            <a:r>
              <a:rPr lang="zh-CN" altLang="en-US" sz="2800" b="1" smtClean="0"/>
              <a:t>的下层模块</a:t>
            </a:r>
            <a:r>
              <a:rPr lang="en-US" altLang="zh-CN" sz="2800" b="1" smtClean="0"/>
              <a:t>E</a:t>
            </a:r>
            <a:r>
              <a:rPr lang="zh-CN" altLang="en-US" sz="2800" b="1" smtClean="0"/>
              <a:t>。其作用是接受待测模块</a:t>
            </a:r>
            <a:r>
              <a:rPr lang="en-US" altLang="zh-CN" sz="2800" b="1" smtClean="0"/>
              <a:t>X</a:t>
            </a:r>
            <a:r>
              <a:rPr lang="zh-CN" altLang="en-US" sz="2800" b="1" smtClean="0"/>
              <a:t>的控制并模拟下层模块</a:t>
            </a:r>
            <a:r>
              <a:rPr lang="en-US" altLang="zh-CN" sz="2800" b="1" smtClean="0"/>
              <a:t>E</a:t>
            </a:r>
            <a:r>
              <a:rPr lang="zh-CN" altLang="en-US" sz="2800" b="1" smtClean="0"/>
              <a:t>的功能</a:t>
            </a:r>
          </a:p>
        </p:txBody>
      </p:sp>
      <p:grpSp>
        <p:nvGrpSpPr>
          <p:cNvPr id="159748" name="Group 4"/>
          <p:cNvGrpSpPr>
            <a:grpSpLocks/>
          </p:cNvGrpSpPr>
          <p:nvPr/>
        </p:nvGrpSpPr>
        <p:grpSpPr bwMode="auto">
          <a:xfrm>
            <a:off x="900113" y="3716338"/>
            <a:ext cx="6818312" cy="2289175"/>
            <a:chOff x="567" y="2341"/>
            <a:chExt cx="4295" cy="1442"/>
          </a:xfrm>
        </p:grpSpPr>
        <p:sp>
          <p:nvSpPr>
            <p:cNvPr id="159749" name="AutoShape 5"/>
            <p:cNvSpPr>
              <a:spLocks noChangeArrowheads="1"/>
            </p:cNvSpPr>
            <p:nvPr/>
          </p:nvSpPr>
          <p:spPr bwMode="auto">
            <a:xfrm>
              <a:off x="1632" y="2341"/>
              <a:ext cx="576" cy="288"/>
            </a:xfrm>
            <a:prstGeom prst="flowChartProcess">
              <a:avLst/>
            </a:prstGeom>
            <a:solidFill>
              <a:schemeClr val="folHlink"/>
            </a:solidFill>
            <a:ln w="12700" cap="sq">
              <a:solidFill>
                <a:schemeClr val="tx1"/>
              </a:solidFill>
              <a:miter lim="800000"/>
              <a:headEnd type="none" w="sm" len="sm"/>
              <a:tailEnd type="none" w="sm" len="sm"/>
            </a:ln>
            <a:effectLst/>
          </p:spPr>
          <p:txBody>
            <a:bodyPr wrap="none" anchor="ctr"/>
            <a:lstStyle/>
            <a:p>
              <a:pPr algn="ctr"/>
              <a:r>
                <a:rPr kumimoji="1" lang="en-US" altLang="zh-CN" b="1">
                  <a:solidFill>
                    <a:schemeClr val="bg1"/>
                  </a:solidFill>
                  <a:latin typeface="Times New Roman" pitchFamily="18" charset="0"/>
                </a:rPr>
                <a:t>A</a:t>
              </a:r>
            </a:p>
          </p:txBody>
        </p:sp>
        <p:sp>
          <p:nvSpPr>
            <p:cNvPr id="159750" name="AutoShape 6"/>
            <p:cNvSpPr>
              <a:spLocks noChangeArrowheads="1"/>
            </p:cNvSpPr>
            <p:nvPr/>
          </p:nvSpPr>
          <p:spPr bwMode="auto">
            <a:xfrm>
              <a:off x="1104" y="2965"/>
              <a:ext cx="576" cy="288"/>
            </a:xfrm>
            <a:prstGeom prst="flowChartProcess">
              <a:avLst/>
            </a:prstGeom>
            <a:solidFill>
              <a:srgbClr val="FFFF00"/>
            </a:solidFill>
            <a:ln w="57150" cap="sq">
              <a:solidFill>
                <a:srgbClr val="CC3300"/>
              </a:solidFill>
              <a:miter lim="800000"/>
              <a:headEnd type="none" w="sm" len="sm"/>
              <a:tailEnd type="none" w="sm" len="sm"/>
            </a:ln>
            <a:effectLst/>
          </p:spPr>
          <p:txBody>
            <a:bodyPr wrap="none" anchor="ctr"/>
            <a:lstStyle/>
            <a:p>
              <a:pPr algn="ctr"/>
              <a:r>
                <a:rPr kumimoji="1" lang="en-US" altLang="zh-CN" b="1">
                  <a:latin typeface="Times New Roman" pitchFamily="18" charset="0"/>
                </a:rPr>
                <a:t>X</a:t>
              </a:r>
            </a:p>
          </p:txBody>
        </p:sp>
        <p:sp>
          <p:nvSpPr>
            <p:cNvPr id="159751" name="AutoShape 7"/>
            <p:cNvSpPr>
              <a:spLocks noChangeArrowheads="1"/>
            </p:cNvSpPr>
            <p:nvPr/>
          </p:nvSpPr>
          <p:spPr bwMode="auto">
            <a:xfrm>
              <a:off x="1872" y="2965"/>
              <a:ext cx="576" cy="288"/>
            </a:xfrm>
            <a:prstGeom prst="flowChartProcess">
              <a:avLst/>
            </a:prstGeom>
            <a:solidFill>
              <a:schemeClr val="folHlink"/>
            </a:solidFill>
            <a:ln w="12700" cap="sq">
              <a:solidFill>
                <a:schemeClr val="tx1"/>
              </a:solidFill>
              <a:miter lim="800000"/>
              <a:headEnd type="none" w="sm" len="sm"/>
              <a:tailEnd type="none" w="sm" len="sm"/>
            </a:ln>
            <a:effectLst/>
          </p:spPr>
          <p:txBody>
            <a:bodyPr wrap="none" anchor="ctr"/>
            <a:lstStyle/>
            <a:p>
              <a:pPr algn="ctr"/>
              <a:r>
                <a:rPr kumimoji="1" lang="en-US" altLang="zh-CN" b="1">
                  <a:solidFill>
                    <a:schemeClr val="bg1"/>
                  </a:solidFill>
                  <a:latin typeface="Times New Roman" pitchFamily="18" charset="0"/>
                </a:rPr>
                <a:t>Y</a:t>
              </a:r>
            </a:p>
          </p:txBody>
        </p:sp>
        <p:sp>
          <p:nvSpPr>
            <p:cNvPr id="159752" name="Text Box 8"/>
            <p:cNvSpPr txBox="1">
              <a:spLocks noChangeArrowheads="1"/>
            </p:cNvSpPr>
            <p:nvPr/>
          </p:nvSpPr>
          <p:spPr bwMode="auto">
            <a:xfrm>
              <a:off x="2592" y="2965"/>
              <a:ext cx="576" cy="288"/>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en-US" altLang="zh-CN" b="1">
                  <a:latin typeface="Times New Roman" pitchFamily="18" charset="0"/>
                </a:rPr>
                <a:t>… …</a:t>
              </a:r>
            </a:p>
          </p:txBody>
        </p:sp>
        <p:sp>
          <p:nvSpPr>
            <p:cNvPr id="159753" name="Text Box 9"/>
            <p:cNvSpPr txBox="1">
              <a:spLocks noChangeArrowheads="1"/>
            </p:cNvSpPr>
            <p:nvPr/>
          </p:nvSpPr>
          <p:spPr bwMode="auto">
            <a:xfrm>
              <a:off x="2208" y="3445"/>
              <a:ext cx="576" cy="288"/>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en-US" altLang="zh-CN" b="1">
                  <a:latin typeface="Times New Roman" pitchFamily="18" charset="0"/>
                </a:rPr>
                <a:t>… …</a:t>
              </a:r>
            </a:p>
          </p:txBody>
        </p:sp>
        <p:sp>
          <p:nvSpPr>
            <p:cNvPr id="159754" name="Text Box 10"/>
            <p:cNvSpPr txBox="1">
              <a:spLocks noChangeArrowheads="1"/>
            </p:cNvSpPr>
            <p:nvPr/>
          </p:nvSpPr>
          <p:spPr bwMode="auto">
            <a:xfrm>
              <a:off x="1536" y="3473"/>
              <a:ext cx="288" cy="288"/>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en-US" altLang="zh-CN" b="1">
                  <a:latin typeface="Times New Roman" pitchFamily="18" charset="0"/>
                </a:rPr>
                <a:t>…</a:t>
              </a:r>
            </a:p>
          </p:txBody>
        </p:sp>
        <p:sp>
          <p:nvSpPr>
            <p:cNvPr id="159755" name="Line 11"/>
            <p:cNvSpPr>
              <a:spLocks noChangeShapeType="1"/>
            </p:cNvSpPr>
            <p:nvPr/>
          </p:nvSpPr>
          <p:spPr bwMode="auto">
            <a:xfrm flipH="1">
              <a:off x="1392" y="2629"/>
              <a:ext cx="480" cy="336"/>
            </a:xfrm>
            <a:prstGeom prst="line">
              <a:avLst/>
            </a:prstGeom>
            <a:noFill/>
            <a:ln w="12700" cap="sq">
              <a:solidFill>
                <a:schemeClr val="tx1"/>
              </a:solidFill>
              <a:round/>
              <a:headEnd type="none" w="sm" len="sm"/>
              <a:tailEnd type="triangle" w="lg" len="med"/>
            </a:ln>
            <a:effectLst/>
          </p:spPr>
          <p:txBody>
            <a:bodyPr wrap="none"/>
            <a:lstStyle/>
            <a:p>
              <a:endParaRPr lang="zh-CN" altLang="en-US"/>
            </a:p>
          </p:txBody>
        </p:sp>
        <p:sp>
          <p:nvSpPr>
            <p:cNvPr id="159756" name="Line 12"/>
            <p:cNvSpPr>
              <a:spLocks noChangeShapeType="1"/>
            </p:cNvSpPr>
            <p:nvPr/>
          </p:nvSpPr>
          <p:spPr bwMode="auto">
            <a:xfrm>
              <a:off x="1920" y="2629"/>
              <a:ext cx="144" cy="336"/>
            </a:xfrm>
            <a:prstGeom prst="line">
              <a:avLst/>
            </a:prstGeom>
            <a:noFill/>
            <a:ln w="12700" cap="sq">
              <a:solidFill>
                <a:schemeClr val="tx1"/>
              </a:solidFill>
              <a:round/>
              <a:headEnd type="none" w="sm" len="sm"/>
              <a:tailEnd type="triangle" w="lg" len="med"/>
            </a:ln>
            <a:effectLst/>
          </p:spPr>
          <p:txBody>
            <a:bodyPr wrap="none"/>
            <a:lstStyle/>
            <a:p>
              <a:endParaRPr lang="zh-CN" altLang="en-US"/>
            </a:p>
          </p:txBody>
        </p:sp>
        <p:sp>
          <p:nvSpPr>
            <p:cNvPr id="159757" name="Line 13"/>
            <p:cNvSpPr>
              <a:spLocks noChangeShapeType="1"/>
            </p:cNvSpPr>
            <p:nvPr/>
          </p:nvSpPr>
          <p:spPr bwMode="auto">
            <a:xfrm>
              <a:off x="2016" y="2629"/>
              <a:ext cx="816" cy="288"/>
            </a:xfrm>
            <a:prstGeom prst="line">
              <a:avLst/>
            </a:prstGeom>
            <a:noFill/>
            <a:ln w="12700" cap="sq">
              <a:solidFill>
                <a:schemeClr val="tx1"/>
              </a:solidFill>
              <a:round/>
              <a:headEnd type="none" w="sm" len="sm"/>
              <a:tailEnd type="triangle" w="lg" len="med"/>
            </a:ln>
            <a:effectLst/>
          </p:spPr>
          <p:txBody>
            <a:bodyPr wrap="none"/>
            <a:lstStyle/>
            <a:p>
              <a:endParaRPr lang="zh-CN" altLang="en-US"/>
            </a:p>
          </p:txBody>
        </p:sp>
        <p:sp>
          <p:nvSpPr>
            <p:cNvPr id="159758" name="Line 14"/>
            <p:cNvSpPr>
              <a:spLocks noChangeShapeType="1"/>
            </p:cNvSpPr>
            <p:nvPr/>
          </p:nvSpPr>
          <p:spPr bwMode="auto">
            <a:xfrm flipH="1">
              <a:off x="1066" y="3261"/>
              <a:ext cx="240" cy="220"/>
            </a:xfrm>
            <a:prstGeom prst="line">
              <a:avLst/>
            </a:prstGeom>
            <a:noFill/>
            <a:ln w="12700" cap="sq">
              <a:solidFill>
                <a:schemeClr val="tx1"/>
              </a:solidFill>
              <a:round/>
              <a:headEnd type="none" w="sm" len="sm"/>
              <a:tailEnd type="triangle" w="lg" len="med"/>
            </a:ln>
            <a:effectLst/>
          </p:spPr>
          <p:txBody>
            <a:bodyPr wrap="none"/>
            <a:lstStyle/>
            <a:p>
              <a:endParaRPr lang="zh-CN" altLang="en-US"/>
            </a:p>
          </p:txBody>
        </p:sp>
        <p:sp>
          <p:nvSpPr>
            <p:cNvPr id="159759" name="Line 15"/>
            <p:cNvSpPr>
              <a:spLocks noChangeShapeType="1"/>
            </p:cNvSpPr>
            <p:nvPr/>
          </p:nvSpPr>
          <p:spPr bwMode="auto">
            <a:xfrm>
              <a:off x="1440" y="3253"/>
              <a:ext cx="192" cy="240"/>
            </a:xfrm>
            <a:prstGeom prst="line">
              <a:avLst/>
            </a:prstGeom>
            <a:noFill/>
            <a:ln w="12700" cap="sq">
              <a:solidFill>
                <a:schemeClr val="tx1"/>
              </a:solidFill>
              <a:round/>
              <a:headEnd type="none" w="sm" len="sm"/>
              <a:tailEnd type="triangle" w="lg" len="med"/>
            </a:ln>
            <a:effectLst/>
          </p:spPr>
          <p:txBody>
            <a:bodyPr wrap="none"/>
            <a:lstStyle/>
            <a:p>
              <a:endParaRPr lang="zh-CN" altLang="en-US"/>
            </a:p>
          </p:txBody>
        </p:sp>
        <p:sp>
          <p:nvSpPr>
            <p:cNvPr id="159760" name="Line 16"/>
            <p:cNvSpPr>
              <a:spLocks noChangeShapeType="1"/>
            </p:cNvSpPr>
            <p:nvPr/>
          </p:nvSpPr>
          <p:spPr bwMode="auto">
            <a:xfrm flipH="1">
              <a:off x="2064" y="3253"/>
              <a:ext cx="96" cy="336"/>
            </a:xfrm>
            <a:prstGeom prst="line">
              <a:avLst/>
            </a:prstGeom>
            <a:noFill/>
            <a:ln w="12700" cap="sq">
              <a:solidFill>
                <a:schemeClr val="tx1"/>
              </a:solidFill>
              <a:round/>
              <a:headEnd type="none" w="sm" len="sm"/>
              <a:tailEnd type="triangle" w="lg" len="med"/>
            </a:ln>
            <a:effectLst/>
          </p:spPr>
          <p:txBody>
            <a:bodyPr wrap="none"/>
            <a:lstStyle/>
            <a:p>
              <a:endParaRPr lang="zh-CN" altLang="en-US"/>
            </a:p>
          </p:txBody>
        </p:sp>
        <p:sp>
          <p:nvSpPr>
            <p:cNvPr id="159761" name="Line 17"/>
            <p:cNvSpPr>
              <a:spLocks noChangeShapeType="1"/>
            </p:cNvSpPr>
            <p:nvPr/>
          </p:nvSpPr>
          <p:spPr bwMode="auto">
            <a:xfrm>
              <a:off x="2256" y="3253"/>
              <a:ext cx="288" cy="240"/>
            </a:xfrm>
            <a:prstGeom prst="line">
              <a:avLst/>
            </a:prstGeom>
            <a:noFill/>
            <a:ln w="12700" cap="sq">
              <a:solidFill>
                <a:schemeClr val="tx1"/>
              </a:solidFill>
              <a:round/>
              <a:headEnd type="none" w="sm" len="sm"/>
              <a:tailEnd type="triangle" w="lg" len="med"/>
            </a:ln>
            <a:effectLst/>
          </p:spPr>
          <p:txBody>
            <a:bodyPr wrap="none"/>
            <a:lstStyle/>
            <a:p>
              <a:endParaRPr lang="zh-CN" altLang="en-US"/>
            </a:p>
          </p:txBody>
        </p:sp>
        <p:sp>
          <p:nvSpPr>
            <p:cNvPr id="159762" name="Text Box 18"/>
            <p:cNvSpPr txBox="1">
              <a:spLocks noChangeArrowheads="1"/>
            </p:cNvSpPr>
            <p:nvPr/>
          </p:nvSpPr>
          <p:spPr bwMode="auto">
            <a:xfrm>
              <a:off x="567" y="2341"/>
              <a:ext cx="260" cy="978"/>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zh-CN" altLang="en-US" b="1">
                  <a:solidFill>
                    <a:srgbClr val="FF0000"/>
                  </a:solidFill>
                  <a:latin typeface="Times New Roman" pitchFamily="18" charset="0"/>
                </a:rPr>
                <a:t>待测模块</a:t>
              </a:r>
            </a:p>
          </p:txBody>
        </p:sp>
        <p:sp>
          <p:nvSpPr>
            <p:cNvPr id="159763" name="AutoShape 19"/>
            <p:cNvSpPr>
              <a:spLocks noChangeArrowheads="1"/>
            </p:cNvSpPr>
            <p:nvPr/>
          </p:nvSpPr>
          <p:spPr bwMode="auto">
            <a:xfrm rot="2400000">
              <a:off x="854" y="2813"/>
              <a:ext cx="240" cy="192"/>
            </a:xfrm>
            <a:prstGeom prst="rightArrow">
              <a:avLst>
                <a:gd name="adj1" fmla="val 50000"/>
                <a:gd name="adj2" fmla="val 31250"/>
              </a:avLst>
            </a:prstGeom>
            <a:solidFill>
              <a:srgbClr val="FF0000"/>
            </a:solidFill>
            <a:ln w="12700" cap="sq">
              <a:solidFill>
                <a:schemeClr val="tx1"/>
              </a:solidFill>
              <a:miter lim="800000"/>
              <a:headEnd type="none" w="sm" len="sm"/>
              <a:tailEnd type="none" w="sm" len="sm"/>
            </a:ln>
            <a:effectLst/>
          </p:spPr>
          <p:txBody>
            <a:bodyPr wrap="none" anchor="ctr"/>
            <a:lstStyle/>
            <a:p>
              <a:endParaRPr lang="zh-CN" altLang="en-US"/>
            </a:p>
          </p:txBody>
        </p:sp>
        <p:sp>
          <p:nvSpPr>
            <p:cNvPr id="159764" name="AutoShape 20"/>
            <p:cNvSpPr>
              <a:spLocks noChangeArrowheads="1"/>
            </p:cNvSpPr>
            <p:nvPr/>
          </p:nvSpPr>
          <p:spPr bwMode="auto">
            <a:xfrm>
              <a:off x="4286" y="2614"/>
              <a:ext cx="576" cy="288"/>
            </a:xfrm>
            <a:prstGeom prst="flowChartProcess">
              <a:avLst/>
            </a:prstGeom>
            <a:solidFill>
              <a:srgbClr val="FFFF00"/>
            </a:solidFill>
            <a:ln w="57150" cap="sq">
              <a:solidFill>
                <a:srgbClr val="FF0000"/>
              </a:solidFill>
              <a:miter lim="800000"/>
              <a:headEnd type="none" w="sm" len="sm"/>
              <a:tailEnd type="none" w="sm" len="sm"/>
            </a:ln>
            <a:effectLst/>
          </p:spPr>
          <p:txBody>
            <a:bodyPr wrap="none" anchor="ctr"/>
            <a:lstStyle/>
            <a:p>
              <a:pPr algn="ctr"/>
              <a:r>
                <a:rPr kumimoji="1" lang="en-US" altLang="zh-CN" b="1">
                  <a:latin typeface="Times New Roman" pitchFamily="18" charset="0"/>
                </a:rPr>
                <a:t>X</a:t>
              </a:r>
            </a:p>
          </p:txBody>
        </p:sp>
        <p:sp>
          <p:nvSpPr>
            <p:cNvPr id="159765" name="Line 21"/>
            <p:cNvSpPr>
              <a:spLocks noChangeShapeType="1"/>
            </p:cNvSpPr>
            <p:nvPr/>
          </p:nvSpPr>
          <p:spPr bwMode="auto">
            <a:xfrm flipH="1">
              <a:off x="4382" y="2902"/>
              <a:ext cx="144" cy="240"/>
            </a:xfrm>
            <a:prstGeom prst="line">
              <a:avLst/>
            </a:prstGeom>
            <a:noFill/>
            <a:ln w="12700" cap="sq">
              <a:solidFill>
                <a:schemeClr val="tx1"/>
              </a:solidFill>
              <a:round/>
              <a:headEnd type="none" w="sm" len="sm"/>
              <a:tailEnd type="triangle" w="lg" len="med"/>
            </a:ln>
            <a:effectLst/>
          </p:spPr>
          <p:txBody>
            <a:bodyPr wrap="none"/>
            <a:lstStyle/>
            <a:p>
              <a:endParaRPr lang="zh-CN" altLang="en-US"/>
            </a:p>
          </p:txBody>
        </p:sp>
        <p:sp>
          <p:nvSpPr>
            <p:cNvPr id="159766" name="Line 22"/>
            <p:cNvSpPr>
              <a:spLocks noChangeShapeType="1"/>
            </p:cNvSpPr>
            <p:nvPr/>
          </p:nvSpPr>
          <p:spPr bwMode="auto">
            <a:xfrm>
              <a:off x="4622" y="2902"/>
              <a:ext cx="192" cy="240"/>
            </a:xfrm>
            <a:prstGeom prst="line">
              <a:avLst/>
            </a:prstGeom>
            <a:noFill/>
            <a:ln w="12700" cap="sq">
              <a:solidFill>
                <a:schemeClr val="tx1"/>
              </a:solidFill>
              <a:round/>
              <a:headEnd type="none" w="sm" len="sm"/>
              <a:tailEnd type="triangle" w="lg" len="med"/>
            </a:ln>
            <a:effectLst/>
          </p:spPr>
          <p:txBody>
            <a:bodyPr wrap="none"/>
            <a:lstStyle/>
            <a:p>
              <a:endParaRPr lang="zh-CN" altLang="en-US"/>
            </a:p>
          </p:txBody>
        </p:sp>
        <p:sp>
          <p:nvSpPr>
            <p:cNvPr id="159767" name="AutoShape 23"/>
            <p:cNvSpPr>
              <a:spLocks noChangeArrowheads="1"/>
            </p:cNvSpPr>
            <p:nvPr/>
          </p:nvSpPr>
          <p:spPr bwMode="auto">
            <a:xfrm>
              <a:off x="3998" y="3150"/>
              <a:ext cx="576" cy="288"/>
            </a:xfrm>
            <a:prstGeom prst="flowChartProcess">
              <a:avLst/>
            </a:prstGeom>
            <a:solidFill>
              <a:srgbClr val="3366FF"/>
            </a:solidFill>
            <a:ln w="38100" cap="rnd">
              <a:solidFill>
                <a:schemeClr val="tx1"/>
              </a:solidFill>
              <a:prstDash val="sysDot"/>
              <a:miter lim="800000"/>
              <a:headEnd type="none" w="sm" len="sm"/>
              <a:tailEnd type="none" w="sm" len="sm"/>
            </a:ln>
            <a:effectLst/>
          </p:spPr>
          <p:txBody>
            <a:bodyPr wrap="none" anchor="ctr"/>
            <a:lstStyle/>
            <a:p>
              <a:pPr algn="ctr"/>
              <a:r>
                <a:rPr kumimoji="1" lang="zh-CN" altLang="en-US" b="1">
                  <a:solidFill>
                    <a:schemeClr val="bg1"/>
                  </a:solidFill>
                  <a:latin typeface="Times New Roman" pitchFamily="18" charset="0"/>
                </a:rPr>
                <a:t>桩</a:t>
              </a:r>
              <a:r>
                <a:rPr kumimoji="1" lang="en-US" altLang="zh-CN" b="1">
                  <a:solidFill>
                    <a:schemeClr val="bg1"/>
                  </a:solidFill>
                  <a:latin typeface="Times New Roman" pitchFamily="18" charset="0"/>
                </a:rPr>
                <a:t>1</a:t>
              </a:r>
            </a:p>
          </p:txBody>
        </p:sp>
        <p:sp>
          <p:nvSpPr>
            <p:cNvPr id="159768" name="Line 24"/>
            <p:cNvSpPr>
              <a:spLocks noChangeShapeType="1"/>
            </p:cNvSpPr>
            <p:nvPr/>
          </p:nvSpPr>
          <p:spPr bwMode="auto">
            <a:xfrm>
              <a:off x="4574" y="2422"/>
              <a:ext cx="0" cy="192"/>
            </a:xfrm>
            <a:prstGeom prst="line">
              <a:avLst/>
            </a:prstGeom>
            <a:noFill/>
            <a:ln w="12700" cap="sq">
              <a:solidFill>
                <a:schemeClr val="tx1"/>
              </a:solidFill>
              <a:round/>
              <a:headEnd type="none" w="sm" len="sm"/>
              <a:tailEnd type="triangle" w="lg" len="med"/>
            </a:ln>
            <a:effectLst/>
          </p:spPr>
          <p:txBody>
            <a:bodyPr wrap="none"/>
            <a:lstStyle/>
            <a:p>
              <a:endParaRPr lang="zh-CN" altLang="en-US"/>
            </a:p>
          </p:txBody>
        </p:sp>
        <p:sp>
          <p:nvSpPr>
            <p:cNvPr id="159769" name="Text Box 25"/>
            <p:cNvSpPr txBox="1">
              <a:spLocks noChangeArrowheads="1"/>
            </p:cNvSpPr>
            <p:nvPr/>
          </p:nvSpPr>
          <p:spPr bwMode="auto">
            <a:xfrm>
              <a:off x="3264" y="2341"/>
              <a:ext cx="750" cy="530"/>
            </a:xfrm>
            <a:prstGeom prst="rect">
              <a:avLst/>
            </a:prstGeom>
            <a:noFill/>
            <a:ln w="12700" cap="sq">
              <a:noFill/>
              <a:miter lim="800000"/>
              <a:headEnd type="none" w="sm" len="sm"/>
              <a:tailEnd type="none" w="sm" len="sm"/>
            </a:ln>
            <a:effectLst/>
          </p:spPr>
          <p:txBody>
            <a:bodyPr>
              <a:spAutoFit/>
            </a:bodyPr>
            <a:lstStyle/>
            <a:p>
              <a:pPr>
                <a:spcBef>
                  <a:spcPct val="5000"/>
                </a:spcBef>
              </a:pPr>
              <a:r>
                <a:rPr kumimoji="1" lang="zh-CN" altLang="en-US" b="1">
                  <a:latin typeface="Times New Roman" pitchFamily="18" charset="0"/>
                </a:rPr>
                <a:t>集成</a:t>
              </a:r>
            </a:p>
            <a:p>
              <a:pPr>
                <a:spcBef>
                  <a:spcPct val="5000"/>
                </a:spcBef>
              </a:pPr>
              <a:r>
                <a:rPr kumimoji="1" lang="zh-CN" altLang="en-US" b="1">
                  <a:latin typeface="Times New Roman" pitchFamily="18" charset="0"/>
                </a:rPr>
                <a:t>测试：</a:t>
              </a:r>
            </a:p>
          </p:txBody>
        </p:sp>
        <p:sp>
          <p:nvSpPr>
            <p:cNvPr id="159770" name="AutoShape 26"/>
            <p:cNvSpPr>
              <a:spLocks noChangeArrowheads="1"/>
            </p:cNvSpPr>
            <p:nvPr/>
          </p:nvSpPr>
          <p:spPr bwMode="auto">
            <a:xfrm>
              <a:off x="794" y="3495"/>
              <a:ext cx="576" cy="288"/>
            </a:xfrm>
            <a:prstGeom prst="flowChartProcess">
              <a:avLst/>
            </a:prstGeom>
            <a:solidFill>
              <a:schemeClr val="folHlink"/>
            </a:solidFill>
            <a:ln w="12700" cap="sq">
              <a:solidFill>
                <a:schemeClr val="tx1"/>
              </a:solidFill>
              <a:miter lim="800000"/>
              <a:headEnd type="none" w="sm" len="sm"/>
              <a:tailEnd type="none" w="sm" len="sm"/>
            </a:ln>
            <a:effectLst/>
          </p:spPr>
          <p:txBody>
            <a:bodyPr wrap="none" anchor="ctr"/>
            <a:lstStyle/>
            <a:p>
              <a:pPr algn="ctr"/>
              <a:r>
                <a:rPr kumimoji="1" lang="en-US" altLang="zh-CN" b="1">
                  <a:solidFill>
                    <a:schemeClr val="bg1"/>
                  </a:solidFill>
                  <a:latin typeface="Times New Roman" pitchFamily="18" charset="0"/>
                </a:rPr>
                <a:t>E</a:t>
              </a:r>
            </a:p>
          </p:txBody>
        </p:sp>
      </p:grpSp>
    </p:spTree>
  </p:cSld>
  <p:clrMapOvr>
    <a:masterClrMapping/>
  </p:clrMapOvr>
  <p:transition>
    <p:wipe dir="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body" idx="1"/>
          </p:nvPr>
        </p:nvSpPr>
        <p:spPr>
          <a:xfrm>
            <a:off x="179388" y="1773238"/>
            <a:ext cx="8675687" cy="4114800"/>
          </a:xfrm>
        </p:spPr>
        <p:txBody>
          <a:bodyPr/>
          <a:lstStyle/>
          <a:p>
            <a:pPr marL="0" indent="0" defTabSz="284163" eaLnBrk="1" hangingPunct="1">
              <a:buFont typeface="Wingdings" pitchFamily="2" charset="2"/>
              <a:buNone/>
              <a:tabLst>
                <a:tab pos="450850" algn="l"/>
              </a:tabLst>
            </a:pPr>
            <a:r>
              <a:rPr lang="zh-CN" altLang="en-US" sz="2400" smtClean="0"/>
              <a:t>例：下图是新生管理子系统的功能层次图：</a:t>
            </a:r>
          </a:p>
        </p:txBody>
      </p:sp>
      <p:sp>
        <p:nvSpPr>
          <p:cNvPr id="75779" name="AutoShape 3">
            <a:hlinkClick r:id="" action="ppaction://noaction" highlightClick="1"/>
          </p:cNvPr>
          <p:cNvSpPr>
            <a:spLocks noChangeArrowheads="1"/>
          </p:cNvSpPr>
          <p:nvPr/>
        </p:nvSpPr>
        <p:spPr bwMode="auto">
          <a:xfrm>
            <a:off x="1403350" y="836613"/>
            <a:ext cx="4106863" cy="914400"/>
          </a:xfrm>
          <a:prstGeom prst="actionButtonBlank">
            <a:avLst/>
          </a:prstGeom>
          <a:noFill/>
          <a:ln w="9525">
            <a:noFill/>
            <a:miter lim="800000"/>
            <a:headEnd/>
            <a:tailEnd/>
          </a:ln>
        </p:spPr>
        <p:txBody>
          <a:bodyPr anchor="ctr"/>
          <a:lstStyle/>
          <a:p>
            <a:r>
              <a:rPr lang="en-US" altLang="zh-CN" sz="3200" b="1">
                <a:solidFill>
                  <a:srgbClr val="0A0A0E"/>
                </a:solidFill>
                <a:latin typeface="Times New Roman" pitchFamily="18" charset="0"/>
              </a:rPr>
              <a:t> 3. </a:t>
            </a:r>
            <a:r>
              <a:rPr lang="zh-CN" altLang="en-US" sz="3200" b="1">
                <a:solidFill>
                  <a:srgbClr val="0A0A0E"/>
                </a:solidFill>
                <a:latin typeface="Times New Roman" pitchFamily="18" charset="0"/>
              </a:rPr>
              <a:t>软件测试步骤</a:t>
            </a:r>
          </a:p>
        </p:txBody>
      </p:sp>
      <p:grpSp>
        <p:nvGrpSpPr>
          <p:cNvPr id="75780" name="Group 4"/>
          <p:cNvGrpSpPr>
            <a:grpSpLocks/>
          </p:cNvGrpSpPr>
          <p:nvPr/>
        </p:nvGrpSpPr>
        <p:grpSpPr bwMode="auto">
          <a:xfrm>
            <a:off x="250825" y="2276475"/>
            <a:ext cx="7999413" cy="4032250"/>
            <a:chOff x="2108" y="637"/>
            <a:chExt cx="7560" cy="3916"/>
          </a:xfrm>
        </p:grpSpPr>
        <p:sp>
          <p:nvSpPr>
            <p:cNvPr id="75781" name="Rectangle 5"/>
            <p:cNvSpPr>
              <a:spLocks noChangeArrowheads="1"/>
            </p:cNvSpPr>
            <p:nvPr/>
          </p:nvSpPr>
          <p:spPr bwMode="auto">
            <a:xfrm>
              <a:off x="5168" y="637"/>
              <a:ext cx="1800" cy="468"/>
            </a:xfrm>
            <a:prstGeom prst="rect">
              <a:avLst/>
            </a:prstGeom>
            <a:solidFill>
              <a:srgbClr val="FFFFFF"/>
            </a:solidFill>
            <a:ln w="9525">
              <a:solidFill>
                <a:srgbClr val="000000"/>
              </a:solidFill>
              <a:miter lim="800000"/>
              <a:headEnd/>
              <a:tailEnd/>
            </a:ln>
          </p:spPr>
          <p:txBody>
            <a:bodyPr/>
            <a:lstStyle/>
            <a:p>
              <a:pPr algn="just"/>
              <a:r>
                <a:rPr lang="zh-CN" altLang="en-US" sz="1600">
                  <a:latin typeface="Times New Roman" pitchFamily="18" charset="0"/>
                </a:rPr>
                <a:t>新生基本信息管理</a:t>
              </a:r>
              <a:endParaRPr lang="zh-CN" altLang="en-US" sz="1600"/>
            </a:p>
          </p:txBody>
        </p:sp>
        <p:sp>
          <p:nvSpPr>
            <p:cNvPr id="75782" name="Rectangle 6"/>
            <p:cNvSpPr>
              <a:spLocks noChangeArrowheads="1"/>
            </p:cNvSpPr>
            <p:nvPr/>
          </p:nvSpPr>
          <p:spPr bwMode="auto">
            <a:xfrm>
              <a:off x="2108" y="1893"/>
              <a:ext cx="1440" cy="460"/>
            </a:xfrm>
            <a:prstGeom prst="rect">
              <a:avLst/>
            </a:prstGeom>
            <a:solidFill>
              <a:srgbClr val="FFFFFF"/>
            </a:solidFill>
            <a:ln w="9525">
              <a:solidFill>
                <a:srgbClr val="000000"/>
              </a:solidFill>
              <a:miter lim="800000"/>
              <a:headEnd/>
              <a:tailEnd/>
            </a:ln>
          </p:spPr>
          <p:txBody>
            <a:bodyPr/>
            <a:lstStyle/>
            <a:p>
              <a:pPr algn="just"/>
              <a:r>
                <a:rPr lang="zh-CN" altLang="en-US" sz="1600">
                  <a:latin typeface="Times New Roman" pitchFamily="18" charset="0"/>
                </a:rPr>
                <a:t>招生数据导入</a:t>
              </a:r>
              <a:endParaRPr lang="zh-CN" altLang="en-US" sz="1600"/>
            </a:p>
          </p:txBody>
        </p:sp>
        <p:sp>
          <p:nvSpPr>
            <p:cNvPr id="75783" name="Rectangle 7"/>
            <p:cNvSpPr>
              <a:spLocks noChangeArrowheads="1"/>
            </p:cNvSpPr>
            <p:nvPr/>
          </p:nvSpPr>
          <p:spPr bwMode="auto">
            <a:xfrm>
              <a:off x="3728" y="1885"/>
              <a:ext cx="1440" cy="460"/>
            </a:xfrm>
            <a:prstGeom prst="rect">
              <a:avLst/>
            </a:prstGeom>
            <a:solidFill>
              <a:srgbClr val="FFFFFF"/>
            </a:solidFill>
            <a:ln w="9525">
              <a:solidFill>
                <a:srgbClr val="000000"/>
              </a:solidFill>
              <a:miter lim="800000"/>
              <a:headEnd/>
              <a:tailEnd/>
            </a:ln>
          </p:spPr>
          <p:txBody>
            <a:bodyPr/>
            <a:lstStyle/>
            <a:p>
              <a:pPr algn="just"/>
              <a:r>
                <a:rPr lang="zh-CN" altLang="en-US" sz="1600">
                  <a:latin typeface="Times New Roman" pitchFamily="18" charset="0"/>
                </a:rPr>
                <a:t>报到预处理</a:t>
              </a:r>
              <a:endParaRPr lang="zh-CN" altLang="en-US" sz="1600"/>
            </a:p>
          </p:txBody>
        </p:sp>
        <p:sp>
          <p:nvSpPr>
            <p:cNvPr id="75784" name="Rectangle 8"/>
            <p:cNvSpPr>
              <a:spLocks noChangeArrowheads="1"/>
            </p:cNvSpPr>
            <p:nvPr/>
          </p:nvSpPr>
          <p:spPr bwMode="auto">
            <a:xfrm>
              <a:off x="5888" y="1893"/>
              <a:ext cx="1440" cy="460"/>
            </a:xfrm>
            <a:prstGeom prst="rect">
              <a:avLst/>
            </a:prstGeom>
            <a:solidFill>
              <a:srgbClr val="FFFFFF"/>
            </a:solidFill>
            <a:ln w="9525">
              <a:solidFill>
                <a:srgbClr val="000000"/>
              </a:solidFill>
              <a:miter lim="800000"/>
              <a:headEnd/>
              <a:tailEnd/>
            </a:ln>
          </p:spPr>
          <p:txBody>
            <a:bodyPr/>
            <a:lstStyle/>
            <a:p>
              <a:pPr algn="just"/>
              <a:r>
                <a:rPr lang="zh-CN" altLang="en-US" sz="1600">
                  <a:latin typeface="Times New Roman" pitchFamily="18" charset="0"/>
                </a:rPr>
                <a:t>新生报到管理</a:t>
              </a:r>
              <a:endParaRPr lang="zh-CN" altLang="en-US" sz="1600"/>
            </a:p>
          </p:txBody>
        </p:sp>
        <p:sp>
          <p:nvSpPr>
            <p:cNvPr id="75785" name="Rectangle 9"/>
            <p:cNvSpPr>
              <a:spLocks noChangeArrowheads="1"/>
            </p:cNvSpPr>
            <p:nvPr/>
          </p:nvSpPr>
          <p:spPr bwMode="auto">
            <a:xfrm>
              <a:off x="7688" y="1893"/>
              <a:ext cx="1980" cy="460"/>
            </a:xfrm>
            <a:prstGeom prst="rect">
              <a:avLst/>
            </a:prstGeom>
            <a:solidFill>
              <a:srgbClr val="FFFFFF"/>
            </a:solidFill>
            <a:ln w="9525">
              <a:solidFill>
                <a:srgbClr val="000000"/>
              </a:solidFill>
              <a:miter lim="800000"/>
              <a:headEnd/>
              <a:tailEnd/>
            </a:ln>
          </p:spPr>
          <p:txBody>
            <a:bodyPr/>
            <a:lstStyle/>
            <a:p>
              <a:pPr algn="just"/>
              <a:r>
                <a:rPr lang="zh-CN" altLang="en-US" sz="1600">
                  <a:latin typeface="Times New Roman" pitchFamily="18" charset="0"/>
                </a:rPr>
                <a:t>新生信息查询与统计</a:t>
              </a:r>
              <a:endParaRPr lang="zh-CN" altLang="en-US" sz="1600"/>
            </a:p>
          </p:txBody>
        </p:sp>
        <p:sp>
          <p:nvSpPr>
            <p:cNvPr id="75786" name="Line 10"/>
            <p:cNvSpPr>
              <a:spLocks noChangeShapeType="1"/>
            </p:cNvSpPr>
            <p:nvPr/>
          </p:nvSpPr>
          <p:spPr bwMode="auto">
            <a:xfrm>
              <a:off x="2648" y="1417"/>
              <a:ext cx="6300" cy="0"/>
            </a:xfrm>
            <a:prstGeom prst="line">
              <a:avLst/>
            </a:prstGeom>
            <a:noFill/>
            <a:ln w="9525">
              <a:solidFill>
                <a:srgbClr val="000000"/>
              </a:solidFill>
              <a:round/>
              <a:headEnd/>
              <a:tailEnd/>
            </a:ln>
          </p:spPr>
          <p:txBody>
            <a:bodyPr/>
            <a:lstStyle/>
            <a:p>
              <a:endParaRPr lang="zh-CN" altLang="en-US"/>
            </a:p>
          </p:txBody>
        </p:sp>
        <p:sp>
          <p:nvSpPr>
            <p:cNvPr id="75787" name="Line 11"/>
            <p:cNvSpPr>
              <a:spLocks noChangeShapeType="1"/>
            </p:cNvSpPr>
            <p:nvPr/>
          </p:nvSpPr>
          <p:spPr bwMode="auto">
            <a:xfrm>
              <a:off x="2648" y="1417"/>
              <a:ext cx="0" cy="452"/>
            </a:xfrm>
            <a:prstGeom prst="line">
              <a:avLst/>
            </a:prstGeom>
            <a:noFill/>
            <a:ln w="9525">
              <a:solidFill>
                <a:srgbClr val="000000"/>
              </a:solidFill>
              <a:round/>
              <a:headEnd/>
              <a:tailEnd/>
            </a:ln>
          </p:spPr>
          <p:txBody>
            <a:bodyPr/>
            <a:lstStyle/>
            <a:p>
              <a:endParaRPr lang="zh-CN" altLang="en-US"/>
            </a:p>
          </p:txBody>
        </p:sp>
        <p:sp>
          <p:nvSpPr>
            <p:cNvPr id="75788" name="Line 12"/>
            <p:cNvSpPr>
              <a:spLocks noChangeShapeType="1"/>
            </p:cNvSpPr>
            <p:nvPr/>
          </p:nvSpPr>
          <p:spPr bwMode="auto">
            <a:xfrm>
              <a:off x="4808" y="1417"/>
              <a:ext cx="0" cy="452"/>
            </a:xfrm>
            <a:prstGeom prst="line">
              <a:avLst/>
            </a:prstGeom>
            <a:noFill/>
            <a:ln w="9525">
              <a:solidFill>
                <a:srgbClr val="000000"/>
              </a:solidFill>
              <a:round/>
              <a:headEnd/>
              <a:tailEnd/>
            </a:ln>
          </p:spPr>
          <p:txBody>
            <a:bodyPr/>
            <a:lstStyle/>
            <a:p>
              <a:endParaRPr lang="zh-CN" altLang="en-US"/>
            </a:p>
          </p:txBody>
        </p:sp>
        <p:sp>
          <p:nvSpPr>
            <p:cNvPr id="75789" name="Line 13"/>
            <p:cNvSpPr>
              <a:spLocks noChangeShapeType="1"/>
            </p:cNvSpPr>
            <p:nvPr/>
          </p:nvSpPr>
          <p:spPr bwMode="auto">
            <a:xfrm>
              <a:off x="6768" y="1417"/>
              <a:ext cx="0" cy="452"/>
            </a:xfrm>
            <a:prstGeom prst="line">
              <a:avLst/>
            </a:prstGeom>
            <a:noFill/>
            <a:ln w="9525">
              <a:solidFill>
                <a:srgbClr val="000000"/>
              </a:solidFill>
              <a:round/>
              <a:headEnd/>
              <a:tailEnd/>
            </a:ln>
          </p:spPr>
          <p:txBody>
            <a:bodyPr/>
            <a:lstStyle/>
            <a:p>
              <a:endParaRPr lang="zh-CN" altLang="en-US"/>
            </a:p>
          </p:txBody>
        </p:sp>
        <p:sp>
          <p:nvSpPr>
            <p:cNvPr id="75790" name="Line 14"/>
            <p:cNvSpPr>
              <a:spLocks noChangeShapeType="1"/>
            </p:cNvSpPr>
            <p:nvPr/>
          </p:nvSpPr>
          <p:spPr bwMode="auto">
            <a:xfrm>
              <a:off x="8948" y="1417"/>
              <a:ext cx="0" cy="452"/>
            </a:xfrm>
            <a:prstGeom prst="line">
              <a:avLst/>
            </a:prstGeom>
            <a:noFill/>
            <a:ln w="9525">
              <a:solidFill>
                <a:srgbClr val="000000"/>
              </a:solidFill>
              <a:round/>
              <a:headEnd/>
              <a:tailEnd/>
            </a:ln>
          </p:spPr>
          <p:txBody>
            <a:bodyPr/>
            <a:lstStyle/>
            <a:p>
              <a:endParaRPr lang="zh-CN" altLang="en-US"/>
            </a:p>
          </p:txBody>
        </p:sp>
        <p:sp>
          <p:nvSpPr>
            <p:cNvPr id="75791" name="Line 15"/>
            <p:cNvSpPr>
              <a:spLocks noChangeShapeType="1"/>
            </p:cNvSpPr>
            <p:nvPr/>
          </p:nvSpPr>
          <p:spPr bwMode="auto">
            <a:xfrm>
              <a:off x="5888" y="1105"/>
              <a:ext cx="0" cy="312"/>
            </a:xfrm>
            <a:prstGeom prst="line">
              <a:avLst/>
            </a:prstGeom>
            <a:noFill/>
            <a:ln w="9525">
              <a:solidFill>
                <a:srgbClr val="000000"/>
              </a:solidFill>
              <a:round/>
              <a:headEnd/>
              <a:tailEnd/>
            </a:ln>
          </p:spPr>
          <p:txBody>
            <a:bodyPr/>
            <a:lstStyle/>
            <a:p>
              <a:endParaRPr lang="zh-CN" altLang="en-US"/>
            </a:p>
          </p:txBody>
        </p:sp>
        <p:grpSp>
          <p:nvGrpSpPr>
            <p:cNvPr id="75792" name="Group 16"/>
            <p:cNvGrpSpPr>
              <a:grpSpLocks/>
            </p:cNvGrpSpPr>
            <p:nvPr/>
          </p:nvGrpSpPr>
          <p:grpSpPr bwMode="auto">
            <a:xfrm>
              <a:off x="3008" y="2353"/>
              <a:ext cx="2340" cy="2200"/>
              <a:chOff x="3368" y="2961"/>
              <a:chExt cx="2340" cy="2200"/>
            </a:xfrm>
          </p:grpSpPr>
          <p:sp>
            <p:nvSpPr>
              <p:cNvPr id="75809" name="Rectangle 17"/>
              <p:cNvSpPr>
                <a:spLocks noChangeArrowheads="1"/>
              </p:cNvSpPr>
              <p:nvPr/>
            </p:nvSpPr>
            <p:spPr bwMode="auto">
              <a:xfrm>
                <a:off x="3368" y="3601"/>
                <a:ext cx="540" cy="1560"/>
              </a:xfrm>
              <a:prstGeom prst="rect">
                <a:avLst/>
              </a:prstGeom>
              <a:solidFill>
                <a:srgbClr val="FFFFFF"/>
              </a:solidFill>
              <a:ln w="9525">
                <a:solidFill>
                  <a:srgbClr val="000000"/>
                </a:solidFill>
                <a:miter lim="800000"/>
                <a:headEnd/>
                <a:tailEnd/>
              </a:ln>
            </p:spPr>
            <p:txBody>
              <a:bodyPr/>
              <a:lstStyle/>
              <a:p>
                <a:r>
                  <a:rPr lang="zh-CN" altLang="en-US" sz="1600">
                    <a:latin typeface="Times New Roman" pitchFamily="18" charset="0"/>
                  </a:rPr>
                  <a:t>预分学号</a:t>
                </a:r>
                <a:endParaRPr lang="zh-CN" altLang="en-US" sz="1600"/>
              </a:p>
            </p:txBody>
          </p:sp>
          <p:sp>
            <p:nvSpPr>
              <p:cNvPr id="75810" name="Rectangle 18"/>
              <p:cNvSpPr>
                <a:spLocks noChangeArrowheads="1"/>
              </p:cNvSpPr>
              <p:nvPr/>
            </p:nvSpPr>
            <p:spPr bwMode="auto">
              <a:xfrm>
                <a:off x="3908" y="3601"/>
                <a:ext cx="540" cy="1560"/>
              </a:xfrm>
              <a:prstGeom prst="rect">
                <a:avLst/>
              </a:prstGeom>
              <a:solidFill>
                <a:srgbClr val="FFFFFF"/>
              </a:solidFill>
              <a:ln w="9525">
                <a:solidFill>
                  <a:srgbClr val="000000"/>
                </a:solidFill>
                <a:miter lim="800000"/>
                <a:headEnd/>
                <a:tailEnd/>
              </a:ln>
            </p:spPr>
            <p:txBody>
              <a:bodyPr/>
              <a:lstStyle/>
              <a:p>
                <a:pPr algn="just"/>
                <a:r>
                  <a:rPr lang="zh-CN" altLang="en-US" sz="1600">
                    <a:latin typeface="Times New Roman" pitchFamily="18" charset="0"/>
                  </a:rPr>
                  <a:t>班级编排</a:t>
                </a:r>
                <a:endParaRPr lang="zh-CN" altLang="en-US" sz="1600"/>
              </a:p>
            </p:txBody>
          </p:sp>
          <p:sp>
            <p:nvSpPr>
              <p:cNvPr id="75811" name="Rectangle 19"/>
              <p:cNvSpPr>
                <a:spLocks noChangeArrowheads="1"/>
              </p:cNvSpPr>
              <p:nvPr/>
            </p:nvSpPr>
            <p:spPr bwMode="auto">
              <a:xfrm>
                <a:off x="4528" y="3585"/>
                <a:ext cx="540" cy="1576"/>
              </a:xfrm>
              <a:prstGeom prst="rect">
                <a:avLst/>
              </a:prstGeom>
              <a:solidFill>
                <a:srgbClr val="FFFFFF"/>
              </a:solidFill>
              <a:ln w="9525">
                <a:solidFill>
                  <a:srgbClr val="000000"/>
                </a:solidFill>
                <a:miter lim="800000"/>
                <a:headEnd/>
                <a:tailEnd/>
              </a:ln>
            </p:spPr>
            <p:txBody>
              <a:bodyPr/>
              <a:lstStyle/>
              <a:p>
                <a:pPr algn="just"/>
                <a:r>
                  <a:rPr lang="zh-CN" altLang="en-US" sz="1600">
                    <a:latin typeface="Times New Roman" pitchFamily="18" charset="0"/>
                  </a:rPr>
                  <a:t>寝室安排</a:t>
                </a:r>
                <a:endParaRPr lang="zh-CN" altLang="en-US" sz="1600"/>
              </a:p>
            </p:txBody>
          </p:sp>
          <p:sp>
            <p:nvSpPr>
              <p:cNvPr id="75812" name="Rectangle 20"/>
              <p:cNvSpPr>
                <a:spLocks noChangeArrowheads="1"/>
              </p:cNvSpPr>
              <p:nvPr/>
            </p:nvSpPr>
            <p:spPr bwMode="auto">
              <a:xfrm>
                <a:off x="5168" y="3601"/>
                <a:ext cx="540" cy="1560"/>
              </a:xfrm>
              <a:prstGeom prst="rect">
                <a:avLst/>
              </a:prstGeom>
              <a:solidFill>
                <a:srgbClr val="FFFFFF"/>
              </a:solidFill>
              <a:ln w="9525">
                <a:solidFill>
                  <a:srgbClr val="000000"/>
                </a:solidFill>
                <a:miter lim="800000"/>
                <a:headEnd/>
                <a:tailEnd/>
              </a:ln>
            </p:spPr>
            <p:txBody>
              <a:bodyPr/>
              <a:lstStyle/>
              <a:p>
                <a:pPr algn="just"/>
                <a:r>
                  <a:rPr lang="zh-CN" altLang="en-US" sz="1600">
                    <a:latin typeface="Times New Roman" pitchFamily="18" charset="0"/>
                  </a:rPr>
                  <a:t>预处理查询</a:t>
                </a:r>
                <a:endParaRPr lang="zh-CN" altLang="en-US" sz="1600"/>
              </a:p>
            </p:txBody>
          </p:sp>
          <p:sp>
            <p:nvSpPr>
              <p:cNvPr id="75813" name="Line 21"/>
              <p:cNvSpPr>
                <a:spLocks noChangeShapeType="1"/>
              </p:cNvSpPr>
              <p:nvPr/>
            </p:nvSpPr>
            <p:spPr bwMode="auto">
              <a:xfrm>
                <a:off x="3548" y="3289"/>
                <a:ext cx="1980" cy="0"/>
              </a:xfrm>
              <a:prstGeom prst="line">
                <a:avLst/>
              </a:prstGeom>
              <a:noFill/>
              <a:ln w="9525">
                <a:solidFill>
                  <a:srgbClr val="000000"/>
                </a:solidFill>
                <a:round/>
                <a:headEnd/>
                <a:tailEnd/>
              </a:ln>
            </p:spPr>
            <p:txBody>
              <a:bodyPr/>
              <a:lstStyle/>
              <a:p>
                <a:endParaRPr lang="zh-CN" altLang="en-US"/>
              </a:p>
            </p:txBody>
          </p:sp>
          <p:sp>
            <p:nvSpPr>
              <p:cNvPr id="75814" name="Line 22"/>
              <p:cNvSpPr>
                <a:spLocks noChangeShapeType="1"/>
              </p:cNvSpPr>
              <p:nvPr/>
            </p:nvSpPr>
            <p:spPr bwMode="auto">
              <a:xfrm>
                <a:off x="3548" y="3289"/>
                <a:ext cx="0" cy="296"/>
              </a:xfrm>
              <a:prstGeom prst="line">
                <a:avLst/>
              </a:prstGeom>
              <a:noFill/>
              <a:ln w="9525">
                <a:solidFill>
                  <a:srgbClr val="000000"/>
                </a:solidFill>
                <a:round/>
                <a:headEnd/>
                <a:tailEnd/>
              </a:ln>
            </p:spPr>
            <p:txBody>
              <a:bodyPr/>
              <a:lstStyle/>
              <a:p>
                <a:endParaRPr lang="zh-CN" altLang="en-US"/>
              </a:p>
            </p:txBody>
          </p:sp>
          <p:sp>
            <p:nvSpPr>
              <p:cNvPr id="75815" name="Line 23"/>
              <p:cNvSpPr>
                <a:spLocks noChangeShapeType="1"/>
              </p:cNvSpPr>
              <p:nvPr/>
            </p:nvSpPr>
            <p:spPr bwMode="auto">
              <a:xfrm>
                <a:off x="4188" y="3289"/>
                <a:ext cx="0" cy="296"/>
              </a:xfrm>
              <a:prstGeom prst="line">
                <a:avLst/>
              </a:prstGeom>
              <a:noFill/>
              <a:ln w="9525">
                <a:solidFill>
                  <a:srgbClr val="000000"/>
                </a:solidFill>
                <a:round/>
                <a:headEnd/>
                <a:tailEnd/>
              </a:ln>
            </p:spPr>
            <p:txBody>
              <a:bodyPr/>
              <a:lstStyle/>
              <a:p>
                <a:endParaRPr lang="zh-CN" altLang="en-US"/>
              </a:p>
            </p:txBody>
          </p:sp>
          <p:sp>
            <p:nvSpPr>
              <p:cNvPr id="75816" name="Line 24"/>
              <p:cNvSpPr>
                <a:spLocks noChangeShapeType="1"/>
              </p:cNvSpPr>
              <p:nvPr/>
            </p:nvSpPr>
            <p:spPr bwMode="auto">
              <a:xfrm>
                <a:off x="4808" y="2961"/>
                <a:ext cx="0" cy="624"/>
              </a:xfrm>
              <a:prstGeom prst="line">
                <a:avLst/>
              </a:prstGeom>
              <a:noFill/>
              <a:ln w="9525">
                <a:solidFill>
                  <a:srgbClr val="000000"/>
                </a:solidFill>
                <a:round/>
                <a:headEnd/>
                <a:tailEnd/>
              </a:ln>
            </p:spPr>
            <p:txBody>
              <a:bodyPr/>
              <a:lstStyle/>
              <a:p>
                <a:endParaRPr lang="zh-CN" altLang="en-US"/>
              </a:p>
            </p:txBody>
          </p:sp>
          <p:sp>
            <p:nvSpPr>
              <p:cNvPr id="75817" name="Line 25"/>
              <p:cNvSpPr>
                <a:spLocks noChangeShapeType="1"/>
              </p:cNvSpPr>
              <p:nvPr/>
            </p:nvSpPr>
            <p:spPr bwMode="auto">
              <a:xfrm>
                <a:off x="5528" y="3289"/>
                <a:ext cx="0" cy="296"/>
              </a:xfrm>
              <a:prstGeom prst="line">
                <a:avLst/>
              </a:prstGeom>
              <a:noFill/>
              <a:ln w="9525">
                <a:solidFill>
                  <a:srgbClr val="000000"/>
                </a:solidFill>
                <a:round/>
                <a:headEnd/>
                <a:tailEnd/>
              </a:ln>
            </p:spPr>
            <p:txBody>
              <a:bodyPr/>
              <a:lstStyle/>
              <a:p>
                <a:endParaRPr lang="zh-CN" altLang="en-US"/>
              </a:p>
            </p:txBody>
          </p:sp>
        </p:grpSp>
        <p:grpSp>
          <p:nvGrpSpPr>
            <p:cNvPr id="75793" name="Group 26"/>
            <p:cNvGrpSpPr>
              <a:grpSpLocks/>
            </p:cNvGrpSpPr>
            <p:nvPr/>
          </p:nvGrpSpPr>
          <p:grpSpPr bwMode="auto">
            <a:xfrm>
              <a:off x="5888" y="2353"/>
              <a:ext cx="1800" cy="2200"/>
              <a:chOff x="5888" y="2961"/>
              <a:chExt cx="1800" cy="2200"/>
            </a:xfrm>
          </p:grpSpPr>
          <p:sp>
            <p:nvSpPr>
              <p:cNvPr id="75802" name="Rectangle 27"/>
              <p:cNvSpPr>
                <a:spLocks noChangeArrowheads="1"/>
              </p:cNvSpPr>
              <p:nvPr/>
            </p:nvSpPr>
            <p:spPr bwMode="auto">
              <a:xfrm>
                <a:off x="5888" y="3585"/>
                <a:ext cx="540" cy="1576"/>
              </a:xfrm>
              <a:prstGeom prst="rect">
                <a:avLst/>
              </a:prstGeom>
              <a:solidFill>
                <a:srgbClr val="FFFFFF"/>
              </a:solidFill>
              <a:ln w="9525">
                <a:solidFill>
                  <a:srgbClr val="000000"/>
                </a:solidFill>
                <a:miter lim="800000"/>
                <a:headEnd/>
                <a:tailEnd/>
              </a:ln>
            </p:spPr>
            <p:txBody>
              <a:bodyPr/>
              <a:lstStyle/>
              <a:p>
                <a:pPr algn="just"/>
                <a:r>
                  <a:rPr lang="zh-CN" altLang="en-US" sz="1600">
                    <a:latin typeface="Times New Roman" pitchFamily="18" charset="0"/>
                  </a:rPr>
                  <a:t>现场报到处理</a:t>
                </a:r>
                <a:endParaRPr lang="zh-CN" altLang="en-US" sz="1600"/>
              </a:p>
            </p:txBody>
          </p:sp>
          <p:sp>
            <p:nvSpPr>
              <p:cNvPr id="75803" name="Rectangle 28"/>
              <p:cNvSpPr>
                <a:spLocks noChangeArrowheads="1"/>
              </p:cNvSpPr>
              <p:nvPr/>
            </p:nvSpPr>
            <p:spPr bwMode="auto">
              <a:xfrm>
                <a:off x="6508" y="3585"/>
                <a:ext cx="540" cy="1576"/>
              </a:xfrm>
              <a:prstGeom prst="rect">
                <a:avLst/>
              </a:prstGeom>
              <a:solidFill>
                <a:srgbClr val="FFFFFF"/>
              </a:solidFill>
              <a:ln w="9525">
                <a:solidFill>
                  <a:srgbClr val="000000"/>
                </a:solidFill>
                <a:miter lim="800000"/>
                <a:headEnd/>
                <a:tailEnd/>
              </a:ln>
            </p:spPr>
            <p:txBody>
              <a:bodyPr/>
              <a:lstStyle/>
              <a:p>
                <a:pPr algn="just"/>
                <a:r>
                  <a:rPr lang="zh-CN" altLang="en-US" sz="1600">
                    <a:latin typeface="Times New Roman" pitchFamily="18" charset="0"/>
                  </a:rPr>
                  <a:t>欠费查询统计</a:t>
                </a:r>
                <a:endParaRPr lang="zh-CN" altLang="en-US" sz="1600"/>
              </a:p>
            </p:txBody>
          </p:sp>
          <p:sp>
            <p:nvSpPr>
              <p:cNvPr id="75804" name="Rectangle 29"/>
              <p:cNvSpPr>
                <a:spLocks noChangeArrowheads="1"/>
              </p:cNvSpPr>
              <p:nvPr/>
            </p:nvSpPr>
            <p:spPr bwMode="auto">
              <a:xfrm>
                <a:off x="7148" y="3585"/>
                <a:ext cx="540" cy="1576"/>
              </a:xfrm>
              <a:prstGeom prst="rect">
                <a:avLst/>
              </a:prstGeom>
              <a:solidFill>
                <a:srgbClr val="FFFFFF"/>
              </a:solidFill>
              <a:ln w="9525">
                <a:solidFill>
                  <a:srgbClr val="000000"/>
                </a:solidFill>
                <a:miter lim="800000"/>
                <a:headEnd/>
                <a:tailEnd/>
              </a:ln>
            </p:spPr>
            <p:txBody>
              <a:bodyPr/>
              <a:lstStyle/>
              <a:p>
                <a:pPr algn="just"/>
                <a:r>
                  <a:rPr lang="zh-CN" altLang="en-US" sz="1600">
                    <a:latin typeface="Times New Roman" pitchFamily="18" charset="0"/>
                  </a:rPr>
                  <a:t>报到情况统计</a:t>
                </a:r>
                <a:endParaRPr lang="zh-CN" altLang="en-US" sz="1600"/>
              </a:p>
            </p:txBody>
          </p:sp>
          <p:sp>
            <p:nvSpPr>
              <p:cNvPr id="75805" name="Line 30"/>
              <p:cNvSpPr>
                <a:spLocks noChangeShapeType="1"/>
              </p:cNvSpPr>
              <p:nvPr/>
            </p:nvSpPr>
            <p:spPr bwMode="auto">
              <a:xfrm>
                <a:off x="6068" y="3289"/>
                <a:ext cx="1260" cy="0"/>
              </a:xfrm>
              <a:prstGeom prst="line">
                <a:avLst/>
              </a:prstGeom>
              <a:noFill/>
              <a:ln w="9525">
                <a:solidFill>
                  <a:srgbClr val="000000"/>
                </a:solidFill>
                <a:round/>
                <a:headEnd/>
                <a:tailEnd/>
              </a:ln>
            </p:spPr>
            <p:txBody>
              <a:bodyPr/>
              <a:lstStyle/>
              <a:p>
                <a:endParaRPr lang="zh-CN" altLang="en-US"/>
              </a:p>
            </p:txBody>
          </p:sp>
          <p:sp>
            <p:nvSpPr>
              <p:cNvPr id="75806" name="Line 31"/>
              <p:cNvSpPr>
                <a:spLocks noChangeShapeType="1"/>
              </p:cNvSpPr>
              <p:nvPr/>
            </p:nvSpPr>
            <p:spPr bwMode="auto">
              <a:xfrm>
                <a:off x="6068" y="3289"/>
                <a:ext cx="0" cy="296"/>
              </a:xfrm>
              <a:prstGeom prst="line">
                <a:avLst/>
              </a:prstGeom>
              <a:noFill/>
              <a:ln w="9525">
                <a:solidFill>
                  <a:srgbClr val="000000"/>
                </a:solidFill>
                <a:round/>
                <a:headEnd/>
                <a:tailEnd/>
              </a:ln>
            </p:spPr>
            <p:txBody>
              <a:bodyPr/>
              <a:lstStyle/>
              <a:p>
                <a:endParaRPr lang="zh-CN" altLang="en-US"/>
              </a:p>
            </p:txBody>
          </p:sp>
          <p:sp>
            <p:nvSpPr>
              <p:cNvPr id="75807" name="Line 32"/>
              <p:cNvSpPr>
                <a:spLocks noChangeShapeType="1"/>
              </p:cNvSpPr>
              <p:nvPr/>
            </p:nvSpPr>
            <p:spPr bwMode="auto">
              <a:xfrm>
                <a:off x="6788" y="2961"/>
                <a:ext cx="0" cy="624"/>
              </a:xfrm>
              <a:prstGeom prst="line">
                <a:avLst/>
              </a:prstGeom>
              <a:noFill/>
              <a:ln w="9525">
                <a:solidFill>
                  <a:srgbClr val="000000"/>
                </a:solidFill>
                <a:round/>
                <a:headEnd/>
                <a:tailEnd/>
              </a:ln>
            </p:spPr>
            <p:txBody>
              <a:bodyPr/>
              <a:lstStyle/>
              <a:p>
                <a:endParaRPr lang="zh-CN" altLang="en-US"/>
              </a:p>
            </p:txBody>
          </p:sp>
          <p:sp>
            <p:nvSpPr>
              <p:cNvPr id="75808" name="Line 33"/>
              <p:cNvSpPr>
                <a:spLocks noChangeShapeType="1"/>
              </p:cNvSpPr>
              <p:nvPr/>
            </p:nvSpPr>
            <p:spPr bwMode="auto">
              <a:xfrm>
                <a:off x="7328" y="3289"/>
                <a:ext cx="0" cy="296"/>
              </a:xfrm>
              <a:prstGeom prst="line">
                <a:avLst/>
              </a:prstGeom>
              <a:noFill/>
              <a:ln w="9525">
                <a:solidFill>
                  <a:srgbClr val="000000"/>
                </a:solidFill>
                <a:round/>
                <a:headEnd/>
                <a:tailEnd/>
              </a:ln>
            </p:spPr>
            <p:txBody>
              <a:bodyPr/>
              <a:lstStyle/>
              <a:p>
                <a:endParaRPr lang="zh-CN" altLang="en-US"/>
              </a:p>
            </p:txBody>
          </p:sp>
        </p:grpSp>
        <p:sp>
          <p:nvSpPr>
            <p:cNvPr id="75794" name="Line 34"/>
            <p:cNvSpPr>
              <a:spLocks noChangeShapeType="1"/>
            </p:cNvSpPr>
            <p:nvPr/>
          </p:nvSpPr>
          <p:spPr bwMode="auto">
            <a:xfrm>
              <a:off x="6788" y="2493"/>
              <a:ext cx="0" cy="468"/>
            </a:xfrm>
            <a:prstGeom prst="line">
              <a:avLst/>
            </a:prstGeom>
            <a:noFill/>
            <a:ln w="9525">
              <a:solidFill>
                <a:srgbClr val="000000"/>
              </a:solidFill>
              <a:round/>
              <a:headEnd/>
              <a:tailEnd/>
            </a:ln>
          </p:spPr>
          <p:txBody>
            <a:bodyPr/>
            <a:lstStyle/>
            <a:p>
              <a:endParaRPr lang="zh-CN" altLang="en-US"/>
            </a:p>
          </p:txBody>
        </p:sp>
        <p:grpSp>
          <p:nvGrpSpPr>
            <p:cNvPr id="75795" name="Group 35"/>
            <p:cNvGrpSpPr>
              <a:grpSpLocks/>
            </p:cNvGrpSpPr>
            <p:nvPr/>
          </p:nvGrpSpPr>
          <p:grpSpPr bwMode="auto">
            <a:xfrm>
              <a:off x="8048" y="2665"/>
              <a:ext cx="1260" cy="1872"/>
              <a:chOff x="8348" y="3289"/>
              <a:chExt cx="1260" cy="1872"/>
            </a:xfrm>
          </p:grpSpPr>
          <p:sp>
            <p:nvSpPr>
              <p:cNvPr id="75797" name="Rectangle 36"/>
              <p:cNvSpPr>
                <a:spLocks noChangeArrowheads="1"/>
              </p:cNvSpPr>
              <p:nvPr/>
            </p:nvSpPr>
            <p:spPr bwMode="auto">
              <a:xfrm>
                <a:off x="8348" y="3585"/>
                <a:ext cx="540" cy="1576"/>
              </a:xfrm>
              <a:prstGeom prst="rect">
                <a:avLst/>
              </a:prstGeom>
              <a:solidFill>
                <a:srgbClr val="FFFFFF"/>
              </a:solidFill>
              <a:ln w="9525">
                <a:solidFill>
                  <a:srgbClr val="000000"/>
                </a:solidFill>
                <a:miter lim="800000"/>
                <a:headEnd/>
                <a:tailEnd/>
              </a:ln>
            </p:spPr>
            <p:txBody>
              <a:bodyPr/>
              <a:lstStyle/>
              <a:p>
                <a:pPr algn="just"/>
                <a:r>
                  <a:rPr lang="zh-CN" altLang="en-US" sz="1600">
                    <a:latin typeface="Times New Roman" pitchFamily="18" charset="0"/>
                  </a:rPr>
                  <a:t>新生比例分布</a:t>
                </a:r>
                <a:endParaRPr lang="zh-CN" altLang="en-US" sz="1600"/>
              </a:p>
            </p:txBody>
          </p:sp>
          <p:sp>
            <p:nvSpPr>
              <p:cNvPr id="75798" name="Rectangle 37"/>
              <p:cNvSpPr>
                <a:spLocks noChangeArrowheads="1"/>
              </p:cNvSpPr>
              <p:nvPr/>
            </p:nvSpPr>
            <p:spPr bwMode="auto">
              <a:xfrm>
                <a:off x="9068" y="3585"/>
                <a:ext cx="540" cy="1576"/>
              </a:xfrm>
              <a:prstGeom prst="rect">
                <a:avLst/>
              </a:prstGeom>
              <a:solidFill>
                <a:srgbClr val="FFFFFF"/>
              </a:solidFill>
              <a:ln w="9525">
                <a:solidFill>
                  <a:srgbClr val="000000"/>
                </a:solidFill>
                <a:miter lim="800000"/>
                <a:headEnd/>
                <a:tailEnd/>
              </a:ln>
            </p:spPr>
            <p:txBody>
              <a:bodyPr/>
              <a:lstStyle/>
              <a:p>
                <a:pPr algn="just"/>
                <a:r>
                  <a:rPr lang="zh-CN" altLang="en-US" sz="1600">
                    <a:latin typeface="Times New Roman" pitchFamily="18" charset="0"/>
                  </a:rPr>
                  <a:t>高考成绩统计考</a:t>
                </a:r>
                <a:endParaRPr lang="zh-CN" altLang="en-US" sz="1600"/>
              </a:p>
            </p:txBody>
          </p:sp>
          <p:sp>
            <p:nvSpPr>
              <p:cNvPr id="75799" name="Line 38"/>
              <p:cNvSpPr>
                <a:spLocks noChangeShapeType="1"/>
              </p:cNvSpPr>
              <p:nvPr/>
            </p:nvSpPr>
            <p:spPr bwMode="auto">
              <a:xfrm>
                <a:off x="8588" y="3289"/>
                <a:ext cx="720" cy="0"/>
              </a:xfrm>
              <a:prstGeom prst="line">
                <a:avLst/>
              </a:prstGeom>
              <a:noFill/>
              <a:ln w="9525">
                <a:solidFill>
                  <a:srgbClr val="000000"/>
                </a:solidFill>
                <a:round/>
                <a:headEnd/>
                <a:tailEnd/>
              </a:ln>
            </p:spPr>
            <p:txBody>
              <a:bodyPr/>
              <a:lstStyle/>
              <a:p>
                <a:endParaRPr lang="zh-CN" altLang="en-US"/>
              </a:p>
            </p:txBody>
          </p:sp>
          <p:sp>
            <p:nvSpPr>
              <p:cNvPr id="75800" name="Line 39"/>
              <p:cNvSpPr>
                <a:spLocks noChangeShapeType="1"/>
              </p:cNvSpPr>
              <p:nvPr/>
            </p:nvSpPr>
            <p:spPr bwMode="auto">
              <a:xfrm>
                <a:off x="8588" y="3289"/>
                <a:ext cx="0" cy="312"/>
              </a:xfrm>
              <a:prstGeom prst="line">
                <a:avLst/>
              </a:prstGeom>
              <a:noFill/>
              <a:ln w="9525">
                <a:solidFill>
                  <a:srgbClr val="000000"/>
                </a:solidFill>
                <a:round/>
                <a:headEnd/>
                <a:tailEnd/>
              </a:ln>
            </p:spPr>
            <p:txBody>
              <a:bodyPr/>
              <a:lstStyle/>
              <a:p>
                <a:endParaRPr lang="zh-CN" altLang="en-US"/>
              </a:p>
            </p:txBody>
          </p:sp>
          <p:sp>
            <p:nvSpPr>
              <p:cNvPr id="75801" name="Line 40"/>
              <p:cNvSpPr>
                <a:spLocks noChangeShapeType="1"/>
              </p:cNvSpPr>
              <p:nvPr/>
            </p:nvSpPr>
            <p:spPr bwMode="auto">
              <a:xfrm>
                <a:off x="9308" y="3289"/>
                <a:ext cx="0" cy="296"/>
              </a:xfrm>
              <a:prstGeom prst="line">
                <a:avLst/>
              </a:prstGeom>
              <a:noFill/>
              <a:ln w="9525">
                <a:solidFill>
                  <a:srgbClr val="000000"/>
                </a:solidFill>
                <a:round/>
                <a:headEnd/>
                <a:tailEnd/>
              </a:ln>
            </p:spPr>
            <p:txBody>
              <a:bodyPr/>
              <a:lstStyle/>
              <a:p>
                <a:endParaRPr lang="zh-CN" altLang="en-US"/>
              </a:p>
            </p:txBody>
          </p:sp>
        </p:grpSp>
        <p:sp>
          <p:nvSpPr>
            <p:cNvPr id="75796" name="Line 41"/>
            <p:cNvSpPr>
              <a:spLocks noChangeShapeType="1"/>
            </p:cNvSpPr>
            <p:nvPr/>
          </p:nvSpPr>
          <p:spPr bwMode="auto">
            <a:xfrm>
              <a:off x="8768" y="2353"/>
              <a:ext cx="0" cy="312"/>
            </a:xfrm>
            <a:prstGeom prst="line">
              <a:avLst/>
            </a:prstGeom>
            <a:noFill/>
            <a:ln w="9525">
              <a:solidFill>
                <a:srgbClr val="000000"/>
              </a:solidFill>
              <a:round/>
              <a:headEnd/>
              <a:tailEnd/>
            </a:ln>
          </p:spPr>
          <p:txBody>
            <a:bodyPr/>
            <a:lstStyle/>
            <a:p>
              <a:endParaRPr lang="zh-CN" altLang="en-US"/>
            </a:p>
          </p:txBody>
        </p:sp>
      </p:grpSp>
    </p:spTree>
  </p:cSld>
  <p:clrMapOvr>
    <a:masterClrMapping/>
  </p:clrMapOvr>
  <p:transition>
    <p:wipe dir="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a:xfrm>
            <a:off x="468313" y="1773238"/>
            <a:ext cx="8386762" cy="4114800"/>
          </a:xfrm>
        </p:spPr>
        <p:txBody>
          <a:bodyPr/>
          <a:lstStyle/>
          <a:p>
            <a:pPr marL="0" indent="0" defTabSz="284163" eaLnBrk="1" hangingPunct="1">
              <a:buFont typeface="Wingdings" pitchFamily="2" charset="2"/>
              <a:buNone/>
              <a:tabLst>
                <a:tab pos="450850" algn="l"/>
              </a:tabLst>
            </a:pPr>
            <a:r>
              <a:rPr lang="zh-CN" altLang="en-US" sz="2400" b="1" smtClean="0"/>
              <a:t>例：下图是新生管理子系统的功能层次图：</a:t>
            </a:r>
          </a:p>
          <a:p>
            <a:pPr marL="0" indent="0" defTabSz="284163" eaLnBrk="1" hangingPunct="1">
              <a:tabLst>
                <a:tab pos="450850" algn="l"/>
              </a:tabLst>
            </a:pPr>
            <a:r>
              <a:rPr lang="zh-CN" altLang="en-US" sz="2400" b="1" smtClean="0"/>
              <a:t>要测试</a:t>
            </a:r>
            <a:r>
              <a:rPr lang="zh-CN" altLang="en-US" sz="2400" b="1" smtClean="0">
                <a:latin typeface="Arial" charset="0"/>
              </a:rPr>
              <a:t>“</a:t>
            </a:r>
            <a:r>
              <a:rPr lang="zh-CN" altLang="en-US" sz="2400" b="1" smtClean="0"/>
              <a:t>新生信息查询与统计</a:t>
            </a:r>
            <a:r>
              <a:rPr lang="zh-CN" altLang="en-US" sz="2400" b="1" smtClean="0">
                <a:latin typeface="Arial" charset="0"/>
              </a:rPr>
              <a:t>”</a:t>
            </a:r>
            <a:r>
              <a:rPr lang="zh-CN" altLang="en-US" sz="2400" b="1" smtClean="0"/>
              <a:t>模块，由于它不是独立运行的程序，需要有一个驱动模块来调用它，驱动模块要说明必需的变量、接收测试数据</a:t>
            </a:r>
            <a:r>
              <a:rPr lang="en-US" altLang="zh-CN" sz="2400" b="1" smtClean="0"/>
              <a:t>----</a:t>
            </a:r>
            <a:r>
              <a:rPr lang="zh-CN" altLang="en-US" sz="2400" b="1" smtClean="0"/>
              <a:t>模拟总控模块来调用它。另外还需要准备桩模块来代替被调用的子模块（新生比例分布、高考成绩统计），对于多个子模块可以用一个桩模块来代替。在测试时，用控制变量</a:t>
            </a:r>
            <a:r>
              <a:rPr lang="en-US" altLang="zh-CN" sz="2400" b="1" smtClean="0"/>
              <a:t>DISCOUNT</a:t>
            </a:r>
            <a:r>
              <a:rPr lang="en-US" altLang="zh-CN" sz="2400" b="1" smtClean="0">
                <a:latin typeface="Arial" charset="0"/>
              </a:rPr>
              <a:t>—</a:t>
            </a:r>
            <a:r>
              <a:rPr lang="en-US" altLang="zh-CN" sz="2400" b="1" smtClean="0"/>
              <a:t>TYPE</a:t>
            </a:r>
            <a:r>
              <a:rPr lang="zh-CN" altLang="en-US" sz="2400" b="1" smtClean="0"/>
              <a:t>标记是新生比例分布还是高考成绩统计。新生基本信息管理招生数据导入报到预处理新生报到管理新生信息查询与统计预分学号班级编排寝室安排预处理查询现场报到处理欠费查询统计报到情况统计新生比例分布高考成绩统计。</a:t>
            </a:r>
          </a:p>
          <a:p>
            <a:pPr marL="0" indent="0" defTabSz="284163" eaLnBrk="1" hangingPunct="1">
              <a:tabLst>
                <a:tab pos="450850" algn="l"/>
              </a:tabLst>
            </a:pPr>
            <a:endParaRPr lang="en-US" altLang="zh-CN" sz="2400" b="1" smtClean="0"/>
          </a:p>
        </p:txBody>
      </p:sp>
      <p:sp>
        <p:nvSpPr>
          <p:cNvPr id="76803" name="AutoShape 3">
            <a:hlinkClick r:id="" action="ppaction://noaction" highlightClick="1"/>
          </p:cNvPr>
          <p:cNvSpPr>
            <a:spLocks noChangeArrowheads="1"/>
          </p:cNvSpPr>
          <p:nvPr/>
        </p:nvSpPr>
        <p:spPr bwMode="auto">
          <a:xfrm>
            <a:off x="1403350" y="836613"/>
            <a:ext cx="4106863" cy="914400"/>
          </a:xfrm>
          <a:prstGeom prst="actionButtonBlank">
            <a:avLst/>
          </a:prstGeom>
          <a:noFill/>
          <a:ln w="9525">
            <a:noFill/>
            <a:miter lim="800000"/>
            <a:headEnd/>
            <a:tailEnd/>
          </a:ln>
        </p:spPr>
        <p:txBody>
          <a:bodyPr anchor="ctr"/>
          <a:lstStyle/>
          <a:p>
            <a:r>
              <a:rPr lang="en-US" altLang="zh-CN" sz="3200" b="1">
                <a:solidFill>
                  <a:srgbClr val="0A0A0E"/>
                </a:solidFill>
                <a:latin typeface="Times New Roman" pitchFamily="18" charset="0"/>
              </a:rPr>
              <a:t> </a:t>
            </a:r>
            <a:r>
              <a:rPr lang="en-US" altLang="zh-CN" sz="3600" b="1">
                <a:solidFill>
                  <a:srgbClr val="0A0A0E"/>
                </a:solidFill>
                <a:latin typeface="Times New Roman" pitchFamily="18" charset="0"/>
              </a:rPr>
              <a:t>3. </a:t>
            </a:r>
            <a:r>
              <a:rPr lang="zh-CN" altLang="en-US" sz="3600" b="1">
                <a:solidFill>
                  <a:srgbClr val="0A0A0E"/>
                </a:solidFill>
                <a:latin typeface="Times New Roman" pitchFamily="18" charset="0"/>
              </a:rPr>
              <a:t>软件测试步骤</a:t>
            </a:r>
          </a:p>
        </p:txBody>
      </p:sp>
    </p:spTree>
  </p:cSld>
  <p:clrMapOvr>
    <a:masterClrMapping/>
  </p:clrMapOvr>
  <p:transition>
    <p:wipe dir="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body" idx="1"/>
          </p:nvPr>
        </p:nvSpPr>
        <p:spPr>
          <a:xfrm>
            <a:off x="1042988" y="1989138"/>
            <a:ext cx="7812087" cy="3898900"/>
          </a:xfrm>
        </p:spPr>
        <p:txBody>
          <a:bodyPr/>
          <a:lstStyle/>
          <a:p>
            <a:pPr marL="0" indent="0" defTabSz="284163" eaLnBrk="1" hangingPunct="1">
              <a:buFont typeface="Wingdings" pitchFamily="2" charset="2"/>
              <a:buNone/>
              <a:tabLst>
                <a:tab pos="450850" algn="l"/>
              </a:tabLst>
            </a:pPr>
            <a:r>
              <a:rPr lang="zh-CN" altLang="en-US" sz="2400" b="1" smtClean="0">
                <a:latin typeface="宋体" pitchFamily="2" charset="-122"/>
              </a:rPr>
              <a:t>下面是伪码编写的驱动模块和桩模块。</a:t>
            </a:r>
          </a:p>
          <a:p>
            <a:pPr marL="0" indent="0" defTabSz="284163" eaLnBrk="1" hangingPunct="1">
              <a:buFont typeface="Wingdings" pitchFamily="2" charset="2"/>
              <a:buNone/>
              <a:tabLst>
                <a:tab pos="450850" algn="l"/>
              </a:tabLst>
            </a:pPr>
            <a:r>
              <a:rPr lang="zh-CN" altLang="en-US" sz="2400" b="1" smtClean="0">
                <a:latin typeface="宋体" pitchFamily="2" charset="-122"/>
              </a:rPr>
              <a:t>驱动模块的伪码：</a:t>
            </a:r>
          </a:p>
          <a:p>
            <a:pPr marL="0" indent="0" defTabSz="284163" eaLnBrk="1" hangingPunct="1">
              <a:tabLst>
                <a:tab pos="450850" algn="l"/>
              </a:tabLst>
            </a:pPr>
            <a:r>
              <a:rPr lang="en-US" altLang="zh-CN" sz="2400" b="1" smtClean="0">
                <a:latin typeface="宋体" pitchFamily="2" charset="-122"/>
              </a:rPr>
              <a:t>TEST DRIVER</a:t>
            </a:r>
          </a:p>
          <a:p>
            <a:pPr marL="0" indent="0" defTabSz="284163" eaLnBrk="1" hangingPunct="1">
              <a:tabLst>
                <a:tab pos="450850" algn="l"/>
              </a:tabLst>
            </a:pPr>
            <a:r>
              <a:rPr lang="en-US" altLang="zh-CN" sz="2400" b="1" smtClean="0">
                <a:latin typeface="宋体" pitchFamily="2" charset="-122"/>
              </a:rPr>
              <a:t>  WHILE </a:t>
            </a:r>
            <a:r>
              <a:rPr lang="zh-CN" altLang="en-US" sz="2400" b="1" smtClean="0">
                <a:latin typeface="宋体" pitchFamily="2" charset="-122"/>
              </a:rPr>
              <a:t>未到文件尾部</a:t>
            </a:r>
          </a:p>
          <a:p>
            <a:pPr marL="0" indent="0" defTabSz="284163" eaLnBrk="1" hangingPunct="1">
              <a:tabLst>
                <a:tab pos="450850" algn="l"/>
              </a:tabLst>
            </a:pPr>
            <a:r>
              <a:rPr lang="zh-CN" altLang="en-US" sz="2400" b="1" smtClean="0">
                <a:latin typeface="宋体" pitchFamily="2" charset="-122"/>
              </a:rPr>
              <a:t>    读取输入信息</a:t>
            </a:r>
          </a:p>
          <a:p>
            <a:pPr marL="0" indent="0" defTabSz="284163" eaLnBrk="1" hangingPunct="1">
              <a:tabLst>
                <a:tab pos="450850" algn="l"/>
              </a:tabLst>
            </a:pPr>
            <a:r>
              <a:rPr lang="zh-CN" altLang="en-US" sz="2400" b="1" smtClean="0">
                <a:latin typeface="宋体" pitchFamily="2" charset="-122"/>
              </a:rPr>
              <a:t>    </a:t>
            </a:r>
            <a:r>
              <a:rPr lang="en-US" altLang="zh-CN" sz="2400" b="1" smtClean="0">
                <a:latin typeface="宋体" pitchFamily="2" charset="-122"/>
              </a:rPr>
              <a:t>IF </a:t>
            </a:r>
            <a:r>
              <a:rPr lang="zh-CN" altLang="en-US" sz="2400" b="1" smtClean="0">
                <a:latin typeface="宋体" pitchFamily="2" charset="-122"/>
              </a:rPr>
              <a:t>输入信息是调用“新生信息查询与统计”模块</a:t>
            </a:r>
          </a:p>
          <a:p>
            <a:pPr marL="0" indent="0" defTabSz="284163" eaLnBrk="1" hangingPunct="1">
              <a:tabLst>
                <a:tab pos="450850" algn="l"/>
              </a:tabLst>
            </a:pPr>
            <a:r>
              <a:rPr lang="zh-CN" altLang="en-US" sz="2400" b="1" smtClean="0">
                <a:latin typeface="宋体" pitchFamily="2" charset="-122"/>
              </a:rPr>
              <a:t>      调用“新生信息查询与统计”模块</a:t>
            </a:r>
          </a:p>
          <a:p>
            <a:pPr marL="0" indent="0" defTabSz="284163" eaLnBrk="1" hangingPunct="1">
              <a:tabLst>
                <a:tab pos="450850" algn="l"/>
              </a:tabLst>
            </a:pPr>
            <a:r>
              <a:rPr lang="zh-CN" altLang="en-US" sz="2400" b="1" smtClean="0">
                <a:latin typeface="宋体" pitchFamily="2" charset="-122"/>
              </a:rPr>
              <a:t>    </a:t>
            </a:r>
            <a:r>
              <a:rPr lang="en-US" altLang="zh-CN" sz="2400" b="1" smtClean="0">
                <a:latin typeface="宋体" pitchFamily="2" charset="-122"/>
              </a:rPr>
              <a:t>END IF</a:t>
            </a:r>
          </a:p>
          <a:p>
            <a:pPr marL="0" indent="0" defTabSz="284163" eaLnBrk="1" hangingPunct="1">
              <a:tabLst>
                <a:tab pos="450850" algn="l"/>
              </a:tabLst>
            </a:pPr>
            <a:r>
              <a:rPr lang="en-US" altLang="zh-CN" sz="2400" b="1" smtClean="0">
                <a:latin typeface="宋体" pitchFamily="2" charset="-122"/>
              </a:rPr>
              <a:t>END WHILE</a:t>
            </a:r>
          </a:p>
          <a:p>
            <a:pPr marL="0" indent="0" defTabSz="284163" eaLnBrk="1" hangingPunct="1">
              <a:tabLst>
                <a:tab pos="450850" algn="l"/>
              </a:tabLst>
            </a:pPr>
            <a:r>
              <a:rPr lang="en-US" altLang="zh-CN" sz="2400" b="1" smtClean="0">
                <a:latin typeface="宋体" pitchFamily="2" charset="-122"/>
              </a:rPr>
              <a:t>END TEST DRIVER</a:t>
            </a:r>
          </a:p>
        </p:txBody>
      </p:sp>
      <p:sp>
        <p:nvSpPr>
          <p:cNvPr id="77827" name="AutoShape 3">
            <a:hlinkClick r:id="" action="ppaction://noaction" highlightClick="1"/>
          </p:cNvPr>
          <p:cNvSpPr>
            <a:spLocks noChangeArrowheads="1"/>
          </p:cNvSpPr>
          <p:nvPr/>
        </p:nvSpPr>
        <p:spPr bwMode="auto">
          <a:xfrm>
            <a:off x="1403350" y="836613"/>
            <a:ext cx="4106863" cy="914400"/>
          </a:xfrm>
          <a:prstGeom prst="actionButtonBlank">
            <a:avLst/>
          </a:prstGeom>
          <a:noFill/>
          <a:ln w="9525">
            <a:noFill/>
            <a:miter lim="800000"/>
            <a:headEnd/>
            <a:tailEnd/>
          </a:ln>
        </p:spPr>
        <p:txBody>
          <a:bodyPr anchor="ctr"/>
          <a:lstStyle/>
          <a:p>
            <a:r>
              <a:rPr lang="en-US" altLang="zh-CN" sz="3200" b="1">
                <a:solidFill>
                  <a:srgbClr val="0A0A0E"/>
                </a:solidFill>
                <a:latin typeface="Times New Roman" pitchFamily="18" charset="0"/>
              </a:rPr>
              <a:t> </a:t>
            </a:r>
            <a:r>
              <a:rPr lang="en-US" altLang="zh-CN" sz="3600" b="1">
                <a:solidFill>
                  <a:srgbClr val="0A0A0E"/>
                </a:solidFill>
                <a:latin typeface="Times New Roman" pitchFamily="18" charset="0"/>
              </a:rPr>
              <a:t>3. </a:t>
            </a:r>
            <a:r>
              <a:rPr lang="zh-CN" altLang="en-US" sz="3600" b="1">
                <a:solidFill>
                  <a:srgbClr val="0A0A0E"/>
                </a:solidFill>
                <a:latin typeface="Times New Roman" pitchFamily="18" charset="0"/>
              </a:rPr>
              <a:t>软件测试步骤</a:t>
            </a:r>
          </a:p>
        </p:txBody>
      </p:sp>
    </p:spTree>
  </p:cSld>
  <p:clrMapOvr>
    <a:masterClrMapping/>
  </p:clrMapOvr>
  <p:transition>
    <p:wipe dir="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1"/>
          </p:nvPr>
        </p:nvSpPr>
        <p:spPr>
          <a:xfrm>
            <a:off x="1258888" y="2060575"/>
            <a:ext cx="7596187" cy="3827463"/>
          </a:xfrm>
        </p:spPr>
        <p:txBody>
          <a:bodyPr/>
          <a:lstStyle/>
          <a:p>
            <a:pPr marL="0" indent="0" defTabSz="284163" eaLnBrk="1" hangingPunct="1">
              <a:buFont typeface="Wingdings" pitchFamily="2" charset="2"/>
              <a:buNone/>
              <a:tabLst>
                <a:tab pos="450850" algn="l"/>
              </a:tabLst>
            </a:pPr>
            <a:r>
              <a:rPr lang="zh-CN" altLang="en-US" sz="2400" smtClean="0"/>
              <a:t>桩模块的伪码：</a:t>
            </a:r>
          </a:p>
          <a:p>
            <a:pPr marL="0" indent="0" defTabSz="284163" eaLnBrk="1" hangingPunct="1">
              <a:tabLst>
                <a:tab pos="450850" algn="l"/>
              </a:tabLst>
            </a:pPr>
            <a:r>
              <a:rPr lang="en-US" altLang="zh-CN" sz="2400" smtClean="0"/>
              <a:t>TEST STUB</a:t>
            </a:r>
          </a:p>
          <a:p>
            <a:pPr marL="0" indent="0" defTabSz="284163" eaLnBrk="1" hangingPunct="1">
              <a:tabLst>
                <a:tab pos="450850" algn="l"/>
              </a:tabLst>
            </a:pPr>
            <a:r>
              <a:rPr lang="en-US" altLang="zh-CN" sz="2400" smtClean="0"/>
              <a:t>    IF DISCOUNT</a:t>
            </a:r>
            <a:r>
              <a:rPr lang="en-US" altLang="zh-CN" sz="2400" smtClean="0">
                <a:latin typeface="Arial" charset="0"/>
              </a:rPr>
              <a:t>—</a:t>
            </a:r>
            <a:r>
              <a:rPr lang="en-US" altLang="zh-CN" sz="2400" smtClean="0"/>
              <a:t>TYPE= </a:t>
            </a:r>
            <a:r>
              <a:rPr lang="en-US" altLang="zh-CN" sz="2400" smtClean="0">
                <a:latin typeface="Arial" charset="0"/>
              </a:rPr>
              <a:t>“</a:t>
            </a:r>
            <a:r>
              <a:rPr lang="zh-CN" altLang="en-US" sz="2400" smtClean="0"/>
              <a:t>新生比例分布</a:t>
            </a:r>
            <a:r>
              <a:rPr lang="zh-CN" altLang="en-US" sz="2400" smtClean="0">
                <a:latin typeface="Arial" charset="0"/>
              </a:rPr>
              <a:t>”</a:t>
            </a:r>
            <a:endParaRPr lang="zh-CN" altLang="en-US" sz="2400" smtClean="0"/>
          </a:p>
          <a:p>
            <a:pPr marL="0" indent="0" defTabSz="284163" eaLnBrk="1" hangingPunct="1">
              <a:tabLst>
                <a:tab pos="450850" algn="l"/>
              </a:tabLst>
            </a:pPr>
            <a:r>
              <a:rPr lang="zh-CN" altLang="en-US" sz="2400" smtClean="0"/>
              <a:t>      输出</a:t>
            </a:r>
            <a:r>
              <a:rPr lang="zh-CN" altLang="en-US" sz="2400" smtClean="0">
                <a:latin typeface="Arial" charset="0"/>
              </a:rPr>
              <a:t>“</a:t>
            </a:r>
            <a:r>
              <a:rPr lang="zh-CN" altLang="en-US" sz="2400" smtClean="0"/>
              <a:t>新生比例分布模块</a:t>
            </a:r>
            <a:r>
              <a:rPr lang="zh-CN" altLang="en-US" sz="2400" smtClean="0">
                <a:latin typeface="Arial" charset="0"/>
              </a:rPr>
              <a:t>”</a:t>
            </a:r>
            <a:endParaRPr lang="zh-CN" altLang="en-US" sz="2400" smtClean="0"/>
          </a:p>
          <a:p>
            <a:pPr marL="0" indent="0" defTabSz="284163" eaLnBrk="1" hangingPunct="1">
              <a:tabLst>
                <a:tab pos="450850" algn="l"/>
              </a:tabLst>
            </a:pPr>
            <a:r>
              <a:rPr lang="zh-CN" altLang="en-US" sz="2400" smtClean="0"/>
              <a:t>    </a:t>
            </a:r>
            <a:r>
              <a:rPr lang="en-US" altLang="zh-CN" sz="2400" smtClean="0"/>
              <a:t>ELSE</a:t>
            </a:r>
          </a:p>
          <a:p>
            <a:pPr marL="0" indent="0" defTabSz="284163" eaLnBrk="1" hangingPunct="1">
              <a:tabLst>
                <a:tab pos="450850" algn="l"/>
              </a:tabLst>
            </a:pPr>
            <a:r>
              <a:rPr lang="en-US" altLang="zh-CN" sz="2400" smtClean="0"/>
              <a:t>   </a:t>
            </a:r>
            <a:r>
              <a:rPr lang="zh-CN" altLang="en-US" sz="2400" smtClean="0"/>
              <a:t>输出</a:t>
            </a:r>
            <a:r>
              <a:rPr lang="zh-CN" altLang="en-US" sz="2400" smtClean="0">
                <a:latin typeface="Arial" charset="0"/>
              </a:rPr>
              <a:t>“</a:t>
            </a:r>
            <a:r>
              <a:rPr lang="zh-CN" altLang="en-US" sz="2400" smtClean="0"/>
              <a:t>高考成绩统计模块</a:t>
            </a:r>
            <a:r>
              <a:rPr lang="zh-CN" altLang="en-US" sz="2400" smtClean="0">
                <a:latin typeface="Arial" charset="0"/>
              </a:rPr>
              <a:t>”</a:t>
            </a:r>
            <a:endParaRPr lang="zh-CN" altLang="en-US" sz="2400" smtClean="0"/>
          </a:p>
          <a:p>
            <a:pPr marL="0" indent="0" defTabSz="284163" eaLnBrk="1" hangingPunct="1">
              <a:tabLst>
                <a:tab pos="450850" algn="l"/>
              </a:tabLst>
            </a:pPr>
            <a:r>
              <a:rPr lang="zh-CN" altLang="en-US" sz="2400" smtClean="0"/>
              <a:t>    </a:t>
            </a:r>
            <a:r>
              <a:rPr lang="en-US" altLang="zh-CN" sz="2400" smtClean="0"/>
              <a:t>END IF</a:t>
            </a:r>
          </a:p>
          <a:p>
            <a:pPr marL="0" indent="0" defTabSz="284163" eaLnBrk="1" hangingPunct="1">
              <a:tabLst>
                <a:tab pos="450850" algn="l"/>
              </a:tabLst>
            </a:pPr>
            <a:r>
              <a:rPr lang="en-US" altLang="zh-CN" sz="2400" smtClean="0"/>
              <a:t>END TEST STUB</a:t>
            </a:r>
          </a:p>
        </p:txBody>
      </p:sp>
      <p:sp>
        <p:nvSpPr>
          <p:cNvPr id="78851" name="AutoShape 3">
            <a:hlinkClick r:id="" action="ppaction://noaction" highlightClick="1"/>
          </p:cNvPr>
          <p:cNvSpPr>
            <a:spLocks noChangeArrowheads="1"/>
          </p:cNvSpPr>
          <p:nvPr/>
        </p:nvSpPr>
        <p:spPr bwMode="auto">
          <a:xfrm>
            <a:off x="1403350" y="836613"/>
            <a:ext cx="4106863" cy="914400"/>
          </a:xfrm>
          <a:prstGeom prst="actionButtonBlank">
            <a:avLst/>
          </a:prstGeom>
          <a:noFill/>
          <a:ln w="9525">
            <a:noFill/>
            <a:miter lim="800000"/>
            <a:headEnd/>
            <a:tailEnd/>
          </a:ln>
        </p:spPr>
        <p:txBody>
          <a:bodyPr anchor="ctr"/>
          <a:lstStyle/>
          <a:p>
            <a:r>
              <a:rPr lang="en-US" altLang="zh-CN" sz="3200" b="1">
                <a:solidFill>
                  <a:srgbClr val="0A0A0E"/>
                </a:solidFill>
                <a:latin typeface="Times New Roman" pitchFamily="18" charset="0"/>
              </a:rPr>
              <a:t> </a:t>
            </a:r>
            <a:r>
              <a:rPr lang="en-US" altLang="zh-CN" sz="3600" b="1">
                <a:solidFill>
                  <a:srgbClr val="0A0A0E"/>
                </a:solidFill>
                <a:latin typeface="Times New Roman" pitchFamily="18" charset="0"/>
              </a:rPr>
              <a:t>3. </a:t>
            </a:r>
            <a:r>
              <a:rPr lang="zh-CN" altLang="en-US" sz="3600" b="1">
                <a:solidFill>
                  <a:srgbClr val="0A0A0E"/>
                </a:solidFill>
                <a:latin typeface="Times New Roman" pitchFamily="18" charset="0"/>
              </a:rPr>
              <a:t>软件测试步骤</a:t>
            </a:r>
          </a:p>
        </p:txBody>
      </p:sp>
    </p:spTree>
  </p:cSld>
  <p:clrMapOvr>
    <a:masterClrMapping/>
  </p:clrMapOvr>
  <p:transition>
    <p:wipe dir="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a:spLocks noGrp="1" noChangeArrowheads="1"/>
          </p:cNvSpPr>
          <p:nvPr>
            <p:ph type="body" idx="1"/>
          </p:nvPr>
        </p:nvSpPr>
        <p:spPr>
          <a:xfrm>
            <a:off x="827088" y="2017713"/>
            <a:ext cx="7561262" cy="4114800"/>
          </a:xfrm>
        </p:spPr>
        <p:txBody>
          <a:bodyPr/>
          <a:lstStyle/>
          <a:p>
            <a:pPr marL="0" indent="0" algn="just" defTabSz="284163" eaLnBrk="1" hangingPunct="1">
              <a:buFont typeface="Wingdings" pitchFamily="2" charset="2"/>
              <a:buNone/>
              <a:tabLst>
                <a:tab pos="450850" algn="l"/>
              </a:tabLst>
            </a:pPr>
            <a:r>
              <a:rPr lang="zh-CN" altLang="en-US" b="1" smtClean="0"/>
              <a:t>集成测试</a:t>
            </a:r>
            <a:r>
              <a:rPr lang="en-US" altLang="zh-CN" b="1" smtClean="0"/>
              <a:t>:</a:t>
            </a:r>
            <a:endParaRPr lang="en-US" altLang="zh-CN" b="1" smtClean="0">
              <a:cs typeface="Times New Roman" pitchFamily="18" charset="0"/>
            </a:endParaRPr>
          </a:p>
          <a:p>
            <a:pPr marL="274638" lvl="1" indent="0" algn="just" defTabSz="284163" eaLnBrk="1" hangingPunct="1">
              <a:lnSpc>
                <a:spcPct val="110000"/>
              </a:lnSpc>
              <a:spcBef>
                <a:spcPct val="30000"/>
              </a:spcBef>
              <a:buFont typeface="Wingdings" pitchFamily="2" charset="2"/>
              <a:buNone/>
              <a:tabLst>
                <a:tab pos="450850" algn="l"/>
              </a:tabLst>
            </a:pPr>
            <a:r>
              <a:rPr lang="zh-CN" altLang="en-US" b="1" smtClean="0">
                <a:latin typeface="Times New Roman" pitchFamily="18" charset="0"/>
              </a:rPr>
              <a:t>集成测试是将已测试过的模块组合成子系统，重点测试各模块之间接口和联系。它所测试的内容包括：单元间的接口以及集成后的功能。</a:t>
            </a:r>
          </a:p>
          <a:p>
            <a:pPr marL="274638" lvl="1" indent="0" algn="just" defTabSz="284163" eaLnBrk="1" hangingPunct="1">
              <a:lnSpc>
                <a:spcPct val="110000"/>
              </a:lnSpc>
              <a:spcBef>
                <a:spcPct val="30000"/>
              </a:spcBef>
              <a:buFont typeface="Wingdings" pitchFamily="2" charset="2"/>
              <a:buNone/>
              <a:tabLst>
                <a:tab pos="450850" algn="l"/>
              </a:tabLst>
            </a:pPr>
            <a:r>
              <a:rPr lang="zh-CN" altLang="en-US" b="1" smtClean="0"/>
              <a:t>使用黑盒测试方法测试集成的功能，并且对以前的集成进行回归测试。</a:t>
            </a:r>
            <a:r>
              <a:rPr lang="zh-CN" altLang="en-US" smtClean="0"/>
              <a:t> </a:t>
            </a:r>
          </a:p>
        </p:txBody>
      </p:sp>
      <p:sp>
        <p:nvSpPr>
          <p:cNvPr id="80899" name="AutoShape 4">
            <a:hlinkClick r:id="" action="ppaction://noaction" highlightClick="1"/>
          </p:cNvPr>
          <p:cNvSpPr>
            <a:spLocks noChangeArrowheads="1"/>
          </p:cNvSpPr>
          <p:nvPr/>
        </p:nvSpPr>
        <p:spPr bwMode="auto">
          <a:xfrm>
            <a:off x="1331913" y="836613"/>
            <a:ext cx="4106862" cy="914400"/>
          </a:xfrm>
          <a:prstGeom prst="actionButtonBlank">
            <a:avLst/>
          </a:prstGeom>
          <a:noFill/>
          <a:ln w="9525">
            <a:noFill/>
            <a:miter lim="800000"/>
            <a:headEnd/>
            <a:tailEnd/>
          </a:ln>
        </p:spPr>
        <p:txBody>
          <a:bodyPr anchor="ctr"/>
          <a:lstStyle/>
          <a:p>
            <a:r>
              <a:rPr lang="en-US" altLang="zh-CN" sz="3600" b="1">
                <a:solidFill>
                  <a:srgbClr val="0A0A0E"/>
                </a:solidFill>
                <a:latin typeface="Times New Roman" pitchFamily="18" charset="0"/>
              </a:rPr>
              <a:t> 3. </a:t>
            </a:r>
            <a:r>
              <a:rPr lang="zh-CN" altLang="en-US" sz="3600" b="1">
                <a:solidFill>
                  <a:srgbClr val="0A0A0E"/>
                </a:solidFill>
                <a:latin typeface="Times New Roman" pitchFamily="18" charset="0"/>
              </a:rPr>
              <a:t>软件测试步骤</a:t>
            </a:r>
          </a:p>
        </p:txBody>
      </p:sp>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14472</TotalTime>
  <Words>10775</Words>
  <Application>Microsoft Office PowerPoint</Application>
  <PresentationFormat>全屏显示(4:3)</PresentationFormat>
  <Paragraphs>1210</Paragraphs>
  <Slides>149</Slides>
  <Notes>7</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149</vt:i4>
      </vt:variant>
    </vt:vector>
  </HeadingPairs>
  <TitlesOfParts>
    <vt:vector size="164" baseType="lpstr">
      <vt:lpstr>Tahoma</vt:lpstr>
      <vt:lpstr>宋体</vt:lpstr>
      <vt:lpstr>Arial</vt:lpstr>
      <vt:lpstr>Wingdings</vt:lpstr>
      <vt:lpstr>Times New Roman</vt:lpstr>
      <vt:lpstr>隶书</vt:lpstr>
      <vt:lpstr>华文中宋</vt:lpstr>
      <vt:lpstr>楷体_GB2312</vt:lpstr>
      <vt:lpstr>黑体</vt:lpstr>
      <vt:lpstr>Verdana</vt:lpstr>
      <vt:lpstr>Webdings</vt:lpstr>
      <vt:lpstr>PMingLiU</vt:lpstr>
      <vt:lpstr>Symbol</vt:lpstr>
      <vt:lpstr>Blends</vt:lpstr>
      <vt:lpstr>Microsoft Office Excel 工作表</vt:lpstr>
      <vt:lpstr>幻灯片 1</vt:lpstr>
      <vt:lpstr>本章学习目标</vt:lpstr>
      <vt:lpstr>第六章 管理信息系统的实施</vt:lpstr>
      <vt:lpstr>第六章 管理信息系统的实施</vt:lpstr>
      <vt:lpstr>第六章 管理信息系统的实施</vt:lpstr>
      <vt:lpstr>幻灯片 6</vt:lpstr>
      <vt:lpstr>系统实施的工作流程</vt:lpstr>
      <vt:lpstr>第六章 管理信息系统实施</vt:lpstr>
      <vt:lpstr>第六章 管理信息系统实施</vt:lpstr>
      <vt:lpstr>自顶向下的实现方法</vt:lpstr>
      <vt:lpstr>幻灯片 11</vt:lpstr>
      <vt:lpstr>幻灯片 12</vt:lpstr>
      <vt:lpstr>幻灯片 13</vt:lpstr>
      <vt:lpstr>  程序设计的目标</vt:lpstr>
      <vt:lpstr>幻灯片 15</vt:lpstr>
      <vt:lpstr>幻灯片 16</vt:lpstr>
      <vt:lpstr>幻灯片 17</vt:lpstr>
      <vt:lpstr>幻灯片 18</vt:lpstr>
      <vt:lpstr>6.2 程序设计</vt:lpstr>
      <vt:lpstr>6.2 程序设计</vt:lpstr>
      <vt:lpstr>结构化程序设计</vt:lpstr>
      <vt:lpstr>结构化程序设计</vt:lpstr>
      <vt:lpstr>结构化程序设计</vt:lpstr>
      <vt:lpstr>面向对象的程序设计 </vt:lpstr>
      <vt:lpstr>可视化编程技术 </vt:lpstr>
      <vt:lpstr>程序的内部文档 </vt:lpstr>
      <vt:lpstr>程序错误的分类 </vt:lpstr>
      <vt:lpstr>幻灯片 28</vt:lpstr>
      <vt:lpstr>6.2 程序设计</vt:lpstr>
      <vt:lpstr>幻灯片 30</vt:lpstr>
      <vt:lpstr>幻灯片 31</vt:lpstr>
      <vt:lpstr>6.3.1 软件测试</vt:lpstr>
      <vt:lpstr>6.3.1 软件测试</vt:lpstr>
      <vt:lpstr>6.3.1 软件测试</vt:lpstr>
      <vt:lpstr>6.3.1 软件测试</vt:lpstr>
      <vt:lpstr>幻灯片 36</vt:lpstr>
      <vt:lpstr>幻灯片 37</vt:lpstr>
      <vt:lpstr>幻灯片 38</vt:lpstr>
      <vt:lpstr>幻灯片 39</vt:lpstr>
      <vt:lpstr>幻灯片 40</vt:lpstr>
      <vt:lpstr>幻灯片 41</vt:lpstr>
      <vt:lpstr>白盒测试</vt:lpstr>
      <vt:lpstr>白盒测试</vt:lpstr>
      <vt:lpstr>白盒测试</vt:lpstr>
      <vt:lpstr>白盒测试</vt:lpstr>
      <vt:lpstr>白盒测试</vt:lpstr>
      <vt:lpstr>白盒测试</vt:lpstr>
      <vt:lpstr>设计的测试用例子</vt:lpstr>
      <vt:lpstr>白盒测试</vt:lpstr>
      <vt:lpstr>设计的测试用例</vt:lpstr>
      <vt:lpstr>白盒测试</vt:lpstr>
      <vt:lpstr>幻灯片 52</vt:lpstr>
      <vt:lpstr>黑盒测试</vt:lpstr>
      <vt:lpstr>黑盒测试</vt:lpstr>
      <vt:lpstr>黑盒测试</vt:lpstr>
      <vt:lpstr>等价类划分</vt:lpstr>
      <vt:lpstr>等价类划分</vt:lpstr>
      <vt:lpstr>等价类划分</vt:lpstr>
      <vt:lpstr>等价类划分</vt:lpstr>
      <vt:lpstr>等价类划分</vt:lpstr>
      <vt:lpstr>等价类划分</vt:lpstr>
      <vt:lpstr>等价类划分</vt:lpstr>
      <vt:lpstr>等价类划分</vt:lpstr>
      <vt:lpstr>等价类划分</vt:lpstr>
      <vt:lpstr>第一步：电话号码等价类划分</vt:lpstr>
      <vt:lpstr>第一步：电话号码等价类划分</vt:lpstr>
      <vt:lpstr>第一步：电话号码等价类划分</vt:lpstr>
      <vt:lpstr>第二步：确定测试用例</vt:lpstr>
      <vt:lpstr>第二步：确定测试用例</vt:lpstr>
      <vt:lpstr>黑盒法</vt:lpstr>
      <vt:lpstr>边界值测试设计测试用例原则</vt:lpstr>
      <vt:lpstr>边界值测试设计测试用例原则</vt:lpstr>
      <vt:lpstr>边界值测试设计测试用例原则</vt:lpstr>
      <vt:lpstr>边界值测试设计测试用例举例</vt:lpstr>
      <vt:lpstr>边界值测试设计测试用例原则</vt:lpstr>
      <vt:lpstr>黑盒法</vt:lpstr>
      <vt:lpstr>综合策略</vt:lpstr>
      <vt:lpstr>黑盒测试</vt:lpstr>
      <vt:lpstr>黑盒测试</vt:lpstr>
      <vt:lpstr>幻灯片 80</vt:lpstr>
      <vt:lpstr>幻灯片 81</vt:lpstr>
      <vt:lpstr>幻灯片 82</vt:lpstr>
      <vt:lpstr>幻灯片 83</vt:lpstr>
      <vt:lpstr>错误种类 </vt:lpstr>
      <vt:lpstr>幻灯片 85</vt:lpstr>
      <vt:lpstr>幻灯片 86</vt:lpstr>
      <vt:lpstr>幻灯片 87</vt:lpstr>
      <vt:lpstr>幻灯片 88</vt:lpstr>
      <vt:lpstr>幻灯片 89</vt:lpstr>
      <vt:lpstr>幻灯片 90</vt:lpstr>
      <vt:lpstr>幻灯片 91</vt:lpstr>
      <vt:lpstr>幻灯片 92</vt:lpstr>
      <vt:lpstr>3. 软件测试步骤</vt:lpstr>
      <vt:lpstr>3. 软件测试步骤</vt:lpstr>
      <vt:lpstr>幻灯片 95</vt:lpstr>
      <vt:lpstr>幻灯片 96</vt:lpstr>
      <vt:lpstr>幻灯片 97</vt:lpstr>
      <vt:lpstr>幻灯片 98</vt:lpstr>
      <vt:lpstr>幻灯片 99</vt:lpstr>
      <vt:lpstr>幻灯片 100</vt:lpstr>
      <vt:lpstr>幻灯片 101</vt:lpstr>
      <vt:lpstr>幻灯片 102</vt:lpstr>
      <vt:lpstr>幻灯片 103</vt:lpstr>
      <vt:lpstr>集成测试</vt:lpstr>
      <vt:lpstr>幻灯片 105</vt:lpstr>
      <vt:lpstr>幻灯片 106</vt:lpstr>
      <vt:lpstr>幻灯片 107</vt:lpstr>
      <vt:lpstr>3.软件测试步骤</vt:lpstr>
      <vt:lpstr>3.软件测试步骤</vt:lpstr>
      <vt:lpstr>幻灯片 110</vt:lpstr>
      <vt:lpstr>幻灯片 111</vt:lpstr>
      <vt:lpstr>幻灯片 112</vt:lpstr>
      <vt:lpstr>幻灯片 113</vt:lpstr>
      <vt:lpstr>幻灯片 114</vt:lpstr>
      <vt:lpstr>幻灯片 115</vt:lpstr>
      <vt:lpstr>幻灯片 116</vt:lpstr>
      <vt:lpstr>幻灯片 117</vt:lpstr>
      <vt:lpstr>测试计划</vt:lpstr>
      <vt:lpstr>幻灯片 119</vt:lpstr>
      <vt:lpstr>幻灯片 120</vt:lpstr>
      <vt:lpstr>       案例研究</vt:lpstr>
      <vt:lpstr>微软的测试工作</vt:lpstr>
      <vt:lpstr>微软的测试工作</vt:lpstr>
      <vt:lpstr>测试计划</vt:lpstr>
      <vt:lpstr>测试计划</vt:lpstr>
      <vt:lpstr>测试计划</vt:lpstr>
      <vt:lpstr>测试计划</vt:lpstr>
      <vt:lpstr>微软的测试工作</vt:lpstr>
      <vt:lpstr>微软的测试工作</vt:lpstr>
      <vt:lpstr>微软的测试工作</vt:lpstr>
      <vt:lpstr>Bug的不同处理方式</vt:lpstr>
      <vt:lpstr>帕雷托分析</vt:lpstr>
      <vt:lpstr>幻灯片 133</vt:lpstr>
      <vt:lpstr>1.5.4MIS的结构</vt:lpstr>
      <vt:lpstr>6.3.2 软件调试</vt:lpstr>
      <vt:lpstr>6.3.2 软件调试</vt:lpstr>
      <vt:lpstr>幻灯片 137</vt:lpstr>
      <vt:lpstr>幻灯片 138</vt:lpstr>
      <vt:lpstr>1.5.4MIS的结构</vt:lpstr>
      <vt:lpstr>幻灯片 140</vt:lpstr>
      <vt:lpstr>幻灯片 141</vt:lpstr>
      <vt:lpstr>1.5.4MIS的结构</vt:lpstr>
      <vt:lpstr>1.5.4MIS的结构</vt:lpstr>
      <vt:lpstr>1.5.4MIS的结构</vt:lpstr>
      <vt:lpstr>1.5.4MIS的结构</vt:lpstr>
      <vt:lpstr>第一章思考题</vt:lpstr>
      <vt:lpstr>第一章思考题</vt:lpstr>
      <vt:lpstr>1.5.4MIS的结构</vt:lpstr>
      <vt:lpstr>1.5.4MIS的结构</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MIS前四章</dc:title>
  <dc:creator>郑小玲</dc:creator>
  <cp:lastModifiedBy>User</cp:lastModifiedBy>
  <cp:revision>678</cp:revision>
  <dcterms:created xsi:type="dcterms:W3CDTF">1998-04-10T03:48:56Z</dcterms:created>
  <dcterms:modified xsi:type="dcterms:W3CDTF">2014-07-30T08:39:11Z</dcterms:modified>
</cp:coreProperties>
</file>