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3"/>
  </p:notesMasterIdLst>
  <p:sldIdLst>
    <p:sldId id="1807" r:id="rId2"/>
    <p:sldId id="1808" r:id="rId3"/>
    <p:sldId id="1809" r:id="rId4"/>
    <p:sldId id="1856" r:id="rId5"/>
    <p:sldId id="1966" r:id="rId6"/>
    <p:sldId id="1967" r:id="rId7"/>
    <p:sldId id="1944" r:id="rId8"/>
    <p:sldId id="1968" r:id="rId9"/>
    <p:sldId id="1969" r:id="rId10"/>
    <p:sldId id="1963" r:id="rId11"/>
    <p:sldId id="1970" r:id="rId12"/>
    <p:sldId id="1971" r:id="rId13"/>
    <p:sldId id="1972" r:id="rId14"/>
    <p:sldId id="1973" r:id="rId15"/>
    <p:sldId id="1974" r:id="rId16"/>
    <p:sldId id="1975" r:id="rId17"/>
    <p:sldId id="1976" r:id="rId18"/>
    <p:sldId id="1977" r:id="rId19"/>
    <p:sldId id="1978" r:id="rId20"/>
    <p:sldId id="1979" r:id="rId21"/>
    <p:sldId id="1980" r:id="rId22"/>
    <p:sldId id="1981" r:id="rId23"/>
    <p:sldId id="1982" r:id="rId24"/>
    <p:sldId id="1983" r:id="rId25"/>
    <p:sldId id="1984" r:id="rId26"/>
    <p:sldId id="1985" r:id="rId27"/>
    <p:sldId id="1986" r:id="rId28"/>
    <p:sldId id="1987" r:id="rId29"/>
    <p:sldId id="1988" r:id="rId30"/>
    <p:sldId id="1989" r:id="rId31"/>
    <p:sldId id="1990" r:id="rId32"/>
    <p:sldId id="1991" r:id="rId33"/>
    <p:sldId id="1992" r:id="rId34"/>
    <p:sldId id="1993" r:id="rId35"/>
    <p:sldId id="1994" r:id="rId36"/>
    <p:sldId id="1995" r:id="rId37"/>
    <p:sldId id="1996" r:id="rId38"/>
    <p:sldId id="1997" r:id="rId39"/>
    <p:sldId id="1998" r:id="rId40"/>
    <p:sldId id="1999" r:id="rId41"/>
    <p:sldId id="2000"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3F"/>
    <a:srgbClr val="FB4765"/>
    <a:srgbClr val="FF5050"/>
    <a:srgbClr val="0000FF"/>
    <a:srgbClr val="080808"/>
    <a:srgbClr val="FFFF00"/>
    <a:srgbClr val="FFFFF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49" autoAdjust="0"/>
    <p:restoredTop sz="78097" autoAdjust="0"/>
  </p:normalViewPr>
  <p:slideViewPr>
    <p:cSldViewPr>
      <p:cViewPr varScale="1">
        <p:scale>
          <a:sx n="39" d="100"/>
          <a:sy n="39" d="100"/>
        </p:scale>
        <p:origin x="-4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5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9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1839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839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839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39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839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B819B2B5-D690-4949-B005-E5C0CBCD9FE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12450" name="Group 2"/>
          <p:cNvGrpSpPr>
            <a:grpSpLocks/>
          </p:cNvGrpSpPr>
          <p:nvPr/>
        </p:nvGrpSpPr>
        <p:grpSpPr bwMode="auto">
          <a:xfrm>
            <a:off x="0" y="2438400"/>
            <a:ext cx="9009063" cy="1052513"/>
            <a:chOff x="0" y="1536"/>
            <a:chExt cx="5675" cy="663"/>
          </a:xfrm>
        </p:grpSpPr>
        <p:grpSp>
          <p:nvGrpSpPr>
            <p:cNvPr id="1512451" name="Group 3"/>
            <p:cNvGrpSpPr>
              <a:grpSpLocks/>
            </p:cNvGrpSpPr>
            <p:nvPr/>
          </p:nvGrpSpPr>
          <p:grpSpPr bwMode="auto">
            <a:xfrm>
              <a:off x="183" y="1604"/>
              <a:ext cx="448" cy="299"/>
              <a:chOff x="720" y="336"/>
              <a:chExt cx="624" cy="432"/>
            </a:xfrm>
          </p:grpSpPr>
          <p:sp>
            <p:nvSpPr>
              <p:cNvPr id="151245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151245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1512454" name="Group 6"/>
            <p:cNvGrpSpPr>
              <a:grpSpLocks/>
            </p:cNvGrpSpPr>
            <p:nvPr/>
          </p:nvGrpSpPr>
          <p:grpSpPr bwMode="auto">
            <a:xfrm>
              <a:off x="261" y="1870"/>
              <a:ext cx="465" cy="299"/>
              <a:chOff x="912" y="2640"/>
              <a:chExt cx="672" cy="432"/>
            </a:xfrm>
          </p:grpSpPr>
          <p:sp>
            <p:nvSpPr>
              <p:cNvPr id="1512455"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151245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151245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151245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151245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151246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124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5124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15124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5124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C8C5A74-D904-4E69-87D9-040C24B6DC81}" type="slidenum">
              <a:rPr lang="en-US" altLang="zh-CN"/>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F350D6-8118-4F1A-98F9-9C80DAC1CAEC}" type="slidenum">
              <a:rPr lang="en-US" altLang="zh-CN"/>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B699D9-887F-4E53-9B89-470AFFCED7E9}" type="slidenum">
              <a:rPr lang="en-US" altLang="zh-CN"/>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999F55CB-A89F-4596-90C2-8E14E6446DFF}" type="slidenum">
              <a:rPr lang="en-US" altLang="zh-CN"/>
              <a:pPr/>
              <a:t>‹#›</a:t>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7042150" y="6243638"/>
            <a:ext cx="1905000" cy="457200"/>
          </a:xfrm>
        </p:spPr>
        <p:txBody>
          <a:bodyPr/>
          <a:lstStyle>
            <a:lvl1pPr>
              <a:defRPr/>
            </a:lvl1pPr>
          </a:lstStyle>
          <a:p>
            <a:fld id="{956DA6B3-A845-405F-A26B-01A871A7BAE2}" type="slidenum">
              <a:rPr lang="en-US" altLang="zh-CN"/>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E8C1F0D-AC92-4FDC-86C7-D5DF03DF182D}" type="slidenum">
              <a:rPr lang="en-US" altLang="zh-CN"/>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5253283-F216-4777-8C1A-C8E51C548805}" type="slidenum">
              <a:rPr lang="en-US" altLang="zh-CN"/>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55314EE-8178-44AE-9F9D-BEFD4A04E732}" type="slidenum">
              <a:rPr lang="en-US" altLang="zh-CN"/>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7F90D66-FA5D-4F53-93A0-890415743389}" type="slidenum">
              <a:rPr lang="en-US" altLang="zh-CN"/>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F0B8D8E-8AA6-4612-B087-76703F1FE7AD}" type="slidenum">
              <a:rPr lang="en-US" altLang="zh-CN"/>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B7535CC-D8E9-4F72-A2E9-4A13E97D7A61}" type="slidenum">
              <a:rPr lang="en-US" altLang="zh-CN"/>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CC6686F-ADB3-4794-AFD0-BBD18EEFECDF}" type="slidenum">
              <a:rPr lang="en-US" altLang="zh-CN"/>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464F81A-C04D-49F5-B1C6-990E0F6B39CB}" type="slidenum">
              <a:rPr lang="en-US" altLang="zh-CN"/>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14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zh-CN" altLang="zh-CN" sz="2400"/>
          </a:p>
        </p:txBody>
      </p:sp>
      <p:sp>
        <p:nvSpPr>
          <p:cNvPr id="15114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15114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zh-CN" altLang="zh-CN" sz="2400"/>
          </a:p>
        </p:txBody>
      </p:sp>
      <p:sp>
        <p:nvSpPr>
          <p:cNvPr id="15114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15114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zh-CN" altLang="zh-CN" sz="2400"/>
          </a:p>
        </p:txBody>
      </p:sp>
      <p:sp>
        <p:nvSpPr>
          <p:cNvPr id="15114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zh-CN" altLang="zh-CN" sz="2400"/>
          </a:p>
        </p:txBody>
      </p:sp>
      <p:sp>
        <p:nvSpPr>
          <p:cNvPr id="15114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15114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5114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114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15114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151143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8AE98080-9ED1-4F29-89E7-A72283660C0F}" type="slidenum">
              <a:rPr lang="en-US" altLang="zh-CN"/>
              <a:pPr/>
              <a:t>‹#›</a:t>
            </a:fld>
            <a:endParaRPr lang="en-US" altLang="zh-CN"/>
          </a:p>
        </p:txBody>
      </p:sp>
      <p:sp>
        <p:nvSpPr>
          <p:cNvPr id="1511438" name="Text Box 14"/>
          <p:cNvSpPr txBox="1">
            <a:spLocks noChangeArrowheads="1"/>
          </p:cNvSpPr>
          <p:nvPr userDrawn="1"/>
        </p:nvSpPr>
        <p:spPr bwMode="auto">
          <a:xfrm>
            <a:off x="7812088" y="6165850"/>
            <a:ext cx="990600" cy="366713"/>
          </a:xfrm>
          <a:prstGeom prst="rect">
            <a:avLst/>
          </a:prstGeom>
          <a:noFill/>
          <a:ln w="9525">
            <a:noFill/>
            <a:miter lim="800000"/>
            <a:headEnd/>
            <a:tailEnd/>
          </a:ln>
          <a:effectLst/>
        </p:spPr>
        <p:txBody>
          <a:bodyPr>
            <a:spAutoFit/>
          </a:bodyPr>
          <a:lstStyle/>
          <a:p>
            <a:pPr>
              <a:spcBef>
                <a:spcPct val="50000"/>
              </a:spcBef>
            </a:pPr>
            <a:r>
              <a:rPr kumimoji="1" lang="zh-CN" altLang="en-US">
                <a:latin typeface="隶书" pitchFamily="49" charset="-122"/>
                <a:ea typeface="隶书" pitchFamily="49" charset="-122"/>
              </a:rPr>
              <a:t>第</a:t>
            </a:r>
            <a:fld id="{D3D51E7B-AAB4-4A2D-BA42-B1EE4E8171D7}" type="slidenum">
              <a:rPr kumimoji="1" lang="zh-CN" altLang="en-US" b="1">
                <a:latin typeface="隶书" pitchFamily="49" charset="-122"/>
                <a:ea typeface="隶书" pitchFamily="49" charset="-122"/>
              </a:rPr>
              <a:pPr>
                <a:spcBef>
                  <a:spcPct val="50000"/>
                </a:spcBef>
              </a:pPr>
              <a:t>‹#›</a:t>
            </a:fld>
            <a:r>
              <a:rPr kumimoji="1" lang="zh-CN" altLang="en-US" b="1">
                <a:latin typeface="隶书" pitchFamily="49" charset="-122"/>
                <a:ea typeface="隶书" pitchFamily="49" charset="-122"/>
              </a:rPr>
              <a:t>页</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ransition>
    <p:wipe dir="r"/>
  </p:transition>
  <p:timing>
    <p:tnLst>
      <p:par>
        <p:cTn id="1" dur="indefinite" restart="never" nodeType="tmRoot"/>
      </p:par>
    </p:tnLst>
  </p:timing>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rgbClr val="0A0A0E"/>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rgbClr val="0A0A0E"/>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rgbClr val="0A0A0E"/>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rgbClr val="0A0A0E"/>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0A0A0E"/>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828.htm" TargetMode="External"/><Relationship Id="rId2" Type="http://schemas.openxmlformats.org/officeDocument/2006/relationships/hyperlink" Target="http://baike.baidu.com/view/4232.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aike.baidu.com/view/460250.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Text Box 2"/>
          <p:cNvSpPr txBox="1">
            <a:spLocks noChangeArrowheads="1"/>
          </p:cNvSpPr>
          <p:nvPr/>
        </p:nvSpPr>
        <p:spPr bwMode="auto">
          <a:xfrm>
            <a:off x="468313" y="1584325"/>
            <a:ext cx="8281987" cy="2759075"/>
          </a:xfrm>
          <a:prstGeom prst="rect">
            <a:avLst/>
          </a:prstGeom>
          <a:noFill/>
          <a:ln w="9525">
            <a:noFill/>
            <a:miter lim="800000"/>
            <a:headEnd/>
            <a:tailEnd/>
          </a:ln>
          <a:effectLst>
            <a:outerShdw dist="89803" dir="2700000" algn="ctr" rotWithShape="0">
              <a:schemeClr val="bg2"/>
            </a:outerShdw>
          </a:effectLst>
        </p:spPr>
        <p:txBody>
          <a:bodyPr>
            <a:spAutoFit/>
          </a:bodyPr>
          <a:lstStyle/>
          <a:p>
            <a:pPr algn="ctr">
              <a:spcBef>
                <a:spcPct val="50000"/>
              </a:spcBef>
            </a:pPr>
            <a:r>
              <a:rPr kumimoji="1" lang="zh-CN" altLang="en-US" sz="7000" b="1" dirty="0" smtClean="0">
                <a:solidFill>
                  <a:srgbClr val="0A0A0E"/>
                </a:solidFill>
                <a:effectLst>
                  <a:outerShdw blurRad="38100" dist="38100" dir="2700000" algn="tl">
                    <a:srgbClr val="C0C0C0"/>
                  </a:outerShdw>
                </a:effectLst>
                <a:latin typeface="隶书" pitchFamily="49" charset="-122"/>
                <a:ea typeface="隶书" pitchFamily="49" charset="-122"/>
              </a:rPr>
              <a:t>第八章</a:t>
            </a:r>
            <a:endParaRPr kumimoji="1" lang="zh-CN" altLang="en-US" sz="7000" b="1" dirty="0">
              <a:solidFill>
                <a:srgbClr val="0A0A0E"/>
              </a:solidFill>
              <a:effectLst>
                <a:outerShdw blurRad="38100" dist="38100" dir="2700000" algn="tl">
                  <a:srgbClr val="C0C0C0"/>
                </a:outerShdw>
              </a:effectLst>
              <a:latin typeface="隶书" pitchFamily="49" charset="-122"/>
              <a:ea typeface="隶书" pitchFamily="49" charset="-122"/>
            </a:endParaRPr>
          </a:p>
          <a:p>
            <a:pPr algn="ctr">
              <a:spcBef>
                <a:spcPct val="50000"/>
              </a:spcBef>
            </a:pPr>
            <a:r>
              <a:rPr kumimoji="1" lang="en-US" altLang="zh-CN" sz="7000" b="1" dirty="0" smtClean="0">
                <a:solidFill>
                  <a:srgbClr val="0A0A0E"/>
                </a:solidFill>
                <a:effectLst>
                  <a:outerShdw blurRad="38100" dist="38100" dir="2700000" algn="tl">
                    <a:srgbClr val="C0C0C0"/>
                  </a:outerShdw>
                </a:effectLst>
                <a:latin typeface="隶书" pitchFamily="49" charset="-122"/>
                <a:ea typeface="隶书" pitchFamily="49" charset="-122"/>
              </a:rPr>
              <a:t>Web</a:t>
            </a:r>
            <a:r>
              <a:rPr kumimoji="1" lang="zh-CN" altLang="en-US" sz="7000" b="1" dirty="0" smtClean="0">
                <a:solidFill>
                  <a:srgbClr val="0A0A0E"/>
                </a:solidFill>
                <a:effectLst>
                  <a:outerShdw blurRad="38100" dist="38100" dir="2700000" algn="tl">
                    <a:srgbClr val="C0C0C0"/>
                  </a:outerShdw>
                </a:effectLst>
                <a:latin typeface="隶书" pitchFamily="49" charset="-122"/>
                <a:ea typeface="隶书" pitchFamily="49" charset="-122"/>
              </a:rPr>
              <a:t>信息系统开发</a:t>
            </a:r>
            <a:endParaRPr kumimoji="1" lang="zh-CN" altLang="en-US" sz="7000" b="1" dirty="0">
              <a:solidFill>
                <a:srgbClr val="0A0A0E"/>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95536" y="1844824"/>
            <a:ext cx="7918648" cy="4184650"/>
          </a:xfrm>
        </p:spPr>
        <p:txBody>
          <a:bodyPr/>
          <a:lstStyle/>
          <a:p>
            <a:pPr>
              <a:buNone/>
            </a:pPr>
            <a:r>
              <a:rPr lang="en-US" altLang="zh-CN" dirty="0" smtClean="0"/>
              <a:t>Web</a:t>
            </a:r>
            <a:r>
              <a:rPr lang="zh-CN" altLang="zh-CN" dirty="0" smtClean="0"/>
              <a:t>的基本工作</a:t>
            </a:r>
            <a:r>
              <a:rPr lang="zh-CN" altLang="zh-CN" dirty="0" smtClean="0"/>
              <a:t>原理</a:t>
            </a:r>
            <a:endParaRPr lang="en-US" altLang="zh-CN" dirty="0" smtClean="0"/>
          </a:p>
          <a:p>
            <a:pPr>
              <a:buNone/>
            </a:pPr>
            <a:endParaRPr lang="en-US" altLang="zh-CN" b="1" dirty="0" smtClean="0"/>
          </a:p>
          <a:p>
            <a:pPr>
              <a:buNone/>
            </a:pPr>
            <a:endParaRPr lang="en-US" altLang="zh-CN" b="1" dirty="0" smtClean="0"/>
          </a:p>
          <a:p>
            <a:pPr>
              <a:buNone/>
            </a:pPr>
            <a:endParaRPr lang="en-US" altLang="zh-CN" b="1" dirty="0" smtClean="0"/>
          </a:p>
          <a:p>
            <a:pPr>
              <a:buNone/>
            </a:pPr>
            <a:r>
              <a:rPr lang="en-US" altLang="zh-CN" b="1" dirty="0" smtClean="0"/>
              <a:t>1</a:t>
            </a:r>
            <a:r>
              <a:rPr lang="zh-CN" altLang="zh-CN" b="1" dirty="0" smtClean="0"/>
              <a:t>．表现层</a:t>
            </a:r>
          </a:p>
          <a:p>
            <a:pPr>
              <a:buNone/>
            </a:pPr>
            <a:r>
              <a:rPr lang="en-US" altLang="zh-CN" b="1" dirty="0" smtClean="0"/>
              <a:t>2</a:t>
            </a:r>
            <a:r>
              <a:rPr lang="zh-CN" altLang="zh-CN" b="1" dirty="0" smtClean="0"/>
              <a:t>．业务逻辑层</a:t>
            </a:r>
          </a:p>
          <a:p>
            <a:pPr>
              <a:buNone/>
            </a:pPr>
            <a:r>
              <a:rPr lang="en-US" altLang="zh-CN" b="1" dirty="0" smtClean="0"/>
              <a:t>3</a:t>
            </a:r>
            <a:r>
              <a:rPr lang="zh-CN" altLang="zh-CN" b="1" dirty="0" smtClean="0"/>
              <a:t>．数据访问层</a:t>
            </a:r>
          </a:p>
          <a:p>
            <a:pPr>
              <a:buNone/>
            </a:pPr>
            <a:endParaRPr lang="en-US"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8.1.3 Web</a:t>
            </a:r>
            <a:r>
              <a:rPr lang="zh-CN" altLang="en-US" sz="3200" b="1" dirty="0" smtClean="0"/>
              <a:t>信息系统工作原理</a:t>
            </a:r>
            <a:endParaRPr lang="zh-CN" altLang="zh-CN" sz="3200" b="1" dirty="0"/>
          </a:p>
        </p:txBody>
      </p:sp>
      <p:pic>
        <p:nvPicPr>
          <p:cNvPr id="3074" name="Picture 2" descr="B11"/>
          <p:cNvPicPr>
            <a:picLocks noChangeAspect="1" noChangeArrowheads="1"/>
          </p:cNvPicPr>
          <p:nvPr/>
        </p:nvPicPr>
        <p:blipFill>
          <a:blip r:embed="rId2" cstate="print"/>
          <a:srcRect/>
          <a:stretch>
            <a:fillRect/>
          </a:stretch>
        </p:blipFill>
        <p:spPr bwMode="auto">
          <a:xfrm>
            <a:off x="611560" y="2564904"/>
            <a:ext cx="8084534" cy="136815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23528" y="1988840"/>
            <a:ext cx="7486600" cy="3968626"/>
          </a:xfrm>
        </p:spPr>
        <p:txBody>
          <a:bodyPr/>
          <a:lstStyle/>
          <a:p>
            <a:pPr>
              <a:buNone/>
            </a:pPr>
            <a:r>
              <a:rPr lang="en-US" altLang="zh-CN" b="1" dirty="0" smtClean="0"/>
              <a:t>1</a:t>
            </a:r>
            <a:r>
              <a:rPr lang="zh-CN" altLang="zh-CN" b="1" dirty="0" smtClean="0"/>
              <a:t>．项目的角色划分</a:t>
            </a:r>
          </a:p>
          <a:p>
            <a:pPr>
              <a:buNone/>
            </a:pPr>
            <a:r>
              <a:rPr lang="en-US" altLang="zh-CN" b="1" dirty="0" smtClean="0"/>
              <a:t>2</a:t>
            </a:r>
            <a:r>
              <a:rPr lang="zh-CN" altLang="zh-CN" b="1" dirty="0" smtClean="0"/>
              <a:t>．开发工具的</a:t>
            </a:r>
            <a:r>
              <a:rPr lang="zh-CN" altLang="zh-CN" b="1" dirty="0" smtClean="0"/>
              <a:t>选取</a:t>
            </a:r>
            <a:endParaRPr lang="en-US" altLang="zh-CN" b="1" dirty="0" smtClean="0"/>
          </a:p>
          <a:p>
            <a:pPr>
              <a:buNone/>
            </a:pPr>
            <a:r>
              <a:rPr lang="en-US" altLang="zh-CN" dirty="0" smtClean="0"/>
              <a:t>   FrontPage</a:t>
            </a:r>
            <a:r>
              <a:rPr lang="zh-CN" altLang="zh-CN" dirty="0" smtClean="0"/>
              <a:t>、</a:t>
            </a:r>
            <a:r>
              <a:rPr lang="en-US" altLang="zh-CN" dirty="0" smtClean="0"/>
              <a:t>Photoshop</a:t>
            </a:r>
            <a:r>
              <a:rPr lang="zh-CN" altLang="zh-CN" dirty="0" smtClean="0"/>
              <a:t>、</a:t>
            </a:r>
            <a:r>
              <a:rPr lang="en-US" altLang="zh-CN" dirty="0" smtClean="0"/>
              <a:t>CorelDraw</a:t>
            </a:r>
            <a:r>
              <a:rPr lang="zh-CN" altLang="zh-CN" dirty="0" smtClean="0"/>
              <a:t> 、</a:t>
            </a:r>
            <a:r>
              <a:rPr lang="en-US" altLang="zh-CN" dirty="0" smtClean="0"/>
              <a:t> </a:t>
            </a:r>
            <a:r>
              <a:rPr lang="en-US" altLang="zh-CN" dirty="0" err="1" smtClean="0"/>
              <a:t>Dreamwaver</a:t>
            </a:r>
            <a:r>
              <a:rPr lang="zh-CN" altLang="en-US" dirty="0" smtClean="0"/>
              <a:t>、</a:t>
            </a:r>
            <a:r>
              <a:rPr lang="en-US" altLang="zh-CN" dirty="0" smtClean="0"/>
              <a:t> </a:t>
            </a:r>
            <a:r>
              <a:rPr lang="en-US" altLang="zh-CN" dirty="0" smtClean="0"/>
              <a:t>Html</a:t>
            </a:r>
            <a:r>
              <a:rPr lang="zh-CN" altLang="en-US" dirty="0" smtClean="0"/>
              <a:t>、</a:t>
            </a:r>
            <a:r>
              <a:rPr lang="en-US" altLang="zh-CN" dirty="0" smtClean="0"/>
              <a:t>Asp.net</a:t>
            </a:r>
            <a:r>
              <a:rPr lang="zh-CN" altLang="zh-CN" dirty="0" smtClean="0"/>
              <a:t>、</a:t>
            </a:r>
            <a:r>
              <a:rPr lang="en-US" altLang="zh-CN" dirty="0" err="1" smtClean="0"/>
              <a:t>Jsp</a:t>
            </a:r>
            <a:r>
              <a:rPr lang="zh-CN" altLang="zh-CN" dirty="0" smtClean="0"/>
              <a:t>、</a:t>
            </a:r>
            <a:r>
              <a:rPr lang="en-US" altLang="zh-CN" dirty="0" err="1" smtClean="0"/>
              <a:t>Php</a:t>
            </a:r>
            <a:r>
              <a:rPr lang="zh-CN" altLang="zh-CN" dirty="0" smtClean="0"/>
              <a:t> </a:t>
            </a:r>
            <a:r>
              <a:rPr lang="zh-CN" altLang="zh-CN" dirty="0" smtClean="0"/>
              <a:t>、</a:t>
            </a:r>
            <a:r>
              <a:rPr lang="en-US" altLang="zh-CN" dirty="0" err="1" smtClean="0"/>
              <a:t>Javascript</a:t>
            </a:r>
            <a:r>
              <a:rPr lang="zh-CN" altLang="en-US" dirty="0" smtClean="0"/>
              <a:t>等</a:t>
            </a:r>
            <a:endParaRPr lang="en-US" altLang="zh-CN" b="1" dirty="0" smtClean="0"/>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8.1.4 Web</a:t>
            </a:r>
            <a:r>
              <a:rPr lang="zh-CN" altLang="en-US" sz="3200" b="1" dirty="0" smtClean="0"/>
              <a:t>信息系统开发过程</a:t>
            </a:r>
            <a:endParaRPr lang="zh-CN" altLang="zh-CN" sz="3200" b="1" dirty="0"/>
          </a:p>
        </p:txBody>
      </p:sp>
      <p:pic>
        <p:nvPicPr>
          <p:cNvPr id="5122" name="Picture 2" descr="基于Web的信息系统开发技术"/>
          <p:cNvPicPr>
            <a:picLocks noChangeAspect="1" noChangeArrowheads="1"/>
          </p:cNvPicPr>
          <p:nvPr/>
        </p:nvPicPr>
        <p:blipFill>
          <a:blip r:embed="rId2" cstate="print"/>
          <a:srcRect/>
          <a:stretch>
            <a:fillRect/>
          </a:stretch>
        </p:blipFill>
        <p:spPr bwMode="auto">
          <a:xfrm>
            <a:off x="611560" y="4869160"/>
            <a:ext cx="7640054" cy="1584176"/>
          </a:xfrm>
          <a:prstGeom prst="rect">
            <a:avLst/>
          </a:prstGeom>
          <a:noFill/>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23528" y="1988840"/>
            <a:ext cx="7486600" cy="3968626"/>
          </a:xfrm>
        </p:spPr>
        <p:txBody>
          <a:bodyPr/>
          <a:lstStyle/>
          <a:p>
            <a:pPr>
              <a:buNone/>
            </a:pPr>
            <a:r>
              <a:rPr lang="en-US" altLang="zh-CN" b="1" dirty="0" smtClean="0"/>
              <a:t>3</a:t>
            </a:r>
            <a:r>
              <a:rPr lang="zh-CN" altLang="zh-CN" b="1" dirty="0" smtClean="0"/>
              <a:t>．</a:t>
            </a:r>
            <a:r>
              <a:rPr lang="en-US" altLang="zh-CN" b="1" dirty="0" smtClean="0"/>
              <a:t>Web</a:t>
            </a:r>
            <a:r>
              <a:rPr lang="zh-CN" altLang="zh-CN" b="1" dirty="0" smtClean="0"/>
              <a:t>系统开发流程</a:t>
            </a:r>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8.1.4 Web</a:t>
            </a:r>
            <a:r>
              <a:rPr lang="zh-CN" altLang="en-US" sz="3200" b="1" dirty="0" smtClean="0"/>
              <a:t>信息系统开发过程</a:t>
            </a:r>
            <a:endParaRPr lang="zh-CN" altLang="zh-CN" sz="3200" b="1" dirty="0"/>
          </a:p>
        </p:txBody>
      </p:sp>
      <p:pic>
        <p:nvPicPr>
          <p:cNvPr id="4098" name="Picture 2" descr="WEB流程"/>
          <p:cNvPicPr>
            <a:picLocks noChangeAspect="1" noChangeArrowheads="1"/>
          </p:cNvPicPr>
          <p:nvPr/>
        </p:nvPicPr>
        <p:blipFill>
          <a:blip r:embed="rId2" cstate="print"/>
          <a:srcRect/>
          <a:stretch>
            <a:fillRect/>
          </a:stretch>
        </p:blipFill>
        <p:spPr bwMode="auto">
          <a:xfrm>
            <a:off x="4644008" y="1844824"/>
            <a:ext cx="4499992" cy="467315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23528" y="1988840"/>
            <a:ext cx="7486600" cy="3968626"/>
          </a:xfrm>
        </p:spPr>
        <p:txBody>
          <a:bodyPr/>
          <a:lstStyle/>
          <a:p>
            <a:pPr>
              <a:buNone/>
            </a:pPr>
            <a:r>
              <a:rPr lang="en-US" altLang="zh-CN" b="1" dirty="0" smtClean="0"/>
              <a:t>8.2.1  Internet</a:t>
            </a:r>
            <a:r>
              <a:rPr lang="zh-CN" altLang="zh-CN" b="1" dirty="0" smtClean="0"/>
              <a:t>网络协议</a:t>
            </a:r>
          </a:p>
          <a:p>
            <a:pPr>
              <a:buNone/>
            </a:pPr>
            <a:r>
              <a:rPr lang="en-US" altLang="zh-CN" b="1" dirty="0" smtClean="0"/>
              <a:t>1</a:t>
            </a:r>
            <a:r>
              <a:rPr lang="zh-CN" altLang="zh-CN" b="1" dirty="0" smtClean="0"/>
              <a:t>．</a:t>
            </a:r>
            <a:r>
              <a:rPr lang="en-US" altLang="zh-CN" b="1" dirty="0" smtClean="0"/>
              <a:t>Web</a:t>
            </a:r>
            <a:r>
              <a:rPr lang="zh-CN" altLang="zh-CN" b="1" dirty="0" smtClean="0"/>
              <a:t>网络协议</a:t>
            </a:r>
          </a:p>
          <a:p>
            <a:pPr>
              <a:buNone/>
            </a:pPr>
            <a:r>
              <a:rPr lang="zh-CN" altLang="zh-CN" sz="2800" dirty="0" smtClean="0"/>
              <a:t>传输控制协议</a:t>
            </a:r>
            <a:r>
              <a:rPr lang="en-US" altLang="zh-CN" sz="2800" dirty="0" smtClean="0"/>
              <a:t>/</a:t>
            </a:r>
            <a:r>
              <a:rPr lang="zh-CN" altLang="zh-CN" sz="2800" dirty="0" smtClean="0"/>
              <a:t>网间协议（</a:t>
            </a:r>
            <a:r>
              <a:rPr lang="en-US" altLang="zh-CN" sz="2800" dirty="0" smtClean="0"/>
              <a:t>TCP/IP</a:t>
            </a:r>
            <a:r>
              <a:rPr lang="zh-CN" altLang="zh-CN" sz="2800" dirty="0" smtClean="0"/>
              <a:t>）</a:t>
            </a:r>
            <a:endParaRPr lang="en-US" altLang="zh-CN" sz="2800" dirty="0" smtClean="0"/>
          </a:p>
          <a:p>
            <a:pPr>
              <a:buNone/>
            </a:pPr>
            <a:r>
              <a:rPr lang="en-US" altLang="zh-CN" b="1" dirty="0" smtClean="0"/>
              <a:t>2</a:t>
            </a:r>
            <a:r>
              <a:rPr lang="zh-CN" altLang="zh-CN" b="1" dirty="0" smtClean="0"/>
              <a:t>．</a:t>
            </a:r>
            <a:r>
              <a:rPr lang="en-US" altLang="zh-CN" b="1" dirty="0" smtClean="0"/>
              <a:t>HTTP</a:t>
            </a:r>
            <a:r>
              <a:rPr lang="zh-CN" altLang="zh-CN" b="1" dirty="0" smtClean="0"/>
              <a:t>超文本传输协议</a:t>
            </a:r>
          </a:p>
          <a:p>
            <a:pPr>
              <a:buNone/>
            </a:pPr>
            <a:r>
              <a:rPr lang="zh-CN" altLang="zh-CN" sz="2800" dirty="0" smtClean="0"/>
              <a:t>（</a:t>
            </a:r>
            <a:r>
              <a:rPr lang="en-US" altLang="zh-CN" sz="2800" dirty="0" smtClean="0"/>
              <a:t>1</a:t>
            </a:r>
            <a:r>
              <a:rPr lang="zh-CN" altLang="zh-CN" sz="2800" dirty="0" smtClean="0"/>
              <a:t>）客户端与服务器建立连接；</a:t>
            </a:r>
          </a:p>
          <a:p>
            <a:pPr>
              <a:buNone/>
            </a:pPr>
            <a:r>
              <a:rPr lang="zh-CN" altLang="zh-CN" sz="2800" dirty="0" smtClean="0"/>
              <a:t>（</a:t>
            </a:r>
            <a:r>
              <a:rPr lang="en-US" altLang="zh-CN" sz="2800" dirty="0" smtClean="0"/>
              <a:t>2</a:t>
            </a:r>
            <a:r>
              <a:rPr lang="zh-CN" altLang="zh-CN" sz="2800" dirty="0" smtClean="0"/>
              <a:t>）客户端向服务器提出请求；</a:t>
            </a:r>
          </a:p>
          <a:p>
            <a:pPr>
              <a:buNone/>
            </a:pPr>
            <a:r>
              <a:rPr lang="zh-CN" altLang="zh-CN" sz="2800" dirty="0" smtClean="0"/>
              <a:t>（</a:t>
            </a:r>
            <a:r>
              <a:rPr lang="en-US" altLang="zh-CN" sz="2800" dirty="0" smtClean="0"/>
              <a:t>3</a:t>
            </a:r>
            <a:r>
              <a:rPr lang="zh-CN" altLang="zh-CN" sz="2800" dirty="0" smtClean="0"/>
              <a:t>）如果请求被接受，则服务器送回响应，在响应中包括状态码和所需的文件；</a:t>
            </a:r>
          </a:p>
          <a:p>
            <a:pPr>
              <a:buNone/>
            </a:pPr>
            <a:r>
              <a:rPr lang="zh-CN" altLang="zh-CN" sz="2800" dirty="0" smtClean="0"/>
              <a:t>（</a:t>
            </a:r>
            <a:r>
              <a:rPr lang="en-US" altLang="zh-CN" sz="2800" dirty="0" smtClean="0"/>
              <a:t>4</a:t>
            </a:r>
            <a:r>
              <a:rPr lang="zh-CN" altLang="zh-CN" sz="2800" dirty="0" smtClean="0"/>
              <a:t>）客户端和服务器断开连接。</a:t>
            </a:r>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 </a:t>
            </a:r>
            <a:r>
              <a:rPr lang="en-US" altLang="zh-CN" sz="3200" b="1" dirty="0" smtClean="0"/>
              <a:t>Web</a:t>
            </a:r>
            <a:r>
              <a:rPr lang="zh-CN" altLang="en-US" sz="3200" b="1" dirty="0" smtClean="0"/>
              <a:t>信息系统</a:t>
            </a:r>
            <a:r>
              <a:rPr lang="zh-CN" altLang="en-US" sz="3200" b="1" dirty="0" smtClean="0"/>
              <a:t>开发技术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23528" y="1988840"/>
            <a:ext cx="8280920" cy="3968626"/>
          </a:xfrm>
        </p:spPr>
        <p:txBody>
          <a:bodyPr/>
          <a:lstStyle/>
          <a:p>
            <a:pPr>
              <a:buNone/>
            </a:pPr>
            <a:r>
              <a:rPr lang="en-US" altLang="zh-CN" b="1" dirty="0" smtClean="0"/>
              <a:t>3</a:t>
            </a:r>
            <a:r>
              <a:rPr lang="zh-CN" altLang="zh-CN" b="1" dirty="0" smtClean="0"/>
              <a:t>．</a:t>
            </a:r>
            <a:r>
              <a:rPr lang="en-US" altLang="zh-CN" b="1" dirty="0" smtClean="0"/>
              <a:t>FTP</a:t>
            </a:r>
            <a:r>
              <a:rPr lang="zh-CN" altLang="zh-CN" b="1" dirty="0" smtClean="0"/>
              <a:t>文件传输协议</a:t>
            </a:r>
          </a:p>
          <a:p>
            <a:pPr>
              <a:buNone/>
            </a:pPr>
            <a:endParaRPr lang="zh-CN" altLang="zh-CN" b="1" dirty="0" smtClean="0"/>
          </a:p>
          <a:p>
            <a:pPr>
              <a:buNone/>
            </a:pPr>
            <a:r>
              <a:rPr lang="en-US" altLang="zh-CN" b="1" dirty="0" smtClean="0"/>
              <a:t>4</a:t>
            </a:r>
            <a:r>
              <a:rPr lang="zh-CN" altLang="zh-CN" b="1" dirty="0" smtClean="0"/>
              <a:t>．统一资源定位器</a:t>
            </a:r>
            <a:r>
              <a:rPr lang="en-US" altLang="zh-CN" b="1" dirty="0" smtClean="0"/>
              <a:t>URL</a:t>
            </a:r>
            <a:endParaRPr lang="zh-CN" altLang="zh-CN" b="1" dirty="0" smtClean="0"/>
          </a:p>
          <a:p>
            <a:pPr>
              <a:buNone/>
            </a:pPr>
            <a:r>
              <a:rPr lang="en-US" altLang="zh-CN" sz="2800" dirty="0" smtClean="0"/>
              <a:t>&lt;</a:t>
            </a:r>
            <a:r>
              <a:rPr lang="zh-CN" altLang="zh-CN" sz="2800" dirty="0" smtClean="0"/>
              <a:t>信息服务类型</a:t>
            </a:r>
            <a:r>
              <a:rPr lang="en-US" altLang="zh-CN" sz="2800" dirty="0" smtClean="0"/>
              <a:t>&gt;</a:t>
            </a:r>
            <a:r>
              <a:rPr lang="zh-CN" altLang="zh-CN" sz="2800" dirty="0" smtClean="0"/>
              <a:t>：</a:t>
            </a:r>
            <a:r>
              <a:rPr lang="en-US" altLang="zh-CN" sz="2800" dirty="0" smtClean="0"/>
              <a:t>//&lt;</a:t>
            </a:r>
            <a:r>
              <a:rPr lang="zh-CN" altLang="zh-CN" sz="2800" dirty="0" smtClean="0"/>
              <a:t>信息资源地址</a:t>
            </a:r>
            <a:r>
              <a:rPr lang="en-US" altLang="zh-CN" sz="2800" dirty="0" smtClean="0"/>
              <a:t>&gt;/&lt;</a:t>
            </a:r>
            <a:r>
              <a:rPr lang="zh-CN" altLang="zh-CN" sz="2800" dirty="0" smtClean="0"/>
              <a:t>文件路径</a:t>
            </a:r>
            <a:r>
              <a:rPr lang="en-US" altLang="zh-CN" sz="2800" dirty="0" smtClean="0"/>
              <a:t>&gt;</a:t>
            </a:r>
            <a:endParaRPr lang="zh-CN" altLang="zh-CN" sz="2800"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 </a:t>
            </a:r>
            <a:r>
              <a:rPr lang="en-US" altLang="zh-CN" sz="3200" b="1" dirty="0" smtClean="0"/>
              <a:t>Web</a:t>
            </a:r>
            <a:r>
              <a:rPr lang="zh-CN" altLang="en-US" sz="3200" b="1" dirty="0" smtClean="0"/>
              <a:t>信息系统</a:t>
            </a:r>
            <a:r>
              <a:rPr lang="zh-CN" altLang="en-US" sz="3200" b="1" dirty="0" smtClean="0"/>
              <a:t>开发技术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863080" y="1844824"/>
            <a:ext cx="8280920" cy="3968626"/>
          </a:xfrm>
        </p:spPr>
        <p:txBody>
          <a:bodyPr/>
          <a:lstStyle/>
          <a:p>
            <a:pPr>
              <a:buNone/>
            </a:pPr>
            <a:r>
              <a:rPr lang="en-US" altLang="zh-CN" b="1" dirty="0" smtClean="0"/>
              <a:t>1</a:t>
            </a:r>
            <a:r>
              <a:rPr lang="zh-CN" altLang="zh-CN" b="1" dirty="0" smtClean="0"/>
              <a:t>．</a:t>
            </a:r>
            <a:r>
              <a:rPr lang="en-US" altLang="zh-CN" b="1" dirty="0" smtClean="0"/>
              <a:t>HTML</a:t>
            </a:r>
            <a:r>
              <a:rPr lang="zh-CN" altLang="zh-CN" b="1" dirty="0" smtClean="0"/>
              <a:t>超文本标记</a:t>
            </a:r>
            <a:r>
              <a:rPr lang="zh-CN" altLang="zh-CN" b="1" dirty="0" smtClean="0"/>
              <a:t>语言</a:t>
            </a:r>
            <a:endParaRPr lang="en-US" altLang="zh-CN" b="1" dirty="0" smtClean="0"/>
          </a:p>
          <a:p>
            <a:pPr>
              <a:buNone/>
            </a:pPr>
            <a:r>
              <a:rPr lang="en-US" altLang="zh-CN" sz="2800" dirty="0" smtClean="0"/>
              <a:t>HTML</a:t>
            </a:r>
            <a:r>
              <a:rPr lang="zh-CN" altLang="zh-CN" sz="2800" dirty="0" smtClean="0"/>
              <a:t>文档的基本结构如下。</a:t>
            </a:r>
          </a:p>
          <a:p>
            <a:pPr>
              <a:buNone/>
            </a:pPr>
            <a:r>
              <a:rPr lang="en-US" altLang="zh-CN" sz="2800" dirty="0" smtClean="0"/>
              <a:t>&lt;html&gt;</a:t>
            </a:r>
            <a:endParaRPr lang="zh-CN" altLang="zh-CN" sz="2800" dirty="0" smtClean="0"/>
          </a:p>
          <a:p>
            <a:pPr>
              <a:buNone/>
            </a:pPr>
            <a:r>
              <a:rPr lang="en-US" altLang="zh-CN" sz="2800" dirty="0" smtClean="0"/>
              <a:t>&lt;head&gt;</a:t>
            </a:r>
            <a:endParaRPr lang="zh-CN" altLang="zh-CN" sz="2800" dirty="0" smtClean="0"/>
          </a:p>
          <a:p>
            <a:pPr>
              <a:buNone/>
            </a:pPr>
            <a:r>
              <a:rPr lang="zh-CN" altLang="zh-CN" sz="2800" b="1" dirty="0" smtClean="0"/>
              <a:t>文档头部分</a:t>
            </a:r>
            <a:endParaRPr lang="zh-CN" altLang="zh-CN" sz="2800" dirty="0" smtClean="0"/>
          </a:p>
          <a:p>
            <a:pPr>
              <a:buNone/>
            </a:pPr>
            <a:r>
              <a:rPr lang="en-US" altLang="zh-CN" sz="2800" dirty="0" smtClean="0"/>
              <a:t>&lt;/head&gt;</a:t>
            </a:r>
            <a:endParaRPr lang="zh-CN" altLang="zh-CN" sz="2800" dirty="0" smtClean="0"/>
          </a:p>
          <a:p>
            <a:pPr>
              <a:buNone/>
            </a:pPr>
            <a:r>
              <a:rPr lang="en-US" altLang="zh-CN" sz="2800" dirty="0" smtClean="0"/>
              <a:t>&lt;body &gt;</a:t>
            </a:r>
            <a:endParaRPr lang="zh-CN" altLang="zh-CN" sz="2800" dirty="0" smtClean="0"/>
          </a:p>
          <a:p>
            <a:pPr>
              <a:buNone/>
            </a:pPr>
            <a:r>
              <a:rPr lang="zh-CN" altLang="zh-CN" sz="2800" b="1" dirty="0" smtClean="0"/>
              <a:t>文档的主体部分</a:t>
            </a:r>
            <a:endParaRPr lang="zh-CN" altLang="zh-CN" sz="2800" dirty="0" smtClean="0"/>
          </a:p>
          <a:p>
            <a:pPr>
              <a:buNone/>
            </a:pPr>
            <a:r>
              <a:rPr lang="en-US" altLang="zh-CN" sz="2800" dirty="0" smtClean="0"/>
              <a:t>&lt;/body &gt;</a:t>
            </a:r>
            <a:endParaRPr lang="zh-CN" altLang="zh-CN" sz="2800" dirty="0" smtClean="0"/>
          </a:p>
          <a:p>
            <a:pPr>
              <a:buNone/>
            </a:pPr>
            <a:r>
              <a:rPr lang="en-US" altLang="zh-CN" sz="2800" dirty="0" smtClean="0"/>
              <a:t>&lt;/html&gt;</a:t>
            </a:r>
            <a:endParaRPr lang="zh-CN" altLang="zh-CN" sz="2800" dirty="0" smtClean="0"/>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8.2.2  </a:t>
            </a:r>
            <a:r>
              <a:rPr lang="zh-CN" altLang="zh-CN" sz="3200" b="1" dirty="0" smtClean="0"/>
              <a:t>客户端页面技术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280920" cy="3968626"/>
          </a:xfrm>
        </p:spPr>
        <p:txBody>
          <a:bodyPr/>
          <a:lstStyle/>
          <a:p>
            <a:pPr>
              <a:buNone/>
            </a:pPr>
            <a:r>
              <a:rPr lang="en-US" altLang="zh-CN" b="1" dirty="0" smtClean="0"/>
              <a:t>2</a:t>
            </a:r>
            <a:r>
              <a:rPr lang="zh-CN" altLang="zh-CN" b="1" dirty="0" smtClean="0"/>
              <a:t>．</a:t>
            </a:r>
            <a:r>
              <a:rPr lang="en-US" altLang="zh-CN" b="1" dirty="0" smtClean="0"/>
              <a:t>XML</a:t>
            </a:r>
            <a:r>
              <a:rPr lang="zh-CN" altLang="zh-CN" b="1" dirty="0" smtClean="0"/>
              <a:t>可扩展标识</a:t>
            </a:r>
            <a:r>
              <a:rPr lang="zh-CN" altLang="zh-CN" b="1" dirty="0" smtClean="0"/>
              <a:t>语言</a:t>
            </a:r>
            <a:endParaRPr lang="en-US" altLang="zh-CN" b="1" dirty="0" smtClean="0"/>
          </a:p>
          <a:p>
            <a:pPr>
              <a:buNone/>
            </a:pPr>
            <a:r>
              <a:rPr lang="en-US" altLang="zh-CN" sz="2800" dirty="0" smtClean="0"/>
              <a:t>XML</a:t>
            </a:r>
            <a:r>
              <a:rPr lang="zh-CN" altLang="zh-CN" sz="2800" dirty="0" smtClean="0"/>
              <a:t>是一种简单的数据存储语言，使用一系列简单的标记描述数据，而这些标记可以用方便的方式建立，它是一种用于定义标记的语言，又称为</a:t>
            </a:r>
            <a:r>
              <a:rPr lang="en-US" altLang="zh-CN" sz="2800" dirty="0" smtClean="0"/>
              <a:t>“</a:t>
            </a:r>
            <a:r>
              <a:rPr lang="zh-CN" altLang="zh-CN" sz="2800" dirty="0" smtClean="0"/>
              <a:t>元语言</a:t>
            </a:r>
            <a:r>
              <a:rPr lang="en-US" altLang="zh-CN" sz="2800" dirty="0" smtClean="0"/>
              <a:t>”</a:t>
            </a:r>
            <a:r>
              <a:rPr lang="zh-CN" altLang="zh-CN" sz="2800" dirty="0" smtClean="0"/>
              <a:t>。</a:t>
            </a:r>
            <a:endParaRPr lang="en-US" altLang="zh-CN" sz="2800" dirty="0" smtClean="0"/>
          </a:p>
          <a:p>
            <a:pPr lvl="0"/>
            <a:r>
              <a:rPr lang="zh-CN" altLang="zh-CN" sz="2800" dirty="0" smtClean="0"/>
              <a:t>实现应用程序之间的数据</a:t>
            </a:r>
            <a:r>
              <a:rPr lang="zh-CN" altLang="zh-CN" sz="2800" dirty="0" smtClean="0"/>
              <a:t>交换</a:t>
            </a:r>
            <a:endParaRPr lang="zh-CN" altLang="zh-CN" sz="2800" dirty="0" smtClean="0"/>
          </a:p>
          <a:p>
            <a:pPr lvl="0"/>
            <a:r>
              <a:rPr lang="zh-CN" altLang="zh-CN" sz="2800" dirty="0" smtClean="0"/>
              <a:t>数据与显示</a:t>
            </a:r>
            <a:r>
              <a:rPr lang="zh-CN" altLang="zh-CN" sz="2800" dirty="0" smtClean="0"/>
              <a:t>分离</a:t>
            </a:r>
            <a:endParaRPr lang="zh-CN" altLang="zh-CN" sz="2800" dirty="0" smtClean="0"/>
          </a:p>
          <a:p>
            <a:r>
              <a:rPr lang="zh-CN" altLang="zh-CN" sz="2800" dirty="0" smtClean="0"/>
              <a:t>数据分布式</a:t>
            </a:r>
            <a:r>
              <a:rPr lang="zh-CN" altLang="zh-CN" sz="2800" dirty="0" smtClean="0"/>
              <a:t>处理</a:t>
            </a:r>
            <a:endParaRPr lang="zh-CN" altLang="zh-CN" sz="2800" b="1" dirty="0" smtClean="0"/>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8.2.2  </a:t>
            </a:r>
            <a:r>
              <a:rPr lang="zh-CN" altLang="zh-CN" sz="3200" b="1" dirty="0" smtClean="0"/>
              <a:t>客户端页面技术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1844824"/>
            <a:ext cx="8280920" cy="3968626"/>
          </a:xfrm>
        </p:spPr>
        <p:txBody>
          <a:bodyPr/>
          <a:lstStyle/>
          <a:p>
            <a:pPr>
              <a:buNone/>
            </a:pPr>
            <a:r>
              <a:rPr lang="zh-CN" altLang="zh-CN" sz="2400" dirty="0" smtClean="0"/>
              <a:t>下面是一个</a:t>
            </a:r>
            <a:r>
              <a:rPr lang="en-US" altLang="zh-CN" sz="2400" dirty="0" smtClean="0"/>
              <a:t>XML</a:t>
            </a:r>
            <a:r>
              <a:rPr lang="zh-CN" altLang="zh-CN" sz="2400" dirty="0" smtClean="0"/>
              <a:t>文档示例。</a:t>
            </a:r>
          </a:p>
          <a:p>
            <a:pPr>
              <a:buNone/>
            </a:pPr>
            <a:r>
              <a:rPr lang="en-US" altLang="zh-CN" sz="2400" dirty="0" smtClean="0"/>
              <a:t>&lt;?xml version='1.0' standalone='yes' ?&gt;</a:t>
            </a:r>
            <a:endParaRPr lang="zh-CN" altLang="zh-CN" sz="2400" dirty="0" smtClean="0"/>
          </a:p>
          <a:p>
            <a:pPr>
              <a:buNone/>
            </a:pPr>
            <a:r>
              <a:rPr lang="en-US" altLang="zh-CN" sz="2400" dirty="0" smtClean="0"/>
              <a:t>&lt;!-- File Name: Example.xml --&gt;</a:t>
            </a:r>
            <a:endParaRPr lang="zh-CN" altLang="zh-CN" sz="2400" dirty="0" smtClean="0"/>
          </a:p>
          <a:p>
            <a:pPr>
              <a:buNone/>
            </a:pPr>
            <a:r>
              <a:rPr lang="en-US" altLang="zh-CN" sz="2400" dirty="0" smtClean="0"/>
              <a:t>&lt;?xml-</a:t>
            </a:r>
            <a:r>
              <a:rPr lang="en-US" altLang="zh-CN" sz="2400" dirty="0" err="1" smtClean="0"/>
              <a:t>stylesheet</a:t>
            </a:r>
            <a:r>
              <a:rPr lang="en-US" altLang="zh-CN" sz="2400" dirty="0" smtClean="0"/>
              <a:t> type="text/</a:t>
            </a:r>
            <a:r>
              <a:rPr lang="en-US" altLang="zh-CN" sz="2400" dirty="0" err="1" smtClean="0"/>
              <a:t>css</a:t>
            </a:r>
            <a:r>
              <a:rPr lang="en-US" altLang="zh-CN" sz="2400" dirty="0" smtClean="0"/>
              <a:t>" </a:t>
            </a:r>
            <a:r>
              <a:rPr lang="en-US" altLang="zh-CN" sz="2400" dirty="0" err="1" smtClean="0"/>
              <a:t>href</a:t>
            </a:r>
            <a:r>
              <a:rPr lang="en-US" altLang="zh-CN" sz="2400" dirty="0" smtClean="0"/>
              <a:t>="Example.css"?&gt;</a:t>
            </a:r>
            <a:endParaRPr lang="zh-CN" altLang="zh-CN" sz="2400" dirty="0" smtClean="0"/>
          </a:p>
          <a:p>
            <a:pPr>
              <a:buNone/>
            </a:pPr>
            <a:r>
              <a:rPr lang="en-US" altLang="zh-CN" sz="2400" dirty="0" smtClean="0"/>
              <a:t>&lt;INVENTORY&gt;</a:t>
            </a:r>
            <a:endParaRPr lang="zh-CN" altLang="zh-CN" sz="2400" dirty="0" smtClean="0"/>
          </a:p>
          <a:p>
            <a:pPr>
              <a:buNone/>
            </a:pPr>
            <a:r>
              <a:rPr lang="en-US" altLang="zh-CN" sz="2400" dirty="0" smtClean="0"/>
              <a:t>   &lt;BOOK&gt;</a:t>
            </a:r>
            <a:endParaRPr lang="zh-CN" altLang="zh-CN" sz="2400" dirty="0" smtClean="0"/>
          </a:p>
          <a:p>
            <a:pPr>
              <a:buNone/>
            </a:pPr>
            <a:r>
              <a:rPr lang="en-US" altLang="zh-CN" sz="2400" dirty="0" smtClean="0"/>
              <a:t>      &lt;TITLE&gt;The Adventures of Huckleberry Finn&lt;/TITLE&gt;</a:t>
            </a:r>
            <a:endParaRPr lang="zh-CN" altLang="zh-CN" sz="2400" dirty="0" smtClean="0"/>
          </a:p>
          <a:p>
            <a:pPr>
              <a:buNone/>
            </a:pPr>
            <a:r>
              <a:rPr lang="en-US" altLang="zh-CN" sz="2400" dirty="0" smtClean="0"/>
              <a:t>      &lt;AUTHOR&gt;Mark Twain&lt;/AUTHOR&gt;</a:t>
            </a:r>
            <a:endParaRPr lang="zh-CN" altLang="zh-CN" sz="2400" dirty="0" smtClean="0"/>
          </a:p>
          <a:p>
            <a:pPr>
              <a:buNone/>
            </a:pPr>
            <a:r>
              <a:rPr lang="en-US" altLang="zh-CN" sz="2400" dirty="0" smtClean="0"/>
              <a:t>      &lt;BINDING&gt;mass market paperback&lt;/BINDING&gt;</a:t>
            </a:r>
            <a:endParaRPr lang="zh-CN" altLang="zh-CN" sz="2400" dirty="0" smtClean="0"/>
          </a:p>
          <a:p>
            <a:pPr>
              <a:buNone/>
            </a:pPr>
            <a:r>
              <a:rPr lang="en-US" altLang="zh-CN" sz="2400" dirty="0" smtClean="0"/>
              <a:t>      &lt;PAGES&gt;298&lt;/PAGES&gt;</a:t>
            </a:r>
            <a:endParaRPr lang="zh-CN" altLang="zh-CN" sz="2400" dirty="0" smtClean="0"/>
          </a:p>
          <a:p>
            <a:pPr>
              <a:buNone/>
            </a:pPr>
            <a:r>
              <a:rPr lang="en-US" altLang="zh-CN" sz="2400" dirty="0" smtClean="0"/>
              <a:t>      &lt;PRICE&gt;$5.49&lt;/PRICE&gt;</a:t>
            </a:r>
            <a:endParaRPr lang="zh-CN" altLang="zh-CN" sz="2400" dirty="0" smtClean="0"/>
          </a:p>
          <a:p>
            <a:pPr>
              <a:buNone/>
            </a:pPr>
            <a:r>
              <a:rPr lang="en-US" altLang="zh-CN" sz="2400" dirty="0" smtClean="0"/>
              <a:t>   </a:t>
            </a: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8.2.2  </a:t>
            </a:r>
            <a:r>
              <a:rPr lang="zh-CN" altLang="zh-CN" sz="3200" b="1" dirty="0" smtClean="0"/>
              <a:t>客户端页面技术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611560" y="2060848"/>
            <a:ext cx="7741368" cy="3968626"/>
          </a:xfrm>
        </p:spPr>
        <p:txBody>
          <a:bodyPr/>
          <a:lstStyle/>
          <a:p>
            <a:pPr>
              <a:buNone/>
            </a:pPr>
            <a:r>
              <a:rPr lang="zh-CN" altLang="zh-CN" sz="2400" dirty="0" smtClean="0"/>
              <a:t>下面是一个</a:t>
            </a:r>
            <a:r>
              <a:rPr lang="en-US" altLang="zh-CN" sz="2400" dirty="0" smtClean="0"/>
              <a:t>XML</a:t>
            </a:r>
            <a:r>
              <a:rPr lang="zh-CN" altLang="zh-CN" sz="2400" dirty="0" smtClean="0"/>
              <a:t>文档示例。</a:t>
            </a:r>
          </a:p>
          <a:p>
            <a:pPr>
              <a:buNone/>
            </a:pPr>
            <a:r>
              <a:rPr lang="en-US" altLang="zh-CN" sz="2400" dirty="0" smtClean="0"/>
              <a:t>&lt;/</a:t>
            </a:r>
            <a:r>
              <a:rPr lang="en-US" altLang="zh-CN" sz="2400" dirty="0" smtClean="0"/>
              <a:t>BOOK&gt;</a:t>
            </a:r>
            <a:endParaRPr lang="zh-CN" altLang="zh-CN" sz="2400" dirty="0" smtClean="0"/>
          </a:p>
          <a:p>
            <a:pPr>
              <a:buNone/>
            </a:pPr>
            <a:r>
              <a:rPr lang="en-US" altLang="zh-CN" sz="2400" dirty="0" smtClean="0"/>
              <a:t>   &lt;BOOK&gt;</a:t>
            </a:r>
            <a:endParaRPr lang="zh-CN" altLang="zh-CN" sz="2400" dirty="0" smtClean="0"/>
          </a:p>
          <a:p>
            <a:pPr>
              <a:buNone/>
            </a:pPr>
            <a:r>
              <a:rPr lang="en-US" altLang="zh-CN" sz="2400" dirty="0" smtClean="0"/>
              <a:t>      &lt;TITLE&gt;Leaves of Grass&lt;/TITLE&gt;</a:t>
            </a:r>
            <a:endParaRPr lang="zh-CN" altLang="zh-CN" sz="2400" dirty="0" smtClean="0"/>
          </a:p>
          <a:p>
            <a:pPr>
              <a:buNone/>
            </a:pPr>
            <a:r>
              <a:rPr lang="en-US" altLang="zh-CN" sz="2400" dirty="0" smtClean="0"/>
              <a:t>      &lt;AUTHOR&gt;Walt Whitman&lt;/AUTHOR&gt;</a:t>
            </a:r>
            <a:endParaRPr lang="zh-CN" altLang="zh-CN" sz="2400" dirty="0" smtClean="0"/>
          </a:p>
          <a:p>
            <a:pPr>
              <a:buNone/>
            </a:pPr>
            <a:r>
              <a:rPr lang="en-US" altLang="zh-CN" sz="2400" dirty="0" smtClean="0"/>
              <a:t>      &lt;BINDING&gt;hardcover&lt;/BINDING&gt;</a:t>
            </a:r>
            <a:endParaRPr lang="zh-CN" altLang="zh-CN" sz="2400" dirty="0" smtClean="0"/>
          </a:p>
          <a:p>
            <a:pPr>
              <a:buNone/>
            </a:pPr>
            <a:r>
              <a:rPr lang="en-US" altLang="zh-CN" sz="2400" dirty="0" smtClean="0"/>
              <a:t>      &lt;PAGES&gt;462&lt;/PAGES&gt;</a:t>
            </a:r>
            <a:endParaRPr lang="zh-CN" altLang="zh-CN" sz="2400" dirty="0" smtClean="0"/>
          </a:p>
          <a:p>
            <a:pPr>
              <a:buNone/>
            </a:pPr>
            <a:r>
              <a:rPr lang="en-US" altLang="zh-CN" sz="2400" dirty="0" smtClean="0"/>
              <a:t>      &lt;PRICE&gt;$7.75&lt;/PRICE&gt;</a:t>
            </a:r>
            <a:endParaRPr lang="zh-CN" altLang="zh-CN" sz="2400" dirty="0" smtClean="0"/>
          </a:p>
          <a:p>
            <a:pPr>
              <a:buNone/>
            </a:pPr>
            <a:r>
              <a:rPr lang="en-US" altLang="zh-CN" sz="2400" dirty="0" smtClean="0"/>
              <a:t>   &lt;/BOOK&gt;</a:t>
            </a:r>
            <a:endParaRPr lang="zh-CN" altLang="zh-CN" sz="2400" dirty="0" smtClean="0"/>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8.2.2  </a:t>
            </a:r>
            <a:r>
              <a:rPr lang="zh-CN" altLang="zh-CN" sz="3200" b="1" dirty="0" smtClean="0"/>
              <a:t>客户端页面技术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280920" cy="3968626"/>
          </a:xfrm>
        </p:spPr>
        <p:txBody>
          <a:bodyPr/>
          <a:lstStyle/>
          <a:p>
            <a:pPr>
              <a:buNone/>
            </a:pPr>
            <a:r>
              <a:rPr lang="en-US" altLang="zh-CN" b="1" dirty="0" smtClean="0"/>
              <a:t>3</a:t>
            </a:r>
            <a:r>
              <a:rPr lang="zh-CN" altLang="zh-CN" b="1" dirty="0" smtClean="0"/>
              <a:t>．</a:t>
            </a:r>
            <a:r>
              <a:rPr lang="en-US" altLang="zh-CN" b="1" dirty="0" smtClean="0"/>
              <a:t>JavaScript</a:t>
            </a:r>
          </a:p>
          <a:p>
            <a:pPr>
              <a:buNone/>
            </a:pPr>
            <a:r>
              <a:rPr lang="en-US" altLang="zh-CN" sz="2800" dirty="0" smtClean="0"/>
              <a:t>JavaScript</a:t>
            </a:r>
            <a:r>
              <a:rPr lang="zh-CN" altLang="zh-CN" sz="2800" dirty="0" smtClean="0"/>
              <a:t>是一种嵌入在</a:t>
            </a:r>
            <a:r>
              <a:rPr lang="en-US" altLang="zh-CN" sz="2800" dirty="0" smtClean="0"/>
              <a:t>HTML</a:t>
            </a:r>
            <a:r>
              <a:rPr lang="zh-CN" altLang="zh-CN" sz="2800" dirty="0" smtClean="0"/>
              <a:t>文件中的脚本语言，它是基于对象和事件驱动的，能对诸如鼠标单击、表单输入、页面浏览等用户事件做出反应并进行处理。</a:t>
            </a:r>
            <a:endParaRPr lang="zh-CN" altLang="zh-CN" sz="2800" b="1" dirty="0" smtClean="0"/>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8.2.2  </a:t>
            </a:r>
            <a:r>
              <a:rPr lang="zh-CN" altLang="zh-CN" sz="3200" b="1" dirty="0" smtClean="0"/>
              <a:t>客户端页面技术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body" idx="1"/>
          </p:nvPr>
        </p:nvSpPr>
        <p:spPr>
          <a:xfrm>
            <a:off x="683568" y="1955800"/>
            <a:ext cx="8460432" cy="3994150"/>
          </a:xfrm>
          <a:noFill/>
          <a:ln/>
        </p:spPr>
        <p:txBody>
          <a:bodyPr/>
          <a:lstStyle/>
          <a:p>
            <a:pPr marL="355600" indent="-355600" algn="just">
              <a:spcBef>
                <a:spcPct val="30000"/>
              </a:spcBef>
              <a:buClr>
                <a:schemeClr val="accent2"/>
              </a:buClr>
              <a:buSzPct val="70000"/>
              <a:buFont typeface="Wingdings" pitchFamily="2" charset="2"/>
              <a:buNone/>
              <a:tabLst>
                <a:tab pos="355600" algn="l"/>
              </a:tabLst>
            </a:pPr>
            <a:endParaRPr lang="en-US" altLang="zh-CN" dirty="0"/>
          </a:p>
          <a:p>
            <a:r>
              <a:rPr lang="zh-CN" altLang="zh-CN" dirty="0" smtClean="0"/>
              <a:t>掌握</a:t>
            </a:r>
            <a:r>
              <a:rPr lang="en-US" altLang="zh-CN" dirty="0" smtClean="0"/>
              <a:t>WBE</a:t>
            </a:r>
            <a:r>
              <a:rPr lang="zh-CN" altLang="zh-CN" dirty="0" smtClean="0"/>
              <a:t>信息系统的基本概念；</a:t>
            </a:r>
          </a:p>
          <a:p>
            <a:r>
              <a:rPr lang="zh-CN" altLang="zh-CN" dirty="0" smtClean="0"/>
              <a:t>理解</a:t>
            </a:r>
            <a:r>
              <a:rPr lang="en-US" altLang="zh-CN" dirty="0" smtClean="0"/>
              <a:t>WBE</a:t>
            </a:r>
            <a:r>
              <a:rPr lang="zh-CN" altLang="zh-CN" dirty="0" smtClean="0"/>
              <a:t>信息系统开发的基本技术；</a:t>
            </a:r>
          </a:p>
          <a:p>
            <a:r>
              <a:rPr lang="zh-CN" altLang="zh-CN" dirty="0" smtClean="0"/>
              <a:t>掌握</a:t>
            </a:r>
            <a:r>
              <a:rPr lang="en-US" altLang="zh-CN" dirty="0" smtClean="0"/>
              <a:t>WBE</a:t>
            </a:r>
            <a:r>
              <a:rPr lang="zh-CN" altLang="zh-CN" dirty="0" smtClean="0"/>
              <a:t>开发环境的配置方法；</a:t>
            </a:r>
          </a:p>
          <a:p>
            <a:r>
              <a:rPr lang="zh-CN" altLang="zh-CN" dirty="0" smtClean="0"/>
              <a:t>了解</a:t>
            </a:r>
            <a:r>
              <a:rPr lang="en-US" altLang="zh-CN" dirty="0" smtClean="0"/>
              <a:t>WBE</a:t>
            </a:r>
            <a:r>
              <a:rPr lang="zh-CN" altLang="zh-CN" dirty="0" smtClean="0"/>
              <a:t>信息系统的基本构成与主要应用。</a:t>
            </a:r>
            <a:endParaRPr lang="zh-CN" altLang="zh-CN" dirty="0"/>
          </a:p>
        </p:txBody>
      </p:sp>
      <p:sp>
        <p:nvSpPr>
          <p:cNvPr id="1747971" name="Rectangle 3"/>
          <p:cNvSpPr>
            <a:spLocks noGrp="1" noChangeArrowheads="1"/>
          </p:cNvSpPr>
          <p:nvPr>
            <p:ph type="title"/>
          </p:nvPr>
        </p:nvSpPr>
        <p:spPr>
          <a:xfrm>
            <a:off x="1187450" y="692150"/>
            <a:ext cx="7270750" cy="1143000"/>
          </a:xfrm>
          <a:noFill/>
          <a:ln/>
        </p:spPr>
        <p:txBody>
          <a:bodyPr/>
          <a:lstStyle/>
          <a:p>
            <a:r>
              <a:rPr lang="zh-CN" altLang="en-US" b="1">
                <a:solidFill>
                  <a:srgbClr val="0A0A0E"/>
                </a:solidFill>
              </a:rPr>
              <a:t>本章学习目标</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280920" cy="3968626"/>
          </a:xfrm>
        </p:spPr>
        <p:txBody>
          <a:bodyPr/>
          <a:lstStyle/>
          <a:p>
            <a:pPr>
              <a:buNone/>
            </a:pPr>
            <a:r>
              <a:rPr lang="zh-CN" altLang="zh-CN" sz="2800" dirty="0" smtClean="0"/>
              <a:t>将</a:t>
            </a:r>
            <a:r>
              <a:rPr lang="en-US" altLang="zh-CN" sz="2800" dirty="0" smtClean="0"/>
              <a:t>JavaScript</a:t>
            </a:r>
            <a:r>
              <a:rPr lang="zh-CN" altLang="zh-CN" sz="2800" dirty="0" smtClean="0"/>
              <a:t>程序嵌入</a:t>
            </a:r>
            <a:r>
              <a:rPr lang="en-US" altLang="zh-CN" sz="2800" dirty="0" smtClean="0"/>
              <a:t>HTML</a:t>
            </a:r>
            <a:r>
              <a:rPr lang="zh-CN" altLang="zh-CN" sz="2800" dirty="0" smtClean="0"/>
              <a:t>文件的方法有两种：</a:t>
            </a:r>
          </a:p>
          <a:p>
            <a:pPr>
              <a:buNone/>
            </a:pPr>
            <a:r>
              <a:rPr lang="en-US" altLang="zh-CN" sz="2800" dirty="0" smtClean="0"/>
              <a:t>① </a:t>
            </a:r>
            <a:r>
              <a:rPr lang="zh-CN" altLang="zh-CN" sz="2800" dirty="0" smtClean="0"/>
              <a:t>在</a:t>
            </a:r>
            <a:r>
              <a:rPr lang="en-US" altLang="zh-CN" sz="2800" dirty="0" smtClean="0"/>
              <a:t>HTML</a:t>
            </a:r>
            <a:r>
              <a:rPr lang="zh-CN" altLang="zh-CN" sz="2800" dirty="0" smtClean="0"/>
              <a:t>文件中使用</a:t>
            </a:r>
            <a:r>
              <a:rPr lang="en-US" altLang="zh-CN" sz="2800" dirty="0" smtClean="0"/>
              <a:t>&lt;script&gt;</a:t>
            </a:r>
            <a:r>
              <a:rPr lang="zh-CN" altLang="zh-CN" sz="2800" dirty="0" smtClean="0"/>
              <a:t>、</a:t>
            </a:r>
            <a:r>
              <a:rPr lang="en-US" altLang="zh-CN" sz="2800" dirty="0" smtClean="0"/>
              <a:t>&lt;/script&gt;</a:t>
            </a:r>
            <a:r>
              <a:rPr lang="zh-CN" altLang="zh-CN" sz="2800" dirty="0" smtClean="0"/>
              <a:t>标识加入</a:t>
            </a:r>
            <a:r>
              <a:rPr lang="en-US" altLang="zh-CN" sz="2800" dirty="0" smtClean="0"/>
              <a:t>JavaScript</a:t>
            </a:r>
            <a:r>
              <a:rPr lang="zh-CN" altLang="zh-CN" sz="2800" dirty="0" smtClean="0"/>
              <a:t>语句，这样</a:t>
            </a:r>
            <a:r>
              <a:rPr lang="en-US" altLang="zh-CN" sz="2800" dirty="0" smtClean="0"/>
              <a:t>HTML</a:t>
            </a:r>
            <a:r>
              <a:rPr lang="zh-CN" altLang="zh-CN" sz="2800" dirty="0" smtClean="0"/>
              <a:t>语句和</a:t>
            </a:r>
            <a:r>
              <a:rPr lang="en-US" altLang="zh-CN" sz="2800" dirty="0" smtClean="0"/>
              <a:t>JavaScript</a:t>
            </a:r>
            <a:r>
              <a:rPr lang="zh-CN" altLang="zh-CN" sz="2800" dirty="0" smtClean="0"/>
              <a:t>语句位于同一个文件中</a:t>
            </a:r>
            <a:r>
              <a:rPr lang="zh-CN" altLang="zh-CN" sz="2800" dirty="0" smtClean="0"/>
              <a:t>。</a:t>
            </a:r>
            <a:endParaRPr lang="en-US" altLang="zh-CN" sz="2800" dirty="0" smtClean="0"/>
          </a:p>
          <a:p>
            <a:pPr>
              <a:buNone/>
            </a:pPr>
            <a:r>
              <a:rPr lang="en-US" altLang="zh-CN" sz="2800" dirty="0" smtClean="0"/>
              <a:t>&lt;</a:t>
            </a:r>
            <a:r>
              <a:rPr lang="en-US" altLang="zh-CN" sz="2800" dirty="0" smtClean="0"/>
              <a:t>script language="JavaScript"&gt;</a:t>
            </a:r>
            <a:r>
              <a:rPr lang="zh-CN" altLang="zh-CN" sz="2800" dirty="0" smtClean="0"/>
              <a:t>。</a:t>
            </a:r>
          </a:p>
          <a:p>
            <a:pPr>
              <a:buNone/>
            </a:pPr>
            <a:r>
              <a:rPr lang="en-US" altLang="zh-CN" sz="2800" dirty="0" smtClean="0"/>
              <a:t>② </a:t>
            </a:r>
            <a:r>
              <a:rPr lang="zh-CN" altLang="zh-CN" sz="2800" dirty="0" smtClean="0"/>
              <a:t>将</a:t>
            </a:r>
            <a:r>
              <a:rPr lang="en-US" altLang="zh-CN" sz="2800" dirty="0" smtClean="0"/>
              <a:t>JavaScript</a:t>
            </a:r>
            <a:r>
              <a:rPr lang="zh-CN" altLang="zh-CN" sz="2800" dirty="0" smtClean="0"/>
              <a:t>程序以扩展名</a:t>
            </a:r>
            <a:r>
              <a:rPr lang="en-US" altLang="zh-CN" sz="2800" dirty="0" smtClean="0"/>
              <a:t>“.</a:t>
            </a:r>
            <a:r>
              <a:rPr lang="en-US" altLang="zh-CN" sz="2800" dirty="0" err="1" smtClean="0"/>
              <a:t>js</a:t>
            </a:r>
            <a:r>
              <a:rPr lang="en-US" altLang="zh-CN" sz="2800" dirty="0" smtClean="0"/>
              <a:t>”</a:t>
            </a:r>
            <a:r>
              <a:rPr lang="zh-CN" altLang="zh-CN" sz="2800" dirty="0" smtClean="0"/>
              <a:t>单独存放，再利用以下格式的</a:t>
            </a:r>
            <a:r>
              <a:rPr lang="en-US" altLang="zh-CN" sz="2800" dirty="0" smtClean="0"/>
              <a:t>script</a:t>
            </a:r>
            <a:r>
              <a:rPr lang="zh-CN" altLang="zh-CN" sz="2800" dirty="0" smtClean="0"/>
              <a:t>标记嵌入</a:t>
            </a:r>
            <a:r>
              <a:rPr lang="en-US" altLang="zh-CN" sz="2800" dirty="0" smtClean="0"/>
              <a:t>HTML</a:t>
            </a:r>
            <a:r>
              <a:rPr lang="zh-CN" altLang="zh-CN" sz="2800" dirty="0" smtClean="0"/>
              <a:t>文件</a:t>
            </a:r>
            <a:r>
              <a:rPr lang="zh-CN" altLang="zh-CN" sz="2800" dirty="0" smtClean="0"/>
              <a:t>：</a:t>
            </a:r>
            <a:endParaRPr lang="en-US" altLang="zh-CN" sz="2800" dirty="0" smtClean="0"/>
          </a:p>
          <a:p>
            <a:pPr>
              <a:buNone/>
            </a:pPr>
            <a:r>
              <a:rPr lang="en-US" altLang="zh-CN" sz="2800" dirty="0" smtClean="0"/>
              <a:t>&lt;</a:t>
            </a:r>
            <a:r>
              <a:rPr lang="en-US" altLang="zh-CN" sz="2800" dirty="0" smtClean="0"/>
              <a:t>script </a:t>
            </a:r>
            <a:r>
              <a:rPr lang="en-US" altLang="zh-CN" sz="2800" dirty="0" err="1" smtClean="0"/>
              <a:t>src</a:t>
            </a:r>
            <a:r>
              <a:rPr lang="en-US" altLang="zh-CN" sz="2800" dirty="0" smtClean="0"/>
              <a:t>=JavaScript</a:t>
            </a:r>
            <a:r>
              <a:rPr lang="zh-CN" altLang="zh-CN" sz="2800" dirty="0" smtClean="0"/>
              <a:t>文件名</a:t>
            </a:r>
            <a:r>
              <a:rPr lang="en-US" altLang="zh-CN" sz="2800" dirty="0" smtClean="0"/>
              <a:t>&gt;</a:t>
            </a:r>
            <a:r>
              <a:rPr lang="zh-CN" altLang="zh-CN" sz="2800" dirty="0" smtClean="0"/>
              <a:t>。</a:t>
            </a:r>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8.2.2  </a:t>
            </a:r>
            <a:r>
              <a:rPr lang="zh-CN" altLang="zh-CN" sz="3200" b="1" dirty="0" smtClean="0"/>
              <a:t>客户端页面技术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280920" cy="3968626"/>
          </a:xfrm>
        </p:spPr>
        <p:txBody>
          <a:bodyPr/>
          <a:lstStyle/>
          <a:p>
            <a:pPr>
              <a:buNone/>
            </a:pPr>
            <a:r>
              <a:rPr lang="en-US" altLang="zh-CN" b="1" dirty="0" smtClean="0"/>
              <a:t>4</a:t>
            </a:r>
            <a:r>
              <a:rPr lang="zh-CN" altLang="zh-CN" b="1" dirty="0" smtClean="0"/>
              <a:t>．</a:t>
            </a:r>
            <a:r>
              <a:rPr lang="en-US" altLang="zh-CN" b="1" dirty="0" smtClean="0"/>
              <a:t>VBScript</a:t>
            </a:r>
            <a:endParaRPr lang="zh-CN" altLang="zh-CN" b="1" dirty="0" smtClean="0"/>
          </a:p>
          <a:p>
            <a:pPr>
              <a:buNone/>
            </a:pPr>
            <a:r>
              <a:rPr lang="en-US" altLang="zh-CN" sz="2800" dirty="0" smtClean="0"/>
              <a:t>VBScript</a:t>
            </a:r>
            <a:r>
              <a:rPr lang="zh-CN" altLang="zh-CN" sz="2800" dirty="0" smtClean="0"/>
              <a:t>是</a:t>
            </a:r>
            <a:r>
              <a:rPr lang="en-US" altLang="zh-CN" sz="2800" dirty="0" smtClean="0"/>
              <a:t>Visual Basic</a:t>
            </a:r>
            <a:r>
              <a:rPr lang="zh-CN" altLang="zh-CN" sz="2800" dirty="0" smtClean="0"/>
              <a:t>的子集，它与</a:t>
            </a:r>
            <a:r>
              <a:rPr lang="en-US" altLang="zh-CN" sz="2800" dirty="0" smtClean="0"/>
              <a:t>JavaScript</a:t>
            </a:r>
            <a:r>
              <a:rPr lang="zh-CN" altLang="zh-CN" sz="2800" dirty="0" smtClean="0"/>
              <a:t>一样，嵌入</a:t>
            </a:r>
            <a:r>
              <a:rPr lang="en-US" altLang="zh-CN" sz="2800" dirty="0" smtClean="0"/>
              <a:t>HTML</a:t>
            </a:r>
            <a:r>
              <a:rPr lang="zh-CN" altLang="zh-CN" sz="2800" dirty="0" smtClean="0"/>
              <a:t>文件中，可以设计出生动活泼、互动的</a:t>
            </a:r>
            <a:r>
              <a:rPr lang="en-US" altLang="zh-CN" sz="2800" dirty="0" smtClean="0"/>
              <a:t>Web </a:t>
            </a:r>
            <a:r>
              <a:rPr lang="zh-CN" altLang="zh-CN" sz="2800" dirty="0" smtClean="0"/>
              <a:t>页和基于</a:t>
            </a:r>
            <a:r>
              <a:rPr lang="en-US" altLang="zh-CN" sz="2800" dirty="0" smtClean="0"/>
              <a:t>Web</a:t>
            </a:r>
            <a:r>
              <a:rPr lang="zh-CN" altLang="zh-CN" sz="2800" dirty="0" smtClean="0"/>
              <a:t>的应用程序。</a:t>
            </a:r>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8.2.2  </a:t>
            </a:r>
            <a:r>
              <a:rPr lang="zh-CN" altLang="zh-CN" sz="3200" b="1" dirty="0" smtClean="0"/>
              <a:t>客户端页面技术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280920" cy="3968626"/>
          </a:xfrm>
        </p:spPr>
        <p:txBody>
          <a:bodyPr/>
          <a:lstStyle/>
          <a:p>
            <a:pPr>
              <a:buNone/>
            </a:pPr>
            <a:r>
              <a:rPr lang="en-US" altLang="zh-CN" b="1" dirty="0" smtClean="0"/>
              <a:t>5</a:t>
            </a:r>
            <a:r>
              <a:rPr lang="zh-CN" altLang="zh-CN" b="1" dirty="0" smtClean="0"/>
              <a:t>．</a:t>
            </a:r>
            <a:r>
              <a:rPr lang="en-US" altLang="zh-CN" b="1" dirty="0" smtClean="0"/>
              <a:t>Java Applet </a:t>
            </a:r>
            <a:r>
              <a:rPr lang="zh-CN" altLang="zh-CN" b="1" dirty="0" smtClean="0"/>
              <a:t>与</a:t>
            </a:r>
            <a:r>
              <a:rPr lang="en-US" altLang="zh-CN" b="1" dirty="0" smtClean="0"/>
              <a:t>ActiveX</a:t>
            </a:r>
            <a:r>
              <a:rPr lang="zh-CN" altLang="zh-CN" b="1" dirty="0" smtClean="0"/>
              <a:t>控件</a:t>
            </a:r>
          </a:p>
          <a:p>
            <a:pPr>
              <a:buNone/>
            </a:pPr>
            <a:r>
              <a:rPr lang="en-US" altLang="zh-CN" sz="2800" dirty="0" smtClean="0"/>
              <a:t>Java Applet</a:t>
            </a:r>
            <a:r>
              <a:rPr lang="zh-CN" altLang="zh-CN" sz="2800" dirty="0" smtClean="0"/>
              <a:t>是用</a:t>
            </a:r>
            <a:r>
              <a:rPr lang="en-US" altLang="zh-CN" sz="2800" dirty="0" smtClean="0"/>
              <a:t>java</a:t>
            </a:r>
            <a:r>
              <a:rPr lang="zh-CN" altLang="zh-CN" sz="2800" dirty="0" smtClean="0"/>
              <a:t>编写的、含有可视化内容的、并被嵌入</a:t>
            </a:r>
            <a:r>
              <a:rPr lang="en-US" altLang="zh-CN" sz="2800" dirty="0" smtClean="0"/>
              <a:t>Web</a:t>
            </a:r>
            <a:r>
              <a:rPr lang="zh-CN" altLang="zh-CN" sz="2800" dirty="0" smtClean="0"/>
              <a:t>页面中用来产生特殊页面效果的小程序。它可以为页面带来动态交互内容，如声音、动画等效果。它的可执行代码为</a:t>
            </a:r>
            <a:r>
              <a:rPr lang="en-US" altLang="zh-CN" sz="2800" dirty="0" smtClean="0"/>
              <a:t>class</a:t>
            </a:r>
            <a:r>
              <a:rPr lang="zh-CN" altLang="zh-CN" sz="2800" dirty="0" smtClean="0"/>
              <a:t>文件。它具有安全、功能强和跨平台等特性。</a:t>
            </a:r>
            <a:r>
              <a:rPr lang="en-US" altLang="zh-CN" sz="2800" dirty="0" smtClean="0"/>
              <a:t>Applet</a:t>
            </a:r>
            <a:r>
              <a:rPr lang="zh-CN" altLang="zh-CN" sz="2800" dirty="0" smtClean="0"/>
              <a:t>是从远程服务器上下载到本地客户机上运行的，出于安全的考虑，对它的运行进行了必要的限制。</a:t>
            </a:r>
            <a:endParaRPr lang="zh-CN" altLang="zh-CN" sz="2800"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8.2.2  </a:t>
            </a:r>
            <a:r>
              <a:rPr lang="zh-CN" altLang="zh-CN" sz="3200" b="1" dirty="0" smtClean="0"/>
              <a:t>客户端页面技术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280920" cy="3968626"/>
          </a:xfrm>
        </p:spPr>
        <p:txBody>
          <a:bodyPr/>
          <a:lstStyle/>
          <a:p>
            <a:pPr>
              <a:buNone/>
            </a:pPr>
            <a:r>
              <a:rPr lang="en-US" altLang="zh-CN" b="1" dirty="0" smtClean="0"/>
              <a:t>5</a:t>
            </a:r>
            <a:r>
              <a:rPr lang="zh-CN" altLang="zh-CN" b="1" dirty="0" smtClean="0"/>
              <a:t>．</a:t>
            </a:r>
            <a:r>
              <a:rPr lang="en-US" altLang="zh-CN" b="1" dirty="0" smtClean="0"/>
              <a:t>Java Applet </a:t>
            </a:r>
            <a:r>
              <a:rPr lang="zh-CN" altLang="zh-CN" b="1" dirty="0" smtClean="0"/>
              <a:t>与</a:t>
            </a:r>
            <a:r>
              <a:rPr lang="en-US" altLang="zh-CN" b="1" dirty="0" smtClean="0"/>
              <a:t>ActiveX</a:t>
            </a:r>
            <a:r>
              <a:rPr lang="zh-CN" altLang="zh-CN" b="1" dirty="0" smtClean="0"/>
              <a:t>控件</a:t>
            </a:r>
          </a:p>
          <a:p>
            <a:pPr>
              <a:buNone/>
            </a:pPr>
            <a:r>
              <a:rPr lang="en-US" altLang="zh-CN" sz="2800" dirty="0" smtClean="0"/>
              <a:t>Java Applet</a:t>
            </a:r>
            <a:r>
              <a:rPr lang="zh-CN" altLang="zh-CN" sz="2800" dirty="0" smtClean="0"/>
              <a:t>是用</a:t>
            </a:r>
            <a:r>
              <a:rPr lang="en-US" altLang="zh-CN" sz="2800" dirty="0" smtClean="0"/>
              <a:t>java</a:t>
            </a:r>
            <a:r>
              <a:rPr lang="zh-CN" altLang="zh-CN" sz="2800" dirty="0" smtClean="0"/>
              <a:t>编写的、含有可视化内容的、并被嵌入</a:t>
            </a:r>
            <a:r>
              <a:rPr lang="en-US" altLang="zh-CN" sz="2800" dirty="0" smtClean="0"/>
              <a:t>Web</a:t>
            </a:r>
            <a:r>
              <a:rPr lang="zh-CN" altLang="zh-CN" sz="2800" dirty="0" smtClean="0"/>
              <a:t>页面中用来产生特殊页面效果的小程序。它可以为页面带来动态交互内容，如声音、动画等效果。它的可执行代码为</a:t>
            </a:r>
            <a:r>
              <a:rPr lang="en-US" altLang="zh-CN" sz="2800" dirty="0" smtClean="0"/>
              <a:t>class</a:t>
            </a:r>
            <a:r>
              <a:rPr lang="zh-CN" altLang="zh-CN" sz="2800" dirty="0" smtClean="0"/>
              <a:t>文件。它具有安全、功能强和跨平台等特性。</a:t>
            </a:r>
            <a:r>
              <a:rPr lang="en-US" altLang="zh-CN" sz="2800" dirty="0" smtClean="0"/>
              <a:t>Applet</a:t>
            </a:r>
            <a:r>
              <a:rPr lang="zh-CN" altLang="zh-CN" sz="2800" dirty="0" smtClean="0"/>
              <a:t>是从远程服务器上下载到本地客户机上运行的，出于安全的考虑，对它的运行进行了必要的限制</a:t>
            </a:r>
            <a:r>
              <a:rPr lang="zh-CN" altLang="zh-CN" sz="2800" dirty="0" smtClean="0"/>
              <a:t>。</a:t>
            </a:r>
            <a:endParaRPr lang="en-US" altLang="zh-CN" sz="2800" dirty="0" smtClean="0"/>
          </a:p>
          <a:p>
            <a:pPr>
              <a:buNone/>
            </a:pPr>
            <a:r>
              <a:rPr lang="en-US" altLang="zh-CN" sz="2800" dirty="0" smtClean="0"/>
              <a:t>ActiveX</a:t>
            </a:r>
            <a:r>
              <a:rPr lang="zh-CN" altLang="zh-CN" sz="2800" dirty="0" smtClean="0"/>
              <a:t>控件是由软件提供商开发的可重用的软件组件。</a:t>
            </a:r>
            <a:endParaRPr lang="zh-CN" altLang="zh-CN" sz="2800"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8.2.2  </a:t>
            </a:r>
            <a:r>
              <a:rPr lang="zh-CN" altLang="zh-CN" sz="3200" b="1" dirty="0" smtClean="0"/>
              <a:t>客户端页面技术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280920" cy="3968626"/>
          </a:xfrm>
        </p:spPr>
        <p:txBody>
          <a:bodyPr/>
          <a:lstStyle/>
          <a:p>
            <a:pPr>
              <a:buNone/>
            </a:pPr>
            <a:r>
              <a:rPr lang="pt-BR" altLang="zh-CN" b="1" dirty="0" smtClean="0"/>
              <a:t>1</a:t>
            </a:r>
            <a:r>
              <a:rPr lang="zh-CN" altLang="zh-CN" b="1" dirty="0" smtClean="0"/>
              <a:t>．</a:t>
            </a:r>
            <a:r>
              <a:rPr lang="pt-BR" altLang="zh-CN" b="1" dirty="0" smtClean="0"/>
              <a:t>CGI</a:t>
            </a:r>
            <a:r>
              <a:rPr lang="zh-CN" altLang="zh-CN" b="1" dirty="0" smtClean="0"/>
              <a:t>公共网关接口与</a:t>
            </a:r>
            <a:r>
              <a:rPr lang="en-US" altLang="zh-CN" b="1" dirty="0" smtClean="0"/>
              <a:t>API</a:t>
            </a:r>
            <a:r>
              <a:rPr lang="zh-CN" altLang="zh-CN" b="1" dirty="0" smtClean="0"/>
              <a:t>应用程序接口</a:t>
            </a:r>
          </a:p>
          <a:p>
            <a:pPr>
              <a:buNone/>
            </a:pPr>
            <a:r>
              <a:rPr lang="zh-CN" altLang="zh-CN" sz="2800" dirty="0" smtClean="0"/>
              <a:t>公共网关接口（</a:t>
            </a:r>
            <a:r>
              <a:rPr lang="en-US" altLang="zh-CN" sz="2800" dirty="0" smtClean="0"/>
              <a:t>CGI</a:t>
            </a:r>
            <a:r>
              <a:rPr lang="zh-CN" altLang="zh-CN" sz="2800" dirty="0" smtClean="0"/>
              <a:t>：</a:t>
            </a:r>
            <a:r>
              <a:rPr lang="en-US" altLang="zh-CN" sz="2800" dirty="0" smtClean="0"/>
              <a:t>Common Gateway Interface</a:t>
            </a:r>
            <a:r>
              <a:rPr lang="zh-CN" altLang="zh-CN" sz="2800" dirty="0" smtClean="0"/>
              <a:t>）</a:t>
            </a:r>
            <a:r>
              <a:rPr lang="en-US" altLang="zh-CN" sz="2800" dirty="0" smtClean="0"/>
              <a:t>CGI</a:t>
            </a:r>
            <a:r>
              <a:rPr lang="zh-CN" altLang="zh-CN" sz="2800" dirty="0" smtClean="0"/>
              <a:t>定义了</a:t>
            </a:r>
            <a:r>
              <a:rPr lang="en-US" altLang="zh-CN" sz="2800" dirty="0" smtClean="0"/>
              <a:t>Web</a:t>
            </a:r>
            <a:r>
              <a:rPr lang="zh-CN" altLang="zh-CN" sz="2800" dirty="0" smtClean="0"/>
              <a:t>服务器与外部程序间通信的标准，使外部程序能够生成</a:t>
            </a:r>
            <a:r>
              <a:rPr lang="en-US" altLang="zh-CN" sz="2800" dirty="0" smtClean="0"/>
              <a:t>HTML</a:t>
            </a:r>
            <a:r>
              <a:rPr lang="zh-CN" altLang="zh-CN" sz="2800" dirty="0" smtClean="0"/>
              <a:t>文档和图像。这样，浏览器的</a:t>
            </a:r>
            <a:r>
              <a:rPr lang="en-US" altLang="zh-CN" sz="2800" dirty="0" smtClean="0"/>
              <a:t>HTML</a:t>
            </a:r>
            <a:r>
              <a:rPr lang="zh-CN" altLang="zh-CN" sz="2800" dirty="0" smtClean="0"/>
              <a:t>页面就能通过</a:t>
            </a:r>
            <a:r>
              <a:rPr lang="en-US" altLang="zh-CN" sz="2800" dirty="0" smtClean="0"/>
              <a:t>CGI</a:t>
            </a:r>
            <a:r>
              <a:rPr lang="zh-CN" altLang="zh-CN" sz="2800" dirty="0" smtClean="0"/>
              <a:t>同</a:t>
            </a:r>
            <a:r>
              <a:rPr lang="en-US" altLang="zh-CN" sz="2800" dirty="0" smtClean="0"/>
              <a:t>Web</a:t>
            </a:r>
            <a:r>
              <a:rPr lang="zh-CN" altLang="zh-CN" sz="2800" dirty="0" smtClean="0"/>
              <a:t>服务器进行动态交互</a:t>
            </a:r>
            <a:r>
              <a:rPr lang="zh-CN" altLang="zh-CN" sz="2800" dirty="0" smtClean="0"/>
              <a:t>。</a:t>
            </a:r>
            <a:endParaRPr lang="en-US" altLang="zh-CN" sz="2800" dirty="0" smtClean="0"/>
          </a:p>
          <a:p>
            <a:pPr>
              <a:buNone/>
            </a:pPr>
            <a:r>
              <a:rPr lang="zh-CN" altLang="zh-CN" sz="2800" dirty="0" smtClean="0"/>
              <a:t>应用程序接口（</a:t>
            </a:r>
            <a:r>
              <a:rPr lang="fr-FR" altLang="zh-CN" sz="2800" dirty="0" smtClean="0"/>
              <a:t>API</a:t>
            </a:r>
            <a:r>
              <a:rPr lang="zh-CN" altLang="zh-CN" sz="2800" dirty="0" smtClean="0"/>
              <a:t>：</a:t>
            </a:r>
            <a:r>
              <a:rPr lang="fr-FR" altLang="zh-CN" sz="2800" dirty="0" smtClean="0"/>
              <a:t>Application Programming Interface</a:t>
            </a:r>
            <a:r>
              <a:rPr lang="zh-CN" altLang="zh-CN" sz="2800" dirty="0" smtClean="0"/>
              <a:t>）</a:t>
            </a:r>
            <a:r>
              <a:rPr lang="fr-FR" altLang="zh-CN" sz="2800" dirty="0" smtClean="0"/>
              <a:t>API</a:t>
            </a:r>
            <a:r>
              <a:rPr lang="zh-CN" altLang="zh-CN" sz="2800" dirty="0" smtClean="0"/>
              <a:t>允许第三方软件开发者以标准方式编写处理请求与返回动态内容的程序。</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pt-BR" altLang="zh-CN" sz="3200" b="1" dirty="0" smtClean="0"/>
              <a:t>8.2.3  Web</a:t>
            </a:r>
            <a:r>
              <a:rPr lang="zh-CN" altLang="zh-CN" sz="3200" b="1" dirty="0" smtClean="0"/>
              <a:t>服务器端页面技术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23528" y="1988840"/>
            <a:ext cx="8424936" cy="3968626"/>
          </a:xfrm>
        </p:spPr>
        <p:txBody>
          <a:bodyPr/>
          <a:lstStyle/>
          <a:p>
            <a:pPr>
              <a:buNone/>
            </a:pPr>
            <a:r>
              <a:rPr lang="fr-FR" altLang="zh-CN" b="1" dirty="0" smtClean="0"/>
              <a:t>2</a:t>
            </a:r>
            <a:r>
              <a:rPr lang="zh-CN" altLang="zh-CN" b="1" dirty="0" smtClean="0"/>
              <a:t>．</a:t>
            </a:r>
            <a:r>
              <a:rPr lang="fr-FR" altLang="zh-CN" b="1" dirty="0" smtClean="0"/>
              <a:t>ASP</a:t>
            </a:r>
          </a:p>
          <a:p>
            <a:pPr>
              <a:buNone/>
            </a:pPr>
            <a:r>
              <a:rPr lang="zh-CN" altLang="zh-CN" sz="2800" dirty="0" smtClean="0"/>
              <a:t>活动服务器网页</a:t>
            </a:r>
            <a:r>
              <a:rPr lang="fr-FR" altLang="zh-CN" sz="2800" dirty="0" smtClean="0"/>
              <a:t>ASP</a:t>
            </a:r>
            <a:r>
              <a:rPr lang="zh-CN" altLang="zh-CN" sz="2800" dirty="0" smtClean="0"/>
              <a:t>（</a:t>
            </a:r>
            <a:r>
              <a:rPr lang="fr-FR" altLang="zh-CN" sz="2800" dirty="0" smtClean="0"/>
              <a:t>ASP:Active Server Pages</a:t>
            </a:r>
            <a:r>
              <a:rPr lang="zh-CN" altLang="zh-CN" sz="2800" dirty="0" smtClean="0"/>
              <a:t>）</a:t>
            </a:r>
            <a:r>
              <a:rPr lang="zh-CN" altLang="zh-CN" sz="2800" dirty="0" smtClean="0"/>
              <a:t>是进行</a:t>
            </a:r>
            <a:r>
              <a:rPr lang="zh-CN" altLang="zh-CN" sz="2800" dirty="0" smtClean="0"/>
              <a:t>动态、交互和高性能</a:t>
            </a:r>
            <a:r>
              <a:rPr lang="fr-FR" altLang="zh-CN" sz="2800" dirty="0" smtClean="0"/>
              <a:t>Web</a:t>
            </a:r>
            <a:r>
              <a:rPr lang="zh-CN" altLang="zh-CN" sz="2800" dirty="0" smtClean="0"/>
              <a:t>页面开发的技术。它适用于微软的</a:t>
            </a:r>
            <a:r>
              <a:rPr lang="fr-FR" altLang="zh-CN" sz="2800" dirty="0" smtClean="0"/>
              <a:t>Windows</a:t>
            </a:r>
            <a:r>
              <a:rPr lang="zh-CN" altLang="zh-CN" sz="2800" dirty="0" smtClean="0"/>
              <a:t>服务器平台，与</a:t>
            </a:r>
            <a:r>
              <a:rPr lang="fr-FR" altLang="zh-CN" sz="2800" dirty="0" smtClean="0"/>
              <a:t>IIS Web</a:t>
            </a:r>
            <a:r>
              <a:rPr lang="zh-CN" altLang="zh-CN" sz="2800" dirty="0" smtClean="0"/>
              <a:t>服务器紧密集成，</a:t>
            </a:r>
            <a:r>
              <a:rPr lang="fr-FR" altLang="zh-CN" sz="2800" dirty="0" smtClean="0"/>
              <a:t>ASP</a:t>
            </a:r>
            <a:r>
              <a:rPr lang="zh-CN" altLang="zh-CN" sz="2800" dirty="0" smtClean="0"/>
              <a:t>通过扩展名为</a:t>
            </a:r>
            <a:r>
              <a:rPr lang="fr-FR" altLang="zh-CN" sz="2800" dirty="0" smtClean="0"/>
              <a:t>.asp</a:t>
            </a:r>
            <a:r>
              <a:rPr lang="zh-CN" altLang="zh-CN" sz="2800" dirty="0" smtClean="0"/>
              <a:t>的</a:t>
            </a:r>
            <a:r>
              <a:rPr lang="fr-FR" altLang="zh-CN" sz="2800" dirty="0" smtClean="0"/>
              <a:t>ASP</a:t>
            </a:r>
            <a:r>
              <a:rPr lang="zh-CN" altLang="zh-CN" sz="2800" dirty="0" smtClean="0"/>
              <a:t>文件来实现</a:t>
            </a:r>
            <a:r>
              <a:rPr lang="zh-CN" altLang="zh-CN" sz="2800" dirty="0" smtClean="0"/>
              <a:t>。</a:t>
            </a:r>
            <a:endParaRPr lang="en-US" altLang="zh-CN" sz="2800" dirty="0" smtClean="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pt-BR" altLang="zh-CN" sz="3200" b="1" dirty="0" smtClean="0"/>
              <a:t>8.2.3  Web</a:t>
            </a:r>
            <a:r>
              <a:rPr lang="zh-CN" altLang="zh-CN" sz="3200" b="1" dirty="0" smtClean="0"/>
              <a:t>服务器端页面技术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23528" y="1988840"/>
            <a:ext cx="8424936" cy="3968626"/>
          </a:xfrm>
        </p:spPr>
        <p:txBody>
          <a:bodyPr/>
          <a:lstStyle/>
          <a:p>
            <a:pPr>
              <a:buNone/>
            </a:pPr>
            <a:r>
              <a:rPr lang="fr-FR" altLang="zh-CN" b="1" dirty="0" smtClean="0"/>
              <a:t>ASP</a:t>
            </a:r>
            <a:r>
              <a:rPr lang="zh-CN" altLang="en-US" b="1" dirty="0" smtClean="0"/>
              <a:t>特点</a:t>
            </a:r>
            <a:endParaRPr lang="fr-FR" altLang="zh-CN" b="1" dirty="0" smtClean="0"/>
          </a:p>
          <a:p>
            <a:pPr lvl="0"/>
            <a:r>
              <a:rPr lang="zh-CN" altLang="zh-CN" sz="2800" dirty="0" smtClean="0"/>
              <a:t>全</a:t>
            </a:r>
            <a:r>
              <a:rPr lang="zh-CN" altLang="zh-CN" sz="2800" dirty="0" smtClean="0"/>
              <a:t>嵌入</a:t>
            </a:r>
            <a:r>
              <a:rPr lang="en-US" altLang="zh-CN" sz="2800" dirty="0" smtClean="0"/>
              <a:t>HTML</a:t>
            </a:r>
            <a:r>
              <a:rPr lang="zh-CN" altLang="zh-CN" sz="2800" dirty="0" smtClean="0"/>
              <a:t>，与</a:t>
            </a:r>
            <a:r>
              <a:rPr lang="en-US" altLang="zh-CN" sz="2800" dirty="0" smtClean="0"/>
              <a:t>HTML</a:t>
            </a:r>
            <a:r>
              <a:rPr lang="zh-CN" altLang="zh-CN" sz="2800" dirty="0" smtClean="0"/>
              <a:t>及</a:t>
            </a:r>
            <a:r>
              <a:rPr lang="en-US" altLang="zh-CN" sz="2800" dirty="0" smtClean="0"/>
              <a:t>Script</a:t>
            </a:r>
            <a:r>
              <a:rPr lang="zh-CN" altLang="zh-CN" sz="2800" dirty="0" smtClean="0"/>
              <a:t>语言完美结合。</a:t>
            </a:r>
          </a:p>
          <a:p>
            <a:pPr lvl="0"/>
            <a:r>
              <a:rPr lang="zh-CN" altLang="zh-CN" sz="2800" dirty="0" smtClean="0"/>
              <a:t>无须手动编译（</a:t>
            </a:r>
            <a:r>
              <a:rPr lang="en-US" altLang="zh-CN" sz="2800" dirty="0" err="1" smtClean="0"/>
              <a:t>Compling</a:t>
            </a:r>
            <a:r>
              <a:rPr lang="zh-CN" altLang="zh-CN" sz="2800" dirty="0" smtClean="0"/>
              <a:t>）或链接程序。</a:t>
            </a:r>
          </a:p>
          <a:p>
            <a:pPr lvl="0"/>
            <a:r>
              <a:rPr lang="en-US" altLang="zh-CN" sz="2800" dirty="0" smtClean="0"/>
              <a:t>ASP</a:t>
            </a:r>
            <a:r>
              <a:rPr lang="zh-CN" altLang="zh-CN" sz="2800" dirty="0" smtClean="0"/>
              <a:t>是一种成熟的</a:t>
            </a:r>
            <a:r>
              <a:rPr lang="en-US" altLang="zh-CN" sz="2800" dirty="0" smtClean="0"/>
              <a:t>Web</a:t>
            </a:r>
            <a:r>
              <a:rPr lang="zh-CN" altLang="zh-CN" sz="2800" dirty="0" smtClean="0"/>
              <a:t>到数据库的接口技术，存取数据库轻松容易。</a:t>
            </a:r>
          </a:p>
          <a:p>
            <a:pPr lvl="0"/>
            <a:r>
              <a:rPr lang="zh-CN" altLang="zh-CN" sz="2800" dirty="0" smtClean="0"/>
              <a:t>可使用任何语言编写自己的</a:t>
            </a:r>
            <a:r>
              <a:rPr lang="en-US" altLang="zh-CN" sz="2800" dirty="0" smtClean="0"/>
              <a:t>ActiveX Server</a:t>
            </a:r>
            <a:r>
              <a:rPr lang="zh-CN" altLang="zh-CN" sz="2800" dirty="0" smtClean="0"/>
              <a:t>组件。</a:t>
            </a:r>
          </a:p>
          <a:p>
            <a:pPr lvl="0"/>
            <a:r>
              <a:rPr lang="zh-CN" altLang="zh-CN" sz="2800" dirty="0" smtClean="0"/>
              <a:t>无浏览器兼容问题。</a:t>
            </a:r>
          </a:p>
          <a:p>
            <a:r>
              <a:rPr lang="zh-CN" altLang="zh-CN" sz="2800" dirty="0" smtClean="0"/>
              <a:t>程序代码隐蔽</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pt-BR" altLang="zh-CN" sz="3200" b="1" dirty="0" smtClean="0"/>
              <a:t>8.2.3  Web</a:t>
            </a:r>
            <a:r>
              <a:rPr lang="zh-CN" altLang="zh-CN" sz="3200" b="1" dirty="0" smtClean="0"/>
              <a:t>服务器端页面技术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2060848"/>
            <a:ext cx="8208912" cy="3896618"/>
          </a:xfrm>
        </p:spPr>
        <p:txBody>
          <a:bodyPr/>
          <a:lstStyle/>
          <a:p>
            <a:pPr>
              <a:buNone/>
            </a:pPr>
            <a:r>
              <a:rPr lang="en-US" altLang="zh-CN" b="1" dirty="0" smtClean="0"/>
              <a:t>3</a:t>
            </a:r>
            <a:r>
              <a:rPr lang="zh-CN" altLang="zh-CN" b="1" dirty="0" smtClean="0"/>
              <a:t>．</a:t>
            </a:r>
            <a:r>
              <a:rPr lang="en-US" altLang="zh-CN" b="1" dirty="0" smtClean="0"/>
              <a:t>PHP</a:t>
            </a:r>
          </a:p>
          <a:p>
            <a:r>
              <a:rPr lang="zh-CN" altLang="zh-CN" sz="2800" dirty="0" smtClean="0"/>
              <a:t>超文本预处理器（</a:t>
            </a:r>
            <a:r>
              <a:rPr lang="en-US" altLang="zh-CN" sz="2800" dirty="0" smtClean="0"/>
              <a:t>PHP</a:t>
            </a:r>
            <a:r>
              <a:rPr lang="zh-CN" altLang="zh-CN" sz="2800" dirty="0" smtClean="0"/>
              <a:t>：</a:t>
            </a:r>
            <a:r>
              <a:rPr lang="en-US" altLang="zh-CN" sz="2800" dirty="0" smtClean="0"/>
              <a:t>Hypertext Preprocessor</a:t>
            </a:r>
            <a:r>
              <a:rPr lang="zh-CN" altLang="zh-CN" sz="2800" dirty="0" smtClean="0"/>
              <a:t>）是运行于</a:t>
            </a:r>
            <a:r>
              <a:rPr lang="en-US" altLang="zh-CN" sz="2800" dirty="0" smtClean="0"/>
              <a:t>Web</a:t>
            </a:r>
            <a:r>
              <a:rPr lang="zh-CN" altLang="zh-CN" sz="2800" dirty="0" smtClean="0"/>
              <a:t>服务器端、内嵌于</a:t>
            </a:r>
            <a:r>
              <a:rPr lang="en-US" altLang="zh-CN" sz="2800" dirty="0" smtClean="0"/>
              <a:t>HTML</a:t>
            </a:r>
            <a:r>
              <a:rPr lang="zh-CN" altLang="zh-CN" sz="2800" dirty="0" smtClean="0"/>
              <a:t>中用来实现动态</a:t>
            </a:r>
            <a:r>
              <a:rPr lang="en-US" altLang="zh-CN" sz="2800" dirty="0" smtClean="0"/>
              <a:t>Web</a:t>
            </a:r>
            <a:r>
              <a:rPr lang="zh-CN" altLang="zh-CN" sz="2800" dirty="0" smtClean="0"/>
              <a:t>页面的脚本语言。它可以运行在</a:t>
            </a:r>
            <a:r>
              <a:rPr lang="en-US" altLang="zh-CN" sz="2800" dirty="0" smtClean="0"/>
              <a:t>Windows</a:t>
            </a:r>
            <a:r>
              <a:rPr lang="zh-CN" altLang="zh-CN" sz="2800" dirty="0" smtClean="0"/>
              <a:t>、</a:t>
            </a:r>
            <a:r>
              <a:rPr lang="en-US" altLang="zh-CN" sz="2800" dirty="0" smtClean="0"/>
              <a:t>Unix</a:t>
            </a:r>
            <a:r>
              <a:rPr lang="zh-CN" altLang="zh-CN" sz="2800" dirty="0" smtClean="0"/>
              <a:t>和</a:t>
            </a:r>
            <a:r>
              <a:rPr lang="en-US" altLang="zh-CN" sz="2800" dirty="0" smtClean="0"/>
              <a:t>Linux</a:t>
            </a:r>
            <a:r>
              <a:rPr lang="zh-CN" altLang="zh-CN" sz="2800" dirty="0" smtClean="0"/>
              <a:t>多种操作系统平台上，支持</a:t>
            </a:r>
            <a:r>
              <a:rPr lang="en-US" altLang="zh-CN" sz="2800" dirty="0" smtClean="0"/>
              <a:t>IIS</a:t>
            </a:r>
            <a:r>
              <a:rPr lang="zh-CN" altLang="zh-CN" sz="2800" dirty="0" smtClean="0"/>
              <a:t>、</a:t>
            </a:r>
            <a:r>
              <a:rPr lang="en-US" altLang="zh-CN" sz="2800" dirty="0" smtClean="0"/>
              <a:t>Apache</a:t>
            </a:r>
            <a:r>
              <a:rPr lang="zh-CN" altLang="zh-CN" sz="2800" dirty="0" smtClean="0"/>
              <a:t>等多种</a:t>
            </a:r>
            <a:r>
              <a:rPr lang="en-US" altLang="zh-CN" sz="2800" dirty="0" smtClean="0"/>
              <a:t>Web</a:t>
            </a:r>
            <a:r>
              <a:rPr lang="zh-CN" altLang="zh-CN" sz="2800" dirty="0" smtClean="0"/>
              <a:t>服务器</a:t>
            </a:r>
            <a:r>
              <a:rPr lang="zh-CN" altLang="zh-CN" sz="2800" dirty="0" smtClean="0"/>
              <a:t>。</a:t>
            </a: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pt-BR" altLang="zh-CN" sz="3200" b="1" dirty="0" smtClean="0"/>
              <a:t>8.2.3  Web</a:t>
            </a:r>
            <a:r>
              <a:rPr lang="zh-CN" altLang="zh-CN" sz="3200" b="1" dirty="0" smtClean="0"/>
              <a:t>服务器端页面技术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899592" y="2060848"/>
            <a:ext cx="7848872" cy="3896618"/>
          </a:xfrm>
        </p:spPr>
        <p:txBody>
          <a:bodyPr/>
          <a:lstStyle/>
          <a:p>
            <a:pPr>
              <a:buNone/>
            </a:pPr>
            <a:r>
              <a:rPr lang="en-US" altLang="zh-CN" sz="2800" dirty="0" smtClean="0"/>
              <a:t>PHP</a:t>
            </a:r>
            <a:r>
              <a:rPr lang="zh-CN" altLang="zh-CN" sz="2800" dirty="0" smtClean="0"/>
              <a:t>的</a:t>
            </a:r>
            <a:r>
              <a:rPr lang="zh-CN" altLang="zh-CN" sz="2800" dirty="0" smtClean="0"/>
              <a:t>特点</a:t>
            </a:r>
            <a:endParaRPr lang="zh-CN" altLang="zh-CN" sz="2800" dirty="0" smtClean="0"/>
          </a:p>
          <a:p>
            <a:pPr lvl="0"/>
            <a:r>
              <a:rPr lang="zh-CN" altLang="zh-CN" sz="2800" dirty="0" smtClean="0"/>
              <a:t>支持多种系统</a:t>
            </a:r>
            <a:r>
              <a:rPr lang="zh-CN" altLang="zh-CN" sz="2800" dirty="0" smtClean="0"/>
              <a:t>平台</a:t>
            </a:r>
            <a:r>
              <a:rPr lang="en-US" altLang="zh-CN" sz="2800" dirty="0" smtClean="0"/>
              <a:t> </a:t>
            </a:r>
            <a:endParaRPr lang="zh-CN" altLang="zh-CN" sz="2800" dirty="0" smtClean="0"/>
          </a:p>
          <a:p>
            <a:pPr lvl="0"/>
            <a:r>
              <a:rPr lang="zh-CN" altLang="zh-CN" sz="2800" dirty="0" smtClean="0"/>
              <a:t>强大的数据库操作</a:t>
            </a:r>
            <a:r>
              <a:rPr lang="zh-CN" altLang="zh-CN" sz="2800" dirty="0" smtClean="0"/>
              <a:t>功能</a:t>
            </a:r>
            <a:r>
              <a:rPr lang="en-US" altLang="zh-CN" sz="2800" dirty="0" smtClean="0"/>
              <a:t> </a:t>
            </a:r>
            <a:endParaRPr lang="zh-CN" altLang="zh-CN" sz="2800" dirty="0" smtClean="0"/>
          </a:p>
          <a:p>
            <a:pPr lvl="0"/>
            <a:r>
              <a:rPr lang="zh-CN" altLang="zh-CN" sz="2800" dirty="0" smtClean="0"/>
              <a:t>易于与现有的</a:t>
            </a:r>
            <a:r>
              <a:rPr lang="zh-CN" altLang="zh-CN" sz="2800" dirty="0" smtClean="0"/>
              <a:t>网页</a:t>
            </a:r>
            <a:r>
              <a:rPr lang="en-US" altLang="zh-CN" sz="2800" dirty="0" smtClean="0"/>
              <a:t> </a:t>
            </a:r>
            <a:endParaRPr lang="zh-CN" altLang="zh-CN" sz="2800" dirty="0" smtClean="0"/>
          </a:p>
          <a:p>
            <a:pPr lvl="0"/>
            <a:r>
              <a:rPr lang="zh-CN" altLang="zh-CN" sz="2800" dirty="0" smtClean="0"/>
              <a:t>具有丰富的</a:t>
            </a:r>
            <a:r>
              <a:rPr lang="zh-CN" altLang="zh-CN" sz="2800" dirty="0" smtClean="0"/>
              <a:t>功能</a:t>
            </a:r>
            <a:r>
              <a:rPr lang="en-US" altLang="zh-CN" sz="2800" dirty="0" smtClean="0"/>
              <a:t> </a:t>
            </a:r>
            <a:endParaRPr lang="zh-CN" altLang="zh-CN" sz="2800" dirty="0" smtClean="0"/>
          </a:p>
          <a:p>
            <a:pPr lvl="0"/>
            <a:r>
              <a:rPr lang="zh-CN" altLang="zh-CN" sz="2800" dirty="0" smtClean="0"/>
              <a:t>可移植性</a:t>
            </a:r>
            <a:r>
              <a:rPr lang="zh-CN" altLang="zh-CN" sz="2800" dirty="0" smtClean="0"/>
              <a:t>好</a:t>
            </a:r>
            <a:r>
              <a:rPr lang="en-US" altLang="zh-CN" sz="2800" dirty="0" smtClean="0"/>
              <a:t> </a:t>
            </a:r>
            <a:r>
              <a:rPr lang="zh-CN" altLang="zh-CN" dirty="0" smtClean="0"/>
              <a:t>。</a:t>
            </a:r>
            <a:endParaRPr lang="zh-CN" altLang="zh-CN"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pt-BR" altLang="zh-CN" sz="3200" b="1" dirty="0" smtClean="0"/>
              <a:t>8.2.3  Web</a:t>
            </a:r>
            <a:r>
              <a:rPr lang="zh-CN" altLang="zh-CN" sz="3200" b="1" dirty="0" smtClean="0"/>
              <a:t>服务器端页面技术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899592" y="2060848"/>
            <a:ext cx="7848872" cy="3896618"/>
          </a:xfrm>
        </p:spPr>
        <p:txBody>
          <a:bodyPr/>
          <a:lstStyle/>
          <a:p>
            <a:pPr>
              <a:buNone/>
            </a:pPr>
            <a:r>
              <a:rPr lang="fr-FR" altLang="zh-CN" b="1" dirty="0" smtClean="0"/>
              <a:t>4</a:t>
            </a:r>
            <a:r>
              <a:rPr lang="zh-CN" altLang="zh-CN" b="1" dirty="0" smtClean="0"/>
              <a:t>．</a:t>
            </a:r>
            <a:r>
              <a:rPr lang="fr-FR" altLang="zh-CN" b="1" dirty="0" smtClean="0"/>
              <a:t>JSP</a:t>
            </a:r>
            <a:endParaRPr lang="zh-CN" altLang="zh-CN" b="1" dirty="0" smtClean="0"/>
          </a:p>
          <a:p>
            <a:pPr>
              <a:buNone/>
            </a:pPr>
            <a:r>
              <a:rPr lang="en-US" altLang="zh-CN" sz="2800" dirty="0" smtClean="0"/>
              <a:t>Java</a:t>
            </a:r>
            <a:r>
              <a:rPr lang="zh-CN" altLang="zh-CN" sz="2800" dirty="0" smtClean="0"/>
              <a:t>服务器页面（</a:t>
            </a:r>
            <a:r>
              <a:rPr lang="en-US" altLang="zh-CN" sz="2800" dirty="0" smtClean="0"/>
              <a:t>JSP</a:t>
            </a:r>
            <a:r>
              <a:rPr lang="zh-CN" altLang="zh-CN" sz="2800" dirty="0" smtClean="0"/>
              <a:t>：</a:t>
            </a:r>
            <a:r>
              <a:rPr lang="en-US" altLang="zh-CN" sz="2800" dirty="0" smtClean="0"/>
              <a:t>Java Server Pages</a:t>
            </a:r>
            <a:r>
              <a:rPr lang="zh-CN" altLang="zh-CN" sz="2800" dirty="0" smtClean="0"/>
              <a:t>）是</a:t>
            </a:r>
            <a:r>
              <a:rPr lang="en-US" altLang="zh-CN" sz="2800" dirty="0" smtClean="0"/>
              <a:t>SUN</a:t>
            </a:r>
            <a:r>
              <a:rPr lang="zh-CN" altLang="zh-CN" sz="2800" dirty="0" smtClean="0"/>
              <a:t>公司推出的动态页面开发技术。与</a:t>
            </a:r>
            <a:r>
              <a:rPr lang="en-US" altLang="zh-CN" sz="2800" dirty="0" smtClean="0"/>
              <a:t>ASP</a:t>
            </a:r>
            <a:r>
              <a:rPr lang="zh-CN" altLang="zh-CN" sz="2800" dirty="0" smtClean="0"/>
              <a:t>相似，它是一个技术框架，能够生成动态的、交互的和高性能的</a:t>
            </a:r>
            <a:r>
              <a:rPr lang="en-US" altLang="zh-CN" sz="2800" dirty="0" smtClean="0"/>
              <a:t>Web</a:t>
            </a:r>
            <a:r>
              <a:rPr lang="zh-CN" altLang="zh-CN" sz="2800" dirty="0" smtClean="0"/>
              <a:t>服务器端应用程序。</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pt-BR" altLang="zh-CN" sz="3200" b="1" dirty="0" smtClean="0"/>
              <a:t>8.2.3  Web</a:t>
            </a:r>
            <a:r>
              <a:rPr lang="zh-CN" altLang="zh-CN" sz="3200" b="1" dirty="0" smtClean="0"/>
              <a:t>服务器端页面技术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5" name="Rectangle 3"/>
          <p:cNvSpPr>
            <a:spLocks noGrp="1" noChangeArrowheads="1"/>
          </p:cNvSpPr>
          <p:nvPr>
            <p:ph type="title"/>
          </p:nvPr>
        </p:nvSpPr>
        <p:spPr>
          <a:xfrm>
            <a:off x="1042988" y="549275"/>
            <a:ext cx="7772400" cy="1143000"/>
          </a:xfrm>
          <a:noFill/>
          <a:ln/>
        </p:spPr>
        <p:txBody>
          <a:bodyPr/>
          <a:lstStyle/>
          <a:p>
            <a:r>
              <a:rPr lang="zh-CN" altLang="en-US" b="1" dirty="0" smtClean="0">
                <a:solidFill>
                  <a:srgbClr val="0A0A0E"/>
                </a:solidFill>
                <a:effectLst>
                  <a:outerShdw blurRad="38100" dist="38100" dir="2700000" algn="tl">
                    <a:srgbClr val="C0C0C0"/>
                  </a:outerShdw>
                </a:effectLst>
              </a:rPr>
              <a:t>第八章 </a:t>
            </a:r>
            <a:r>
              <a:rPr lang="en-US" altLang="zh-CN" b="1" dirty="0" smtClean="0">
                <a:solidFill>
                  <a:srgbClr val="0A0A0E"/>
                </a:solidFill>
                <a:effectLst>
                  <a:outerShdw blurRad="38100" dist="38100" dir="2700000" algn="tl">
                    <a:srgbClr val="C0C0C0"/>
                  </a:outerShdw>
                </a:effectLst>
              </a:rPr>
              <a:t>Web</a:t>
            </a:r>
            <a:r>
              <a:rPr lang="zh-CN" altLang="en-US" b="1" dirty="0" smtClean="0">
                <a:solidFill>
                  <a:srgbClr val="0A0A0E"/>
                </a:solidFill>
                <a:effectLst>
                  <a:outerShdw blurRad="38100" dist="38100" dir="2700000" algn="tl">
                    <a:srgbClr val="C0C0C0"/>
                  </a:outerShdw>
                </a:effectLst>
              </a:rPr>
              <a:t>信息系统开发</a:t>
            </a:r>
            <a:endParaRPr lang="zh-CN" altLang="en-US" b="1" dirty="0">
              <a:solidFill>
                <a:srgbClr val="0A0A0E"/>
              </a:solidFill>
              <a:effectLst>
                <a:outerShdw blurRad="38100" dist="38100" dir="2700000" algn="tl">
                  <a:srgbClr val="C0C0C0"/>
                </a:outerShdw>
              </a:effectLst>
            </a:endParaRPr>
          </a:p>
        </p:txBody>
      </p:sp>
      <p:sp>
        <p:nvSpPr>
          <p:cNvPr id="1748997" name="AutoShape 5">
            <a:hlinkClick r:id="rId2" action="ppaction://hlinksldjump" highlightClick="1"/>
          </p:cNvPr>
          <p:cNvSpPr>
            <a:spLocks noChangeArrowheads="1"/>
          </p:cNvSpPr>
          <p:nvPr/>
        </p:nvSpPr>
        <p:spPr bwMode="auto">
          <a:xfrm>
            <a:off x="1187624" y="2204864"/>
            <a:ext cx="6055568" cy="2736502"/>
          </a:xfrm>
          <a:prstGeom prst="actionButtonBlank">
            <a:avLst/>
          </a:prstGeom>
          <a:noFill/>
          <a:ln w="9525">
            <a:noFill/>
            <a:miter lim="800000"/>
            <a:headEnd/>
            <a:tailEnd/>
          </a:ln>
          <a:effectLst/>
        </p:spPr>
        <p:txBody>
          <a:bodyPr wrap="none" anchor="ctr"/>
          <a:lstStyle/>
          <a:p>
            <a:r>
              <a:rPr lang="en-US" altLang="zh-CN" sz="3600" b="1" dirty="0" smtClean="0">
                <a:latin typeface="+mn-ea"/>
                <a:ea typeface="+mn-ea"/>
              </a:rPr>
              <a:t>8.1  </a:t>
            </a:r>
            <a:r>
              <a:rPr lang="en-US" altLang="zh-CN" sz="3600" b="1" dirty="0" smtClean="0"/>
              <a:t>Web</a:t>
            </a:r>
            <a:r>
              <a:rPr lang="zh-CN" altLang="zh-CN" sz="3600" b="1" dirty="0" smtClean="0"/>
              <a:t>信息系统概述</a:t>
            </a:r>
            <a:endParaRPr lang="zh-CN" altLang="zh-CN" sz="3600" b="1" dirty="0" smtClean="0">
              <a:latin typeface="+mn-ea"/>
              <a:ea typeface="+mn-ea"/>
            </a:endParaRPr>
          </a:p>
          <a:p>
            <a:r>
              <a:rPr kumimoji="1" lang="en-US" altLang="zh-CN" sz="3600" b="1" dirty="0" smtClean="0">
                <a:solidFill>
                  <a:srgbClr val="0A0A0E"/>
                </a:solidFill>
                <a:latin typeface="+mn-ea"/>
                <a:ea typeface="+mn-ea"/>
              </a:rPr>
              <a:t>8.2  </a:t>
            </a:r>
            <a:r>
              <a:rPr lang="en-US" altLang="zh-CN" sz="3600" b="1" dirty="0" smtClean="0"/>
              <a:t>Web</a:t>
            </a:r>
            <a:r>
              <a:rPr lang="zh-CN" altLang="zh-CN" sz="3600" b="1" dirty="0" smtClean="0"/>
              <a:t>信息系统</a:t>
            </a:r>
            <a:r>
              <a:rPr lang="zh-CN" altLang="en-US" sz="3600" b="1" dirty="0" smtClean="0"/>
              <a:t>的开发技术</a:t>
            </a:r>
            <a:endParaRPr kumimoji="1" lang="en-US" altLang="zh-CN" sz="3600" b="1" dirty="0" smtClean="0">
              <a:solidFill>
                <a:srgbClr val="0A0A0E"/>
              </a:solidFill>
              <a:latin typeface="+mn-ea"/>
              <a:ea typeface="+mn-ea"/>
            </a:endParaRPr>
          </a:p>
          <a:p>
            <a:r>
              <a:rPr kumimoji="1" lang="en-US" altLang="zh-CN" sz="3600" b="1" dirty="0" smtClean="0">
                <a:solidFill>
                  <a:srgbClr val="0A0A0E"/>
                </a:solidFill>
                <a:latin typeface="+mn-ea"/>
              </a:rPr>
              <a:t>8.3  </a:t>
            </a:r>
            <a:r>
              <a:rPr lang="en-US" altLang="zh-CN" sz="3600" b="1" dirty="0" smtClean="0"/>
              <a:t>Web</a:t>
            </a:r>
            <a:r>
              <a:rPr lang="zh-CN" altLang="en-US" sz="3600" b="1" dirty="0" smtClean="0"/>
              <a:t>应用程序开发环境</a:t>
            </a:r>
            <a:endParaRPr kumimoji="1" lang="en-US" altLang="zh-CN" sz="3600" b="1" dirty="0" smtClean="0">
              <a:solidFill>
                <a:srgbClr val="0A0A0E"/>
              </a:solidFill>
              <a:latin typeface="+mn-ea"/>
            </a:endParaRPr>
          </a:p>
          <a:p>
            <a:endParaRPr kumimoji="1" lang="en-US" altLang="zh-CN" sz="3200" b="1" dirty="0" smtClean="0">
              <a:solidFill>
                <a:srgbClr val="0A0A0E"/>
              </a:solidFill>
              <a:latin typeface="+mn-ea"/>
              <a:ea typeface="+mn-ea"/>
            </a:endParaRPr>
          </a:p>
          <a:p>
            <a:endParaRPr kumimoji="1" lang="zh-CN" altLang="en-US" sz="3200" b="1" dirty="0">
              <a:solidFill>
                <a:srgbClr val="0A0A0E"/>
              </a:solidFill>
              <a:latin typeface="+mn-ea"/>
              <a:ea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899592" y="2060848"/>
            <a:ext cx="7848872" cy="3896618"/>
          </a:xfrm>
        </p:spPr>
        <p:txBody>
          <a:bodyPr/>
          <a:lstStyle/>
          <a:p>
            <a:pPr>
              <a:buNone/>
            </a:pPr>
            <a:r>
              <a:rPr lang="fr-FR" altLang="zh-CN" b="1" dirty="0" smtClean="0"/>
              <a:t>JSP</a:t>
            </a:r>
            <a:r>
              <a:rPr lang="zh-CN" altLang="en-US" b="1" dirty="0" smtClean="0"/>
              <a:t>特点</a:t>
            </a:r>
            <a:endParaRPr lang="zh-CN" altLang="zh-CN" b="1" dirty="0" smtClean="0"/>
          </a:p>
          <a:p>
            <a:pPr>
              <a:buNone/>
            </a:pPr>
            <a:r>
              <a:rPr lang="zh-CN" altLang="zh-CN" sz="2800" dirty="0" smtClean="0"/>
              <a:t>（</a:t>
            </a:r>
            <a:r>
              <a:rPr lang="en-US" altLang="zh-CN" sz="2800" dirty="0" smtClean="0"/>
              <a:t>1</a:t>
            </a:r>
            <a:r>
              <a:rPr lang="zh-CN" altLang="zh-CN" sz="2800" dirty="0" smtClean="0"/>
              <a:t>）内容生成与显示</a:t>
            </a:r>
            <a:r>
              <a:rPr lang="zh-CN" altLang="zh-CN" sz="2800" dirty="0" smtClean="0"/>
              <a:t>分离</a:t>
            </a:r>
            <a:endParaRPr lang="en-US" altLang="zh-CN" sz="2800" dirty="0" smtClean="0"/>
          </a:p>
          <a:p>
            <a:pPr>
              <a:buNone/>
            </a:pPr>
            <a:r>
              <a:rPr lang="zh-CN" altLang="zh-CN" sz="2800" dirty="0" smtClean="0"/>
              <a:t>（</a:t>
            </a:r>
            <a:r>
              <a:rPr lang="en-US" altLang="zh-CN" sz="2800" dirty="0" smtClean="0"/>
              <a:t>2</a:t>
            </a:r>
            <a:r>
              <a:rPr lang="zh-CN" altLang="zh-CN" sz="2800" dirty="0" smtClean="0"/>
              <a:t>）可重用的</a:t>
            </a:r>
            <a:r>
              <a:rPr lang="zh-CN" altLang="zh-CN" sz="2800" dirty="0" smtClean="0"/>
              <a:t>组件</a:t>
            </a:r>
            <a:endParaRPr lang="en-US" altLang="zh-CN" sz="2800" dirty="0" smtClean="0"/>
          </a:p>
          <a:p>
            <a:pPr>
              <a:buNone/>
            </a:pPr>
            <a:r>
              <a:rPr lang="zh-CN" altLang="zh-CN" sz="2800" dirty="0" smtClean="0"/>
              <a:t>（</a:t>
            </a:r>
            <a:r>
              <a:rPr lang="en-US" altLang="zh-CN" sz="2800" dirty="0" smtClean="0"/>
              <a:t>3</a:t>
            </a:r>
            <a:r>
              <a:rPr lang="zh-CN" altLang="zh-CN" sz="2800" dirty="0" smtClean="0"/>
              <a:t>）采用标记简化页面</a:t>
            </a:r>
            <a:r>
              <a:rPr lang="zh-CN" altLang="zh-CN" sz="2800" dirty="0" smtClean="0"/>
              <a:t>开发</a:t>
            </a:r>
            <a:endParaRPr lang="en-US" altLang="zh-CN" sz="2800" dirty="0" smtClean="0"/>
          </a:p>
          <a:p>
            <a:pPr>
              <a:buNone/>
            </a:pPr>
            <a:r>
              <a:rPr lang="zh-CN" altLang="zh-CN" sz="2800" dirty="0" smtClean="0"/>
              <a:t>（</a:t>
            </a:r>
            <a:r>
              <a:rPr lang="en-US" altLang="zh-CN" sz="2800" dirty="0" smtClean="0"/>
              <a:t>4</a:t>
            </a:r>
            <a:r>
              <a:rPr lang="zh-CN" altLang="zh-CN" sz="2800" dirty="0" smtClean="0"/>
              <a:t>）适应更</a:t>
            </a:r>
            <a:r>
              <a:rPr lang="zh-CN" altLang="zh-CN" sz="2800" dirty="0" smtClean="0"/>
              <a:t>广泛的平台</a:t>
            </a:r>
            <a:endParaRPr lang="en-US" altLang="zh-CN" sz="2800" dirty="0" smtClean="0"/>
          </a:p>
          <a:p>
            <a:pPr>
              <a:buNone/>
            </a:pPr>
            <a:r>
              <a:rPr lang="zh-CN" altLang="zh-CN" sz="2800" dirty="0" smtClean="0"/>
              <a:t>（</a:t>
            </a:r>
            <a:r>
              <a:rPr lang="en-US" altLang="zh-CN" sz="2800" dirty="0" smtClean="0"/>
              <a:t>5</a:t>
            </a:r>
            <a:r>
              <a:rPr lang="zh-CN" altLang="zh-CN" sz="2800" dirty="0" smtClean="0"/>
              <a:t>）易于连接数据库</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pt-BR" altLang="zh-CN" sz="3200" b="1" dirty="0" smtClean="0"/>
              <a:t>8.2.3  Web</a:t>
            </a:r>
            <a:r>
              <a:rPr lang="zh-CN" altLang="zh-CN" sz="3200" b="1" dirty="0" smtClean="0"/>
              <a:t>服务器端页面技术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899592" y="2060848"/>
            <a:ext cx="7848872" cy="3896618"/>
          </a:xfrm>
        </p:spPr>
        <p:txBody>
          <a:bodyPr/>
          <a:lstStyle/>
          <a:p>
            <a:pPr>
              <a:buNone/>
            </a:pPr>
            <a:r>
              <a:rPr lang="fr-FR" altLang="zh-CN" b="1" dirty="0" smtClean="0"/>
              <a:t>5</a:t>
            </a:r>
            <a:r>
              <a:rPr lang="zh-CN" altLang="zh-CN" b="1" dirty="0" smtClean="0"/>
              <a:t>．</a:t>
            </a:r>
            <a:r>
              <a:rPr lang="en-US" altLang="zh-CN" b="1" dirty="0" smtClean="0"/>
              <a:t>ASP.NET</a:t>
            </a:r>
          </a:p>
          <a:p>
            <a:pPr>
              <a:buNone/>
            </a:pPr>
            <a:r>
              <a:rPr lang="en-US" altLang="zh-CN" sz="2800" dirty="0" smtClean="0"/>
              <a:t>ASP.NET</a:t>
            </a:r>
            <a:r>
              <a:rPr lang="zh-CN" altLang="zh-CN" sz="2800" dirty="0" smtClean="0"/>
              <a:t>是微软公司于</a:t>
            </a:r>
            <a:r>
              <a:rPr lang="en-US" altLang="zh-CN" sz="2800" dirty="0" smtClean="0"/>
              <a:t>2001</a:t>
            </a:r>
            <a:r>
              <a:rPr lang="zh-CN" altLang="zh-CN" sz="2800" dirty="0" smtClean="0"/>
              <a:t>年推出的一种用于创建</a:t>
            </a:r>
            <a:r>
              <a:rPr lang="en-US" altLang="zh-CN" sz="2800" dirty="0" smtClean="0"/>
              <a:t>Web</a:t>
            </a:r>
            <a:r>
              <a:rPr lang="zh-CN" altLang="zh-CN" sz="2800" dirty="0" smtClean="0"/>
              <a:t>应用程序的编程模型</a:t>
            </a:r>
            <a:r>
              <a:rPr lang="zh-CN" altLang="zh-CN" sz="2800" dirty="0" smtClean="0"/>
              <a:t>。</a:t>
            </a:r>
            <a:r>
              <a:rPr lang="zh-CN" altLang="zh-CN" sz="2800" dirty="0" smtClean="0"/>
              <a:t>使用</a:t>
            </a:r>
            <a:r>
              <a:rPr lang="en-US" altLang="zh-CN" sz="2800" dirty="0" smtClean="0"/>
              <a:t>Visual Basic.NET</a:t>
            </a:r>
            <a:r>
              <a:rPr lang="zh-CN" altLang="zh-CN" sz="2800" dirty="0" smtClean="0"/>
              <a:t>作为它的默认</a:t>
            </a:r>
            <a:r>
              <a:rPr lang="zh-CN" altLang="zh-CN" sz="2800" dirty="0" smtClean="0"/>
              <a:t>语言</a:t>
            </a:r>
            <a:r>
              <a:rPr lang="zh-CN" altLang="en-US" sz="2800" dirty="0" smtClean="0"/>
              <a:t>，</a:t>
            </a:r>
            <a:r>
              <a:rPr lang="zh-CN" altLang="zh-CN" sz="2800" dirty="0" smtClean="0"/>
              <a:t>采用全新的编程环境，代表了技术发展的主流方向。</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pt-BR" altLang="zh-CN" sz="3200" b="1" dirty="0" smtClean="0"/>
              <a:t>8.2.3  Web</a:t>
            </a:r>
            <a:r>
              <a:rPr lang="zh-CN" altLang="zh-CN" sz="3200" b="1" dirty="0" smtClean="0"/>
              <a:t>服务器端页面技术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683568" y="2060848"/>
            <a:ext cx="8064896" cy="3896618"/>
          </a:xfrm>
        </p:spPr>
        <p:txBody>
          <a:bodyPr/>
          <a:lstStyle/>
          <a:p>
            <a:pPr>
              <a:buNone/>
            </a:pPr>
            <a:r>
              <a:rPr lang="fr-FR" altLang="zh-CN" b="1" dirty="0" smtClean="0"/>
              <a:t>1</a:t>
            </a:r>
            <a:r>
              <a:rPr lang="zh-CN" altLang="zh-CN" b="1" dirty="0" smtClean="0"/>
              <a:t>．</a:t>
            </a:r>
            <a:r>
              <a:rPr lang="en-US" altLang="zh-CN" b="1" dirty="0" smtClean="0"/>
              <a:t>JDBC</a:t>
            </a:r>
          </a:p>
          <a:p>
            <a:pPr>
              <a:buNone/>
            </a:pPr>
            <a:r>
              <a:rPr lang="en-US" altLang="zh-CN" sz="2800" dirty="0" smtClean="0"/>
              <a:t>    JDBC</a:t>
            </a:r>
            <a:r>
              <a:rPr lang="zh-CN" altLang="zh-CN" sz="2800" dirty="0" smtClean="0"/>
              <a:t>是用于执行</a:t>
            </a:r>
            <a:r>
              <a:rPr lang="en-US" altLang="zh-CN" sz="2800" dirty="0" smtClean="0"/>
              <a:t>SQL</a:t>
            </a:r>
            <a:r>
              <a:rPr lang="zh-CN" altLang="zh-CN" sz="2800" dirty="0" smtClean="0"/>
              <a:t>语句的</a:t>
            </a:r>
            <a:r>
              <a:rPr lang="en-US" altLang="zh-CN" sz="2800" dirty="0" smtClean="0"/>
              <a:t>Java</a:t>
            </a:r>
            <a:r>
              <a:rPr lang="zh-CN" altLang="zh-CN" sz="2800" dirty="0" smtClean="0"/>
              <a:t>应用程序接口。它由一组</a:t>
            </a:r>
            <a:r>
              <a:rPr lang="en-US" altLang="zh-CN" sz="2800" dirty="0" smtClean="0"/>
              <a:t>Java</a:t>
            </a:r>
            <a:r>
              <a:rPr lang="zh-CN" altLang="zh-CN" sz="2800" dirty="0" smtClean="0"/>
              <a:t>语言编写的类和接口组成</a:t>
            </a:r>
            <a:r>
              <a:rPr lang="en-US" altLang="zh-CN" sz="2800" dirty="0" smtClean="0"/>
              <a:t>,</a:t>
            </a:r>
            <a:r>
              <a:rPr lang="zh-CN" altLang="zh-CN" sz="2800" dirty="0" smtClean="0"/>
              <a:t>，这使得独立于</a:t>
            </a:r>
            <a:r>
              <a:rPr lang="en-US" altLang="zh-CN" sz="2800" dirty="0" smtClean="0"/>
              <a:t>DBMS</a:t>
            </a:r>
            <a:r>
              <a:rPr lang="zh-CN" altLang="zh-CN" sz="2800" dirty="0" smtClean="0"/>
              <a:t>的</a:t>
            </a:r>
            <a:r>
              <a:rPr lang="en-US" altLang="zh-CN" sz="2800" dirty="0" smtClean="0"/>
              <a:t>Java</a:t>
            </a:r>
            <a:r>
              <a:rPr lang="zh-CN" altLang="zh-CN" sz="2800" dirty="0" smtClean="0"/>
              <a:t>应用程序的开发成为可能，同时也</a:t>
            </a:r>
            <a:r>
              <a:rPr lang="zh-CN" altLang="zh-CN" sz="2800" dirty="0" smtClean="0"/>
              <a:t>提供了</a:t>
            </a:r>
            <a:r>
              <a:rPr lang="zh-CN" altLang="zh-CN" sz="2800" dirty="0" smtClean="0"/>
              <a:t>多样化的数据库连接方式</a:t>
            </a:r>
            <a:r>
              <a:rPr lang="zh-CN" altLang="zh-CN" sz="2800" dirty="0" smtClean="0"/>
              <a:t>。</a:t>
            </a:r>
            <a:endParaRPr lang="en-US" altLang="zh-CN" sz="2800" dirty="0" smtClean="0"/>
          </a:p>
          <a:p>
            <a:pPr>
              <a:buNone/>
            </a:pPr>
            <a:r>
              <a:rPr lang="en-US" altLang="zh-CN" sz="2800" dirty="0" smtClean="0"/>
              <a:t>   JDBC</a:t>
            </a:r>
            <a:r>
              <a:rPr lang="zh-CN" altLang="zh-CN" sz="2800" dirty="0" smtClean="0"/>
              <a:t>有两种接口：面向程序开发人员的</a:t>
            </a:r>
            <a:r>
              <a:rPr lang="en-US" altLang="zh-CN" sz="2800" dirty="0" smtClean="0"/>
              <a:t>JDBC API</a:t>
            </a:r>
            <a:r>
              <a:rPr lang="zh-CN" altLang="zh-CN" sz="2800" dirty="0" smtClean="0"/>
              <a:t>和面向低层的</a:t>
            </a:r>
            <a:r>
              <a:rPr lang="en-US" altLang="zh-CN" sz="2800" dirty="0" smtClean="0"/>
              <a:t>JDBC Driver API</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8.2.4  Web</a:t>
            </a:r>
            <a:r>
              <a:rPr lang="zh-CN" altLang="zh-CN" sz="3200" b="1" dirty="0" smtClean="0"/>
              <a:t>数据库访问技术</a:t>
            </a:r>
            <a:endParaRPr lang="zh-CN" altLang="zh-CN" sz="3200" b="1" dirty="0"/>
          </a:p>
        </p:txBody>
      </p:sp>
      <p:pic>
        <p:nvPicPr>
          <p:cNvPr id="6146" name="Picture 2" descr="B82"/>
          <p:cNvPicPr>
            <a:picLocks noChangeAspect="1" noChangeArrowheads="1"/>
          </p:cNvPicPr>
          <p:nvPr/>
        </p:nvPicPr>
        <p:blipFill>
          <a:blip r:embed="rId2" cstate="print"/>
          <a:srcRect/>
          <a:stretch>
            <a:fillRect/>
          </a:stretch>
        </p:blipFill>
        <p:spPr bwMode="auto">
          <a:xfrm>
            <a:off x="1043608" y="5373216"/>
            <a:ext cx="6336704" cy="100811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539552" y="2060848"/>
            <a:ext cx="8208912" cy="3896618"/>
          </a:xfrm>
        </p:spPr>
        <p:txBody>
          <a:bodyPr/>
          <a:lstStyle/>
          <a:p>
            <a:pPr>
              <a:buNone/>
            </a:pPr>
            <a:r>
              <a:rPr lang="en-US" altLang="zh-CN" b="1" dirty="0" smtClean="0"/>
              <a:t>2</a:t>
            </a:r>
            <a:r>
              <a:rPr lang="zh-CN" altLang="zh-CN" b="1" dirty="0" smtClean="0"/>
              <a:t>．</a:t>
            </a:r>
            <a:r>
              <a:rPr lang="en-US" altLang="zh-CN" b="1" dirty="0" smtClean="0"/>
              <a:t>ODBC</a:t>
            </a:r>
          </a:p>
          <a:p>
            <a:pPr>
              <a:buNone/>
            </a:pPr>
            <a:r>
              <a:rPr lang="en-US" altLang="zh-CN" sz="2800" dirty="0" smtClean="0"/>
              <a:t>     ODBC</a:t>
            </a:r>
            <a:r>
              <a:rPr lang="zh-CN" altLang="zh-CN" sz="2800" dirty="0" smtClean="0"/>
              <a:t>和</a:t>
            </a:r>
            <a:r>
              <a:rPr lang="en-US" altLang="zh-CN" sz="2800" dirty="0" smtClean="0"/>
              <a:t>OLE DB</a:t>
            </a:r>
            <a:r>
              <a:rPr lang="zh-CN" altLang="zh-CN" sz="2800" dirty="0" smtClean="0"/>
              <a:t>都是微软提供的访问数据库的编程接口。</a:t>
            </a:r>
            <a:r>
              <a:rPr lang="en-US" altLang="zh-CN" sz="2800" dirty="0" smtClean="0"/>
              <a:t>ODBC</a:t>
            </a:r>
            <a:r>
              <a:rPr lang="zh-CN" altLang="zh-CN" sz="2800" dirty="0" smtClean="0"/>
              <a:t>主要针对访问关系型数据库。</a:t>
            </a:r>
            <a:r>
              <a:rPr lang="en-US" altLang="zh-CN" sz="2800" dirty="0" smtClean="0"/>
              <a:t>OLE DB</a:t>
            </a:r>
            <a:r>
              <a:rPr lang="zh-CN" altLang="zh-CN" sz="2800" dirty="0" smtClean="0"/>
              <a:t>除了可以访问关系型数据库，还可以访问非关系型数据库、电子邮件系统、电子表格和文本文件等数据源。应用程序可通过调用</a:t>
            </a:r>
            <a:r>
              <a:rPr lang="en-US" altLang="zh-CN" sz="2800" dirty="0" smtClean="0"/>
              <a:t>ODBC</a:t>
            </a:r>
            <a:r>
              <a:rPr lang="zh-CN" altLang="zh-CN" sz="2800" dirty="0" smtClean="0"/>
              <a:t>提供的</a:t>
            </a:r>
            <a:r>
              <a:rPr lang="en-US" altLang="zh-CN" sz="2800" dirty="0" smtClean="0"/>
              <a:t>C</a:t>
            </a:r>
            <a:r>
              <a:rPr lang="zh-CN" altLang="zh-CN" sz="2800" dirty="0" smtClean="0"/>
              <a:t>语言</a:t>
            </a:r>
            <a:r>
              <a:rPr lang="en-US" altLang="zh-CN" sz="2800" dirty="0" smtClean="0"/>
              <a:t>API</a:t>
            </a:r>
            <a:r>
              <a:rPr lang="zh-CN" altLang="zh-CN" sz="2800" dirty="0" smtClean="0"/>
              <a:t>接口函数来访问来自不同数据库管理系统的数据。</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8.2.4  Web</a:t>
            </a:r>
            <a:r>
              <a:rPr lang="zh-CN" altLang="zh-CN" sz="3200" b="1" dirty="0" smtClean="0"/>
              <a:t>数据库访问技术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0" y="1988840"/>
            <a:ext cx="6192688" cy="3896618"/>
          </a:xfrm>
        </p:spPr>
        <p:txBody>
          <a:bodyPr/>
          <a:lstStyle/>
          <a:p>
            <a:pPr>
              <a:buNone/>
            </a:pPr>
            <a:r>
              <a:rPr lang="en-US" altLang="zh-CN" b="1" dirty="0" smtClean="0"/>
              <a:t>3</a:t>
            </a:r>
            <a:r>
              <a:rPr lang="zh-CN" altLang="zh-CN" b="1" dirty="0" smtClean="0"/>
              <a:t>．</a:t>
            </a:r>
            <a:r>
              <a:rPr lang="en-US" altLang="zh-CN" b="1" dirty="0" smtClean="0"/>
              <a:t>ADO</a:t>
            </a:r>
            <a:r>
              <a:rPr lang="zh-CN" altLang="zh-CN" b="1" dirty="0" smtClean="0"/>
              <a:t>组件</a:t>
            </a:r>
          </a:p>
          <a:p>
            <a:pPr>
              <a:buNone/>
            </a:pPr>
            <a:r>
              <a:rPr lang="en-US" altLang="zh-CN" sz="2800" dirty="0" smtClean="0"/>
              <a:t>     </a:t>
            </a:r>
            <a:r>
              <a:rPr lang="en-US" altLang="zh-CN" sz="2800" dirty="0" smtClean="0"/>
              <a:t>ADO</a:t>
            </a:r>
            <a:r>
              <a:rPr lang="zh-CN" altLang="zh-CN" sz="2800" dirty="0" smtClean="0"/>
              <a:t>（</a:t>
            </a:r>
            <a:r>
              <a:rPr lang="en-US" altLang="zh-CN" sz="2800" dirty="0" smtClean="0"/>
              <a:t>ActiveX Data Objects</a:t>
            </a:r>
            <a:r>
              <a:rPr lang="zh-CN" altLang="zh-CN" sz="2800" dirty="0" smtClean="0"/>
              <a:t>）是</a:t>
            </a:r>
            <a:r>
              <a:rPr lang="en-US" altLang="zh-CN" sz="2800" dirty="0" smtClean="0"/>
              <a:t>Microsoft</a:t>
            </a:r>
            <a:r>
              <a:rPr lang="zh-CN" altLang="zh-CN" sz="2800" dirty="0" smtClean="0"/>
              <a:t>公司</a:t>
            </a:r>
            <a:r>
              <a:rPr lang="en-US" altLang="zh-CN" sz="2800" dirty="0" smtClean="0"/>
              <a:t>Web</a:t>
            </a:r>
            <a:r>
              <a:rPr lang="zh-CN" altLang="zh-CN" sz="2800" dirty="0" smtClean="0"/>
              <a:t>服务器端的内置组件，它允许人们编写程序，通过一个</a:t>
            </a:r>
            <a:r>
              <a:rPr lang="en-US" altLang="zh-CN" sz="2800" dirty="0" smtClean="0"/>
              <a:t>OLEDB</a:t>
            </a:r>
            <a:r>
              <a:rPr lang="zh-CN" altLang="zh-CN" sz="2800" dirty="0" smtClean="0"/>
              <a:t>（数据库对象链接嵌入技术）提供者，如</a:t>
            </a:r>
            <a:r>
              <a:rPr lang="en-US" altLang="zh-CN" sz="2800" dirty="0" smtClean="0"/>
              <a:t>Microsoft SQL Server</a:t>
            </a:r>
            <a:r>
              <a:rPr lang="zh-CN" altLang="zh-CN" sz="2800" dirty="0" smtClean="0"/>
              <a:t>、</a:t>
            </a:r>
            <a:r>
              <a:rPr lang="en-US" altLang="zh-CN" sz="2800" dirty="0" smtClean="0"/>
              <a:t>Microsoft Access</a:t>
            </a:r>
            <a:r>
              <a:rPr lang="zh-CN" altLang="zh-CN" sz="2800" dirty="0" smtClean="0"/>
              <a:t>系统，访问并操纵数据库服务器中的数据</a:t>
            </a:r>
            <a:r>
              <a:rPr lang="zh-CN" altLang="zh-CN" sz="2800" dirty="0" smtClean="0"/>
              <a:t>。</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8.2.4  Web</a:t>
            </a:r>
            <a:r>
              <a:rPr lang="zh-CN" altLang="zh-CN" sz="3200" b="1" dirty="0" smtClean="0"/>
              <a:t>数据库访问技术</a:t>
            </a:r>
            <a:endParaRPr lang="zh-CN" altLang="zh-CN" sz="3200" b="1" dirty="0"/>
          </a:p>
        </p:txBody>
      </p:sp>
      <p:pic>
        <p:nvPicPr>
          <p:cNvPr id="7170" name="Picture 2" descr="b86"/>
          <p:cNvPicPr>
            <a:picLocks noChangeAspect="1" noChangeArrowheads="1"/>
          </p:cNvPicPr>
          <p:nvPr/>
        </p:nvPicPr>
        <p:blipFill>
          <a:blip r:embed="rId2" cstate="print"/>
          <a:srcRect/>
          <a:stretch>
            <a:fillRect/>
          </a:stretch>
        </p:blipFill>
        <p:spPr bwMode="auto">
          <a:xfrm>
            <a:off x="5652120" y="2348880"/>
            <a:ext cx="3491880" cy="331236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676456" cy="3896618"/>
          </a:xfrm>
        </p:spPr>
        <p:txBody>
          <a:bodyPr/>
          <a:lstStyle/>
          <a:p>
            <a:pPr>
              <a:buNone/>
            </a:pPr>
            <a:r>
              <a:rPr lang="fr-FR" altLang="zh-CN" b="1" dirty="0" smtClean="0"/>
              <a:t>4</a:t>
            </a:r>
            <a:r>
              <a:rPr lang="zh-CN" altLang="zh-CN" b="1" dirty="0" smtClean="0"/>
              <a:t>．</a:t>
            </a:r>
            <a:r>
              <a:rPr lang="en-US" altLang="zh-CN" b="1" dirty="0" smtClean="0"/>
              <a:t>ADO.NET</a:t>
            </a:r>
            <a:endParaRPr lang="zh-CN" altLang="zh-CN" b="1" dirty="0" smtClean="0"/>
          </a:p>
          <a:p>
            <a:pPr>
              <a:buNone/>
            </a:pPr>
            <a:r>
              <a:rPr lang="en-US" altLang="zh-CN" sz="2800" dirty="0" smtClean="0"/>
              <a:t> </a:t>
            </a:r>
            <a:r>
              <a:rPr lang="en-US" altLang="zh-CN" sz="2800" dirty="0" smtClean="0"/>
              <a:t>ADO.NET</a:t>
            </a:r>
            <a:r>
              <a:rPr lang="zh-CN" altLang="zh-CN" sz="2800" dirty="0" smtClean="0"/>
              <a:t>数据库组件是</a:t>
            </a:r>
            <a:r>
              <a:rPr lang="en-US" altLang="zh-CN" sz="2800" dirty="0" smtClean="0"/>
              <a:t>ASP</a:t>
            </a:r>
            <a:r>
              <a:rPr lang="zh-CN" altLang="zh-CN" sz="2800" dirty="0" smtClean="0"/>
              <a:t>平台</a:t>
            </a:r>
            <a:r>
              <a:rPr lang="en-US" altLang="zh-CN" sz="2800" dirty="0" smtClean="0"/>
              <a:t>ADO</a:t>
            </a:r>
            <a:r>
              <a:rPr lang="zh-CN" altLang="zh-CN" sz="2800" dirty="0" smtClean="0"/>
              <a:t>的改进版本，由一组</a:t>
            </a:r>
            <a:r>
              <a:rPr lang="en-US" altLang="zh-CN" sz="2800" dirty="0" smtClean="0"/>
              <a:t>.NET</a:t>
            </a:r>
            <a:r>
              <a:rPr lang="zh-CN" altLang="zh-CN" sz="2800" dirty="0" smtClean="0"/>
              <a:t>框架中的类库构成，是数据源连接、提交查询和处理结果的类的集合。</a:t>
            </a:r>
            <a:r>
              <a:rPr lang="en-US" altLang="zh-CN" sz="2800" dirty="0" smtClean="0"/>
              <a:t>ADO.NET</a:t>
            </a:r>
            <a:r>
              <a:rPr lang="zh-CN" altLang="zh-CN" sz="2800" dirty="0" smtClean="0"/>
              <a:t>提供很多新的数据访问、数据操作、数据显示的控件，通过</a:t>
            </a:r>
            <a:r>
              <a:rPr lang="en-US" altLang="zh-CN" sz="2800" dirty="0" smtClean="0"/>
              <a:t>Managed Provider</a:t>
            </a:r>
            <a:r>
              <a:rPr lang="zh-CN" altLang="zh-CN" sz="2800" dirty="0" smtClean="0"/>
              <a:t>所提供的应用程序编程接口（</a:t>
            </a:r>
            <a:r>
              <a:rPr lang="en-US" altLang="zh-CN" sz="2800" dirty="0" smtClean="0"/>
              <a:t>API</a:t>
            </a:r>
            <a:r>
              <a:rPr lang="zh-CN" altLang="zh-CN" sz="2800" dirty="0" smtClean="0"/>
              <a:t>），可以轻松地访问各种数据源，包括</a:t>
            </a:r>
            <a:r>
              <a:rPr lang="en-US" altLang="zh-CN" sz="2800" dirty="0" smtClean="0"/>
              <a:t>OLEDB</a:t>
            </a:r>
            <a:r>
              <a:rPr lang="zh-CN" altLang="zh-CN" sz="2800" dirty="0" smtClean="0"/>
              <a:t>和</a:t>
            </a:r>
            <a:r>
              <a:rPr lang="en-US" altLang="zh-CN" sz="2800" dirty="0" smtClean="0"/>
              <a:t>ODBC</a:t>
            </a:r>
            <a:r>
              <a:rPr lang="zh-CN" altLang="zh-CN" sz="2800" dirty="0" smtClean="0"/>
              <a:t>支持的数据，同时使对数据库的操作大大简化。</a:t>
            </a:r>
            <a:endParaRPr lang="zh-CN" altLang="zh-CN" sz="2800"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8.2.4  Web</a:t>
            </a:r>
            <a:r>
              <a:rPr lang="zh-CN" altLang="zh-CN" sz="3200" b="1" dirty="0" smtClean="0"/>
              <a:t>数据库访问技术</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676456" cy="3896618"/>
          </a:xfrm>
        </p:spPr>
        <p:txBody>
          <a:bodyPr/>
          <a:lstStyle/>
          <a:p>
            <a:pPr>
              <a:buNone/>
            </a:pPr>
            <a:r>
              <a:rPr lang="pt-BR" altLang="zh-CN" b="1" dirty="0" smtClean="0"/>
              <a:t>8.3.1  </a:t>
            </a:r>
            <a:r>
              <a:rPr lang="zh-CN" altLang="zh-CN" b="1" dirty="0" smtClean="0"/>
              <a:t>服务器端开发环境</a:t>
            </a:r>
          </a:p>
          <a:p>
            <a:pPr>
              <a:buNone/>
            </a:pPr>
            <a:r>
              <a:rPr lang="en-US" altLang="zh-CN" sz="2800" dirty="0" smtClean="0"/>
              <a:t> </a:t>
            </a:r>
            <a:r>
              <a:rPr lang="en-US" altLang="zh-CN" sz="2800" b="1" dirty="0" smtClean="0"/>
              <a:t>1</a:t>
            </a:r>
            <a:r>
              <a:rPr lang="zh-CN" altLang="zh-CN" sz="2800" b="1" dirty="0" smtClean="0"/>
              <a:t>．</a:t>
            </a:r>
            <a:r>
              <a:rPr lang="en-US" altLang="zh-CN" sz="2800" b="1" dirty="0" smtClean="0"/>
              <a:t>IIS</a:t>
            </a:r>
            <a:r>
              <a:rPr lang="zh-CN" altLang="zh-CN" sz="2800" b="1" dirty="0" smtClean="0"/>
              <a:t>的安装</a:t>
            </a:r>
          </a:p>
          <a:p>
            <a:pPr>
              <a:buNone/>
            </a:pPr>
            <a:r>
              <a:rPr lang="en-US" altLang="zh-CN" sz="2800" b="1" dirty="0" smtClean="0"/>
              <a:t>2</a:t>
            </a:r>
            <a:r>
              <a:rPr lang="zh-CN" altLang="zh-CN" sz="2800" b="1" dirty="0" smtClean="0"/>
              <a:t>．在</a:t>
            </a:r>
            <a:r>
              <a:rPr lang="en-US" altLang="zh-CN" sz="2800" b="1" dirty="0" smtClean="0"/>
              <a:t>IIS</a:t>
            </a:r>
            <a:r>
              <a:rPr lang="zh-CN" altLang="zh-CN" sz="2800" b="1" dirty="0" smtClean="0"/>
              <a:t>中创建</a:t>
            </a:r>
            <a:r>
              <a:rPr lang="en-US" altLang="zh-CN" sz="2800" b="1" dirty="0" smtClean="0"/>
              <a:t>Web</a:t>
            </a:r>
            <a:r>
              <a:rPr lang="zh-CN" altLang="zh-CN" sz="2800" b="1" dirty="0" smtClean="0"/>
              <a:t>网站</a:t>
            </a:r>
          </a:p>
          <a:p>
            <a:pPr>
              <a:buNone/>
            </a:pPr>
            <a:r>
              <a:rPr lang="en-US" altLang="zh-CN" sz="2800" b="1" dirty="0" smtClean="0"/>
              <a:t>3</a:t>
            </a:r>
            <a:r>
              <a:rPr lang="zh-CN" altLang="zh-CN" sz="2800" b="1" dirty="0" smtClean="0"/>
              <a:t>．网站的基本设置</a:t>
            </a:r>
          </a:p>
          <a:p>
            <a:pPr>
              <a:buNone/>
            </a:pPr>
            <a:endParaRPr lang="zh-CN" altLang="zh-CN" sz="2800"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8.3  Web</a:t>
            </a:r>
            <a:r>
              <a:rPr lang="zh-CN" altLang="zh-CN" sz="3200" b="1" dirty="0" smtClean="0"/>
              <a:t>应用程序开发环境</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88840"/>
            <a:ext cx="8676456" cy="3896618"/>
          </a:xfrm>
        </p:spPr>
        <p:txBody>
          <a:bodyPr/>
          <a:lstStyle/>
          <a:p>
            <a:pPr>
              <a:buNone/>
            </a:pPr>
            <a:r>
              <a:rPr lang="en-US" altLang="zh-CN" b="1" dirty="0" smtClean="0"/>
              <a:t>8.3.2  </a:t>
            </a:r>
            <a:r>
              <a:rPr lang="zh-CN" altLang="zh-CN" b="1" dirty="0" smtClean="0"/>
              <a:t>客户端开发环境</a:t>
            </a:r>
          </a:p>
          <a:p>
            <a:pPr>
              <a:buNone/>
            </a:pPr>
            <a:r>
              <a:rPr lang="en-US" altLang="zh-CN" sz="2800" dirty="0" smtClean="0"/>
              <a:t> </a:t>
            </a:r>
            <a:r>
              <a:rPr lang="en-US" altLang="zh-CN" sz="2800" b="1" dirty="0" smtClean="0"/>
              <a:t>1</a:t>
            </a:r>
            <a:r>
              <a:rPr lang="zh-CN" altLang="zh-CN" sz="2800" b="1" dirty="0" smtClean="0"/>
              <a:t>．网页编辑调试工具</a:t>
            </a:r>
          </a:p>
          <a:p>
            <a:pPr>
              <a:buNone/>
            </a:pPr>
            <a:r>
              <a:rPr lang="en-US" altLang="zh-CN" sz="2800" dirty="0" smtClean="0"/>
              <a:t>Dreamweaver</a:t>
            </a:r>
            <a:r>
              <a:rPr lang="zh-CN" altLang="en-US" sz="2800" dirty="0" smtClean="0"/>
              <a:t>功能及特点</a:t>
            </a:r>
            <a:endParaRPr lang="en-US" altLang="zh-CN" sz="2800" dirty="0" smtClean="0"/>
          </a:p>
          <a:p>
            <a:pPr lvl="0"/>
            <a:r>
              <a:rPr lang="zh-CN" altLang="zh-CN" sz="2800" dirty="0" smtClean="0"/>
              <a:t>将其它文档（包括</a:t>
            </a:r>
            <a:r>
              <a:rPr lang="en-US" altLang="zh-CN" sz="2800" dirty="0" smtClean="0"/>
              <a:t>Word</a:t>
            </a:r>
            <a:r>
              <a:rPr lang="zh-CN" altLang="zh-CN" sz="2800" dirty="0" smtClean="0"/>
              <a:t>，</a:t>
            </a:r>
            <a:r>
              <a:rPr lang="en-US" altLang="zh-CN" sz="2800" dirty="0" smtClean="0"/>
              <a:t>Excel</a:t>
            </a:r>
            <a:r>
              <a:rPr lang="zh-CN" altLang="zh-CN" sz="2800" dirty="0" smtClean="0"/>
              <a:t>等文件转换成）</a:t>
            </a:r>
            <a:r>
              <a:rPr lang="en-US" altLang="zh-CN" sz="2800" dirty="0" smtClean="0"/>
              <a:t>HTML</a:t>
            </a:r>
            <a:r>
              <a:rPr lang="zh-CN" altLang="zh-CN" sz="2800" dirty="0" smtClean="0"/>
              <a:t>文档</a:t>
            </a:r>
          </a:p>
          <a:p>
            <a:pPr lvl="0"/>
            <a:r>
              <a:rPr lang="zh-CN" altLang="zh-CN" sz="2800" dirty="0" smtClean="0"/>
              <a:t>完全实现了对所见即所得的工作方式</a:t>
            </a:r>
          </a:p>
          <a:p>
            <a:pPr lvl="0"/>
            <a:r>
              <a:rPr lang="zh-CN" altLang="zh-CN" sz="2800" dirty="0" smtClean="0"/>
              <a:t>为制作网页提供了许多功能强大的向导和模版</a:t>
            </a:r>
          </a:p>
          <a:p>
            <a:pPr lvl="0"/>
            <a:r>
              <a:rPr lang="zh-CN" altLang="zh-CN" sz="2800" dirty="0" smtClean="0"/>
              <a:t>同时打开多个网页；在多个网页间切换、复制或移动</a:t>
            </a:r>
            <a:r>
              <a:rPr lang="zh-CN" altLang="zh-CN" sz="2800" dirty="0" smtClean="0"/>
              <a:t>信息</a:t>
            </a:r>
            <a:endParaRPr lang="zh-CN" altLang="zh-CN" sz="2800" dirty="0" smtClean="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8.3  Web</a:t>
            </a:r>
            <a:r>
              <a:rPr lang="zh-CN" altLang="zh-CN" sz="3200" b="1" dirty="0" smtClean="0"/>
              <a:t>应用程序开发环境</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16832"/>
            <a:ext cx="8676456" cy="3896618"/>
          </a:xfrm>
        </p:spPr>
        <p:txBody>
          <a:bodyPr/>
          <a:lstStyle/>
          <a:p>
            <a:pPr>
              <a:buNone/>
            </a:pPr>
            <a:r>
              <a:rPr lang="en-US" altLang="zh-CN" sz="2800" dirty="0" smtClean="0"/>
              <a:t>Dreamweaver</a:t>
            </a:r>
            <a:r>
              <a:rPr lang="zh-CN" altLang="en-US" sz="2800" dirty="0" smtClean="0"/>
              <a:t>功能及特点</a:t>
            </a:r>
            <a:endParaRPr lang="en-US" altLang="zh-CN" sz="2800" dirty="0" smtClean="0"/>
          </a:p>
          <a:p>
            <a:pPr lvl="0"/>
            <a:r>
              <a:rPr lang="zh-CN" altLang="zh-CN" sz="2800" dirty="0" smtClean="0"/>
              <a:t>既</a:t>
            </a:r>
            <a:r>
              <a:rPr lang="zh-CN" altLang="zh-CN" sz="2800" dirty="0" smtClean="0"/>
              <a:t>可以自动生成</a:t>
            </a:r>
            <a:r>
              <a:rPr lang="en-US" altLang="zh-CN" sz="2800" dirty="0" smtClean="0"/>
              <a:t>HTML</a:t>
            </a:r>
            <a:r>
              <a:rPr lang="zh-CN" altLang="zh-CN" sz="2800" dirty="0" smtClean="0"/>
              <a:t>代码，也可以自己键入</a:t>
            </a:r>
            <a:r>
              <a:rPr lang="en-US" altLang="zh-CN" sz="2800" dirty="0" smtClean="0"/>
              <a:t>HTML</a:t>
            </a:r>
            <a:r>
              <a:rPr lang="zh-CN" altLang="zh-CN" sz="2800" dirty="0" smtClean="0"/>
              <a:t>代码</a:t>
            </a:r>
          </a:p>
          <a:p>
            <a:pPr lvl="0"/>
            <a:r>
              <a:rPr lang="zh-CN" altLang="zh-CN" sz="2800" dirty="0" smtClean="0"/>
              <a:t>方便的创建超级链接，把网页有效而直观地组织和联系起来</a:t>
            </a:r>
          </a:p>
          <a:p>
            <a:pPr lvl="0"/>
            <a:r>
              <a:rPr lang="zh-CN" altLang="zh-CN" sz="2800" dirty="0" smtClean="0"/>
              <a:t>支持几乎所有类型的图像并具有图像编辑功能</a:t>
            </a:r>
          </a:p>
          <a:p>
            <a:pPr lvl="0"/>
            <a:r>
              <a:rPr lang="zh-CN" altLang="zh-CN" sz="2800" dirty="0" smtClean="0"/>
              <a:t>可以方便的建立窗体，处理窗体中的信息</a:t>
            </a:r>
          </a:p>
          <a:p>
            <a:pPr lvl="0"/>
            <a:r>
              <a:rPr lang="zh-CN" altLang="zh-CN" sz="2800" dirty="0" smtClean="0"/>
              <a:t>方便的制作表格或者用框架来组织信息</a:t>
            </a:r>
          </a:p>
          <a:p>
            <a:pPr lvl="0"/>
            <a:r>
              <a:rPr lang="zh-CN" altLang="zh-CN" sz="2800" dirty="0" smtClean="0"/>
              <a:t>可以把</a:t>
            </a:r>
            <a:r>
              <a:rPr lang="en-US" altLang="zh-CN" sz="2800" dirty="0" smtClean="0"/>
              <a:t>Java Applet</a:t>
            </a:r>
            <a:r>
              <a:rPr lang="zh-CN" altLang="zh-CN" sz="2800" dirty="0" smtClean="0"/>
              <a:t>、</a:t>
            </a:r>
            <a:r>
              <a:rPr lang="en-US" altLang="zh-CN" sz="2800" dirty="0" smtClean="0"/>
              <a:t>ActiveX</a:t>
            </a:r>
            <a:r>
              <a:rPr lang="zh-CN" altLang="zh-CN" sz="2800" dirty="0" smtClean="0"/>
              <a:t>控件、</a:t>
            </a:r>
            <a:r>
              <a:rPr lang="en-US" altLang="zh-CN" sz="2800" dirty="0" smtClean="0"/>
              <a:t>JavaScript</a:t>
            </a:r>
            <a:r>
              <a:rPr lang="zh-CN" altLang="zh-CN" sz="2800" dirty="0" smtClean="0"/>
              <a:t>和</a:t>
            </a:r>
            <a:r>
              <a:rPr lang="en-US" altLang="zh-CN" sz="2800" dirty="0" err="1" smtClean="0"/>
              <a:t>VBSCript</a:t>
            </a:r>
            <a:r>
              <a:rPr lang="zh-CN" altLang="zh-CN" sz="2800" dirty="0" smtClean="0"/>
              <a:t>加入到网页中</a:t>
            </a:r>
          </a:p>
          <a:p>
            <a:pPr>
              <a:buNone/>
            </a:pPr>
            <a:endParaRPr lang="zh-CN" altLang="zh-CN" sz="2800"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8.3  Web</a:t>
            </a:r>
            <a:r>
              <a:rPr lang="zh-CN" altLang="zh-CN" sz="3200" b="1" dirty="0" smtClean="0"/>
              <a:t>应用程序开发环境</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16832"/>
            <a:ext cx="8352928" cy="3896618"/>
          </a:xfrm>
        </p:spPr>
        <p:txBody>
          <a:bodyPr/>
          <a:lstStyle/>
          <a:p>
            <a:pPr>
              <a:buNone/>
            </a:pPr>
            <a:r>
              <a:rPr lang="en-US" altLang="zh-CN" sz="2800" b="1" dirty="0" smtClean="0"/>
              <a:t>2</a:t>
            </a:r>
            <a:r>
              <a:rPr lang="zh-CN" altLang="zh-CN" sz="2800" b="1" dirty="0" smtClean="0"/>
              <a:t>．</a:t>
            </a:r>
            <a:r>
              <a:rPr lang="en-US" altLang="zh-CN" sz="2800" b="1" dirty="0" smtClean="0"/>
              <a:t>Web</a:t>
            </a:r>
            <a:r>
              <a:rPr lang="zh-CN" altLang="zh-CN" sz="2800" b="1" dirty="0" smtClean="0"/>
              <a:t>图形、图像处理工具</a:t>
            </a:r>
          </a:p>
          <a:p>
            <a:pPr>
              <a:buNone/>
            </a:pPr>
            <a:r>
              <a:rPr lang="zh-CN" altLang="zh-CN" sz="2800" dirty="0" smtClean="0"/>
              <a:t>对于</a:t>
            </a:r>
            <a:r>
              <a:rPr lang="en-US" altLang="zh-CN" sz="2800" dirty="0" smtClean="0"/>
              <a:t>Web</a:t>
            </a:r>
            <a:r>
              <a:rPr lang="zh-CN" altLang="zh-CN" sz="2800" dirty="0" smtClean="0"/>
              <a:t>图形、图像设计来说，</a:t>
            </a:r>
            <a:r>
              <a:rPr lang="en-US" altLang="zh-CN" sz="2800" dirty="0" smtClean="0"/>
              <a:t>Photoshop</a:t>
            </a:r>
            <a:r>
              <a:rPr lang="zh-CN" altLang="zh-CN" sz="2800" dirty="0" smtClean="0"/>
              <a:t>的图形处理能力比较强，</a:t>
            </a:r>
            <a:r>
              <a:rPr lang="en-US" altLang="zh-CN" sz="2800" dirty="0" smtClean="0"/>
              <a:t>Fireworks</a:t>
            </a:r>
            <a:r>
              <a:rPr lang="zh-CN" altLang="zh-CN" sz="2800" dirty="0" smtClean="0"/>
              <a:t>的图像制作能力比较强，一般使用这两个软件基本可以胜任任何图形、图像创作的需要</a:t>
            </a:r>
            <a:r>
              <a:rPr lang="zh-CN" altLang="zh-CN" sz="2800" dirty="0" smtClean="0"/>
              <a:t>。</a:t>
            </a:r>
            <a:endParaRPr lang="en-US" altLang="zh-CN" sz="2800" dirty="0" smtClean="0"/>
          </a:p>
          <a:p>
            <a:pPr>
              <a:buNone/>
            </a:pPr>
            <a:r>
              <a:rPr lang="en-US" altLang="zh-CN" sz="2800" b="1" dirty="0" smtClean="0"/>
              <a:t>3</a:t>
            </a:r>
            <a:r>
              <a:rPr lang="zh-CN" altLang="zh-CN" sz="2800" b="1" dirty="0" smtClean="0"/>
              <a:t>．动画制作工具</a:t>
            </a:r>
          </a:p>
          <a:p>
            <a:pPr>
              <a:buNone/>
            </a:pPr>
            <a:r>
              <a:rPr lang="zh-CN" altLang="zh-CN" sz="2800" dirty="0" smtClean="0"/>
              <a:t>对于动画制作而言，简单的动画使用</a:t>
            </a:r>
            <a:r>
              <a:rPr lang="en-US" altLang="zh-CN" sz="2800" dirty="0" err="1" smtClean="0"/>
              <a:t>ImageReady</a:t>
            </a:r>
            <a:r>
              <a:rPr lang="zh-CN" altLang="zh-CN" sz="2800" dirty="0" smtClean="0"/>
              <a:t>和</a:t>
            </a:r>
            <a:r>
              <a:rPr lang="en-US" altLang="zh-CN" sz="2800" dirty="0" smtClean="0"/>
              <a:t>Fireworks</a:t>
            </a:r>
            <a:r>
              <a:rPr lang="zh-CN" altLang="zh-CN" sz="2800" dirty="0" smtClean="0"/>
              <a:t>软件即可，不过复杂的动画最好使用</a:t>
            </a:r>
            <a:r>
              <a:rPr lang="en-US" altLang="zh-CN" sz="2800" dirty="0" smtClean="0"/>
              <a:t>Flash</a:t>
            </a:r>
            <a:r>
              <a:rPr lang="zh-CN" altLang="zh-CN" sz="2800" dirty="0" smtClean="0"/>
              <a:t>专业动画设计软件。</a:t>
            </a:r>
          </a:p>
          <a:p>
            <a:pPr>
              <a:buNone/>
            </a:pPr>
            <a:endParaRPr lang="zh-CN" altLang="zh-CN" sz="2800"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8.3  Web</a:t>
            </a:r>
            <a:r>
              <a:rPr lang="zh-CN" altLang="zh-CN" sz="3200" b="1" dirty="0" smtClean="0"/>
              <a:t>应用程序开发环境</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23528" y="1988840"/>
            <a:ext cx="8458200" cy="4184650"/>
          </a:xfrm>
        </p:spPr>
        <p:txBody>
          <a:bodyPr/>
          <a:lstStyle/>
          <a:p>
            <a:pPr>
              <a:buNone/>
            </a:pPr>
            <a:r>
              <a:rPr lang="en-US" altLang="zh-CN" sz="2800" b="1" dirty="0" smtClean="0"/>
              <a:t>1</a:t>
            </a:r>
            <a:r>
              <a:rPr lang="zh-CN" altLang="zh-CN" sz="2800" b="1" dirty="0" smtClean="0"/>
              <a:t>．什么是</a:t>
            </a:r>
            <a:r>
              <a:rPr lang="en-US" altLang="zh-CN" sz="2800" b="1" dirty="0" smtClean="0"/>
              <a:t>Web</a:t>
            </a:r>
            <a:endParaRPr lang="zh-CN" altLang="zh-CN" sz="2800" b="1" dirty="0" smtClean="0"/>
          </a:p>
          <a:p>
            <a:pPr>
              <a:buNone/>
            </a:pPr>
            <a:r>
              <a:rPr lang="en-US" altLang="zh-CN" sz="2800" dirty="0" smtClean="0"/>
              <a:t>Web</a:t>
            </a:r>
            <a:r>
              <a:rPr lang="zh-CN" altLang="zh-CN" sz="2800" dirty="0" smtClean="0"/>
              <a:t>是</a:t>
            </a:r>
            <a:r>
              <a:rPr lang="en-US" altLang="zh-CN" sz="2800" dirty="0" smtClean="0"/>
              <a:t>World Wide Web</a:t>
            </a:r>
            <a:r>
              <a:rPr lang="zh-CN" altLang="zh-CN" sz="2800" dirty="0" smtClean="0"/>
              <a:t>的简称，中文称之为万维网，是用于发布、浏览、查询信息的网络信息服务系统，由许多遍布在不同地域内的</a:t>
            </a:r>
            <a:r>
              <a:rPr lang="en-US" altLang="zh-CN" sz="2800" dirty="0" smtClean="0"/>
              <a:t>Web</a:t>
            </a:r>
            <a:r>
              <a:rPr lang="zh-CN" altLang="zh-CN" sz="2800" dirty="0" smtClean="0"/>
              <a:t>服务器有机地组成</a:t>
            </a:r>
            <a:r>
              <a:rPr lang="zh-CN" altLang="zh-CN" sz="2800" dirty="0" smtClean="0"/>
              <a:t>。</a:t>
            </a:r>
            <a:endParaRPr lang="en-US" altLang="zh-CN" sz="2800" dirty="0" smtClean="0"/>
          </a:p>
          <a:p>
            <a:pPr>
              <a:buNone/>
            </a:pPr>
            <a:r>
              <a:rPr lang="en-US" altLang="zh-CN" sz="2800" b="1" dirty="0" smtClean="0"/>
              <a:t>2</a:t>
            </a:r>
            <a:r>
              <a:rPr lang="zh-CN" altLang="zh-CN" sz="2800" b="1" dirty="0" smtClean="0"/>
              <a:t>．</a:t>
            </a:r>
            <a:r>
              <a:rPr lang="en-US" altLang="zh-CN" sz="2800" b="1" dirty="0" smtClean="0"/>
              <a:t>Web</a:t>
            </a:r>
            <a:r>
              <a:rPr lang="zh-CN" altLang="zh-CN" sz="2800" b="1" dirty="0" smtClean="0"/>
              <a:t>网页</a:t>
            </a:r>
          </a:p>
          <a:p>
            <a:pPr>
              <a:buNone/>
            </a:pPr>
            <a:r>
              <a:rPr lang="zh-CN" altLang="zh-CN" sz="2800" dirty="0" smtClean="0"/>
              <a:t>（</a:t>
            </a:r>
            <a:r>
              <a:rPr lang="en-US" altLang="zh-CN" sz="2800" dirty="0" smtClean="0"/>
              <a:t>1</a:t>
            </a:r>
            <a:r>
              <a:rPr lang="zh-CN" altLang="zh-CN" sz="2800" dirty="0" smtClean="0"/>
              <a:t>）静态网页：其内容是预先确定的，并存储在</a:t>
            </a:r>
            <a:r>
              <a:rPr lang="en-US" altLang="zh-CN" sz="2800" dirty="0" smtClean="0"/>
              <a:t>Web</a:t>
            </a:r>
            <a:r>
              <a:rPr lang="zh-CN" altLang="zh-CN" sz="2800" dirty="0" smtClean="0"/>
              <a:t>服务器或者本地计算机之上</a:t>
            </a:r>
            <a:r>
              <a:rPr lang="zh-CN" altLang="zh-CN" sz="2800" dirty="0" smtClean="0"/>
              <a:t>。</a:t>
            </a:r>
            <a:endParaRPr lang="en-US" altLang="zh-CN" sz="2800" dirty="0" smtClean="0"/>
          </a:p>
          <a:p>
            <a:pPr>
              <a:buNone/>
            </a:pPr>
            <a:r>
              <a:rPr lang="zh-CN" altLang="zh-CN" sz="2800" dirty="0" smtClean="0"/>
              <a:t>（</a:t>
            </a:r>
            <a:r>
              <a:rPr lang="en-US" altLang="zh-CN" sz="2800" dirty="0" smtClean="0"/>
              <a:t>2</a:t>
            </a:r>
            <a:r>
              <a:rPr lang="zh-CN" altLang="zh-CN" sz="2800" dirty="0" smtClean="0"/>
              <a:t>）动态网页：是取决于由信息系统提供的功能，并根据存储在数据库中的网站上的数据中创建的页面。</a:t>
            </a:r>
            <a:endParaRPr lang="zh-CN" altLang="en-US" sz="2800" b="1" dirty="0">
              <a:latin typeface="宋体" pitchFamily="2" charset="-122"/>
            </a:endParaRPr>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pPr>
              <a:lnSpc>
                <a:spcPct val="90000"/>
              </a:lnSpc>
            </a:pPr>
            <a:r>
              <a:rPr lang="en-US" altLang="zh-CN" sz="3200" b="1" dirty="0" smtClean="0"/>
              <a:t>8.1.1 Web</a:t>
            </a:r>
            <a:r>
              <a:rPr lang="zh-CN" altLang="en-US" sz="3200" b="1" dirty="0" smtClean="0"/>
              <a:t>基础知识</a:t>
            </a:r>
            <a:endParaRPr lang="en-US" altLang="zh-CN" sz="3200" b="1" dirty="0" smtClean="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16832"/>
            <a:ext cx="8676456" cy="3896618"/>
          </a:xfrm>
        </p:spPr>
        <p:txBody>
          <a:bodyPr/>
          <a:lstStyle/>
          <a:p>
            <a:pPr>
              <a:buNone/>
            </a:pPr>
            <a:r>
              <a:rPr lang="en-US" altLang="zh-CN" sz="2800" b="1" dirty="0" smtClean="0"/>
              <a:t>4</a:t>
            </a:r>
            <a:r>
              <a:rPr lang="zh-CN" altLang="zh-CN" sz="2800" b="1" dirty="0" smtClean="0"/>
              <a:t>．动态页面开发工具</a:t>
            </a:r>
          </a:p>
          <a:p>
            <a:pPr>
              <a:buNone/>
            </a:pPr>
            <a:r>
              <a:rPr lang="zh-CN" altLang="zh-CN" sz="2800" dirty="0" smtClean="0"/>
              <a:t>当需要设计动态、交互式页面时应该选用集成化动态页面开发工具。</a:t>
            </a:r>
            <a:endParaRPr lang="zh-CN" altLang="zh-CN" sz="2800"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8.3  Web</a:t>
            </a:r>
            <a:r>
              <a:rPr lang="zh-CN" altLang="zh-CN" sz="3200" b="1" dirty="0" smtClean="0"/>
              <a:t>应用程序开发环境</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1916832"/>
            <a:ext cx="8676456" cy="3896618"/>
          </a:xfrm>
        </p:spPr>
        <p:txBody>
          <a:bodyPr/>
          <a:lstStyle/>
          <a:p>
            <a:pPr>
              <a:buNone/>
            </a:pPr>
            <a:r>
              <a:rPr lang="en-US" altLang="zh-CN" sz="2800" b="1" dirty="0" smtClean="0"/>
              <a:t>4</a:t>
            </a:r>
            <a:r>
              <a:rPr lang="zh-CN" altLang="zh-CN" sz="2800" b="1" dirty="0" smtClean="0"/>
              <a:t>．动态页面开发工具</a:t>
            </a:r>
          </a:p>
          <a:p>
            <a:pPr>
              <a:buNone/>
            </a:pPr>
            <a:r>
              <a:rPr lang="zh-CN" altLang="zh-CN" sz="2800" dirty="0" smtClean="0"/>
              <a:t>当需要设计动态、交互式页面时应该选用集成化动态页面开发工具。</a:t>
            </a:r>
            <a:endParaRPr lang="zh-CN" altLang="zh-CN" sz="2800" dirty="0"/>
          </a:p>
        </p:txBody>
      </p:sp>
      <p:sp>
        <p:nvSpPr>
          <p:cNvPr id="1797124" name="AutoShape 4">
            <a:hlinkClick r:id="" action="ppaction://noaction" highlightClick="1"/>
          </p:cNvPr>
          <p:cNvSpPr>
            <a:spLocks noChangeArrowheads="1"/>
          </p:cNvSpPr>
          <p:nvPr/>
        </p:nvSpPr>
        <p:spPr bwMode="auto">
          <a:xfrm>
            <a:off x="1258888" y="836613"/>
            <a:ext cx="6697488" cy="914400"/>
          </a:xfrm>
          <a:prstGeom prst="actionButtonBlank">
            <a:avLst/>
          </a:prstGeom>
          <a:noFill/>
          <a:ln w="9525">
            <a:noFill/>
            <a:miter lim="800000"/>
            <a:headEnd/>
            <a:tailEnd/>
          </a:ln>
          <a:effectLst/>
        </p:spPr>
        <p:txBody>
          <a:bodyPr anchor="ctr"/>
          <a:lstStyle/>
          <a:p>
            <a:r>
              <a:rPr lang="en-US" altLang="zh-CN" sz="3200" b="1" dirty="0" smtClean="0"/>
              <a:t>8.3  Web</a:t>
            </a:r>
            <a:r>
              <a:rPr lang="zh-CN" altLang="zh-CN" sz="3200" b="1" dirty="0" smtClean="0"/>
              <a:t>应用程序开发环境</a:t>
            </a:r>
            <a:endParaRPr lang="zh-CN" altLang="zh-CN" sz="3200" b="1"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23528" y="1988840"/>
            <a:ext cx="8458200" cy="4184650"/>
          </a:xfrm>
        </p:spPr>
        <p:txBody>
          <a:bodyPr/>
          <a:lstStyle/>
          <a:p>
            <a:pPr>
              <a:buNone/>
            </a:pPr>
            <a:r>
              <a:rPr lang="en-US" altLang="zh-CN" sz="2800" b="1" dirty="0" smtClean="0"/>
              <a:t>3</a:t>
            </a:r>
            <a:r>
              <a:rPr lang="zh-CN" altLang="zh-CN" sz="2800" b="1" dirty="0" smtClean="0"/>
              <a:t>．</a:t>
            </a:r>
            <a:r>
              <a:rPr lang="en-US" altLang="zh-CN" sz="2800" b="1" dirty="0" smtClean="0"/>
              <a:t>Web</a:t>
            </a:r>
            <a:r>
              <a:rPr lang="zh-CN" altLang="zh-CN" sz="2800" b="1" dirty="0" smtClean="0"/>
              <a:t>网站</a:t>
            </a:r>
          </a:p>
          <a:p>
            <a:pPr>
              <a:buNone/>
            </a:pPr>
            <a:r>
              <a:rPr lang="en-US" altLang="zh-CN" sz="2800" dirty="0" err="1" smtClean="0">
                <a:hlinkClick r:id="rId2"/>
              </a:rPr>
              <a:t>网站</a:t>
            </a:r>
            <a:r>
              <a:rPr lang="en-US" altLang="zh-CN" sz="2800" dirty="0" smtClean="0"/>
              <a:t>(Web site)</a:t>
            </a:r>
            <a:r>
              <a:rPr lang="zh-CN" altLang="zh-CN" sz="2800" dirty="0" smtClean="0"/>
              <a:t>，就是指在万维网上，根据一定的规则，使用</a:t>
            </a:r>
            <a:r>
              <a:rPr lang="en-US" altLang="zh-CN" sz="2800" dirty="0" smtClean="0"/>
              <a:t>HTML</a:t>
            </a:r>
            <a:r>
              <a:rPr lang="zh-CN" altLang="zh-CN" sz="2800" dirty="0" smtClean="0"/>
              <a:t>等工具制作的用于展示特定内容的相关</a:t>
            </a:r>
            <a:r>
              <a:rPr lang="en-US" altLang="zh-CN" sz="2800" dirty="0" err="1" smtClean="0">
                <a:hlinkClick r:id="rId3"/>
              </a:rPr>
              <a:t>网页</a:t>
            </a:r>
            <a:r>
              <a:rPr lang="zh-CN" altLang="zh-CN" sz="2800" dirty="0" smtClean="0"/>
              <a:t>的集合</a:t>
            </a:r>
            <a:r>
              <a:rPr lang="zh-CN" altLang="zh-CN" sz="2800" dirty="0" smtClean="0"/>
              <a:t>。</a:t>
            </a:r>
            <a:endParaRPr lang="en-US" altLang="zh-CN" sz="2800" dirty="0" smtClean="0"/>
          </a:p>
          <a:p>
            <a:pPr>
              <a:buNone/>
            </a:pPr>
            <a:endParaRPr lang="en-US" altLang="zh-CN" sz="2800" dirty="0" smtClean="0"/>
          </a:p>
          <a:p>
            <a:pPr>
              <a:buNone/>
            </a:pPr>
            <a:r>
              <a:rPr lang="en-US" altLang="zh-CN" sz="2800" b="1" dirty="0" smtClean="0"/>
              <a:t>4</a:t>
            </a:r>
            <a:r>
              <a:rPr lang="zh-CN" altLang="zh-CN" sz="2800" b="1" dirty="0" smtClean="0"/>
              <a:t>．</a:t>
            </a:r>
            <a:r>
              <a:rPr lang="en-US" altLang="zh-CN" sz="2800" b="1" dirty="0" smtClean="0"/>
              <a:t>Web</a:t>
            </a:r>
            <a:r>
              <a:rPr lang="zh-CN" altLang="zh-CN" sz="2800" b="1" dirty="0" smtClean="0"/>
              <a:t>客户端</a:t>
            </a:r>
          </a:p>
          <a:p>
            <a:pPr>
              <a:buNone/>
            </a:pPr>
            <a:r>
              <a:rPr lang="en-US" altLang="zh-CN" sz="2800" dirty="0" smtClean="0"/>
              <a:t>Web</a:t>
            </a:r>
            <a:r>
              <a:rPr lang="zh-CN" altLang="zh-CN" sz="2800" dirty="0" smtClean="0"/>
              <a:t>客户端</a:t>
            </a:r>
            <a:r>
              <a:rPr lang="en-US" altLang="zh-CN" sz="2800" dirty="0" smtClean="0"/>
              <a:t>(Web Client)</a:t>
            </a:r>
            <a:r>
              <a:rPr lang="zh-CN" altLang="zh-CN" sz="2800" dirty="0" smtClean="0"/>
              <a:t>是指基于</a:t>
            </a:r>
            <a:r>
              <a:rPr lang="en-US" altLang="zh-CN" sz="2800" dirty="0" smtClean="0"/>
              <a:t>Web</a:t>
            </a:r>
            <a:r>
              <a:rPr lang="zh-CN" altLang="zh-CN" sz="2800" dirty="0" smtClean="0"/>
              <a:t>的、由浏览器解析执行的应用程序，现在一般是动态页面技术的客户端软件</a:t>
            </a:r>
            <a:r>
              <a:rPr lang="zh-CN" altLang="zh-CN" sz="2800" dirty="0" smtClean="0"/>
              <a:t>。</a:t>
            </a:r>
            <a:endParaRPr lang="en-US" altLang="zh-CN" sz="2800"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pPr>
              <a:lnSpc>
                <a:spcPct val="90000"/>
              </a:lnSpc>
            </a:pPr>
            <a:r>
              <a:rPr lang="en-US" altLang="zh-CN" sz="3200" b="1" dirty="0" smtClean="0"/>
              <a:t>8.1.1 Web</a:t>
            </a:r>
            <a:r>
              <a:rPr lang="zh-CN" altLang="en-US" sz="3200" b="1" dirty="0" smtClean="0"/>
              <a:t>基础知识</a:t>
            </a:r>
            <a:endParaRPr lang="en-US" altLang="zh-CN" sz="3200" b="1" dirty="0" smtClean="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23528" y="1988840"/>
            <a:ext cx="8458200" cy="4184650"/>
          </a:xfrm>
        </p:spPr>
        <p:txBody>
          <a:bodyPr/>
          <a:lstStyle/>
          <a:p>
            <a:pPr>
              <a:buNone/>
            </a:pPr>
            <a:r>
              <a:rPr lang="en-US" altLang="zh-CN" sz="2800" b="1" dirty="0" smtClean="0"/>
              <a:t>5</a:t>
            </a:r>
            <a:r>
              <a:rPr lang="zh-CN" altLang="zh-CN" sz="2800" b="1" dirty="0" smtClean="0"/>
              <a:t>．</a:t>
            </a:r>
            <a:r>
              <a:rPr lang="en-US" altLang="zh-CN" sz="2800" b="1" dirty="0" smtClean="0"/>
              <a:t>Web</a:t>
            </a:r>
            <a:r>
              <a:rPr lang="zh-CN" altLang="zh-CN" sz="2800" b="1" dirty="0" smtClean="0"/>
              <a:t>服务器</a:t>
            </a:r>
          </a:p>
          <a:p>
            <a:pPr>
              <a:buNone/>
            </a:pPr>
            <a:r>
              <a:rPr lang="en-US" altLang="zh-CN" sz="2800" dirty="0" err="1" smtClean="0">
                <a:hlinkClick r:id="rId2"/>
              </a:rPr>
              <a:t>Web服务器</a:t>
            </a:r>
            <a:r>
              <a:rPr lang="zh-CN" altLang="zh-CN" sz="2800" dirty="0" smtClean="0"/>
              <a:t>（</a:t>
            </a:r>
            <a:r>
              <a:rPr lang="en-US" altLang="zh-CN" sz="2800" dirty="0" smtClean="0"/>
              <a:t>Web Server</a:t>
            </a:r>
            <a:r>
              <a:rPr lang="zh-CN" altLang="zh-CN" sz="2800" dirty="0" smtClean="0"/>
              <a:t>）是指驻留于万维网上某种类型计算机的程序，它是在</a:t>
            </a:r>
            <a:r>
              <a:rPr lang="en-US" altLang="zh-CN" sz="2800" dirty="0" smtClean="0"/>
              <a:t>Internet</a:t>
            </a:r>
            <a:r>
              <a:rPr lang="zh-CN" altLang="zh-CN" sz="2800" dirty="0" smtClean="0"/>
              <a:t>上具有独立</a:t>
            </a:r>
            <a:r>
              <a:rPr lang="en-US" altLang="zh-CN" sz="2800" dirty="0" smtClean="0"/>
              <a:t>IP</a:t>
            </a:r>
            <a:r>
              <a:rPr lang="zh-CN" altLang="zh-CN" sz="2800" dirty="0" smtClean="0"/>
              <a:t>地址的计算机，可以向</a:t>
            </a:r>
            <a:r>
              <a:rPr lang="en-US" altLang="zh-CN" sz="2800" dirty="0" smtClean="0"/>
              <a:t>Internet</a:t>
            </a:r>
            <a:r>
              <a:rPr lang="zh-CN" altLang="zh-CN" sz="2800" dirty="0" smtClean="0"/>
              <a:t>上的客户机提供</a:t>
            </a:r>
            <a:r>
              <a:rPr lang="en-US" altLang="zh-CN" sz="2800" dirty="0" smtClean="0"/>
              <a:t>WWW</a:t>
            </a:r>
            <a:r>
              <a:rPr lang="zh-CN" altLang="zh-CN" sz="2800" dirty="0" smtClean="0"/>
              <a:t>、</a:t>
            </a:r>
            <a:r>
              <a:rPr lang="en-US" altLang="zh-CN" sz="2800" dirty="0" smtClean="0"/>
              <a:t>Email</a:t>
            </a:r>
            <a:r>
              <a:rPr lang="zh-CN" altLang="zh-CN" sz="2800" dirty="0" smtClean="0"/>
              <a:t>和</a:t>
            </a:r>
            <a:r>
              <a:rPr lang="en-US" altLang="zh-CN" sz="2800" dirty="0" smtClean="0"/>
              <a:t>FTP</a:t>
            </a:r>
            <a:r>
              <a:rPr lang="zh-CN" altLang="zh-CN" sz="2800" dirty="0" smtClean="0"/>
              <a:t>等各种</a:t>
            </a:r>
            <a:r>
              <a:rPr lang="en-US" altLang="zh-CN" sz="2800" dirty="0" smtClean="0"/>
              <a:t>Internet</a:t>
            </a:r>
            <a:r>
              <a:rPr lang="zh-CN" altLang="zh-CN" sz="2800" dirty="0" smtClean="0"/>
              <a:t>服务。</a:t>
            </a:r>
            <a:endParaRPr lang="zh-CN" altLang="en-US" sz="2800" b="1" dirty="0">
              <a:latin typeface="宋体" pitchFamily="2" charset="-122"/>
            </a:endParaRPr>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pPr>
              <a:lnSpc>
                <a:spcPct val="90000"/>
              </a:lnSpc>
            </a:pPr>
            <a:r>
              <a:rPr lang="en-US" altLang="zh-CN" sz="3200" b="1" dirty="0" smtClean="0"/>
              <a:t>8.1.1 Web</a:t>
            </a:r>
            <a:r>
              <a:rPr lang="zh-CN" altLang="en-US" sz="3200" b="1" dirty="0" smtClean="0"/>
              <a:t>基础知识</a:t>
            </a:r>
            <a:endParaRPr lang="en-US" altLang="zh-CN" sz="3200" b="1" dirty="0"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95536" y="1844824"/>
            <a:ext cx="7918648" cy="4184650"/>
          </a:xfrm>
        </p:spPr>
        <p:txBody>
          <a:bodyPr/>
          <a:lstStyle/>
          <a:p>
            <a:pPr>
              <a:buNone/>
            </a:pPr>
            <a:r>
              <a:rPr lang="en-US" altLang="zh-CN" b="1" dirty="0" smtClean="0"/>
              <a:t>1</a:t>
            </a:r>
            <a:r>
              <a:rPr lang="zh-CN" altLang="zh-CN" b="1" dirty="0" smtClean="0"/>
              <a:t>．</a:t>
            </a:r>
            <a:r>
              <a:rPr lang="en-US" altLang="zh-CN" b="1" dirty="0" smtClean="0"/>
              <a:t>Web</a:t>
            </a:r>
            <a:r>
              <a:rPr lang="zh-CN" altLang="zh-CN" b="1" dirty="0" smtClean="0"/>
              <a:t>信息系统及</a:t>
            </a:r>
            <a:r>
              <a:rPr lang="zh-CN" altLang="zh-CN" b="1" dirty="0" smtClean="0"/>
              <a:t>组成</a:t>
            </a:r>
            <a:endParaRPr lang="en-US" altLang="zh-CN" b="1" dirty="0" smtClean="0"/>
          </a:p>
          <a:p>
            <a:pPr>
              <a:buNone/>
            </a:pPr>
            <a:r>
              <a:rPr lang="en-US" altLang="zh-CN" dirty="0" smtClean="0"/>
              <a:t>web</a:t>
            </a:r>
            <a:r>
              <a:rPr lang="zh-CN" altLang="zh-CN" dirty="0" smtClean="0"/>
              <a:t>的信息系统的物理架构</a:t>
            </a:r>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8.1.2 Web</a:t>
            </a:r>
            <a:r>
              <a:rPr lang="zh-CN" altLang="en-US" sz="3200" b="1" dirty="0" smtClean="0"/>
              <a:t>信息系统</a:t>
            </a:r>
            <a:endParaRPr lang="zh-CN" altLang="zh-CN" sz="3200" b="1" dirty="0"/>
          </a:p>
        </p:txBody>
      </p:sp>
      <p:pic>
        <p:nvPicPr>
          <p:cNvPr id="1026" name="Picture 2" descr="WEB架构"/>
          <p:cNvPicPr>
            <a:picLocks noChangeAspect="1" noChangeArrowheads="1"/>
          </p:cNvPicPr>
          <p:nvPr/>
        </p:nvPicPr>
        <p:blipFill>
          <a:blip r:embed="rId2" cstate="print"/>
          <a:srcRect/>
          <a:stretch>
            <a:fillRect/>
          </a:stretch>
        </p:blipFill>
        <p:spPr bwMode="auto">
          <a:xfrm>
            <a:off x="971600" y="2996952"/>
            <a:ext cx="7272808" cy="327861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395536" y="1844824"/>
            <a:ext cx="7918648" cy="4184650"/>
          </a:xfrm>
        </p:spPr>
        <p:txBody>
          <a:bodyPr/>
          <a:lstStyle/>
          <a:p>
            <a:pPr>
              <a:buNone/>
            </a:pPr>
            <a:r>
              <a:rPr lang="en-US" altLang="zh-CN" b="1" dirty="0" smtClean="0"/>
              <a:t>1</a:t>
            </a:r>
            <a:r>
              <a:rPr lang="zh-CN" altLang="zh-CN" b="1" dirty="0" smtClean="0"/>
              <a:t>．</a:t>
            </a:r>
            <a:r>
              <a:rPr lang="en-US" altLang="zh-CN" b="1" dirty="0" smtClean="0"/>
              <a:t>Web</a:t>
            </a:r>
            <a:r>
              <a:rPr lang="zh-CN" altLang="zh-CN" b="1" dirty="0" smtClean="0"/>
              <a:t>信息系统及</a:t>
            </a:r>
            <a:r>
              <a:rPr lang="zh-CN" altLang="zh-CN" b="1" dirty="0" smtClean="0"/>
              <a:t>组成</a:t>
            </a:r>
            <a:endParaRPr lang="en-US" altLang="zh-CN" b="1" dirty="0" smtClean="0"/>
          </a:p>
          <a:p>
            <a:pPr>
              <a:buNone/>
            </a:pPr>
            <a:r>
              <a:rPr lang="en-US" altLang="zh-CN" dirty="0" smtClean="0"/>
              <a:t>web</a:t>
            </a:r>
            <a:r>
              <a:rPr lang="zh-CN" altLang="zh-CN" dirty="0" smtClean="0"/>
              <a:t>的信息系统</a:t>
            </a:r>
            <a:r>
              <a:rPr lang="zh-CN" altLang="zh-CN" dirty="0" smtClean="0"/>
              <a:t>的</a:t>
            </a:r>
            <a:r>
              <a:rPr lang="zh-CN" altLang="en-US" dirty="0" smtClean="0"/>
              <a:t>逻辑</a:t>
            </a:r>
            <a:r>
              <a:rPr lang="zh-CN" altLang="zh-CN" dirty="0" smtClean="0"/>
              <a:t>架构</a:t>
            </a:r>
            <a:endParaRPr lang="zh-CN" altLang="zh-CN" dirty="0" smtClean="0"/>
          </a:p>
          <a:p>
            <a:pPr>
              <a:buNone/>
            </a:pPr>
            <a:endParaRPr lang="zh-CN" altLang="zh-CN" b="1" dirty="0" smtClean="0"/>
          </a:p>
          <a:p>
            <a:pPr>
              <a:buNone/>
            </a:pPr>
            <a:endParaRPr lang="zh-CN" altLang="zh-CN"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8.1.2 Web</a:t>
            </a:r>
            <a:r>
              <a:rPr lang="zh-CN" altLang="en-US" sz="3200" b="1" dirty="0" smtClean="0"/>
              <a:t>信息系统</a:t>
            </a:r>
            <a:endParaRPr lang="zh-CN" altLang="zh-CN" sz="3200" b="1" dirty="0"/>
          </a:p>
        </p:txBody>
      </p:sp>
      <p:pic>
        <p:nvPicPr>
          <p:cNvPr id="2050" name="对象 2"/>
          <p:cNvPicPr>
            <a:picLocks noChangeArrowheads="1"/>
          </p:cNvPicPr>
          <p:nvPr/>
        </p:nvPicPr>
        <p:blipFill>
          <a:blip r:embed="rId2" cstate="print"/>
          <a:srcRect b="-238"/>
          <a:stretch>
            <a:fillRect/>
          </a:stretch>
        </p:blipFill>
        <p:spPr bwMode="auto">
          <a:xfrm>
            <a:off x="611560" y="3140968"/>
            <a:ext cx="7704856" cy="324036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body" idx="1"/>
          </p:nvPr>
        </p:nvSpPr>
        <p:spPr>
          <a:xfrm>
            <a:off x="467544" y="2132856"/>
            <a:ext cx="7918648" cy="4184650"/>
          </a:xfrm>
        </p:spPr>
        <p:txBody>
          <a:bodyPr/>
          <a:lstStyle/>
          <a:p>
            <a:pPr>
              <a:buNone/>
            </a:pPr>
            <a:r>
              <a:rPr lang="en-US" altLang="zh-CN" b="1" dirty="0" smtClean="0"/>
              <a:t>2</a:t>
            </a:r>
            <a:r>
              <a:rPr lang="zh-CN" altLang="zh-CN" b="1" dirty="0" smtClean="0"/>
              <a:t>．</a:t>
            </a:r>
            <a:r>
              <a:rPr lang="en-US" altLang="zh-CN" b="1" dirty="0" smtClean="0"/>
              <a:t>Web</a:t>
            </a:r>
            <a:r>
              <a:rPr lang="zh-CN" altLang="zh-CN" b="1" dirty="0" smtClean="0"/>
              <a:t>系统的特点</a:t>
            </a:r>
          </a:p>
          <a:p>
            <a:pPr>
              <a:buNone/>
            </a:pPr>
            <a:r>
              <a:rPr lang="zh-CN" altLang="zh-CN" sz="2800" dirty="0" smtClean="0"/>
              <a:t>（</a:t>
            </a:r>
            <a:r>
              <a:rPr lang="en-US" altLang="zh-CN" sz="2800" dirty="0" smtClean="0"/>
              <a:t>1</a:t>
            </a:r>
            <a:r>
              <a:rPr lang="zh-CN" altLang="zh-CN" sz="2800" dirty="0" smtClean="0"/>
              <a:t>）</a:t>
            </a:r>
            <a:r>
              <a:rPr lang="en-US" altLang="zh-CN" sz="2800" dirty="0" smtClean="0"/>
              <a:t>Web</a:t>
            </a:r>
            <a:r>
              <a:rPr lang="zh-CN" altLang="zh-CN" sz="2800" dirty="0" smtClean="0"/>
              <a:t>系统是动态的、交互</a:t>
            </a:r>
            <a:r>
              <a:rPr lang="zh-CN" altLang="zh-CN" sz="2800" dirty="0" smtClean="0"/>
              <a:t>的</a:t>
            </a:r>
            <a:endParaRPr lang="en-US" altLang="zh-CN" sz="2800" dirty="0" smtClean="0"/>
          </a:p>
          <a:p>
            <a:pPr>
              <a:buNone/>
            </a:pPr>
            <a:r>
              <a:rPr lang="zh-CN" altLang="zh-CN" sz="2800" dirty="0" smtClean="0"/>
              <a:t>（</a:t>
            </a:r>
            <a:r>
              <a:rPr lang="en-US" altLang="zh-CN" sz="2800" dirty="0" smtClean="0"/>
              <a:t>2</a:t>
            </a:r>
            <a:r>
              <a:rPr lang="zh-CN" altLang="zh-CN" sz="2800" dirty="0" smtClean="0"/>
              <a:t>）</a:t>
            </a:r>
            <a:r>
              <a:rPr lang="en-US" altLang="zh-CN" sz="2800" dirty="0" smtClean="0"/>
              <a:t>Web</a:t>
            </a:r>
            <a:r>
              <a:rPr lang="zh-CN" altLang="zh-CN" sz="2800" dirty="0" smtClean="0"/>
              <a:t>系统是通过网络提供服务</a:t>
            </a:r>
            <a:endParaRPr lang="zh-CN" altLang="zh-CN" sz="2800" b="1" dirty="0" smtClean="0"/>
          </a:p>
          <a:p>
            <a:pPr>
              <a:buNone/>
            </a:pPr>
            <a:r>
              <a:rPr lang="zh-CN" altLang="zh-CN" sz="2800" dirty="0" smtClean="0"/>
              <a:t>（</a:t>
            </a:r>
            <a:r>
              <a:rPr lang="en-US" altLang="zh-CN" sz="2800" dirty="0" smtClean="0"/>
              <a:t>3</a:t>
            </a:r>
            <a:r>
              <a:rPr lang="zh-CN" altLang="zh-CN" sz="2800" dirty="0" smtClean="0"/>
              <a:t>）</a:t>
            </a:r>
            <a:r>
              <a:rPr lang="en-US" altLang="zh-CN" sz="2800" dirty="0" smtClean="0"/>
              <a:t>Web</a:t>
            </a:r>
            <a:r>
              <a:rPr lang="zh-CN" altLang="zh-CN" sz="2800" dirty="0" smtClean="0"/>
              <a:t>系统的内容保存在</a:t>
            </a:r>
            <a:r>
              <a:rPr lang="en-US" altLang="zh-CN" sz="2800" dirty="0" smtClean="0"/>
              <a:t>Web</a:t>
            </a:r>
            <a:r>
              <a:rPr lang="zh-CN" altLang="zh-CN" sz="2800" dirty="0" smtClean="0"/>
              <a:t>服务器中，用户可通过浏览器访问</a:t>
            </a:r>
            <a:r>
              <a:rPr lang="en-US" altLang="zh-CN" sz="2800" dirty="0" smtClean="0"/>
              <a:t>Web</a:t>
            </a:r>
            <a:r>
              <a:rPr lang="zh-CN" altLang="zh-CN" sz="2800" dirty="0" smtClean="0"/>
              <a:t>服务器</a:t>
            </a:r>
            <a:endParaRPr lang="en-US" altLang="zh-CN" sz="2800" dirty="0" smtClean="0"/>
          </a:p>
          <a:p>
            <a:pPr>
              <a:buNone/>
            </a:pPr>
            <a:r>
              <a:rPr lang="zh-CN" altLang="zh-CN" sz="2800" dirty="0" smtClean="0"/>
              <a:t>（</a:t>
            </a:r>
            <a:r>
              <a:rPr lang="en-US" altLang="zh-CN" sz="2800" dirty="0" smtClean="0"/>
              <a:t>4</a:t>
            </a:r>
            <a:r>
              <a:rPr lang="zh-CN" altLang="zh-CN" sz="2800" dirty="0" smtClean="0"/>
              <a:t>）</a:t>
            </a:r>
            <a:r>
              <a:rPr lang="zh-CN" altLang="zh-CN" sz="2800" dirty="0" smtClean="0"/>
              <a:t>基于</a:t>
            </a:r>
            <a:r>
              <a:rPr lang="en-US" altLang="zh-CN" sz="2800" dirty="0" smtClean="0"/>
              <a:t>Web</a:t>
            </a:r>
            <a:r>
              <a:rPr lang="zh-CN" altLang="zh-CN" sz="2800" dirty="0" smtClean="0"/>
              <a:t>开发的各种应用易于跨平台</a:t>
            </a:r>
            <a:r>
              <a:rPr lang="zh-CN" altLang="zh-CN" sz="2800" dirty="0" smtClean="0"/>
              <a:t>实现</a:t>
            </a:r>
            <a:endParaRPr lang="en-US" altLang="zh-CN" sz="2800" dirty="0" smtClean="0"/>
          </a:p>
          <a:p>
            <a:pPr>
              <a:buNone/>
            </a:pPr>
            <a:r>
              <a:rPr lang="zh-CN" altLang="zh-CN" sz="2800" dirty="0" smtClean="0"/>
              <a:t>（</a:t>
            </a:r>
            <a:r>
              <a:rPr lang="en-US" altLang="zh-CN" sz="2800" dirty="0" smtClean="0"/>
              <a:t>5</a:t>
            </a:r>
            <a:r>
              <a:rPr lang="zh-CN" altLang="zh-CN" sz="2800" dirty="0" smtClean="0"/>
              <a:t>）</a:t>
            </a:r>
            <a:r>
              <a:rPr lang="en-US" altLang="zh-CN" sz="2800" dirty="0" smtClean="0"/>
              <a:t>Web</a:t>
            </a:r>
            <a:r>
              <a:rPr lang="zh-CN" altLang="zh-CN" sz="2800" dirty="0" smtClean="0"/>
              <a:t>系统是分布式的</a:t>
            </a:r>
            <a:endParaRPr lang="zh-CN" altLang="zh-CN" sz="2800" b="1" dirty="0"/>
          </a:p>
        </p:txBody>
      </p:sp>
      <p:sp>
        <p:nvSpPr>
          <p:cNvPr id="1797124" name="AutoShape 4">
            <a:hlinkClick r:id="" action="ppaction://noaction" highlightClick="1"/>
          </p:cNvPr>
          <p:cNvSpPr>
            <a:spLocks noChangeArrowheads="1"/>
          </p:cNvSpPr>
          <p:nvPr/>
        </p:nvSpPr>
        <p:spPr bwMode="auto">
          <a:xfrm>
            <a:off x="1258888" y="836613"/>
            <a:ext cx="5546725" cy="914400"/>
          </a:xfrm>
          <a:prstGeom prst="actionButtonBlank">
            <a:avLst/>
          </a:prstGeom>
          <a:noFill/>
          <a:ln w="9525">
            <a:noFill/>
            <a:miter lim="800000"/>
            <a:headEnd/>
            <a:tailEnd/>
          </a:ln>
          <a:effectLst/>
        </p:spPr>
        <p:txBody>
          <a:bodyPr anchor="ctr"/>
          <a:lstStyle/>
          <a:p>
            <a:r>
              <a:rPr lang="en-US" altLang="zh-CN" sz="3200" b="1" dirty="0" smtClean="0"/>
              <a:t>8.1.2 Web</a:t>
            </a:r>
            <a:r>
              <a:rPr lang="zh-CN" altLang="en-US" sz="3200" b="1" dirty="0" smtClean="0"/>
              <a:t>信息系统</a:t>
            </a:r>
            <a:endParaRPr lang="zh-CN" altLang="zh-CN" sz="3200" b="1" dirty="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14248</TotalTime>
  <Words>2319</Words>
  <Application>Microsoft Office PowerPoint</Application>
  <PresentationFormat>全屏显示(4:3)</PresentationFormat>
  <Paragraphs>210</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Blends</vt:lpstr>
      <vt:lpstr>幻灯片 1</vt:lpstr>
      <vt:lpstr>本章学习目标</vt:lpstr>
      <vt:lpstr>第八章 Web信息系统开发</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MIS前四章</dc:title>
  <dc:creator>郑小玲</dc:creator>
  <cp:lastModifiedBy>User</cp:lastModifiedBy>
  <cp:revision>680</cp:revision>
  <dcterms:created xsi:type="dcterms:W3CDTF">1998-04-10T03:48:56Z</dcterms:created>
  <dcterms:modified xsi:type="dcterms:W3CDTF">2014-07-31T02:38:34Z</dcterms:modified>
</cp:coreProperties>
</file>