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79" r:id="rId5"/>
    <p:sldId id="282" r:id="rId6"/>
    <p:sldId id="264" r:id="rId7"/>
    <p:sldId id="269" r:id="rId8"/>
    <p:sldId id="268" r:id="rId9"/>
    <p:sldId id="283" r:id="rId10"/>
    <p:sldId id="270" r:id="rId11"/>
    <p:sldId id="265" r:id="rId12"/>
    <p:sldId id="277" r:id="rId13"/>
    <p:sldId id="288" r:id="rId14"/>
    <p:sldId id="284" r:id="rId15"/>
    <p:sldId id="275" r:id="rId16"/>
    <p:sldId id="272" r:id="rId17"/>
    <p:sldId id="287" r:id="rId18"/>
    <p:sldId id="278" r:id="rId19"/>
    <p:sldId id="285" r:id="rId2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4" y="5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384412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1449"/>
            <a:ext cx="4896544" cy="700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人力制度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608021"/>
            <a:ext cx="25202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EMA-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经济与管理协会</a:t>
            </a: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04016"/>
            <a:ext cx="78579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40020"/>
            <a:ext cx="138691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624357" y="664593"/>
            <a:ext cx="3048730" cy="1618937"/>
            <a:chOff x="2324839" y="607026"/>
            <a:chExt cx="3189180" cy="1121367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324839" y="1333604"/>
              <a:ext cx="2814868" cy="39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负责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较为轻便的物资的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运送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如：宣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策的布场物资、协会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logo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等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540322" y="607026"/>
              <a:ext cx="2973697" cy="277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女生搬运组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517656" y="1341101"/>
              <a:ext cx="1170652" cy="55248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" name="文本框 66"/>
          <p:cNvSpPr txBox="1">
            <a:spLocks noChangeArrowheads="1"/>
          </p:cNvSpPr>
          <p:nvPr/>
        </p:nvSpPr>
        <p:spPr bwMode="auto">
          <a:xfrm>
            <a:off x="2682229" y="1100154"/>
            <a:ext cx="235721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一名组长（人力部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宣策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部）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＋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几名其他部门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女生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2" name="组合 7"/>
          <p:cNvGrpSpPr>
            <a:grpSpLocks/>
          </p:cNvGrpSpPr>
          <p:nvPr/>
        </p:nvGrpSpPr>
        <p:grpSpPr bwMode="auto">
          <a:xfrm>
            <a:off x="414012" y="2934734"/>
            <a:ext cx="3593863" cy="1930183"/>
            <a:chOff x="2990709" y="607026"/>
            <a:chExt cx="2656121" cy="1064172"/>
          </a:xfrm>
        </p:grpSpPr>
        <p:sp>
          <p:nvSpPr>
            <p:cNvPr id="33" name="文本框 66"/>
            <p:cNvSpPr txBox="1">
              <a:spLocks noChangeArrowheads="1"/>
            </p:cNvSpPr>
            <p:nvPr/>
          </p:nvSpPr>
          <p:spPr bwMode="auto">
            <a:xfrm>
              <a:off x="3083492" y="1340308"/>
              <a:ext cx="2563338" cy="33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负责</a:t>
              </a:r>
              <a:r>
                <a:rPr lang="zh-CN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较为粗重的搬运工</a:t>
              </a:r>
              <a:r>
                <a:rPr lang="zh-CN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作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如</a:t>
              </a:r>
              <a:r>
                <a:rPr lang="zh-CN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：桌子、椅子、帐篷、音响等物资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084268" cy="277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男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生搬运组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flipV="1">
              <a:off x="3885240" y="1306033"/>
              <a:ext cx="860327" cy="25206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827584" y="3303475"/>
            <a:ext cx="159664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一名组长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（人力部）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＋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几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名其他部门的男生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＋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名秘书处物资小干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255" y="266448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8076" y="19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搬运分组</a:t>
            </a:r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0" grpId="0"/>
      <p:bldP spid="3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904242"/>
            <a:ext cx="6176158" cy="707886"/>
            <a:chOff x="2500298" y="1228748"/>
            <a:chExt cx="6176158" cy="707669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228748"/>
              <a:ext cx="3318638" cy="707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每次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搬运工作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由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人力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安排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负责人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负责安排搬运小组并提前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通知组长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，组长再及时通知组员搬运任务。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184731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1869590"/>
            <a:ext cx="6176158" cy="738664"/>
            <a:chOff x="2500298" y="2199979"/>
            <a:chExt cx="6176158" cy="738433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199979"/>
              <a:ext cx="3318638" cy="738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组员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如无法参与工作，需写好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请假条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上交秘书处，然后自行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找人顶替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搬运工作并及时向搬运组长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反映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。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184731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56640" y="3807034"/>
            <a:ext cx="5604654" cy="861774"/>
            <a:chOff x="3071802" y="4176233"/>
            <a:chExt cx="5604654" cy="861509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176233"/>
              <a:ext cx="3318638" cy="86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搬运工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作是与下学期末的绩效考核直接挂钩的，缺席、迟到、请假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等工作表现在期末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由搬运组长给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分，人力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部记录统计并汇总，反馈到大家的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绩效考核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成绩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中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。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184731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2870234"/>
            <a:ext cx="5961844" cy="677108"/>
            <a:chOff x="2714612" y="3177377"/>
            <a:chExt cx="5961844" cy="676900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177377"/>
              <a:ext cx="3318638" cy="676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组员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无故缺席、迟到，请假等情况，搬运组长要如实记录，并于当天搬运工作完成后，上报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人力部副部关俊辉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作统计。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184731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076" y="19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搬运流程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4390608" cy="84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1088205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物资小干进搬运组群，在与借用单位协商时间前，先与搬运组长协商时间，定下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三个确定的时间点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，物资小干根据这三个时间点与借用单位协商借用及搬运的时间、地点等事宜。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37409" y="2520289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 smtClean="0">
                <a:solidFill>
                  <a:sysClr val="window" lastClr="FFFFFF"/>
                </a:solidFill>
              </a:rPr>
              <a:t>物资搬运</a:t>
            </a:r>
            <a:endParaRPr lang="zh-CN" alt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4" y="2622038"/>
            <a:ext cx="3862019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1088205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物资小干需在每次搬运前一天，分别通知搬运组长需要搬运的物资、时间和地点等信息，并将文字版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物资清单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发给搬运组长，避免物资搬运出现错乱和遗漏。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5" y="3675756"/>
            <a:ext cx="4583813" cy="8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1088205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当借用其他社团的物资有损坏时，协会需要重新购买物资赔偿。借用物资的小干负责购买赔偿的物资，然后向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秘书处财务副部蔡凌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Open Sans" panose="020B0606030504020204" pitchFamily="34" charset="0"/>
              </a:rPr>
              <a:t>报销，再联系负责的搬运组组长，告知时间地点，让搬运组长安排搬运。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Open Sans" panose="020B0606030504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44" y="52433"/>
            <a:ext cx="5652628" cy="49783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8076" y="19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物资管理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62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159732" y="323746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绩效考核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4835E-6 L 0.34896 1.34835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218360" y="1372471"/>
            <a:ext cx="938706" cy="938996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2126153"/>
            <a:ext cx="938706" cy="938996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18360" y="2896712"/>
            <a:ext cx="938706" cy="938996"/>
          </a:xfrm>
          <a:prstGeom prst="ellipse">
            <a:avLst/>
          </a:prstGeom>
          <a:solidFill>
            <a:schemeClr val="accent3"/>
          </a:solidFill>
          <a:ln w="2857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17959" y="3650395"/>
            <a:ext cx="938706" cy="938996"/>
          </a:xfrm>
          <a:prstGeom prst="ellipse">
            <a:avLst/>
          </a:prstGeom>
          <a:solidFill>
            <a:schemeClr val="accent4"/>
          </a:solidFill>
          <a:ln w="2857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3979" y="2401390"/>
            <a:ext cx="3642114" cy="372428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是决定干事层和部长层留任的重要参考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03979" y="3933679"/>
            <a:ext cx="2614381" cy="372428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把绩效考核与未来发展相联系</a:t>
            </a:r>
          </a:p>
        </p:txBody>
      </p:sp>
      <p:sp>
        <p:nvSpPr>
          <p:cNvPr id="45" name="矩形 44"/>
          <p:cNvSpPr/>
          <p:nvPr/>
        </p:nvSpPr>
        <p:spPr>
          <a:xfrm>
            <a:off x="524632" y="3165566"/>
            <a:ext cx="3693728" cy="345113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衡量工作效率的依据</a:t>
            </a:r>
          </a:p>
        </p:txBody>
      </p:sp>
      <p:sp>
        <p:nvSpPr>
          <p:cNvPr id="46" name="矩形 45"/>
          <p:cNvSpPr/>
          <p:nvPr/>
        </p:nvSpPr>
        <p:spPr>
          <a:xfrm>
            <a:off x="1979712" y="1689917"/>
            <a:ext cx="2193018" cy="345113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评价在会人员的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108" y="3779567"/>
            <a:ext cx="2656533" cy="584794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绩效考核意义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0156" y="1103626"/>
            <a:ext cx="2193018" cy="345113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是一种激励手段</a:t>
            </a:r>
          </a:p>
        </p:txBody>
      </p:sp>
      <p:sp>
        <p:nvSpPr>
          <p:cNvPr id="25" name="矩形 24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0"/>
          <p:cNvGrpSpPr/>
          <p:nvPr/>
        </p:nvGrpSpPr>
        <p:grpSpPr>
          <a:xfrm>
            <a:off x="4916142" y="2190305"/>
            <a:ext cx="1176011" cy="403312"/>
            <a:chOff x="-1" y="235194"/>
            <a:chExt cx="3704432" cy="126997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442276" y="477070"/>
              <a:ext cx="2262155" cy="814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干事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总分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415600"/>
            <a:ext cx="1356355" cy="403312"/>
            <a:chOff x="-1" y="235192"/>
            <a:chExt cx="4272518" cy="1269971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44819" y="463138"/>
              <a:ext cx="2827698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理事层总分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90306"/>
            <a:ext cx="1376371" cy="403312"/>
            <a:chOff x="0" y="235193"/>
            <a:chExt cx="4335565" cy="1269971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507869" y="463135"/>
              <a:ext cx="282769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部长层总分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415600"/>
            <a:ext cx="1196832" cy="403312"/>
            <a:chOff x="0" y="235192"/>
            <a:chExt cx="3770018" cy="1269971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463138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部门评价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" y="1564432"/>
            <a:ext cx="4766250" cy="26574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5" y="2001130"/>
            <a:ext cx="4721714" cy="1579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8" y="2190305"/>
            <a:ext cx="4569904" cy="1081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" y="2001130"/>
            <a:ext cx="4751783" cy="189154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2181" y="189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评分占比</a:t>
            </a:r>
          </a:p>
        </p:txBody>
      </p: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7407051" y="4069393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7664177" y="3069438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6" y="1253261"/>
            <a:ext cx="4961552" cy="1071262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次数统计依据为人力安排的参与次数，每个部门中工作次数最多的前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名分数为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分，其余都为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541491" y="3226343"/>
            <a:ext cx="4572303" cy="748097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培考核成绩给分方法为，部门里培训考核成绩第一名为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分，第二名为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分，以此类推。</a:t>
            </a:r>
            <a:endParaRPr lang="en-US" altLang="zh-CN" sz="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6998" y="2075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456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57" grpId="0"/>
      <p:bldP spid="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7411218" y="4031261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7668344" y="3044811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3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D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31189" y="1106668"/>
            <a:ext cx="5825647" cy="1071262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活动参与次数统计依据为动员大会、内联、总结大会、经协杯等协会内部活动，初始分为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分，缺席一次扣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注：以“校内课程”为由且与课表相符的情况下，请假不扣分。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855295" y="4534081"/>
            <a:ext cx="74251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秘书处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将上一个月的请假条交到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人力部绩效副部赖芷珺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处统计汇总。</a:t>
            </a:r>
            <a:endParaRPr lang="en-US" altLang="zh-CN" sz="900" kern="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467544" y="2716968"/>
            <a:ext cx="7200800" cy="171759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组分数为考勤成绩*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工作表现*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，每个人的考勤成绩原始分数为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分，无故缺勤一次扣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分，无故迟到扣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分，请假一次扣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分。工作表现期末由搬运组长给分。</a:t>
            </a:r>
          </a:p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）请假者没有找到人代替的要扣分，有人代替其工作则不扣分；（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）请假者和代替者都要遵守上述规则，若代替者出现缺席，两人每人扣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分，出现迟到，两人每人扣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</p:txBody>
      </p:sp>
      <p:sp>
        <p:nvSpPr>
          <p:cNvPr id="17" name="矩形 16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524" y="2006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57" grpId="0"/>
      <p:bldP spid="158" grpId="0"/>
      <p:bldP spid="1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42041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263284" y="3500409"/>
            <a:ext cx="1986441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人力部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2019.10.10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5357"/>
            <a:ext cx="1191352" cy="14389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708448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人力安排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7011" y="2249814"/>
            <a:ext cx="2446094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请假制度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搬运制度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7011" y="3265084"/>
            <a:ext cx="2592287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绩效</a:t>
            </a:r>
            <a:r>
              <a:rPr lang="zh-CN" altLang="en-US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考核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6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2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8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159732" y="3316504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人力安排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92890" y="973558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387128" y="3304229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387128" y="2138893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017476" y="1067464"/>
            <a:ext cx="4261895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rPr>
              <a:t>注意查收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群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邮件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及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大群文件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超细黑简体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7476" y="2232799"/>
            <a:ext cx="3210708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rPr>
              <a:t>仔细阅读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注意事项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17476" y="3028803"/>
            <a:ext cx="4074804" cy="109069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rPr>
              <a:t>收到工作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短信及时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/>
                <a:ea typeface="黑体" panose="02010609060101010101" pitchFamily="49" charset="-122"/>
              </a:rPr>
              <a:t>回复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方正兰亭超细黑简体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rPr>
              <a:t>工作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rPr>
              <a:t>情况通过短信反馈</a:t>
            </a:r>
          </a:p>
        </p:txBody>
      </p:sp>
      <p:sp>
        <p:nvSpPr>
          <p:cNvPr id="3" name="矩形 2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8076" y="19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人力安排</a:t>
            </a: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159732" y="327462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请假制度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802396" y="1345046"/>
            <a:ext cx="697700" cy="2900169"/>
            <a:chOff x="518981" y="-15"/>
            <a:chExt cx="1860633" cy="773139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30382" y="6651759"/>
              <a:ext cx="1641563" cy="107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扫楼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2269263" y="1874098"/>
            <a:ext cx="923330" cy="2371117"/>
            <a:chOff x="212572" y="0"/>
            <a:chExt cx="2462348" cy="6321025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12572" y="5241404"/>
              <a:ext cx="2462348" cy="107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播视频</a:t>
              </a: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851987" y="1345046"/>
            <a:ext cx="923330" cy="2900168"/>
            <a:chOff x="224482" y="0"/>
            <a:chExt cx="2462348" cy="7731392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24482" y="6651771"/>
              <a:ext cx="2462348" cy="107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开放日</a:t>
              </a: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5536653" y="1874098"/>
            <a:ext cx="697700" cy="2369449"/>
            <a:chOff x="523115" y="0"/>
            <a:chExt cx="1860634" cy="6316580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32633" y="5245849"/>
              <a:ext cx="1641563" cy="1070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搬运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6778948" y="1350103"/>
            <a:ext cx="1231106" cy="2916468"/>
            <a:chOff x="-173228" y="0"/>
            <a:chExt cx="3283126" cy="7774846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-173228" y="6593350"/>
              <a:ext cx="3283126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活动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超细黑简体"/>
                  <a:ea typeface="微软雅黑" panose="020B0503020204020204" pitchFamily="34" charset="-122"/>
                  <a:sym typeface="Arial" panose="020B0604020202020204" pitchFamily="34" charset="0"/>
                </a:rPr>
                <a:t>当天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TextBox 1"/>
          <p:cNvSpPr txBox="1"/>
          <p:nvPr/>
        </p:nvSpPr>
        <p:spPr>
          <a:xfrm>
            <a:off x="-307735" y="4459512"/>
            <a:ext cx="8832056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/>
                <a:ea typeface="微软雅黑" panose="020B0503020204020204" pitchFamily="34" charset="-122"/>
                <a:cs typeface="FontAwesome"/>
                <a:sym typeface="FontAwesome"/>
              </a:rPr>
              <a:t>被安排了工作却因有事无法出席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51493" y="43850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/>
                <a:ea typeface="微软雅黑" panose="020B0503020204020204" pitchFamily="34" charset="-122"/>
                <a:cs typeface="FontAwesome"/>
                <a:sym typeface="FontAwesome"/>
              </a:rPr>
              <a:t>？</a:t>
            </a:r>
          </a:p>
        </p:txBody>
      </p:sp>
      <p:sp>
        <p:nvSpPr>
          <p:cNvPr id="52" name="矩形 51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8076" y="19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工作项目</a:t>
            </a:r>
          </a:p>
        </p:txBody>
      </p: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50" grpId="0"/>
      <p:bldP spid="8" grpId="0"/>
      <p:bldP spid="8" grpId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62209" y="1135373"/>
            <a:ext cx="3017703" cy="1292661"/>
            <a:chOff x="4246198" y="835541"/>
            <a:chExt cx="2476183" cy="460892"/>
          </a:xfrm>
        </p:grpSpPr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46198" y="835541"/>
              <a:ext cx="2476183" cy="4608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找没有被安排这项工作的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/>
                  <a:ea typeface="黑体" panose="02010609060101010101" pitchFamily="49" charset="-122"/>
                </a:rPr>
                <a:t>干事代替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自己的工作</a:t>
              </a:r>
            </a:p>
            <a:p>
              <a:endPara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095836" y="3117811"/>
            <a:ext cx="3125822" cy="1261885"/>
            <a:chOff x="4273628" y="880115"/>
            <a:chExt cx="2831946" cy="429617"/>
          </a:xfrm>
        </p:grpSpPr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2831946" cy="4296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找没有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被安排这项工作的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/>
                  <a:ea typeface="黑体" panose="02010609060101010101" pitchFamily="49" charset="-122"/>
                </a:rPr>
                <a:t>部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/>
                  <a:ea typeface="黑体" panose="02010609060101010101" pitchFamily="49" charset="-122"/>
                </a:rPr>
                <a:t>层代替</a:t>
              </a: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自己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的</a:t>
              </a: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工作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endParaRPr>
            </a:p>
            <a:p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9740" y="1220037"/>
            <a:ext cx="2718684" cy="1169986"/>
            <a:chOff x="4273628" y="880115"/>
            <a:chExt cx="2653703" cy="406458"/>
          </a:xfrm>
        </p:grpSpPr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2653703" cy="4063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及时与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超细黑简体"/>
                  <a:ea typeface="黑体" panose="02010609060101010101" pitchFamily="49" charset="-122"/>
                </a:rPr>
                <a:t>人力安排负责人</a:t>
              </a: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联系</a:t>
              </a: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超细黑简体"/>
                  <a:ea typeface="黑体" panose="02010609060101010101" pitchFamily="49" charset="-122"/>
                </a:rPr>
                <a:t>沟通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/>
                <a:ea typeface="黑体" panose="02010609060101010101" pitchFamily="49" charset="-122"/>
              </a:endParaRPr>
            </a:p>
            <a:p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16998" y="196280"/>
            <a:ext cx="2340260" cy="531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0124" y="2348027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55275" y="3579270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539551" y="1123046"/>
            <a:ext cx="2943049" cy="806535"/>
            <a:chOff x="4424489" y="880115"/>
            <a:chExt cx="2136937" cy="806400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424489" y="1178769"/>
              <a:ext cx="2136937" cy="50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例会请假、工作无人替代（搬运、开放日、活动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当天）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、协会活动无法出席，均需要上交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请假条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879835" y="880115"/>
              <a:ext cx="595935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ju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何时交？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539551" y="2329264"/>
            <a:ext cx="2936789" cy="957542"/>
            <a:chOff x="4424797" y="861355"/>
            <a:chExt cx="2136577" cy="957383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424797" y="1172514"/>
              <a:ext cx="2136577" cy="64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请假条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一式两份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一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份交给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部长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 一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份交给秘书蹲点小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干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883000" y="861355"/>
              <a:ext cx="597104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r">
                <a:defRPr sz="10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Arial" panose="020B0604020202020204" pitchFamily="34" charset="0"/>
                </a:rPr>
                <a:t>如何交？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103370" y="228052"/>
            <a:ext cx="182986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/>
                <a:ea typeface="微软雅黑" panose="020B0503020204020204" pitchFamily="34" charset="-122"/>
                <a:sym typeface="Arial" panose="020B0604020202020204" pitchFamily="34" charset="0"/>
              </a:rPr>
              <a:t>请假条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82" y="952364"/>
            <a:ext cx="4743099" cy="3343946"/>
          </a:xfrm>
          <a:prstGeom prst="rect">
            <a:avLst/>
          </a:prstGeom>
        </p:spPr>
      </p:pic>
      <p:grpSp>
        <p:nvGrpSpPr>
          <p:cNvPr id="23" name="组合 46"/>
          <p:cNvGrpSpPr>
            <a:grpSpLocks/>
          </p:cNvGrpSpPr>
          <p:nvPr/>
        </p:nvGrpSpPr>
        <p:grpSpPr bwMode="auto">
          <a:xfrm>
            <a:off x="3755276" y="1123046"/>
            <a:ext cx="550833" cy="552620"/>
            <a:chOff x="2307521" y="2283162"/>
            <a:chExt cx="551398" cy="551398"/>
          </a:xfrm>
        </p:grpSpPr>
        <p:sp>
          <p:nvSpPr>
            <p:cNvPr id="26" name="矩形 2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7"/>
          <p:cNvGrpSpPr>
            <a:grpSpLocks/>
          </p:cNvGrpSpPr>
          <p:nvPr/>
        </p:nvGrpSpPr>
        <p:grpSpPr bwMode="auto">
          <a:xfrm>
            <a:off x="539551" y="3579270"/>
            <a:ext cx="3024337" cy="745480"/>
            <a:chOff x="4373450" y="880115"/>
            <a:chExt cx="2214479" cy="745357"/>
          </a:xfrm>
        </p:grpSpPr>
        <p:sp>
          <p:nvSpPr>
            <p:cNvPr id="29" name="文本框 66"/>
            <p:cNvSpPr txBox="1">
              <a:spLocks noChangeArrowheads="1"/>
            </p:cNvSpPr>
            <p:nvPr/>
          </p:nvSpPr>
          <p:spPr bwMode="auto">
            <a:xfrm>
              <a:off x="4373450" y="1147920"/>
              <a:ext cx="2214479" cy="477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上交请假条不仅是制度规定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而且与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协会成员的年度绩效考核紧密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挂钩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0" name="文本框 66"/>
            <p:cNvSpPr txBox="1">
              <a:spLocks noChangeArrowheads="1"/>
            </p:cNvSpPr>
            <p:nvPr/>
          </p:nvSpPr>
          <p:spPr bwMode="auto">
            <a:xfrm>
              <a:off x="5841070" y="880115"/>
              <a:ext cx="600960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为何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交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？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018302" y="449516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希望大家加以重视</a:t>
            </a: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1927579" y="3212405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搬运组制度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924</Words>
  <Application>Microsoft Office PowerPoint</Application>
  <PresentationFormat>自定义</PresentationFormat>
  <Paragraphs>122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AgencyFB</vt:lpstr>
      <vt:lpstr>Arial Unicode MS</vt:lpstr>
      <vt:lpstr>FontAwesome</vt:lpstr>
      <vt:lpstr>Open Sans</vt:lpstr>
      <vt:lpstr>Open Sans Light</vt:lpstr>
      <vt:lpstr>Simply City Light</vt:lpstr>
      <vt:lpstr>Sosa</vt:lpstr>
      <vt:lpstr>STIXGeneral-Bold</vt:lpstr>
      <vt:lpstr>方正兰亭超细黑简体</vt:lpstr>
      <vt:lpstr>黑体</vt:lpstr>
      <vt:lpstr>宋体</vt:lpstr>
      <vt:lpstr>微软雅黑</vt:lpstr>
      <vt:lpstr>Arial</vt:lpstr>
      <vt:lpstr>Calibri</vt:lpstr>
      <vt:lpstr>Elephant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Windows 用户</cp:lastModifiedBy>
  <cp:revision>302</cp:revision>
  <dcterms:created xsi:type="dcterms:W3CDTF">2017-06-09T15:26:17Z</dcterms:created>
  <dcterms:modified xsi:type="dcterms:W3CDTF">2019-10-10T07:57:40Z</dcterms:modified>
</cp:coreProperties>
</file>