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82" r:id="rId2"/>
    <p:sldId id="333" r:id="rId3"/>
    <p:sldId id="334" r:id="rId4"/>
    <p:sldId id="335" r:id="rId5"/>
    <p:sldId id="336" r:id="rId6"/>
    <p:sldId id="337" r:id="rId7"/>
    <p:sldId id="285" r:id="rId8"/>
    <p:sldId id="339" r:id="rId9"/>
    <p:sldId id="338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65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png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80.wmf"/><Relationship Id="rId6" Type="http://schemas.openxmlformats.org/officeDocument/2006/relationships/image" Target="../media/image81.wmf"/><Relationship Id="rId5" Type="http://schemas.openxmlformats.org/officeDocument/2006/relationships/image" Target="../media/image74.wmf"/><Relationship Id="rId4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wmf"/><Relationship Id="rId1" Type="http://schemas.openxmlformats.org/officeDocument/2006/relationships/image" Target="../media/image82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wmf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74.wmf"/><Relationship Id="rId7" Type="http://schemas.openxmlformats.org/officeDocument/2006/relationships/image" Target="../media/image103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png"/><Relationship Id="rId1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0.wmf"/><Relationship Id="rId5" Type="http://schemas.openxmlformats.org/officeDocument/2006/relationships/image" Target="../media/image74.wmf"/><Relationship Id="rId4" Type="http://schemas.openxmlformats.org/officeDocument/2006/relationships/image" Target="../media/image10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png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6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png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e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png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6AA1-6A92-48C4-A49F-CBCB5CD83349}" type="datetimeFigureOut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2F1F8-01FA-49B1-9F46-9019205D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AD6-6512-46DC-8940-DC1FF3E0BDF6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E36E-82CC-4647-9489-FF1C39C9DA32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F40C-D061-4A00-86DB-D5FC2F767E0B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386A-EE48-4216-A716-29C337CD882A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7569-AC9A-4E31-A2A6-8AA7BA0DF4F7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F46B-E618-4BF8-B864-320D5D339201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B82-7366-4201-A8C0-DEA5A90E1829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51B9-1747-4472-81DB-9E032D502179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9104-C619-41D7-B57F-A9AF5BC06FC2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571C-D083-4595-8DAB-65A79902BC81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CFF2-D1B3-49E2-9ABE-15341BBB1332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5FF4-914F-4870-877A-7F3B045FA2B7}" type="datetime1">
              <a:rPr lang="zh-CN" altLang="en-US" smtClean="0"/>
              <a:t>2014/10/2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3.wmf"/><Relationship Id="rId3" Type="http://schemas.openxmlformats.org/officeDocument/2006/relationships/audio" Target="../media/audio1.wav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7.png"/><Relationship Id="rId4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audio" Target="../media/audio1.wav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audio" Target="../media/audio1.wav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audio" Target="../media/audio1.wav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74.bin"/><Relationship Id="rId3" Type="http://schemas.openxmlformats.org/officeDocument/2006/relationships/audio" Target="../media/audio1.wav"/><Relationship Id="rId21" Type="http://schemas.openxmlformats.org/officeDocument/2006/relationships/image" Target="../media/image79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4.wmf"/><Relationship Id="rId3" Type="http://schemas.openxmlformats.org/officeDocument/2006/relationships/audio" Target="../media/audio1.wav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5.wmf"/><Relationship Id="rId5" Type="http://schemas.openxmlformats.org/officeDocument/2006/relationships/image" Target="../media/image80.wmf"/><Relationship Id="rId15" Type="http://schemas.openxmlformats.org/officeDocument/2006/relationships/oleObject" Target="../embeddings/oleObject82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8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audio" Target="../media/audio1.wav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2.png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8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audio" Target="../media/audio1.wav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7.png"/><Relationship Id="rId3" Type="http://schemas.openxmlformats.org/officeDocument/2006/relationships/audio" Target="../media/audio1.wav"/><Relationship Id="rId7" Type="http://schemas.openxmlformats.org/officeDocument/2006/relationships/image" Target="../media/image94.png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6.png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3.wmf"/><Relationship Id="rId3" Type="http://schemas.openxmlformats.org/officeDocument/2006/relationships/audio" Target="../media/audio1.wav"/><Relationship Id="rId7" Type="http://schemas.openxmlformats.org/officeDocument/2006/relationships/image" Target="../media/image99.wmf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4.bin"/><Relationship Id="rId5" Type="http://schemas.openxmlformats.org/officeDocument/2006/relationships/image" Target="../media/image98.wmf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08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audio" Target="../media/audio1.wav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74.wmf"/><Relationship Id="rId3" Type="http://schemas.openxmlformats.org/officeDocument/2006/relationships/audio" Target="../media/audio1.wav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04.wmf"/><Relationship Id="rId5" Type="http://schemas.openxmlformats.org/officeDocument/2006/relationships/image" Target="../media/image108.wmf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1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audio" Target="../media/audio1.wav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1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audio" Target="../media/audio1.wav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26.png"/><Relationship Id="rId4" Type="http://schemas.openxmlformats.org/officeDocument/2006/relationships/oleObject" Target="../embeddings/oleObject13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3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3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3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4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4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7.jpe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e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155.bin"/><Relationship Id="rId3" Type="http://schemas.openxmlformats.org/officeDocument/2006/relationships/audio" Target="../media/audio1.wav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43.wmf"/><Relationship Id="rId5" Type="http://schemas.openxmlformats.org/officeDocument/2006/relationships/image" Target="../media/image140.wmf"/><Relationship Id="rId15" Type="http://schemas.openxmlformats.org/officeDocument/2006/relationships/image" Target="../media/image145.png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147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5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4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5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audio" Target="../media/audio1.wav"/><Relationship Id="rId7" Type="http://schemas.openxmlformats.org/officeDocument/2006/relationships/image" Target="../media/image151.wmf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2.bin"/><Relationship Id="rId5" Type="http://schemas.openxmlformats.org/officeDocument/2006/relationships/image" Target="../media/image150.wmf"/><Relationship Id="rId10" Type="http://schemas.openxmlformats.org/officeDocument/2006/relationships/image" Target="../media/image152.wmf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8.wmf"/><Relationship Id="rId11" Type="http://schemas.openxmlformats.org/officeDocument/2006/relationships/image" Target="../media/image160.wmf"/><Relationship Id="rId5" Type="http://schemas.openxmlformats.org/officeDocument/2006/relationships/oleObject" Target="../embeddings/oleObject167.bin"/><Relationship Id="rId10" Type="http://schemas.openxmlformats.org/officeDocument/2006/relationships/oleObject" Target="../embeddings/oleObject170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6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0.png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image" Target="../media/image29.png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emf"/><Relationship Id="rId22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0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jpeg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4744"/>
            <a:ext cx="8229600" cy="1143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>
                <a:solidFill>
                  <a:schemeClr val="tx1"/>
                </a:solidFill>
                <a:latin typeface="+mj-ea"/>
              </a:rPr>
              <a:t>第二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章 随机变量</a:t>
            </a:r>
            <a:endParaRPr lang="zh-CN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420888"/>
            <a:ext cx="5832648" cy="3751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2.1 </a:t>
            </a:r>
            <a:r>
              <a:rPr lang="zh-CN" altLang="en-US" sz="2800" b="1" dirty="0" smtClean="0">
                <a:latin typeface="+mn-ea"/>
              </a:rPr>
              <a:t>随机变量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2.2 </a:t>
            </a:r>
            <a:r>
              <a:rPr lang="zh-CN" altLang="en-US" sz="2800" b="1" dirty="0" smtClean="0">
                <a:latin typeface="+mn-ea"/>
              </a:rPr>
              <a:t>离散</a:t>
            </a:r>
            <a:r>
              <a:rPr lang="zh-CN" altLang="en-US" sz="2800" b="1" dirty="0">
                <a:latin typeface="+mn-ea"/>
              </a:rPr>
              <a:t>型随机变量</a:t>
            </a:r>
          </a:p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2.3 </a:t>
            </a:r>
            <a:r>
              <a:rPr lang="zh-CN" altLang="en-US" sz="2800" b="1" dirty="0" smtClean="0">
                <a:latin typeface="+mn-ea"/>
              </a:rPr>
              <a:t>随机变量</a:t>
            </a:r>
            <a:r>
              <a:rPr lang="zh-CN" altLang="en-US" sz="2800" b="1" dirty="0">
                <a:latin typeface="+mn-ea"/>
              </a:rPr>
              <a:t>的分布函数</a:t>
            </a:r>
          </a:p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2.4 </a:t>
            </a:r>
            <a:r>
              <a:rPr lang="zh-CN" altLang="en-US" sz="2800" b="1" dirty="0" smtClean="0">
                <a:latin typeface="+mn-ea"/>
              </a:rPr>
              <a:t>连续型</a:t>
            </a:r>
            <a:r>
              <a:rPr lang="zh-CN" altLang="en-US" sz="2800" b="1" dirty="0">
                <a:latin typeface="+mn-ea"/>
              </a:rPr>
              <a:t>随机变量</a:t>
            </a:r>
          </a:p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2.5 (</a:t>
            </a:r>
            <a:r>
              <a:rPr lang="zh-CN" altLang="en-US" sz="2800" b="1" dirty="0" smtClean="0">
                <a:latin typeface="+mn-ea"/>
              </a:rPr>
              <a:t>一维</a:t>
            </a:r>
            <a:r>
              <a:rPr lang="en-US" altLang="zh-CN" sz="2800" b="1" dirty="0" smtClean="0">
                <a:latin typeface="+mn-ea"/>
              </a:rPr>
              <a:t>)</a:t>
            </a:r>
            <a:r>
              <a:rPr lang="zh-CN" altLang="en-US" sz="2800" b="1" dirty="0" smtClean="0">
                <a:latin typeface="+mn-ea"/>
              </a:rPr>
              <a:t>随机变量</a:t>
            </a:r>
            <a:r>
              <a:rPr lang="zh-CN" altLang="en-US" sz="2800" b="1" dirty="0">
                <a:latin typeface="+mn-ea"/>
              </a:rPr>
              <a:t>函数的分布</a:t>
            </a:r>
          </a:p>
          <a:p>
            <a:pPr>
              <a:buFontTx/>
              <a:buNone/>
            </a:pPr>
            <a:endParaRPr lang="en-US" altLang="zh-CN" sz="2800" b="1" dirty="0">
              <a:latin typeface="System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557123"/>
      </p:ext>
    </p:extLst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1026"/>
          <p:cNvGraphicFramePr>
            <a:graphicFrameLocks noChangeAspect="1"/>
          </p:cNvGraphicFramePr>
          <p:nvPr/>
        </p:nvGraphicFramePr>
        <p:xfrm>
          <a:off x="3138488" y="2895600"/>
          <a:ext cx="46942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942920" imgH="660240" progId="Equation.3">
                  <p:embed/>
                </p:oleObj>
              </mc:Choice>
              <mc:Fallback>
                <p:oleObj name="Equation" r:id="rId3" imgW="19429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895600"/>
                        <a:ext cx="46942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1" name="Rectangle 1027"/>
          <p:cNvSpPr>
            <a:spLocks noChangeArrowheads="1"/>
          </p:cNvSpPr>
          <p:nvPr/>
        </p:nvSpPr>
        <p:spPr bwMode="auto">
          <a:xfrm>
            <a:off x="584200" y="1916113"/>
            <a:ext cx="3409950" cy="20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zh-CN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随机变量的分类</a:t>
            </a:r>
            <a:r>
              <a:rPr lang="zh-CN" altLang="zh-CN" b="1">
                <a:latin typeface="Arial" pitchFamily="34" charset="0"/>
                <a:ea typeface="楷体_GB2312" pitchFamily="49" charset="-122"/>
                <a:sym typeface="Symbol" pitchFamily="18" charset="2"/>
              </a:rPr>
              <a:t>：</a:t>
            </a:r>
            <a:endParaRPr lang="zh-CN" altLang="zh-CN" sz="24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ctr" eaLnBrk="0" hangingPunct="0">
              <a:spcBef>
                <a:spcPct val="20000"/>
              </a:spcBef>
            </a:pPr>
            <a:endParaRPr lang="zh-CN" altLang="zh-CN" sz="24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ctr" eaLnBrk="0" hangingPunct="0">
              <a:spcBef>
                <a:spcPct val="20000"/>
              </a:spcBef>
            </a:pPr>
            <a:endParaRPr lang="zh-CN" altLang="zh-CN" sz="24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zh-CN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随机变量</a:t>
            </a:r>
          </a:p>
        </p:txBody>
      </p:sp>
    </p:spTree>
    <p:extLst>
      <p:ext uri="{BB962C8B-B14F-4D97-AF65-F5344CB8AC3E}">
        <p14:creationId xmlns:p14="http://schemas.microsoft.com/office/powerpoint/2010/main" val="1580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24136"/>
          </a:xfrm>
        </p:spPr>
        <p:txBody>
          <a:bodyPr/>
          <a:lstStyle/>
          <a:p>
            <a:pPr algn="r">
              <a:lnSpc>
                <a:spcPct val="140000"/>
              </a:lnSpc>
            </a:pPr>
            <a:r>
              <a:rPr lang="en-US" altLang="zh-CN" sz="3200" b="1" dirty="0" smtClean="0">
                <a:latin typeface="楷体_GB2312" pitchFamily="49" charset="-122"/>
              </a:rPr>
              <a:t>2.2 </a:t>
            </a:r>
            <a:r>
              <a:rPr lang="zh-CN" altLang="en-US" sz="3200" b="1" dirty="0" smtClean="0">
                <a:latin typeface="楷体_GB2312" pitchFamily="49" charset="-122"/>
              </a:rPr>
              <a:t>离散</a:t>
            </a:r>
            <a:r>
              <a:rPr lang="zh-CN" altLang="en-US" sz="3200" b="1" dirty="0">
                <a:latin typeface="楷体_GB2312" pitchFamily="49" charset="-122"/>
              </a:rPr>
              <a:t>型随机变量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395536" y="1219200"/>
            <a:ext cx="84249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定义  若随机变量</a:t>
            </a:r>
            <a:r>
              <a:rPr lang="en-US" altLang="zh-CN" sz="2800" b="1" dirty="0"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取值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, x</a:t>
            </a:r>
            <a:r>
              <a:rPr lang="en-US" altLang="zh-CN" sz="2800" b="1" baseline="-25000" dirty="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, …, 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, … 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且取这些值的概率依次为</a:t>
            </a:r>
            <a:r>
              <a:rPr lang="en-US" altLang="zh-CN" sz="2800" b="1" dirty="0">
                <a:ea typeface="楷体_GB2312" pitchFamily="49" charset="-122"/>
              </a:rPr>
              <a:t>p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, p</a:t>
            </a:r>
            <a:r>
              <a:rPr lang="en-US" altLang="zh-CN" sz="2800" b="1" baseline="-25000" dirty="0"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, …, </a:t>
            </a:r>
            <a:r>
              <a:rPr lang="en-US" altLang="zh-CN" sz="2800" b="1" dirty="0" err="1">
                <a:ea typeface="楷体_GB2312" pitchFamily="49" charset="-122"/>
              </a:rPr>
              <a:t>p</a:t>
            </a:r>
            <a:r>
              <a:rPr lang="en-US" altLang="zh-CN" sz="2800" b="1" baseline="-25000" dirty="0" err="1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, …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则称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为离散型随机变量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，而称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P{X=</a:t>
            </a:r>
            <a:r>
              <a:rPr lang="en-US" altLang="zh-CN" sz="2800" b="1" dirty="0" err="1"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ea typeface="楷体_GB2312" pitchFamily="49" charset="-122"/>
              </a:rPr>
              <a:t>k</a:t>
            </a:r>
            <a:r>
              <a:rPr lang="en-US" altLang="zh-CN" sz="2800" b="1" dirty="0">
                <a:ea typeface="楷体_GB2312" pitchFamily="49" charset="-122"/>
              </a:rPr>
              <a:t>}=</a:t>
            </a:r>
            <a:r>
              <a:rPr lang="en-US" altLang="zh-CN" sz="2800" b="1" dirty="0" err="1">
                <a:ea typeface="楷体_GB2312" pitchFamily="49" charset="-122"/>
              </a:rPr>
              <a:t>p</a:t>
            </a:r>
            <a:r>
              <a:rPr lang="en-US" altLang="zh-CN" sz="2800" b="1" baseline="-25000" dirty="0" err="1">
                <a:ea typeface="楷体_GB2312" pitchFamily="49" charset="-122"/>
              </a:rPr>
              <a:t>k</a:t>
            </a:r>
            <a:r>
              <a:rPr lang="en-US" altLang="zh-CN" sz="2800" b="1" dirty="0">
                <a:ea typeface="楷体_GB2312" pitchFamily="49" charset="-122"/>
              </a:rPr>
              <a:t>,  (k=1, 2, … )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                 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2800" b="1" dirty="0"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分布律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或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概率分布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。可表为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                      </a:t>
            </a:r>
            <a:r>
              <a:rPr lang="en-US" altLang="zh-CN" sz="2800" b="1" dirty="0">
                <a:ea typeface="楷体_GB2312" pitchFamily="49" charset="-122"/>
              </a:rPr>
              <a:t>X</a:t>
            </a:r>
            <a:r>
              <a:rPr lang="zh-CN" altLang="en-US" sz="2800" b="1" dirty="0">
                <a:ea typeface="楷体_GB2312" pitchFamily="49" charset="-122"/>
              </a:rPr>
              <a:t>～ </a:t>
            </a:r>
            <a:r>
              <a:rPr lang="en-US" altLang="zh-CN" sz="2800" b="1" dirty="0">
                <a:ea typeface="楷体_GB2312" pitchFamily="49" charset="-122"/>
              </a:rPr>
              <a:t>P{X=</a:t>
            </a:r>
            <a:r>
              <a:rPr lang="en-US" altLang="zh-CN" sz="2800" b="1" dirty="0" err="1"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ea typeface="楷体_GB2312" pitchFamily="49" charset="-122"/>
              </a:rPr>
              <a:t>k</a:t>
            </a:r>
            <a:r>
              <a:rPr lang="en-US" altLang="zh-CN" sz="2800" b="1" dirty="0">
                <a:ea typeface="楷体_GB2312" pitchFamily="49" charset="-122"/>
              </a:rPr>
              <a:t>}=</a:t>
            </a:r>
            <a:r>
              <a:rPr lang="en-US" altLang="zh-CN" sz="2800" b="1" dirty="0" err="1">
                <a:ea typeface="楷体_GB2312" pitchFamily="49" charset="-122"/>
              </a:rPr>
              <a:t>p</a:t>
            </a:r>
            <a:r>
              <a:rPr lang="en-US" altLang="zh-CN" sz="2800" b="1" baseline="-25000" dirty="0" err="1">
                <a:ea typeface="楷体_GB2312" pitchFamily="49" charset="-122"/>
              </a:rPr>
              <a:t>k</a:t>
            </a:r>
            <a:r>
              <a:rPr lang="en-US" altLang="zh-CN" sz="2800" b="1" dirty="0">
                <a:ea typeface="楷体_GB2312" pitchFamily="49" charset="-122"/>
              </a:rPr>
              <a:t>,  (k=1, 2, … )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ea typeface="楷体_GB2312" pitchFamily="49" charset="-122"/>
              </a:rPr>
              <a:t>或</a:t>
            </a:r>
            <a:r>
              <a:rPr lang="en-US" altLang="zh-CN" sz="2800" b="1" dirty="0">
                <a:ea typeface="楷体_GB2312" pitchFamily="49" charset="-122"/>
              </a:rPr>
              <a:t>… 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723101"/>
              </p:ext>
            </p:extLst>
          </p:nvPr>
        </p:nvGraphicFramePr>
        <p:xfrm>
          <a:off x="1219200" y="57150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公式" r:id="rId4" imgW="291960" imgH="152280" progId="Equation.3">
                  <p:embed/>
                </p:oleObj>
              </mc:Choice>
              <mc:Fallback>
                <p:oleObj name="公式" r:id="rId4" imgW="2919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2057400" y="5257800"/>
            <a:ext cx="548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X</a:t>
            </a:r>
            <a:r>
              <a:rPr lang="en-US" altLang="zh-CN" sz="2800" b="1" baseline="-25000">
                <a:latin typeface="仿宋_GB2312" pitchFamily="49" charset="-122"/>
                <a:ea typeface="宋体" pitchFamily="2" charset="-122"/>
              </a:rPr>
              <a:t>	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x</a:t>
            </a:r>
            <a:r>
              <a:rPr lang="en-US" altLang="zh-CN" sz="2800" b="1" baseline="-25000">
                <a:latin typeface="仿宋_GB2312" pitchFamily="49" charset="-122"/>
                <a:ea typeface="宋体" pitchFamily="2" charset="-122"/>
              </a:rPr>
              <a:t>1 	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x</a:t>
            </a:r>
            <a:r>
              <a:rPr lang="en-US" altLang="zh-CN" sz="2800" b="1" baseline="-25000">
                <a:latin typeface="仿宋_GB2312" pitchFamily="49" charset="-122"/>
                <a:ea typeface="宋体" pitchFamily="2" charset="-122"/>
              </a:rPr>
              <a:t>2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	</a:t>
            </a:r>
            <a:r>
              <a:rPr lang="en-US" altLang="zh-CN" sz="2800" b="1">
                <a:latin typeface="Times New Roman"/>
                <a:ea typeface="宋体" pitchFamily="2" charset="-122"/>
              </a:rPr>
              <a:t>…</a:t>
            </a:r>
            <a:r>
              <a:rPr lang="en-US" altLang="zh-CN" sz="2800" b="1" baseline="-25000">
                <a:latin typeface="仿宋_GB2312" pitchFamily="49" charset="-122"/>
                <a:ea typeface="宋体" pitchFamily="2" charset="-122"/>
              </a:rPr>
              <a:t>	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x</a:t>
            </a:r>
            <a:r>
              <a:rPr lang="en-US" altLang="zh-CN" sz="2800" b="1" baseline="-25000">
                <a:latin typeface="仿宋_GB2312" pitchFamily="49" charset="-122"/>
                <a:ea typeface="宋体" pitchFamily="2" charset="-122"/>
              </a:rPr>
              <a:t>K	</a:t>
            </a:r>
            <a:r>
              <a:rPr lang="en-US" altLang="zh-CN" sz="2800" b="1">
                <a:latin typeface="Times New Roman"/>
                <a:ea typeface="宋体" pitchFamily="2" charset="-122"/>
              </a:rPr>
              <a:t>…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	</a:t>
            </a:r>
          </a:p>
          <a:p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P</a:t>
            </a:r>
            <a:r>
              <a:rPr lang="en-US" altLang="zh-CN" sz="2800" b="1" baseline="-25000">
                <a:latin typeface="仿宋_GB2312" pitchFamily="49" charset="-122"/>
                <a:ea typeface="宋体" pitchFamily="2" charset="-122"/>
              </a:rPr>
              <a:t>k	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p</a:t>
            </a:r>
            <a:r>
              <a:rPr lang="en-US" altLang="zh-CN" sz="2800" b="1" baseline="-25000">
                <a:latin typeface="仿宋_GB2312" pitchFamily="49" charset="-122"/>
                <a:ea typeface="宋体" pitchFamily="2" charset="-122"/>
              </a:rPr>
              <a:t>1	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p</a:t>
            </a:r>
            <a:r>
              <a:rPr lang="en-US" altLang="zh-CN" sz="2800" b="1" baseline="-25000">
                <a:latin typeface="仿宋_GB2312" pitchFamily="49" charset="-122"/>
                <a:ea typeface="宋体" pitchFamily="2" charset="-122"/>
              </a:rPr>
              <a:t>2	</a:t>
            </a:r>
            <a:r>
              <a:rPr lang="en-US" altLang="zh-CN" sz="2800" b="1">
                <a:latin typeface="Times New Roman"/>
                <a:ea typeface="宋体" pitchFamily="2" charset="-122"/>
              </a:rPr>
              <a:t>…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	p</a:t>
            </a:r>
            <a:r>
              <a:rPr lang="en-US" altLang="zh-CN" sz="2800" b="1" baseline="-25000">
                <a:latin typeface="仿宋_GB2312" pitchFamily="49" charset="-122"/>
                <a:ea typeface="宋体" pitchFamily="2" charset="-122"/>
              </a:rPr>
              <a:t>k	</a:t>
            </a:r>
            <a:r>
              <a:rPr lang="en-US" altLang="zh-CN" sz="2800" b="1">
                <a:latin typeface="Times New Roman"/>
                <a:ea typeface="宋体" pitchFamily="2" charset="-122"/>
              </a:rPr>
              <a:t>…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143833"/>
              </p:ext>
            </p:extLst>
          </p:nvPr>
        </p:nvGraphicFramePr>
        <p:xfrm>
          <a:off x="2590800" y="5297760"/>
          <a:ext cx="7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BMP 图象" r:id="rId6" imgW="38160" imgH="693333" progId="Paint.Picture">
                  <p:embed/>
                </p:oleObj>
              </mc:Choice>
              <mc:Fallback>
                <p:oleObj name="BMP 图象" r:id="rId6" imgW="38160" imgH="69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97760"/>
                        <a:ext cx="7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1905000" y="586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881799505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33400" y="1539369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(1) 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 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 0, k</a:t>
            </a:r>
            <a:r>
              <a:rPr lang="zh-CN" altLang="en-US" sz="2800" b="1"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1, 2, … 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(2)    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991454"/>
              </p:ext>
            </p:extLst>
          </p:nvPr>
        </p:nvGraphicFramePr>
        <p:xfrm>
          <a:off x="1311275" y="2234952"/>
          <a:ext cx="1492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4" imgW="596880" imgH="342720" progId="Equation.3">
                  <p:embed/>
                </p:oleObj>
              </mc:Choice>
              <mc:Fallback>
                <p:oleObj name="Equation" r:id="rId4" imgW="596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234952"/>
                        <a:ext cx="1492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178400"/>
              </p:ext>
            </p:extLst>
          </p:nvPr>
        </p:nvGraphicFramePr>
        <p:xfrm>
          <a:off x="2498155" y="4941168"/>
          <a:ext cx="36226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6" imgW="1244520" imgH="457200" progId="Equation.3">
                  <p:embed/>
                </p:oleObj>
              </mc:Choice>
              <mc:Fallback>
                <p:oleObj name="Equation" r:id="rId6" imgW="124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155" y="4941168"/>
                        <a:ext cx="36226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323528" y="3108176"/>
            <a:ext cx="8424936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1 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设袋中有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只球，其中有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只白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只黑。现从中任取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只球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不放回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，求抽得的白球数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的概率。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解 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可取值0，1，2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395536" y="889556"/>
            <a:ext cx="2738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/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2.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分布律的性质</a:t>
            </a:r>
          </a:p>
        </p:txBody>
      </p:sp>
    </p:spTree>
    <p:extLst>
      <p:ext uri="{BB962C8B-B14F-4D97-AF65-F5344CB8AC3E}">
        <p14:creationId xmlns:p14="http://schemas.microsoft.com/office/powerpoint/2010/main" val="3022705688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9" grpId="0"/>
      <p:bldP spid="1495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-607368" y="962725"/>
            <a:ext cx="9067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lIns="0" rIns="0" anchor="ctr">
            <a:spAutoFit/>
            <a:flatTx/>
          </a:bodyPr>
          <a:lstStyle/>
          <a:p>
            <a:pPr lvl="2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某射手对目标独立射击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次，每次命中目标的概率为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表示命中目标的次数，求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的分布律。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51520" y="1988840"/>
            <a:ext cx="864096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lvl="2"/>
            <a:r>
              <a:rPr lang="zh-CN" altLang="en-US" sz="2800" b="1" dirty="0">
                <a:latin typeface="仿宋_GB2312" pitchFamily="49" charset="-122"/>
                <a:ea typeface="宋体" pitchFamily="2" charset="-122"/>
              </a:rPr>
              <a:t>解：设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</a:rPr>
              <a:t>A</a:t>
            </a:r>
            <a:r>
              <a:rPr lang="en-US" altLang="zh-CN" sz="2800" b="1" baseline="-25000" dirty="0">
                <a:latin typeface="仿宋_GB2312" pitchFamily="49" charset="-122"/>
                <a:ea typeface="宋体" pitchFamily="2" charset="-122"/>
              </a:rPr>
              <a:t>i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  <a:sym typeface="Symbol" pitchFamily="18" charset="2"/>
              </a:rPr>
              <a:t></a:t>
            </a:r>
            <a:r>
              <a:rPr lang="zh-CN" altLang="en-US" sz="2800" b="1" dirty="0">
                <a:latin typeface="仿宋_GB2312" pitchFamily="49" charset="-122"/>
                <a:ea typeface="宋体" pitchFamily="2" charset="-122"/>
              </a:rPr>
              <a:t>第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</a:rPr>
              <a:t>i</a:t>
            </a:r>
            <a:r>
              <a:rPr lang="zh-CN" altLang="en-US" sz="2800" b="1" dirty="0">
                <a:latin typeface="仿宋_GB2312" pitchFamily="49" charset="-122"/>
                <a:ea typeface="宋体" pitchFamily="2" charset="-122"/>
              </a:rPr>
              <a:t>次射击时命中目标，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</a:rPr>
              <a:t>i=1,2,3,4,5</a:t>
            </a:r>
          </a:p>
          <a:p>
            <a:r>
              <a:rPr lang="zh-CN" altLang="en-US" sz="2800" b="1" dirty="0">
                <a:latin typeface="仿宋_GB2312" pitchFamily="49" charset="-122"/>
                <a:ea typeface="宋体" pitchFamily="2" charset="-122"/>
              </a:rPr>
              <a:t>则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</a:rPr>
              <a:t>A</a:t>
            </a:r>
            <a:r>
              <a:rPr lang="en-US" altLang="zh-CN" sz="2800" b="1" baseline="-25000" dirty="0">
                <a:latin typeface="仿宋_GB2312" pitchFamily="49" charset="-122"/>
                <a:ea typeface="宋体" pitchFamily="2" charset="-122"/>
              </a:rPr>
              <a:t>1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</a:rPr>
              <a:t>,A</a:t>
            </a:r>
            <a:r>
              <a:rPr lang="en-US" altLang="zh-CN" sz="2800" b="1" baseline="-25000" dirty="0">
                <a:latin typeface="仿宋_GB2312" pitchFamily="49" charset="-122"/>
                <a:ea typeface="宋体" pitchFamily="2" charset="-122"/>
              </a:rPr>
              <a:t>2,</a:t>
            </a:r>
            <a:r>
              <a:rPr lang="en-US" altLang="zh-CN" sz="2800" b="1" dirty="0">
                <a:latin typeface="Times New Roman"/>
                <a:ea typeface="宋体" pitchFamily="2" charset="-122"/>
              </a:rPr>
              <a:t>…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</a:rPr>
              <a:t>A</a:t>
            </a:r>
            <a:r>
              <a:rPr lang="en-US" altLang="zh-CN" sz="2800" b="1" baseline="-25000" dirty="0">
                <a:latin typeface="仿宋_GB2312" pitchFamily="49" charset="-122"/>
                <a:ea typeface="宋体" pitchFamily="2" charset="-122"/>
              </a:rPr>
              <a:t>5,</a:t>
            </a:r>
            <a:r>
              <a:rPr lang="zh-CN" altLang="en-US" sz="2800" b="1" dirty="0">
                <a:latin typeface="仿宋_GB2312" pitchFamily="49" charset="-122"/>
                <a:ea typeface="宋体" pitchFamily="2" charset="-122"/>
              </a:rPr>
              <a:t>相互独立</a:t>
            </a:r>
            <a:r>
              <a:rPr lang="zh-CN" altLang="en-US" sz="2800" b="1" dirty="0" smtClean="0">
                <a:latin typeface="仿宋_GB2312" pitchFamily="49" charset="-122"/>
                <a:ea typeface="宋体" pitchFamily="2" charset="-122"/>
              </a:rPr>
              <a:t>且</a:t>
            </a:r>
            <a:r>
              <a:rPr lang="en-US" altLang="zh-CN" sz="2800" b="1" dirty="0" smtClean="0">
                <a:latin typeface="仿宋_GB2312" pitchFamily="49" charset="-122"/>
                <a:ea typeface="宋体" pitchFamily="2" charset="-122"/>
              </a:rPr>
              <a:t>P(A</a:t>
            </a:r>
            <a:r>
              <a:rPr lang="en-US" altLang="zh-CN" sz="2800" b="1" baseline="-25000" dirty="0" smtClean="0">
                <a:latin typeface="仿宋_GB2312" pitchFamily="49" charset="-122"/>
                <a:ea typeface="宋体" pitchFamily="2" charset="-122"/>
              </a:rPr>
              <a:t>i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</a:rPr>
              <a:t>)=</a:t>
            </a:r>
            <a:r>
              <a:rPr lang="en-US" altLang="zh-CN" sz="2800" b="1" dirty="0" err="1">
                <a:latin typeface="仿宋_GB2312" pitchFamily="49" charset="-122"/>
                <a:ea typeface="宋体" pitchFamily="2" charset="-122"/>
              </a:rPr>
              <a:t>p,i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</a:rPr>
              <a:t>=1,2,</a:t>
            </a:r>
            <a:r>
              <a:rPr lang="en-US" altLang="zh-CN" sz="2800" b="1" dirty="0">
                <a:latin typeface="Times New Roman"/>
                <a:ea typeface="宋体" pitchFamily="2" charset="-122"/>
              </a:rPr>
              <a:t>…</a:t>
            </a:r>
            <a:r>
              <a:rPr lang="en-US" altLang="zh-CN" sz="2800" b="1" dirty="0" smtClean="0">
                <a:latin typeface="仿宋_GB2312" pitchFamily="49" charset="-122"/>
                <a:ea typeface="宋体" pitchFamily="2" charset="-122"/>
              </a:rPr>
              <a:t>5. S</a:t>
            </a:r>
            <a:r>
              <a:rPr lang="en-US" altLang="zh-CN" sz="2800" b="1" baseline="-25000" dirty="0" smtClean="0">
                <a:latin typeface="仿宋_GB2312" pitchFamily="49" charset="-122"/>
                <a:ea typeface="宋体" pitchFamily="2" charset="-122"/>
              </a:rPr>
              <a:t>X</a:t>
            </a:r>
            <a:r>
              <a:rPr lang="en-US" altLang="zh-CN" sz="2800" b="1" dirty="0">
                <a:latin typeface="仿宋_GB2312" pitchFamily="49" charset="-122"/>
                <a:ea typeface="宋体" pitchFamily="2" charset="-122"/>
              </a:rPr>
              <a:t>={0,1,2,3,4,5},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008067" y="3463458"/>
            <a:ext cx="15728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(1-p)</a:t>
            </a:r>
            <a:r>
              <a:rPr lang="en-US" altLang="zh-CN" sz="2800" b="1" baseline="30000">
                <a:latin typeface="仿宋_GB2312" pitchFamily="49" charset="-122"/>
                <a:ea typeface="宋体" pitchFamily="2" charset="-122"/>
              </a:rPr>
              <a:t>5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  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787126"/>
              </p:ext>
            </p:extLst>
          </p:nvPr>
        </p:nvGraphicFramePr>
        <p:xfrm>
          <a:off x="1368425" y="3429000"/>
          <a:ext cx="49291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4" imgW="1930320" imgH="241200" progId="Equation.3">
                  <p:embed/>
                </p:oleObj>
              </mc:Choice>
              <mc:Fallback>
                <p:oleObj name="Equation" r:id="rId4" imgW="1930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429000"/>
                        <a:ext cx="49291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436143"/>
              </p:ext>
            </p:extLst>
          </p:nvPr>
        </p:nvGraphicFramePr>
        <p:xfrm>
          <a:off x="-67668" y="4154488"/>
          <a:ext cx="75199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6" imgW="2946240" imgH="253800" progId="Equation.DSMT4">
                  <p:embed/>
                </p:oleObj>
              </mc:Choice>
              <mc:Fallback>
                <p:oleObj name="Equation" r:id="rId6" imgW="294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7668" y="4154488"/>
                        <a:ext cx="75199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61955"/>
              </p:ext>
            </p:extLst>
          </p:nvPr>
        </p:nvGraphicFramePr>
        <p:xfrm>
          <a:off x="7308304" y="4221088"/>
          <a:ext cx="18589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8" imgW="774360" imgH="228600" progId="Equation.3">
                  <p:embed/>
                </p:oleObj>
              </mc:Choice>
              <mc:Fallback>
                <p:oleObj name="Equation" r:id="rId8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221088"/>
                        <a:ext cx="18589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35685"/>
              </p:ext>
            </p:extLst>
          </p:nvPr>
        </p:nvGraphicFramePr>
        <p:xfrm>
          <a:off x="990600" y="5751512"/>
          <a:ext cx="7239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10" imgW="2641320" imgH="241200" progId="Equation.3">
                  <p:embed/>
                </p:oleObj>
              </mc:Choice>
              <mc:Fallback>
                <p:oleObj name="Equation" r:id="rId10" imgW="264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51512"/>
                        <a:ext cx="7239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73525"/>
              </p:ext>
            </p:extLst>
          </p:nvPr>
        </p:nvGraphicFramePr>
        <p:xfrm>
          <a:off x="-112713" y="4868863"/>
          <a:ext cx="7620001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12" imgW="3060360" imgH="253800" progId="Equation.DSMT4">
                  <p:embed/>
                </p:oleObj>
              </mc:Choice>
              <mc:Fallback>
                <p:oleObj name="Equation" r:id="rId12" imgW="306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2713" y="4868863"/>
                        <a:ext cx="7620001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60545"/>
              </p:ext>
            </p:extLst>
          </p:nvPr>
        </p:nvGraphicFramePr>
        <p:xfrm>
          <a:off x="7432104" y="4913312"/>
          <a:ext cx="1676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公式" r:id="rId14" imgW="761760" imgH="228600" progId="Equation.3">
                  <p:embed/>
                </p:oleObj>
              </mc:Choice>
              <mc:Fallback>
                <p:oleObj name="公式" r:id="rId14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104" y="4913312"/>
                        <a:ext cx="1676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329166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1" grpId="0"/>
      <p:bldP spid="1505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5192"/>
            <a:ext cx="8659688" cy="13716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                                             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三个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常用的离散型分布</a:t>
            </a:r>
            <a:br>
              <a:rPr lang="zh-CN" altLang="en-US" sz="3200" b="1" dirty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（一）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贝努里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Bernoulli)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概型与二项分布</a:t>
            </a:r>
            <a:endParaRPr lang="zh-CN" altLang="en-US" sz="3600" b="1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555" name="Text Box 3"/>
              <p:cNvSpPr txBox="1">
                <a:spLocks noChangeArrowheads="1"/>
              </p:cNvSpPr>
              <p:nvPr/>
            </p:nvSpPr>
            <p:spPr bwMode="auto">
              <a:xfrm>
                <a:off x="381000" y="1484784"/>
                <a:ext cx="8458200" cy="3323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514350" indent="-514350" eaLnBrk="0" hangingPunct="0">
                  <a:lnSpc>
                    <a:spcPct val="125000"/>
                  </a:lnSpc>
                  <a:buAutoNum type="arabicPeriod"/>
                </a:pPr>
                <a:r>
                  <a:rPr lang="en-US" altLang="zh-CN" sz="2800" b="1" dirty="0" smtClean="0">
                    <a:solidFill>
                      <a:srgbClr val="FF3300"/>
                    </a:solidFill>
                    <a:latin typeface="Arial" pitchFamily="34" charset="0"/>
                    <a:ea typeface="楷体_GB2312" pitchFamily="49" charset="-122"/>
                  </a:rPr>
                  <a:t>(0-1)</a:t>
                </a:r>
                <a:r>
                  <a:rPr lang="zh-CN" altLang="en-US" sz="2800" b="1" dirty="0" smtClean="0">
                    <a:solidFill>
                      <a:srgbClr val="FF3300"/>
                    </a:solidFill>
                    <a:latin typeface="Arial" pitchFamily="34" charset="0"/>
                    <a:ea typeface="楷体_GB2312" pitchFamily="49" charset="-122"/>
                  </a:rPr>
                  <a:t>分布</a:t>
                </a:r>
                <a:endParaRPr lang="en-US" altLang="zh-CN" sz="2800" b="1" dirty="0" smtClean="0">
                  <a:solidFill>
                    <a:srgbClr val="FF3300"/>
                  </a:solidFill>
                  <a:latin typeface="Arial" pitchFamily="34" charset="0"/>
                  <a:ea typeface="楷体_GB2312" pitchFamily="49" charset="-122"/>
                </a:endParaRPr>
              </a:p>
              <a:p>
                <a:pPr eaLnBrk="0" hangingPunct="0">
                  <a:lnSpc>
                    <a:spcPct val="125000"/>
                  </a:lnSpc>
                </a:pPr>
                <a:r>
                  <a:rPr lang="en-US" altLang="zh-CN" sz="2800" b="1" i="1" dirty="0" smtClean="0">
                    <a:latin typeface="Arial" pitchFamily="34" charset="0"/>
                    <a:ea typeface="楷体_GB2312" pitchFamily="49" charset="-122"/>
                  </a:rPr>
                  <a:t>      </a:t>
                </a:r>
                <a:r>
                  <a:rPr lang="zh-CN" altLang="en-US" sz="2800" b="1" dirty="0" smtClean="0">
                    <a:latin typeface="Arial" pitchFamily="34" charset="0"/>
                    <a:ea typeface="楷体_GB2312" pitchFamily="49" charset="-122"/>
                  </a:rPr>
                  <a:t>设试验</a:t>
                </a:r>
                <a:r>
                  <a:rPr lang="en-US" altLang="zh-CN" sz="2800" b="1" dirty="0" smtClean="0">
                    <a:latin typeface="Arial" pitchFamily="34" charset="0"/>
                    <a:ea typeface="楷体_GB2312" pitchFamily="49" charset="-122"/>
                  </a:rPr>
                  <a:t>E</a:t>
                </a:r>
                <a:r>
                  <a:rPr lang="zh-CN" altLang="en-US" sz="2800" b="1" dirty="0" smtClean="0">
                    <a:latin typeface="Arial" pitchFamily="34" charset="0"/>
                    <a:ea typeface="楷体_GB2312" pitchFamily="49" charset="-122"/>
                  </a:rPr>
                  <a:t>只有两个可能结果：</a:t>
                </a:r>
                <a:r>
                  <a:rPr lang="en-US" altLang="zh-CN" sz="2800" b="1" dirty="0" smtClean="0">
                    <a:latin typeface="Arial" pitchFamily="34" charset="0"/>
                    <a:ea typeface="楷体_GB2312" pitchFamily="49" charset="-122"/>
                  </a:rPr>
                  <a:t>A</a:t>
                </a:r>
                <a:r>
                  <a:rPr lang="zh-CN" altLang="en-US" sz="2800" b="1" dirty="0" smtClean="0">
                    <a:latin typeface="Arial" pitchFamily="34" charset="0"/>
                    <a:ea typeface="楷体_GB2312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楷体_GB2312" pitchFamily="49" charset="-122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sz="2800" b="1" i="1" dirty="0" smtClean="0">
                    <a:latin typeface="Arial" pitchFamily="34" charset="0"/>
                    <a:ea typeface="楷体_GB2312" pitchFamily="49" charset="-122"/>
                  </a:rPr>
                  <a:t>，</a:t>
                </a:r>
                <a:r>
                  <a:rPr lang="zh-CN" altLang="en-US" sz="2800" b="1" dirty="0" smtClean="0">
                    <a:latin typeface="Arial" pitchFamily="34" charset="0"/>
                    <a:ea typeface="楷体_GB2312" pitchFamily="49" charset="-122"/>
                  </a:rPr>
                  <a:t>则称</a:t>
                </a:r>
                <a:r>
                  <a:rPr lang="en-US" altLang="zh-CN" sz="2800" b="1" dirty="0" smtClean="0">
                    <a:latin typeface="Arial" pitchFamily="34" charset="0"/>
                    <a:ea typeface="楷体_GB2312" pitchFamily="49" charset="-122"/>
                  </a:rPr>
                  <a:t>E</a:t>
                </a:r>
                <a:r>
                  <a:rPr lang="zh-CN" altLang="en-US" sz="2800" b="1" dirty="0" smtClean="0">
                    <a:latin typeface="Arial" pitchFamily="34" charset="0"/>
                    <a:ea typeface="楷体_GB2312" pitchFamily="49" charset="-122"/>
                  </a:rPr>
                  <a:t>为贝努里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Arial" pitchFamily="34" charset="0"/>
                    <a:ea typeface="楷体_GB2312" pitchFamily="49" charset="-122"/>
                  </a:rPr>
                  <a:t>(Bernoulli)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Arial" pitchFamily="34" charset="0"/>
                    <a:ea typeface="楷体_GB2312" pitchFamily="49" charset="-122"/>
                  </a:rPr>
                  <a:t>试验</a:t>
                </a:r>
                <a:r>
                  <a:rPr lang="zh-CN" altLang="en-US" sz="2800" b="1" dirty="0" smtClean="0">
                    <a:latin typeface="Arial" pitchFamily="34" charset="0"/>
                    <a:ea typeface="楷体_GB2312" pitchFamily="49" charset="-122"/>
                  </a:rPr>
                  <a:t>。记</a:t>
                </a:r>
                <a:r>
                  <a:rPr lang="en-US" altLang="zh-CN" sz="2800" b="1" dirty="0" smtClean="0">
                    <a:latin typeface="Arial" pitchFamily="34" charset="0"/>
                    <a:ea typeface="楷体_GB2312" pitchFamily="49" charset="-122"/>
                  </a:rPr>
                  <a:t>X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：</a:t>
                </a:r>
                <a:r>
                  <a:rPr lang="zh-CN" altLang="en-US" sz="2800" b="1" dirty="0" smtClean="0">
                    <a:latin typeface="Arial" pitchFamily="34" charset="0"/>
                    <a:ea typeface="楷体_GB2312" pitchFamily="49" charset="-122"/>
                  </a:rPr>
                  <a:t>进行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一次试验事件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A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发生的次数，则称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X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服从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(0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－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1)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分布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(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两点分布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) </a:t>
                </a:r>
              </a:p>
              <a:p>
                <a:pPr eaLnBrk="0" hangingPunct="0">
                  <a:lnSpc>
                    <a:spcPct val="125000"/>
                  </a:lnSpc>
                </a:pP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        X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～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P{X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＝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k}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＝</a:t>
                </a:r>
                <a:r>
                  <a:rPr lang="en-US" altLang="zh-CN" sz="2800" b="1" dirty="0" err="1">
                    <a:latin typeface="Arial" pitchFamily="34" charset="0"/>
                    <a:ea typeface="楷体_GB2312" pitchFamily="49" charset="-122"/>
                  </a:rPr>
                  <a:t>p</a:t>
                </a:r>
                <a:r>
                  <a:rPr lang="en-US" altLang="zh-CN" sz="2800" b="1" baseline="30000" dirty="0" err="1">
                    <a:latin typeface="Arial" pitchFamily="34" charset="0"/>
                    <a:ea typeface="楷体_GB2312" pitchFamily="49" charset="-122"/>
                  </a:rPr>
                  <a:t>k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(1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－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p)</a:t>
                </a:r>
                <a:r>
                  <a:rPr lang="en-US" altLang="zh-CN" sz="2800" b="1" baseline="30000" dirty="0">
                    <a:latin typeface="Arial" pitchFamily="34" charset="0"/>
                    <a:ea typeface="楷体_GB2312" pitchFamily="49" charset="-122"/>
                  </a:rPr>
                  <a:t>1</a:t>
                </a:r>
                <a:r>
                  <a:rPr lang="zh-CN" altLang="en-US" sz="2800" b="1" baseline="30000" dirty="0">
                    <a:latin typeface="Arial" pitchFamily="34" charset="0"/>
                    <a:ea typeface="楷体_GB2312" pitchFamily="49" charset="-122"/>
                  </a:rPr>
                  <a:t>－</a:t>
                </a:r>
                <a:r>
                  <a:rPr lang="en-US" altLang="zh-CN" sz="2800" b="1" baseline="30000" dirty="0">
                    <a:latin typeface="Arial" pitchFamily="34" charset="0"/>
                    <a:ea typeface="楷体_GB2312" pitchFamily="49" charset="-122"/>
                  </a:rPr>
                  <a:t>k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,  (0&lt;p&lt;1)  k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＝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0</a:t>
                </a: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，</a:t>
                </a:r>
                <a:r>
                  <a:rPr lang="en-US" altLang="zh-CN" sz="2800" b="1" dirty="0">
                    <a:latin typeface="Arial" pitchFamily="34" charset="0"/>
                    <a:ea typeface="楷体_GB2312" pitchFamily="49" charset="-122"/>
                  </a:rPr>
                  <a:t>1</a:t>
                </a:r>
              </a:p>
              <a:p>
                <a:pPr eaLnBrk="0" hangingPunct="0">
                  <a:lnSpc>
                    <a:spcPct val="125000"/>
                  </a:lnSpc>
                </a:pPr>
                <a:r>
                  <a:rPr lang="zh-CN" altLang="en-US" sz="2800" b="1" dirty="0">
                    <a:latin typeface="Arial" pitchFamily="34" charset="0"/>
                    <a:ea typeface="楷体_GB2312" pitchFamily="49" charset="-122"/>
                  </a:rPr>
                  <a:t>或</a:t>
                </a:r>
              </a:p>
            </p:txBody>
          </p:sp>
        </mc:Choice>
        <mc:Fallback xmlns="">
          <p:sp>
            <p:nvSpPr>
              <p:cNvPr id="15155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4784"/>
                <a:ext cx="8458200" cy="3323987"/>
              </a:xfrm>
              <a:prstGeom prst="rect">
                <a:avLst/>
              </a:prstGeom>
              <a:blipFill rotWithShape="1">
                <a:blip r:embed="rId4"/>
                <a:stretch>
                  <a:fillRect l="-1514" t="-734" b="-20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1600200" y="5123656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2209800" y="4590256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480010"/>
              </p:ext>
            </p:extLst>
          </p:nvPr>
        </p:nvGraphicFramePr>
        <p:xfrm>
          <a:off x="1676400" y="4666456"/>
          <a:ext cx="381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5" imgW="177480" imgH="164880" progId="Equation.3">
                  <p:embed/>
                </p:oleObj>
              </mc:Choice>
              <mc:Fallback>
                <p:oleObj name="Equation" r:id="rId5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66456"/>
                        <a:ext cx="381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77560"/>
              </p:ext>
            </p:extLst>
          </p:nvPr>
        </p:nvGraphicFramePr>
        <p:xfrm>
          <a:off x="1676400" y="5199856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99856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112361"/>
              </p:ext>
            </p:extLst>
          </p:nvPr>
        </p:nvGraphicFramePr>
        <p:xfrm>
          <a:off x="2590800" y="4742656"/>
          <a:ext cx="163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9" imgW="88560" imgH="164880" progId="Equation.3">
                  <p:embed/>
                </p:oleObj>
              </mc:Choice>
              <mc:Fallback>
                <p:oleObj name="Equation" r:id="rId9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42656"/>
                        <a:ext cx="163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841761"/>
              </p:ext>
            </p:extLst>
          </p:nvPr>
        </p:nvGraphicFramePr>
        <p:xfrm>
          <a:off x="3581400" y="4666456"/>
          <a:ext cx="271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66456"/>
                        <a:ext cx="271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216430"/>
              </p:ext>
            </p:extLst>
          </p:nvPr>
        </p:nvGraphicFramePr>
        <p:xfrm>
          <a:off x="2514600" y="5276056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76056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43690"/>
              </p:ext>
            </p:extLst>
          </p:nvPr>
        </p:nvGraphicFramePr>
        <p:xfrm>
          <a:off x="3452813" y="5233194"/>
          <a:ext cx="7635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15" imgW="330120" imgH="203040" progId="Equation.3">
                  <p:embed/>
                </p:oleObj>
              </mc:Choice>
              <mc:Fallback>
                <p:oleObj name="Equation" r:id="rId15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5233194"/>
                        <a:ext cx="7635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303169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75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75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75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  <p:bldP spid="151556" grpId="0" animBg="1"/>
      <p:bldP spid="1515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19400"/>
            <a:ext cx="8136904" cy="16002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记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重</a:t>
            </a: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贝努里试验事件</a:t>
            </a:r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发生的次数，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则称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服从参数为</a:t>
            </a:r>
            <a:r>
              <a:rPr lang="en-US" altLang="zh-CN" sz="2800" b="1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n,p</a:t>
            </a:r>
            <a:r>
              <a:rPr lang="zh-CN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的二项分布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。记作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X~B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b="1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n,p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),</a:t>
            </a:r>
            <a:b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其</a:t>
            </a:r>
            <a:r>
              <a:rPr lang="zh-CN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分布律为：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23528" y="990600"/>
            <a:ext cx="828092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FF3300"/>
                </a:solidFill>
                <a:latin typeface="华文楷体" pitchFamily="2" charset="-122"/>
              </a:rPr>
              <a:t>定义 </a:t>
            </a:r>
            <a:r>
              <a:rPr lang="zh-CN" altLang="en-US" sz="2800" b="1" dirty="0">
                <a:latin typeface="华文楷体" pitchFamily="2" charset="-122"/>
              </a:rPr>
              <a:t>设</a:t>
            </a:r>
            <a:r>
              <a:rPr lang="zh-CN" altLang="en-US" sz="2800" b="1" dirty="0" smtClean="0">
                <a:latin typeface="华文楷体" pitchFamily="2" charset="-122"/>
              </a:rPr>
              <a:t>将贝努里试验</a:t>
            </a:r>
            <a:r>
              <a:rPr lang="en-US" altLang="zh-CN" sz="2800" b="1" dirty="0" smtClean="0">
                <a:latin typeface="华文楷体" pitchFamily="2" charset="-122"/>
              </a:rPr>
              <a:t>E</a:t>
            </a:r>
            <a:r>
              <a:rPr lang="zh-CN" altLang="en-US" sz="2800" b="1" dirty="0" smtClean="0">
                <a:latin typeface="华文楷体" pitchFamily="2" charset="-122"/>
              </a:rPr>
              <a:t>独立</a:t>
            </a:r>
            <a:r>
              <a:rPr lang="zh-CN" altLang="en-US" sz="2800" b="1" dirty="0">
                <a:latin typeface="华文楷体" pitchFamily="2" charset="-122"/>
              </a:rPr>
              <a:t>重复进行</a:t>
            </a:r>
            <a:r>
              <a:rPr lang="en-US" altLang="zh-CN" sz="2800" b="1" i="1" dirty="0">
                <a:latin typeface="华文楷体" pitchFamily="2" charset="-122"/>
              </a:rPr>
              <a:t>n</a:t>
            </a:r>
            <a:r>
              <a:rPr lang="zh-CN" altLang="en-US" sz="2800" b="1" dirty="0">
                <a:latin typeface="华文楷体" pitchFamily="2" charset="-122"/>
              </a:rPr>
              <a:t>次，每次试验中事件</a:t>
            </a:r>
            <a:r>
              <a:rPr lang="en-US" altLang="zh-CN" sz="2800" b="1" i="1" dirty="0">
                <a:latin typeface="华文楷体" pitchFamily="2" charset="-122"/>
              </a:rPr>
              <a:t>A</a:t>
            </a:r>
            <a:r>
              <a:rPr lang="zh-CN" altLang="en-US" sz="2800" b="1" dirty="0">
                <a:latin typeface="华文楷体" pitchFamily="2" charset="-122"/>
              </a:rPr>
              <a:t>发生的概率均为</a:t>
            </a:r>
            <a:r>
              <a:rPr lang="en-US" altLang="zh-CN" sz="2800" b="1" i="1" dirty="0">
                <a:latin typeface="华文楷体" pitchFamily="2" charset="-122"/>
              </a:rPr>
              <a:t>p</a:t>
            </a:r>
            <a:r>
              <a:rPr lang="zh-CN" altLang="en-US" sz="2800" b="1" dirty="0">
                <a:latin typeface="华文楷体" pitchFamily="2" charset="-122"/>
              </a:rPr>
              <a:t>，则称这</a:t>
            </a:r>
            <a:r>
              <a:rPr lang="en-US" altLang="zh-CN" sz="2800" b="1" i="1" dirty="0">
                <a:latin typeface="华文楷体" pitchFamily="2" charset="-122"/>
              </a:rPr>
              <a:t>n</a:t>
            </a:r>
            <a:r>
              <a:rPr lang="zh-CN" altLang="en-US" sz="2800" b="1" dirty="0">
                <a:latin typeface="华文楷体" pitchFamily="2" charset="-122"/>
              </a:rPr>
              <a:t>次试验为</a:t>
            </a:r>
            <a:r>
              <a:rPr lang="en-US" altLang="zh-CN" sz="2800" b="1" i="1" dirty="0">
                <a:solidFill>
                  <a:srgbClr val="FF3300"/>
                </a:solidFill>
                <a:latin typeface="华文楷体" pitchFamily="2" charset="-122"/>
              </a:rPr>
              <a:t>n</a:t>
            </a:r>
            <a:r>
              <a:rPr lang="zh-CN" altLang="en-US" sz="2800" b="1" dirty="0">
                <a:solidFill>
                  <a:srgbClr val="FF3300"/>
                </a:solidFill>
                <a:latin typeface="华文楷体" pitchFamily="2" charset="-122"/>
              </a:rPr>
              <a:t>重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itchFamily="2" charset="-122"/>
              </a:rPr>
              <a:t>贝努里试验</a:t>
            </a:r>
            <a:r>
              <a:rPr lang="en-US" altLang="zh-CN" sz="2800" b="1" dirty="0">
                <a:latin typeface="华文楷体" pitchFamily="2" charset="-122"/>
              </a:rPr>
              <a:t>.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7766"/>
              </p:ext>
            </p:extLst>
          </p:nvPr>
        </p:nvGraphicFramePr>
        <p:xfrm>
          <a:off x="1219200" y="4221088"/>
          <a:ext cx="6432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5" imgW="2577960" imgH="279360" progId="Equation.3">
                  <p:embed/>
                </p:oleObj>
              </mc:Choice>
              <mc:Fallback>
                <p:oleObj name="Equation" r:id="rId5" imgW="25779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21088"/>
                        <a:ext cx="64325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48227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 autoUpdateAnimBg="0"/>
      <p:bldP spid="1525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5876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从某大学到火车站途中有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个交通岗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假设在各个交通岗是否遇到红灯相互独立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并且遇到红灯的概率都是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1/3.</a:t>
            </a:r>
          </a:p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为汽车行驶途中遇到的红灯数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的分布律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求汽车行驶途中至少遇到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次红灯的概率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374104" y="3140968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itchFamily="2" charset="-122"/>
              </a:rPr>
              <a:t>解</a:t>
            </a:r>
            <a:r>
              <a:rPr lang="en-US" altLang="zh-CN" sz="2800" b="1" dirty="0">
                <a:latin typeface="华文楷体" pitchFamily="2" charset="-122"/>
              </a:rPr>
              <a:t>:</a:t>
            </a:r>
            <a:r>
              <a:rPr lang="en-US" altLang="zh-CN" sz="2800" b="1" dirty="0">
                <a:latin typeface="华文楷体" pitchFamily="2" charset="-122"/>
                <a:sym typeface="Wingdings" pitchFamily="2" charset="2"/>
              </a:rPr>
              <a:t>(1)</a:t>
            </a:r>
            <a:r>
              <a:rPr lang="zh-CN" altLang="en-US" sz="2800" b="1" dirty="0">
                <a:latin typeface="华文楷体" pitchFamily="2" charset="-122"/>
              </a:rPr>
              <a:t>由题意</a:t>
            </a:r>
            <a:r>
              <a:rPr lang="en-US" altLang="zh-CN" sz="2800" b="1" dirty="0">
                <a:latin typeface="华文楷体" pitchFamily="2" charset="-122"/>
              </a:rPr>
              <a:t>,X~B(6,1/3),</a:t>
            </a:r>
            <a:r>
              <a:rPr lang="zh-CN" altLang="en-US" sz="2800" b="1" dirty="0">
                <a:latin typeface="华文楷体" pitchFamily="2" charset="-122"/>
              </a:rPr>
              <a:t>于是</a:t>
            </a:r>
            <a:r>
              <a:rPr lang="en-US" altLang="zh-CN" sz="2800" b="1" dirty="0">
                <a:latin typeface="华文楷体" pitchFamily="2" charset="-122"/>
              </a:rPr>
              <a:t>,X</a:t>
            </a:r>
            <a:r>
              <a:rPr lang="zh-CN" altLang="en-US" sz="2800" b="1" dirty="0">
                <a:latin typeface="华文楷体" pitchFamily="2" charset="-122"/>
              </a:rPr>
              <a:t>的分布律为</a:t>
            </a:r>
            <a:r>
              <a:rPr lang="en-US" altLang="zh-CN" sz="2800" b="1" dirty="0">
                <a:latin typeface="华文楷体" pitchFamily="2" charset="-122"/>
              </a:rPr>
              <a:t>:</a:t>
            </a: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086519"/>
              </p:ext>
            </p:extLst>
          </p:nvPr>
        </p:nvGraphicFramePr>
        <p:xfrm>
          <a:off x="1676400" y="3657600"/>
          <a:ext cx="57912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3" imgW="2565360" imgH="469800" progId="Equation.3">
                  <p:embed/>
                </p:oleObj>
              </mc:Choice>
              <mc:Fallback>
                <p:oleObj name="Equation" r:id="rId3" imgW="2565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57912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926807"/>
              </p:ext>
            </p:extLst>
          </p:nvPr>
        </p:nvGraphicFramePr>
        <p:xfrm>
          <a:off x="1371600" y="4800600"/>
          <a:ext cx="5715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5" imgW="2323800" imgH="215640" progId="Equation.3">
                  <p:embed/>
                </p:oleObj>
              </mc:Choice>
              <mc:Fallback>
                <p:oleObj name="Equation" r:id="rId5" imgW="2323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5715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823810"/>
              </p:ext>
            </p:extLst>
          </p:nvPr>
        </p:nvGraphicFramePr>
        <p:xfrm>
          <a:off x="2209800" y="5334000"/>
          <a:ext cx="40386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7" imgW="1726920" imgH="469800" progId="Equation.3">
                  <p:embed/>
                </p:oleObj>
              </mc:Choice>
              <mc:Fallback>
                <p:oleObj name="Equation" r:id="rId7" imgW="1726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40386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98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395536" y="890717"/>
            <a:ext cx="84969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例4.   某人射击的命中率为0.02，他独立射击400次，试求其命中次数不少于2的概率。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95536" y="3810000"/>
            <a:ext cx="8352928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泊松</a:t>
            </a:r>
            <a:r>
              <a:rPr lang="zh-CN" altLang="en-US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定理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  设随机变量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~B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(n, p), (n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0, 1, 2,…), 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且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很大，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p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很小，记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=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np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则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                                                            </a:t>
            </a:r>
            <a:endParaRPr lang="zh-CN" altLang="en-US" sz="2800" b="1" dirty="0"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931312"/>
              </p:ext>
            </p:extLst>
          </p:nvPr>
        </p:nvGraphicFramePr>
        <p:xfrm>
          <a:off x="990600" y="4776117"/>
          <a:ext cx="63801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4" imgW="1904760" imgH="368280" progId="Equation.3">
                  <p:embed/>
                </p:oleObj>
              </mc:Choice>
              <mc:Fallback>
                <p:oleObj name="公式" r:id="rId4" imgW="19047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76117"/>
                        <a:ext cx="63801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95536" y="1833672"/>
            <a:ext cx="83529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解：设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400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次独立射击中命中的次数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～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B(400, 0.02)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，故</a:t>
            </a:r>
            <a:endParaRPr lang="zh-CN" altLang="en-US" sz="2800" b="1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P{X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2}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－ 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P{X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0}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 {X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1}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0.98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400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(400)(0.02)(0.98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399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)=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宋体" pitchFamily="2" charset="-122"/>
              </a:rPr>
              <a:t>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969721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75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569624" y="1008138"/>
            <a:ext cx="757771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上题用泊松定理  取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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=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np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(400)(0.02)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8,  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故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近似地有                   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762000" y="2384282"/>
            <a:ext cx="7239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P{X2}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－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P{X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0}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－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P {X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latin typeface="Arial" pitchFamily="34" charset="0"/>
                <a:ea typeface="楷体_GB2312" pitchFamily="49" charset="-122"/>
                <a:sym typeface="Symbol" pitchFamily="18" charset="2"/>
              </a:rPr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</a:t>
            </a:r>
            <a:r>
              <a:rPr lang="zh-CN" altLang="en-US" sz="2800" b="1" dirty="0" smtClean="0"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－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(1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8)e</a:t>
            </a:r>
            <a:r>
              <a:rPr lang="zh-CN" altLang="en-US" sz="2800" b="1" baseline="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－</a:t>
            </a:r>
            <a:r>
              <a:rPr lang="en-US" altLang="zh-CN" sz="2800" b="1" baseline="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8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0.996981.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609600" y="4060682"/>
            <a:ext cx="727476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（</a:t>
            </a:r>
            <a:r>
              <a:rPr lang="zh-CN" altLang="zh-CN" sz="2800" b="1" dirty="0" smtClean="0">
                <a:latin typeface="Arial" pitchFamily="34" charset="0"/>
                <a:ea typeface="楷体_GB2312" pitchFamily="49" charset="-122"/>
              </a:rPr>
              <a:t>二） </a:t>
            </a: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泊松(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Poisson)</a:t>
            </a: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分布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P(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)</a:t>
            </a:r>
            <a:endParaRPr lang="en-US" altLang="zh-CN" sz="2800" b="1" dirty="0">
              <a:latin typeface="Arial" pitchFamily="34" charset="0"/>
              <a:ea typeface="楷体_GB2312" pitchFamily="49" charset="-122"/>
            </a:endParaRPr>
          </a:p>
          <a:p>
            <a:pPr algn="r" eaLnBrk="0" hangingPunct="0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         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～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P{X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k}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           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,   k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0, 1, 2, … (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0)</a:t>
            </a: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540385"/>
              </p:ext>
            </p:extLst>
          </p:nvPr>
        </p:nvGraphicFramePr>
        <p:xfrm>
          <a:off x="4114800" y="4365482"/>
          <a:ext cx="12192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公式" r:id="rId4" imgW="406080" imgH="419040" progId="Equation.3">
                  <p:embed/>
                </p:oleObj>
              </mc:Choice>
              <mc:Fallback>
                <p:oleObj name="公式" r:id="rId4" imgW="406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65482"/>
                        <a:ext cx="12192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476987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2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77309" y="821030"/>
            <a:ext cx="81195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泊松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定理表明，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泊松分布是二项分布的极限分布，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当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很大，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p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很小时，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二项分布就可近似</a:t>
            </a:r>
            <a:r>
              <a:rPr lang="zh-CN" altLang="en-US" sz="2800" b="1" dirty="0" smtClean="0">
                <a:latin typeface="Arial" pitchFamily="34" charset="0"/>
                <a:ea typeface="楷体_GB2312" pitchFamily="49" charset="-122"/>
              </a:rPr>
              <a:t>地看成是</a:t>
            </a:r>
            <a:endParaRPr lang="en-US" altLang="zh-CN" sz="2800" b="1" dirty="0" smtClean="0">
              <a:latin typeface="Arial" pitchFamily="34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latin typeface="Arial" pitchFamily="34" charset="0"/>
                <a:ea typeface="楷体_GB2312" pitchFamily="49" charset="-122"/>
              </a:rPr>
              <a:t>参数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np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泊松分布</a:t>
            </a:r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465258"/>
              </p:ext>
            </p:extLst>
          </p:nvPr>
        </p:nvGraphicFramePr>
        <p:xfrm>
          <a:off x="914400" y="2819400"/>
          <a:ext cx="708660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BMP 图象" r:id="rId4" imgW="4419983" imgH="2659048" progId="Paint.Picture">
                  <p:embed/>
                </p:oleObj>
              </mc:Choice>
              <mc:Fallback>
                <p:oleObj name="BMP 图象" r:id="rId4" imgW="4419983" imgH="265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086600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006049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b="1" dirty="0" smtClean="0"/>
              <a:t>2.1 </a:t>
            </a:r>
            <a:r>
              <a:rPr lang="zh-CN" altLang="en-US" b="1" dirty="0" smtClean="0"/>
              <a:t>随机变量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1.  </a:t>
                </a:r>
                <a:r>
                  <a:rPr lang="zh-CN" altLang="en-US" b="1" dirty="0" smtClean="0"/>
                  <a:t>为什么引入随机变量？</a:t>
                </a:r>
                <a:endParaRPr lang="en-US" altLang="zh-CN" b="1" dirty="0" smtClean="0"/>
              </a:p>
              <a:p>
                <a:pPr lvl="1"/>
                <a:r>
                  <a:rPr lang="zh-CN" altLang="en-US" dirty="0">
                    <a:ea typeface="楷体_GB2312" pitchFamily="49" charset="-122"/>
                  </a:rPr>
                  <a:t>对于一个随机试验，我们所关心的往往是与所研究的特定问题有关的某个或某些量，而这些量就是随机变量</a:t>
                </a:r>
                <a:r>
                  <a:rPr lang="zh-CN" altLang="en-US" dirty="0" smtClean="0">
                    <a:ea typeface="楷体_GB2312" pitchFamily="49" charset="-122"/>
                  </a:rPr>
                  <a:t>．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lvl="1"/>
                <a:r>
                  <a:rPr lang="zh-CN" altLang="en-US" dirty="0">
                    <a:ea typeface="楷体_GB2312" pitchFamily="49" charset="-122"/>
                  </a:rPr>
                  <a:t>随机事件是从</a:t>
                </a:r>
                <a:r>
                  <a:rPr lang="zh-CN" altLang="en-US" b="1" dirty="0">
                    <a:solidFill>
                      <a:srgbClr val="FF0000"/>
                    </a:solidFill>
                    <a:ea typeface="楷体_GB2312" pitchFamily="49" charset="-122"/>
                  </a:rPr>
                  <a:t>静态</a:t>
                </a:r>
                <a:r>
                  <a:rPr lang="zh-CN" altLang="en-US" dirty="0">
                    <a:ea typeface="楷体_GB2312" pitchFamily="49" charset="-122"/>
                  </a:rPr>
                  <a:t>的观点来研究随机现象</a:t>
                </a:r>
                <a:r>
                  <a:rPr lang="zh-CN" altLang="en-US" dirty="0" smtClean="0">
                    <a:ea typeface="楷体_GB2312" pitchFamily="49" charset="-122"/>
                  </a:rPr>
                  <a:t>，例如事件</a:t>
                </a:r>
                <a:r>
                  <a:rPr lang="en-US" altLang="zh-CN" dirty="0" smtClean="0">
                    <a:ea typeface="楷体_GB2312" pitchFamily="49" charset="-122"/>
                  </a:rPr>
                  <a:t>A</a:t>
                </a:r>
                <a:r>
                  <a:rPr lang="zh-CN" altLang="en-US" dirty="0" smtClean="0">
                    <a:ea typeface="楷体_GB2312" pitchFamily="49" charset="-122"/>
                  </a:rPr>
                  <a:t>：抛一枚</a:t>
                </a:r>
                <a:r>
                  <a:rPr kumimoji="1" lang="zh-CN" altLang="en-US" dirty="0" smtClean="0">
                    <a:solidFill>
                      <a:srgbClr val="000000"/>
                    </a:solidFill>
                  </a:rPr>
                  <a:t>骰子出现的点数不超过</a:t>
                </a:r>
                <a:r>
                  <a:rPr kumimoji="1" lang="en-US" altLang="zh-CN" dirty="0" smtClean="0">
                    <a:solidFill>
                      <a:srgbClr val="000000"/>
                    </a:solidFill>
                  </a:rPr>
                  <a:t>3.</a:t>
                </a:r>
              </a:p>
              <a:p>
                <a:pPr lvl="1"/>
                <a:r>
                  <a:rPr lang="zh-CN" altLang="en-US" dirty="0">
                    <a:ea typeface="楷体_GB2312" pitchFamily="49" charset="-122"/>
                  </a:rPr>
                  <a:t>而随机变量则是一种</a:t>
                </a:r>
                <a:r>
                  <a:rPr lang="zh-CN" altLang="en-US" b="1" dirty="0">
                    <a:solidFill>
                      <a:srgbClr val="FF0000"/>
                    </a:solidFill>
                    <a:ea typeface="楷体_GB2312" pitchFamily="49" charset="-122"/>
                  </a:rPr>
                  <a:t>动态</a:t>
                </a:r>
                <a:r>
                  <a:rPr lang="zh-CN" altLang="en-US" dirty="0">
                    <a:ea typeface="楷体_GB2312" pitchFamily="49" charset="-122"/>
                  </a:rPr>
                  <a:t>的观点</a:t>
                </a:r>
                <a:r>
                  <a:rPr lang="zh-CN" altLang="en-US" dirty="0" smtClean="0">
                    <a:ea typeface="楷体_GB2312" pitchFamily="49" charset="-122"/>
                  </a:rPr>
                  <a:t>，例如随机变量</a:t>
                </a:r>
                <a:r>
                  <a:rPr lang="en-US" altLang="zh-CN" dirty="0" smtClean="0">
                    <a:ea typeface="楷体_GB2312" pitchFamily="49" charset="-122"/>
                  </a:rPr>
                  <a:t>X</a:t>
                </a:r>
                <a:r>
                  <a:rPr lang="zh-CN" altLang="en-US" dirty="0" smtClean="0">
                    <a:ea typeface="楷体_GB2312" pitchFamily="49" charset="-122"/>
                  </a:rPr>
                  <a:t>：抛一枚</a:t>
                </a:r>
                <a:r>
                  <a:rPr kumimoji="1" lang="zh-CN" altLang="en-US" dirty="0">
                    <a:solidFill>
                      <a:srgbClr val="000000"/>
                    </a:solidFill>
                  </a:rPr>
                  <a:t>骰子出现的</a:t>
                </a:r>
                <a:r>
                  <a:rPr kumimoji="1" lang="zh-CN" altLang="en-US" dirty="0" smtClean="0">
                    <a:solidFill>
                      <a:srgbClr val="000000"/>
                    </a:solidFill>
                  </a:rPr>
                  <a:t>点数，则</a:t>
                </a:r>
                <a:r>
                  <a:rPr kumimoji="1" lang="en-US" altLang="zh-CN" dirty="0" smtClean="0">
                    <a:solidFill>
                      <a:srgbClr val="000000"/>
                    </a:solidFill>
                  </a:rPr>
                  <a:t>A={X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00000"/>
                        </a:solidFill>
                        <a:latin typeface="Cambria Math"/>
                      </a:rPr>
                      <m:t>≤3</m:t>
                    </m:r>
                  </m:oMath>
                </a14:m>
                <a:r>
                  <a:rPr kumimoji="1" lang="en-US" altLang="zh-CN" dirty="0" smtClean="0">
                    <a:solidFill>
                      <a:srgbClr val="000000"/>
                    </a:solidFill>
                  </a:rPr>
                  <a:t>}</a:t>
                </a:r>
                <a:r>
                  <a:rPr kumimoji="1" lang="zh-CN" altLang="en-US" dirty="0" smtClean="0">
                    <a:solidFill>
                      <a:srgbClr val="000000"/>
                    </a:solidFill>
                  </a:rPr>
                  <a:t>。</a:t>
                </a:r>
                <a:endParaRPr kumimoji="1" lang="en-US" altLang="zh-CN" dirty="0" smtClean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dirty="0" smtClean="0"/>
                  <a:t>建立随机变量之后，可以用高等数学的方法研究随机问题。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/>
                <a:stretch>
                  <a:fillRect l="-1852" t="-2258" b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3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323528" y="969169"/>
            <a:ext cx="84264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r>
              <a:rPr lang="zh-CN" altLang="en-US" sz="2800" b="1">
                <a:latin typeface="仿宋_GB2312" pitchFamily="49" charset="-122"/>
                <a:ea typeface="宋体" pitchFamily="2" charset="-122"/>
              </a:rPr>
              <a:t>例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5.</a:t>
            </a:r>
            <a:r>
              <a:rPr lang="zh-CN" altLang="en-US" sz="2800" b="1">
                <a:latin typeface="仿宋_GB2312" pitchFamily="49" charset="-122"/>
                <a:ea typeface="宋体" pitchFamily="2" charset="-122"/>
              </a:rPr>
              <a:t>设某国每对夫妇的子女数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X</a:t>
            </a:r>
            <a:r>
              <a:rPr lang="zh-CN" altLang="en-US" sz="2800" b="1">
                <a:latin typeface="仿宋_GB2312" pitchFamily="49" charset="-122"/>
                <a:ea typeface="宋体" pitchFamily="2" charset="-122"/>
              </a:rPr>
              <a:t>服从参数为</a:t>
            </a:r>
            <a:r>
              <a:rPr lang="zh-CN" altLang="en-US" sz="2800" b="1">
                <a:latin typeface="仿宋_GB2312" pitchFamily="49" charset="-122"/>
                <a:ea typeface="宋体" pitchFamily="2" charset="-122"/>
                <a:sym typeface="Symbol" pitchFamily="18" charset="2"/>
              </a:rPr>
              <a:t></a:t>
            </a:r>
            <a:r>
              <a:rPr lang="zh-CN" altLang="en-US" sz="2800" b="1">
                <a:latin typeface="仿宋_GB2312" pitchFamily="49" charset="-122"/>
                <a:ea typeface="宋体" pitchFamily="2" charset="-122"/>
              </a:rPr>
              <a:t>的泊松分布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,</a:t>
            </a:r>
            <a:r>
              <a:rPr lang="zh-CN" altLang="en-US" sz="2800" b="1">
                <a:latin typeface="仿宋_GB2312" pitchFamily="49" charset="-122"/>
                <a:ea typeface="宋体" pitchFamily="2" charset="-122"/>
              </a:rPr>
              <a:t>且知一对夫妇有不超过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1</a:t>
            </a:r>
            <a:r>
              <a:rPr lang="zh-CN" altLang="en-US" sz="2800" b="1">
                <a:latin typeface="仿宋_GB2312" pitchFamily="49" charset="-122"/>
                <a:ea typeface="宋体" pitchFamily="2" charset="-122"/>
              </a:rPr>
              <a:t>个孩子的概率为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3e</a:t>
            </a:r>
            <a:r>
              <a:rPr lang="en-US" altLang="zh-CN" sz="2800" b="1" baseline="30000">
                <a:latin typeface="仿宋_GB2312" pitchFamily="49" charset="-122"/>
                <a:ea typeface="宋体" pitchFamily="2" charset="-122"/>
              </a:rPr>
              <a:t>-2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.</a:t>
            </a:r>
            <a:r>
              <a:rPr lang="zh-CN" altLang="en-US" sz="2800" b="1">
                <a:latin typeface="仿宋_GB2312" pitchFamily="49" charset="-122"/>
                <a:ea typeface="宋体" pitchFamily="2" charset="-122"/>
              </a:rPr>
              <a:t>求任选一对夫妇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,</a:t>
            </a:r>
            <a:r>
              <a:rPr lang="zh-CN" altLang="en-US" sz="2800" b="1">
                <a:latin typeface="仿宋_GB2312" pitchFamily="49" charset="-122"/>
                <a:ea typeface="宋体" pitchFamily="2" charset="-122"/>
              </a:rPr>
              <a:t>至少有</a:t>
            </a:r>
            <a:r>
              <a:rPr lang="en-US" altLang="zh-CN" sz="2800" b="1">
                <a:latin typeface="仿宋_GB2312" pitchFamily="49" charset="-122"/>
                <a:ea typeface="宋体" pitchFamily="2" charset="-122"/>
              </a:rPr>
              <a:t>3</a:t>
            </a:r>
            <a:r>
              <a:rPr lang="zh-CN" altLang="en-US" sz="2800" b="1">
                <a:latin typeface="仿宋_GB2312" pitchFamily="49" charset="-122"/>
                <a:ea typeface="宋体" pitchFamily="2" charset="-122"/>
              </a:rPr>
              <a:t>个孩子的概率。			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8777"/>
              </p:ext>
            </p:extLst>
          </p:nvPr>
        </p:nvGraphicFramePr>
        <p:xfrm>
          <a:off x="531491" y="2956272"/>
          <a:ext cx="71659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4" imgW="3263760" imgH="228600" progId="Equation.3">
                  <p:embed/>
                </p:oleObj>
              </mc:Choice>
              <mc:Fallback>
                <p:oleObj name="Equation" r:id="rId4" imgW="326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1" y="2956272"/>
                        <a:ext cx="71659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38130"/>
              </p:ext>
            </p:extLst>
          </p:nvPr>
        </p:nvGraphicFramePr>
        <p:xfrm>
          <a:off x="475928" y="4327872"/>
          <a:ext cx="7543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6" imgW="3111480" imgH="215640" progId="Equation.3">
                  <p:embed/>
                </p:oleObj>
              </mc:Choice>
              <mc:Fallback>
                <p:oleObj name="Equation" r:id="rId6" imgW="3111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28" y="4327872"/>
                        <a:ext cx="7543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154562"/>
              </p:ext>
            </p:extLst>
          </p:nvPr>
        </p:nvGraphicFramePr>
        <p:xfrm>
          <a:off x="1120453" y="4937472"/>
          <a:ext cx="58753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8" imgW="2616120" imgH="419040" progId="Equation.3">
                  <p:embed/>
                </p:oleObj>
              </mc:Choice>
              <mc:Fallback>
                <p:oleObj name="Equation" r:id="rId8" imgW="2616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453" y="4937472"/>
                        <a:ext cx="58753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399728" y="2499072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解</a:t>
            </a:r>
            <a:r>
              <a:rPr lang="en-US" altLang="zh-CN" sz="2800" b="1">
                <a:ea typeface="宋体" pitchFamily="2" charset="-122"/>
              </a:rPr>
              <a:t>:</a:t>
            </a:r>
            <a:r>
              <a:rPr lang="zh-CN" altLang="en-US" sz="2800" b="1">
                <a:ea typeface="宋体" pitchFamily="2" charset="-122"/>
              </a:rPr>
              <a:t>由题意</a:t>
            </a:r>
            <a:r>
              <a:rPr lang="en-US" altLang="zh-CN" sz="2800" b="1">
                <a:ea typeface="宋体" pitchFamily="2" charset="-122"/>
              </a:rPr>
              <a:t>,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25035"/>
              </p:ext>
            </p:extLst>
          </p:nvPr>
        </p:nvGraphicFramePr>
        <p:xfrm>
          <a:off x="2577778" y="3642072"/>
          <a:ext cx="4030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10" imgW="1600200" imgH="203040" progId="Equation.3">
                  <p:embed/>
                </p:oleObj>
              </mc:Choice>
              <mc:Fallback>
                <p:oleObj name="Equation" r:id="rId10" imgW="1600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778" y="3642072"/>
                        <a:ext cx="4030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055330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23528" y="828253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进行独立重复试验，每次成功的概率为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just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表示直到出现第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次成功为止所进行的试验次数，求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的分布律。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23528" y="2276053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解</a:t>
            </a:r>
            <a:r>
              <a:rPr lang="en-US" altLang="zh-CN" sz="2800" b="1">
                <a:ea typeface="宋体" pitchFamily="2" charset="-122"/>
                <a:sym typeface="Wingdings" pitchFamily="2" charset="2"/>
              </a:rPr>
              <a:t>:m=1</a:t>
            </a:r>
            <a:r>
              <a:rPr lang="zh-CN" altLang="en-US" sz="2800" b="1">
                <a:ea typeface="宋体" pitchFamily="2" charset="-122"/>
                <a:sym typeface="Wingdings" pitchFamily="2" charset="2"/>
              </a:rPr>
              <a:t>时</a:t>
            </a:r>
            <a:r>
              <a:rPr lang="en-US" altLang="zh-CN" sz="2800" b="1">
                <a:ea typeface="宋体" pitchFamily="2" charset="-122"/>
                <a:sym typeface="Wingdings" pitchFamily="2" charset="2"/>
              </a:rPr>
              <a:t>,</a:t>
            </a:r>
            <a:endParaRPr lang="en-US" altLang="zh-CN" sz="2800" b="1">
              <a:ea typeface="宋体" pitchFamily="2" charset="-122"/>
            </a:endParaRPr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85270"/>
              </p:ext>
            </p:extLst>
          </p:nvPr>
        </p:nvGraphicFramePr>
        <p:xfrm>
          <a:off x="1999928" y="2276053"/>
          <a:ext cx="4724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4" imgW="2019240" imgH="228600" progId="Equation.3">
                  <p:embed/>
                </p:oleObj>
              </mc:Choice>
              <mc:Fallback>
                <p:oleObj name="Equation" r:id="rId4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928" y="2276053"/>
                        <a:ext cx="4724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704528" y="2809453"/>
            <a:ext cx="5889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  <a:sym typeface="Wingdings" pitchFamily="2" charset="2"/>
              </a:rPr>
              <a:t>m&gt;1</a:t>
            </a:r>
            <a:r>
              <a:rPr lang="zh-CN" altLang="en-US" sz="2800" b="1">
                <a:ea typeface="宋体" pitchFamily="2" charset="-122"/>
                <a:sym typeface="Wingdings" pitchFamily="2" charset="2"/>
              </a:rPr>
              <a:t>时</a:t>
            </a:r>
            <a:r>
              <a:rPr lang="en-US" altLang="zh-CN" sz="2800" b="1">
                <a:ea typeface="宋体" pitchFamily="2" charset="-122"/>
                <a:sym typeface="Wingdings" pitchFamily="2" charset="2"/>
              </a:rPr>
              <a:t>,X</a:t>
            </a:r>
            <a:r>
              <a:rPr lang="zh-CN" altLang="en-US" sz="2800" b="1">
                <a:ea typeface="宋体" pitchFamily="2" charset="-122"/>
                <a:sym typeface="Wingdings" pitchFamily="2" charset="2"/>
              </a:rPr>
              <a:t>的全部取值为</a:t>
            </a:r>
            <a:r>
              <a:rPr lang="en-US" altLang="zh-CN" sz="2800" b="1">
                <a:ea typeface="宋体" pitchFamily="2" charset="-122"/>
                <a:sym typeface="Wingdings" pitchFamily="2" charset="2"/>
              </a:rPr>
              <a:t>:m,m+1,m+2,…</a:t>
            </a:r>
          </a:p>
        </p:txBody>
      </p:sp>
      <p:graphicFrame>
        <p:nvGraphicFramePr>
          <p:cNvPr id="157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39649"/>
              </p:ext>
            </p:extLst>
          </p:nvPr>
        </p:nvGraphicFramePr>
        <p:xfrm>
          <a:off x="2076128" y="3342853"/>
          <a:ext cx="22875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6" imgW="977760" imgH="228600" progId="Equation.3">
                  <p:embed/>
                </p:oleObj>
              </mc:Choice>
              <mc:Fallback>
                <p:oleObj name="Equation" r:id="rId6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128" y="3342853"/>
                        <a:ext cx="22875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704528" y="4028653"/>
            <a:ext cx="717984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itchFamily="2" charset="-122"/>
              </a:rPr>
              <a:t>P{X=m+1}=P{</a:t>
            </a:r>
            <a:r>
              <a:rPr lang="zh-CN" altLang="en-US" sz="2800" b="1" dirty="0">
                <a:ea typeface="宋体" pitchFamily="2" charset="-122"/>
              </a:rPr>
              <a:t>第</a:t>
            </a:r>
            <a:r>
              <a:rPr lang="en-US" altLang="zh-CN" sz="2800" b="1" dirty="0">
                <a:ea typeface="宋体" pitchFamily="2" charset="-122"/>
              </a:rPr>
              <a:t>m+1</a:t>
            </a:r>
            <a:r>
              <a:rPr lang="zh-CN" altLang="en-US" sz="2800" b="1" dirty="0">
                <a:ea typeface="宋体" pitchFamily="2" charset="-122"/>
              </a:rPr>
              <a:t>次试验时成功并且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pitchFamily="2" charset="-122"/>
              </a:rPr>
              <a:t>                    </a:t>
            </a:r>
            <a:r>
              <a:rPr lang="zh-CN" altLang="en-US" sz="2800" b="1" dirty="0">
                <a:solidFill>
                  <a:srgbClr val="FF3300"/>
                </a:solidFill>
                <a:ea typeface="宋体" pitchFamily="2" charset="-122"/>
              </a:rPr>
              <a:t>在前</a:t>
            </a:r>
            <a:r>
              <a:rPr lang="en-US" altLang="zh-CN" sz="2800" b="1" dirty="0">
                <a:solidFill>
                  <a:srgbClr val="FF3300"/>
                </a:solidFill>
                <a:ea typeface="宋体" pitchFamily="2" charset="-122"/>
              </a:rPr>
              <a:t>m</a:t>
            </a:r>
            <a:r>
              <a:rPr lang="zh-CN" altLang="en-US" sz="2800" b="1" dirty="0">
                <a:solidFill>
                  <a:srgbClr val="FF3300"/>
                </a:solidFill>
                <a:ea typeface="宋体" pitchFamily="2" charset="-122"/>
              </a:rPr>
              <a:t>次试验中成功了</a:t>
            </a:r>
            <a:r>
              <a:rPr lang="en-US" altLang="zh-CN" sz="2800" b="1" dirty="0">
                <a:solidFill>
                  <a:srgbClr val="FF3300"/>
                </a:solidFill>
                <a:ea typeface="宋体" pitchFamily="2" charset="-122"/>
              </a:rPr>
              <a:t>m-1</a:t>
            </a:r>
            <a:r>
              <a:rPr lang="zh-CN" altLang="en-US" sz="2800" b="1" dirty="0">
                <a:solidFill>
                  <a:srgbClr val="FF3300"/>
                </a:solidFill>
                <a:ea typeface="宋体" pitchFamily="2" charset="-122"/>
              </a:rPr>
              <a:t>次</a:t>
            </a:r>
            <a:r>
              <a:rPr lang="en-US" altLang="zh-CN" sz="2800" b="1" dirty="0">
                <a:ea typeface="宋体" pitchFamily="2" charset="-122"/>
              </a:rPr>
              <a:t>}</a:t>
            </a:r>
          </a:p>
        </p:txBody>
      </p:sp>
      <p:graphicFrame>
        <p:nvGraphicFramePr>
          <p:cNvPr id="157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71118"/>
              </p:ext>
            </p:extLst>
          </p:nvPr>
        </p:nvGraphicFramePr>
        <p:xfrm>
          <a:off x="601341" y="5857453"/>
          <a:ext cx="74898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8" imgW="3454200" imgH="241200" progId="Equation.3">
                  <p:embed/>
                </p:oleObj>
              </mc:Choice>
              <mc:Fallback>
                <p:oleObj name="Equation" r:id="rId8" imgW="3454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1" y="5857453"/>
                        <a:ext cx="74898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657130"/>
              </p:ext>
            </p:extLst>
          </p:nvPr>
        </p:nvGraphicFramePr>
        <p:xfrm>
          <a:off x="2267744" y="5095453"/>
          <a:ext cx="2616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10" imgW="1206360" imgH="241200" progId="Equation.3">
                  <p:embed/>
                </p:oleObj>
              </mc:Choice>
              <mc:Fallback>
                <p:oleObj name="Equation" r:id="rId10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095453"/>
                        <a:ext cx="2616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238528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700" grpId="0" autoUpdateAnimBg="0"/>
      <p:bldP spid="157702" grpId="0" autoUpdateAnimBg="0"/>
      <p:bldP spid="15770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040160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altLang="zh-CN" sz="4000" b="1" dirty="0"/>
              <a:t>2.3 </a:t>
            </a:r>
            <a:r>
              <a:rPr lang="zh-CN" altLang="en-US" sz="4000" b="1" dirty="0"/>
              <a:t>随机变量的分布函数</a:t>
            </a:r>
            <a:r>
              <a:rPr lang="zh-CN" altLang="en-US" sz="4000" b="1" dirty="0">
                <a:solidFill>
                  <a:schemeClr val="accent2"/>
                </a:solidFill>
              </a:rPr>
              <a:t/>
            </a:r>
            <a:br>
              <a:rPr lang="zh-CN" altLang="en-US" sz="4000" b="1" dirty="0">
                <a:solidFill>
                  <a:schemeClr val="accent2"/>
                </a:solidFill>
              </a:rPr>
            </a:br>
            <a:endParaRPr lang="en-US" altLang="zh-CN" sz="3200" b="1" dirty="0"/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457200" y="2060848"/>
            <a:ext cx="83058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定义  设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是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随机变量，对任意实数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事件{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的概率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P{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称为随机变量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的</a:t>
            </a: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分布函数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。</a:t>
            </a:r>
            <a:endParaRPr lang="zh-CN" altLang="en-US" sz="2800" b="1" dirty="0">
              <a:latin typeface="Arial" pitchFamily="34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记为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F(x)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即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                                 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F(x)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P {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}.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易知，对任意实数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a, b (a&lt;b),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        P {a&lt;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b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P{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P{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F(b)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F(a).</a:t>
            </a:r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1600200" y="6019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47244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4495800" y="6172200"/>
          <a:ext cx="409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172200"/>
                        <a:ext cx="409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0" y="5943600"/>
          <a:ext cx="4800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BMP 图象" r:id="rId6" imgW="1752381" imgH="123842" progId="Paint.Picture">
                  <p:embed/>
                </p:oleObj>
              </mc:Choice>
              <mc:Fallback>
                <p:oleObj name="BMP 图象" r:id="rId6" imgW="1752381" imgH="12384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43600"/>
                        <a:ext cx="48006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/>
          <p:cNvGraphicFramePr>
            <a:graphicFrameLocks noChangeAspect="1"/>
          </p:cNvGraphicFramePr>
          <p:nvPr/>
        </p:nvGraphicFramePr>
        <p:xfrm>
          <a:off x="2419350" y="5943600"/>
          <a:ext cx="4127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8" imgW="177480" imgH="164880" progId="Equation.3">
                  <p:embed/>
                </p:oleObj>
              </mc:Choice>
              <mc:Fallback>
                <p:oleObj name="Equation" r:id="rId8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5943600"/>
                        <a:ext cx="4127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0" y="1252364"/>
            <a:ext cx="8229600" cy="952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800" b="1" dirty="0" smtClean="0"/>
              <a:t>一、分布函数的概念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761039905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  <p:bldP spid="158725" grpId="0" animBg="1"/>
      <p:bldP spid="1587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4704"/>
            <a:ext cx="7772400" cy="9144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70C0"/>
                </a:solidFill>
              </a:rPr>
              <a:t>二、分布函数的性质</a:t>
            </a:r>
            <a:endParaRPr lang="zh-CN" altLang="en-US" sz="2800" dirty="0">
              <a:solidFill>
                <a:srgbClr val="0070C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7924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    1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单调不减性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：若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&lt;x</a:t>
            </a:r>
            <a:r>
              <a:rPr lang="en-US" altLang="zh-CN" sz="2800" b="1" baseline="-25000" dirty="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,  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则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F(x</a:t>
            </a:r>
            <a:r>
              <a:rPr lang="en-US" altLang="zh-CN" sz="2800" b="1" baseline="-250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F(x</a:t>
            </a:r>
            <a:r>
              <a:rPr lang="en-US" altLang="zh-CN" sz="2800" b="1" baseline="-25000" dirty="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     2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归一 </a:t>
            </a: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性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：对任意实数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F(x)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且</a:t>
            </a:r>
            <a:r>
              <a:rPr lang="zh-CN" altLang="zh-CN" sz="2800" dirty="0">
                <a:latin typeface="Arial" pitchFamily="34" charset="0"/>
                <a:ea typeface="楷体_GB2312" pitchFamily="49" charset="-122"/>
              </a:rPr>
              <a:t>        </a:t>
            </a:r>
            <a:endParaRPr lang="zh-CN" altLang="en-US" sz="2800" dirty="0"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990600" y="2438400"/>
          <a:ext cx="7543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公式" r:id="rId4" imgW="2857320" imgH="279360" progId="Equation.3">
                  <p:embed/>
                </p:oleObj>
              </mc:Choice>
              <mc:Fallback>
                <p:oleObj name="公式" r:id="rId4" imgW="2857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438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2438400" y="3886200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公式" r:id="rId6" imgW="1854000" imgH="304560" progId="Equation.3">
                  <p:embed/>
                </p:oleObj>
              </mc:Choice>
              <mc:Fallback>
                <p:oleObj name="公式" r:id="rId6" imgW="18540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358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31242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、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右连续性：对任意实数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685800" y="4648200"/>
            <a:ext cx="74676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lang="zh-CN" altLang="zh-CN" sz="2800" b="1">
                <a:solidFill>
                  <a:srgbClr val="800000"/>
                </a:solidFill>
                <a:latin typeface="Arial" pitchFamily="34" charset="0"/>
                <a:ea typeface="楷体_GB2312" pitchFamily="49" charset="-122"/>
              </a:rPr>
              <a:t>反之，具有上述三个性质的实函数，必是某个随机变量的分布函数。故该三个性质是</a:t>
            </a:r>
            <a:endParaRPr lang="zh-CN" altLang="en-US" sz="2800" b="1">
              <a:solidFill>
                <a:srgbClr val="800000"/>
              </a:solidFill>
              <a:latin typeface="Arial" pitchFamily="34" charset="0"/>
              <a:ea typeface="楷体_GB2312" pitchFamily="49" charset="-122"/>
            </a:endParaRPr>
          </a:p>
          <a:p>
            <a:pPr algn="ctr" eaLnBrk="0" hangingPunct="0">
              <a:lnSpc>
                <a:spcPct val="125000"/>
              </a:lnSpc>
            </a:pPr>
            <a:r>
              <a:rPr lang="zh-CN" altLang="zh-CN" sz="2800" b="1">
                <a:solidFill>
                  <a:srgbClr val="800000"/>
                </a:solidFill>
                <a:latin typeface="Arial" pitchFamily="34" charset="0"/>
                <a:ea typeface="楷体_GB2312" pitchFamily="49" charset="-122"/>
              </a:rPr>
              <a:t>分布函数的充分必要性质</a:t>
            </a:r>
            <a:r>
              <a:rPr lang="zh-CN" altLang="zh-CN" sz="2800">
                <a:solidFill>
                  <a:schemeClr val="accent2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zh-CN" altLang="en-US" sz="2800">
              <a:solidFill>
                <a:schemeClr val="accent2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025969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159747" grpId="0" autoUpdateAnimBg="0"/>
      <p:bldP spid="159750" grpId="0" autoUpdateAnimBg="0"/>
      <p:bldP spid="15975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33400" y="746943"/>
            <a:ext cx="7620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一般地，对离散型随机变量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                   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～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P{X= x</a:t>
            </a:r>
            <a:r>
              <a:rPr lang="en-US" altLang="zh-CN" sz="2800" b="1" baseline="-2500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800" b="1" baseline="-2500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,   k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1, 2, …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其分布函数为         </a:t>
            </a:r>
            <a:endParaRPr lang="zh-CN" altLang="zh-CN" sz="2800" b="1">
              <a:latin typeface="Arial" pitchFamily="34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sz="2800" b="1" baseline="-25000"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228555"/>
              </p:ext>
            </p:extLst>
          </p:nvPr>
        </p:nvGraphicFramePr>
        <p:xfrm>
          <a:off x="3265488" y="2042343"/>
          <a:ext cx="30718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9" name="Equation" r:id="rId4" imgW="1625400" imgH="368280" progId="Equation.3">
                  <p:embed/>
                </p:oleObj>
              </mc:Choice>
              <mc:Fallback>
                <p:oleObj name="Equation" r:id="rId4" imgW="1625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2042343"/>
                        <a:ext cx="307181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285750" y="2804343"/>
            <a:ext cx="538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例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设随机变量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具分布律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如右表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400" b="1">
                <a:latin typeface="Arial" pitchFamily="34" charset="0"/>
                <a:ea typeface="楷体_GB2312" pitchFamily="49" charset="-122"/>
              </a:rPr>
              <a:t>解</a:t>
            </a:r>
            <a:r>
              <a:rPr lang="zh-CN" altLang="zh-CN" sz="2400">
                <a:latin typeface="Arial" pitchFamily="34" charset="0"/>
                <a:ea typeface="楷体_GB2312" pitchFamily="49" charset="-122"/>
              </a:rPr>
              <a:t>           </a:t>
            </a:r>
            <a:endParaRPr lang="zh-CN" altLang="en-US" sz="240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 flipV="1">
            <a:off x="5867400" y="4495800"/>
            <a:ext cx="0" cy="16764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5257800" y="6019800"/>
            <a:ext cx="32004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5867400" y="5334000"/>
            <a:ext cx="762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V="1">
            <a:off x="6705600" y="5943600"/>
            <a:ext cx="0" cy="762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V="1">
            <a:off x="7543800" y="5943600"/>
            <a:ext cx="0" cy="762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 flipH="1">
            <a:off x="4953000" y="6019800"/>
            <a:ext cx="9144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5867400" y="5943600"/>
            <a:ext cx="838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6705600" y="5562600"/>
            <a:ext cx="838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7543800" y="5410200"/>
            <a:ext cx="9144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6" name="Object 18"/>
          <p:cNvGraphicFramePr>
            <a:graphicFrameLocks noChangeAspect="1"/>
          </p:cNvGraphicFramePr>
          <p:nvPr/>
        </p:nvGraphicFramePr>
        <p:xfrm>
          <a:off x="5859463" y="4419600"/>
          <a:ext cx="474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0" name="Equation" r:id="rId6" imgW="342720" imgH="203040" progId="Equation.3">
                  <p:embed/>
                </p:oleObj>
              </mc:Choice>
              <mc:Fallback>
                <p:oleObj name="Equation" r:id="rId6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419600"/>
                        <a:ext cx="474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7" name="Object 19"/>
          <p:cNvGraphicFramePr>
            <a:graphicFrameLocks noChangeAspect="1"/>
          </p:cNvGraphicFramePr>
          <p:nvPr/>
        </p:nvGraphicFramePr>
        <p:xfrm>
          <a:off x="8229600" y="6081713"/>
          <a:ext cx="3048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" name="Equation" r:id="rId8" imgW="126720" imgH="139680" progId="Equation.3">
                  <p:embed/>
                </p:oleObj>
              </mc:Choice>
              <mc:Fallback>
                <p:oleObj name="Equation" r:id="rId8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6081713"/>
                        <a:ext cx="3048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8" name="Object 20"/>
          <p:cNvGraphicFramePr>
            <a:graphicFrameLocks noChangeAspect="1"/>
          </p:cNvGraphicFramePr>
          <p:nvPr/>
        </p:nvGraphicFramePr>
        <p:xfrm>
          <a:off x="5638800" y="6019800"/>
          <a:ext cx="387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2" name="公式" r:id="rId10" imgW="126720" imgH="177480" progId="Equation.3">
                  <p:embed/>
                </p:oleObj>
              </mc:Choice>
              <mc:Fallback>
                <p:oleObj name="公式" r:id="rId10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19800"/>
                        <a:ext cx="3873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9" name="Object 21"/>
          <p:cNvGraphicFramePr>
            <a:graphicFrameLocks noChangeAspect="1"/>
          </p:cNvGraphicFramePr>
          <p:nvPr/>
        </p:nvGraphicFramePr>
        <p:xfrm>
          <a:off x="5638800" y="5181600"/>
          <a:ext cx="2143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3" name="公式" r:id="rId12" imgW="114120" imgH="164880" progId="Equation.3">
                  <p:embed/>
                </p:oleObj>
              </mc:Choice>
              <mc:Fallback>
                <p:oleObj name="公式" r:id="rId12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181600"/>
                        <a:ext cx="2143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0" name="Object 22"/>
          <p:cNvGraphicFramePr>
            <a:graphicFrameLocks noChangeAspect="1"/>
          </p:cNvGraphicFramePr>
          <p:nvPr/>
        </p:nvGraphicFramePr>
        <p:xfrm>
          <a:off x="6629400" y="6096000"/>
          <a:ext cx="2095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4" name="公式" r:id="rId14" imgW="114120" imgH="164880" progId="Equation.3">
                  <p:embed/>
                </p:oleObj>
              </mc:Choice>
              <mc:Fallback>
                <p:oleObj name="公式" r:id="rId14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96000"/>
                        <a:ext cx="2095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1" name="Object 23"/>
          <p:cNvGraphicFramePr>
            <a:graphicFrameLocks noChangeAspect="1"/>
          </p:cNvGraphicFramePr>
          <p:nvPr/>
        </p:nvGraphicFramePr>
        <p:xfrm>
          <a:off x="7467600" y="6096000"/>
          <a:ext cx="2381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5" name="公式" r:id="rId16" imgW="126720" imgH="164880" progId="Equation.3">
                  <p:embed/>
                </p:oleObj>
              </mc:Choice>
              <mc:Fallback>
                <p:oleObj name="公式" r:id="rId16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6096000"/>
                        <a:ext cx="2381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2" name="Object 24"/>
          <p:cNvGraphicFramePr>
            <a:graphicFrameLocks noChangeAspect="1"/>
          </p:cNvGraphicFramePr>
          <p:nvPr/>
        </p:nvGraphicFramePr>
        <p:xfrm>
          <a:off x="1219200" y="3810000"/>
          <a:ext cx="2946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6" name="Equation" r:id="rId18" imgW="1054080" imgH="203040" progId="Equation.3">
                  <p:embed/>
                </p:oleObj>
              </mc:Choice>
              <mc:Fallback>
                <p:oleObj name="Equation" r:id="rId18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2946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16" name="Group 48"/>
          <p:cNvGraphicFramePr>
            <a:graphicFrameLocks noGrp="1"/>
          </p:cNvGraphicFramePr>
          <p:nvPr/>
        </p:nvGraphicFramePr>
        <p:xfrm>
          <a:off x="5715000" y="2895600"/>
          <a:ext cx="2743200" cy="105156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762000"/>
                <a:gridCol w="685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0817" name="Rectangle 49"/>
          <p:cNvSpPr>
            <a:spLocks noChangeArrowheads="1"/>
          </p:cNvSpPr>
          <p:nvPr/>
        </p:nvSpPr>
        <p:spPr bwMode="auto">
          <a:xfrm>
            <a:off x="1219200" y="3413943"/>
            <a:ext cx="364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试求出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的分布函数</a:t>
            </a:r>
            <a:r>
              <a:rPr lang="zh-CN" altLang="zh-CN" sz="2800" dirty="0">
                <a:latin typeface="Arial" pitchFamily="34" charset="0"/>
                <a:ea typeface="楷体_GB2312" pitchFamily="49" charset="-122"/>
              </a:rPr>
              <a:t>。</a:t>
            </a:r>
            <a:endParaRPr lang="zh-CN" altLang="en-US" sz="2800" dirty="0"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160818" name="Object 50"/>
          <p:cNvGraphicFramePr>
            <a:graphicFrameLocks noChangeAspect="1"/>
          </p:cNvGraphicFramePr>
          <p:nvPr/>
        </p:nvGraphicFramePr>
        <p:xfrm>
          <a:off x="1187450" y="4419600"/>
          <a:ext cx="27336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7" name="Equation" r:id="rId20" imgW="977760" imgH="914400" progId="Equation.3">
                  <p:embed/>
                </p:oleObj>
              </mc:Choice>
              <mc:Fallback>
                <p:oleObj name="Equation" r:id="rId20" imgW="977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19600"/>
                        <a:ext cx="27336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57492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2" grpId="0" autoUpdateAnimBg="0"/>
      <p:bldP spid="160773" grpId="0" autoUpdateAnimBg="0"/>
      <p:bldP spid="160774" grpId="0" animBg="1"/>
      <p:bldP spid="160775" grpId="0" animBg="1"/>
      <p:bldP spid="160776" grpId="0" animBg="1"/>
      <p:bldP spid="160777" grpId="0" animBg="1"/>
      <p:bldP spid="160778" grpId="0" animBg="1"/>
      <p:bldP spid="160779" grpId="0" animBg="1"/>
      <p:bldP spid="160780" grpId="0" animBg="1"/>
      <p:bldP spid="160781" grpId="0" animBg="1"/>
      <p:bldP spid="160782" grpId="0" animBg="1"/>
      <p:bldP spid="16081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323528" y="838200"/>
            <a:ext cx="821087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例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向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[0,1]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区间随机抛一质点，以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表示质点坐标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.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假定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质点落在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[0,1]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区间内任一子区间内的概率与区间长成正比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，求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的分布函数</a:t>
            </a:r>
            <a:endParaRPr lang="zh-CN" altLang="en-US" sz="2800" b="1">
              <a:latin typeface="Arial" pitchFamily="34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解：  </a:t>
            </a:r>
            <a:r>
              <a:rPr lang="en-US" altLang="zh-CN" sz="2800" b="1">
                <a:ea typeface="楷体_GB2312" pitchFamily="49" charset="-122"/>
              </a:rPr>
              <a:t>F(x)=P{X≤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}</a:t>
            </a:r>
            <a:r>
              <a:rPr lang="zh-CN" altLang="zh-CN" sz="2800">
                <a:latin typeface="Arial" pitchFamily="34" charset="0"/>
                <a:ea typeface="楷体_GB2312" pitchFamily="49" charset="-122"/>
              </a:rPr>
              <a:t>                                             </a:t>
            </a:r>
            <a:endParaRPr lang="en-US" altLang="zh-CN" sz="2800"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278445"/>
              </p:ext>
            </p:extLst>
          </p:nvPr>
        </p:nvGraphicFramePr>
        <p:xfrm>
          <a:off x="1101725" y="4800600"/>
          <a:ext cx="43910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4" imgW="2120760" imgH="711000" progId="Equation.3">
                  <p:embed/>
                </p:oleObj>
              </mc:Choice>
              <mc:Fallback>
                <p:oleObj name="Equation" r:id="rId4" imgW="2120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800600"/>
                        <a:ext cx="43910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6705600" y="2743200"/>
            <a:ext cx="0" cy="17526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6172200" y="4343400"/>
            <a:ext cx="23622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5943600" y="4343400"/>
            <a:ext cx="762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 flipV="1">
            <a:off x="6705600" y="3657600"/>
            <a:ext cx="685800" cy="685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7391400" y="3657600"/>
            <a:ext cx="1066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6705600" y="3657600"/>
            <a:ext cx="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6705600" y="3657600"/>
            <a:ext cx="762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7391400" y="4343400"/>
            <a:ext cx="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V="1">
            <a:off x="7467600" y="4267200"/>
            <a:ext cx="0" cy="762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61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62480"/>
              </p:ext>
            </p:extLst>
          </p:nvPr>
        </p:nvGraphicFramePr>
        <p:xfrm>
          <a:off x="6448880" y="2286000"/>
          <a:ext cx="526596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6" imgW="342720" imgH="203040" progId="Equation.3">
                  <p:embed/>
                </p:oleObj>
              </mc:Choice>
              <mc:Fallback>
                <p:oleObj name="Equation" r:id="rId6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880" y="2286000"/>
                        <a:ext cx="526596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66130"/>
              </p:ext>
            </p:extLst>
          </p:nvPr>
        </p:nvGraphicFramePr>
        <p:xfrm>
          <a:off x="8305800" y="3951288"/>
          <a:ext cx="2286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8" imgW="126720" imgH="139680" progId="Equation.3">
                  <p:embed/>
                </p:oleObj>
              </mc:Choice>
              <mc:Fallback>
                <p:oleObj name="Equation" r:id="rId8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951288"/>
                        <a:ext cx="2286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12500"/>
              </p:ext>
            </p:extLst>
          </p:nvPr>
        </p:nvGraphicFramePr>
        <p:xfrm flipH="1">
          <a:off x="7315200" y="4343400"/>
          <a:ext cx="180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公式" r:id="rId10" imgW="114120" imgH="164880" progId="Equation.3">
                  <p:embed/>
                </p:oleObj>
              </mc:Choice>
              <mc:Fallback>
                <p:oleObj name="公式" r:id="rId10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315200" y="4343400"/>
                        <a:ext cx="1809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025641"/>
              </p:ext>
            </p:extLst>
          </p:nvPr>
        </p:nvGraphicFramePr>
        <p:xfrm>
          <a:off x="6477000" y="4343400"/>
          <a:ext cx="22383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公式" r:id="rId12" imgW="126720" imgH="177480" progId="Equation.3">
                  <p:embed/>
                </p:oleObj>
              </mc:Choice>
              <mc:Fallback>
                <p:oleObj name="公式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343400"/>
                        <a:ext cx="22383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51786"/>
              </p:ext>
            </p:extLst>
          </p:nvPr>
        </p:nvGraphicFramePr>
        <p:xfrm flipH="1">
          <a:off x="6477000" y="3505200"/>
          <a:ext cx="180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公式" r:id="rId14" imgW="114120" imgH="164880" progId="Equation.3">
                  <p:embed/>
                </p:oleObj>
              </mc:Choice>
              <mc:Fallback>
                <p:oleObj name="公式" r:id="rId14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477000" y="3505200"/>
                        <a:ext cx="1809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838200" y="28956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当</a:t>
            </a:r>
            <a:r>
              <a:rPr lang="en-US" altLang="zh-CN" sz="2800" i="1">
                <a:ea typeface="宋体" pitchFamily="2" charset="-122"/>
              </a:rPr>
              <a:t>x</a:t>
            </a:r>
            <a:r>
              <a:rPr lang="en-US" altLang="zh-CN" sz="2800">
                <a:ea typeface="宋体" pitchFamily="2" charset="-122"/>
              </a:rPr>
              <a:t>&lt;0</a:t>
            </a:r>
            <a:r>
              <a:rPr lang="zh-CN" altLang="en-US" sz="2800">
                <a:ea typeface="宋体" pitchFamily="2" charset="-122"/>
              </a:rPr>
              <a:t>时</a:t>
            </a:r>
            <a:r>
              <a:rPr lang="en-US" altLang="zh-CN" sz="2800">
                <a:ea typeface="宋体" pitchFamily="2" charset="-122"/>
              </a:rPr>
              <a:t>,F(</a:t>
            </a:r>
            <a:r>
              <a:rPr lang="en-US" altLang="zh-CN" sz="2800" i="1">
                <a:ea typeface="宋体" pitchFamily="2" charset="-122"/>
              </a:rPr>
              <a:t>x</a:t>
            </a:r>
            <a:r>
              <a:rPr lang="en-US" altLang="zh-CN" sz="2800">
                <a:ea typeface="宋体" pitchFamily="2" charset="-122"/>
              </a:rPr>
              <a:t>)=0;</a:t>
            </a:r>
            <a:r>
              <a:rPr lang="zh-CN" altLang="en-US" sz="2800">
                <a:ea typeface="宋体" pitchFamily="2" charset="-122"/>
              </a:rPr>
              <a:t>当</a:t>
            </a:r>
            <a:r>
              <a:rPr lang="en-US" altLang="zh-CN" sz="2800" i="1">
                <a:ea typeface="宋体" pitchFamily="2" charset="-122"/>
              </a:rPr>
              <a:t>x</a:t>
            </a:r>
            <a:r>
              <a:rPr lang="en-US" altLang="zh-CN" sz="2800">
                <a:ea typeface="宋体" pitchFamily="2" charset="-122"/>
              </a:rPr>
              <a:t>&gt;1</a:t>
            </a:r>
            <a:r>
              <a:rPr lang="zh-CN" altLang="en-US" sz="2800">
                <a:ea typeface="宋体" pitchFamily="2" charset="-122"/>
              </a:rPr>
              <a:t>时</a:t>
            </a:r>
            <a:r>
              <a:rPr lang="en-US" altLang="zh-CN" sz="2800">
                <a:ea typeface="宋体" pitchFamily="2" charset="-122"/>
              </a:rPr>
              <a:t>,F(</a:t>
            </a:r>
            <a:r>
              <a:rPr lang="en-US" altLang="zh-CN" sz="2800" i="1">
                <a:ea typeface="宋体" pitchFamily="2" charset="-122"/>
              </a:rPr>
              <a:t>x</a:t>
            </a:r>
            <a:r>
              <a:rPr lang="en-US" altLang="zh-CN" sz="2800">
                <a:ea typeface="宋体" pitchFamily="2" charset="-122"/>
              </a:rPr>
              <a:t>)=1</a:t>
            </a:r>
          </a:p>
        </p:txBody>
      </p: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685800" y="3429000"/>
            <a:ext cx="1872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当</a:t>
            </a:r>
            <a:r>
              <a:rPr lang="en-US" altLang="zh-CN" sz="2800">
                <a:ea typeface="宋体" pitchFamily="2" charset="-122"/>
              </a:rPr>
              <a:t>0≤</a:t>
            </a:r>
            <a:r>
              <a:rPr lang="en-US" altLang="zh-CN" sz="2800" i="1">
                <a:ea typeface="宋体" pitchFamily="2" charset="-122"/>
              </a:rPr>
              <a:t>x</a:t>
            </a:r>
            <a:r>
              <a:rPr lang="en-US" altLang="zh-CN" sz="2800">
                <a:ea typeface="宋体" pitchFamily="2" charset="-122"/>
              </a:rPr>
              <a:t>≤1</a:t>
            </a:r>
            <a:r>
              <a:rPr lang="zh-CN" altLang="en-US" sz="2800">
                <a:ea typeface="宋体" pitchFamily="2" charset="-122"/>
              </a:rPr>
              <a:t>时</a:t>
            </a:r>
            <a:r>
              <a:rPr lang="en-US" altLang="zh-CN" sz="2800">
                <a:ea typeface="宋体" pitchFamily="2" charset="-122"/>
              </a:rPr>
              <a:t>,</a:t>
            </a:r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80922"/>
              </p:ext>
            </p:extLst>
          </p:nvPr>
        </p:nvGraphicFramePr>
        <p:xfrm>
          <a:off x="2971800" y="3505200"/>
          <a:ext cx="3429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Equation" r:id="rId15" imgW="1587240" imgH="203040" progId="Equation.3">
                  <p:embed/>
                </p:oleObj>
              </mc:Choice>
              <mc:Fallback>
                <p:oleObj name="Equation" r:id="rId15" imgW="1587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34290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838200" y="40386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特别</a:t>
            </a:r>
            <a:r>
              <a:rPr lang="en-US" altLang="zh-CN" sz="2800">
                <a:ea typeface="宋体" pitchFamily="2" charset="-122"/>
              </a:rPr>
              <a:t>,F(1)=P{0≤x≤1}=k=1</a:t>
            </a:r>
          </a:p>
        </p:txBody>
      </p:sp>
    </p:spTree>
    <p:extLst>
      <p:ext uri="{BB962C8B-B14F-4D97-AF65-F5344CB8AC3E}">
        <p14:creationId xmlns:p14="http://schemas.microsoft.com/office/powerpoint/2010/main" val="1323244786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798" grpId="0" animBg="1"/>
      <p:bldP spid="161799" grpId="0" animBg="1"/>
      <p:bldP spid="161800" grpId="0" animBg="1"/>
      <p:bldP spid="161812" grpId="0" autoUpdateAnimBg="0"/>
      <p:bldP spid="161813" grpId="0" autoUpdateAnimBg="0"/>
      <p:bldP spid="16181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420688" y="942975"/>
            <a:ext cx="80740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用分布函数描述随机变量不如分布律直观，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对非离散型随机变量，是否有更直观的描述方法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2819" name="WordArt 3"/>
          <p:cNvSpPr>
            <a:spLocks noChangeArrowheads="1" noChangeShapeType="1" noTextEdit="1"/>
          </p:cNvSpPr>
          <p:nvPr/>
        </p:nvSpPr>
        <p:spPr bwMode="auto">
          <a:xfrm>
            <a:off x="457200" y="304800"/>
            <a:ext cx="990600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2800" i="1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2800" i="1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52794"/>
              </p:ext>
            </p:extLst>
          </p:nvPr>
        </p:nvGraphicFramePr>
        <p:xfrm>
          <a:off x="762000" y="2438400"/>
          <a:ext cx="3760788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BMP 图象" r:id="rId4" imgW="2034716" imgH="1340952" progId="Paint.Picture">
                  <p:embed/>
                </p:oleObj>
              </mc:Choice>
              <mc:Fallback>
                <p:oleObj name="BMP 图象" r:id="rId4" imgW="2034716" imgH="134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3760788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990600" y="4648200"/>
            <a:ext cx="36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2590800" y="4648200"/>
            <a:ext cx="36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866996"/>
              </p:ext>
            </p:extLst>
          </p:nvPr>
        </p:nvGraphicFramePr>
        <p:xfrm>
          <a:off x="1981200" y="5562600"/>
          <a:ext cx="2286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公式" r:id="rId6" imgW="1104840" imgH="203040" progId="Equation.3">
                  <p:embed/>
                </p:oleObj>
              </mc:Choice>
              <mc:Fallback>
                <p:oleObj name="公式" r:id="rId6" imgW="1104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62600"/>
                        <a:ext cx="2286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27916"/>
              </p:ext>
            </p:extLst>
          </p:nvPr>
        </p:nvGraphicFramePr>
        <p:xfrm>
          <a:off x="4648200" y="2590800"/>
          <a:ext cx="4038600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BMP 图象" r:id="rId8" imgW="1554615" imgH="1241905" progId="Paint.Picture">
                  <p:embed/>
                </p:oleObj>
              </mc:Choice>
              <mc:Fallback>
                <p:oleObj name="BMP 图象" r:id="rId8" imgW="1554615" imgH="124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0"/>
                        <a:ext cx="4038600" cy="238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430789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19" grpId="0" animBg="1"/>
      <p:bldP spid="162821" grpId="0" autoUpdateAnimBg="0"/>
      <p:bldP spid="16282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r"/>
            <a:r>
              <a:rPr lang="en-US" altLang="zh-CN" sz="4000" b="1" dirty="0"/>
              <a:t>2.4  </a:t>
            </a:r>
            <a:r>
              <a:rPr lang="zh-CN" altLang="en-US" sz="4000" b="1" dirty="0"/>
              <a:t>连续型</a:t>
            </a:r>
            <a:r>
              <a:rPr lang="zh-CN" altLang="en-US" sz="4000" b="1" dirty="0" smtClean="0"/>
              <a:t>随机变量</a:t>
            </a:r>
            <a:endParaRPr lang="zh-CN" altLang="en-US" sz="4000" b="1" dirty="0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3200">
                <a:latin typeface="Arial" pitchFamily="34" charset="0"/>
                <a:ea typeface="楷体_GB2312" pitchFamily="49" charset="-122"/>
              </a:rPr>
              <a:t>1.  </a:t>
            </a:r>
            <a:r>
              <a:rPr lang="zh-CN" altLang="zh-CN" sz="3200" b="1">
                <a:latin typeface="Arial" pitchFamily="34" charset="0"/>
                <a:ea typeface="楷体_GB2312" pitchFamily="49" charset="-122"/>
              </a:rPr>
              <a:t>定义</a:t>
            </a:r>
            <a:r>
              <a:rPr lang="zh-CN" altLang="zh-CN" sz="320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zh-CN" sz="3200" b="1">
                <a:latin typeface="Arial" pitchFamily="34" charset="0"/>
                <a:ea typeface="楷体_GB2312" pitchFamily="49" charset="-122"/>
              </a:rPr>
              <a:t>对于随机变量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zh-CN" sz="3200" b="1">
                <a:latin typeface="Arial" pitchFamily="34" charset="0"/>
                <a:ea typeface="楷体_GB2312" pitchFamily="49" charset="-122"/>
              </a:rPr>
              <a:t>若存在非负函数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f(x)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(-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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&lt;x&lt;+</a:t>
            </a:r>
            <a:r>
              <a:rPr lang="en-US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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zh-CN" sz="3200" b="1">
                <a:latin typeface="Arial" pitchFamily="34" charset="0"/>
                <a:ea typeface="楷体_GB2312" pitchFamily="49" charset="-122"/>
              </a:rPr>
              <a:t>使对任意实数</a:t>
            </a: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zh-CN" sz="3200" b="1">
                <a:latin typeface="Arial" pitchFamily="34" charset="0"/>
                <a:ea typeface="楷体_GB2312" pitchFamily="49" charset="-122"/>
              </a:rPr>
              <a:t>都有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1787525" y="2743200"/>
          <a:ext cx="58737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4" imgW="1815840" imgH="330120" progId="Equation.3">
                  <p:embed/>
                </p:oleObj>
              </mc:Choice>
              <mc:Fallback>
                <p:oleObj name="Equation" r:id="rId4" imgW="1815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743200"/>
                        <a:ext cx="58737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228600" y="3810000"/>
            <a:ext cx="839653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3200" b="1" dirty="0">
                <a:latin typeface="Arial" pitchFamily="34" charset="0"/>
                <a:ea typeface="楷体_GB2312" pitchFamily="49" charset="-122"/>
              </a:rPr>
              <a:t>则称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3200" b="1" dirty="0">
                <a:latin typeface="Arial" pitchFamily="34" charset="0"/>
                <a:ea typeface="楷体_GB2312" pitchFamily="49" charset="-122"/>
              </a:rPr>
              <a:t>为连续型随机变量， 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f(x)</a:t>
            </a:r>
            <a:r>
              <a:rPr lang="zh-CN" altLang="zh-CN" sz="3200" b="1" dirty="0"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3200" b="1" dirty="0">
                <a:latin typeface="Arial" pitchFamily="34" charset="0"/>
                <a:ea typeface="楷体_GB2312" pitchFamily="49" charset="-122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概率密度函数</a:t>
            </a:r>
            <a:r>
              <a:rPr lang="zh-CN" altLang="zh-CN" sz="3200" b="1" dirty="0">
                <a:latin typeface="Arial" pitchFamily="34" charset="0"/>
                <a:ea typeface="楷体_GB2312" pitchFamily="49" charset="-122"/>
              </a:rPr>
              <a:t>，简称概率密度或密度函数.  </a:t>
            </a:r>
            <a:r>
              <a:rPr lang="zh-CN" altLang="zh-CN" sz="3200" b="1" dirty="0" smtClean="0">
                <a:latin typeface="Arial" pitchFamily="34" charset="0"/>
                <a:ea typeface="楷体_GB2312" pitchFamily="49" charset="-122"/>
              </a:rPr>
              <a:t>常</a:t>
            </a:r>
            <a:r>
              <a:rPr lang="zh-CN" altLang="zh-CN" sz="3200" b="1" dirty="0">
                <a:latin typeface="Arial" pitchFamily="34" charset="0"/>
                <a:ea typeface="楷体_GB2312" pitchFamily="49" charset="-122"/>
              </a:rPr>
              <a:t>记</a:t>
            </a:r>
            <a:r>
              <a:rPr lang="zh-CN" altLang="zh-CN" sz="3200" b="1" dirty="0" smtClean="0"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sz="3200" b="1" dirty="0" smtClean="0">
                <a:latin typeface="Arial" pitchFamily="34" charset="0"/>
                <a:ea typeface="楷体_GB2312" pitchFamily="49" charset="-122"/>
              </a:rPr>
              <a:t>:</a:t>
            </a:r>
            <a:endParaRPr lang="zh-CN" altLang="zh-CN" sz="3200" b="1" dirty="0">
              <a:latin typeface="Arial" pitchFamily="34" charset="0"/>
              <a:ea typeface="楷体_GB2312" pitchFamily="49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3200" b="1" dirty="0">
                <a:latin typeface="Arial" pitchFamily="34" charset="0"/>
                <a:ea typeface="楷体_GB2312" pitchFamily="49" charset="-122"/>
              </a:rPr>
              <a:t>～ 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f(x) ,  (-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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&lt;x&lt;+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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1061864"/>
            <a:ext cx="8229600" cy="7109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/>
              <a:t>一、概率密度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23042599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3" grpId="0" autoUpdateAnimBg="0"/>
      <p:bldP spid="163845" grpId="0" autoUpdateAnimBg="0"/>
      <p:bldP spid="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15925" y="821656"/>
            <a:ext cx="377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密度函数的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几何意义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为</a:t>
            </a:r>
            <a:endParaRPr lang="zh-CN" altLang="en-US" sz="2800" b="1" dirty="0"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121188"/>
              </p:ext>
            </p:extLst>
          </p:nvPr>
        </p:nvGraphicFramePr>
        <p:xfrm>
          <a:off x="1676400" y="5562600"/>
          <a:ext cx="4419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公式" r:id="rId4" imgW="1549080" imgH="330120" progId="Equation.3">
                  <p:embed/>
                </p:oleObj>
              </mc:Choice>
              <mc:Fallback>
                <p:oleObj name="公式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44196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11"/>
              </p:ext>
            </p:extLst>
          </p:nvPr>
        </p:nvGraphicFramePr>
        <p:xfrm>
          <a:off x="1524000" y="1452215"/>
          <a:ext cx="5181600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BMP 图象" r:id="rId6" imgW="1554615" imgH="1241905" progId="Paint.Picture">
                  <p:embed/>
                </p:oleObj>
              </mc:Choice>
              <mc:Fallback>
                <p:oleObj name="BMP 图象" r:id="rId6" imgW="1554615" imgH="124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52215"/>
                        <a:ext cx="5181600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438366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685800" y="882352"/>
            <a:ext cx="7543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Arial" pitchFamily="34" charset="0"/>
                <a:ea typeface="楷体_GB2312" pitchFamily="49" charset="-122"/>
              </a:rPr>
              <a:t>2.  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密度函数的性质 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Arial" pitchFamily="34" charset="0"/>
                <a:ea typeface="楷体_GB2312" pitchFamily="49" charset="-122"/>
              </a:rPr>
              <a:t>(1) </a:t>
            </a:r>
            <a:r>
              <a:rPr lang="zh-CN" altLang="en-US" sz="2800" b="1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非负性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f(x)</a:t>
            </a:r>
            <a:r>
              <a:rPr lang="en-US" altLang="zh-CN" sz="28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0</a:t>
            </a:r>
            <a:r>
              <a:rPr lang="zh-CN" altLang="en-US" sz="28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(-</a:t>
            </a:r>
            <a:r>
              <a:rPr lang="en-US" altLang="zh-CN" sz="28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&lt;x&lt;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  <a:p>
            <a:pPr eaLnBrk="0" hangingPunct="0"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b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(2)</a:t>
            </a:r>
            <a:r>
              <a:rPr lang="zh-CN" altLang="en-US" sz="2800" b="1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归一性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297741"/>
              </p:ext>
            </p:extLst>
          </p:nvPr>
        </p:nvGraphicFramePr>
        <p:xfrm>
          <a:off x="2609850" y="2330152"/>
          <a:ext cx="2628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4" imgW="876240" imgH="330120" progId="Equation.3">
                  <p:embed/>
                </p:oleObj>
              </mc:Choice>
              <mc:Fallback>
                <p:oleObj name="Equation" r:id="rId4" imgW="8762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330152"/>
                        <a:ext cx="26289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304800" y="3168352"/>
            <a:ext cx="8610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性质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(1)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(2)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是密度函数的充要性质；</a:t>
            </a:r>
            <a:r>
              <a:rPr lang="zh-CN" altLang="zh-CN" sz="2800">
                <a:latin typeface="Arial" pitchFamily="34" charset="0"/>
                <a:ea typeface="楷体_GB2312" pitchFamily="49" charset="-122"/>
              </a:rPr>
              <a:t>     </a:t>
            </a:r>
            <a:endParaRPr lang="zh-CN" altLang="en-US" sz="280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65894" name="WordArt 6"/>
          <p:cNvSpPr>
            <a:spLocks noChangeArrowheads="1" noChangeShapeType="1" noTextEdit="1"/>
          </p:cNvSpPr>
          <p:nvPr/>
        </p:nvSpPr>
        <p:spPr bwMode="auto">
          <a:xfrm>
            <a:off x="1066800" y="3854152"/>
            <a:ext cx="990600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28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EX</a:t>
            </a:r>
            <a:endParaRPr lang="zh-CN" altLang="en-US" sz="2800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graphicFrame>
        <p:nvGraphicFramePr>
          <p:cNvPr id="165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873471"/>
              </p:ext>
            </p:extLst>
          </p:nvPr>
        </p:nvGraphicFramePr>
        <p:xfrm>
          <a:off x="3581400" y="4616152"/>
          <a:ext cx="2438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Equation" r:id="rId6" imgW="787320" imgH="253800" progId="Equation.3">
                  <p:embed/>
                </p:oleObj>
              </mc:Choice>
              <mc:Fallback>
                <p:oleObj name="Equation" r:id="rId6" imgW="787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16152"/>
                        <a:ext cx="2438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2651125" y="3820815"/>
            <a:ext cx="4320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华文行楷" pitchFamily="2" charset="-122"/>
              </a:rPr>
              <a:t>设随机变量</a:t>
            </a:r>
            <a:r>
              <a:rPr lang="en-US" altLang="zh-CN" sz="2800">
                <a:ea typeface="华文行楷" pitchFamily="2" charset="-122"/>
              </a:rPr>
              <a:t>X</a:t>
            </a:r>
            <a:r>
              <a:rPr lang="zh-CN" altLang="en-US" sz="2800">
                <a:ea typeface="华文行楷" pitchFamily="2" charset="-122"/>
              </a:rPr>
              <a:t>的概率密度为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2362200" y="5301952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华文行楷" pitchFamily="2" charset="-122"/>
              </a:rPr>
              <a:t>求常数</a:t>
            </a:r>
            <a:r>
              <a:rPr lang="en-US" altLang="zh-CN" sz="2800">
                <a:ea typeface="华文行楷" pitchFamily="2" charset="-122"/>
              </a:rPr>
              <a:t>a.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7467600" y="4768552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答</a:t>
            </a:r>
            <a:r>
              <a:rPr lang="en-US" altLang="zh-CN" sz="2800">
                <a:ea typeface="宋体" pitchFamily="2" charset="-122"/>
              </a:rPr>
              <a:t>:</a:t>
            </a:r>
          </a:p>
        </p:txBody>
      </p:sp>
      <p:graphicFrame>
        <p:nvGraphicFramePr>
          <p:cNvPr id="165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729397"/>
              </p:ext>
            </p:extLst>
          </p:nvPr>
        </p:nvGraphicFramePr>
        <p:xfrm>
          <a:off x="7391400" y="5454352"/>
          <a:ext cx="1104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Equation" r:id="rId8" imgW="380880" imgH="393480" progId="Equation.3">
                  <p:embed/>
                </p:oleObj>
              </mc:Choice>
              <mc:Fallback>
                <p:oleObj name="Equation" r:id="rId8" imgW="38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454352"/>
                        <a:ext cx="1104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401333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build="p" autoUpdateAnimBg="0"/>
      <p:bldP spid="165893" grpId="0" autoUpdateAnimBg="0"/>
      <p:bldP spid="165894" grpId="0" animBg="1"/>
      <p:bldP spid="165896" grpId="0" autoUpdateAnimBg="0"/>
      <p:bldP spid="165897" grpId="0" autoUpdateAnimBg="0"/>
      <p:bldP spid="1658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随机变量的引入</a:t>
            </a:r>
            <a:endParaRPr lang="zh-CN" altLang="en-US" sz="2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31950" y="1362075"/>
            <a:ext cx="2147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ea typeface="黑体" pitchFamily="49" charset="-122"/>
              </a:rPr>
              <a:t>例</a:t>
            </a:r>
            <a:r>
              <a:rPr kumimoji="1" lang="en-US" altLang="zh-CN" sz="2800"/>
              <a:t>1    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35213" y="1362075"/>
            <a:ext cx="6808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在一装有红球、白球的袋中任摸一个球</a:t>
            </a:r>
            <a:r>
              <a:rPr kumimoji="1" lang="en-US" altLang="zh-CN" sz="2800">
                <a:solidFill>
                  <a:srgbClr val="000000"/>
                </a:solidFill>
              </a:rPr>
              <a:t>,    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9788" y="1985963"/>
            <a:ext cx="4164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观察摸出球的颜色</a:t>
            </a:r>
            <a:r>
              <a:rPr kumimoji="1" lang="en-US" altLang="zh-CN" sz="2800">
                <a:solidFill>
                  <a:srgbClr val="000000"/>
                </a:solidFill>
              </a:rPr>
              <a:t>.    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0200" y="2724150"/>
            <a:ext cx="3332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kumimoji="1" lang="en-US" altLang="zh-CN" sz="2800">
                <a:solidFill>
                  <a:srgbClr val="000000"/>
                </a:solidFill>
                <a:ea typeface="宋体" pitchFamily="2" charset="-122"/>
              </a:rPr>
              <a:t>={</a:t>
            </a:r>
            <a:r>
              <a:rPr kumimoji="1" lang="zh-CN" altLang="en-US" sz="2800">
                <a:solidFill>
                  <a:srgbClr val="000000"/>
                </a:solidFill>
                <a:latin typeface="Tahoma" pitchFamily="34" charset="0"/>
              </a:rPr>
              <a:t>红色、白色</a:t>
            </a:r>
            <a:r>
              <a:rPr kumimoji="1" lang="en-US" altLang="zh-CN" sz="2800">
                <a:solidFill>
                  <a:srgbClr val="000000"/>
                </a:solidFill>
                <a:ea typeface="宋体" pitchFamily="2" charset="-122"/>
              </a:rPr>
              <a:t>}</a:t>
            </a:r>
            <a:r>
              <a:rPr kumimoji="1" lang="en-US" altLang="zh-CN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     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 rot="-10783488">
            <a:off x="2333625" y="3263900"/>
            <a:ext cx="1573213" cy="215900"/>
            <a:chOff x="2208" y="1344"/>
            <a:chExt cx="1200" cy="2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462213" y="3422650"/>
            <a:ext cx="1749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ahoma" pitchFamily="34" charset="0"/>
              </a:rPr>
              <a:t>非数量   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943600" y="2774950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</a:rPr>
              <a:t>将</a:t>
            </a:r>
            <a:r>
              <a:rPr kumimoji="1" lang="en-US" altLang="zh-CN" sz="2800" i="1">
                <a:solidFill>
                  <a:srgbClr val="000000"/>
                </a:solidFill>
              </a:rPr>
              <a:t>S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</a:rPr>
              <a:t>数量化</a:t>
            </a:r>
            <a:r>
              <a:rPr kumimoji="1" lang="zh-CN" altLang="en-US" sz="280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    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495800" y="2647950"/>
            <a:ext cx="1143000" cy="533400"/>
            <a:chOff x="3024" y="1776"/>
            <a:chExt cx="720" cy="336"/>
          </a:xfrm>
        </p:grpSpPr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3024" y="1968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0" name="Object 18"/>
            <p:cNvGraphicFramePr>
              <a:graphicFrameLocks noChangeAspect="1"/>
            </p:cNvGraphicFramePr>
            <p:nvPr/>
          </p:nvGraphicFramePr>
          <p:xfrm>
            <a:off x="3312" y="177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8" name="Equation" r:id="rId3" imgW="190440" imgH="317160" progId="Equation.3">
                    <p:embed/>
                  </p:oleObj>
                </mc:Choice>
                <mc:Fallback>
                  <p:oleObj name="Equation" r:id="rId3" imgW="1904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7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822325" y="4027488"/>
            <a:ext cx="3605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</a:rPr>
              <a:t>可采用下列方法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136650" y="4789488"/>
            <a:ext cx="2819400" cy="1295400"/>
          </a:xfrm>
          <a:prstGeom prst="rect">
            <a:avLst/>
          </a:prstGeom>
          <a:solidFill>
            <a:srgbClr val="7360FE"/>
          </a:solidFill>
          <a:ln w="1905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32364"/>
              </p:ext>
            </p:extLst>
          </p:nvPr>
        </p:nvGraphicFramePr>
        <p:xfrm>
          <a:off x="3575050" y="5767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9" name="Equation" r:id="rId5" imgW="279360" imgH="317160" progId="Equation.3">
                  <p:embed/>
                </p:oleObj>
              </mc:Choice>
              <mc:Fallback>
                <p:oleObj name="Equation" r:id="rId5" imgW="279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5767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670050" y="5246688"/>
            <a:ext cx="1025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Tahoma" pitchFamily="34" charset="0"/>
                <a:ea typeface="黑体" pitchFamily="49" charset="-122"/>
              </a:rPr>
              <a:t>红色</a:t>
            </a:r>
            <a:endParaRPr kumimoji="1" lang="zh-CN" altLang="en-US" sz="28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508250" y="5246688"/>
            <a:ext cx="1122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  <a:latin typeface="Tahoma" pitchFamily="34" charset="0"/>
              </a:rPr>
              <a:t>白色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260850" y="5024438"/>
            <a:ext cx="1447800" cy="679450"/>
            <a:chOff x="2544" y="3172"/>
            <a:chExt cx="912" cy="428"/>
          </a:xfrm>
        </p:grpSpPr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>
              <a:off x="2544" y="3456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8" name="Object 26"/>
            <p:cNvGraphicFramePr>
              <a:graphicFrameLocks noChangeAspect="1"/>
            </p:cNvGraphicFramePr>
            <p:nvPr/>
          </p:nvGraphicFramePr>
          <p:xfrm>
            <a:off x="2684" y="3172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0" name="Equation" r:id="rId7" imgW="774360" imgH="393480" progId="Equation.3">
                    <p:embed/>
                  </p:oleObj>
                </mc:Choice>
                <mc:Fallback>
                  <p:oleObj name="Equation" r:id="rId7" imgW="7743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3172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Freeform 27"/>
          <p:cNvSpPr>
            <a:spLocks/>
          </p:cNvSpPr>
          <p:nvPr/>
        </p:nvSpPr>
        <p:spPr bwMode="auto">
          <a:xfrm>
            <a:off x="6242050" y="4637088"/>
            <a:ext cx="2286000" cy="1460500"/>
          </a:xfrm>
          <a:custGeom>
            <a:avLst/>
            <a:gdLst>
              <a:gd name="T0" fmla="*/ 72 w 1240"/>
              <a:gd name="T1" fmla="*/ 432 h 968"/>
              <a:gd name="T2" fmla="*/ 360 w 1240"/>
              <a:gd name="T3" fmla="*/ 0 h 968"/>
              <a:gd name="T4" fmla="*/ 1176 w 1240"/>
              <a:gd name="T5" fmla="*/ 432 h 968"/>
              <a:gd name="T6" fmla="*/ 744 w 1240"/>
              <a:gd name="T7" fmla="*/ 912 h 968"/>
              <a:gd name="T8" fmla="*/ 120 w 1240"/>
              <a:gd name="T9" fmla="*/ 768 h 968"/>
              <a:gd name="T10" fmla="*/ 72 w 1240"/>
              <a:gd name="T11" fmla="*/ 432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0" h="968">
                <a:moveTo>
                  <a:pt x="72" y="432"/>
                </a:moveTo>
                <a:cubicBezTo>
                  <a:pt x="112" y="304"/>
                  <a:pt x="176" y="0"/>
                  <a:pt x="360" y="0"/>
                </a:cubicBezTo>
                <a:cubicBezTo>
                  <a:pt x="544" y="0"/>
                  <a:pt x="1112" y="280"/>
                  <a:pt x="1176" y="432"/>
                </a:cubicBezTo>
                <a:cubicBezTo>
                  <a:pt x="1240" y="584"/>
                  <a:pt x="920" y="856"/>
                  <a:pt x="744" y="912"/>
                </a:cubicBezTo>
                <a:cubicBezTo>
                  <a:pt x="568" y="968"/>
                  <a:pt x="240" y="840"/>
                  <a:pt x="120" y="768"/>
                </a:cubicBezTo>
                <a:cubicBezTo>
                  <a:pt x="0" y="696"/>
                  <a:pt x="32" y="560"/>
                  <a:pt x="72" y="432"/>
                </a:cubicBezTo>
                <a:close/>
              </a:path>
            </a:pathLst>
          </a:custGeom>
          <a:solidFill>
            <a:srgbClr val="F668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graphicFrame>
        <p:nvGraphicFramePr>
          <p:cNvPr id="3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719226"/>
              </p:ext>
            </p:extLst>
          </p:nvPr>
        </p:nvGraphicFramePr>
        <p:xfrm>
          <a:off x="7613650" y="5627688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1" name="Equation" r:id="rId9" imgW="291960" imgH="291960" progId="Equation.3">
                  <p:embed/>
                </p:oleObj>
              </mc:Choice>
              <mc:Fallback>
                <p:oleObj name="Equation" r:id="rId9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50" y="5627688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9"/>
          <p:cNvSpPr>
            <a:spLocks/>
          </p:cNvSpPr>
          <p:nvPr/>
        </p:nvSpPr>
        <p:spPr bwMode="auto">
          <a:xfrm>
            <a:off x="2279650" y="4484688"/>
            <a:ext cx="5029200" cy="990600"/>
          </a:xfrm>
          <a:custGeom>
            <a:avLst/>
            <a:gdLst>
              <a:gd name="T0" fmla="*/ 0 w 3504"/>
              <a:gd name="T1" fmla="*/ 496 h 592"/>
              <a:gd name="T2" fmla="*/ 1728 w 3504"/>
              <a:gd name="T3" fmla="*/ 16 h 592"/>
              <a:gd name="T4" fmla="*/ 3504 w 3504"/>
              <a:gd name="T5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04" h="592">
                <a:moveTo>
                  <a:pt x="0" y="496"/>
                </a:moveTo>
                <a:cubicBezTo>
                  <a:pt x="572" y="248"/>
                  <a:pt x="1144" y="0"/>
                  <a:pt x="1728" y="16"/>
                </a:cubicBezTo>
                <a:cubicBezTo>
                  <a:pt x="2312" y="32"/>
                  <a:pt x="3208" y="496"/>
                  <a:pt x="3504" y="59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60421"/>
              </p:ext>
            </p:extLst>
          </p:nvPr>
        </p:nvGraphicFramePr>
        <p:xfrm>
          <a:off x="7239000" y="5176838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2" name="Equation" r:id="rId11" imgW="177480" imgH="304560" progId="Equation.3">
                  <p:embed/>
                </p:oleObj>
              </mc:Choice>
              <mc:Fallback>
                <p:oleObj name="Equation" r:id="rId11" imgW="177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76838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31"/>
          <p:cNvSpPr>
            <a:spLocks/>
          </p:cNvSpPr>
          <p:nvPr/>
        </p:nvSpPr>
        <p:spPr bwMode="auto">
          <a:xfrm>
            <a:off x="3270250" y="5551488"/>
            <a:ext cx="3733800" cy="457200"/>
          </a:xfrm>
          <a:custGeom>
            <a:avLst/>
            <a:gdLst>
              <a:gd name="T0" fmla="*/ 0 w 2976"/>
              <a:gd name="T1" fmla="*/ 0 h 440"/>
              <a:gd name="T2" fmla="*/ 1440 w 2976"/>
              <a:gd name="T3" fmla="*/ 432 h 440"/>
              <a:gd name="T4" fmla="*/ 2976 w 2976"/>
              <a:gd name="T5" fmla="*/ 4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440">
                <a:moveTo>
                  <a:pt x="0" y="0"/>
                </a:moveTo>
                <a:cubicBezTo>
                  <a:pt x="472" y="212"/>
                  <a:pt x="944" y="424"/>
                  <a:pt x="1440" y="432"/>
                </a:cubicBezTo>
                <a:cubicBezTo>
                  <a:pt x="1936" y="440"/>
                  <a:pt x="2720" y="112"/>
                  <a:pt x="2976" y="4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BEC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graphicFrame>
        <p:nvGraphicFramePr>
          <p:cNvPr id="3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67563"/>
              </p:ext>
            </p:extLst>
          </p:nvPr>
        </p:nvGraphicFramePr>
        <p:xfrm>
          <a:off x="7004050" y="5475288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3" name="Equation" r:id="rId13" imgW="203040" imgH="317160" progId="Equation.3">
                  <p:embed/>
                </p:oleObj>
              </mc:Choice>
              <mc:Fallback>
                <p:oleObj name="Equation" r:id="rId13" imgW="203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5475288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8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533400" y="955575"/>
            <a:ext cx="430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>
                <a:latin typeface="Arial" pitchFamily="34" charset="0"/>
                <a:ea typeface="楷体_GB2312" pitchFamily="49" charset="-122"/>
              </a:rPr>
              <a:t>(3) 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若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是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f(</a:t>
            </a:r>
            <a:r>
              <a:rPr lang="en-US" altLang="zh-CN" sz="2800" b="1" i="1">
                <a:ea typeface="华文行楷" pitchFamily="2" charset="-122"/>
              </a:rPr>
              <a:t>x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的连续点，则</a:t>
            </a:r>
            <a:endParaRPr lang="zh-CN" altLang="en-US" sz="2800" b="1"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752078"/>
              </p:ext>
            </p:extLst>
          </p:nvPr>
        </p:nvGraphicFramePr>
        <p:xfrm>
          <a:off x="2743200" y="1717575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3" imgW="888840" imgH="393480" progId="Equation.3">
                  <p:embed/>
                </p:oleObj>
              </mc:Choice>
              <mc:Fallback>
                <p:oleObj name="Equation" r:id="rId3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17575"/>
                        <a:ext cx="243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4" name="WordArt 6"/>
          <p:cNvSpPr>
            <a:spLocks noChangeArrowheads="1" noChangeShapeType="1" noTextEdit="1"/>
          </p:cNvSpPr>
          <p:nvPr/>
        </p:nvSpPr>
        <p:spPr bwMode="auto">
          <a:xfrm>
            <a:off x="762000" y="2784375"/>
            <a:ext cx="990600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28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EX</a:t>
            </a:r>
            <a:endParaRPr lang="zh-CN" altLang="en-US" sz="2800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438400" y="2936775"/>
            <a:ext cx="43204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华文行楷" pitchFamily="2" charset="-122"/>
              </a:rPr>
              <a:t>设随机变量</a:t>
            </a:r>
            <a:r>
              <a:rPr lang="en-US" altLang="zh-CN" sz="2800">
                <a:ea typeface="华文行楷" pitchFamily="2" charset="-122"/>
              </a:rPr>
              <a:t>X</a:t>
            </a:r>
            <a:r>
              <a:rPr lang="zh-CN" altLang="en-US" sz="2800">
                <a:ea typeface="华文行楷" pitchFamily="2" charset="-122"/>
              </a:rPr>
              <a:t>的分布函数为</a:t>
            </a:r>
          </a:p>
          <a:p>
            <a:r>
              <a:rPr lang="zh-CN" altLang="en-US" sz="2800">
                <a:ea typeface="华文行楷" pitchFamily="2" charset="-122"/>
              </a:rPr>
              <a:t>求</a:t>
            </a:r>
            <a:r>
              <a:rPr lang="en-US" altLang="zh-CN" sz="2800" i="1">
                <a:ea typeface="华文行楷" pitchFamily="2" charset="-122"/>
              </a:rPr>
              <a:t>f(x)</a:t>
            </a:r>
          </a:p>
        </p:txBody>
      </p:sp>
      <p:graphicFrame>
        <p:nvGraphicFramePr>
          <p:cNvPr id="196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53970"/>
              </p:ext>
            </p:extLst>
          </p:nvPr>
        </p:nvGraphicFramePr>
        <p:xfrm>
          <a:off x="2286000" y="4155975"/>
          <a:ext cx="3581400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5" imgW="1511280" imgH="787320" progId="Equation.3">
                  <p:embed/>
                </p:oleObj>
              </mc:Choice>
              <mc:Fallback>
                <p:oleObj name="Equation" r:id="rId5" imgW="15112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55975"/>
                        <a:ext cx="3581400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2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75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nimBg="1"/>
      <p:bldP spid="1966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323528" y="1137591"/>
            <a:ext cx="8583488" cy="149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3200" b="1" dirty="0"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3200" b="1" dirty="0">
                <a:latin typeface="华文仿宋" pitchFamily="2" charset="-122"/>
                <a:ea typeface="华文仿宋" pitchFamily="2" charset="-122"/>
              </a:rPr>
              <a:t>） </a:t>
            </a:r>
            <a:r>
              <a:rPr lang="zh-CN" altLang="zh-CN" sz="3200" b="1" dirty="0">
                <a:latin typeface="华文仿宋" pitchFamily="2" charset="-122"/>
                <a:ea typeface="华文仿宋" pitchFamily="2" charset="-122"/>
              </a:rPr>
              <a:t>对任意实数</a:t>
            </a:r>
            <a:r>
              <a:rPr lang="en-US" altLang="zh-CN" sz="3200" b="1" i="1" dirty="0">
                <a:latin typeface="华文仿宋" pitchFamily="2" charset="-122"/>
                <a:ea typeface="华文仿宋" pitchFamily="2" charset="-122"/>
              </a:rPr>
              <a:t>b</a:t>
            </a:r>
            <a:r>
              <a:rPr lang="zh-CN" altLang="en-US" sz="3200" b="1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zh-CN" sz="3200" b="1" dirty="0">
                <a:latin typeface="华文仿宋" pitchFamily="2" charset="-122"/>
                <a:ea typeface="华文仿宋" pitchFamily="2" charset="-122"/>
              </a:rPr>
              <a:t>若</a:t>
            </a:r>
            <a:r>
              <a:rPr lang="en-US" altLang="zh-CN" sz="3200" b="1" dirty="0">
                <a:latin typeface="华文仿宋" pitchFamily="2" charset="-122"/>
                <a:ea typeface="华文仿宋" pitchFamily="2" charset="-122"/>
              </a:rPr>
              <a:t>X</a:t>
            </a:r>
            <a:r>
              <a:rPr lang="zh-CN" altLang="en-US" sz="3200" b="1" dirty="0">
                <a:latin typeface="华文仿宋" pitchFamily="2" charset="-122"/>
                <a:ea typeface="华文仿宋" pitchFamily="2" charset="-122"/>
              </a:rPr>
              <a:t>～ </a:t>
            </a:r>
            <a:r>
              <a:rPr lang="en-US" altLang="zh-CN" sz="3200" b="1" dirty="0">
                <a:latin typeface="华文仿宋" pitchFamily="2" charset="-122"/>
                <a:ea typeface="华文仿宋" pitchFamily="2" charset="-122"/>
              </a:rPr>
              <a:t>f(x)</a:t>
            </a:r>
            <a:r>
              <a:rPr lang="zh-CN" altLang="en-US" sz="3200" b="1" dirty="0" smtClean="0">
                <a:latin typeface="华文仿宋" pitchFamily="2" charset="-122"/>
                <a:ea typeface="华文仿宋" pitchFamily="2" charset="-122"/>
                <a:sym typeface="Symbol" pitchFamily="18" charset="2"/>
              </a:rPr>
              <a:t>，</a:t>
            </a:r>
            <a:r>
              <a:rPr lang="en-US" altLang="zh-CN" sz="3200" b="1" dirty="0" smtClean="0">
                <a:latin typeface="华文仿宋" pitchFamily="2" charset="-122"/>
                <a:ea typeface="华文仿宋" pitchFamily="2" charset="-122"/>
              </a:rPr>
              <a:t>(-</a:t>
            </a:r>
            <a:r>
              <a:rPr lang="en-US" altLang="zh-CN" sz="3200" b="1" dirty="0">
                <a:latin typeface="华文仿宋" pitchFamily="2" charset="-122"/>
                <a:ea typeface="华文仿宋" pitchFamily="2" charset="-122"/>
                <a:sym typeface="Symbol" pitchFamily="18" charset="2"/>
              </a:rPr>
              <a:t>&lt;x&lt;</a:t>
            </a:r>
            <a:r>
              <a:rPr lang="en-US" altLang="zh-CN" sz="3200" b="1" dirty="0">
                <a:latin typeface="华文仿宋" pitchFamily="2" charset="-122"/>
                <a:ea typeface="华文仿宋" pitchFamily="2" charset="-122"/>
              </a:rPr>
              <a:t>)</a:t>
            </a:r>
            <a:r>
              <a:rPr lang="zh-CN" altLang="en-US" sz="3200" b="1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zh-CN" sz="3200" b="1" dirty="0" smtClean="0">
                <a:latin typeface="华文仿宋" pitchFamily="2" charset="-122"/>
                <a:ea typeface="华文仿宋" pitchFamily="2" charset="-122"/>
              </a:rPr>
              <a:t>则</a:t>
            </a:r>
            <a:r>
              <a:rPr lang="en-US" altLang="zh-CN" sz="3200" b="1" dirty="0">
                <a:latin typeface="华文仿宋" pitchFamily="2" charset="-122"/>
                <a:ea typeface="华文仿宋" pitchFamily="2" charset="-122"/>
              </a:rPr>
              <a:t>P{X=</a:t>
            </a:r>
            <a:r>
              <a:rPr lang="en-US" altLang="zh-CN" sz="3200" b="1" i="1" dirty="0">
                <a:latin typeface="华文仿宋" pitchFamily="2" charset="-122"/>
                <a:ea typeface="华文仿宋" pitchFamily="2" charset="-122"/>
              </a:rPr>
              <a:t>b</a:t>
            </a:r>
            <a:r>
              <a:rPr lang="en-US" altLang="zh-CN" sz="3200" b="1" dirty="0">
                <a:latin typeface="华文仿宋" pitchFamily="2" charset="-122"/>
                <a:ea typeface="华文仿宋" pitchFamily="2" charset="-122"/>
              </a:rPr>
              <a:t>}</a:t>
            </a:r>
            <a:r>
              <a:rPr lang="zh-CN" altLang="en-US" sz="3200" b="1" dirty="0">
                <a:latin typeface="华文仿宋" pitchFamily="2" charset="-122"/>
                <a:ea typeface="华文仿宋" pitchFamily="2" charset="-122"/>
              </a:rPr>
              <a:t>＝</a:t>
            </a:r>
            <a:r>
              <a:rPr lang="en-US" altLang="zh-CN" sz="3200" b="1" dirty="0">
                <a:latin typeface="华文仿宋" pitchFamily="2" charset="-122"/>
                <a:ea typeface="华文仿宋" pitchFamily="2" charset="-122"/>
              </a:rPr>
              <a:t>0</a:t>
            </a:r>
            <a:r>
              <a:rPr lang="zh-CN" altLang="en-US" sz="3200" b="1" dirty="0" smtClean="0">
                <a:latin typeface="华文仿宋" pitchFamily="2" charset="-122"/>
                <a:ea typeface="华文仿宋" pitchFamily="2" charset="-122"/>
              </a:rPr>
              <a:t>。于是</a:t>
            </a:r>
            <a:endParaRPr lang="zh-CN" altLang="en-US" sz="3200" b="1" dirty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66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86260"/>
              </p:ext>
            </p:extLst>
          </p:nvPr>
        </p:nvGraphicFramePr>
        <p:xfrm>
          <a:off x="1017588" y="3035300"/>
          <a:ext cx="695642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4" imgW="2705040" imgH="482400" progId="Equation.DSMT4">
                  <p:embed/>
                </p:oleObj>
              </mc:Choice>
              <mc:Fallback>
                <p:oleObj name="Equation" r:id="rId4" imgW="2705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035300"/>
                        <a:ext cx="695642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276828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416039" y="752505"/>
            <a:ext cx="749436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 已知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随机变量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的概率密度为</a:t>
            </a:r>
          </a:p>
          <a:p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  <a:p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  <a:p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  <a:p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  <a:p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1)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求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的分布函数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F(x),  2)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求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P{X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(0.5,1.5)}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168383"/>
              </p:ext>
            </p:extLst>
          </p:nvPr>
        </p:nvGraphicFramePr>
        <p:xfrm>
          <a:off x="2057400" y="1545158"/>
          <a:ext cx="37338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公式" r:id="rId4" imgW="1777680" imgH="711000" progId="Equation.3">
                  <p:embed/>
                </p:oleObj>
              </mc:Choice>
              <mc:Fallback>
                <p:oleObj name="公式" r:id="rId4" imgW="1777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45158"/>
                        <a:ext cx="373380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697671"/>
              </p:ext>
            </p:extLst>
          </p:nvPr>
        </p:nvGraphicFramePr>
        <p:xfrm>
          <a:off x="2286000" y="3746574"/>
          <a:ext cx="4419600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BMP 图象" r:id="rId6" imgW="1356478" imgH="975238" progId="Paint.Picture">
                  <p:embed/>
                </p:oleObj>
              </mc:Choice>
              <mc:Fallback>
                <p:oleObj name="BMP 图象" r:id="rId6" imgW="1356478" imgH="97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46574"/>
                        <a:ext cx="4419600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34105"/>
              </p:ext>
            </p:extLst>
          </p:nvPr>
        </p:nvGraphicFramePr>
        <p:xfrm>
          <a:off x="2438400" y="3746574"/>
          <a:ext cx="4186238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BMP 图象" r:id="rId8" imgW="1348857" imgH="1097375" progId="Paint.Picture">
                  <p:embed/>
                </p:oleObj>
              </mc:Choice>
              <mc:Fallback>
                <p:oleObj name="BMP 图象" r:id="rId8" imgW="1348857" imgH="10973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46574"/>
                        <a:ext cx="4186238" cy="340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89615"/>
              </p:ext>
            </p:extLst>
          </p:nvPr>
        </p:nvGraphicFramePr>
        <p:xfrm>
          <a:off x="1331640" y="3746574"/>
          <a:ext cx="44196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BMP 图象" r:id="rId10" imgW="1234547" imgH="960203" progId="Paint.Picture">
                  <p:embed/>
                </p:oleObj>
              </mc:Choice>
              <mc:Fallback>
                <p:oleObj name="BMP 图象" r:id="rId10" imgW="1234547" imgH="9602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46574"/>
                        <a:ext cx="44196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690217"/>
              </p:ext>
            </p:extLst>
          </p:nvPr>
        </p:nvGraphicFramePr>
        <p:xfrm>
          <a:off x="4601145" y="3822774"/>
          <a:ext cx="4651375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BMP 图象" r:id="rId12" imgW="1303133" imgH="960203" progId="Paint.Picture">
                  <p:embed/>
                </p:oleObj>
              </mc:Choice>
              <mc:Fallback>
                <p:oleObj name="BMP 图象" r:id="rId12" imgW="1303133" imgH="9602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145" y="3822774"/>
                        <a:ext cx="4651375" cy="342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958119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61144"/>
            <a:ext cx="7772400" cy="685800"/>
          </a:xfrm>
        </p:spPr>
        <p:txBody>
          <a:bodyPr/>
          <a:lstStyle/>
          <a:p>
            <a:pPr algn="l"/>
            <a:r>
              <a:rPr lang="zh-CN" altLang="en-US" sz="2800" b="1" dirty="0"/>
              <a:t>二、几个常用的连续型分布</a:t>
            </a:r>
            <a:endParaRPr lang="zh-CN" altLang="en-US" dirty="0"/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33400" y="1394544"/>
            <a:ext cx="2743200" cy="152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800">
                <a:latin typeface="Arial" pitchFamily="34" charset="0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均匀分布</a:t>
            </a:r>
            <a:endParaRPr lang="zh-CN" altLang="en-US" sz="2800">
              <a:latin typeface="华文楷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 sz="2800">
                <a:latin typeface="Arial" pitchFamily="34" charset="0"/>
                <a:ea typeface="楷体_GB2312" pitchFamily="49" charset="-122"/>
              </a:rPr>
              <a:t>  若</a:t>
            </a:r>
            <a:r>
              <a:rPr lang="en-US" altLang="zh-CN" sz="280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2800">
                <a:latin typeface="Arial" pitchFamily="34" charset="0"/>
                <a:ea typeface="楷体_GB2312" pitchFamily="49" charset="-122"/>
              </a:rPr>
              <a:t>～</a:t>
            </a:r>
            <a:r>
              <a:rPr lang="en-US" altLang="zh-CN" sz="2800">
                <a:latin typeface="Arial" pitchFamily="34" charset="0"/>
                <a:ea typeface="楷体_GB2312" pitchFamily="49" charset="-122"/>
              </a:rPr>
              <a:t>f(x)</a:t>
            </a:r>
            <a:r>
              <a:rPr lang="zh-CN" altLang="en-US" sz="2800">
                <a:latin typeface="Arial" pitchFamily="34" charset="0"/>
                <a:ea typeface="楷体_GB2312" pitchFamily="49" charset="-122"/>
              </a:rPr>
              <a:t>＝ 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236"/>
              </p:ext>
            </p:extLst>
          </p:nvPr>
        </p:nvGraphicFramePr>
        <p:xfrm>
          <a:off x="2819400" y="2156544"/>
          <a:ext cx="30480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4" name="公式" r:id="rId4" imgW="1079280" imgH="609480" progId="Equation.3">
                  <p:embed/>
                </p:oleObj>
              </mc:Choice>
              <mc:Fallback>
                <p:oleObj name="公式" r:id="rId4" imgW="10792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56544"/>
                        <a:ext cx="30480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6781800" y="1623144"/>
            <a:ext cx="0" cy="14478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>
            <a:off x="6172200" y="2918544"/>
            <a:ext cx="24384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6781800" y="2308944"/>
            <a:ext cx="762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 flipV="1">
            <a:off x="7162800" y="2842344"/>
            <a:ext cx="0" cy="762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7924800" y="2842344"/>
            <a:ext cx="0" cy="762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68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56044"/>
              </p:ext>
            </p:extLst>
          </p:nvPr>
        </p:nvGraphicFramePr>
        <p:xfrm>
          <a:off x="7086600" y="2232744"/>
          <a:ext cx="176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5" name="公式" r:id="rId6" imgW="88560" imgH="101520" progId="Equation.3">
                  <p:embed/>
                </p:oleObj>
              </mc:Choice>
              <mc:Fallback>
                <p:oleObj name="公式" r:id="rId6" imgW="8856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32744"/>
                        <a:ext cx="176213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16430"/>
              </p:ext>
            </p:extLst>
          </p:nvPr>
        </p:nvGraphicFramePr>
        <p:xfrm>
          <a:off x="7848600" y="2232744"/>
          <a:ext cx="176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6" name="公式" r:id="rId8" imgW="88560" imgH="101520" progId="Equation.3">
                  <p:embed/>
                </p:oleObj>
              </mc:Choice>
              <mc:Fallback>
                <p:oleObj name="公式" r:id="rId8" imgW="8856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32744"/>
                        <a:ext cx="176213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Line 12"/>
          <p:cNvSpPr>
            <a:spLocks noChangeShapeType="1"/>
          </p:cNvSpPr>
          <p:nvPr/>
        </p:nvSpPr>
        <p:spPr bwMode="auto">
          <a:xfrm>
            <a:off x="7162800" y="2308944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 flipH="1">
            <a:off x="6172200" y="291854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68974" name="Line 14"/>
          <p:cNvSpPr>
            <a:spLocks noChangeShapeType="1"/>
          </p:cNvSpPr>
          <p:nvPr/>
        </p:nvSpPr>
        <p:spPr bwMode="auto">
          <a:xfrm>
            <a:off x="7924800" y="291854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68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15643"/>
              </p:ext>
            </p:extLst>
          </p:nvPr>
        </p:nvGraphicFramePr>
        <p:xfrm>
          <a:off x="6553200" y="2918544"/>
          <a:ext cx="206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" name="公式" r:id="rId9" imgW="126720" imgH="177480" progId="Equation.3">
                  <p:embed/>
                </p:oleObj>
              </mc:Choice>
              <mc:Fallback>
                <p:oleObj name="公式" r:id="rId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18544"/>
                        <a:ext cx="2063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31454"/>
              </p:ext>
            </p:extLst>
          </p:nvPr>
        </p:nvGraphicFramePr>
        <p:xfrm>
          <a:off x="7010400" y="2918544"/>
          <a:ext cx="2682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" name="公式" r:id="rId11" imgW="126720" imgH="139680" progId="Equation.3">
                  <p:embed/>
                </p:oleObj>
              </mc:Choice>
              <mc:Fallback>
                <p:oleObj name="公式" r:id="rId11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18544"/>
                        <a:ext cx="26828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678974"/>
              </p:ext>
            </p:extLst>
          </p:nvPr>
        </p:nvGraphicFramePr>
        <p:xfrm>
          <a:off x="7772400" y="2918544"/>
          <a:ext cx="2333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9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918544"/>
                        <a:ext cx="2333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09560"/>
              </p:ext>
            </p:extLst>
          </p:nvPr>
        </p:nvGraphicFramePr>
        <p:xfrm>
          <a:off x="1143000" y="5203304"/>
          <a:ext cx="64849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0" name="Equation" r:id="rId15" imgW="2793960" imgH="393480" progId="Equation.3">
                  <p:embed/>
                </p:oleObj>
              </mc:Choice>
              <mc:Fallback>
                <p:oleObj name="Equation" r:id="rId15" imgW="2793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03304"/>
                        <a:ext cx="64849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520126"/>
              </p:ext>
            </p:extLst>
          </p:nvPr>
        </p:nvGraphicFramePr>
        <p:xfrm>
          <a:off x="6858000" y="1394544"/>
          <a:ext cx="457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公式" r:id="rId17" imgW="304560" imgH="203040" progId="Equation.3">
                  <p:embed/>
                </p:oleObj>
              </mc:Choice>
              <mc:Fallback>
                <p:oleObj name="公式" r:id="rId17" imgW="304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94544"/>
                        <a:ext cx="457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791249"/>
              </p:ext>
            </p:extLst>
          </p:nvPr>
        </p:nvGraphicFramePr>
        <p:xfrm>
          <a:off x="8382000" y="2918544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2" name="公式" r:id="rId19" imgW="126720" imgH="126720" progId="Equation.3">
                  <p:embed/>
                </p:oleObj>
              </mc:Choice>
              <mc:Fallback>
                <p:oleObj name="公式" r:id="rId19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918544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1" name="Rectangle 21"/>
          <p:cNvSpPr>
            <a:spLocks noChangeArrowheads="1"/>
          </p:cNvSpPr>
          <p:nvPr/>
        </p:nvSpPr>
        <p:spPr bwMode="auto">
          <a:xfrm>
            <a:off x="569913" y="3528144"/>
            <a:ext cx="7881937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则称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在(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a,  b)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内服从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均匀分布。记作 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X~U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a,  b) </a:t>
            </a:r>
          </a:p>
        </p:txBody>
      </p:sp>
      <p:sp>
        <p:nvSpPr>
          <p:cNvPr id="168982" name="Rectangle 22"/>
          <p:cNvSpPr>
            <a:spLocks noChangeArrowheads="1"/>
          </p:cNvSpPr>
          <p:nvPr/>
        </p:nvSpPr>
        <p:spPr bwMode="auto">
          <a:xfrm>
            <a:off x="1447800" y="4365104"/>
            <a:ext cx="545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对任意实数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c, d (a&lt;c&lt;d&lt;b)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都有</a:t>
            </a:r>
            <a:endParaRPr lang="zh-CN" altLang="en-US" sz="2800" b="1" dirty="0"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180625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  <p:bldP spid="168981" grpId="0" autoUpdateAnimBg="0"/>
      <p:bldP spid="16898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79512" y="861144"/>
            <a:ext cx="8856984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长途汽车起点站于每时的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分发车，设乘客不知发车时间，于每小时的任意时刻随机地到达车站，求乘客候车时间超过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分钟的概率</a:t>
            </a:r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34858"/>
              </p:ext>
            </p:extLst>
          </p:nvPr>
        </p:nvGraphicFramePr>
        <p:xfrm>
          <a:off x="685800" y="5020394"/>
          <a:ext cx="782852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4" imgW="3581280" imgH="203040" progId="Equation.3">
                  <p:embed/>
                </p:oleObj>
              </mc:Choice>
              <mc:Fallback>
                <p:oleObj name="Equation" r:id="rId4" imgW="358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0394"/>
                        <a:ext cx="782852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12270"/>
              </p:ext>
            </p:extLst>
          </p:nvPr>
        </p:nvGraphicFramePr>
        <p:xfrm>
          <a:off x="1447800" y="2689944"/>
          <a:ext cx="634405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位图图像" r:id="rId6" imgW="2161905" imgH="343039" progId="Paint.Picture">
                  <p:embed/>
                </p:oleObj>
              </mc:Choice>
              <mc:Fallback>
                <p:oleObj name="位图图像" r:id="rId6" imgW="2161905" imgH="3430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89944"/>
                        <a:ext cx="634405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2888826" y="2200528"/>
            <a:ext cx="5553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15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5406601" y="2271966"/>
            <a:ext cx="5553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45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11560" y="3604344"/>
            <a:ext cx="7416824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解：设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Arial"/>
                <a:ea typeface="楷体_GB2312" pitchFamily="49" charset="-122"/>
              </a:rPr>
              <a:t>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乘客候车时间超过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分钟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Arial"/>
                <a:ea typeface="楷体_GB2312" pitchFamily="49" charset="-122"/>
              </a:rPr>
              <a:t>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乘客于某时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分钟到达，则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U(0,60)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44619"/>
              </p:ext>
            </p:extLst>
          </p:nvPr>
        </p:nvGraphicFramePr>
        <p:xfrm>
          <a:off x="1523999" y="5585544"/>
          <a:ext cx="21936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Equation" r:id="rId8" imgW="1002960" imgH="393480" progId="Equation.3">
                  <p:embed/>
                </p:oleObj>
              </mc:Choice>
              <mc:Fallback>
                <p:oleObj name="Equation" r:id="rId8" imgW="1002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9" y="5585544"/>
                        <a:ext cx="21936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383673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9" grpId="0" autoUpdateAnimBg="0"/>
      <p:bldP spid="169990" grpId="0" autoUpdateAnimBg="0"/>
      <p:bldP spid="16999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614363" y="990600"/>
            <a:ext cx="200818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latin typeface="Arial" pitchFamily="34" charset="0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指数分布</a:t>
            </a:r>
            <a:endParaRPr lang="zh-CN" altLang="en-US" sz="2800">
              <a:latin typeface="Arial" pitchFamily="34" charset="0"/>
              <a:ea typeface="楷体_GB2312" pitchFamily="49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latin typeface="Arial" pitchFamily="34" charset="0"/>
                <a:ea typeface="楷体_GB2312" pitchFamily="49" charset="-122"/>
              </a:rPr>
              <a:t>       若 </a:t>
            </a:r>
            <a:r>
              <a:rPr lang="en-US" altLang="zh-CN" sz="280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en-US" sz="2800">
                <a:latin typeface="Arial" pitchFamily="34" charset="0"/>
                <a:ea typeface="楷体_GB2312" pitchFamily="49" charset="-122"/>
              </a:rPr>
              <a:t>～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89283"/>
              </p:ext>
            </p:extLst>
          </p:nvPr>
        </p:nvGraphicFramePr>
        <p:xfrm>
          <a:off x="2590800" y="1371600"/>
          <a:ext cx="3276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公式" r:id="rId4" imgW="1218960" imgH="482400" progId="Equation.3">
                  <p:embed/>
                </p:oleObj>
              </mc:Choice>
              <mc:Fallback>
                <p:oleObj name="公式" r:id="rId4" imgW="1218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71600"/>
                        <a:ext cx="3276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609600" y="2895600"/>
            <a:ext cx="586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则称</a:t>
            </a:r>
            <a:r>
              <a:rPr lang="en-US" altLang="zh-CN" sz="2800" b="1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服从参数为</a:t>
            </a:r>
            <a:r>
              <a:rPr lang="zh-CN" altLang="zh-CN" sz="28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</a:t>
            </a:r>
            <a:r>
              <a:rPr lang="zh-CN" altLang="zh-CN" sz="2800" b="1">
                <a:latin typeface="Arial" pitchFamily="34" charset="0"/>
                <a:ea typeface="楷体_GB2312" pitchFamily="49" charset="-122"/>
              </a:rPr>
              <a:t>&gt;0的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指数分布。</a:t>
            </a:r>
          </a:p>
          <a:p>
            <a:pPr eaLnBrk="0" hangingPunct="0"/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其分布函数为</a:t>
            </a:r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 flipV="1">
            <a:off x="6705600" y="1143000"/>
            <a:ext cx="1588" cy="10668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auto">
          <a:xfrm>
            <a:off x="6400800" y="2362200"/>
            <a:ext cx="2286000" cy="1588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308449"/>
              </p:ext>
            </p:extLst>
          </p:nvPr>
        </p:nvGraphicFramePr>
        <p:xfrm>
          <a:off x="6556375" y="1160463"/>
          <a:ext cx="2238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文档" r:id="rId6" imgW="224280" imgH="863640" progId="Word.Document.8">
                  <p:embed/>
                </p:oleObj>
              </mc:Choice>
              <mc:Fallback>
                <p:oleObj name="文档" r:id="rId6" imgW="224280" imgH="863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1160463"/>
                        <a:ext cx="2238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Arc 8"/>
          <p:cNvSpPr>
            <a:spLocks/>
          </p:cNvSpPr>
          <p:nvPr/>
        </p:nvSpPr>
        <p:spPr bwMode="auto">
          <a:xfrm rot="10800000">
            <a:off x="6705600" y="1605290"/>
            <a:ext cx="1716088" cy="523220"/>
          </a:xfrm>
          <a:custGeom>
            <a:avLst/>
            <a:gdLst>
              <a:gd name="G0" fmla="+- 2725 0 0"/>
              <a:gd name="G1" fmla="+- 21600 0 0"/>
              <a:gd name="G2" fmla="+- 21600 0 0"/>
              <a:gd name="T0" fmla="*/ 0 w 24320"/>
              <a:gd name="T1" fmla="*/ 173 h 21600"/>
              <a:gd name="T2" fmla="*/ 24320 w 24320"/>
              <a:gd name="T3" fmla="*/ 21121 h 21600"/>
              <a:gd name="T4" fmla="*/ 2725 w 2432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20" h="21600" fill="none" extrusionOk="0">
                <a:moveTo>
                  <a:pt x="-1" y="172"/>
                </a:moveTo>
                <a:cubicBezTo>
                  <a:pt x="903" y="57"/>
                  <a:pt x="1813" y="-1"/>
                  <a:pt x="2725" y="0"/>
                </a:cubicBezTo>
                <a:cubicBezTo>
                  <a:pt x="14467" y="0"/>
                  <a:pt x="24059" y="9381"/>
                  <a:pt x="24319" y="21121"/>
                </a:cubicBezTo>
              </a:path>
              <a:path w="24320" h="21600" stroke="0" extrusionOk="0">
                <a:moveTo>
                  <a:pt x="-1" y="172"/>
                </a:moveTo>
                <a:cubicBezTo>
                  <a:pt x="903" y="57"/>
                  <a:pt x="1813" y="-1"/>
                  <a:pt x="2725" y="0"/>
                </a:cubicBezTo>
                <a:cubicBezTo>
                  <a:pt x="14467" y="0"/>
                  <a:pt x="24059" y="9381"/>
                  <a:pt x="24319" y="21121"/>
                </a:cubicBezTo>
                <a:lnTo>
                  <a:pt x="2725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 flipH="1">
            <a:off x="5943600" y="2362200"/>
            <a:ext cx="762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71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60701"/>
              </p:ext>
            </p:extLst>
          </p:nvPr>
        </p:nvGraphicFramePr>
        <p:xfrm>
          <a:off x="6019800" y="730250"/>
          <a:ext cx="609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公式" r:id="rId8" imgW="304560" imgH="203040" progId="Equation.3">
                  <p:embed/>
                </p:oleObj>
              </mc:Choice>
              <mc:Fallback>
                <p:oleObj name="公式" r:id="rId8" imgW="304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730250"/>
                        <a:ext cx="6096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78095"/>
              </p:ext>
            </p:extLst>
          </p:nvPr>
        </p:nvGraphicFramePr>
        <p:xfrm>
          <a:off x="8534400" y="2149475"/>
          <a:ext cx="3048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公式" r:id="rId10" imgW="126720" imgH="126720" progId="Equation.3">
                  <p:embed/>
                </p:oleObj>
              </mc:Choice>
              <mc:Fallback>
                <p:oleObj name="公式" r:id="rId10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149475"/>
                        <a:ext cx="3048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621806"/>
              </p:ext>
            </p:extLst>
          </p:nvPr>
        </p:nvGraphicFramePr>
        <p:xfrm>
          <a:off x="6477000" y="2438400"/>
          <a:ext cx="2254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公式" r:id="rId12" imgW="126720" imgH="177480" progId="Equation.3">
                  <p:embed/>
                </p:oleObj>
              </mc:Choice>
              <mc:Fallback>
                <p:oleObj name="公式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2254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1" name="Oval 13"/>
          <p:cNvSpPr>
            <a:spLocks noChangeArrowheads="1"/>
          </p:cNvSpPr>
          <p:nvPr/>
        </p:nvSpPr>
        <p:spPr bwMode="auto">
          <a:xfrm>
            <a:off x="6629400" y="1118027"/>
            <a:ext cx="259766" cy="73574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>
            <a:off x="6705600" y="2133600"/>
            <a:ext cx="0" cy="381000"/>
          </a:xfrm>
          <a:prstGeom prst="line">
            <a:avLst/>
          </a:prstGeom>
          <a:noFill/>
          <a:ln w="952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1710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458045"/>
              </p:ext>
            </p:extLst>
          </p:nvPr>
        </p:nvGraphicFramePr>
        <p:xfrm>
          <a:off x="1981200" y="3962400"/>
          <a:ext cx="44037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14" imgW="1320480" imgH="482400" progId="Equation.3">
                  <p:embed/>
                </p:oleObj>
              </mc:Choice>
              <mc:Fallback>
                <p:oleObj name="Equation" r:id="rId14" imgW="1320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4403725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391492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12" grpId="0" build="p" autoUpdateAnimBg="0"/>
      <p:bldP spid="1710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381000" y="878227"/>
            <a:ext cx="8439472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800" b="1" dirty="0" smtClean="0">
                <a:latin typeface="Arial" pitchFamily="34" charset="0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.</a:t>
            </a:r>
            <a:r>
              <a:rPr lang="zh-CN" altLang="en-US" sz="2800" b="1" dirty="0">
                <a:latin typeface="华文楷体" pitchFamily="2" charset="-122"/>
              </a:rPr>
              <a:t>电子元件的寿命</a:t>
            </a:r>
            <a:r>
              <a:rPr lang="en-US" altLang="zh-CN" sz="2800" b="1" dirty="0">
                <a:latin typeface="华文楷体" pitchFamily="2" charset="-122"/>
              </a:rPr>
              <a:t>X(</a:t>
            </a:r>
            <a:r>
              <a:rPr lang="zh-CN" altLang="zh-CN" sz="2800" b="1" dirty="0">
                <a:latin typeface="华文楷体" pitchFamily="2" charset="-122"/>
              </a:rPr>
              <a:t>年）</a:t>
            </a:r>
            <a:r>
              <a:rPr lang="zh-CN" altLang="en-US" sz="2800" b="1" dirty="0">
                <a:latin typeface="华文楷体" pitchFamily="2" charset="-122"/>
              </a:rPr>
              <a:t>服从参数为</a:t>
            </a:r>
            <a:r>
              <a:rPr lang="en-US" altLang="zh-CN" sz="2800" b="1" dirty="0">
                <a:latin typeface="华文楷体" pitchFamily="2" charset="-122"/>
              </a:rPr>
              <a:t>3</a:t>
            </a:r>
            <a:r>
              <a:rPr lang="zh-CN" altLang="en-US" sz="2800" b="1" dirty="0">
                <a:latin typeface="华文楷体" pitchFamily="2" charset="-122"/>
              </a:rPr>
              <a:t>的指数分布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华文楷体" pitchFamily="2" charset="-122"/>
              </a:rPr>
              <a:t>(1)</a:t>
            </a:r>
            <a:r>
              <a:rPr lang="zh-CN" altLang="en-US" sz="2800" b="1" dirty="0">
                <a:latin typeface="华文楷体" pitchFamily="2" charset="-122"/>
              </a:rPr>
              <a:t>求该电子元件寿命超过</a:t>
            </a:r>
            <a:r>
              <a:rPr lang="en-US" altLang="zh-CN" sz="2800" b="1" dirty="0">
                <a:latin typeface="华文楷体" pitchFamily="2" charset="-122"/>
              </a:rPr>
              <a:t>2</a:t>
            </a:r>
            <a:r>
              <a:rPr lang="zh-CN" altLang="en-US" sz="2800" b="1" dirty="0">
                <a:latin typeface="华文楷体" pitchFamily="2" charset="-122"/>
              </a:rPr>
              <a:t>年的概率。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华文楷体" pitchFamily="2" charset="-122"/>
              </a:rPr>
              <a:t>(2)</a:t>
            </a:r>
            <a:r>
              <a:rPr lang="zh-CN" altLang="en-US" sz="2800" b="1" dirty="0">
                <a:latin typeface="华文楷体" pitchFamily="2" charset="-122"/>
              </a:rPr>
              <a:t>已知该电子元件已使用了</a:t>
            </a:r>
            <a:r>
              <a:rPr lang="en-US" altLang="zh-CN" sz="2800" b="1" dirty="0">
                <a:latin typeface="华文楷体" pitchFamily="2" charset="-122"/>
              </a:rPr>
              <a:t>1.5</a:t>
            </a:r>
            <a:r>
              <a:rPr lang="zh-CN" altLang="en-US" sz="2800" b="1" dirty="0">
                <a:latin typeface="华文楷体" pitchFamily="2" charset="-122"/>
              </a:rPr>
              <a:t>年，求它还能使用两年的概率为多少？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70719" y="337028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楷体" pitchFamily="2" charset="-122"/>
              </a:rPr>
              <a:t>解</a:t>
            </a: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611242"/>
              </p:ext>
            </p:extLst>
          </p:nvPr>
        </p:nvGraphicFramePr>
        <p:xfrm>
          <a:off x="1232719" y="3446487"/>
          <a:ext cx="2667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4" imgW="1282680" imgH="482400" progId="Equation.3">
                  <p:embed/>
                </p:oleObj>
              </mc:Choice>
              <mc:Fallback>
                <p:oleObj name="Equation" r:id="rId4" imgW="1282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19" y="3446487"/>
                        <a:ext cx="26670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82077"/>
              </p:ext>
            </p:extLst>
          </p:nvPr>
        </p:nvGraphicFramePr>
        <p:xfrm>
          <a:off x="4280719" y="3294087"/>
          <a:ext cx="40100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6" imgW="1815840" imgH="469800" progId="Equation.3">
                  <p:embed/>
                </p:oleObj>
              </mc:Choice>
              <mc:Fallback>
                <p:oleObj name="Equation" r:id="rId6" imgW="1815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719" y="3294087"/>
                        <a:ext cx="4010025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162381"/>
              </p:ext>
            </p:extLst>
          </p:nvPr>
        </p:nvGraphicFramePr>
        <p:xfrm>
          <a:off x="467544" y="4373587"/>
          <a:ext cx="7929563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8" imgW="3873240" imgH="914400" progId="Equation.3">
                  <p:embed/>
                </p:oleObj>
              </mc:Choice>
              <mc:Fallback>
                <p:oleObj name="Equation" r:id="rId8" imgW="38732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73587"/>
                        <a:ext cx="7929563" cy="186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166640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51520" y="1021209"/>
            <a:ext cx="87129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某公路桥每天第一辆汽车过桥时刻为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[0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t]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时段内过桥的汽车数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服从参数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的泊松分布，求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的概率密度。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533400" y="2492896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楷体" pitchFamily="2" charset="-122"/>
              </a:rPr>
              <a:t>解</a:t>
            </a: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20609"/>
              </p:ext>
            </p:extLst>
          </p:nvPr>
        </p:nvGraphicFramePr>
        <p:xfrm>
          <a:off x="1524000" y="2569096"/>
          <a:ext cx="2057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4" r:id="rId3" imgW="1002865" imgH="203112" progId="Equation.3">
                  <p:embed/>
                </p:oleObj>
              </mc:Choice>
              <mc:Fallback>
                <p:oleObj r:id="rId3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69096"/>
                        <a:ext cx="20574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685800" y="3026296"/>
            <a:ext cx="18261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当</a:t>
            </a:r>
            <a:r>
              <a:rPr lang="en-US" altLang="zh-CN" sz="2800">
                <a:ea typeface="宋体" pitchFamily="2" charset="-122"/>
              </a:rPr>
              <a:t>t ≤0</a:t>
            </a:r>
            <a:r>
              <a:rPr lang="zh-CN" altLang="en-US" sz="2800">
                <a:ea typeface="宋体" pitchFamily="2" charset="-122"/>
              </a:rPr>
              <a:t>时，</a:t>
            </a: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01563"/>
              </p:ext>
            </p:extLst>
          </p:nvPr>
        </p:nvGraphicFramePr>
        <p:xfrm>
          <a:off x="3429000" y="3026296"/>
          <a:ext cx="1295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5" r:id="rId5" imgW="558558" imgH="203112" progId="Equation.3">
                  <p:embed/>
                </p:oleObj>
              </mc:Choice>
              <mc:Fallback>
                <p:oleObj r:id="rId5" imgW="5585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26296"/>
                        <a:ext cx="12954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838200" y="3635896"/>
            <a:ext cx="18261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当</a:t>
            </a:r>
            <a:r>
              <a:rPr lang="en-US" altLang="zh-CN" sz="2800">
                <a:ea typeface="宋体" pitchFamily="2" charset="-122"/>
              </a:rPr>
              <a:t>t &gt;0</a:t>
            </a:r>
            <a:r>
              <a:rPr lang="zh-CN" altLang="en-US" sz="2800">
                <a:ea typeface="宋体" pitchFamily="2" charset="-122"/>
              </a:rPr>
              <a:t>时，</a:t>
            </a:r>
          </a:p>
        </p:txBody>
      </p:sp>
      <p:graphicFrame>
        <p:nvGraphicFramePr>
          <p:cNvPr id="199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91674"/>
              </p:ext>
            </p:extLst>
          </p:nvPr>
        </p:nvGraphicFramePr>
        <p:xfrm>
          <a:off x="2743200" y="3635896"/>
          <a:ext cx="2284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6" name="Equation" r:id="rId7" imgW="977760" imgH="203040" progId="Equation.3">
                  <p:embed/>
                </p:oleObj>
              </mc:Choice>
              <mc:Fallback>
                <p:oleObj name="Equation" r:id="rId7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35896"/>
                        <a:ext cx="22844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22417"/>
              </p:ext>
            </p:extLst>
          </p:nvPr>
        </p:nvGraphicFramePr>
        <p:xfrm>
          <a:off x="4953000" y="3635896"/>
          <a:ext cx="1816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7" name="Equation" r:id="rId9" imgW="850680" imgH="203040" progId="Equation.3">
                  <p:embed/>
                </p:oleObj>
              </mc:Choice>
              <mc:Fallback>
                <p:oleObj name="Equation" r:id="rId9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35896"/>
                        <a:ext cx="18161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2971800" y="4134371"/>
            <a:ext cx="46987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宋体" pitchFamily="2" charset="-122"/>
              </a:rPr>
              <a:t>=1- {</a:t>
            </a:r>
            <a:r>
              <a:rPr lang="zh-CN" altLang="en-US" sz="2800" b="1">
                <a:latin typeface="华文楷体" pitchFamily="2" charset="-122"/>
              </a:rPr>
              <a:t>在</a:t>
            </a:r>
            <a:r>
              <a:rPr lang="en-US" altLang="zh-CN" sz="2800" b="1">
                <a:latin typeface="华文楷体" pitchFamily="2" charset="-122"/>
              </a:rPr>
              <a:t>t</a:t>
            </a:r>
            <a:r>
              <a:rPr lang="zh-CN" altLang="en-US" sz="2800" b="1">
                <a:latin typeface="华文楷体" pitchFamily="2" charset="-122"/>
              </a:rPr>
              <a:t>时刻之前无汽车过桥</a:t>
            </a:r>
            <a:r>
              <a:rPr lang="en-US" altLang="zh-CN" sz="2800" b="1">
                <a:ea typeface="宋体" pitchFamily="2" charset="-122"/>
              </a:rPr>
              <a:t>}</a:t>
            </a:r>
          </a:p>
        </p:txBody>
      </p:sp>
      <p:graphicFrame>
        <p:nvGraphicFramePr>
          <p:cNvPr id="1996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155185"/>
              </p:ext>
            </p:extLst>
          </p:nvPr>
        </p:nvGraphicFramePr>
        <p:xfrm>
          <a:off x="3124200" y="4778896"/>
          <a:ext cx="213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" r:id="rId11" imgW="1002865" imgH="228501" progId="Equation.3">
                  <p:embed/>
                </p:oleObj>
              </mc:Choice>
              <mc:Fallback>
                <p:oleObj r:id="rId11" imgW="100286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78896"/>
                        <a:ext cx="2133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44597"/>
              </p:ext>
            </p:extLst>
          </p:nvPr>
        </p:nvGraphicFramePr>
        <p:xfrm>
          <a:off x="5257800" y="4702696"/>
          <a:ext cx="11858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" name="Equation" r:id="rId13" imgW="558720" imgH="203040" progId="Equation.3">
                  <p:embed/>
                </p:oleObj>
              </mc:Choice>
              <mc:Fallback>
                <p:oleObj name="Equation" r:id="rId13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702696"/>
                        <a:ext cx="11858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685800" y="5236096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于是</a:t>
            </a:r>
          </a:p>
        </p:txBody>
      </p:sp>
      <p:graphicFrame>
        <p:nvGraphicFramePr>
          <p:cNvPr id="1997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76576"/>
              </p:ext>
            </p:extLst>
          </p:nvPr>
        </p:nvGraphicFramePr>
        <p:xfrm>
          <a:off x="3048000" y="5312296"/>
          <a:ext cx="3400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" name="Equation" r:id="rId15" imgW="1726920" imgH="482400" progId="Equation.3">
                  <p:embed/>
                </p:oleObj>
              </mc:Choice>
              <mc:Fallback>
                <p:oleObj name="Equation" r:id="rId15" imgW="1726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12296"/>
                        <a:ext cx="34004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1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autoUpdateAnimBg="0"/>
      <p:bldP spid="199683" grpId="0" autoUpdateAnimBg="0"/>
      <p:bldP spid="199686" grpId="0" autoUpdateAnimBg="0"/>
      <p:bldP spid="199689" grpId="0" autoUpdateAnimBg="0"/>
      <p:bldP spid="199694" grpId="0" autoUpdateAnimBg="0"/>
      <p:bldP spid="19969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323529" y="1753194"/>
            <a:ext cx="82809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solidFill>
                  <a:srgbClr val="8000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正态分布是实践中应用最为广泛，在</a:t>
            </a:r>
            <a:r>
              <a:rPr lang="zh-CN" altLang="zh-CN" sz="2800" b="1" dirty="0" smtClean="0">
                <a:solidFill>
                  <a:srgbClr val="8000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理论上研究最多的分布之一，故它在概率统计中占有特别</a:t>
            </a:r>
            <a:r>
              <a:rPr lang="zh-CN" altLang="zh-CN" sz="2800" b="1" dirty="0">
                <a:solidFill>
                  <a:srgbClr val="8000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重要的地位。</a:t>
            </a:r>
            <a:endParaRPr lang="zh-CN" altLang="en-US" sz="2800" b="1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06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35186"/>
            <a:ext cx="2819400" cy="762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>
                <a:ea typeface="楷体_GB2312" pitchFamily="49" charset="-122"/>
              </a:rPr>
              <a:t>3</a:t>
            </a:r>
            <a:r>
              <a:rPr lang="en-US" altLang="zh-CN" sz="3200" dirty="0">
                <a:solidFill>
                  <a:srgbClr val="FF3300"/>
                </a:solidFill>
                <a:ea typeface="楷体_GB2312" pitchFamily="49" charset="-122"/>
              </a:rPr>
              <a:t>. </a:t>
            </a:r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正态分布</a:t>
            </a:r>
            <a:endParaRPr lang="zh-CN" altLang="en-US" sz="3200" dirty="0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 flipV="1">
            <a:off x="1835224" y="3361184"/>
            <a:ext cx="487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1514549" y="443115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A</a:t>
            </a:r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6619949" y="3364359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B</a:t>
            </a:r>
          </a:p>
        </p:txBody>
      </p: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2902024" y="4967734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A</a:t>
            </a:r>
            <a:r>
              <a:rPr lang="zh-CN" altLang="en-US" sz="2800" b="1"/>
              <a:t>，</a:t>
            </a:r>
            <a:r>
              <a:rPr lang="en-US" altLang="zh-CN" sz="2800" b="1"/>
              <a:t>B</a:t>
            </a:r>
            <a:r>
              <a:rPr lang="zh-CN" altLang="en-US" sz="2800" b="1"/>
              <a:t>间真实距离为</a:t>
            </a:r>
            <a:r>
              <a:rPr lang="zh-CN" altLang="en-US" sz="2800" b="1">
                <a:sym typeface="Symbol" pitchFamily="18" charset="2"/>
              </a:rPr>
              <a:t>，测量值为</a:t>
            </a:r>
            <a:r>
              <a:rPr lang="en-US" altLang="zh-CN" sz="2800" b="1">
                <a:sym typeface="Symbol" pitchFamily="18" charset="2"/>
              </a:rPr>
              <a:t>X</a:t>
            </a:r>
            <a:r>
              <a:rPr lang="zh-CN" altLang="en-US" sz="2800">
                <a:sym typeface="Symbol" pitchFamily="18" charset="2"/>
              </a:rPr>
              <a:t>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X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的概率密度应该是什么形态？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3070" name="Oval 14"/>
          <p:cNvSpPr>
            <a:spLocks noChangeArrowheads="1"/>
          </p:cNvSpPr>
          <p:nvPr/>
        </p:nvSpPr>
        <p:spPr bwMode="auto">
          <a:xfrm>
            <a:off x="1682824" y="419938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73071" name="Oval 15"/>
          <p:cNvSpPr>
            <a:spLocks noChangeArrowheads="1"/>
          </p:cNvSpPr>
          <p:nvPr/>
        </p:nvSpPr>
        <p:spPr bwMode="auto">
          <a:xfrm>
            <a:off x="6712024" y="328498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828537528"/>
      </p:ext>
    </p:extLst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 autoUpdateAnimBg="0"/>
      <p:bldP spid="173066" grpId="0" animBg="1"/>
      <p:bldP spid="173067" grpId="0" autoUpdateAnimBg="0"/>
      <p:bldP spid="173068" grpId="0" autoUpdateAnimBg="0"/>
      <p:bldP spid="173069" grpId="0" autoUpdateAnimBg="0"/>
      <p:bldP spid="173070" grpId="0" animBg="1"/>
      <p:bldP spid="1730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395536" y="4302291"/>
            <a:ext cx="8534400" cy="130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其中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为实数，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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&gt;0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，则称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服从参数为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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,</a:t>
            </a:r>
            <a:r>
              <a:rPr lang="en-US" altLang="zh-CN" sz="2800" b="1" baseline="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正态分布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记为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N(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, </a:t>
            </a:r>
            <a:r>
              <a:rPr lang="en-US" altLang="zh-CN" sz="2800" b="1" baseline="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可表为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～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N(, </a:t>
            </a:r>
            <a:r>
              <a:rPr lang="en-US" altLang="zh-CN" sz="2800" b="1" baseline="30000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395536" y="2420888"/>
            <a:ext cx="197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Arial" pitchFamily="34" charset="0"/>
                <a:ea typeface="楷体_GB2312" pitchFamily="49" charset="-122"/>
              </a:rPr>
              <a:t>若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随机变量</a:t>
            </a:r>
          </a:p>
        </p:txBody>
      </p:sp>
      <p:graphicFrame>
        <p:nvGraphicFramePr>
          <p:cNvPr id="260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385997"/>
              </p:ext>
            </p:extLst>
          </p:nvPr>
        </p:nvGraphicFramePr>
        <p:xfrm>
          <a:off x="4273996" y="116632"/>
          <a:ext cx="47625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BMP 图象" r:id="rId3" imgW="1828571" imgH="1905266" progId="Paint.Picture">
                  <p:embed/>
                </p:oleObj>
              </mc:Choice>
              <mc:Fallback>
                <p:oleObj name="BMP 图象" r:id="rId3" imgW="1828571" imgH="1905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996" y="116632"/>
                        <a:ext cx="47625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72488"/>
              </p:ext>
            </p:extLst>
          </p:nvPr>
        </p:nvGraphicFramePr>
        <p:xfrm>
          <a:off x="6628556" y="2555032"/>
          <a:ext cx="2873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556" y="2555032"/>
                        <a:ext cx="2873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990328" y="3014164"/>
                <a:ext cx="6336704" cy="10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/>
                        <m:t>𝑋</m:t>
                      </m:r>
                      <m:r>
                        <a:rPr lang="zh-CN" altLang="en-US" sz="2800"/>
                        <m:t>~</m:t>
                      </m:r>
                      <m:r>
                        <a:rPr lang="zh-CN" altLang="en-US" sz="2800" i="1"/>
                        <m:t>𝑓</m:t>
                      </m:r>
                      <m:r>
                        <a:rPr lang="zh-CN" altLang="en-US" sz="2800"/>
                        <m:t>(</m:t>
                      </m:r>
                      <m:r>
                        <a:rPr lang="zh-CN" altLang="en-US" sz="2800" i="1"/>
                        <m:t>𝑥</m:t>
                      </m:r>
                      <m:r>
                        <a:rPr lang="zh-CN" altLang="en-US" sz="2800"/>
                        <m:t>)=</m:t>
                      </m:r>
                      <m:f>
                        <m:fPr>
                          <m:ctrlPr>
                            <a:rPr lang="zh-CN" altLang="en-US" sz="2800" i="1"/>
                          </m:ctrlPr>
                        </m:fPr>
                        <m:num>
                          <m:r>
                            <a:rPr lang="zh-CN" altLang="en-US" sz="2800"/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i="1"/>
                              </m:ctrlPr>
                            </m:radPr>
                            <m:deg/>
                            <m:e>
                              <m:r>
                                <a:rPr lang="zh-CN" altLang="en-US" sz="2800"/>
                                <m:t>2</m:t>
                              </m:r>
                              <m:r>
                                <a:rPr lang="zh-CN" altLang="en-US" sz="2800" i="1"/>
                                <m:t>𝜋</m:t>
                              </m:r>
                            </m:e>
                          </m:rad>
                          <m:r>
                            <a:rPr lang="zh-CN" altLang="en-US" sz="2800" i="1"/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/>
                          </m:ctrlPr>
                        </m:sSupPr>
                        <m:e>
                          <m:r>
                            <a:rPr lang="zh-CN" altLang="en-US" sz="2800" i="1"/>
                            <m:t>𝑒</m:t>
                          </m:r>
                        </m:e>
                        <m:sup>
                          <m:r>
                            <a:rPr lang="zh-CN" altLang="en-US" sz="2800"/>
                            <m:t>−</m:t>
                          </m:r>
                          <m:f>
                            <m:fPr>
                              <m:ctrlPr>
                                <a:rPr lang="zh-CN" altLang="en-US" sz="2800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800" i="1"/>
                                      </m:ctrlPr>
                                    </m:dPr>
                                    <m:e>
                                      <m:r>
                                        <a:rPr lang="zh-CN" altLang="en-US" sz="2800" i="1"/>
                                        <m:t>𝑥</m:t>
                                      </m:r>
                                      <m:r>
                                        <a:rPr lang="zh-CN" altLang="en-US" sz="2800"/>
                                        <m:t>−</m:t>
                                      </m:r>
                                      <m:r>
                                        <a:rPr lang="zh-CN" altLang="en-US" sz="2800" i="1"/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800"/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/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800" i="1"/>
                                  </m:ctrlPr>
                                </m:sSupPr>
                                <m:e>
                                  <m:r>
                                    <a:rPr lang="zh-CN" altLang="en-US" sz="2800" i="1"/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2800"/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zh-CN" altLang="en-US" sz="2800"/>
                        <m:t>,−∞&lt;</m:t>
                      </m:r>
                      <m:r>
                        <a:rPr lang="zh-CN" altLang="en-US" sz="2800" i="1"/>
                        <m:t>𝑥</m:t>
                      </m:r>
                      <m:r>
                        <a:rPr lang="zh-CN" altLang="en-US" sz="2800"/>
                        <m:t>&lt;+∞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28" y="3014164"/>
                <a:ext cx="6336704" cy="1081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11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2601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417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ahoma" pitchFamily="34" charset="0"/>
              </a:rPr>
              <a:t>即有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      </a:t>
            </a:r>
            <a:r>
              <a:rPr kumimoji="1" lang="en-US" altLang="zh-CN" sz="2800" b="1" i="1" dirty="0" smtClean="0">
                <a:solidFill>
                  <a:srgbClr val="000000"/>
                </a:solidFill>
                <a:ea typeface="宋体" pitchFamily="2" charset="-122"/>
              </a:rPr>
              <a:t>X 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Tahoma" pitchFamily="34" charset="0"/>
              </a:rPr>
              <a:t>红色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itchFamily="2" charset="-122"/>
              </a:rPr>
              <a:t>)=</a:t>
            </a:r>
            <a:r>
              <a:rPr kumimoji="1" lang="en-US" altLang="zh-CN" sz="2800" b="1" dirty="0">
                <a:solidFill>
                  <a:srgbClr val="FF0000"/>
                </a:solidFill>
                <a:ea typeface="宋体" pitchFamily="2" charset="-122"/>
              </a:rPr>
              <a:t>1 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itchFamily="2" charset="-122"/>
              </a:rPr>
              <a:t>,     </a:t>
            </a:r>
            <a:endParaRPr kumimoji="1" lang="en-US" altLang="zh-CN" sz="2800" b="1" dirty="0">
              <a:ea typeface="宋体" pitchFamily="2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073604"/>
              </p:ext>
            </p:extLst>
          </p:nvPr>
        </p:nvGraphicFramePr>
        <p:xfrm>
          <a:off x="2121272" y="2564731"/>
          <a:ext cx="341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公式" r:id="rId3" imgW="3416040" imgH="1002960" progId="Equation.3">
                  <p:embed/>
                </p:oleObj>
              </mc:Choice>
              <mc:Fallback>
                <p:oleObj name="公式" r:id="rId3" imgW="341604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272" y="2564731"/>
                        <a:ext cx="3416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16760" y="1340768"/>
            <a:ext cx="268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i="1">
                <a:solidFill>
                  <a:srgbClr val="000000"/>
                </a:solidFill>
                <a:ea typeface="宋体" pitchFamily="2" charset="-122"/>
              </a:rPr>
              <a:t>X 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Tahoma" pitchFamily="34" charset="0"/>
              </a:rPr>
              <a:t>白色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)=</a:t>
            </a:r>
            <a:r>
              <a:rPr kumimoji="1" lang="en-US" altLang="zh-CN" sz="2800" b="1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kumimoji="1" lang="en-US" altLang="zh-CN" sz="2800" b="1">
                <a:ea typeface="宋体" pitchFamily="2" charset="-122"/>
              </a:rPr>
              <a:t>.    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11560" y="4149056"/>
            <a:ext cx="7993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</a:rPr>
              <a:t>这样便将非数量的</a:t>
            </a:r>
            <a:r>
              <a:rPr kumimoji="1" lang="zh-CN" altLang="en-US" sz="2800" b="1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={</a:t>
            </a:r>
            <a:r>
              <a:rPr kumimoji="1" lang="zh-CN" altLang="en-US" sz="2800" b="1">
                <a:solidFill>
                  <a:srgbClr val="000000"/>
                </a:solidFill>
                <a:latin typeface="Tahoma" pitchFamily="34" charset="0"/>
              </a:rPr>
              <a:t>红色，白色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} </a:t>
            </a:r>
            <a:r>
              <a:rPr kumimoji="1" lang="zh-CN" altLang="en-US" sz="2800" b="1">
                <a:solidFill>
                  <a:srgbClr val="000000"/>
                </a:solidFill>
              </a:rPr>
              <a:t>数量化了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.     </a:t>
            </a:r>
          </a:p>
        </p:txBody>
      </p:sp>
    </p:spTree>
    <p:extLst>
      <p:ext uri="{BB962C8B-B14F-4D97-AF65-F5344CB8AC3E}">
        <p14:creationId xmlns:p14="http://schemas.microsoft.com/office/powerpoint/2010/main" val="35654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04800" y="1484784"/>
            <a:ext cx="77724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(1)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单峰对称</a:t>
            </a:r>
            <a:endParaRPr lang="zh-CN" altLang="en-US" sz="2800" dirty="0">
              <a:latin typeface="Arial" pitchFamily="34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密度曲线关于直线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x=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</a:t>
            </a: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对称</a:t>
            </a:r>
            <a:r>
              <a:rPr lang="zh-CN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  <a:endParaRPr lang="zh-CN" altLang="zh-CN" sz="2800" dirty="0">
              <a:latin typeface="华文楷体" pitchFamily="2" charset="-122"/>
              <a:sym typeface="Symbol" pitchFamily="18" charset="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		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f()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maxf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(x)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＝               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74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382386"/>
              </p:ext>
            </p:extLst>
          </p:nvPr>
        </p:nvGraphicFramePr>
        <p:xfrm>
          <a:off x="4716463" y="2592784"/>
          <a:ext cx="20161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name="Equation" r:id="rId4" imgW="457200" imgH="419040" progId="Equation.DSMT4">
                  <p:embed/>
                </p:oleObj>
              </mc:Choice>
              <mc:Fallback>
                <p:oleObj name="Equation" r:id="rId4" imgW="457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592784"/>
                        <a:ext cx="20161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323528" y="886954"/>
            <a:ext cx="3789820" cy="62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正态分布有两个特性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404200"/>
              </p:ext>
            </p:extLst>
          </p:nvPr>
        </p:nvGraphicFramePr>
        <p:xfrm>
          <a:off x="4572000" y="6309320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公式" r:id="rId6" imgW="152280" imgH="164880" progId="Equation.3">
                  <p:embed/>
                </p:oleObj>
              </mc:Choice>
              <mc:Fallback>
                <p:oleObj name="公式" r:id="rId6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309320"/>
                        <a:ext cx="3683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3721"/>
              </p:ext>
            </p:extLst>
          </p:nvPr>
        </p:nvGraphicFramePr>
        <p:xfrm>
          <a:off x="2286000" y="3561928"/>
          <a:ext cx="47625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BMP 图象" r:id="rId8" imgW="1828571" imgH="1905266" progId="Paint.Picture">
                  <p:embed/>
                </p:oleObj>
              </mc:Choice>
              <mc:Fallback>
                <p:oleObj name="BMP 图象" r:id="rId8" imgW="1828571" imgH="1905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61928"/>
                        <a:ext cx="47625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135948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45100"/>
              </p:ext>
            </p:extLst>
          </p:nvPr>
        </p:nvGraphicFramePr>
        <p:xfrm>
          <a:off x="1752600" y="3429000"/>
          <a:ext cx="54102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BMP 图象" r:id="rId4" imgW="2156190" imgH="1554615" progId="Paint.Picture">
                  <p:embed/>
                </p:oleObj>
              </mc:Choice>
              <mc:Fallback>
                <p:oleObj name="BMP 图象" r:id="rId4" imgW="2156190" imgH="15546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54102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533400" y="966787"/>
            <a:ext cx="78486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(2)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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的大小直接影响概率的分布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越大，曲线越平坦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越小，曲线越陡峻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，。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solidFill>
                  <a:srgbClr val="8000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正态分布也称为高斯(</a:t>
            </a:r>
            <a:r>
              <a:rPr lang="en-US" altLang="zh-CN" sz="2800" b="1" dirty="0">
                <a:solidFill>
                  <a:srgbClr val="8000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Gauss)</a:t>
            </a:r>
            <a:r>
              <a:rPr lang="zh-CN" altLang="zh-CN" sz="2800" b="1" dirty="0">
                <a:solidFill>
                  <a:srgbClr val="8000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分布</a:t>
            </a:r>
            <a:endParaRPr lang="zh-CN" altLang="en-US" sz="2800" b="1" dirty="0">
              <a:solidFill>
                <a:srgbClr val="800000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868849"/>
              </p:ext>
            </p:extLst>
          </p:nvPr>
        </p:nvGraphicFramePr>
        <p:xfrm>
          <a:off x="4191000" y="6172200"/>
          <a:ext cx="22066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公式" r:id="rId6" imgW="152280" imgH="164880" progId="Equation.3">
                  <p:embed/>
                </p:oleObj>
              </mc:Choice>
              <mc:Fallback>
                <p:oleObj name="公式" r:id="rId6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172200"/>
                        <a:ext cx="22066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232172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304800" y="788988"/>
            <a:ext cx="79248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4.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标准正态分布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参数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＝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，</a:t>
            </a:r>
            <a:r>
              <a:rPr lang="en-US" altLang="zh-CN" sz="2800" b="1" baseline="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的正态分布称为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标准正态分布，记作</a:t>
            </a:r>
            <a:r>
              <a:rPr lang="en-US" altLang="zh-CN" sz="28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X~N(0, 1)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83401"/>
              </p:ext>
            </p:extLst>
          </p:nvPr>
        </p:nvGraphicFramePr>
        <p:xfrm>
          <a:off x="1295400" y="2667000"/>
          <a:ext cx="64008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BMP 图象" r:id="rId4" imgW="1828959" imgH="1531753" progId="Paint.Picture">
                  <p:embed/>
                </p:oleObj>
              </mc:Choice>
              <mc:Fallback>
                <p:oleObj name="BMP 图象" r:id="rId4" imgW="1828959" imgH="153175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64008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399771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76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03663"/>
              </p:ext>
            </p:extLst>
          </p:nvPr>
        </p:nvGraphicFramePr>
        <p:xfrm>
          <a:off x="1066800" y="1600200"/>
          <a:ext cx="60960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公式" r:id="rId4" imgW="1968480" imgH="507960" progId="Equation.3">
                  <p:embed/>
                </p:oleObj>
              </mc:Choice>
              <mc:Fallback>
                <p:oleObj name="公式" r:id="rId4" imgW="19684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0960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685800" y="35814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分布函数表示为</a:t>
            </a: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294725"/>
              </p:ext>
            </p:extLst>
          </p:nvPr>
        </p:nvGraphicFramePr>
        <p:xfrm>
          <a:off x="1600200" y="4419600"/>
          <a:ext cx="5910263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6" imgW="2006280" imgH="634680" progId="Equation.3">
                  <p:embed/>
                </p:oleObj>
              </mc:Choice>
              <mc:Fallback>
                <p:oleObj name="Equation" r:id="rId6" imgW="20062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9600"/>
                        <a:ext cx="5910263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512840" y="1014000"/>
            <a:ext cx="3070071" cy="55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其</a:t>
            </a:r>
            <a:r>
              <a:rPr lang="zh-CN" altLang="en-US" sz="2800" b="1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密度函数</a:t>
            </a:r>
            <a:r>
              <a:rPr lang="zh-CN" altLang="en-US" sz="2800" b="1">
                <a:latin typeface="Arial" pitchFamily="34" charset="0"/>
                <a:ea typeface="楷体_GB2312" pitchFamily="49" charset="-122"/>
              </a:rPr>
              <a:t>表示为</a:t>
            </a:r>
          </a:p>
        </p:txBody>
      </p:sp>
    </p:spTree>
    <p:extLst>
      <p:ext uri="{BB962C8B-B14F-4D97-AF65-F5344CB8AC3E}">
        <p14:creationId xmlns:p14="http://schemas.microsoft.com/office/powerpoint/2010/main" val="1115758606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utoUpdateAnimBg="0"/>
      <p:bldP spid="17715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251520" y="980377"/>
            <a:ext cx="8640960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一般的概率统计教科书均附有标准正态分布表供读者查阅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(x)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的值。如，</a:t>
            </a:r>
            <a:r>
              <a:rPr lang="zh-CN" altLang="en-US" sz="2800" b="1" dirty="0" smtClean="0">
                <a:latin typeface="Arial" pitchFamily="34" charset="0"/>
                <a:ea typeface="楷体_GB2312" pitchFamily="49" charset="-122"/>
              </a:rPr>
              <a:t>若</a:t>
            </a:r>
            <a:r>
              <a:rPr lang="en-US" altLang="zh-CN" sz="2800" b="1" dirty="0" smtClean="0">
                <a:latin typeface="Arial" pitchFamily="34" charset="0"/>
                <a:ea typeface="楷体_GB2312" pitchFamily="49" charset="-122"/>
              </a:rPr>
              <a:t>Z~N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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0.5)=0.6915,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P{1.32&lt;Z&lt;2.43}=(2.43)-(1.32)</a:t>
            </a:r>
          </a:p>
          <a:p>
            <a:pPr algn="ctr" eaLnBrk="0" hangingPunct="0">
              <a:lnSpc>
                <a:spcPct val="120000"/>
              </a:lnSpc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=0.9925-0.9066</a:t>
            </a:r>
            <a:endParaRPr lang="en-US" altLang="zh-CN" sz="2800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78287" name="Text Box 111"/>
          <p:cNvSpPr txBox="1">
            <a:spLocks noChangeArrowheads="1"/>
          </p:cNvSpPr>
          <p:nvPr/>
        </p:nvSpPr>
        <p:spPr bwMode="auto">
          <a:xfrm>
            <a:off x="609600" y="3429000"/>
            <a:ext cx="7924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注</a:t>
            </a:r>
            <a:r>
              <a:rPr lang="zh-CN" altLang="en-US" sz="2800">
                <a:latin typeface="Arial" pitchFamily="34" charset="0"/>
                <a:ea typeface="楷体_GB2312" pitchFamily="49" charset="-122"/>
              </a:rPr>
              <a:t>：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(1) 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(x)</a:t>
            </a:r>
            <a:r>
              <a:rPr lang="zh-CN" altLang="en-US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－ 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－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x)</a:t>
            </a:r>
            <a:r>
              <a:rPr lang="zh-CN" altLang="en-US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(2) </a:t>
            </a:r>
            <a:r>
              <a:rPr lang="zh-CN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若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～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N(, </a:t>
            </a:r>
            <a:r>
              <a:rPr lang="en-US" altLang="zh-CN" sz="2800" baseline="300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 sz="2800">
                <a:solidFill>
                  <a:srgbClr val="FF33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则</a:t>
            </a:r>
            <a:endParaRPr lang="zh-CN" altLang="en-US" sz="2800">
              <a:solidFill>
                <a:srgbClr val="FF3300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78288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726363"/>
              </p:ext>
            </p:extLst>
          </p:nvPr>
        </p:nvGraphicFramePr>
        <p:xfrm>
          <a:off x="1371600" y="4724400"/>
          <a:ext cx="6400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公式" r:id="rId4" imgW="1587240" imgH="330120" progId="Equation.3">
                  <p:embed/>
                </p:oleObj>
              </mc:Choice>
              <mc:Fallback>
                <p:oleObj name="公式" r:id="rId4" imgW="15872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6400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89" name="Line 113"/>
          <p:cNvSpPr>
            <a:spLocks noChangeShapeType="1"/>
          </p:cNvSpPr>
          <p:nvPr/>
        </p:nvSpPr>
        <p:spPr bwMode="auto">
          <a:xfrm>
            <a:off x="1066800" y="5791200"/>
            <a:ext cx="7086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78291" name="Text Box 115"/>
          <p:cNvSpPr txBox="1">
            <a:spLocks noChangeArrowheads="1"/>
          </p:cNvSpPr>
          <p:nvPr/>
        </p:nvSpPr>
        <p:spPr bwMode="auto">
          <a:xfrm>
            <a:off x="6477000" y="22860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华文新魏" pitchFamily="2" charset="-122"/>
              </a:rPr>
              <a:t>正态分布表</a:t>
            </a:r>
          </a:p>
        </p:txBody>
      </p:sp>
    </p:spTree>
    <p:extLst>
      <p:ext uri="{BB962C8B-B14F-4D97-AF65-F5344CB8AC3E}">
        <p14:creationId xmlns:p14="http://schemas.microsoft.com/office/powerpoint/2010/main" val="81785401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"/>
                                        <p:tgtEl>
                                          <p:spTgt spid="17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75"/>
                                        <p:tgtEl>
                                          <p:spTgt spid="178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6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utoUpdateAnimBg="0"/>
      <p:bldP spid="178287" grpId="0" build="p" autoUpdateAnimBg="0"/>
      <p:bldP spid="1782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WordArt 2"/>
          <p:cNvSpPr>
            <a:spLocks noChangeArrowheads="1" noChangeShapeType="1" noTextEdit="1"/>
          </p:cNvSpPr>
          <p:nvPr/>
        </p:nvSpPr>
        <p:spPr bwMode="auto">
          <a:xfrm>
            <a:off x="609600" y="685800"/>
            <a:ext cx="533400" cy="6858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altLang="zh-CN" sz="28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8080"/>
                </a:solidFill>
                <a:effectLst>
                  <a:outerShdw dist="35921" dir="2700000" sy="50000" rotWithShape="0">
                    <a:srgbClr val="875B0D"/>
                  </a:outerShdw>
                </a:effectLst>
                <a:latin typeface="宋体"/>
                <a:ea typeface="宋体"/>
              </a:rPr>
              <a:t>EX</a:t>
            </a:r>
            <a:endParaRPr lang="zh-CN" altLang="en-US" sz="2800" kern="10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rgbClr val="008080"/>
              </a:solidFill>
              <a:effectLst>
                <a:outerShdw dist="35921" dir="2700000" sy="50000" rotWithShape="0">
                  <a:srgbClr val="875B0D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华文新魏" pitchFamily="2" charset="-122"/>
              </a:rPr>
              <a:t>设随机变量</a:t>
            </a:r>
            <a:r>
              <a:rPr lang="en-US" altLang="zh-CN" sz="2800" b="1">
                <a:ea typeface="华文新魏" pitchFamily="2" charset="-122"/>
              </a:rPr>
              <a:t>X~N(-1,2</a:t>
            </a:r>
            <a:r>
              <a:rPr lang="en-US" altLang="zh-CN" sz="2800" b="1" baseline="30000">
                <a:ea typeface="华文新魏" pitchFamily="2" charset="-122"/>
              </a:rPr>
              <a:t>2</a:t>
            </a:r>
            <a:r>
              <a:rPr lang="en-US" altLang="zh-CN" sz="2800" b="1">
                <a:ea typeface="华文新魏" pitchFamily="2" charset="-122"/>
              </a:rPr>
              <a:t>),P{-2.45&lt;X&lt;2.45}=?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1143000" y="2441849"/>
            <a:ext cx="6913563" cy="58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例 设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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N(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800" b="1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),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求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P{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-3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&lt;X&lt;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+3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685800" y="3356992"/>
            <a:ext cx="76200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>
                <a:latin typeface="华文楷体" pitchFamily="2" charset="-122"/>
              </a:rPr>
              <a:t>本题结果称为</a:t>
            </a:r>
            <a:r>
              <a:rPr lang="en-US" altLang="zh-CN" sz="2800" b="1">
                <a:latin typeface="华文楷体" pitchFamily="2" charset="-122"/>
              </a:rPr>
              <a:t>3</a:t>
            </a: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</a:t>
            </a:r>
            <a:r>
              <a:rPr lang="en-US" altLang="zh-CN" sz="2800" b="1">
                <a:latin typeface="华文楷体" pitchFamily="2" charset="-122"/>
              </a:rPr>
              <a:t> </a:t>
            </a:r>
            <a:r>
              <a:rPr lang="zh-CN" altLang="en-US" sz="2800" b="1">
                <a:latin typeface="华文楷体" pitchFamily="2" charset="-122"/>
              </a:rPr>
              <a:t>原则</a:t>
            </a:r>
            <a:r>
              <a:rPr lang="en-US" altLang="zh-CN" sz="2800" b="1">
                <a:latin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</a:rPr>
              <a:t>在工程应用中，通常认为</a:t>
            </a:r>
            <a:r>
              <a:rPr lang="en-US" altLang="zh-CN" sz="2800" b="1">
                <a:latin typeface="华文楷体" pitchFamily="2" charset="-122"/>
              </a:rPr>
              <a:t>P{|X|≤3} ≈1</a:t>
            </a:r>
            <a:r>
              <a:rPr lang="zh-CN" altLang="en-US" sz="2800" b="1">
                <a:latin typeface="华文楷体" pitchFamily="2" charset="-122"/>
              </a:rPr>
              <a:t>，忽略</a:t>
            </a:r>
            <a:r>
              <a:rPr lang="en-US" altLang="zh-CN" sz="2800" b="1">
                <a:latin typeface="华文楷体" pitchFamily="2" charset="-122"/>
              </a:rPr>
              <a:t>{|X|&gt;3}</a:t>
            </a:r>
            <a:r>
              <a:rPr lang="zh-CN" altLang="en-US" sz="2800" b="1">
                <a:latin typeface="华文楷体" pitchFamily="2" charset="-122"/>
              </a:rPr>
              <a:t>的值</a:t>
            </a:r>
            <a:r>
              <a:rPr lang="en-US" altLang="zh-CN" sz="2800" b="1">
                <a:latin typeface="华文楷体" pitchFamily="2" charset="-122"/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zh-CN" sz="2800" b="1">
                <a:latin typeface="华文楷体" pitchFamily="2" charset="-122"/>
              </a:rPr>
              <a:t>     </a:t>
            </a:r>
            <a:r>
              <a:rPr lang="zh-CN" altLang="en-US" sz="2800" b="1">
                <a:latin typeface="华文楷体" pitchFamily="2" charset="-122"/>
              </a:rPr>
              <a:t>如在质量控制中，常用标准指标值</a:t>
            </a:r>
            <a:r>
              <a:rPr lang="en-US" altLang="zh-CN" sz="2800" b="1">
                <a:latin typeface="华文楷体" pitchFamily="2" charset="-122"/>
              </a:rPr>
              <a:t>±3</a:t>
            </a: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</a:t>
            </a:r>
            <a:r>
              <a:rPr lang="zh-CN" altLang="en-US" sz="2800" b="1">
                <a:latin typeface="华文楷体" pitchFamily="2" charset="-122"/>
              </a:rPr>
              <a:t>作两条线，当生产过程的指标观察值落在两线之外时发出警报</a:t>
            </a:r>
            <a:r>
              <a:rPr lang="en-US" altLang="zh-CN" sz="2800" b="1">
                <a:latin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</a:rPr>
              <a:t>表明生产出现异常</a:t>
            </a:r>
            <a:r>
              <a:rPr lang="en-US" altLang="zh-CN" sz="2800" b="1">
                <a:latin typeface="华文楷体" pitchFamily="2" charset="-122"/>
              </a:rPr>
              <a:t>.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5292080" y="762000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华文新魏" pitchFamily="2" charset="-122"/>
              </a:rPr>
              <a:t>正态分布表</a:t>
            </a:r>
          </a:p>
        </p:txBody>
      </p:sp>
    </p:spTree>
    <p:extLst>
      <p:ext uri="{BB962C8B-B14F-4D97-AF65-F5344CB8AC3E}">
        <p14:creationId xmlns:p14="http://schemas.microsoft.com/office/powerpoint/2010/main" val="40503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animBg="1"/>
      <p:bldP spid="210947" grpId="0" autoUpdateAnimBg="0"/>
      <p:bldP spid="210948" grpId="0" autoUpdateAnimBg="0"/>
      <p:bldP spid="21094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381000" y="821685"/>
            <a:ext cx="8382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ea typeface="宋体" pitchFamily="2" charset="-122"/>
              </a:rPr>
              <a:t>例</a:t>
            </a:r>
            <a:r>
              <a:rPr lang="en-US" altLang="zh-CN" sz="2800" b="1" dirty="0" smtClean="0">
                <a:ea typeface="宋体" pitchFamily="2" charset="-122"/>
              </a:rPr>
              <a:t>5.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zh-CN" altLang="en-US" sz="2800" b="1" dirty="0">
                <a:latin typeface="华文楷体" pitchFamily="2" charset="-122"/>
              </a:rPr>
              <a:t>一种电子元件的使用寿命Ｘ（小时）服从正态分布Ｎ</a:t>
            </a:r>
            <a:r>
              <a:rPr lang="en-US" altLang="zh-CN" sz="2800" b="1" dirty="0">
                <a:latin typeface="华文楷体" pitchFamily="2" charset="-122"/>
              </a:rPr>
              <a:t>(100,15</a:t>
            </a:r>
            <a:r>
              <a:rPr lang="en-US" altLang="zh-CN" sz="2800" b="1" baseline="30000" dirty="0">
                <a:latin typeface="华文楷体" pitchFamily="2" charset="-122"/>
              </a:rPr>
              <a:t>2</a:t>
            </a:r>
            <a:r>
              <a:rPr lang="en-US" altLang="zh-CN" sz="2800" b="1" dirty="0">
                <a:latin typeface="华文楷体" pitchFamily="2" charset="-122"/>
              </a:rPr>
              <a:t>),</a:t>
            </a:r>
            <a:r>
              <a:rPr lang="zh-CN" altLang="en-US" sz="2800" b="1" dirty="0">
                <a:latin typeface="华文楷体" pitchFamily="2" charset="-122"/>
              </a:rPr>
              <a:t>某仪器上装有</a:t>
            </a:r>
            <a:r>
              <a:rPr lang="en-US" altLang="zh-CN" sz="2800" b="1" dirty="0">
                <a:latin typeface="华文楷体" pitchFamily="2" charset="-122"/>
              </a:rPr>
              <a:t>3</a:t>
            </a:r>
            <a:r>
              <a:rPr lang="zh-CN" altLang="en-US" sz="2800" b="1" dirty="0">
                <a:latin typeface="华文楷体" pitchFamily="2" charset="-122"/>
              </a:rPr>
              <a:t>个这种元件，三个元件损坏与否是相互独立的</a:t>
            </a:r>
            <a:r>
              <a:rPr lang="en-US" altLang="zh-CN" sz="2800" b="1" dirty="0">
                <a:latin typeface="华文楷体" pitchFamily="2" charset="-122"/>
              </a:rPr>
              <a:t>.</a:t>
            </a:r>
            <a:r>
              <a:rPr lang="zh-CN" altLang="en-US" sz="2800" b="1" dirty="0">
                <a:latin typeface="华文楷体" pitchFamily="2" charset="-122"/>
              </a:rPr>
              <a:t>求：使用的最初</a:t>
            </a:r>
            <a:r>
              <a:rPr lang="en-US" altLang="zh-CN" sz="2800" b="1" dirty="0">
                <a:latin typeface="华文楷体" pitchFamily="2" charset="-122"/>
              </a:rPr>
              <a:t>90</a:t>
            </a:r>
            <a:r>
              <a:rPr lang="zh-CN" altLang="en-US" sz="2800" b="1" dirty="0">
                <a:latin typeface="华文楷体" pitchFamily="2" charset="-122"/>
              </a:rPr>
              <a:t>小时内无一元件损坏的概率</a:t>
            </a:r>
            <a:r>
              <a:rPr lang="en-US" altLang="zh-CN" sz="2800" b="1" dirty="0">
                <a:latin typeface="华文楷体" pitchFamily="2" charset="-122"/>
              </a:rPr>
              <a:t>.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228600" y="3183885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解</a:t>
            </a:r>
            <a:r>
              <a:rPr lang="en-US" altLang="zh-CN" sz="2800" b="1">
                <a:ea typeface="宋体" pitchFamily="2" charset="-122"/>
              </a:rPr>
              <a:t>:</a:t>
            </a:r>
            <a:r>
              <a:rPr lang="zh-CN" altLang="en-US" sz="2800" b="1">
                <a:ea typeface="宋体" pitchFamily="2" charset="-122"/>
              </a:rPr>
              <a:t>设</a:t>
            </a:r>
            <a:r>
              <a:rPr lang="en-US" altLang="zh-CN" sz="2800" b="1">
                <a:ea typeface="宋体" pitchFamily="2" charset="-122"/>
              </a:rPr>
              <a:t>Y</a:t>
            </a:r>
            <a:r>
              <a:rPr lang="zh-CN" altLang="en-US" sz="2800" b="1">
                <a:ea typeface="宋体" pitchFamily="2" charset="-122"/>
              </a:rPr>
              <a:t>为</a:t>
            </a:r>
            <a:r>
              <a:rPr lang="zh-CN" altLang="en-US" sz="2800" b="1">
                <a:latin typeface="华文楷体" pitchFamily="2" charset="-122"/>
              </a:rPr>
              <a:t>使用的最初</a:t>
            </a:r>
            <a:r>
              <a:rPr lang="en-US" altLang="zh-CN" sz="2800" b="1">
                <a:latin typeface="华文楷体" pitchFamily="2" charset="-122"/>
              </a:rPr>
              <a:t>90</a:t>
            </a:r>
            <a:r>
              <a:rPr lang="zh-CN" altLang="en-US" sz="2800" b="1">
                <a:latin typeface="华文楷体" pitchFamily="2" charset="-122"/>
              </a:rPr>
              <a:t>小时内损坏的元件数</a:t>
            </a:r>
            <a:r>
              <a:rPr lang="en-US" altLang="zh-CN" sz="2800" b="1">
                <a:latin typeface="华文楷体" pitchFamily="2" charset="-122"/>
              </a:rPr>
              <a:t>,</a:t>
            </a:r>
          </a:p>
        </p:txBody>
      </p:sp>
      <p:graphicFrame>
        <p:nvGraphicFramePr>
          <p:cNvPr id="179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307258"/>
              </p:ext>
            </p:extLst>
          </p:nvPr>
        </p:nvGraphicFramePr>
        <p:xfrm>
          <a:off x="990600" y="4250685"/>
          <a:ext cx="7239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4" imgW="3136680" imgH="393480" progId="Equation.3">
                  <p:embed/>
                </p:oleObj>
              </mc:Choice>
              <mc:Fallback>
                <p:oleObj name="Equation" r:id="rId4" imgW="313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50685"/>
                        <a:ext cx="7239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381000" y="5622285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故</a:t>
            </a:r>
          </a:p>
        </p:txBody>
      </p:sp>
      <p:graphicFrame>
        <p:nvGraphicFramePr>
          <p:cNvPr id="179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7877"/>
              </p:ext>
            </p:extLst>
          </p:nvPr>
        </p:nvGraphicFramePr>
        <p:xfrm>
          <a:off x="2057400" y="5622285"/>
          <a:ext cx="3962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6" imgW="1752480" imgH="228600" progId="Equation.3">
                  <p:embed/>
                </p:oleObj>
              </mc:Choice>
              <mc:Fallback>
                <p:oleObj name="Equation" r:id="rId6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22285"/>
                        <a:ext cx="3962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7059488" y="318388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楷体" pitchFamily="2" charset="-122"/>
              </a:rPr>
              <a:t>则</a:t>
            </a:r>
            <a:r>
              <a:rPr lang="en-US" altLang="zh-CN" sz="2800" dirty="0">
                <a:latin typeface="华文楷体" pitchFamily="2" charset="-122"/>
              </a:rPr>
              <a:t>Y~B(3,p)</a:t>
            </a: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304800" y="386968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</a:rPr>
              <a:t>其中</a:t>
            </a:r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6629400" y="6003285"/>
            <a:ext cx="19750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华文新魏" pitchFamily="2" charset="-122"/>
              </a:rPr>
              <a:t>正态分布表</a:t>
            </a:r>
          </a:p>
        </p:txBody>
      </p:sp>
    </p:spTree>
    <p:extLst>
      <p:ext uri="{BB962C8B-B14F-4D97-AF65-F5344CB8AC3E}">
        <p14:creationId xmlns:p14="http://schemas.microsoft.com/office/powerpoint/2010/main" val="926322053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autoUpdateAnimBg="0"/>
      <p:bldP spid="179208" grpId="0" autoUpdateAnimBg="0"/>
      <p:bldP spid="179210" grpId="0" autoUpdateAnimBg="0"/>
      <p:bldP spid="179212" grpId="0" autoUpdateAnimBg="0"/>
      <p:bldP spid="17921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251520" y="126876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一、离散型随机变量函数的分布律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264096" y="457200"/>
            <a:ext cx="7772400" cy="914400"/>
          </a:xfrm>
        </p:spPr>
        <p:txBody>
          <a:bodyPr/>
          <a:lstStyle/>
          <a:p>
            <a:pPr algn="r"/>
            <a:r>
              <a:rPr lang="en-US" altLang="zh-CN" sz="4000" b="1" dirty="0"/>
              <a:t> </a:t>
            </a:r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2.5 </a:t>
            </a:r>
            <a:r>
              <a:rPr lang="en-US" altLang="zh-CN" sz="40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4000" b="1" dirty="0" smtClean="0">
                <a:latin typeface="华文楷体" pitchFamily="2" charset="-122"/>
                <a:ea typeface="华文楷体" pitchFamily="2" charset="-122"/>
              </a:rPr>
              <a:t>一维</a:t>
            </a:r>
            <a:r>
              <a:rPr lang="en-US" altLang="zh-CN" sz="4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4000" b="1" dirty="0" smtClean="0">
                <a:latin typeface="华文楷体" pitchFamily="2" charset="-122"/>
                <a:ea typeface="华文楷体" pitchFamily="2" charset="-122"/>
              </a:rPr>
              <a:t>随机变量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函数的分布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457200" y="1802160"/>
            <a:ext cx="83820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一个随机变量，分布律为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800" b="1" dirty="0" smtClean="0">
                <a:latin typeface="Arial" pitchFamily="34" charset="0"/>
                <a:ea typeface="楷体_GB2312" pitchFamily="49" charset="-122"/>
              </a:rPr>
              <a:t>               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～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P{X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800" b="1" baseline="-25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,   k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1, 2, …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若</a:t>
            </a:r>
            <a:r>
              <a:rPr lang="en-US" altLang="zh-CN" sz="2800" b="1" i="1" dirty="0">
                <a:latin typeface="Arial" pitchFamily="34" charset="0"/>
                <a:ea typeface="楷体_GB2312" pitchFamily="49" charset="-122"/>
              </a:rPr>
              <a:t>y</a:t>
            </a:r>
            <a:r>
              <a:rPr lang="zh-CN" altLang="en-US" sz="2800" b="1" i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i="1" dirty="0">
                <a:latin typeface="Arial" pitchFamily="34" charset="0"/>
                <a:ea typeface="楷体_GB2312" pitchFamily="49" charset="-122"/>
              </a:rPr>
              <a:t>g(x)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是一元单值实函数，则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g(X)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也是一个随机变量。求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的分布律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95536" y="4252392"/>
            <a:ext cx="1653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1:</a:t>
            </a:r>
            <a:r>
              <a:rPr lang="zh-CN" altLang="en-US" sz="2800" b="1" dirty="0"/>
              <a:t>已知</a:t>
            </a:r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2449016" y="475448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3058616" y="42210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2372816" y="4297288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X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2372816" y="4830688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</a:t>
            </a:r>
            <a:r>
              <a:rPr lang="en-US" altLang="zh-CN" sz="2800" baseline="-25000"/>
              <a:t>k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3211016" y="4221088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-1       0       1</a:t>
            </a:r>
          </a:p>
        </p:txBody>
      </p:sp>
      <p:graphicFrame>
        <p:nvGraphicFramePr>
          <p:cNvPr id="180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43623"/>
              </p:ext>
            </p:extLst>
          </p:nvPr>
        </p:nvGraphicFramePr>
        <p:xfrm>
          <a:off x="3058616" y="4754488"/>
          <a:ext cx="2362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4" imgW="1231560" imgH="304560" progId="Equation.3">
                  <p:embed/>
                </p:oleObj>
              </mc:Choice>
              <mc:Fallback>
                <p:oleObj name="Equation" r:id="rId4" imgW="1231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616" y="4754488"/>
                        <a:ext cx="2362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467544" y="552068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求：</a:t>
            </a:r>
            <a:r>
              <a:rPr lang="en-US" altLang="zh-CN" sz="2800" b="1" dirty="0"/>
              <a:t>Y=X</a:t>
            </a:r>
            <a:r>
              <a:rPr lang="en-US" altLang="zh-CN" sz="2800" b="1" baseline="30000" dirty="0"/>
              <a:t>2</a:t>
            </a:r>
            <a:r>
              <a:rPr lang="zh-CN" altLang="en-US" sz="2800" b="1" dirty="0"/>
              <a:t>的分布律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6030416" y="4297288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Y</a:t>
            </a:r>
          </a:p>
        </p:txBody>
      </p:sp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6030416" y="4830688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</a:t>
            </a:r>
            <a:r>
              <a:rPr lang="en-US" altLang="zh-CN" sz="2800" baseline="-25000"/>
              <a:t>k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868616" y="4221088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1       0       </a:t>
            </a:r>
          </a:p>
        </p:txBody>
      </p:sp>
      <p:graphicFrame>
        <p:nvGraphicFramePr>
          <p:cNvPr id="180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92211"/>
              </p:ext>
            </p:extLst>
          </p:nvPr>
        </p:nvGraphicFramePr>
        <p:xfrm>
          <a:off x="6792416" y="4754488"/>
          <a:ext cx="14128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6" imgW="736560" imgH="304560" progId="Equation.3">
                  <p:embed/>
                </p:oleObj>
              </mc:Choice>
              <mc:Fallback>
                <p:oleObj name="Equation" r:id="rId6" imgW="736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416" y="4754488"/>
                        <a:ext cx="14128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42" name="Line 18"/>
          <p:cNvSpPr>
            <a:spLocks noChangeShapeType="1"/>
          </p:cNvSpPr>
          <p:nvPr/>
        </p:nvSpPr>
        <p:spPr bwMode="auto">
          <a:xfrm>
            <a:off x="5878016" y="475448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6640016" y="42972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559473205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utoUpdateAnimBg="0"/>
      <p:bldP spid="180228" grpId="0" autoUpdateAnimBg="0"/>
      <p:bldP spid="180229" grpId="0" autoUpdateAnimBg="0"/>
      <p:bldP spid="180230" grpId="0" autoUpdateAnimBg="0"/>
      <p:bldP spid="180231" grpId="0" animBg="1"/>
      <p:bldP spid="180232" grpId="0" animBg="1"/>
      <p:bldP spid="180233" grpId="0" autoUpdateAnimBg="0"/>
      <p:bldP spid="180234" grpId="0" autoUpdateAnimBg="0"/>
      <p:bldP spid="180235" grpId="0" autoUpdateAnimBg="0"/>
      <p:bldP spid="180237" grpId="0" autoUpdateAnimBg="0"/>
      <p:bldP spid="180238" grpId="0" autoUpdateAnimBg="0"/>
      <p:bldP spid="180239" grpId="0" autoUpdateAnimBg="0"/>
      <p:bldP spid="180240" grpId="0" autoUpdateAnimBg="0"/>
      <p:bldP spid="180242" grpId="0" animBg="1"/>
      <p:bldP spid="1802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762000" y="3728120"/>
            <a:ext cx="7924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或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          </a:t>
            </a:r>
            <a:r>
              <a:rPr lang="en-US" altLang="zh-CN" sz="2800" b="1" dirty="0" smtClean="0">
                <a:latin typeface="Arial" pitchFamily="34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g(X)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～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P{Y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g(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)}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800" b="1" baseline="-25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， 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1, 2, …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（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其中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g(</a:t>
            </a:r>
            <a:r>
              <a:rPr lang="en-US" altLang="zh-CN" sz="2800" b="1" dirty="0" err="1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</a:rPr>
              <a:t>有相同的，其对应概率合并。）</a:t>
            </a:r>
            <a:endParaRPr lang="zh-CN" altLang="en-US" sz="2800" b="1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381000" y="90872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一般地</a:t>
            </a:r>
          </a:p>
        </p:txBody>
      </p:sp>
      <p:sp>
        <p:nvSpPr>
          <p:cNvPr id="261124" name="Line 4"/>
          <p:cNvSpPr>
            <a:spLocks noChangeShapeType="1"/>
          </p:cNvSpPr>
          <p:nvPr/>
        </p:nvSpPr>
        <p:spPr bwMode="auto">
          <a:xfrm>
            <a:off x="2133600" y="182312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61125" name="Line 5"/>
          <p:cNvSpPr>
            <a:spLocks noChangeShapeType="1"/>
          </p:cNvSpPr>
          <p:nvPr/>
        </p:nvSpPr>
        <p:spPr bwMode="auto">
          <a:xfrm>
            <a:off x="2209800" y="273752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3124200" y="113732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2362200" y="113732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X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2362200" y="197552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</a:t>
            </a:r>
            <a:r>
              <a:rPr lang="en-US" altLang="zh-CN" sz="2800" baseline="-25000"/>
              <a:t>k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1967880" y="298189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Y=g(X)</a:t>
            </a:r>
          </a:p>
        </p:txBody>
      </p:sp>
      <p:graphicFrame>
        <p:nvGraphicFramePr>
          <p:cNvPr id="261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095532"/>
              </p:ext>
            </p:extLst>
          </p:nvPr>
        </p:nvGraphicFramePr>
        <p:xfrm>
          <a:off x="3436938" y="1137320"/>
          <a:ext cx="31115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Equation" r:id="rId3" imgW="1168200" imgH="228600" progId="Equation.3">
                  <p:embed/>
                </p:oleObj>
              </mc:Choice>
              <mc:Fallback>
                <p:oleObj name="Equation" r:id="rId3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1137320"/>
                        <a:ext cx="31115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05405"/>
              </p:ext>
            </p:extLst>
          </p:nvPr>
        </p:nvGraphicFramePr>
        <p:xfrm>
          <a:off x="3352800" y="1975520"/>
          <a:ext cx="32813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Equation" r:id="rId5" imgW="1231560" imgH="228600" progId="Equation.3">
                  <p:embed/>
                </p:oleObj>
              </mc:Choice>
              <mc:Fallback>
                <p:oleObj name="Equation" r:id="rId5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75520"/>
                        <a:ext cx="32813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50410"/>
              </p:ext>
            </p:extLst>
          </p:nvPr>
        </p:nvGraphicFramePr>
        <p:xfrm>
          <a:off x="3276600" y="2889920"/>
          <a:ext cx="3956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7" imgW="1485720" imgH="228600" progId="Equation.3">
                  <p:embed/>
                </p:oleObj>
              </mc:Choice>
              <mc:Fallback>
                <p:oleObj name="Equation" r:id="rId7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89920"/>
                        <a:ext cx="39560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nimBg="1"/>
      <p:bldP spid="261125" grpId="0" animBg="1"/>
      <p:bldP spid="261127" grpId="0" animBg="1"/>
      <p:bldP spid="261128" grpId="0" autoUpdateAnimBg="0"/>
      <p:bldP spid="261129" grpId="0" autoUpdateAnimBg="0"/>
      <p:bldP spid="26113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153400" cy="11430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3200" b="1"/>
              <a:t>二、连续型随机变量函数的密度函数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09600" y="1556792"/>
            <a:ext cx="8001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latin typeface="华文楷体" pitchFamily="2" charset="-122"/>
              </a:rPr>
              <a:t>1</a:t>
            </a:r>
            <a:r>
              <a:rPr lang="zh-CN" altLang="en-US" sz="2800" b="1" dirty="0">
                <a:latin typeface="华文楷体" pitchFamily="2" charset="-122"/>
              </a:rPr>
              <a:t>、一般方法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华文楷体" pitchFamily="2" charset="-122"/>
              </a:rPr>
              <a:t>      </a:t>
            </a:r>
            <a:r>
              <a:rPr lang="zh-CN" altLang="en-US" sz="2800" b="1" dirty="0" smtClean="0">
                <a:latin typeface="华文楷体" pitchFamily="2" charset="-122"/>
              </a:rPr>
              <a:t>若</a:t>
            </a:r>
            <a:r>
              <a:rPr lang="en-US" altLang="zh-CN" sz="2800" b="1" dirty="0" err="1">
                <a:latin typeface="华文楷体" pitchFamily="2" charset="-122"/>
              </a:rPr>
              <a:t>X~f</a:t>
            </a:r>
            <a:r>
              <a:rPr lang="en-US" altLang="zh-CN" sz="2800" b="1" dirty="0">
                <a:latin typeface="华文楷体" pitchFamily="2" charset="-122"/>
              </a:rPr>
              <a:t>(x),  -</a:t>
            </a:r>
            <a:r>
              <a:rPr lang="en-US" altLang="zh-CN" sz="2800" b="1" dirty="0">
                <a:latin typeface="华文楷体" pitchFamily="2" charset="-122"/>
                <a:sym typeface="Symbol" pitchFamily="18" charset="2"/>
              </a:rPr>
              <a:t>&lt; x&lt; +, Y=g(X)</a:t>
            </a:r>
            <a:r>
              <a:rPr lang="zh-CN" altLang="zh-CN" sz="2800" b="1" dirty="0">
                <a:latin typeface="华文楷体" pitchFamily="2" charset="-122"/>
                <a:sym typeface="Symbol" pitchFamily="18" charset="2"/>
              </a:rPr>
              <a:t>为随机变量</a:t>
            </a:r>
            <a:r>
              <a:rPr lang="en-US" altLang="zh-CN" sz="2800" b="1" dirty="0">
                <a:latin typeface="华文楷体" pitchFamily="2" charset="-122"/>
                <a:sym typeface="Symbol" pitchFamily="18" charset="2"/>
              </a:rPr>
              <a:t>X </a:t>
            </a:r>
            <a:r>
              <a:rPr lang="zh-CN" altLang="zh-CN" sz="2800" b="1" dirty="0">
                <a:latin typeface="华文楷体" pitchFamily="2" charset="-122"/>
                <a:sym typeface="Symbol" pitchFamily="18" charset="2"/>
              </a:rPr>
              <a:t>的函数，则可先求</a:t>
            </a:r>
            <a:r>
              <a:rPr lang="en-US" altLang="zh-CN" sz="2800" b="1" dirty="0">
                <a:latin typeface="华文楷体" pitchFamily="2" charset="-122"/>
                <a:sym typeface="Symbol" pitchFamily="18" charset="2"/>
              </a:rPr>
              <a:t>Y</a:t>
            </a:r>
            <a:r>
              <a:rPr lang="zh-CN" altLang="zh-CN" sz="2800" b="1" dirty="0">
                <a:latin typeface="华文楷体" pitchFamily="2" charset="-122"/>
                <a:sym typeface="Symbol" pitchFamily="18" charset="2"/>
              </a:rPr>
              <a:t>的分布函数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华文楷体" pitchFamily="2" charset="-122"/>
                <a:sym typeface="Symbol" pitchFamily="18" charset="2"/>
              </a:rPr>
              <a:t>        </a:t>
            </a:r>
            <a:r>
              <a:rPr lang="en-US" altLang="zh-CN" sz="2800" b="1" dirty="0">
                <a:sym typeface="Symbol" pitchFamily="18" charset="2"/>
              </a:rPr>
              <a:t>F</a:t>
            </a:r>
            <a:r>
              <a:rPr lang="en-US" altLang="zh-CN" sz="2800" b="1" baseline="-25000" dirty="0">
                <a:sym typeface="Symbol" pitchFamily="18" charset="2"/>
              </a:rPr>
              <a:t>Y </a:t>
            </a:r>
            <a:r>
              <a:rPr lang="en-US" altLang="zh-CN" sz="2800" b="1" dirty="0">
                <a:sym typeface="Symbol" pitchFamily="18" charset="2"/>
              </a:rPr>
              <a:t>(y)</a:t>
            </a:r>
            <a:r>
              <a:rPr lang="en-US" altLang="zh-CN" sz="2800" b="1" baseline="-25000" dirty="0">
                <a:sym typeface="Symbol" pitchFamily="18" charset="2"/>
              </a:rPr>
              <a:t> </a:t>
            </a:r>
            <a:r>
              <a:rPr lang="zh-CN" altLang="en-US" sz="2800" b="1" dirty="0">
                <a:sym typeface="Symbol" pitchFamily="18" charset="2"/>
              </a:rPr>
              <a:t>＝</a:t>
            </a:r>
            <a:r>
              <a:rPr lang="en-US" altLang="zh-CN" sz="2800" b="1" dirty="0">
                <a:sym typeface="Symbol" pitchFamily="18" charset="2"/>
              </a:rPr>
              <a:t>P{</a:t>
            </a:r>
            <a:r>
              <a:rPr lang="en-US" altLang="zh-CN" sz="2800" b="1" dirty="0" err="1">
                <a:sym typeface="Symbol" pitchFamily="18" charset="2"/>
              </a:rPr>
              <a:t>Yy</a:t>
            </a:r>
            <a:r>
              <a:rPr lang="en-US" altLang="zh-CN" sz="2800" b="1" dirty="0">
                <a:sym typeface="Symbol" pitchFamily="18" charset="2"/>
              </a:rPr>
              <a:t>}</a:t>
            </a:r>
            <a:r>
              <a:rPr lang="zh-CN" altLang="en-US" sz="2800" b="1" dirty="0">
                <a:sym typeface="Symbol" pitchFamily="18" charset="2"/>
              </a:rPr>
              <a:t>＝</a:t>
            </a:r>
            <a:r>
              <a:rPr lang="en-US" altLang="zh-CN" sz="2800" b="1" dirty="0">
                <a:sym typeface="Symbol" pitchFamily="18" charset="2"/>
              </a:rPr>
              <a:t>P {g(X) y}</a:t>
            </a:r>
            <a:r>
              <a:rPr lang="zh-CN" altLang="en-US" sz="2800" b="1" dirty="0">
                <a:sym typeface="Symbol" pitchFamily="18" charset="2"/>
              </a:rPr>
              <a:t>＝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</a:t>
            </a: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67174"/>
              </p:ext>
            </p:extLst>
          </p:nvPr>
        </p:nvGraphicFramePr>
        <p:xfrm>
          <a:off x="5868144" y="3208734"/>
          <a:ext cx="23939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公式" r:id="rId4" imgW="825480" imgH="330120" progId="Equation.3">
                  <p:embed/>
                </p:oleObj>
              </mc:Choice>
              <mc:Fallback>
                <p:oleObj name="公式" r:id="rId4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208734"/>
                        <a:ext cx="23939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39686"/>
              </p:ext>
            </p:extLst>
          </p:nvPr>
        </p:nvGraphicFramePr>
        <p:xfrm>
          <a:off x="3216275" y="4506367"/>
          <a:ext cx="29654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公式" r:id="rId6" imgW="927000" imgH="368280" progId="Equation.3">
                  <p:embed/>
                </p:oleObj>
              </mc:Choice>
              <mc:Fallback>
                <p:oleObj name="公式" r:id="rId6" imgW="927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506367"/>
                        <a:ext cx="29654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671513" y="3842792"/>
            <a:ext cx="3649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zh-CN" sz="2800" b="1">
                <a:latin typeface="Arial" pitchFamily="34" charset="0"/>
                <a:ea typeface="楷体_GB2312" pitchFamily="49" charset="-122"/>
                <a:sym typeface="Symbol" pitchFamily="18" charset="2"/>
              </a:rPr>
              <a:t>然后再求</a:t>
            </a:r>
            <a:r>
              <a:rPr lang="en-US" altLang="zh-CN" sz="2800" b="1">
                <a:latin typeface="Arial" pitchFamily="34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zh-CN" sz="2800" b="1">
                <a:latin typeface="Arial" pitchFamily="34" charset="0"/>
                <a:ea typeface="楷体_GB2312" pitchFamily="49" charset="-122"/>
                <a:sym typeface="Symbol" pitchFamily="18" charset="2"/>
              </a:rPr>
              <a:t>的密度函数</a:t>
            </a:r>
            <a:endParaRPr lang="zh-CN" altLang="en-US" sz="2800" b="1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609600" y="5364512"/>
            <a:ext cx="489850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 smtClean="0">
                <a:latin typeface="Arial" pitchFamily="34" charset="0"/>
                <a:ea typeface="楷体_GB2312" pitchFamily="49" charset="-122"/>
                <a:sym typeface="Symbol" pitchFamily="18" charset="2"/>
              </a:rPr>
              <a:t>此</a:t>
            </a:r>
            <a:r>
              <a:rPr lang="zh-CN" altLang="en-US" sz="2800" b="1" dirty="0" smtClean="0">
                <a:latin typeface="Arial" pitchFamily="34" charset="0"/>
                <a:ea typeface="楷体_GB2312" pitchFamily="49" charset="-122"/>
                <a:sym typeface="Symbol" pitchFamily="18" charset="2"/>
              </a:rPr>
              <a:t>方</a:t>
            </a:r>
            <a:r>
              <a:rPr lang="zh-CN" altLang="zh-CN" sz="2800" b="1" dirty="0" smtClean="0">
                <a:latin typeface="Arial" pitchFamily="34" charset="0"/>
                <a:ea typeface="楷体_GB2312" pitchFamily="49" charset="-122"/>
                <a:sym typeface="Symbol" pitchFamily="18" charset="2"/>
              </a:rPr>
              <a:t>法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也叫“  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分布函数法</a:t>
            </a:r>
            <a:r>
              <a:rPr lang="zh-CN" altLang="zh-CN" sz="28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”</a:t>
            </a:r>
            <a:endParaRPr lang="zh-CN" altLang="en-US" sz="2800" b="1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3990080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utoUpdateAnimBg="0"/>
      <p:bldP spid="181254" grpId="0" autoUpdateAnimBg="0"/>
      <p:bldP spid="1812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2726" y="1039837"/>
            <a:ext cx="1441450" cy="53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ea typeface="黑体" pitchFamily="49" charset="-122"/>
              </a:rPr>
              <a:t>2    </a:t>
            </a:r>
            <a:endParaRPr kumimoji="1" lang="en-US" altLang="zh-CN" sz="2800" b="1">
              <a:latin typeface="楷体_GB2312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04876" y="1043012"/>
            <a:ext cx="2447925" cy="53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</a:rPr>
              <a:t>抛掷骰子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,   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95563" y="1060475"/>
            <a:ext cx="3709988" cy="53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kumimoji="1" lang="zh-CN" altLang="en-US" sz="2800" b="1">
                <a:solidFill>
                  <a:srgbClr val="000000"/>
                </a:solidFill>
              </a:rPr>
              <a:t>观察出现的点数</a:t>
            </a:r>
            <a:r>
              <a:rPr kumimoji="1" lang="en-US" altLang="zh-CN" sz="2800" b="1">
                <a:solidFill>
                  <a:srgbClr val="000000"/>
                </a:solidFill>
              </a:rPr>
              <a:t>.     </a:t>
            </a:r>
          </a:p>
        </p:txBody>
      </p:sp>
      <p:pic>
        <p:nvPicPr>
          <p:cNvPr id="7" name="Picture 8" descr="骰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26" y="1795487"/>
            <a:ext cx="4114800" cy="685800"/>
          </a:xfrm>
          <a:prstGeom prst="rect">
            <a:avLst/>
          </a:prstGeom>
          <a:solidFill>
            <a:srgbClr val="993366"/>
          </a:solidFill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47863" y="2611462"/>
            <a:ext cx="3677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={1</a:t>
            </a:r>
            <a:r>
              <a:rPr kumimoji="1" lang="zh-CN" altLang="en-US" sz="2800" b="1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4</a:t>
            </a:r>
            <a:r>
              <a:rPr kumimoji="1" lang="zh-CN" altLang="en-US" sz="2800" b="1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5</a:t>
            </a:r>
            <a:r>
              <a:rPr kumimoji="1" lang="zh-CN" altLang="en-US" sz="2800" b="1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6}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76463" y="3221062"/>
            <a:ext cx="3840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ahoma" pitchFamily="34" charset="0"/>
              </a:rPr>
              <a:t>样本点本身就是数量    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313163" y="3817962"/>
            <a:ext cx="2087563" cy="838200"/>
            <a:chOff x="2832" y="1680"/>
            <a:chExt cx="1087" cy="528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2832" y="1680"/>
              <a:ext cx="144" cy="528"/>
            </a:xfrm>
            <a:prstGeom prst="downArrow">
              <a:avLst>
                <a:gd name="adj1" fmla="val 50000"/>
                <a:gd name="adj2" fmla="val 91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976" y="1728"/>
              <a:ext cx="9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FF00FF"/>
                  </a:solidFill>
                </a:rPr>
                <a:t>恒等变换</a:t>
              </a:r>
            </a:p>
          </p:txBody>
        </p:sp>
      </p:grp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206249"/>
              </p:ext>
            </p:extLst>
          </p:nvPr>
        </p:nvGraphicFramePr>
        <p:xfrm>
          <a:off x="2852663" y="3995762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8" name="Equation" r:id="rId4" imgW="1307880" imgH="393480" progId="Equation.3">
                  <p:embed/>
                </p:oleObj>
              </mc:Choice>
              <mc:Fallback>
                <p:oleObj name="Equation" r:id="rId4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663" y="3995762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53040"/>
              </p:ext>
            </p:extLst>
          </p:nvPr>
        </p:nvGraphicFramePr>
        <p:xfrm>
          <a:off x="888926" y="4919687"/>
          <a:ext cx="1374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9" name="公式" r:id="rId6" imgW="1536480" imgH="393480" progId="Equation.3">
                  <p:embed/>
                </p:oleObj>
              </mc:Choice>
              <mc:Fallback>
                <p:oleObj name="公式" r:id="rId6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926" y="4919687"/>
                        <a:ext cx="13747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84484"/>
              </p:ext>
            </p:extLst>
          </p:nvPr>
        </p:nvGraphicFramePr>
        <p:xfrm>
          <a:off x="2187501" y="4919687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0" name="公式" r:id="rId8" imgW="1600200" imgH="393480" progId="Equation.3">
                  <p:embed/>
                </p:oleObj>
              </mc:Choice>
              <mc:Fallback>
                <p:oleObj name="公式" r:id="rId8" imgW="1600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01" y="4919687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37599"/>
              </p:ext>
            </p:extLst>
          </p:nvPr>
        </p:nvGraphicFramePr>
        <p:xfrm>
          <a:off x="3708326" y="4919687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1" name="公式" r:id="rId10" imgW="1498320" imgH="393480" progId="Equation.3">
                  <p:embed/>
                </p:oleObj>
              </mc:Choice>
              <mc:Fallback>
                <p:oleObj name="公式" r:id="rId10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326" y="4919687"/>
                        <a:ext cx="149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46927"/>
              </p:ext>
            </p:extLst>
          </p:nvPr>
        </p:nvGraphicFramePr>
        <p:xfrm>
          <a:off x="5218038" y="4919687"/>
          <a:ext cx="1436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2" name="公式" r:id="rId12" imgW="1600200" imgH="393480" progId="Equation.3">
                  <p:embed/>
                </p:oleObj>
              </mc:Choice>
              <mc:Fallback>
                <p:oleObj name="公式" r:id="rId12" imgW="1600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038" y="4919687"/>
                        <a:ext cx="14366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30798"/>
              </p:ext>
            </p:extLst>
          </p:nvPr>
        </p:nvGraphicFramePr>
        <p:xfrm>
          <a:off x="6588051" y="4919687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公式" r:id="rId14" imgW="1485720" imgH="393480" progId="Equation.3">
                  <p:embed/>
                </p:oleObj>
              </mc:Choice>
              <mc:Fallback>
                <p:oleObj name="公式" r:id="rId14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051" y="4919687"/>
                        <a:ext cx="148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84336"/>
              </p:ext>
            </p:extLst>
          </p:nvPr>
        </p:nvGraphicFramePr>
        <p:xfrm>
          <a:off x="755576" y="5648350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4" name="公式" r:id="rId16" imgW="1600200" imgH="393480" progId="Equation.3">
                  <p:embed/>
                </p:oleObj>
              </mc:Choice>
              <mc:Fallback>
                <p:oleObj name="公式" r:id="rId16" imgW="1600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648350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2368476" y="5516587"/>
            <a:ext cx="1368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</a:rPr>
              <a:t>且有    </a:t>
            </a:r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593397"/>
              </p:ext>
            </p:extLst>
          </p:nvPr>
        </p:nvGraphicFramePr>
        <p:xfrm>
          <a:off x="3257476" y="5399112"/>
          <a:ext cx="485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5" name="公式" r:id="rId18" imgW="4851360" imgH="838080" progId="Equation.3">
                  <p:embed/>
                </p:oleObj>
              </mc:Choice>
              <mc:Fallback>
                <p:oleObj name="公式" r:id="rId18" imgW="4851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476" y="5399112"/>
                        <a:ext cx="485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44884" y="836766"/>
            <a:ext cx="8087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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U(-1,1),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求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Y=X</a:t>
            </a:r>
            <a:r>
              <a:rPr lang="en-US" altLang="zh-CN" sz="2800" b="1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的分布函数与概率密度。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43571"/>
              </p:ext>
            </p:extLst>
          </p:nvPr>
        </p:nvGraphicFramePr>
        <p:xfrm>
          <a:off x="1143000" y="1403176"/>
          <a:ext cx="57912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8" name="公式" r:id="rId4" imgW="2997000" imgH="1015920" progId="Equation.3">
                  <p:embed/>
                </p:oleObj>
              </mc:Choice>
              <mc:Fallback>
                <p:oleObj name="公式" r:id="rId4" imgW="29970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03176"/>
                        <a:ext cx="579120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912988"/>
              </p:ext>
            </p:extLst>
          </p:nvPr>
        </p:nvGraphicFramePr>
        <p:xfrm>
          <a:off x="3657600" y="4070176"/>
          <a:ext cx="22987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9" name="Equation" r:id="rId6" imgW="1180800" imgH="533160" progId="Equation.3">
                  <p:embed/>
                </p:oleObj>
              </mc:Choice>
              <mc:Fallback>
                <p:oleObj name="Equation" r:id="rId6" imgW="1180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70176"/>
                        <a:ext cx="22987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95421"/>
              </p:ext>
            </p:extLst>
          </p:nvPr>
        </p:nvGraphicFramePr>
        <p:xfrm>
          <a:off x="1143000" y="5289376"/>
          <a:ext cx="4572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0" name="公式" r:id="rId8" imgW="2222280" imgH="660240" progId="Equation.3">
                  <p:embed/>
                </p:oleObj>
              </mc:Choice>
              <mc:Fallback>
                <p:oleObj name="公式" r:id="rId8" imgW="22222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89376"/>
                        <a:ext cx="45720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899592" y="3536776"/>
            <a:ext cx="1615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itchFamily="2" charset="-122"/>
              </a:rPr>
              <a:t>当</a:t>
            </a:r>
            <a:r>
              <a:rPr lang="en-US" altLang="zh-CN" sz="2800" dirty="0">
                <a:ea typeface="宋体" pitchFamily="2" charset="-122"/>
              </a:rPr>
              <a:t>y&lt;0</a:t>
            </a:r>
            <a:r>
              <a:rPr lang="zh-CN" altLang="en-US" sz="2800" dirty="0">
                <a:ea typeface="宋体" pitchFamily="2" charset="-122"/>
              </a:rPr>
              <a:t>时</a:t>
            </a:r>
          </a:p>
        </p:txBody>
      </p:sp>
      <p:graphicFrame>
        <p:nvGraphicFramePr>
          <p:cNvPr id="200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0389"/>
              </p:ext>
            </p:extLst>
          </p:nvPr>
        </p:nvGraphicFramePr>
        <p:xfrm>
          <a:off x="2819400" y="3536776"/>
          <a:ext cx="14605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1" name="Equation" r:id="rId10" imgW="634680" imgH="215640" progId="Equation.3">
                  <p:embed/>
                </p:oleObj>
              </mc:Choice>
              <mc:Fallback>
                <p:oleObj name="Equation" r:id="rId10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36776"/>
                        <a:ext cx="14605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1295400" y="4298776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当</a:t>
            </a:r>
            <a:r>
              <a:rPr lang="en-US" altLang="zh-CN" sz="2800">
                <a:ea typeface="宋体" pitchFamily="2" charset="-122"/>
              </a:rPr>
              <a:t>0≤y&lt;1</a:t>
            </a:r>
            <a:r>
              <a:rPr lang="zh-CN" altLang="en-US" sz="2800">
                <a:ea typeface="宋体" pitchFamily="2" charset="-122"/>
              </a:rPr>
              <a:t>时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4648200" y="3536776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当</a:t>
            </a:r>
            <a:r>
              <a:rPr lang="en-US" altLang="zh-CN" sz="2800">
                <a:ea typeface="宋体" pitchFamily="2" charset="-122"/>
              </a:rPr>
              <a:t>y≥1</a:t>
            </a:r>
            <a:r>
              <a:rPr lang="zh-CN" altLang="en-US" sz="2800">
                <a:ea typeface="宋体" pitchFamily="2" charset="-122"/>
              </a:rPr>
              <a:t>时</a:t>
            </a:r>
          </a:p>
        </p:txBody>
      </p:sp>
      <p:graphicFrame>
        <p:nvGraphicFramePr>
          <p:cNvPr id="2007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69626"/>
              </p:ext>
            </p:extLst>
          </p:nvPr>
        </p:nvGraphicFramePr>
        <p:xfrm>
          <a:off x="6353175" y="3536776"/>
          <a:ext cx="14017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2" name="Equation" r:id="rId12" imgW="609480" imgH="215640" progId="Equation.3">
                  <p:embed/>
                </p:oleObj>
              </mc:Choice>
              <mc:Fallback>
                <p:oleObj name="Equation" r:id="rId12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3536776"/>
                        <a:ext cx="14017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51177"/>
              </p:ext>
            </p:extLst>
          </p:nvPr>
        </p:nvGraphicFramePr>
        <p:xfrm>
          <a:off x="6096000" y="4527376"/>
          <a:ext cx="2819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" name="BMP 图象" r:id="rId14" imgW="942857" imgH="657317" progId="Paint.Picture">
                  <p:embed/>
                </p:oleObj>
              </mc:Choice>
              <mc:Fallback>
                <p:oleObj name="BMP 图象" r:id="rId14" imgW="942857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27376"/>
                        <a:ext cx="2819400" cy="182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3" name="Line 19"/>
          <p:cNvSpPr>
            <a:spLocks noChangeShapeType="1"/>
          </p:cNvSpPr>
          <p:nvPr/>
        </p:nvSpPr>
        <p:spPr bwMode="auto">
          <a:xfrm>
            <a:off x="6019800" y="5136976"/>
            <a:ext cx="2743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graphicFrame>
        <p:nvGraphicFramePr>
          <p:cNvPr id="2007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78215"/>
              </p:ext>
            </p:extLst>
          </p:nvPr>
        </p:nvGraphicFramePr>
        <p:xfrm>
          <a:off x="6324600" y="6356176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4" name="Equation" r:id="rId16" imgW="355320" imgH="253800" progId="Equation.3">
                  <p:embed/>
                </p:oleObj>
              </mc:Choice>
              <mc:Fallback>
                <p:oleObj name="Equation" r:id="rId16" imgW="355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356176"/>
                        <a:ext cx="53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5" name="Line 21"/>
          <p:cNvSpPr>
            <a:spLocks noChangeShapeType="1"/>
          </p:cNvSpPr>
          <p:nvPr/>
        </p:nvSpPr>
        <p:spPr bwMode="auto">
          <a:xfrm>
            <a:off x="6629400" y="5060776"/>
            <a:ext cx="0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00726" name="Line 22"/>
          <p:cNvSpPr>
            <a:spLocks noChangeShapeType="1"/>
          </p:cNvSpPr>
          <p:nvPr/>
        </p:nvSpPr>
        <p:spPr bwMode="auto">
          <a:xfrm>
            <a:off x="8153400" y="5136976"/>
            <a:ext cx="0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graphicFrame>
        <p:nvGraphicFramePr>
          <p:cNvPr id="2007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600987"/>
              </p:ext>
            </p:extLst>
          </p:nvPr>
        </p:nvGraphicFramePr>
        <p:xfrm>
          <a:off x="7924800" y="6432376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5" name="Equation" r:id="rId18" imgW="253800" imgH="253800" progId="Equation.3">
                  <p:embed/>
                </p:oleObj>
              </mc:Choice>
              <mc:Fallback>
                <p:oleObj name="Equation" r:id="rId18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6432376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993477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2" grpId="0" autoUpdateAnimBg="0"/>
      <p:bldP spid="200714" grpId="0" autoUpdateAnimBg="0"/>
      <p:bldP spid="200715" grpId="0" autoUpdateAnimBg="0"/>
      <p:bldP spid="200723" grpId="0" animBg="1"/>
      <p:bldP spid="200725" grpId="0" animBg="1"/>
      <p:bldP spid="2007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323527" y="963885"/>
            <a:ext cx="807727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r>
              <a:rPr lang="zh-CN" altLang="en-US" sz="2800" b="1" dirty="0" smtClean="0">
                <a:latin typeface="华文楷体" pitchFamily="2" charset="-122"/>
              </a:rPr>
              <a:t>例</a:t>
            </a:r>
            <a:r>
              <a:rPr lang="en-US" altLang="zh-CN" sz="2800" b="1" dirty="0">
                <a:latin typeface="华文楷体" pitchFamily="2" charset="-122"/>
              </a:rPr>
              <a:t>3</a:t>
            </a:r>
            <a:r>
              <a:rPr lang="en-US" altLang="zh-CN" sz="2800" b="1" dirty="0" smtClean="0">
                <a:latin typeface="华文楷体" pitchFamily="2" charset="-122"/>
              </a:rPr>
              <a:t>. </a:t>
            </a:r>
            <a:r>
              <a:rPr lang="zh-CN" altLang="en-US" sz="2800" b="1" dirty="0" smtClean="0">
                <a:latin typeface="华文楷体" pitchFamily="2" charset="-122"/>
              </a:rPr>
              <a:t>设</a:t>
            </a:r>
            <a:r>
              <a:rPr lang="en-US" altLang="zh-CN" sz="2800" b="1" dirty="0">
                <a:latin typeface="华文楷体" pitchFamily="2" charset="-122"/>
              </a:rPr>
              <a:t>X</a:t>
            </a:r>
            <a:r>
              <a:rPr lang="zh-CN" altLang="en-US" sz="2800" b="1" dirty="0">
                <a:latin typeface="华文楷体" pitchFamily="2" charset="-122"/>
              </a:rPr>
              <a:t>的概率密度为</a:t>
            </a:r>
            <a:r>
              <a:rPr lang="en-US" altLang="zh-CN" sz="2800" b="1" dirty="0" err="1">
                <a:latin typeface="华文楷体" pitchFamily="2" charset="-122"/>
              </a:rPr>
              <a:t>f</a:t>
            </a:r>
            <a:r>
              <a:rPr lang="en-US" altLang="zh-CN" sz="2800" b="1" baseline="-25000" dirty="0" err="1">
                <a:latin typeface="华文楷体" pitchFamily="2" charset="-122"/>
              </a:rPr>
              <a:t>X</a:t>
            </a:r>
            <a:r>
              <a:rPr lang="en-US" altLang="zh-CN" sz="2800" b="1" dirty="0">
                <a:latin typeface="华文楷体" pitchFamily="2" charset="-122"/>
              </a:rPr>
              <a:t>(x),y=g(x)</a:t>
            </a:r>
            <a:r>
              <a:rPr lang="zh-CN" altLang="en-US" sz="2800" b="1" dirty="0">
                <a:latin typeface="华文楷体" pitchFamily="2" charset="-122"/>
              </a:rPr>
              <a:t>关于</a:t>
            </a:r>
            <a:r>
              <a:rPr lang="en-US" altLang="zh-CN" sz="2800" b="1" dirty="0">
                <a:latin typeface="华文楷体" pitchFamily="2" charset="-122"/>
              </a:rPr>
              <a:t>x</a:t>
            </a:r>
            <a:r>
              <a:rPr lang="zh-CN" altLang="en-US" sz="2800" b="1" dirty="0">
                <a:latin typeface="华文楷体" pitchFamily="2" charset="-122"/>
              </a:rPr>
              <a:t>处处可导且</a:t>
            </a:r>
            <a:r>
              <a:rPr lang="zh-CN" altLang="en-US" sz="2800" b="1" dirty="0" smtClean="0">
                <a:latin typeface="华文楷体" pitchFamily="2" charset="-122"/>
              </a:rPr>
              <a:t>是</a:t>
            </a:r>
            <a:r>
              <a:rPr lang="en-US" altLang="zh-CN" sz="2800" b="1" dirty="0" smtClean="0">
                <a:latin typeface="华文楷体" pitchFamily="2" charset="-122"/>
              </a:rPr>
              <a:t>x</a:t>
            </a:r>
            <a:r>
              <a:rPr lang="zh-CN" altLang="en-US" sz="2800" b="1" dirty="0">
                <a:latin typeface="华文楷体" pitchFamily="2" charset="-122"/>
              </a:rPr>
              <a:t>的严格单减函数，求</a:t>
            </a:r>
            <a:r>
              <a:rPr lang="en-US" altLang="zh-CN" sz="2800" b="1" dirty="0">
                <a:latin typeface="华文楷体" pitchFamily="2" charset="-122"/>
              </a:rPr>
              <a:t>Y=g(X)</a:t>
            </a:r>
            <a:r>
              <a:rPr lang="zh-CN" altLang="en-US" sz="2800" b="1" dirty="0">
                <a:latin typeface="华文楷体" pitchFamily="2" charset="-122"/>
              </a:rPr>
              <a:t>的概率密度。</a:t>
            </a:r>
          </a:p>
          <a:p>
            <a:r>
              <a:rPr lang="zh-CN" altLang="en-US" sz="2800" b="1" dirty="0">
                <a:latin typeface="华文楷体" pitchFamily="2" charset="-122"/>
              </a:rPr>
              <a:t>解：</a:t>
            </a:r>
            <a:r>
              <a:rPr lang="en-US" altLang="zh-CN" sz="2800" b="1" dirty="0">
                <a:latin typeface="华文楷体" pitchFamily="2" charset="-122"/>
              </a:rPr>
              <a:t>Y</a:t>
            </a:r>
            <a:r>
              <a:rPr lang="zh-CN" altLang="en-US" sz="2800" b="1" dirty="0">
                <a:latin typeface="华文楷体" pitchFamily="2" charset="-122"/>
              </a:rPr>
              <a:t>的分布函数为	</a:t>
            </a:r>
            <a:r>
              <a:rPr lang="zh-CN" altLang="en-US" sz="2800" dirty="0">
                <a:latin typeface="华文楷体" pitchFamily="2" charset="-122"/>
              </a:rPr>
              <a:t>				</a:t>
            </a:r>
            <a:endParaRPr lang="zh-CN" altLang="en-US" sz="2800" b="1" dirty="0">
              <a:latin typeface="华文楷体" pitchFamily="2" charset="-122"/>
            </a:endParaRP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827584" y="2420888"/>
            <a:ext cx="691276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宋体" pitchFamily="2" charset="-122"/>
              </a:rPr>
              <a:t>F</a:t>
            </a:r>
            <a:r>
              <a:rPr lang="en-US" altLang="zh-CN" sz="2800" baseline="-25000" dirty="0">
                <a:ea typeface="宋体" pitchFamily="2" charset="-122"/>
              </a:rPr>
              <a:t>Y</a:t>
            </a:r>
            <a:r>
              <a:rPr lang="en-US" altLang="zh-CN" sz="2800" dirty="0">
                <a:ea typeface="宋体" pitchFamily="2" charset="-122"/>
              </a:rPr>
              <a:t>(y)=P{</a:t>
            </a:r>
            <a:r>
              <a:rPr lang="en-US" altLang="zh-CN" sz="2800" dirty="0" err="1">
                <a:ea typeface="宋体" pitchFamily="2" charset="-122"/>
              </a:rPr>
              <a:t>Y</a:t>
            </a:r>
            <a:r>
              <a:rPr lang="en-US" altLang="zh-CN" sz="2800" dirty="0" err="1"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800" dirty="0" err="1">
                <a:ea typeface="宋体" pitchFamily="2" charset="-122"/>
              </a:rPr>
              <a:t>y</a:t>
            </a:r>
            <a:r>
              <a:rPr lang="en-US" altLang="zh-CN" sz="2800" dirty="0">
                <a:ea typeface="宋体" pitchFamily="2" charset="-122"/>
              </a:rPr>
              <a:t>}=P{g(X)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800" dirty="0">
                <a:ea typeface="宋体" pitchFamily="2" charset="-122"/>
              </a:rPr>
              <a:t>y</a:t>
            </a:r>
            <a:r>
              <a:rPr lang="en-US" altLang="zh-CN" sz="2800" dirty="0" smtClean="0">
                <a:ea typeface="宋体" pitchFamily="2" charset="-122"/>
              </a:rPr>
              <a:t>}=</a:t>
            </a:r>
            <a:r>
              <a:rPr lang="en-US" altLang="zh-CN" sz="2800" dirty="0">
                <a:ea typeface="宋体" pitchFamily="2" charset="-122"/>
              </a:rPr>
              <a:t>P{X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≥</a:t>
            </a:r>
            <a:r>
              <a:rPr lang="en-US" altLang="zh-CN" sz="2800" dirty="0">
                <a:ea typeface="宋体" pitchFamily="2" charset="-122"/>
              </a:rPr>
              <a:t>g</a:t>
            </a:r>
            <a:r>
              <a:rPr lang="en-US" altLang="zh-CN" sz="2800" baseline="30000" dirty="0">
                <a:ea typeface="宋体" pitchFamily="2" charset="-122"/>
              </a:rPr>
              <a:t>-1</a:t>
            </a:r>
            <a:r>
              <a:rPr lang="en-US" altLang="zh-CN" sz="2800" dirty="0">
                <a:ea typeface="宋体" pitchFamily="2" charset="-122"/>
              </a:rPr>
              <a:t>(y)}=1-F</a:t>
            </a:r>
            <a:r>
              <a:rPr lang="en-US" altLang="zh-CN" sz="2800" baseline="-25000" dirty="0">
                <a:ea typeface="宋体" pitchFamily="2" charset="-122"/>
              </a:rPr>
              <a:t>X</a:t>
            </a:r>
            <a:r>
              <a:rPr lang="en-US" altLang="zh-CN" sz="2800" dirty="0">
                <a:ea typeface="宋体" pitchFamily="2" charset="-122"/>
              </a:rPr>
              <a:t>(g</a:t>
            </a:r>
            <a:r>
              <a:rPr lang="en-US" altLang="zh-CN" sz="2800" baseline="30000" dirty="0">
                <a:ea typeface="宋体" pitchFamily="2" charset="-122"/>
              </a:rPr>
              <a:t>-1</a:t>
            </a:r>
            <a:r>
              <a:rPr lang="en-US" altLang="zh-CN" sz="2800" dirty="0">
                <a:ea typeface="宋体" pitchFamily="2" charset="-122"/>
              </a:rPr>
              <a:t>(y))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827584" y="3212976"/>
            <a:ext cx="669674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</a:t>
            </a:r>
            <a:r>
              <a:rPr lang="en-US" altLang="zh-CN" sz="2800" b="1">
                <a:latin typeface="华文楷体" pitchFamily="2" charset="-122"/>
              </a:rPr>
              <a:t>Y</a:t>
            </a:r>
            <a:r>
              <a:rPr lang="zh-CN" altLang="en-US" sz="2800" b="1">
                <a:latin typeface="华文楷体" pitchFamily="2" charset="-122"/>
              </a:rPr>
              <a:t>的概率密度为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楷体" pitchFamily="2" charset="-122"/>
              </a:rPr>
              <a:t>  </a:t>
            </a:r>
            <a:r>
              <a:rPr lang="en-US" altLang="zh-CN" sz="2800"/>
              <a:t>f</a:t>
            </a:r>
            <a:r>
              <a:rPr lang="en-US" altLang="zh-CN" sz="2800" baseline="-25000"/>
              <a:t>Y</a:t>
            </a:r>
            <a:r>
              <a:rPr lang="en-US" altLang="zh-CN" sz="2800"/>
              <a:t>(y)=F</a:t>
            </a:r>
            <a:r>
              <a:rPr lang="en-US" altLang="zh-CN" sz="2800">
                <a:sym typeface="Symbol" pitchFamily="18" charset="2"/>
              </a:rPr>
              <a:t></a:t>
            </a:r>
            <a:r>
              <a:rPr lang="en-US" altLang="zh-CN" sz="2800"/>
              <a:t>(g</a:t>
            </a:r>
            <a:r>
              <a:rPr lang="en-US" altLang="zh-CN" sz="2800" baseline="30000"/>
              <a:t>-1</a:t>
            </a:r>
            <a:r>
              <a:rPr lang="en-US" altLang="zh-CN" sz="2800"/>
              <a:t>(y))=</a:t>
            </a:r>
            <a:r>
              <a:rPr lang="zh-CN" altLang="en-US" sz="2800"/>
              <a:t>－</a:t>
            </a:r>
            <a:r>
              <a:rPr lang="en-US" altLang="zh-CN" sz="2800"/>
              <a:t>f</a:t>
            </a:r>
            <a:r>
              <a:rPr lang="en-US" altLang="zh-CN" sz="2800" baseline="-25000"/>
              <a:t>X</a:t>
            </a:r>
            <a:r>
              <a:rPr lang="en-US" altLang="zh-CN" sz="2800"/>
              <a:t>(g</a:t>
            </a:r>
            <a:r>
              <a:rPr lang="en-US" altLang="zh-CN" sz="2800" baseline="30000"/>
              <a:t>-1</a:t>
            </a:r>
            <a:r>
              <a:rPr lang="en-US" altLang="zh-CN" sz="2800"/>
              <a:t>(y))      g</a:t>
            </a:r>
            <a:r>
              <a:rPr lang="en-US" altLang="zh-CN" sz="2800" baseline="30000"/>
              <a:t>-1</a:t>
            </a:r>
            <a:r>
              <a:rPr lang="en-US" altLang="zh-CN" sz="2800"/>
              <a:t>(y)</a:t>
            </a:r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617228"/>
              </p:ext>
            </p:extLst>
          </p:nvPr>
        </p:nvGraphicFramePr>
        <p:xfrm>
          <a:off x="4865613" y="3861048"/>
          <a:ext cx="498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公式" r:id="rId3" imgW="228600" imgH="419040" progId="Equation.3">
                  <p:embed/>
                </p:oleObj>
              </mc:Choice>
              <mc:Fallback>
                <p:oleObj name="公式" r:id="rId3" imgW="228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13" y="3861048"/>
                        <a:ext cx="498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0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uild="p" autoUpdateAnimBg="0"/>
      <p:bldP spid="204803" grpId="0" build="p" autoUpdateAnimBg="0"/>
      <p:bldP spid="204804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28600" y="926107"/>
            <a:ext cx="7924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华文楷体" pitchFamily="2" charset="-122"/>
              </a:rPr>
              <a:t>2</a:t>
            </a:r>
            <a:r>
              <a:rPr lang="zh-CN" altLang="en-US" sz="2800">
                <a:latin typeface="华文楷体" pitchFamily="2" charset="-122"/>
              </a:rPr>
              <a:t>、公式法：一般地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</a:rPr>
              <a:t>      若</a:t>
            </a:r>
            <a:r>
              <a:rPr lang="en-US" altLang="zh-CN" sz="2800">
                <a:latin typeface="华文楷体" pitchFamily="2" charset="-122"/>
              </a:rPr>
              <a:t>X</a:t>
            </a:r>
            <a:r>
              <a:rPr lang="zh-CN" altLang="en-US" sz="2800">
                <a:latin typeface="华文楷体" pitchFamily="2" charset="-122"/>
              </a:rPr>
              <a:t>～</a:t>
            </a:r>
            <a:r>
              <a:rPr lang="en-US" altLang="zh-CN" sz="2800">
                <a:latin typeface="华文楷体" pitchFamily="2" charset="-122"/>
              </a:rPr>
              <a:t>f</a:t>
            </a:r>
            <a:r>
              <a:rPr lang="en-US" altLang="zh-CN" sz="2800" baseline="-25000">
                <a:latin typeface="华文楷体" pitchFamily="2" charset="-122"/>
              </a:rPr>
              <a:t>X</a:t>
            </a:r>
            <a:r>
              <a:rPr lang="en-US" altLang="zh-CN" sz="2800">
                <a:latin typeface="华文楷体" pitchFamily="2" charset="-122"/>
              </a:rPr>
              <a:t>(x), y=g(x)</a:t>
            </a:r>
            <a:r>
              <a:rPr lang="zh-CN" altLang="zh-CN" sz="2800">
                <a:latin typeface="华文楷体" pitchFamily="2" charset="-122"/>
              </a:rPr>
              <a:t>是</a:t>
            </a:r>
            <a:r>
              <a:rPr lang="zh-CN" altLang="zh-CN" sz="2800">
                <a:solidFill>
                  <a:srgbClr val="FF0000"/>
                </a:solidFill>
                <a:latin typeface="华文楷体" pitchFamily="2" charset="-122"/>
              </a:rPr>
              <a:t>单调可导</a:t>
            </a:r>
            <a:r>
              <a:rPr lang="zh-CN" altLang="zh-CN" sz="2800">
                <a:latin typeface="华文楷体" pitchFamily="2" charset="-122"/>
              </a:rPr>
              <a:t>函数，则 </a:t>
            </a:r>
            <a:r>
              <a:rPr lang="zh-CN" altLang="en-US" sz="2800">
                <a:latin typeface="华文楷体" pitchFamily="2" charset="-122"/>
                <a:sym typeface="Symbol" pitchFamily="18" charset="2"/>
              </a:rPr>
              <a:t>       </a:t>
            </a: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37076"/>
              </p:ext>
            </p:extLst>
          </p:nvPr>
        </p:nvGraphicFramePr>
        <p:xfrm>
          <a:off x="900113" y="2526307"/>
          <a:ext cx="6507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4" imgW="2260440" imgH="215640" progId="Equation.3">
                  <p:embed/>
                </p:oleObj>
              </mc:Choice>
              <mc:Fallback>
                <p:oleObj name="Equation" r:id="rId4" imgW="226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26307"/>
                        <a:ext cx="65071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981200" y="3288307"/>
            <a:ext cx="495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4800" y="4507507"/>
            <a:ext cx="84582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华文楷体" pitchFamily="2" charset="-122"/>
                <a:sym typeface="Symbol" pitchFamily="18" charset="2"/>
              </a:rPr>
              <a:t>注</a:t>
            </a:r>
            <a:r>
              <a:rPr lang="zh-CN" altLang="zh-CN" sz="2800" b="1">
                <a:latin typeface="华文楷体" pitchFamily="2" charset="-122"/>
                <a:sym typeface="Symbol" pitchFamily="18" charset="2"/>
              </a:rPr>
              <a:t>：</a:t>
            </a: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1 </a:t>
            </a:r>
            <a:r>
              <a:rPr lang="zh-CN" altLang="zh-CN" sz="2800" b="1">
                <a:latin typeface="华文楷体" pitchFamily="2" charset="-122"/>
                <a:sym typeface="Symbol" pitchFamily="18" charset="2"/>
              </a:rPr>
              <a:t>只有当</a:t>
            </a: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g(x)</a:t>
            </a:r>
            <a:r>
              <a:rPr lang="zh-CN" altLang="zh-CN" sz="2800" b="1">
                <a:latin typeface="华文楷体" pitchFamily="2" charset="-122"/>
                <a:sym typeface="Symbol" pitchFamily="18" charset="2"/>
              </a:rPr>
              <a:t>是</a:t>
            </a: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x</a:t>
            </a:r>
            <a:r>
              <a:rPr lang="zh-CN" altLang="zh-CN" sz="2800" b="1">
                <a:latin typeface="华文楷体" pitchFamily="2" charset="-122"/>
                <a:sym typeface="Symbol" pitchFamily="18" charset="2"/>
              </a:rPr>
              <a:t>的单调可导函数时，才可用以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>
                <a:latin typeface="华文楷体" pitchFamily="2" charset="-122"/>
                <a:sym typeface="Symbol" pitchFamily="18" charset="2"/>
              </a:rPr>
              <a:t>上公式推求</a:t>
            </a: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Y</a:t>
            </a:r>
            <a:r>
              <a:rPr lang="zh-CN" altLang="zh-CN" sz="2800" b="1">
                <a:latin typeface="华文楷体" pitchFamily="2" charset="-122"/>
                <a:sym typeface="Symbol" pitchFamily="18" charset="2"/>
              </a:rPr>
              <a:t>的密度函数。</a:t>
            </a:r>
            <a:endParaRPr lang="zh-CN" altLang="en-US" sz="2800" b="1">
              <a:latin typeface="华文楷体" pitchFamily="2" charset="-122"/>
              <a:sym typeface="Symbol" pitchFamily="18" charset="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2 </a:t>
            </a:r>
            <a:r>
              <a:rPr lang="zh-CN" altLang="en-US" sz="2800" b="1">
                <a:latin typeface="华文楷体" pitchFamily="2" charset="-122"/>
                <a:sym typeface="Symbol" pitchFamily="18" charset="2"/>
              </a:rPr>
              <a:t>注意定义域的选择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381000" y="3516907"/>
            <a:ext cx="6477000" cy="60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latin typeface="华文楷体" pitchFamily="2" charset="-122"/>
                <a:sym typeface="Symbol" pitchFamily="18" charset="2"/>
              </a:rPr>
              <a:t>其中</a:t>
            </a:r>
            <a:r>
              <a:rPr lang="en-US" altLang="zh-CN" sz="2800">
                <a:latin typeface="华文楷体" pitchFamily="2" charset="-122"/>
                <a:sym typeface="Symbol" pitchFamily="18" charset="2"/>
              </a:rPr>
              <a:t>h(y)</a:t>
            </a:r>
            <a:r>
              <a:rPr lang="zh-CN" altLang="zh-CN" sz="2800">
                <a:latin typeface="华文楷体" pitchFamily="2" charset="-122"/>
                <a:sym typeface="Symbol" pitchFamily="18" charset="2"/>
              </a:rPr>
              <a:t>为</a:t>
            </a:r>
            <a:r>
              <a:rPr lang="en-US" altLang="zh-CN" sz="2800">
                <a:latin typeface="华文楷体" pitchFamily="2" charset="-122"/>
                <a:sym typeface="Symbol" pitchFamily="18" charset="2"/>
              </a:rPr>
              <a:t>y</a:t>
            </a:r>
            <a:r>
              <a:rPr lang="zh-CN" altLang="en-US" sz="2800">
                <a:latin typeface="华文楷体" pitchFamily="2" charset="-122"/>
                <a:sym typeface="Symbol" pitchFamily="18" charset="2"/>
              </a:rPr>
              <a:t>＝</a:t>
            </a:r>
            <a:r>
              <a:rPr lang="en-US" altLang="zh-CN" sz="2800">
                <a:latin typeface="华文楷体" pitchFamily="2" charset="-122"/>
                <a:sym typeface="Symbol" pitchFamily="18" charset="2"/>
              </a:rPr>
              <a:t>g(x)</a:t>
            </a:r>
            <a:r>
              <a:rPr lang="zh-CN" altLang="zh-CN" sz="2800">
                <a:latin typeface="华文楷体" pitchFamily="2" charset="-122"/>
                <a:sym typeface="Symbol" pitchFamily="18" charset="2"/>
              </a:rPr>
              <a:t>的反函数</a:t>
            </a:r>
            <a:r>
              <a:rPr lang="en-US" altLang="zh-CN" sz="2800">
                <a:latin typeface="华文楷体" pitchFamily="2" charset="-122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623099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6" grpId="0" animBg="1"/>
      <p:bldP spid="202757" grpId="0" autoUpdateAnimBg="0"/>
      <p:bldP spid="20275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33400" y="88265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algn="ctr"/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已知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sym typeface="Symbol" pitchFamily="18" charset="2"/>
              </a:rPr>
              <a:t>N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800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),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求    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707470" y="168164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解：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747481"/>
              </p:ext>
            </p:extLst>
          </p:nvPr>
        </p:nvGraphicFramePr>
        <p:xfrm>
          <a:off x="1981200" y="4495800"/>
          <a:ext cx="54102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9" name="Equation" r:id="rId4" imgW="1815840" imgH="482400" progId="Equation.3">
                  <p:embed/>
                </p:oleObj>
              </mc:Choice>
              <mc:Fallback>
                <p:oleObj name="Equation" r:id="rId4" imgW="1815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541020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18083"/>
              </p:ext>
            </p:extLst>
          </p:nvPr>
        </p:nvGraphicFramePr>
        <p:xfrm>
          <a:off x="4495800" y="762000"/>
          <a:ext cx="1447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762000"/>
                        <a:ext cx="1447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6019800" y="9144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宋体" pitchFamily="2" charset="-122"/>
                <a:ea typeface="宋体" pitchFamily="2" charset="-122"/>
              </a:rPr>
              <a:t>的概率密度</a:t>
            </a:r>
          </a:p>
        </p:txBody>
      </p:sp>
      <p:graphicFrame>
        <p:nvGraphicFramePr>
          <p:cNvPr id="201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708966"/>
              </p:ext>
            </p:extLst>
          </p:nvPr>
        </p:nvGraphicFramePr>
        <p:xfrm>
          <a:off x="1828056" y="1556792"/>
          <a:ext cx="1447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1" name="Equation" r:id="rId8" imgW="685800" imgH="393480" progId="Equation.3">
                  <p:embed/>
                </p:oleObj>
              </mc:Choice>
              <mc:Fallback>
                <p:oleObj name="Equation" r:id="rId8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056" y="1556792"/>
                        <a:ext cx="1447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3184525" y="1679575"/>
            <a:ext cx="3332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关于</a:t>
            </a:r>
            <a:r>
              <a:rPr lang="en-US" altLang="zh-CN" sz="2800" dirty="0"/>
              <a:t>X</a:t>
            </a:r>
            <a:r>
              <a:rPr lang="zh-CN" altLang="en-US" sz="2800" dirty="0" smtClean="0"/>
              <a:t>严</a:t>
            </a:r>
            <a:r>
              <a:rPr lang="zh-CN" altLang="en-US" sz="2800" dirty="0"/>
              <a:t>单</a:t>
            </a:r>
            <a:r>
              <a:rPr lang="en-US" altLang="zh-CN" sz="2800" dirty="0"/>
              <a:t>,</a:t>
            </a:r>
            <a:r>
              <a:rPr lang="zh-CN" altLang="en-US" sz="2800" dirty="0"/>
              <a:t>反函数为</a:t>
            </a:r>
          </a:p>
        </p:txBody>
      </p:sp>
      <p:graphicFrame>
        <p:nvGraphicFramePr>
          <p:cNvPr id="201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394709"/>
              </p:ext>
            </p:extLst>
          </p:nvPr>
        </p:nvGraphicFramePr>
        <p:xfrm>
          <a:off x="2971800" y="2590800"/>
          <a:ext cx="220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2" name="Equation" r:id="rId9" imgW="863280" imgH="203040" progId="Equation.3">
                  <p:embed/>
                </p:oleObj>
              </mc:Choice>
              <mc:Fallback>
                <p:oleObj name="Equation" r:id="rId9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2209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914400" y="3200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故</a:t>
            </a:r>
          </a:p>
        </p:txBody>
      </p:sp>
      <p:graphicFrame>
        <p:nvGraphicFramePr>
          <p:cNvPr id="2017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884502"/>
              </p:ext>
            </p:extLst>
          </p:nvPr>
        </p:nvGraphicFramePr>
        <p:xfrm>
          <a:off x="1489075" y="3844925"/>
          <a:ext cx="6091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3" name="Equation" r:id="rId11" imgW="2425680" imgH="215640" progId="Equation.3">
                  <p:embed/>
                </p:oleObj>
              </mc:Choice>
              <mc:Fallback>
                <p:oleObj name="Equation" r:id="rId11" imgW="2425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844925"/>
                        <a:ext cx="6091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244019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utoUpdateAnimBg="0"/>
      <p:bldP spid="201741" grpId="0" autoUpdateAnimBg="0"/>
      <p:bldP spid="20174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609600" y="92261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楷体" pitchFamily="2" charset="-122"/>
              </a:rPr>
              <a:t>例</a:t>
            </a:r>
            <a:r>
              <a:rPr lang="en-US" altLang="zh-CN" sz="2800" b="1" dirty="0" smtClean="0">
                <a:latin typeface="华文楷体" pitchFamily="2" charset="-122"/>
              </a:rPr>
              <a:t>5.</a:t>
            </a:r>
            <a:r>
              <a:rPr lang="en-US" altLang="zh-CN" sz="2800" b="1" dirty="0" smtClean="0">
                <a:latin typeface="华文楷体" pitchFamily="2" charset="-122"/>
              </a:rPr>
              <a:t> </a:t>
            </a:r>
            <a:r>
              <a:rPr lang="zh-CN" altLang="en-US" sz="2800" b="1" dirty="0">
                <a:latin typeface="华文楷体" pitchFamily="2" charset="-122"/>
              </a:rPr>
              <a:t>设</a:t>
            </a:r>
            <a:r>
              <a:rPr lang="en-US" altLang="zh-CN" sz="2800" b="1" dirty="0">
                <a:latin typeface="华文楷体" pitchFamily="2" charset="-122"/>
              </a:rPr>
              <a:t>X~U(0,1),</a:t>
            </a:r>
            <a:r>
              <a:rPr lang="zh-CN" altLang="en-US" sz="2800" b="1" dirty="0">
                <a:latin typeface="华文楷体" pitchFamily="2" charset="-122"/>
              </a:rPr>
              <a:t>求</a:t>
            </a:r>
            <a:r>
              <a:rPr lang="en-US" altLang="zh-CN" sz="2800" b="1" dirty="0" smtClean="0">
                <a:latin typeface="华文楷体" pitchFamily="2" charset="-122"/>
              </a:rPr>
              <a:t>Y=</a:t>
            </a:r>
            <a:r>
              <a:rPr lang="en-US" altLang="zh-CN" sz="2800" b="1" dirty="0" err="1" smtClean="0">
                <a:latin typeface="华文楷体" pitchFamily="2" charset="-122"/>
              </a:rPr>
              <a:t>aX+b</a:t>
            </a:r>
            <a:r>
              <a:rPr lang="zh-CN" altLang="en-US" sz="2800" b="1" dirty="0">
                <a:latin typeface="华文楷体" pitchFamily="2" charset="-122"/>
              </a:rPr>
              <a:t>的概率密度</a:t>
            </a:r>
            <a:r>
              <a:rPr lang="en-US" altLang="zh-CN" sz="2800" b="1" dirty="0">
                <a:latin typeface="华文楷体" pitchFamily="2" charset="-122"/>
              </a:rPr>
              <a:t>.(a≠0)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762000" y="1684610"/>
            <a:ext cx="51667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解</a:t>
            </a:r>
            <a:r>
              <a:rPr lang="en-US" altLang="zh-CN" sz="2800" b="1" dirty="0"/>
              <a:t>: </a:t>
            </a:r>
            <a:r>
              <a:rPr lang="en-US" altLang="zh-CN" sz="2800" b="1" dirty="0" smtClean="0">
                <a:latin typeface="华文楷体" pitchFamily="2" charset="-122"/>
              </a:rPr>
              <a:t>Y=</a:t>
            </a:r>
            <a:r>
              <a:rPr lang="en-US" altLang="zh-CN" sz="2800" b="1" dirty="0" err="1" smtClean="0">
                <a:latin typeface="华文楷体" pitchFamily="2" charset="-122"/>
              </a:rPr>
              <a:t>aX+b</a:t>
            </a:r>
            <a:r>
              <a:rPr lang="zh-CN" altLang="en-US" sz="2800" b="1" dirty="0" smtClean="0"/>
              <a:t>关于</a:t>
            </a:r>
            <a:r>
              <a:rPr lang="en-US" altLang="zh-CN" sz="2800" b="1" dirty="0"/>
              <a:t>X</a:t>
            </a:r>
            <a:r>
              <a:rPr lang="zh-CN" altLang="en-US" sz="2800" b="1" dirty="0" smtClean="0"/>
              <a:t>严</a:t>
            </a:r>
            <a:r>
              <a:rPr lang="zh-CN" altLang="en-US" sz="2800" b="1" dirty="0"/>
              <a:t>单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反函数为</a:t>
            </a:r>
          </a:p>
        </p:txBody>
      </p:sp>
      <p:graphicFrame>
        <p:nvGraphicFramePr>
          <p:cNvPr id="206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4823"/>
              </p:ext>
            </p:extLst>
          </p:nvPr>
        </p:nvGraphicFramePr>
        <p:xfrm>
          <a:off x="5943600" y="1456010"/>
          <a:ext cx="2209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56010"/>
                        <a:ext cx="2209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914400" y="227687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故</a:t>
            </a:r>
          </a:p>
        </p:txBody>
      </p:sp>
      <p:graphicFrame>
        <p:nvGraphicFramePr>
          <p:cNvPr id="206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28066"/>
              </p:ext>
            </p:extLst>
          </p:nvPr>
        </p:nvGraphicFramePr>
        <p:xfrm>
          <a:off x="1444625" y="2657872"/>
          <a:ext cx="63277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" name="Equation" r:id="rId5" imgW="2349360" imgH="444240" progId="Equation.3">
                  <p:embed/>
                </p:oleObj>
              </mc:Choice>
              <mc:Fallback>
                <p:oleObj name="Equation" r:id="rId5" imgW="2349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2657872"/>
                        <a:ext cx="63277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914400" y="349607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而</a:t>
            </a:r>
          </a:p>
        </p:txBody>
      </p:sp>
      <p:graphicFrame>
        <p:nvGraphicFramePr>
          <p:cNvPr id="206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363523"/>
              </p:ext>
            </p:extLst>
          </p:nvPr>
        </p:nvGraphicFramePr>
        <p:xfrm>
          <a:off x="2366963" y="3648472"/>
          <a:ext cx="30384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" name="Equation" r:id="rId7" imgW="1346040" imgH="457200" progId="Equation.DSMT4">
                  <p:embed/>
                </p:oleObj>
              </mc:Choice>
              <mc:Fallback>
                <p:oleObj name="Equation" r:id="rId7" imgW="1346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648472"/>
                        <a:ext cx="30384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90600" y="456287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故</a:t>
            </a:r>
          </a:p>
        </p:txBody>
      </p:sp>
      <p:graphicFrame>
        <p:nvGraphicFramePr>
          <p:cNvPr id="206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27091"/>
              </p:ext>
            </p:extLst>
          </p:nvPr>
        </p:nvGraphicFramePr>
        <p:xfrm>
          <a:off x="2057400" y="4810250"/>
          <a:ext cx="44196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9" name="Equation" r:id="rId9" imgW="1663560" imgH="711000" progId="Equation.DSMT4">
                  <p:embed/>
                </p:oleObj>
              </mc:Choice>
              <mc:Fallback>
                <p:oleObj name="Equation" r:id="rId9" imgW="1663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10250"/>
                        <a:ext cx="44196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7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  <p:bldP spid="206851" grpId="0" autoUpdateAnimBg="0"/>
      <p:bldP spid="206853" grpId="0" autoUpdateAnimBg="0"/>
      <p:bldP spid="206855" grpId="0" autoUpdateAnimBg="0"/>
      <p:bldP spid="20685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行楷" pitchFamily="2" charset="-122"/>
              </a:rPr>
              <a:t>小结</a:t>
            </a:r>
            <a:r>
              <a:rPr lang="en-US" altLang="zh-CN" dirty="0">
                <a:ea typeface="华文行楷" pitchFamily="2" charset="-122"/>
              </a:rPr>
              <a:t>.</a:t>
            </a:r>
          </a:p>
        </p:txBody>
      </p:sp>
      <p:graphicFrame>
        <p:nvGraphicFramePr>
          <p:cNvPr id="182275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72535"/>
              </p:ext>
            </p:extLst>
          </p:nvPr>
        </p:nvGraphicFramePr>
        <p:xfrm>
          <a:off x="486129" y="1340768"/>
          <a:ext cx="8118319" cy="494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" name="MS Org Chart" r:id="rId5" imgW="3098520" imgH="1161720" progId="OrgPlusWOPX.4">
                  <p:embed followColorScheme="full"/>
                </p:oleObj>
              </mc:Choice>
              <mc:Fallback>
                <p:oleObj name="MS Org Chart" r:id="rId5" imgW="3098520" imgH="116172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29" y="1340768"/>
                        <a:ext cx="8118319" cy="4942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171330"/>
              </p:ext>
            </p:extLst>
          </p:nvPr>
        </p:nvGraphicFramePr>
        <p:xfrm>
          <a:off x="1979712" y="5733256"/>
          <a:ext cx="323425" cy="412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733256"/>
                        <a:ext cx="323425" cy="412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963585"/>
              </p:ext>
            </p:extLst>
          </p:nvPr>
        </p:nvGraphicFramePr>
        <p:xfrm>
          <a:off x="7956376" y="5733256"/>
          <a:ext cx="333748" cy="426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Equation" r:id="rId9" imgW="139680" imgH="177480" progId="Equation.3">
                  <p:embed/>
                </p:oleObj>
              </mc:Choice>
              <mc:Fallback>
                <p:oleObj name="Equation" r:id="rId9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5733256"/>
                        <a:ext cx="333748" cy="426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828555"/>
              </p:ext>
            </p:extLst>
          </p:nvPr>
        </p:nvGraphicFramePr>
        <p:xfrm>
          <a:off x="8028384" y="5320373"/>
          <a:ext cx="412883" cy="412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10" imgW="203040" imgH="203040" progId="Equation.3">
                  <p:embed/>
                </p:oleObj>
              </mc:Choice>
              <mc:Fallback>
                <p:oleObj name="Equation" r:id="rId10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5320373"/>
                        <a:ext cx="412883" cy="412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097198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576" y="828001"/>
            <a:ext cx="6121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3200" b="1" dirty="0" smtClean="0">
                <a:solidFill>
                  <a:srgbClr val="000000"/>
                </a:solidFill>
                <a:ea typeface="黑体" pitchFamily="49" charset="-122"/>
              </a:rPr>
              <a:t>3. </a:t>
            </a:r>
            <a:r>
              <a:rPr kumimoji="1" lang="zh-CN" altLang="en-US" sz="3200" b="1" dirty="0" smtClean="0">
                <a:solidFill>
                  <a:srgbClr val="000000"/>
                </a:solidFill>
                <a:ea typeface="黑体" pitchFamily="49" charset="-122"/>
              </a:rPr>
              <a:t>随机变量</a:t>
            </a:r>
            <a:r>
              <a:rPr kumimoji="1" lang="zh-CN" altLang="en-US" sz="3200" b="1" dirty="0">
                <a:solidFill>
                  <a:srgbClr val="000000"/>
                </a:solidFill>
                <a:ea typeface="黑体" pitchFamily="49" charset="-122"/>
              </a:rPr>
              <a:t>的概念 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88256" y="1489546"/>
            <a:ext cx="1755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定义     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83894"/>
              </p:ext>
            </p:extLst>
          </p:nvPr>
        </p:nvGraphicFramePr>
        <p:xfrm>
          <a:off x="1966143" y="1565746"/>
          <a:ext cx="5245101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8" name="公式" r:id="rId3" imgW="4838400" imgH="444240" progId="Equation.3">
                  <p:embed/>
                </p:oleObj>
              </mc:Choice>
              <mc:Fallback>
                <p:oleObj name="公式" r:id="rId3" imgW="4838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143" y="1565746"/>
                        <a:ext cx="5245101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70067"/>
              </p:ext>
            </p:extLst>
          </p:nvPr>
        </p:nvGraphicFramePr>
        <p:xfrm>
          <a:off x="7423969" y="1626071"/>
          <a:ext cx="647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9" name="公式" r:id="rId5" imgW="647640" imgH="291960" progId="Equation.3">
                  <p:embed/>
                </p:oleObj>
              </mc:Choice>
              <mc:Fallback>
                <p:oleObj name="公式" r:id="rId5" imgW="6476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969" y="1626071"/>
                        <a:ext cx="647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49937"/>
              </p:ext>
            </p:extLst>
          </p:nvPr>
        </p:nvGraphicFramePr>
        <p:xfrm>
          <a:off x="565969" y="2162646"/>
          <a:ext cx="7169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0" name="公式" r:id="rId7" imgW="6845040" imgH="444240" progId="Equation.3">
                  <p:embed/>
                </p:oleObj>
              </mc:Choice>
              <mc:Fallback>
                <p:oleObj name="公式" r:id="rId7" imgW="6845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9" y="2162646"/>
                        <a:ext cx="71691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98619" y="2091209"/>
            <a:ext cx="985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称    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745246"/>
              </p:ext>
            </p:extLst>
          </p:nvPr>
        </p:nvGraphicFramePr>
        <p:xfrm>
          <a:off x="546919" y="2753196"/>
          <a:ext cx="3500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1" name="Equation" r:id="rId9" imgW="3327120" imgH="444240" progId="Equation.DSMT4">
                  <p:embed/>
                </p:oleObj>
              </mc:Choice>
              <mc:Fallback>
                <p:oleObj name="Equation" r:id="rId9" imgW="3327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19" y="2753196"/>
                        <a:ext cx="35004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473005"/>
              </p:ext>
            </p:extLst>
          </p:nvPr>
        </p:nvGraphicFramePr>
        <p:xfrm>
          <a:off x="1043608" y="3742333"/>
          <a:ext cx="710475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2" name="公式" r:id="rId11" imgW="6603840" imgH="444240" progId="Equation.3">
                  <p:embed/>
                </p:oleObj>
              </mc:Choice>
              <mc:Fallback>
                <p:oleObj name="公式" r:id="rId11" imgW="6603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742333"/>
                        <a:ext cx="710475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38113" y="4282083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示意图</a:t>
            </a:r>
            <a:r>
              <a:rPr lang="en-US" altLang="zh-CN" sz="2800" b="1"/>
              <a:t>.      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4375" y="5017095"/>
            <a:ext cx="2520950" cy="107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770138" y="573782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44058"/>
              </p:ext>
            </p:extLst>
          </p:nvPr>
        </p:nvGraphicFramePr>
        <p:xfrm>
          <a:off x="1258838" y="5666383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3" name="公式" r:id="rId13" imgW="279360" imgH="317160" progId="Equation.3">
                  <p:embed/>
                </p:oleObj>
              </mc:Choice>
              <mc:Fallback>
                <p:oleObj name="公式" r:id="rId13" imgW="279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38" y="5666383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203525" y="552192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2914600" y="523458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4787850" y="5593358"/>
            <a:ext cx="2374900" cy="0"/>
          </a:xfrm>
          <a:prstGeom prst="line">
            <a:avLst/>
          </a:prstGeom>
          <a:noFill/>
          <a:ln w="254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5219650" y="5564783"/>
            <a:ext cx="71438" cy="714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" name="Oval 35"/>
          <p:cNvSpPr>
            <a:spLocks noChangeArrowheads="1"/>
          </p:cNvSpPr>
          <p:nvPr/>
        </p:nvSpPr>
        <p:spPr bwMode="auto">
          <a:xfrm>
            <a:off x="5795913" y="5564783"/>
            <a:ext cx="71437" cy="714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1" name="Oval 36"/>
          <p:cNvSpPr>
            <a:spLocks noChangeArrowheads="1"/>
          </p:cNvSpPr>
          <p:nvPr/>
        </p:nvSpPr>
        <p:spPr bwMode="auto">
          <a:xfrm>
            <a:off x="6299150" y="5564783"/>
            <a:ext cx="71438" cy="714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4963" y="5564783"/>
            <a:ext cx="2520950" cy="373062"/>
          </a:xfrm>
          <a:custGeom>
            <a:avLst/>
            <a:gdLst>
              <a:gd name="T0" fmla="*/ 0 w 1588"/>
              <a:gd name="T1" fmla="*/ 0 h 235"/>
              <a:gd name="T2" fmla="*/ 726 w 1588"/>
              <a:gd name="T3" fmla="*/ 227 h 235"/>
              <a:gd name="T4" fmla="*/ 1588 w 1588"/>
              <a:gd name="T5" fmla="*/ 46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8" h="235">
                <a:moveTo>
                  <a:pt x="0" y="0"/>
                </a:moveTo>
                <a:cubicBezTo>
                  <a:pt x="230" y="109"/>
                  <a:pt x="461" y="219"/>
                  <a:pt x="726" y="227"/>
                </a:cubicBezTo>
                <a:cubicBezTo>
                  <a:pt x="991" y="235"/>
                  <a:pt x="1289" y="140"/>
                  <a:pt x="1588" y="46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2772594" y="5637808"/>
            <a:ext cx="3455987" cy="671512"/>
          </a:xfrm>
          <a:custGeom>
            <a:avLst/>
            <a:gdLst>
              <a:gd name="T0" fmla="*/ 0 w 2177"/>
              <a:gd name="T1" fmla="*/ 90 h 423"/>
              <a:gd name="T2" fmla="*/ 1225 w 2177"/>
              <a:gd name="T3" fmla="*/ 408 h 423"/>
              <a:gd name="T4" fmla="*/ 2177 w 2177"/>
              <a:gd name="T5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7" h="423">
                <a:moveTo>
                  <a:pt x="0" y="90"/>
                </a:moveTo>
                <a:cubicBezTo>
                  <a:pt x="431" y="256"/>
                  <a:pt x="862" y="423"/>
                  <a:pt x="1225" y="408"/>
                </a:cubicBezTo>
                <a:cubicBezTo>
                  <a:pt x="1588" y="393"/>
                  <a:pt x="1882" y="196"/>
                  <a:pt x="2177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4" name="Freeform 42"/>
          <p:cNvSpPr>
            <a:spLocks/>
          </p:cNvSpPr>
          <p:nvPr/>
        </p:nvSpPr>
        <p:spPr bwMode="auto">
          <a:xfrm>
            <a:off x="2973338" y="4956770"/>
            <a:ext cx="2246312" cy="636588"/>
          </a:xfrm>
          <a:custGeom>
            <a:avLst/>
            <a:gdLst>
              <a:gd name="T0" fmla="*/ 0 w 1406"/>
              <a:gd name="T1" fmla="*/ 175 h 401"/>
              <a:gd name="T2" fmla="*/ 816 w 1406"/>
              <a:gd name="T3" fmla="*/ 38 h 401"/>
              <a:gd name="T4" fmla="*/ 1406 w 1406"/>
              <a:gd name="T5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6" h="401">
                <a:moveTo>
                  <a:pt x="0" y="175"/>
                </a:moveTo>
                <a:cubicBezTo>
                  <a:pt x="291" y="87"/>
                  <a:pt x="582" y="0"/>
                  <a:pt x="816" y="38"/>
                </a:cubicBezTo>
                <a:cubicBezTo>
                  <a:pt x="1050" y="76"/>
                  <a:pt x="1228" y="238"/>
                  <a:pt x="1406" y="401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38190"/>
              </p:ext>
            </p:extLst>
          </p:nvPr>
        </p:nvGraphicFramePr>
        <p:xfrm>
          <a:off x="7019875" y="5666383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4" name="公式" r:id="rId15" imgW="291960" imgH="291960" progId="Equation.3">
                  <p:embed/>
                </p:oleObj>
              </mc:Choice>
              <mc:Fallback>
                <p:oleObj name="公式" r:id="rId15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875" y="5666383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42967"/>
              </p:ext>
            </p:extLst>
          </p:nvPr>
        </p:nvGraphicFramePr>
        <p:xfrm>
          <a:off x="2554238" y="5017095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5" name="公式" r:id="rId17" imgW="279360" imgH="419040" progId="Equation.3">
                  <p:embed/>
                </p:oleObj>
              </mc:Choice>
              <mc:Fallback>
                <p:oleObj name="公式" r:id="rId17" imgW="279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38" y="5017095"/>
                        <a:ext cx="27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69368"/>
              </p:ext>
            </p:extLst>
          </p:nvPr>
        </p:nvGraphicFramePr>
        <p:xfrm>
          <a:off x="2843163" y="530602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6" name="公式" r:id="rId19" imgW="304560" imgH="419040" progId="Equation.3">
                  <p:embed/>
                </p:oleObj>
              </mc:Choice>
              <mc:Fallback>
                <p:oleObj name="公式" r:id="rId19" imgW="304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163" y="530602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712532"/>
              </p:ext>
            </p:extLst>
          </p:nvPr>
        </p:nvGraphicFramePr>
        <p:xfrm>
          <a:off x="2411363" y="5593358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7" name="公式" r:id="rId21" imgW="304560" imgH="431640" progId="Equation.3">
                  <p:embed/>
                </p:oleObj>
              </mc:Choice>
              <mc:Fallback>
                <p:oleObj name="公式" r:id="rId21" imgW="30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363" y="5593358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940533" y="2708920"/>
                <a:ext cx="40190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>
                          <a:latin typeface="Cambria Math"/>
                        </a:rPr>
                        <m:t>常用</m:t>
                      </m:r>
                      <m:r>
                        <m:rPr>
                          <m:nor/>
                        </m:rPr>
                        <a:rPr lang="zh-CN" altLang="en-US" sz="2800" b="1" i="1"/>
                        <m:t>X</m:t>
                      </m:r>
                      <m:r>
                        <a:rPr lang="zh-CN" altLang="en-US" sz="2800" b="1">
                          <a:latin typeface="Cambria Math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b="1" i="1"/>
                        <m:t>Y</m:t>
                      </m:r>
                      <m:r>
                        <a:rPr lang="zh-CN" altLang="en-US" sz="2800" b="1">
                          <a:latin typeface="Cambria Math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b="1" i="1"/>
                        <m:t>Z</m:t>
                      </m:r>
                      <m:r>
                        <a:rPr lang="zh-CN" altLang="en-US" sz="2800" b="1">
                          <a:latin typeface="Cambria Math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b="1" i="1"/>
                        <m:t>W</m:t>
                      </m:r>
                      <m:r>
                        <a:rPr lang="zh-CN" altLang="en-US" sz="2800" b="1">
                          <a:latin typeface="Cambria Math"/>
                        </a:rPr>
                        <m:t>；</m:t>
                      </m:r>
                      <m:r>
                        <a:rPr lang="zh-CN" altLang="en-US" sz="2800" b="1" smtClean="0">
                          <a:latin typeface="Cambria Math"/>
                        </a:rPr>
                        <m:t>或者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33" y="2708920"/>
                <a:ext cx="4019049" cy="5232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67544" y="3275692"/>
                <a:ext cx="24641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/>
                        </a:rPr>
                        <m:t>𝝃</m:t>
                      </m:r>
                      <m:r>
                        <a:rPr lang="zh-CN" altLang="en-US" sz="2800" b="1">
                          <a:latin typeface="Cambria Math"/>
                        </a:rPr>
                        <m:t>，</m:t>
                      </m:r>
                      <m:r>
                        <a:rPr lang="zh-CN" altLang="en-US" sz="2800" b="1" i="1">
                          <a:latin typeface="Cambria Math"/>
                        </a:rPr>
                        <m:t>𝜼</m:t>
                      </m:r>
                      <m:r>
                        <a:rPr lang="zh-CN" altLang="en-US" sz="2800" b="1">
                          <a:latin typeface="Cambria Math"/>
                        </a:rPr>
                        <m:t>等</m:t>
                      </m:r>
                      <m:r>
                        <a:rPr lang="zh-CN" altLang="en-US" sz="2800" b="1" i="1">
                          <a:latin typeface="Cambria Math"/>
                        </a:rPr>
                        <m:t>表示</m:t>
                      </m:r>
                      <m:r>
                        <a:rPr lang="zh-CN" altLang="en-US" sz="2800" b="1" i="1" smtClean="0">
                          <a:latin typeface="Cambria Math"/>
                        </a:rPr>
                        <m:t>。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75692"/>
                <a:ext cx="2464136" cy="52322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3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WordArt 4"/>
          <p:cNvSpPr>
            <a:spLocks noChangeArrowheads="1" noChangeShapeType="1" noTextEdit="1"/>
          </p:cNvSpPr>
          <p:nvPr/>
        </p:nvSpPr>
        <p:spPr bwMode="auto">
          <a:xfrm>
            <a:off x="685800" y="2709664"/>
            <a:ext cx="6858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030" name="WordArt 6"/>
          <p:cNvSpPr>
            <a:spLocks noChangeArrowheads="1" noChangeShapeType="1" noTextEdit="1"/>
          </p:cNvSpPr>
          <p:nvPr/>
        </p:nvSpPr>
        <p:spPr bwMode="auto">
          <a:xfrm>
            <a:off x="1752600" y="2544316"/>
            <a:ext cx="64008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请举几个实际中随机变量的例子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417491" y="3601988"/>
            <a:ext cx="60708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en-US" altLang="zh-CN" sz="2400" b="1" dirty="0">
                <a:latin typeface="华文隶书" pitchFamily="2" charset="-122"/>
                <a:ea typeface="华文隶书" pitchFamily="2" charset="-122"/>
              </a:rPr>
              <a:t>EX</a:t>
            </a:r>
            <a:r>
              <a:rPr lang="zh-CN" altLang="en-US" sz="2400" b="1" dirty="0">
                <a:latin typeface="宋体" pitchFamily="2" charset="-122"/>
              </a:rPr>
              <a:t>．</a:t>
            </a:r>
            <a:r>
              <a:rPr lang="zh-CN" altLang="en-US" sz="2400" b="1" dirty="0">
                <a:latin typeface="华文楷体" pitchFamily="2" charset="-122"/>
              </a:rPr>
              <a:t>引入适当的随机变量描述下列事件：</a:t>
            </a:r>
          </a:p>
          <a:p>
            <a:pPr algn="ctr"/>
            <a:r>
              <a:rPr lang="zh-CN" altLang="en-US" sz="2400" b="1" dirty="0">
                <a:latin typeface="华文楷体" pitchFamily="2" charset="-122"/>
              </a:rPr>
              <a:t>①将</a:t>
            </a:r>
            <a:r>
              <a:rPr lang="en-US" altLang="zh-CN" sz="2400" b="1" dirty="0">
                <a:latin typeface="华文楷体" pitchFamily="2" charset="-122"/>
              </a:rPr>
              <a:t>3</a:t>
            </a:r>
            <a:r>
              <a:rPr lang="zh-CN" altLang="en-US" sz="2400" b="1" dirty="0">
                <a:latin typeface="华文楷体" pitchFamily="2" charset="-122"/>
              </a:rPr>
              <a:t>个球随机地放入三个格子中，</a:t>
            </a:r>
          </a:p>
          <a:p>
            <a:pPr algn="ctr"/>
            <a:r>
              <a:rPr lang="zh-CN" altLang="en-US" sz="2400" b="1" dirty="0">
                <a:latin typeface="华文楷体" pitchFamily="2" charset="-122"/>
              </a:rPr>
              <a:t>事件</a:t>
            </a:r>
            <a:r>
              <a:rPr lang="en-US" altLang="zh-CN" sz="2400" b="1" dirty="0">
                <a:latin typeface="华文楷体" pitchFamily="2" charset="-122"/>
              </a:rPr>
              <a:t>A={</a:t>
            </a:r>
            <a:r>
              <a:rPr lang="zh-CN" altLang="en-US" sz="2400" b="1" dirty="0">
                <a:latin typeface="华文楷体" pitchFamily="2" charset="-122"/>
              </a:rPr>
              <a:t>有</a:t>
            </a:r>
            <a:r>
              <a:rPr lang="en-US" altLang="zh-CN" sz="2400" b="1" dirty="0">
                <a:latin typeface="华文楷体" pitchFamily="2" charset="-122"/>
              </a:rPr>
              <a:t>1</a:t>
            </a:r>
            <a:r>
              <a:rPr lang="zh-CN" altLang="en-US" sz="2400" b="1" dirty="0">
                <a:latin typeface="华文楷体" pitchFamily="2" charset="-122"/>
              </a:rPr>
              <a:t>个空格</a:t>
            </a:r>
            <a:r>
              <a:rPr lang="en-US" altLang="zh-CN" sz="2400" b="1" dirty="0">
                <a:latin typeface="华文楷体" pitchFamily="2" charset="-122"/>
              </a:rPr>
              <a:t>}</a:t>
            </a:r>
            <a:r>
              <a:rPr lang="zh-CN" altLang="en-US" sz="2400" b="1" dirty="0">
                <a:latin typeface="华文楷体" pitchFamily="2" charset="-122"/>
              </a:rPr>
              <a:t>，</a:t>
            </a:r>
            <a:r>
              <a:rPr lang="en-US" altLang="zh-CN" sz="2400" b="1" dirty="0">
                <a:latin typeface="华文楷体" pitchFamily="2" charset="-122"/>
              </a:rPr>
              <a:t>B={</a:t>
            </a:r>
            <a:r>
              <a:rPr lang="zh-CN" altLang="en-US" sz="2400" b="1" dirty="0">
                <a:latin typeface="华文楷体" pitchFamily="2" charset="-122"/>
              </a:rPr>
              <a:t>有</a:t>
            </a:r>
            <a:r>
              <a:rPr lang="en-US" altLang="zh-CN" sz="2400" b="1" dirty="0">
                <a:latin typeface="华文楷体" pitchFamily="2" charset="-122"/>
              </a:rPr>
              <a:t>2</a:t>
            </a:r>
            <a:r>
              <a:rPr lang="zh-CN" altLang="en-US" sz="2400" b="1" dirty="0">
                <a:latin typeface="华文楷体" pitchFamily="2" charset="-122"/>
              </a:rPr>
              <a:t>个空格</a:t>
            </a:r>
            <a:r>
              <a:rPr lang="en-US" altLang="zh-CN" sz="2400" b="1" dirty="0">
                <a:latin typeface="华文楷体" pitchFamily="2" charset="-122"/>
              </a:rPr>
              <a:t>}</a:t>
            </a:r>
            <a:r>
              <a:rPr lang="zh-CN" altLang="en-US" sz="2400" b="1" dirty="0">
                <a:latin typeface="华文楷体" pitchFamily="2" charset="-122"/>
              </a:rPr>
              <a:t>，</a:t>
            </a:r>
          </a:p>
          <a:p>
            <a:pPr algn="ctr"/>
            <a:r>
              <a:rPr lang="en-US" altLang="zh-CN" sz="2400" b="1" dirty="0">
                <a:latin typeface="华文楷体" pitchFamily="2" charset="-122"/>
              </a:rPr>
              <a:t>C={</a:t>
            </a:r>
            <a:r>
              <a:rPr lang="zh-CN" altLang="en-US" sz="2400" b="1" dirty="0">
                <a:latin typeface="华文楷体" pitchFamily="2" charset="-122"/>
              </a:rPr>
              <a:t>全有球</a:t>
            </a:r>
            <a:r>
              <a:rPr lang="en-US" altLang="zh-CN" sz="2400" b="1" dirty="0">
                <a:latin typeface="华文楷体" pitchFamily="2" charset="-122"/>
              </a:rPr>
              <a:t>}</a:t>
            </a:r>
            <a:r>
              <a:rPr lang="zh-CN" altLang="en-US" sz="2400" b="1" dirty="0">
                <a:latin typeface="华文楷体" pitchFamily="2" charset="-122"/>
              </a:rPr>
              <a:t>。</a:t>
            </a:r>
          </a:p>
          <a:p>
            <a:pPr algn="ctr"/>
            <a:r>
              <a:rPr lang="zh-CN" altLang="en-US" sz="2400" b="1" dirty="0">
                <a:latin typeface="华文楷体" pitchFamily="2" charset="-122"/>
              </a:rPr>
              <a:t>②进行</a:t>
            </a:r>
            <a:r>
              <a:rPr lang="en-US" altLang="zh-CN" sz="2400" b="1" dirty="0">
                <a:latin typeface="华文楷体" pitchFamily="2" charset="-122"/>
              </a:rPr>
              <a:t>5</a:t>
            </a:r>
            <a:r>
              <a:rPr lang="zh-CN" altLang="en-US" sz="2400" b="1" dirty="0">
                <a:latin typeface="华文楷体" pitchFamily="2" charset="-122"/>
              </a:rPr>
              <a:t>次试验，事件</a:t>
            </a:r>
            <a:r>
              <a:rPr lang="en-US" altLang="zh-CN" sz="2400" b="1" dirty="0">
                <a:latin typeface="华文楷体" pitchFamily="2" charset="-122"/>
              </a:rPr>
              <a:t>D={</a:t>
            </a:r>
            <a:r>
              <a:rPr lang="zh-CN" altLang="en-US" sz="2400" b="1" dirty="0">
                <a:latin typeface="华文楷体" pitchFamily="2" charset="-122"/>
              </a:rPr>
              <a:t>试验成功一次</a:t>
            </a:r>
            <a:r>
              <a:rPr lang="en-US" altLang="zh-CN" sz="2400" b="1" dirty="0">
                <a:latin typeface="华文楷体" pitchFamily="2" charset="-122"/>
              </a:rPr>
              <a:t>}</a:t>
            </a:r>
            <a:r>
              <a:rPr lang="zh-CN" altLang="en-US" sz="2400" b="1" dirty="0">
                <a:latin typeface="华文楷体" pitchFamily="2" charset="-122"/>
              </a:rPr>
              <a:t>，</a:t>
            </a:r>
          </a:p>
          <a:p>
            <a:pPr algn="ctr"/>
            <a:r>
              <a:rPr lang="en-US" altLang="zh-CN" sz="2400" b="1" dirty="0">
                <a:latin typeface="华文楷体" pitchFamily="2" charset="-122"/>
              </a:rPr>
              <a:t>F={</a:t>
            </a:r>
            <a:r>
              <a:rPr lang="zh-CN" altLang="en-US" sz="2400" b="1" dirty="0">
                <a:latin typeface="华文楷体" pitchFamily="2" charset="-122"/>
              </a:rPr>
              <a:t>试验至少成功一次</a:t>
            </a:r>
            <a:r>
              <a:rPr lang="en-US" altLang="zh-CN" sz="2400" b="1" dirty="0">
                <a:latin typeface="华文楷体" pitchFamily="2" charset="-122"/>
              </a:rPr>
              <a:t>}</a:t>
            </a:r>
            <a:r>
              <a:rPr lang="zh-CN" altLang="en-US" sz="2400" b="1" dirty="0">
                <a:latin typeface="华文楷体" pitchFamily="2" charset="-122"/>
              </a:rPr>
              <a:t>，</a:t>
            </a:r>
            <a:r>
              <a:rPr lang="en-US" altLang="zh-CN" sz="2400" b="1" dirty="0">
                <a:latin typeface="华文楷体" pitchFamily="2" charset="-122"/>
              </a:rPr>
              <a:t>G={</a:t>
            </a:r>
            <a:r>
              <a:rPr lang="zh-CN" altLang="en-US" sz="2400" b="1" dirty="0">
                <a:latin typeface="华文楷体" pitchFamily="2" charset="-122"/>
              </a:rPr>
              <a:t>至多成功</a:t>
            </a:r>
            <a:r>
              <a:rPr lang="en-US" altLang="zh-CN" sz="2400" b="1" dirty="0">
                <a:latin typeface="华文楷体" pitchFamily="2" charset="-122"/>
              </a:rPr>
              <a:t>3</a:t>
            </a:r>
            <a:r>
              <a:rPr lang="zh-CN" altLang="en-US" sz="2400" b="1" dirty="0">
                <a:latin typeface="华文楷体" pitchFamily="2" charset="-122"/>
              </a:rPr>
              <a:t>次</a:t>
            </a:r>
            <a:r>
              <a:rPr lang="en-US" altLang="zh-CN" sz="2400" b="1" dirty="0">
                <a:latin typeface="华文楷体" pitchFamily="2" charset="-122"/>
              </a:rPr>
              <a:t>}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1000" y="980728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随机变量的特点</a:t>
            </a:r>
            <a:r>
              <a:rPr lang="en-US" altLang="zh-CN" sz="2800" b="1" dirty="0"/>
              <a:t>:</a:t>
            </a:r>
            <a:r>
              <a:rPr lang="en-US" altLang="zh-CN" sz="2800" dirty="0"/>
              <a:t>  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57200" y="1603648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</a:rPr>
              <a:t>1 </a:t>
            </a:r>
            <a:r>
              <a:rPr lang="en-US" altLang="zh-CN" sz="2400" b="1" dirty="0">
                <a:latin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</a:rPr>
              <a:t>的全部可能取值是互斥且完备的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7200" y="2047528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</a:rPr>
              <a:t>2 </a:t>
            </a:r>
            <a:r>
              <a:rPr lang="en-US" altLang="zh-CN" sz="2400" b="1" dirty="0">
                <a:latin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</a:rPr>
              <a:t>的部分可能取值描述随机事件</a:t>
            </a:r>
          </a:p>
        </p:txBody>
      </p:sp>
    </p:spTree>
    <p:extLst>
      <p:ext uri="{BB962C8B-B14F-4D97-AF65-F5344CB8AC3E}">
        <p14:creationId xmlns:p14="http://schemas.microsoft.com/office/powerpoint/2010/main" val="358003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1030" grpId="0"/>
      <p:bldP spid="1031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7544" y="1019398"/>
            <a:ext cx="1800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a typeface="黑体" pitchFamily="49" charset="-122"/>
              </a:rPr>
              <a:t>例</a:t>
            </a:r>
            <a:r>
              <a:rPr kumimoji="1" lang="en-US" altLang="zh-CN" sz="2800" b="1"/>
              <a:t>3     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178744" y="930498"/>
            <a:ext cx="7065962" cy="60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</a:rPr>
              <a:t>设某射手每次射击打中目标的概率是</a:t>
            </a:r>
            <a:r>
              <a:rPr kumimoji="1" lang="en-US" altLang="zh-CN" sz="2800" b="1">
                <a:solidFill>
                  <a:srgbClr val="000000"/>
                </a:solidFill>
              </a:rPr>
              <a:t>0.8,  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6119" y="1643286"/>
            <a:ext cx="525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</a:rPr>
              <a:t>该射手不断向目标射击</a:t>
            </a:r>
            <a:r>
              <a:rPr kumimoji="1" lang="en-US" altLang="zh-CN" sz="2800" b="1">
                <a:solidFill>
                  <a:srgbClr val="000000"/>
                </a:solidFill>
              </a:rPr>
              <a:t>,     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356919" y="1643286"/>
            <a:ext cx="4211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</a:rPr>
              <a:t>直到击中目标为止</a:t>
            </a:r>
            <a:r>
              <a:rPr kumimoji="1" lang="en-US" altLang="zh-CN" sz="2800" b="1">
                <a:solidFill>
                  <a:srgbClr val="000000"/>
                </a:solidFill>
              </a:rPr>
              <a:t>,      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584306" y="1652811"/>
            <a:ext cx="949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</a:rPr>
              <a:t>则     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735385"/>
              </p:ext>
            </p:extLst>
          </p:nvPr>
        </p:nvGraphicFramePr>
        <p:xfrm>
          <a:off x="2505894" y="2367186"/>
          <a:ext cx="3794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公式" r:id="rId3" imgW="3682800" imgH="431640" progId="Equation.3">
                  <p:embed/>
                </p:oleObj>
              </mc:Choice>
              <mc:Fallback>
                <p:oleObj name="公式" r:id="rId3" imgW="3682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894" y="2367186"/>
                        <a:ext cx="3794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67544" y="2879948"/>
            <a:ext cx="381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是一个随机变量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  <a:t>.   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215803" y="2905780"/>
            <a:ext cx="44525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且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的所有可能取值为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</a:rPr>
              <a:t>:     </a:t>
            </a: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06702"/>
              </p:ext>
            </p:extLst>
          </p:nvPr>
        </p:nvGraphicFramePr>
        <p:xfrm>
          <a:off x="611560" y="3573016"/>
          <a:ext cx="254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Equation" r:id="rId5" imgW="2539800" imgH="393480" progId="Equation.DSMT4">
                  <p:embed/>
                </p:oleObj>
              </mc:Choice>
              <mc:Fallback>
                <p:oleObj name="Equation" r:id="rId5" imgW="253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73016"/>
                        <a:ext cx="254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4" descr="AG00574_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84376" cy="245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336656" y="1019398"/>
            <a:ext cx="865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800" b="1"/>
              <a:t>现</a:t>
            </a:r>
          </a:p>
        </p:txBody>
      </p:sp>
    </p:spTree>
    <p:extLst>
      <p:ext uri="{BB962C8B-B14F-4D97-AF65-F5344CB8AC3E}">
        <p14:creationId xmlns:p14="http://schemas.microsoft.com/office/powerpoint/2010/main" val="178794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3568" y="1083394"/>
            <a:ext cx="1406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ea typeface="黑体" pitchFamily="49" charset="-122"/>
              </a:rPr>
              <a:t>例</a:t>
            </a:r>
            <a:r>
              <a:rPr kumimoji="1" lang="en-US" altLang="zh-CN" sz="2800" b="1" dirty="0" smtClean="0">
                <a:ea typeface="黑体" pitchFamily="49" charset="-122"/>
              </a:rPr>
              <a:t>4</a:t>
            </a:r>
            <a:r>
              <a:rPr kumimoji="1" lang="en-US" altLang="zh-CN" sz="2800" b="1" dirty="0" smtClean="0"/>
              <a:t>    </a:t>
            </a:r>
            <a:endParaRPr kumimoji="1" lang="en-US" altLang="zh-CN" sz="2800" b="1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415107" y="1083394"/>
            <a:ext cx="7045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</a:rPr>
              <a:t>某公共汽车站每隔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5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分钟有一辆汽车通过，    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832" y="1710457"/>
            <a:ext cx="6780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</a:rPr>
              <a:t>如果某人到达该车站的时刻是随机的</a:t>
            </a:r>
            <a:r>
              <a:rPr kumimoji="1" lang="en-US" altLang="zh-CN" sz="2800" b="1">
                <a:solidFill>
                  <a:srgbClr val="000000"/>
                </a:solidFill>
              </a:rPr>
              <a:t>,     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528445" y="1710457"/>
            <a:ext cx="1368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</a:rPr>
              <a:t>则       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3545"/>
              </p:ext>
            </p:extLst>
          </p:nvPr>
        </p:nvGraphicFramePr>
        <p:xfrm>
          <a:off x="2439045" y="2391494"/>
          <a:ext cx="406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公式" r:id="rId3" imgW="4063680" imgH="444240" progId="Equation.3">
                  <p:embed/>
                </p:oleObj>
              </mc:Choice>
              <mc:Fallback>
                <p:oleObj name="公式" r:id="rId3" imgW="4063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045" y="2391494"/>
                        <a:ext cx="406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26120" y="2947119"/>
            <a:ext cx="3597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</a:rPr>
              <a:t>是一个随机变量</a:t>
            </a:r>
            <a:r>
              <a:rPr kumimoji="1" lang="en-US" altLang="zh-CN" sz="2800" b="1">
                <a:solidFill>
                  <a:srgbClr val="000000"/>
                </a:solidFill>
                <a:ea typeface="宋体" pitchFamily="2" charset="-122"/>
              </a:rPr>
              <a:t>.     </a:t>
            </a:r>
          </a:p>
        </p:txBody>
      </p:sp>
      <p:pic>
        <p:nvPicPr>
          <p:cNvPr id="8" name="Picture 11" descr="双层车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17032"/>
            <a:ext cx="3582987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47169" y="2924944"/>
            <a:ext cx="4321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</a:rPr>
              <a:t>且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的所有可能取值     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876256" y="2905780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en-US" altLang="zh-CN" sz="2800" b="1" dirty="0"/>
              <a:t>:    </a:t>
            </a: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595535"/>
              </p:ext>
            </p:extLst>
          </p:nvPr>
        </p:nvGraphicFramePr>
        <p:xfrm>
          <a:off x="7534324" y="2986832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公式" r:id="rId6" imgW="838080" imgH="393480" progId="Equation.3">
                  <p:embed/>
                </p:oleObj>
              </mc:Choice>
              <mc:Fallback>
                <p:oleObj name="公式" r:id="rId6" imgW="83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324" y="2986832"/>
                        <a:ext cx="83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2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3024</Words>
  <Application>Microsoft Office PowerPoint</Application>
  <PresentationFormat>全屏显示(4:3)</PresentationFormat>
  <Paragraphs>296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Office 主题</vt:lpstr>
      <vt:lpstr>Equation</vt:lpstr>
      <vt:lpstr>公式</vt:lpstr>
      <vt:lpstr>BMP 图象</vt:lpstr>
      <vt:lpstr>MathType 6.0 Equation</vt:lpstr>
      <vt:lpstr>位图图像</vt:lpstr>
      <vt:lpstr>文档</vt:lpstr>
      <vt:lpstr>Microsoft 公式 3.0</vt:lpstr>
      <vt:lpstr>MS Org Chart</vt:lpstr>
      <vt:lpstr>第二章 随机变量</vt:lpstr>
      <vt:lpstr>2.1 随机变量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离散型随机变量</vt:lpstr>
      <vt:lpstr>PowerPoint 演示文稿</vt:lpstr>
      <vt:lpstr>PowerPoint 演示文稿</vt:lpstr>
      <vt:lpstr>                                                 三个常用的离散型分布 （一）贝努里(Bernoulli)概型与二项分布</vt:lpstr>
      <vt:lpstr>记X：n重贝努里试验事件A发生的次数，则称X服从参数为n,p的二项分布。记作：X~B（n,p), 其分布律为：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随机变量的分布函数 </vt:lpstr>
      <vt:lpstr>二、分布函数的性质</vt:lpstr>
      <vt:lpstr>PowerPoint 演示文稿</vt:lpstr>
      <vt:lpstr>PowerPoint 演示文稿</vt:lpstr>
      <vt:lpstr>PowerPoint 演示文稿</vt:lpstr>
      <vt:lpstr>2.4  连续型随机变量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二、几个常用的连续型分布</vt:lpstr>
      <vt:lpstr>PowerPoint 演示文稿</vt:lpstr>
      <vt:lpstr>PowerPoint 演示文稿</vt:lpstr>
      <vt:lpstr>PowerPoint 演示文稿</vt:lpstr>
      <vt:lpstr>PowerPoint 演示文稿</vt:lpstr>
      <vt:lpstr>3. 正态分布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2.5 (一维)随机变量函数的分布</vt:lpstr>
      <vt:lpstr>PowerPoint 演示文稿</vt:lpstr>
      <vt:lpstr>二、连续型随机变量函数的密度函数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校级“质量工程”建设项目 答   辩</dc:title>
  <dc:creator>Gwx</dc:creator>
  <cp:lastModifiedBy>Gwx</cp:lastModifiedBy>
  <cp:revision>60</cp:revision>
  <dcterms:created xsi:type="dcterms:W3CDTF">2011-11-12T06:15:57Z</dcterms:created>
  <dcterms:modified xsi:type="dcterms:W3CDTF">2014-10-02T16:19:45Z</dcterms:modified>
</cp:coreProperties>
</file>