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2" r:id="rId2"/>
    <p:sldId id="394" r:id="rId3"/>
    <p:sldId id="393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1" r:id="rId24"/>
    <p:sldId id="362" r:id="rId25"/>
    <p:sldId id="363" r:id="rId26"/>
    <p:sldId id="364" r:id="rId27"/>
    <p:sldId id="365" r:id="rId28"/>
    <p:sldId id="366" r:id="rId29"/>
    <p:sldId id="368" r:id="rId30"/>
    <p:sldId id="369" r:id="rId31"/>
    <p:sldId id="370" r:id="rId32"/>
    <p:sldId id="371" r:id="rId33"/>
    <p:sldId id="372" r:id="rId34"/>
    <p:sldId id="373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65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png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png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png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6AA1-6A92-48C4-A49F-CBCB5CD83349}" type="datetimeFigureOut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2F1F8-01FA-49B1-9F46-9019205D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F4F36-5570-41CF-B8BB-63FACFC30E7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385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5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3660" y="4342656"/>
            <a:ext cx="5030683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AD6-6512-46DC-8940-DC1FF3E0BDF6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E36E-82CC-4647-9489-FF1C39C9DA32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F40C-D061-4A00-86DB-D5FC2F767E0B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386A-EE48-4216-A716-29C337CD882A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7569-AC9A-4E31-A2A6-8AA7BA0DF4F7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F46B-E618-4BF8-B864-320D5D339201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B82-7366-4201-A8C0-DEA5A90E1829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51B9-1747-4472-81DB-9E032D502179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9104-C619-41D7-B57F-A9AF5BC06FC2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571C-D083-4595-8DAB-65A79902BC81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CFF2-D1B3-49E2-9ABE-15341BBB1332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5FF4-914F-4870-877A-7F3B045FA2B7}" type="datetime1">
              <a:rPr lang="zh-CN" altLang="en-US" smtClean="0"/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wmf"/><Relationship Id="rId3" Type="http://schemas.openxmlformats.org/officeDocument/2006/relationships/audio" Target="../media/audio2.wav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Relationship Id="rId1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audio" Target="../media/audio2.wav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png"/><Relationship Id="rId4" Type="http://schemas.openxmlformats.org/officeDocument/2006/relationships/audio" Target="../media/audio3.wav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audio" Target="../media/audio2.wav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6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3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0.wmf"/><Relationship Id="rId3" Type="http://schemas.openxmlformats.org/officeDocument/2006/relationships/audio" Target="../media/audio2.wav"/><Relationship Id="rId7" Type="http://schemas.openxmlformats.org/officeDocument/2006/relationships/image" Target="../media/image47.png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9.wmf"/><Relationship Id="rId5" Type="http://schemas.openxmlformats.org/officeDocument/2006/relationships/image" Target="../media/image46.png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8.png"/><Relationship Id="rId1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audio" Target="../media/audio2.wav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audio" Target="../media/audio2.wav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3.png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1.wmf"/><Relationship Id="rId3" Type="http://schemas.openxmlformats.org/officeDocument/2006/relationships/audio" Target="../media/audio2.wav"/><Relationship Id="rId7" Type="http://schemas.openxmlformats.org/officeDocument/2006/relationships/image" Target="../media/image68.png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6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audio" Target="../media/audio2.wav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2.wmf"/><Relationship Id="rId3" Type="http://schemas.openxmlformats.org/officeDocument/2006/relationships/audio" Target="../media/audio2.wav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2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7.wmf"/><Relationship Id="rId3" Type="http://schemas.openxmlformats.org/officeDocument/2006/relationships/audio" Target="../media/audio2.wav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99.wmf"/><Relationship Id="rId9" Type="http://schemas.openxmlformats.org/officeDocument/2006/relationships/image" Target="../media/image10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audio" Target="../media/audio2.wav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04.bin"/><Relationship Id="rId5" Type="http://schemas.openxmlformats.org/officeDocument/2006/relationships/audio" Target="../media/audio4.wav"/><Relationship Id="rId4" Type="http://schemas.openxmlformats.org/officeDocument/2006/relationships/audio" Target="../media/audio2.wav"/><Relationship Id="rId9" Type="http://schemas.openxmlformats.org/officeDocument/2006/relationships/image" Target="../media/image10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3.wmf"/><Relationship Id="rId3" Type="http://schemas.openxmlformats.org/officeDocument/2006/relationships/audio" Target="../media/audio2.wav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1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audio" Target="../media/audio2.wav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1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audio" Target="../media/audio2.wav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0.bin"/><Relationship Id="rId4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audio" Target="../media/audio2.wav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4744"/>
            <a:ext cx="8229600" cy="1143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第</a:t>
            </a:r>
            <a:r>
              <a:rPr lang="zh-CN" altLang="en-US" b="1" dirty="0">
                <a:latin typeface="+mj-ea"/>
              </a:rPr>
              <a:t>三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章 多维随机变量及其分布</a:t>
            </a:r>
            <a:endParaRPr lang="zh-CN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420888"/>
            <a:ext cx="5832648" cy="3751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3</a:t>
            </a:r>
            <a:r>
              <a:rPr lang="en-US" altLang="zh-CN" sz="2800" b="1" dirty="0" smtClean="0">
                <a:latin typeface="+mn-ea"/>
              </a:rPr>
              <a:t>.1 </a:t>
            </a:r>
            <a:r>
              <a:rPr lang="zh-CN" altLang="en-US" sz="2800" b="1" dirty="0" smtClean="0">
                <a:latin typeface="+mn-ea"/>
              </a:rPr>
              <a:t>二维随机变量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3</a:t>
            </a:r>
            <a:r>
              <a:rPr lang="en-US" altLang="zh-CN" sz="2800" b="1" dirty="0" smtClean="0">
                <a:latin typeface="+mn-ea"/>
              </a:rPr>
              <a:t>.2 </a:t>
            </a:r>
            <a:r>
              <a:rPr lang="zh-CN" altLang="en-US" sz="2800" b="1" dirty="0" smtClean="0">
                <a:latin typeface="+mn-ea"/>
              </a:rPr>
              <a:t>边缘分布</a:t>
            </a:r>
            <a:endParaRPr lang="zh-CN" altLang="en-US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3</a:t>
            </a:r>
            <a:r>
              <a:rPr lang="en-US" altLang="zh-CN" sz="2800" b="1" dirty="0" smtClean="0">
                <a:latin typeface="+mn-ea"/>
              </a:rPr>
              <a:t>.3 </a:t>
            </a:r>
            <a:r>
              <a:rPr lang="zh-CN" altLang="en-US" sz="2800" b="1" dirty="0" smtClean="0">
                <a:latin typeface="+mn-ea"/>
              </a:rPr>
              <a:t>条件分布</a:t>
            </a:r>
            <a:endParaRPr lang="zh-CN" altLang="en-US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3</a:t>
            </a:r>
            <a:r>
              <a:rPr lang="en-US" altLang="zh-CN" sz="2800" b="1" dirty="0" smtClean="0">
                <a:latin typeface="+mn-ea"/>
              </a:rPr>
              <a:t>.4 </a:t>
            </a:r>
            <a:r>
              <a:rPr lang="zh-CN" altLang="en-US" sz="2800" b="1" dirty="0" smtClean="0">
                <a:latin typeface="+mn-ea"/>
              </a:rPr>
              <a:t>相互独立的</a:t>
            </a:r>
            <a:r>
              <a:rPr lang="zh-CN" altLang="en-US" sz="2800" b="1" dirty="0" smtClean="0">
                <a:latin typeface="+mn-ea"/>
              </a:rPr>
              <a:t>随机变量</a:t>
            </a:r>
            <a:endParaRPr lang="zh-CN" altLang="en-US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3</a:t>
            </a:r>
            <a:r>
              <a:rPr lang="en-US" altLang="zh-CN" sz="2800" b="1" dirty="0" smtClean="0">
                <a:latin typeface="+mn-ea"/>
              </a:rPr>
              <a:t>.5 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多维</a:t>
            </a:r>
            <a:r>
              <a:rPr lang="en-US" altLang="zh-CN" sz="2800" b="1" dirty="0" smtClean="0">
                <a:latin typeface="+mn-ea"/>
              </a:rPr>
              <a:t>)</a:t>
            </a:r>
            <a:r>
              <a:rPr lang="zh-CN" altLang="en-US" sz="2800" b="1" dirty="0" smtClean="0">
                <a:latin typeface="+mn-ea"/>
              </a:rPr>
              <a:t>随机变量</a:t>
            </a:r>
            <a:r>
              <a:rPr lang="zh-CN" altLang="en-US" sz="2800" b="1" dirty="0">
                <a:latin typeface="+mn-ea"/>
              </a:rPr>
              <a:t>函数的分布</a:t>
            </a:r>
          </a:p>
          <a:p>
            <a:pPr>
              <a:buFontTx/>
              <a:buNone/>
            </a:pPr>
            <a:endParaRPr lang="en-US" altLang="zh-CN" sz="2800" b="1" dirty="0">
              <a:latin typeface="System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557123"/>
      </p:ext>
    </p:extLst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533400" y="746720"/>
            <a:ext cx="251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联合分布律</a:t>
            </a:r>
            <a:r>
              <a:rPr lang="zh-CN" altLang="en-US" sz="2800" b="1" dirty="0">
                <a:ea typeface="宋体" pitchFamily="2" charset="-122"/>
              </a:rPr>
              <a:t> 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685800" y="143252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华文楷体" pitchFamily="2" charset="-122"/>
              </a:rPr>
              <a:t>定义：若</a:t>
            </a:r>
            <a:r>
              <a:rPr lang="zh-CN" altLang="en-US" sz="2800" b="1" dirty="0">
                <a:latin typeface="华文楷体" pitchFamily="2" charset="-122"/>
              </a:rPr>
              <a:t>二维随机变量</a:t>
            </a:r>
            <a:r>
              <a:rPr lang="en-US" altLang="zh-CN" sz="2800" b="1" dirty="0">
                <a:latin typeface="华文楷体" pitchFamily="2" charset="-122"/>
              </a:rPr>
              <a:t>(X, Y)</a:t>
            </a:r>
            <a:r>
              <a:rPr lang="zh-CN" altLang="en-US" sz="2800" b="1" dirty="0">
                <a:latin typeface="华文楷体" pitchFamily="2" charset="-122"/>
              </a:rPr>
              <a:t>只能取至多可列个</a:t>
            </a:r>
            <a:r>
              <a:rPr lang="zh-CN" altLang="en-US" sz="2800" b="1" dirty="0" smtClean="0">
                <a:latin typeface="华文楷体" pitchFamily="2" charset="-122"/>
              </a:rPr>
              <a:t>值</a:t>
            </a:r>
            <a:r>
              <a:rPr lang="en-US" altLang="zh-CN" sz="2800" b="1" dirty="0" smtClean="0">
                <a:latin typeface="华文楷体" pitchFamily="2" charset="-122"/>
              </a:rPr>
              <a:t>(</a:t>
            </a:r>
            <a:r>
              <a:rPr lang="en-US" altLang="zh-CN" sz="2800" b="1" dirty="0">
                <a:latin typeface="华文楷体" pitchFamily="2" charset="-122"/>
              </a:rPr>
              <a:t>x</a:t>
            </a:r>
            <a:r>
              <a:rPr lang="en-US" altLang="zh-CN" sz="2800" b="1" baseline="-25000" dirty="0">
                <a:latin typeface="华文楷体" pitchFamily="2" charset="-122"/>
              </a:rPr>
              <a:t>i</a:t>
            </a:r>
            <a:r>
              <a:rPr lang="en-US" altLang="zh-CN" sz="2800" b="1" dirty="0">
                <a:latin typeface="华文楷体" pitchFamily="2" charset="-122"/>
              </a:rPr>
              <a:t>, </a:t>
            </a:r>
            <a:r>
              <a:rPr lang="en-US" altLang="zh-CN" sz="2800" b="1" dirty="0" err="1">
                <a:latin typeface="华文楷体" pitchFamily="2" charset="-122"/>
              </a:rPr>
              <a:t>y</a:t>
            </a:r>
            <a:r>
              <a:rPr lang="en-US" altLang="zh-CN" sz="2800" b="1" baseline="-25000" dirty="0" err="1">
                <a:latin typeface="华文楷体" pitchFamily="2" charset="-122"/>
              </a:rPr>
              <a:t>j</a:t>
            </a:r>
            <a:r>
              <a:rPr lang="en-US" altLang="zh-CN" sz="2800" b="1" dirty="0">
                <a:latin typeface="华文楷体" pitchFamily="2" charset="-122"/>
              </a:rPr>
              <a:t>), (i, j</a:t>
            </a:r>
            <a:r>
              <a:rPr lang="zh-CN" altLang="en-US" sz="2800" b="1" dirty="0">
                <a:latin typeface="华文楷体" pitchFamily="2" charset="-122"/>
              </a:rPr>
              <a:t>＝</a:t>
            </a:r>
            <a:r>
              <a:rPr lang="en-US" altLang="zh-CN" sz="2800" b="1" dirty="0">
                <a:latin typeface="华文楷体" pitchFamily="2" charset="-122"/>
              </a:rPr>
              <a:t>1, 2, </a:t>
            </a:r>
            <a:r>
              <a:rPr lang="en-US" altLang="zh-CN" sz="2800" b="1" dirty="0">
                <a:latin typeface="Times New Roman"/>
              </a:rPr>
              <a:t>…</a:t>
            </a:r>
            <a:r>
              <a:rPr lang="en-US" altLang="zh-CN" sz="2800" b="1" dirty="0">
                <a:latin typeface="华文楷体" pitchFamily="2" charset="-122"/>
              </a:rPr>
              <a:t> )</a:t>
            </a:r>
            <a:r>
              <a:rPr lang="zh-CN" altLang="en-US" sz="2800" b="1" dirty="0">
                <a:latin typeface="华文楷体" pitchFamily="2" charset="-122"/>
              </a:rPr>
              <a:t>，</a:t>
            </a:r>
            <a:r>
              <a:rPr lang="zh-CN" altLang="zh-CN" sz="2800" b="1" dirty="0">
                <a:latin typeface="华文楷体" pitchFamily="2" charset="-122"/>
              </a:rPr>
              <a:t>则称</a:t>
            </a:r>
            <a:r>
              <a:rPr lang="en-US" altLang="zh-CN" sz="2800" b="1" dirty="0">
                <a:latin typeface="华文楷体" pitchFamily="2" charset="-122"/>
              </a:rPr>
              <a:t>(X, Y)</a:t>
            </a:r>
            <a:r>
              <a:rPr lang="zh-CN" altLang="en-US" sz="2800" b="1" dirty="0" smtClean="0">
                <a:latin typeface="华文楷体" pitchFamily="2" charset="-122"/>
              </a:rPr>
              <a:t>为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itchFamily="2" charset="-122"/>
              </a:rPr>
              <a:t>二</a:t>
            </a:r>
            <a:r>
              <a:rPr lang="zh-CN" altLang="en-US" sz="2800" b="1" dirty="0">
                <a:solidFill>
                  <a:srgbClr val="FF3300"/>
                </a:solidFill>
                <a:latin typeface="华文楷体" pitchFamily="2" charset="-122"/>
              </a:rPr>
              <a:t>维离散型随机变量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itchFamily="2" charset="-122"/>
              </a:rPr>
              <a:t>。</a:t>
            </a:r>
            <a:endParaRPr lang="en-US" altLang="zh-CN" sz="2800" b="1" dirty="0" smtClean="0">
              <a:solidFill>
                <a:srgbClr val="FF3300"/>
              </a:solidFill>
              <a:latin typeface="华文楷体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800" b="1" dirty="0">
              <a:latin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华文楷体" pitchFamily="2" charset="-122"/>
              </a:rPr>
              <a:t>定义：若</a:t>
            </a:r>
            <a:r>
              <a:rPr lang="zh-CN" altLang="en-US" sz="2800" b="1" dirty="0">
                <a:latin typeface="华文楷体" pitchFamily="2" charset="-122"/>
              </a:rPr>
              <a:t>二维离散型随机变量</a:t>
            </a:r>
            <a:r>
              <a:rPr lang="en-US" altLang="zh-CN" sz="2800" b="1" dirty="0">
                <a:latin typeface="华文楷体" pitchFamily="2" charset="-122"/>
              </a:rPr>
              <a:t>(X, Y) </a:t>
            </a:r>
            <a:r>
              <a:rPr lang="zh-CN" altLang="en-US" sz="2800" b="1" dirty="0">
                <a:latin typeface="华文楷体" pitchFamily="2" charset="-122"/>
              </a:rPr>
              <a:t>取 </a:t>
            </a:r>
            <a:r>
              <a:rPr lang="en-US" altLang="zh-CN" sz="2800" b="1" dirty="0">
                <a:latin typeface="华文楷体" pitchFamily="2" charset="-122"/>
              </a:rPr>
              <a:t>(x</a:t>
            </a:r>
            <a:r>
              <a:rPr lang="en-US" altLang="zh-CN" sz="2800" b="1" baseline="-25000" dirty="0">
                <a:latin typeface="华文楷体" pitchFamily="2" charset="-122"/>
              </a:rPr>
              <a:t>i</a:t>
            </a:r>
            <a:r>
              <a:rPr lang="en-US" altLang="zh-CN" sz="2800" b="1" dirty="0">
                <a:latin typeface="华文楷体" pitchFamily="2" charset="-122"/>
              </a:rPr>
              <a:t>, </a:t>
            </a:r>
            <a:r>
              <a:rPr lang="en-US" altLang="zh-CN" sz="2800" b="1" dirty="0" err="1">
                <a:latin typeface="华文楷体" pitchFamily="2" charset="-122"/>
              </a:rPr>
              <a:t>y</a:t>
            </a:r>
            <a:r>
              <a:rPr lang="en-US" altLang="zh-CN" sz="2800" b="1" baseline="-25000" dirty="0" err="1">
                <a:latin typeface="华文楷体" pitchFamily="2" charset="-122"/>
              </a:rPr>
              <a:t>j</a:t>
            </a:r>
            <a:r>
              <a:rPr lang="en-US" altLang="zh-CN" sz="2800" b="1" dirty="0">
                <a:latin typeface="华文楷体" pitchFamily="2" charset="-122"/>
              </a:rPr>
              <a:t>)</a:t>
            </a:r>
            <a:r>
              <a:rPr lang="zh-CN" altLang="zh-CN" sz="2800" b="1" dirty="0">
                <a:latin typeface="华文楷体" pitchFamily="2" charset="-122"/>
              </a:rPr>
              <a:t>的概率为</a:t>
            </a:r>
            <a:r>
              <a:rPr lang="en-US" altLang="zh-CN" sz="2800" b="1" dirty="0" err="1">
                <a:latin typeface="华文楷体" pitchFamily="2" charset="-122"/>
              </a:rPr>
              <a:t>p</a:t>
            </a:r>
            <a:r>
              <a:rPr lang="en-US" altLang="zh-CN" sz="2800" b="1" baseline="-25000" dirty="0" err="1">
                <a:latin typeface="华文楷体" pitchFamily="2" charset="-122"/>
              </a:rPr>
              <a:t>ij</a:t>
            </a:r>
            <a:r>
              <a:rPr lang="en-US" altLang="zh-CN" sz="2800" b="1" dirty="0" smtClean="0">
                <a:latin typeface="华文楷体" pitchFamily="2" charset="-122"/>
              </a:rPr>
              <a:t>,  </a:t>
            </a:r>
            <a:r>
              <a:rPr lang="zh-CN" altLang="zh-CN" sz="2800" b="1" dirty="0" smtClean="0">
                <a:latin typeface="华文楷体" pitchFamily="2" charset="-122"/>
              </a:rPr>
              <a:t>则</a:t>
            </a:r>
            <a:r>
              <a:rPr lang="zh-CN" altLang="zh-CN" sz="2800" b="1" dirty="0">
                <a:latin typeface="华文楷体" pitchFamily="2" charset="-122"/>
              </a:rPr>
              <a:t>称       </a:t>
            </a:r>
            <a:endParaRPr lang="en-US" altLang="zh-CN" sz="2800" b="1" dirty="0" smtClean="0">
              <a:latin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华文楷体" pitchFamily="2" charset="-122"/>
              </a:rPr>
              <a:t>             P{X</a:t>
            </a:r>
            <a:r>
              <a:rPr lang="zh-CN" altLang="en-US" sz="2800" b="1" dirty="0">
                <a:latin typeface="华文楷体" pitchFamily="2" charset="-122"/>
              </a:rPr>
              <a:t>＝</a:t>
            </a:r>
            <a:r>
              <a:rPr lang="en-US" altLang="zh-CN" sz="2800" b="1" dirty="0">
                <a:latin typeface="华文楷体" pitchFamily="2" charset="-122"/>
              </a:rPr>
              <a:t>x</a:t>
            </a:r>
            <a:r>
              <a:rPr lang="en-US" altLang="zh-CN" sz="2800" b="1" baseline="-25000" dirty="0">
                <a:latin typeface="华文楷体" pitchFamily="2" charset="-122"/>
              </a:rPr>
              <a:t>i</a:t>
            </a:r>
            <a:r>
              <a:rPr lang="en-US" altLang="zh-CN" sz="2800" b="1" dirty="0">
                <a:latin typeface="华文楷体" pitchFamily="2" charset="-122"/>
              </a:rPr>
              <a:t>, Y</a:t>
            </a:r>
            <a:r>
              <a:rPr lang="zh-CN" altLang="en-US" sz="2800" b="1" dirty="0">
                <a:latin typeface="华文楷体" pitchFamily="2" charset="-122"/>
              </a:rPr>
              <a:t>＝ </a:t>
            </a:r>
            <a:r>
              <a:rPr lang="en-US" altLang="zh-CN" sz="2800" b="1" dirty="0" err="1">
                <a:latin typeface="华文楷体" pitchFamily="2" charset="-122"/>
              </a:rPr>
              <a:t>y</a:t>
            </a:r>
            <a:r>
              <a:rPr lang="en-US" altLang="zh-CN" sz="2800" b="1" baseline="-25000" dirty="0" err="1">
                <a:latin typeface="华文楷体" pitchFamily="2" charset="-122"/>
              </a:rPr>
              <a:t>j</a:t>
            </a:r>
            <a:r>
              <a:rPr lang="en-US" altLang="zh-CN" sz="2800" b="1" dirty="0">
                <a:latin typeface="华文楷体" pitchFamily="2" charset="-122"/>
              </a:rPr>
              <a:t>,}</a:t>
            </a:r>
            <a:r>
              <a:rPr lang="zh-CN" altLang="en-US" sz="2800" b="1" dirty="0">
                <a:latin typeface="华文楷体" pitchFamily="2" charset="-122"/>
              </a:rPr>
              <a:t>＝ </a:t>
            </a:r>
            <a:r>
              <a:rPr lang="en-US" altLang="zh-CN" sz="2800" b="1" dirty="0" err="1">
                <a:latin typeface="华文楷体" pitchFamily="2" charset="-122"/>
              </a:rPr>
              <a:t>p</a:t>
            </a:r>
            <a:r>
              <a:rPr lang="en-US" altLang="zh-CN" sz="2800" b="1" baseline="-25000" dirty="0" err="1">
                <a:latin typeface="华文楷体" pitchFamily="2" charset="-122"/>
              </a:rPr>
              <a:t>ij</a:t>
            </a:r>
            <a:r>
              <a:rPr lang="en-US" altLang="zh-CN" sz="2800" b="1" baseline="-25000" dirty="0">
                <a:latin typeface="华文楷体" pitchFamily="2" charset="-122"/>
              </a:rPr>
              <a:t> </a:t>
            </a:r>
            <a:r>
              <a:rPr lang="zh-CN" altLang="en-US" sz="2800" b="1" baseline="-25000" dirty="0" smtClean="0">
                <a:latin typeface="华文楷体" pitchFamily="2" charset="-122"/>
              </a:rPr>
              <a:t>，</a:t>
            </a:r>
            <a:r>
              <a:rPr lang="en-US" altLang="zh-CN" sz="2800" b="1" dirty="0" smtClean="0">
                <a:latin typeface="华文楷体" pitchFamily="2" charset="-122"/>
              </a:rPr>
              <a:t>(</a:t>
            </a:r>
            <a:r>
              <a:rPr lang="en-US" altLang="zh-CN" sz="2800" b="1" dirty="0">
                <a:latin typeface="华文楷体" pitchFamily="2" charset="-122"/>
              </a:rPr>
              <a:t>i, j</a:t>
            </a:r>
            <a:r>
              <a:rPr lang="zh-CN" altLang="en-US" sz="2800" b="1" dirty="0">
                <a:latin typeface="华文楷体" pitchFamily="2" charset="-122"/>
              </a:rPr>
              <a:t>＝</a:t>
            </a:r>
            <a:r>
              <a:rPr lang="en-US" altLang="zh-CN" sz="2800" b="1" dirty="0">
                <a:latin typeface="华文楷体" pitchFamily="2" charset="-122"/>
              </a:rPr>
              <a:t>1, 2, </a:t>
            </a:r>
            <a:r>
              <a:rPr lang="en-US" altLang="zh-CN" sz="2800" b="1" dirty="0">
                <a:latin typeface="Times New Roman"/>
              </a:rPr>
              <a:t>…</a:t>
            </a:r>
            <a:r>
              <a:rPr lang="en-US" altLang="zh-CN" sz="2800" b="1" dirty="0">
                <a:latin typeface="华文楷体" pitchFamily="2" charset="-122"/>
              </a:rPr>
              <a:t> )</a:t>
            </a:r>
            <a:r>
              <a:rPr lang="zh-CN" altLang="en-US" sz="2800" b="1" dirty="0" smtClean="0">
                <a:latin typeface="华文楷体" pitchFamily="2" charset="-122"/>
              </a:rPr>
              <a:t>，</a:t>
            </a:r>
            <a:endParaRPr lang="en-US" altLang="zh-CN" sz="2800" b="1" dirty="0" smtClean="0">
              <a:latin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华文楷体" pitchFamily="2" charset="-122"/>
              </a:rPr>
              <a:t>为</a:t>
            </a:r>
            <a:r>
              <a:rPr lang="zh-CN" altLang="en-US" sz="2800" b="1" dirty="0">
                <a:latin typeface="华文楷体" pitchFamily="2" charset="-122"/>
              </a:rPr>
              <a:t>二维离散型随机变量</a:t>
            </a:r>
            <a:r>
              <a:rPr lang="en-US" altLang="zh-CN" sz="2800" b="1" dirty="0">
                <a:latin typeface="华文楷体" pitchFamily="2" charset="-122"/>
              </a:rPr>
              <a:t>(X, Y)</a:t>
            </a:r>
            <a:r>
              <a:rPr lang="zh-CN" altLang="en-US" sz="2800" b="1" dirty="0">
                <a:latin typeface="华文楷体" pitchFamily="2" charset="-122"/>
              </a:rPr>
              <a:t>的分布律，或随机变量</a:t>
            </a:r>
            <a:r>
              <a:rPr lang="en-US" altLang="zh-CN" sz="2800" b="1" dirty="0">
                <a:latin typeface="华文楷体" pitchFamily="2" charset="-122"/>
              </a:rPr>
              <a:t>X</a:t>
            </a:r>
            <a:r>
              <a:rPr lang="zh-CN" altLang="zh-CN" sz="2800" b="1" dirty="0">
                <a:latin typeface="华文楷体" pitchFamily="2" charset="-122"/>
              </a:rPr>
              <a:t>与</a:t>
            </a:r>
            <a:r>
              <a:rPr lang="en-US" altLang="zh-CN" sz="2800" b="1" dirty="0">
                <a:latin typeface="华文楷体" pitchFamily="2" charset="-122"/>
              </a:rPr>
              <a:t>Y</a:t>
            </a:r>
            <a:r>
              <a:rPr lang="zh-CN" altLang="zh-CN" sz="2800" b="1" dirty="0">
                <a:latin typeface="华文楷体" pitchFamily="2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华文楷体" pitchFamily="2" charset="-122"/>
              </a:rPr>
              <a:t>联合分布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</a:rPr>
              <a:t>律</a:t>
            </a:r>
            <a:r>
              <a:rPr lang="en-US" altLang="zh-CN" sz="2800" b="1" dirty="0" smtClean="0">
                <a:latin typeface="华文楷体" pitchFamily="2" charset="-122"/>
              </a:rPr>
              <a:t>.</a:t>
            </a:r>
            <a:r>
              <a:rPr lang="zh-CN" altLang="en-US" sz="2800" b="1" dirty="0" smtClean="0">
                <a:latin typeface="华文楷体" pitchFamily="2" charset="-122"/>
              </a:rPr>
              <a:t>可</a:t>
            </a:r>
            <a:r>
              <a:rPr lang="zh-CN" altLang="en-US" sz="2800" b="1" dirty="0">
                <a:latin typeface="华文楷体" pitchFamily="2" charset="-122"/>
              </a:rPr>
              <a:t>记为 </a:t>
            </a:r>
            <a:br>
              <a:rPr lang="zh-CN" altLang="en-US" sz="2800" b="1" dirty="0">
                <a:latin typeface="华文楷体" pitchFamily="2" charset="-122"/>
              </a:rPr>
            </a:br>
            <a:r>
              <a:rPr lang="zh-CN" altLang="en-US" sz="2800" b="1" dirty="0">
                <a:ea typeface="宋体" pitchFamily="2" charset="-122"/>
              </a:rPr>
              <a:t>     </a:t>
            </a:r>
            <a:r>
              <a:rPr lang="en-US" altLang="zh-CN" sz="2800" b="1" dirty="0">
                <a:ea typeface="宋体" pitchFamily="2" charset="-122"/>
              </a:rPr>
              <a:t>(X, Y)</a:t>
            </a:r>
            <a:r>
              <a:rPr lang="zh-CN" altLang="en-US" sz="2800" b="1" dirty="0">
                <a:ea typeface="宋体" pitchFamily="2" charset="-122"/>
              </a:rPr>
              <a:t>～ </a:t>
            </a:r>
            <a:r>
              <a:rPr lang="en-US" altLang="zh-CN" sz="2800" b="1" dirty="0">
                <a:ea typeface="宋体" pitchFamily="2" charset="-122"/>
              </a:rPr>
              <a:t>P{X</a:t>
            </a:r>
            <a:r>
              <a:rPr lang="zh-CN" altLang="en-US" sz="2800" b="1" dirty="0">
                <a:ea typeface="宋体" pitchFamily="2" charset="-122"/>
              </a:rPr>
              <a:t>＝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en-US" altLang="zh-CN" sz="2800" b="1" baseline="-25000" dirty="0">
                <a:ea typeface="宋体" pitchFamily="2" charset="-122"/>
              </a:rPr>
              <a:t>i</a:t>
            </a:r>
            <a:r>
              <a:rPr lang="en-US" altLang="zh-CN" sz="2800" b="1" dirty="0">
                <a:ea typeface="宋体" pitchFamily="2" charset="-122"/>
              </a:rPr>
              <a:t>, Y</a:t>
            </a:r>
            <a:r>
              <a:rPr lang="zh-CN" altLang="en-US" sz="2800" b="1" dirty="0">
                <a:ea typeface="宋体" pitchFamily="2" charset="-122"/>
              </a:rPr>
              <a:t>＝ </a:t>
            </a:r>
            <a:r>
              <a:rPr lang="en-US" altLang="zh-CN" sz="2800" b="1" dirty="0" err="1">
                <a:ea typeface="宋体" pitchFamily="2" charset="-122"/>
              </a:rPr>
              <a:t>y</a:t>
            </a:r>
            <a:r>
              <a:rPr lang="en-US" altLang="zh-CN" sz="2800" b="1" baseline="-25000" dirty="0" err="1">
                <a:ea typeface="宋体" pitchFamily="2" charset="-122"/>
              </a:rPr>
              <a:t>j</a:t>
            </a:r>
            <a:r>
              <a:rPr lang="en-US" altLang="zh-CN" sz="2800" b="1" dirty="0">
                <a:ea typeface="宋体" pitchFamily="2" charset="-122"/>
              </a:rPr>
              <a:t>,}</a:t>
            </a:r>
            <a:r>
              <a:rPr lang="zh-CN" altLang="en-US" sz="2800" b="1" dirty="0">
                <a:ea typeface="宋体" pitchFamily="2" charset="-122"/>
              </a:rPr>
              <a:t>＝ </a:t>
            </a:r>
            <a:r>
              <a:rPr lang="en-US" altLang="zh-CN" sz="2800" b="1" dirty="0" err="1">
                <a:ea typeface="宋体" pitchFamily="2" charset="-122"/>
              </a:rPr>
              <a:t>p</a:t>
            </a:r>
            <a:r>
              <a:rPr lang="en-US" altLang="zh-CN" sz="2800" b="1" baseline="-25000" dirty="0" err="1">
                <a:ea typeface="宋体" pitchFamily="2" charset="-122"/>
              </a:rPr>
              <a:t>ij</a:t>
            </a:r>
            <a:r>
              <a:rPr lang="en-US" altLang="zh-CN" sz="2800" b="1" baseline="-25000" dirty="0">
                <a:ea typeface="宋体" pitchFamily="2" charset="-122"/>
              </a:rPr>
              <a:t> </a:t>
            </a:r>
            <a:r>
              <a:rPr lang="zh-CN" altLang="en-US" sz="2800" b="1" baseline="-25000" dirty="0">
                <a:ea typeface="宋体" pitchFamily="2" charset="-122"/>
              </a:rPr>
              <a:t>，</a:t>
            </a:r>
            <a:r>
              <a:rPr lang="en-US" altLang="zh-CN" sz="2800" b="1" dirty="0">
                <a:ea typeface="宋体" pitchFamily="2" charset="-122"/>
              </a:rPr>
              <a:t>(i, j</a:t>
            </a:r>
            <a:r>
              <a:rPr lang="zh-CN" altLang="en-US" sz="2800" b="1" dirty="0">
                <a:ea typeface="宋体" pitchFamily="2" charset="-122"/>
              </a:rPr>
              <a:t>＝</a:t>
            </a:r>
            <a:r>
              <a:rPr lang="en-US" altLang="zh-CN" sz="2800" b="1" dirty="0">
                <a:ea typeface="宋体" pitchFamily="2" charset="-122"/>
              </a:rPr>
              <a:t>1, 2, … )</a:t>
            </a:r>
            <a:r>
              <a:rPr lang="zh-CN" altLang="en-US" sz="2800" b="1" dirty="0">
                <a:ea typeface="宋体" pitchFamily="2" charset="-122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1646297210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0" y="1518046"/>
            <a:ext cx="5105400" cy="356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    </a:t>
            </a:r>
            <a:r>
              <a:rPr lang="en-US" altLang="zh-CN" sz="3600" b="1" baseline="50000" dirty="0">
                <a:latin typeface="Arial" pitchFamily="34" charset="0"/>
                <a:ea typeface="宋体" pitchFamily="2" charset="-122"/>
              </a:rPr>
              <a:t>Y   </a:t>
            </a:r>
            <a:r>
              <a:rPr lang="en-US" altLang="zh-CN" sz="3600" b="1" baseline="50000" dirty="0" smtClean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3600" b="1" baseline="240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3600" b="1" baseline="50000" dirty="0" smtClean="0">
                <a:latin typeface="Arial" pitchFamily="34" charset="0"/>
                <a:ea typeface="宋体" pitchFamily="2" charset="-122"/>
              </a:rPr>
              <a:t>       y</a:t>
            </a:r>
            <a:r>
              <a:rPr lang="en-US" altLang="zh-CN" sz="3600" b="1" baseline="240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3600" b="1" baseline="50000" dirty="0" smtClean="0">
                <a:latin typeface="Arial" pitchFamily="34" charset="0"/>
                <a:ea typeface="宋体" pitchFamily="2" charset="-122"/>
              </a:rPr>
              <a:t>    …      </a:t>
            </a:r>
            <a:r>
              <a:rPr lang="en-US" altLang="zh-CN" sz="3600" b="1" baseline="50000" dirty="0" err="1" smtClean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3600" b="1" baseline="24000" dirty="0" err="1" smtClean="0">
                <a:latin typeface="Arial" pitchFamily="34" charset="0"/>
                <a:ea typeface="宋体" pitchFamily="2" charset="-122"/>
              </a:rPr>
              <a:t>j</a:t>
            </a:r>
            <a:r>
              <a:rPr lang="en-US" altLang="zh-CN" sz="3600" b="1" baseline="500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3600" b="1" baseline="50000" dirty="0">
                <a:latin typeface="Arial" pitchFamily="34" charset="0"/>
                <a:ea typeface="宋体" pitchFamily="2" charset="-122"/>
              </a:rPr>
              <a:t>…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         </a:t>
            </a:r>
            <a:r>
              <a:rPr lang="en-US" altLang="zh-CN" sz="2800" dirty="0">
                <a:ea typeface="宋体" pitchFamily="2" charset="-122"/>
              </a:rPr>
              <a:t>p</a:t>
            </a:r>
            <a:r>
              <a:rPr lang="en-US" altLang="zh-CN" sz="2800" baseline="-25000" dirty="0">
                <a:ea typeface="宋体" pitchFamily="2" charset="-122"/>
              </a:rPr>
              <a:t>11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       </a:t>
            </a:r>
            <a:r>
              <a:rPr lang="en-US" altLang="zh-CN" sz="2800" dirty="0">
                <a:ea typeface="宋体" pitchFamily="2" charset="-122"/>
              </a:rPr>
              <a:t>p</a:t>
            </a:r>
            <a:r>
              <a:rPr lang="en-US" altLang="zh-CN" sz="2800" baseline="-25000" dirty="0">
                <a:ea typeface="宋体" pitchFamily="2" charset="-122"/>
              </a:rPr>
              <a:t>12    </a:t>
            </a:r>
            <a:r>
              <a:rPr lang="en-US" altLang="zh-CN" sz="2800" dirty="0">
                <a:ea typeface="宋体" pitchFamily="2" charset="-122"/>
              </a:rPr>
              <a:t>  ...</a:t>
            </a:r>
            <a:r>
              <a:rPr lang="en-US" altLang="zh-CN" sz="2800" baseline="-25000" dirty="0">
                <a:ea typeface="宋体" pitchFamily="2" charset="-122"/>
              </a:rPr>
              <a:t>       </a:t>
            </a:r>
            <a:r>
              <a:rPr lang="en-US" altLang="zh-CN" sz="2800" dirty="0">
                <a:ea typeface="宋体" pitchFamily="2" charset="-122"/>
              </a:rPr>
              <a:t>P</a:t>
            </a:r>
            <a:r>
              <a:rPr lang="en-US" altLang="zh-CN" sz="2800" baseline="-25000" dirty="0">
                <a:ea typeface="宋体" pitchFamily="2" charset="-122"/>
              </a:rPr>
              <a:t>1j    </a:t>
            </a:r>
            <a:r>
              <a:rPr lang="en-US" altLang="zh-CN" sz="2800" dirty="0">
                <a:ea typeface="宋体" pitchFamily="2" charset="-122"/>
              </a:rPr>
              <a:t>... </a:t>
            </a:r>
            <a:endParaRPr lang="en-US" altLang="zh-CN" sz="2800" b="1" baseline="50000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         </a:t>
            </a:r>
            <a:r>
              <a:rPr lang="en-US" altLang="zh-CN" sz="2800" dirty="0">
                <a:ea typeface="宋体" pitchFamily="2" charset="-122"/>
              </a:rPr>
              <a:t>p</a:t>
            </a:r>
            <a:r>
              <a:rPr lang="en-US" altLang="zh-CN" sz="2800" baseline="-25000" dirty="0">
                <a:ea typeface="宋体" pitchFamily="2" charset="-122"/>
              </a:rPr>
              <a:t>21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       </a:t>
            </a:r>
            <a:r>
              <a:rPr lang="en-US" altLang="zh-CN" sz="2800" dirty="0" smtClean="0">
                <a:ea typeface="宋体" pitchFamily="2" charset="-122"/>
              </a:rPr>
              <a:t>p</a:t>
            </a:r>
            <a:r>
              <a:rPr lang="en-US" altLang="zh-CN" sz="2800" baseline="-25000" dirty="0" smtClean="0">
                <a:ea typeface="宋体" pitchFamily="2" charset="-122"/>
              </a:rPr>
              <a:t>22    </a:t>
            </a:r>
            <a:r>
              <a:rPr lang="en-US" altLang="zh-CN" sz="2800" dirty="0" smtClean="0">
                <a:ea typeface="宋体" pitchFamily="2" charset="-122"/>
              </a:rPr>
              <a:t>  </a:t>
            </a:r>
            <a:r>
              <a:rPr lang="en-US" altLang="zh-CN" sz="2800" dirty="0">
                <a:ea typeface="宋体" pitchFamily="2" charset="-122"/>
              </a:rPr>
              <a:t>...</a:t>
            </a:r>
            <a:r>
              <a:rPr lang="en-US" altLang="zh-CN" sz="2800" baseline="-25000" dirty="0">
                <a:ea typeface="宋体" pitchFamily="2" charset="-122"/>
              </a:rPr>
              <a:t>       </a:t>
            </a:r>
            <a:r>
              <a:rPr lang="en-US" altLang="zh-CN" sz="2800" dirty="0">
                <a:ea typeface="宋体" pitchFamily="2" charset="-122"/>
              </a:rPr>
              <a:t>P</a:t>
            </a:r>
            <a:r>
              <a:rPr lang="en-US" altLang="zh-CN" sz="2800" baseline="-25000" dirty="0">
                <a:ea typeface="宋体" pitchFamily="2" charset="-122"/>
              </a:rPr>
              <a:t>2j    </a:t>
            </a:r>
            <a:r>
              <a:rPr lang="en-US" altLang="zh-CN" sz="2800" dirty="0">
                <a:ea typeface="宋体" pitchFamily="2" charset="-122"/>
              </a:rPr>
              <a:t>... </a:t>
            </a:r>
            <a:endParaRPr lang="en-US" altLang="zh-CN" sz="2800" b="1" baseline="50000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baseline="500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ea typeface="宋体" pitchFamily="2" charset="-122"/>
              </a:rPr>
              <a:t>               p</a:t>
            </a:r>
            <a:r>
              <a:rPr lang="en-US" altLang="zh-CN" sz="2800" baseline="-25000" dirty="0">
                <a:ea typeface="宋体" pitchFamily="2" charset="-122"/>
              </a:rPr>
              <a:t>i1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      </a:t>
            </a:r>
            <a:r>
              <a:rPr lang="en-US" altLang="zh-CN" sz="2800" dirty="0" smtClean="0">
                <a:ea typeface="宋体" pitchFamily="2" charset="-122"/>
              </a:rPr>
              <a:t>p</a:t>
            </a:r>
            <a:r>
              <a:rPr lang="en-US" altLang="zh-CN" sz="2800" baseline="-25000" dirty="0" smtClean="0">
                <a:ea typeface="宋体" pitchFamily="2" charset="-122"/>
              </a:rPr>
              <a:t>i2    </a:t>
            </a:r>
            <a:r>
              <a:rPr lang="en-US" altLang="zh-CN" sz="2800" dirty="0" smtClean="0">
                <a:ea typeface="宋体" pitchFamily="2" charset="-122"/>
              </a:rPr>
              <a:t>  </a:t>
            </a:r>
            <a:r>
              <a:rPr lang="en-US" altLang="zh-CN" sz="2800" dirty="0">
                <a:ea typeface="宋体" pitchFamily="2" charset="-122"/>
              </a:rPr>
              <a:t>...</a:t>
            </a:r>
            <a:r>
              <a:rPr lang="en-US" altLang="zh-CN" sz="2800" baseline="-25000" dirty="0">
                <a:ea typeface="宋体" pitchFamily="2" charset="-122"/>
              </a:rPr>
              <a:t>       </a:t>
            </a:r>
            <a:r>
              <a:rPr lang="en-US" altLang="zh-CN" sz="2800" dirty="0" err="1">
                <a:ea typeface="宋体" pitchFamily="2" charset="-122"/>
              </a:rPr>
              <a:t>P</a:t>
            </a:r>
            <a:r>
              <a:rPr lang="en-US" altLang="zh-CN" sz="2800" baseline="-25000" dirty="0" err="1">
                <a:ea typeface="宋体" pitchFamily="2" charset="-122"/>
              </a:rPr>
              <a:t>ij</a:t>
            </a:r>
            <a:r>
              <a:rPr lang="en-US" altLang="zh-CN" sz="2800" baseline="-25000" dirty="0">
                <a:ea typeface="宋体" pitchFamily="2" charset="-122"/>
              </a:rPr>
              <a:t>    </a:t>
            </a:r>
            <a:r>
              <a:rPr lang="en-US" altLang="zh-CN" sz="2800" dirty="0">
                <a:ea typeface="宋体" pitchFamily="2" charset="-122"/>
              </a:rPr>
              <a:t>... </a:t>
            </a:r>
            <a:endParaRPr lang="en-US" altLang="zh-CN" sz="2800" b="1" baseline="50000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sz="2800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448322" y="3499246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...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448322" y="4489846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itchFamily="34" charset="0"/>
                <a:ea typeface="宋体" pitchFamily="2" charset="-122"/>
              </a:rPr>
              <a:t>...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438922" y="3499246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itchFamily="34" charset="0"/>
                <a:ea typeface="宋体" pitchFamily="2" charset="-122"/>
              </a:rPr>
              <a:t>...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388495" y="3499246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...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828655" y="3499246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...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438922" y="4489846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itchFamily="34" charset="0"/>
                <a:ea typeface="宋体" pitchFamily="2" charset="-122"/>
              </a:rPr>
              <a:t>...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388495" y="4489846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...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828655" y="4489846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...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286000" y="2356246"/>
            <a:ext cx="4343400" cy="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3276600" y="1518046"/>
            <a:ext cx="0" cy="33528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 flipV="1">
            <a:off x="2438400" y="1518046"/>
            <a:ext cx="838200" cy="838200"/>
          </a:xfrm>
          <a:prstGeom prst="line">
            <a:avLst/>
          </a:prstGeom>
          <a:noFill/>
          <a:ln w="12700">
            <a:solidFill>
              <a:srgbClr val="FF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33400" y="5175646"/>
            <a:ext cx="784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ea typeface="宋体" pitchFamily="2" charset="-122"/>
              </a:rPr>
              <a:t>联合分布</a:t>
            </a:r>
            <a:r>
              <a:rPr lang="zh-CN" altLang="en-US" sz="2800" b="1" dirty="0">
                <a:ea typeface="宋体" pitchFamily="2" charset="-122"/>
              </a:rPr>
              <a:t>律</a:t>
            </a:r>
            <a:r>
              <a:rPr lang="zh-CN" altLang="zh-CN" sz="2800" b="1" dirty="0">
                <a:ea typeface="宋体" pitchFamily="2" charset="-122"/>
              </a:rPr>
              <a:t>的性质 </a:t>
            </a:r>
            <a:endParaRPr lang="en-US" altLang="zh-CN" sz="2800" b="1" dirty="0" smtClean="0">
              <a:ea typeface="宋体" pitchFamily="2" charset="-122"/>
            </a:endParaRPr>
          </a:p>
          <a:p>
            <a:r>
              <a:rPr lang="zh-CN" altLang="zh-CN" sz="2800" b="1" dirty="0" smtClean="0">
                <a:ea typeface="宋体" pitchFamily="2" charset="-122"/>
              </a:rPr>
              <a:t> </a:t>
            </a:r>
            <a:r>
              <a:rPr lang="zh-CN" altLang="zh-CN" sz="2800" dirty="0">
                <a:ea typeface="宋体" pitchFamily="2" charset="-122"/>
              </a:rPr>
              <a:t>(1)   </a:t>
            </a:r>
            <a:r>
              <a:rPr lang="en-US" altLang="zh-CN" sz="2800" dirty="0" err="1">
                <a:ea typeface="宋体" pitchFamily="2" charset="-122"/>
              </a:rPr>
              <a:t>p</a:t>
            </a:r>
            <a:r>
              <a:rPr lang="en-US" altLang="zh-CN" sz="2800" baseline="-25000" dirty="0" err="1">
                <a:ea typeface="宋体" pitchFamily="2" charset="-122"/>
              </a:rPr>
              <a:t>ij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0 ,   </a:t>
            </a:r>
            <a:r>
              <a:rPr lang="en-US" altLang="zh-CN" sz="2800" dirty="0">
                <a:ea typeface="宋体" pitchFamily="2" charset="-122"/>
              </a:rPr>
              <a:t>i, j</a:t>
            </a:r>
            <a:r>
              <a:rPr lang="zh-CN" altLang="en-US" sz="2800" dirty="0">
                <a:ea typeface="宋体" pitchFamily="2" charset="-122"/>
              </a:rPr>
              <a:t>＝</a:t>
            </a:r>
            <a:r>
              <a:rPr lang="en-US" altLang="zh-CN" sz="2800" dirty="0">
                <a:ea typeface="宋体" pitchFamily="2" charset="-122"/>
              </a:rPr>
              <a:t>1, 2, … </a:t>
            </a: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；</a:t>
            </a:r>
            <a:r>
              <a:rPr lang="zh-CN" altLang="en-US" sz="2800" dirty="0" smtClean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(2)</a:t>
            </a:r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36531"/>
              </p:ext>
            </p:extLst>
          </p:nvPr>
        </p:nvGraphicFramePr>
        <p:xfrm>
          <a:off x="5220072" y="5581798"/>
          <a:ext cx="2438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公式" r:id="rId4" imgW="736560" imgH="368280" progId="Equation.3">
                  <p:embed/>
                </p:oleObj>
              </mc:Choice>
              <mc:Fallback>
                <p:oleObj name="公式" r:id="rId4" imgW="7365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581798"/>
                        <a:ext cx="24384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514600" y="2432446"/>
            <a:ext cx="583814" cy="193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1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2</a:t>
            </a:r>
            <a:endParaRPr lang="en-US" altLang="zh-CN" sz="2800" b="1" baseline="50000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altLang="zh-CN" sz="2800" b="1" baseline="50000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i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533400" y="854471"/>
            <a:ext cx="785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宋体" pitchFamily="2" charset="-122"/>
              </a:rPr>
              <a:t>二维离散型随机变量的分布律</a:t>
            </a:r>
            <a:r>
              <a:rPr lang="zh-CN" altLang="zh-CN" sz="2800" b="1">
                <a:ea typeface="宋体" pitchFamily="2" charset="-122"/>
              </a:rPr>
              <a:t>也可列表表示如下</a:t>
            </a:r>
            <a:r>
              <a:rPr lang="zh-CN" altLang="zh-CN" sz="2800">
                <a:ea typeface="宋体" pitchFamily="2" charset="-122"/>
              </a:rPr>
              <a:t>:</a:t>
            </a:r>
            <a:endParaRPr lang="en-US" altLang="zh-CN" sz="2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300961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4800" y="857414"/>
            <a:ext cx="86596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r>
              <a:rPr lang="zh-CN" altLang="en-US" sz="2800" b="1" dirty="0" smtClean="0">
                <a:latin typeface="华文楷体" pitchFamily="2" charset="-122"/>
              </a:rPr>
              <a:t>例</a:t>
            </a:r>
            <a:r>
              <a:rPr lang="en-US" altLang="zh-CN" sz="2800" b="1" dirty="0" smtClean="0">
                <a:latin typeface="华文楷体" pitchFamily="2" charset="-122"/>
              </a:rPr>
              <a:t>2.  </a:t>
            </a:r>
            <a:r>
              <a:rPr lang="zh-CN" altLang="en-US" sz="2800" b="1" dirty="0" smtClean="0">
                <a:latin typeface="华文楷体" pitchFamily="2" charset="-122"/>
              </a:rPr>
              <a:t>袋</a:t>
            </a:r>
            <a:r>
              <a:rPr lang="zh-CN" altLang="en-US" sz="2800" b="1" dirty="0">
                <a:latin typeface="华文楷体" pitchFamily="2" charset="-122"/>
              </a:rPr>
              <a:t>中有两只红球，三只白球，现不放回摸球二</a:t>
            </a:r>
            <a:r>
              <a:rPr lang="zh-CN" altLang="en-US" sz="2800" b="1" dirty="0" smtClean="0">
                <a:latin typeface="华文楷体" pitchFamily="2" charset="-122"/>
              </a:rPr>
              <a:t>次。令</a:t>
            </a:r>
            <a:endParaRPr lang="zh-CN" altLang="en-US" sz="2800" b="1" dirty="0">
              <a:latin typeface="华文楷体" pitchFamily="2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64530"/>
              </p:ext>
            </p:extLst>
          </p:nvPr>
        </p:nvGraphicFramePr>
        <p:xfrm>
          <a:off x="457200" y="1851992"/>
          <a:ext cx="457200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9" name="Equation" r:id="rId4" imgW="1701720" imgH="965160" progId="Equation.3">
                  <p:embed/>
                </p:oleObj>
              </mc:Choice>
              <mc:Fallback>
                <p:oleObj name="Equation" r:id="rId4" imgW="17017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51992"/>
                        <a:ext cx="4572000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029200" y="1851992"/>
            <a:ext cx="3071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,</a:t>
            </a:r>
            <a:r>
              <a:rPr lang="zh-CN" altLang="en-US" sz="2800">
                <a:ea typeface="宋体" pitchFamily="2" charset="-122"/>
              </a:rPr>
              <a:t>求</a:t>
            </a:r>
            <a:r>
              <a:rPr lang="en-US" altLang="zh-CN" sz="2800">
                <a:ea typeface="宋体" pitchFamily="2" charset="-122"/>
              </a:rPr>
              <a:t>(X,Y)</a:t>
            </a:r>
            <a:r>
              <a:rPr lang="zh-CN" altLang="en-US" sz="2800">
                <a:ea typeface="宋体" pitchFamily="2" charset="-122"/>
              </a:rPr>
              <a:t>的分布律。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447800" y="4899992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209800" y="4137992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447800" y="4214192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219200" y="444279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X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00200" y="406179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Y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441847" y="5052392"/>
            <a:ext cx="61555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1   </a:t>
            </a:r>
            <a:r>
              <a:rPr lang="en-US" altLang="zh-CN" sz="2800" dirty="0" smtClean="0"/>
              <a:t>        </a:t>
            </a:r>
            <a:r>
              <a:rPr lang="en-US" altLang="zh-CN" sz="2800" dirty="0"/>
              <a:t>0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514600" y="429039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1     </a:t>
            </a:r>
            <a:r>
              <a:rPr lang="en-US" altLang="zh-CN" sz="2800" dirty="0" smtClean="0"/>
              <a:t>       </a:t>
            </a:r>
            <a:r>
              <a:rPr lang="en-US" altLang="zh-CN" sz="2800" dirty="0"/>
              <a:t>0</a:t>
            </a: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64278"/>
              </p:ext>
            </p:extLst>
          </p:nvPr>
        </p:nvGraphicFramePr>
        <p:xfrm>
          <a:off x="2514600" y="4976192"/>
          <a:ext cx="511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0" name="Equation" r:id="rId6" imgW="203040" imgH="393480" progId="Equation.3">
                  <p:embed/>
                </p:oleObj>
              </mc:Choice>
              <mc:Fallback>
                <p:oleObj name="Equation" r:id="rId6" imgW="20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76192"/>
                        <a:ext cx="5111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8581"/>
              </p:ext>
            </p:extLst>
          </p:nvPr>
        </p:nvGraphicFramePr>
        <p:xfrm>
          <a:off x="3581400" y="4976192"/>
          <a:ext cx="511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1" name="Equation" r:id="rId8" imgW="203040" imgH="393480" progId="Equation.3">
                  <p:embed/>
                </p:oleObj>
              </mc:Choice>
              <mc:Fallback>
                <p:oleObj name="Equation" r:id="rId8" imgW="20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76192"/>
                        <a:ext cx="5111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58324"/>
              </p:ext>
            </p:extLst>
          </p:nvPr>
        </p:nvGraphicFramePr>
        <p:xfrm>
          <a:off x="2438400" y="5966792"/>
          <a:ext cx="511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2" name="Equation" r:id="rId10" imgW="203040" imgH="393480" progId="Equation.3">
                  <p:embed/>
                </p:oleObj>
              </mc:Choice>
              <mc:Fallback>
                <p:oleObj name="Equation" r:id="rId10" imgW="20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966792"/>
                        <a:ext cx="5111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90979"/>
              </p:ext>
            </p:extLst>
          </p:nvPr>
        </p:nvGraphicFramePr>
        <p:xfrm>
          <a:off x="3581400" y="5966792"/>
          <a:ext cx="511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3" name="Equation" r:id="rId12" imgW="203040" imgH="393480" progId="Equation.3">
                  <p:embed/>
                </p:oleObj>
              </mc:Choice>
              <mc:Fallback>
                <p:oleObj name="Equation" r:id="rId12" imgW="20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966792"/>
                        <a:ext cx="5111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86814"/>
              </p:ext>
            </p:extLst>
          </p:nvPr>
        </p:nvGraphicFramePr>
        <p:xfrm>
          <a:off x="5486400" y="2385392"/>
          <a:ext cx="3124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4" name="Equation" r:id="rId13" imgW="1295280" imgH="457200" progId="Equation.3">
                  <p:embed/>
                </p:oleObj>
              </mc:Choice>
              <mc:Fallback>
                <p:oleObj name="Equation" r:id="rId13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85392"/>
                        <a:ext cx="3124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613999"/>
              </p:ext>
            </p:extLst>
          </p:nvPr>
        </p:nvGraphicFramePr>
        <p:xfrm>
          <a:off x="5410200" y="3375992"/>
          <a:ext cx="3400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5" name="Equation" r:id="rId15" imgW="1409400" imgH="431640" progId="Equation.3">
                  <p:embed/>
                </p:oleObj>
              </mc:Choice>
              <mc:Fallback>
                <p:oleObj name="Equation" r:id="rId15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75992"/>
                        <a:ext cx="34004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494455"/>
              </p:ext>
            </p:extLst>
          </p:nvPr>
        </p:nvGraphicFramePr>
        <p:xfrm>
          <a:off x="5410200" y="4214192"/>
          <a:ext cx="3400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6" name="Equation" r:id="rId17" imgW="1409400" imgH="431640" progId="Equation.3">
                  <p:embed/>
                </p:oleObj>
              </mc:Choice>
              <mc:Fallback>
                <p:oleObj name="Equation" r:id="rId17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14192"/>
                        <a:ext cx="34004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35523"/>
              </p:ext>
            </p:extLst>
          </p:nvPr>
        </p:nvGraphicFramePr>
        <p:xfrm>
          <a:off x="5486400" y="5174630"/>
          <a:ext cx="32480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7" name="Equation" r:id="rId19" imgW="1346040" imgH="457200" progId="Equation.3">
                  <p:embed/>
                </p:oleObj>
              </mc:Choice>
              <mc:Fallback>
                <p:oleObj name="Equation" r:id="rId19" imgW="1346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74630"/>
                        <a:ext cx="324802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548609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48" grpId="0" animBg="1"/>
      <p:bldP spid="10249" grpId="0" animBg="1"/>
      <p:bldP spid="10250" grpId="0" autoUpdateAnimBg="0"/>
      <p:bldP spid="10251" grpId="0" autoUpdateAnimBg="0"/>
      <p:bldP spid="10252" grpId="0" autoUpdateAnimBg="0"/>
      <p:bldP spid="1025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80728"/>
            <a:ext cx="8153400" cy="914400"/>
          </a:xfrm>
        </p:spPr>
        <p:txBody>
          <a:bodyPr/>
          <a:lstStyle/>
          <a:p>
            <a:pPr algn="l"/>
            <a:r>
              <a:rPr lang="zh-CN" altLang="en-US" sz="2800" b="1" dirty="0"/>
              <a:t>四</a:t>
            </a:r>
            <a:r>
              <a:rPr lang="en-US" altLang="zh-CN" sz="2800" b="1" dirty="0" smtClean="0"/>
              <a:t>.  </a:t>
            </a:r>
            <a:r>
              <a:rPr lang="zh-CN" altLang="en-US" sz="2800" b="1" dirty="0" smtClean="0"/>
              <a:t>二</a:t>
            </a:r>
            <a:r>
              <a:rPr lang="zh-CN" altLang="en-US" sz="2800" b="1" dirty="0"/>
              <a:t>维连续型随机变量及其密度函数</a:t>
            </a:r>
            <a:endParaRPr lang="zh-CN" altLang="en-US" sz="2800" dirty="0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685800" y="1637878"/>
            <a:ext cx="762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zh-CN" altLang="en-US" sz="2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定义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对于二维随机变量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 Y)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若存在一个非负可积函数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f (x, y)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使对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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x, y)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R</a:t>
            </a:r>
            <a:r>
              <a:rPr lang="en-US" altLang="zh-CN" sz="2800" b="1" baseline="42000" dirty="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其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分布函数 </a:t>
            </a:r>
            <a:endParaRPr lang="zh-CN" altLang="en-US" sz="2800" b="1" baseline="42000" dirty="0">
              <a:latin typeface="Arial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1586"/>
              </p:ext>
            </p:extLst>
          </p:nvPr>
        </p:nvGraphicFramePr>
        <p:xfrm>
          <a:off x="2267744" y="2708920"/>
          <a:ext cx="4460308" cy="129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公式" r:id="rId4" imgW="1650960" imgH="482400" progId="Equation.3">
                  <p:embed/>
                </p:oleObj>
              </mc:Choice>
              <mc:Fallback>
                <p:oleObj name="公式" r:id="rId4" imgW="1650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708920"/>
                        <a:ext cx="4460308" cy="1299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685800" y="4152478"/>
            <a:ext cx="7924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则称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 Y)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为二维连续型随机变量，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f(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x,y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zh-CN" sz="2800" b="1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为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X,  Y)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的密度函数(概率密度)，或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X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与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Y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联合密度函数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，可记为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                    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 Y)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～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f (x, y)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y)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R</a:t>
            </a:r>
            <a:r>
              <a:rPr lang="en-US" altLang="zh-CN" sz="2800" b="1" baseline="42000" dirty="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3458456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build="p" autoUpdateAnimBg="0"/>
      <p:bldP spid="890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0114" name="Text Box 2"/>
              <p:cNvSpPr txBox="1">
                <a:spLocks noChangeArrowheads="1"/>
              </p:cNvSpPr>
              <p:nvPr/>
            </p:nvSpPr>
            <p:spPr bwMode="auto">
              <a:xfrm>
                <a:off x="685800" y="836712"/>
                <a:ext cx="8001000" cy="2053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chemeClr val="tx2"/>
                    </a:solidFill>
                    <a:latin typeface="Arial" pitchFamily="34" charset="0"/>
                    <a:ea typeface="宋体" pitchFamily="2" charset="-122"/>
                  </a:rPr>
                  <a:t>2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Arial" pitchFamily="34" charset="0"/>
                    <a:ea typeface="宋体" pitchFamily="2" charset="-122"/>
                  </a:rPr>
                  <a:t>、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Arial" pitchFamily="34" charset="0"/>
                    <a:ea typeface="宋体" pitchFamily="2" charset="-122"/>
                  </a:rPr>
                  <a:t>联合密度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zh-CN" sz="2800" b="1" dirty="0">
                    <a:solidFill>
                      <a:schemeClr val="tx2"/>
                    </a:solidFill>
                    <a:latin typeface="Arial" pitchFamily="34" charset="0"/>
                    <a:ea typeface="宋体" pitchFamily="2" charset="-122"/>
                  </a:rPr>
                  <a:t>的性质</a:t>
                </a:r>
                <a:endParaRPr lang="zh-CN" altLang="zh-CN" sz="2800" dirty="0">
                  <a:solidFill>
                    <a:schemeClr val="tx2"/>
                  </a:solidFill>
                  <a:ea typeface="宋体" pitchFamily="2" charset="-122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zh-CN" altLang="zh-CN" sz="2800" dirty="0">
                    <a:latin typeface="Arial" pitchFamily="34" charset="0"/>
                    <a:ea typeface="宋体" pitchFamily="2" charset="-122"/>
                  </a:rPr>
                  <a:t>      (1)</a:t>
                </a:r>
                <a:r>
                  <a:rPr lang="zh-CN" altLang="zh-CN" sz="2800" b="1" dirty="0">
                    <a:solidFill>
                      <a:schemeClr val="accent2"/>
                    </a:solidFill>
                    <a:latin typeface="Arial" pitchFamily="34" charset="0"/>
                    <a:ea typeface="宋体" pitchFamily="2" charset="-122"/>
                  </a:rPr>
                  <a:t>非负性</a:t>
                </a:r>
                <a:r>
                  <a:rPr lang="zh-CN" altLang="zh-CN" sz="2800" dirty="0" smtClean="0">
                    <a:latin typeface="Arial" pitchFamily="34" charset="0"/>
                    <a:ea typeface="宋体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  <a:ea typeface="宋体" pitchFamily="2" charset="-122"/>
                      </a:rPr>
                      <m:t>≥0, 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  <a:ea typeface="宋体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宋体" pitchFamily="2" charset="-122"/>
                      </a:rPr>
                      <m:t>;</m:t>
                    </m:r>
                  </m:oMath>
                </a14:m>
                <a:endParaRPr lang="en-US" altLang="zh-CN" sz="2800" dirty="0">
                  <a:latin typeface="Arial" pitchFamily="34" charset="0"/>
                  <a:ea typeface="宋体" pitchFamily="2" charset="-122"/>
                </a:endParaRP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dirty="0">
                    <a:latin typeface="Arial" pitchFamily="34" charset="0"/>
                    <a:ea typeface="宋体" pitchFamily="2" charset="-122"/>
                  </a:rPr>
                  <a:t>      (2)</a:t>
                </a:r>
                <a:r>
                  <a:rPr lang="zh-CN" altLang="zh-CN" sz="2800" b="1" dirty="0">
                    <a:solidFill>
                      <a:schemeClr val="accent2"/>
                    </a:solidFill>
                    <a:latin typeface="Arial" pitchFamily="34" charset="0"/>
                    <a:ea typeface="宋体" pitchFamily="2" charset="-122"/>
                  </a:rPr>
                  <a:t>归一性</a:t>
                </a:r>
                <a:r>
                  <a:rPr lang="zh-CN" altLang="zh-CN" sz="2800" dirty="0" smtClean="0">
                    <a:latin typeface="Arial" pitchFamily="34" charset="0"/>
                    <a:ea typeface="宋体" pitchFamily="2" charset="-122"/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zh-CN" altLang="en-US" sz="2800" i="1" smtClean="0">
                            <a:latin typeface="Cambria Math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lit/>
                            <m:brk m:alnAt="24"/>
                          </m:rP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-</m:t>
                        </m:r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∞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altLang="zh-CN" sz="2800" i="1" smtClean="0">
                                <a:latin typeface="Cambria Math"/>
                                <a:ea typeface="宋体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altLang="zh-CN" sz="2800" b="0" i="1" smtClean="0">
                                <a:latin typeface="Cambria Math"/>
                                <a:ea typeface="宋体" pitchFamily="2" charset="-122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宋体" pitchFamily="2" charset="-122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宋体" pitchFamily="2" charset="-122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宋体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宋体" pitchFamily="2" charset="-122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  <a:ea typeface="宋体" pitchFamily="2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  <a:ea typeface="宋体" pitchFamily="2" charset="-122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/>
                                <a:ea typeface="宋体" pitchFamily="2" charset="-122"/>
                              </a:rPr>
                              <m:t>𝑑𝑥𝑑𝑦</m:t>
                            </m:r>
                          </m:e>
                        </m:nary>
                        <m:r>
                          <a:rPr lang="en-US" altLang="zh-CN" sz="2800" b="0" i="1" smtClean="0">
                            <a:latin typeface="Cambria Math"/>
                            <a:ea typeface="宋体" pitchFamily="2" charset="-122"/>
                          </a:rPr>
                          <m:t>=1</m:t>
                        </m:r>
                      </m:e>
                    </m:nary>
                  </m:oMath>
                </a14:m>
                <a:r>
                  <a:rPr lang="zh-CN" altLang="zh-CN" sz="2800" dirty="0" smtClean="0">
                    <a:latin typeface="Arial" pitchFamily="34" charset="0"/>
                    <a:ea typeface="宋体" pitchFamily="2" charset="-122"/>
                  </a:rPr>
                  <a:t>                         </a:t>
                </a:r>
                <a:endParaRPr lang="zh-CN" altLang="en-US" sz="2800" dirty="0"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9011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836712"/>
                <a:ext cx="8001000" cy="2053832"/>
              </a:xfrm>
              <a:prstGeom prst="rect">
                <a:avLst/>
              </a:prstGeom>
              <a:blipFill rotWithShape="1">
                <a:blip r:embed="rId5"/>
                <a:stretch>
                  <a:fillRect l="-1601" t="-4154" b="-2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886607"/>
              </p:ext>
            </p:extLst>
          </p:nvPr>
        </p:nvGraphicFramePr>
        <p:xfrm>
          <a:off x="2971800" y="5410200"/>
          <a:ext cx="2971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公式" r:id="rId6" imgW="1244520" imgH="444240" progId="Equation.3">
                  <p:embed/>
                </p:oleObj>
              </mc:Choice>
              <mc:Fallback>
                <p:oleObj name="公式" r:id="rId6" imgW="1244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29718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0117" name="Rectangle 5"/>
              <p:cNvSpPr>
                <a:spLocks noChangeArrowheads="1"/>
              </p:cNvSpPr>
              <p:nvPr/>
            </p:nvSpPr>
            <p:spPr bwMode="auto">
              <a:xfrm>
                <a:off x="304800" y="2819400"/>
                <a:ext cx="8382000" cy="18076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zh-CN" sz="2800" b="1" dirty="0">
                    <a:solidFill>
                      <a:srgbClr val="800000"/>
                    </a:solidFill>
                    <a:latin typeface="楷体_GB2312" pitchFamily="49" charset="-122"/>
                    <a:ea typeface="楷体_GB2312" pitchFamily="49" charset="-122"/>
                  </a:rPr>
                  <a:t>反之，具有以上两个性质的二元函数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800" i="1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solidFill>
                      <a:srgbClr val="800000"/>
                    </a:solidFill>
                    <a:latin typeface="楷体_GB2312" pitchFamily="49" charset="-122"/>
                    <a:ea typeface="楷体_GB2312" pitchFamily="49" charset="-122"/>
                  </a:rPr>
                  <a:t>，</a:t>
                </a:r>
                <a:r>
                  <a:rPr lang="zh-CN" altLang="zh-CN" sz="2800" b="1" dirty="0">
                    <a:solidFill>
                      <a:srgbClr val="800000"/>
                    </a:solidFill>
                    <a:latin typeface="楷体_GB2312" pitchFamily="49" charset="-122"/>
                    <a:ea typeface="楷体_GB2312" pitchFamily="49" charset="-122"/>
                  </a:rPr>
                  <a:t>必是某个二维连续型随机变量的密度函数</a:t>
                </a:r>
                <a:r>
                  <a:rPr lang="zh-CN" altLang="zh-CN" sz="2800" b="1" dirty="0">
                    <a:solidFill>
                      <a:srgbClr val="800000"/>
                    </a:solidFill>
                    <a:latin typeface="Arial" pitchFamily="34" charset="0"/>
                    <a:ea typeface="宋体" pitchFamily="2" charset="-122"/>
                  </a:rPr>
                  <a:t>。</a:t>
                </a:r>
              </a:p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zh-CN" sz="2800" b="1" dirty="0">
                    <a:latin typeface="Arial" pitchFamily="34" charset="0"/>
                    <a:ea typeface="宋体" pitchFamily="2" charset="-122"/>
                  </a:rPr>
                  <a:t>此外，</a:t>
                </a:r>
                <a:r>
                  <a:rPr lang="en-US" altLang="zh-CN" sz="280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zh-CN" sz="2800" b="1" dirty="0">
                    <a:latin typeface="Arial" pitchFamily="34" charset="0"/>
                    <a:ea typeface="宋体" pitchFamily="2" charset="-122"/>
                  </a:rPr>
                  <a:t>还有下述性质</a:t>
                </a:r>
              </a:p>
            </p:txBody>
          </p:sp>
        </mc:Choice>
        <mc:Fallback>
          <p:sp>
            <p:nvSpPr>
              <p:cNvPr id="901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819400"/>
                <a:ext cx="8382000" cy="1807611"/>
              </a:xfrm>
              <a:prstGeom prst="rect">
                <a:avLst/>
              </a:prstGeom>
              <a:blipFill rotWithShape="1">
                <a:blip r:embed="rId8"/>
                <a:stretch>
                  <a:fillRect l="-1455" t="-2365" b="-74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118" name="Rectangle 6"/>
              <p:cNvSpPr>
                <a:spLocks noChangeArrowheads="1"/>
              </p:cNvSpPr>
              <p:nvPr/>
            </p:nvSpPr>
            <p:spPr bwMode="auto">
              <a:xfrm>
                <a:off x="457200" y="4800600"/>
                <a:ext cx="6911892" cy="480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zh-CN" sz="2800" dirty="0">
                    <a:latin typeface="Arial" pitchFamily="34" charset="0"/>
                    <a:ea typeface="宋体" pitchFamily="2" charset="-122"/>
                  </a:rPr>
                  <a:t>       (3)若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宋体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zh-CN" sz="2800" dirty="0">
                    <a:latin typeface="Arial" pitchFamily="34" charset="0"/>
                    <a:ea typeface="宋体" pitchFamily="2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800" i="1">
                        <a:latin typeface="Cambria Math"/>
                        <a:ea typeface="宋体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800" dirty="0">
                    <a:latin typeface="Arial" pitchFamily="34" charset="0"/>
                    <a:ea typeface="宋体" pitchFamily="2" charset="-122"/>
                  </a:rPr>
                  <a:t>处连续，则有</a:t>
                </a:r>
              </a:p>
            </p:txBody>
          </p:sp>
        </mc:Choice>
        <mc:Fallback>
          <p:sp>
            <p:nvSpPr>
              <p:cNvPr id="9011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00600"/>
                <a:ext cx="6911892" cy="480131"/>
              </a:xfrm>
              <a:prstGeom prst="rect">
                <a:avLst/>
              </a:prstGeom>
              <a:blipFill rotWithShape="1">
                <a:blip r:embed="rId9"/>
                <a:stretch>
                  <a:fillRect t="-25641" r="-353" b="-3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900164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 autoUpdateAnimBg="0"/>
      <p:bldP spid="90117" grpId="0" autoUpdateAnimBg="0"/>
      <p:bldP spid="901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2" name="Object 3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01056"/>
              </p:ext>
            </p:extLst>
          </p:nvPr>
        </p:nvGraphicFramePr>
        <p:xfrm>
          <a:off x="990600" y="1676400"/>
          <a:ext cx="71755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3" imgW="1968480" imgH="380880" progId="Equation.3">
                  <p:embed/>
                </p:oleObj>
              </mc:Choice>
              <mc:Fallback>
                <p:oleObj name="Equation" r:id="rId3" imgW="19684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1755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3" name="Rectangle 3075"/>
          <p:cNvSpPr>
            <a:spLocks noChangeArrowheads="1"/>
          </p:cNvSpPr>
          <p:nvPr/>
        </p:nvSpPr>
        <p:spPr bwMode="auto">
          <a:xfrm>
            <a:off x="914400" y="838200"/>
            <a:ext cx="5718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(4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) 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对于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任意平面区域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G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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R</a:t>
            </a:r>
            <a:r>
              <a:rPr lang="en-US" altLang="zh-CN" sz="2800" baseline="42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        </a:t>
            </a:r>
          </a:p>
        </p:txBody>
      </p:sp>
      <p:sp>
        <p:nvSpPr>
          <p:cNvPr id="215046" name="Text Box 3078"/>
          <p:cNvSpPr txBox="1">
            <a:spLocks noChangeArrowheads="1"/>
          </p:cNvSpPr>
          <p:nvPr/>
        </p:nvSpPr>
        <p:spPr bwMode="auto">
          <a:xfrm>
            <a:off x="685800" y="28194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3.  </a:t>
            </a:r>
            <a:r>
              <a:rPr lang="zh-CN" altLang="en-US" sz="2800" dirty="0" smtClean="0"/>
              <a:t>设</a:t>
            </a:r>
            <a:endParaRPr lang="zh-CN" altLang="en-US" sz="2800" dirty="0"/>
          </a:p>
        </p:txBody>
      </p:sp>
      <p:graphicFrame>
        <p:nvGraphicFramePr>
          <p:cNvPr id="215047" name="Object 30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35436"/>
              </p:ext>
            </p:extLst>
          </p:nvPr>
        </p:nvGraphicFramePr>
        <p:xfrm>
          <a:off x="2027238" y="3154363"/>
          <a:ext cx="62309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Equation" r:id="rId5" imgW="2514600" imgH="457200" progId="Equation.3">
                  <p:embed/>
                </p:oleObj>
              </mc:Choice>
              <mc:Fallback>
                <p:oleObj name="Equation" r:id="rId5" imgW="251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154363"/>
                        <a:ext cx="62309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8" name="Text Box 3080"/>
          <p:cNvSpPr txBox="1">
            <a:spLocks noChangeArrowheads="1"/>
          </p:cNvSpPr>
          <p:nvPr/>
        </p:nvSpPr>
        <p:spPr bwMode="auto">
          <a:xfrm>
            <a:off x="685800" y="41148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求</a:t>
            </a:r>
            <a:r>
              <a:rPr lang="en-US" altLang="zh-CN" sz="2800" dirty="0" smtClean="0"/>
              <a:t>:  P{X&gt;Y</a:t>
            </a:r>
            <a:r>
              <a:rPr lang="en-US" altLang="zh-CN" sz="2800" dirty="0"/>
              <a:t>}</a:t>
            </a:r>
          </a:p>
        </p:txBody>
      </p:sp>
      <p:graphicFrame>
        <p:nvGraphicFramePr>
          <p:cNvPr id="215049" name="Object 30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544489"/>
              </p:ext>
            </p:extLst>
          </p:nvPr>
        </p:nvGraphicFramePr>
        <p:xfrm>
          <a:off x="1524000" y="4953000"/>
          <a:ext cx="44958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Equation" r:id="rId7" imgW="1650960" imgH="482400" progId="Equation.3">
                  <p:embed/>
                </p:oleObj>
              </mc:Choice>
              <mc:Fallback>
                <p:oleObj name="Equation" r:id="rId7" imgW="1650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44958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0" name="Line 3082"/>
          <p:cNvSpPr>
            <a:spLocks noChangeShapeType="1"/>
          </p:cNvSpPr>
          <p:nvPr/>
        </p:nvSpPr>
        <p:spPr bwMode="auto">
          <a:xfrm>
            <a:off x="6553200" y="4572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15051" name="Line 3083"/>
          <p:cNvSpPr>
            <a:spLocks noChangeShapeType="1"/>
          </p:cNvSpPr>
          <p:nvPr/>
        </p:nvSpPr>
        <p:spPr bwMode="auto">
          <a:xfrm>
            <a:off x="6172200" y="6248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15052" name="Line 3084"/>
          <p:cNvSpPr>
            <a:spLocks noChangeShapeType="1"/>
          </p:cNvSpPr>
          <p:nvPr/>
        </p:nvSpPr>
        <p:spPr bwMode="auto">
          <a:xfrm flipV="1">
            <a:off x="8153400" y="4800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15053" name="Line 3085"/>
          <p:cNvSpPr>
            <a:spLocks noChangeShapeType="1"/>
          </p:cNvSpPr>
          <p:nvPr/>
        </p:nvSpPr>
        <p:spPr bwMode="auto">
          <a:xfrm>
            <a:off x="6553200" y="4800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15054" name="Line 3086"/>
          <p:cNvSpPr>
            <a:spLocks noChangeShapeType="1"/>
          </p:cNvSpPr>
          <p:nvPr/>
        </p:nvSpPr>
        <p:spPr bwMode="auto">
          <a:xfrm flipH="1">
            <a:off x="6248400" y="4419600"/>
            <a:ext cx="2362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15055" name="WordArt 3087"/>
          <p:cNvSpPr>
            <a:spLocks noChangeArrowheads="1" noChangeShapeType="1" noTextEdit="1"/>
          </p:cNvSpPr>
          <p:nvPr/>
        </p:nvSpPr>
        <p:spPr bwMode="auto">
          <a:xfrm>
            <a:off x="7452320" y="5524500"/>
            <a:ext cx="531068" cy="64080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G</a:t>
            </a:r>
            <a:endParaRPr lang="zh-CN" altLang="en-US" sz="28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117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autoUpdateAnimBg="0"/>
      <p:bldP spid="215046" grpId="0" autoUpdateAnimBg="0"/>
      <p:bldP spid="215048" grpId="0" autoUpdateAnimBg="0"/>
      <p:bldP spid="215050" grpId="0" animBg="1"/>
      <p:bldP spid="215051" grpId="0" animBg="1"/>
      <p:bldP spid="215052" grpId="0" animBg="1"/>
      <p:bldP spid="215053" grpId="0" animBg="1"/>
      <p:bldP spid="215054" grpId="0" animBg="1"/>
      <p:bldP spid="2150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28290" y="2047130"/>
            <a:ext cx="83058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华文楷体" pitchFamily="2" charset="-122"/>
              </a:rPr>
              <a:t>求：</a:t>
            </a:r>
            <a:r>
              <a:rPr lang="en-US" altLang="zh-CN" sz="2800" b="1" dirty="0">
                <a:latin typeface="华文楷体" pitchFamily="2" charset="-122"/>
              </a:rPr>
              <a:t>(1)</a:t>
            </a:r>
            <a:r>
              <a:rPr lang="zh-CN" altLang="en-US" sz="2800" b="1" dirty="0">
                <a:latin typeface="华文楷体" pitchFamily="2" charset="-122"/>
              </a:rPr>
              <a:t>常数</a:t>
            </a:r>
            <a:r>
              <a:rPr lang="en-US" altLang="zh-CN" sz="2800" b="1" dirty="0">
                <a:latin typeface="华文楷体" pitchFamily="2" charset="-122"/>
              </a:rPr>
              <a:t>A</a:t>
            </a:r>
            <a:r>
              <a:rPr lang="zh-CN" altLang="en-US" sz="2800" b="1" dirty="0">
                <a:latin typeface="华文楷体" pitchFamily="2" charset="-122"/>
              </a:rPr>
              <a:t>；</a:t>
            </a:r>
            <a:r>
              <a:rPr lang="en-US" altLang="zh-CN" sz="2800" b="1" dirty="0">
                <a:latin typeface="华文楷体" pitchFamily="2" charset="-122"/>
              </a:rPr>
              <a:t>(2) F(1,1)</a:t>
            </a:r>
            <a:r>
              <a:rPr lang="zh-CN" altLang="en-US" sz="2800" b="1" dirty="0">
                <a:latin typeface="华文楷体" pitchFamily="2" charset="-122"/>
              </a:rPr>
              <a:t>；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华文楷体" pitchFamily="2" charset="-122"/>
              </a:rPr>
              <a:t>(3) (X, Y)</a:t>
            </a:r>
            <a:r>
              <a:rPr lang="zh-CN" altLang="zh-CN" sz="2800" b="1" dirty="0">
                <a:latin typeface="华文楷体" pitchFamily="2" charset="-122"/>
              </a:rPr>
              <a:t>落在三角形区域</a:t>
            </a:r>
            <a:r>
              <a:rPr lang="en-US" altLang="zh-CN" sz="2800" b="1" dirty="0">
                <a:latin typeface="华文楷体" pitchFamily="2" charset="-122"/>
              </a:rPr>
              <a:t>D</a:t>
            </a:r>
            <a:r>
              <a:rPr lang="zh-CN" altLang="en-US" sz="2800" b="1" dirty="0">
                <a:latin typeface="华文楷体" pitchFamily="2" charset="-122"/>
              </a:rPr>
              <a:t>：</a:t>
            </a:r>
            <a:r>
              <a:rPr lang="en-US" altLang="zh-CN" sz="2800" b="1" dirty="0">
                <a:latin typeface="华文楷体" pitchFamily="2" charset="-122"/>
              </a:rPr>
              <a:t>x</a:t>
            </a:r>
            <a:r>
              <a:rPr lang="en-US" altLang="zh-CN" sz="2800" b="1" dirty="0">
                <a:latin typeface="华文楷体" pitchFamily="2" charset="-122"/>
                <a:sym typeface="Symbol" pitchFamily="18" charset="2"/>
              </a:rPr>
              <a:t></a:t>
            </a:r>
            <a:r>
              <a:rPr lang="en-US" altLang="zh-CN" sz="2800" b="1" dirty="0">
                <a:latin typeface="华文楷体" pitchFamily="2" charset="-122"/>
              </a:rPr>
              <a:t>0,  y</a:t>
            </a:r>
            <a:r>
              <a:rPr lang="en-US" altLang="zh-CN" sz="2800" b="1" dirty="0">
                <a:latin typeface="华文楷体" pitchFamily="2" charset="-122"/>
                <a:sym typeface="Symbol" pitchFamily="18" charset="2"/>
              </a:rPr>
              <a:t></a:t>
            </a:r>
            <a:r>
              <a:rPr lang="en-US" altLang="zh-CN" sz="2800" b="1" dirty="0">
                <a:latin typeface="华文楷体" pitchFamily="2" charset="-122"/>
              </a:rPr>
              <a:t>0, 2X+3y</a:t>
            </a:r>
            <a:r>
              <a:rPr lang="en-US" altLang="zh-CN" sz="2800" b="1" dirty="0">
                <a:latin typeface="华文楷体" pitchFamily="2" charset="-122"/>
                <a:sym typeface="Symbol" pitchFamily="18" charset="2"/>
              </a:rPr>
              <a:t></a:t>
            </a:r>
            <a:r>
              <a:rPr lang="en-US" altLang="zh-CN" sz="2800" b="1" dirty="0">
                <a:latin typeface="华文楷体" pitchFamily="2" charset="-122"/>
              </a:rPr>
              <a:t>6           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华文楷体" pitchFamily="2" charset="-122"/>
              </a:rPr>
              <a:t>内的概率。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                                                              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81644"/>
              </p:ext>
            </p:extLst>
          </p:nvPr>
        </p:nvGraphicFramePr>
        <p:xfrm>
          <a:off x="2233290" y="751730"/>
          <a:ext cx="63246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5" name="Equation" r:id="rId4" imgW="2552400" imgH="482400" progId="Equation.3">
                  <p:embed/>
                </p:oleObj>
              </mc:Choice>
              <mc:Fallback>
                <p:oleObj name="Equation" r:id="rId4" imgW="2552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290" y="751730"/>
                        <a:ext cx="63246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328290" y="82793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4. 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设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404490" y="395213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解：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en-US" altLang="zh-CN" sz="2800" dirty="0">
                <a:sym typeface="Wingdings" pitchFamily="2" charset="2"/>
              </a:rPr>
              <a:t>1)</a:t>
            </a:r>
            <a:r>
              <a:rPr lang="zh-CN" altLang="en-US" sz="2800" dirty="0">
                <a:sym typeface="Wingdings" pitchFamily="2" charset="2"/>
              </a:rPr>
              <a:t>由归一性</a:t>
            </a:r>
            <a:endParaRPr lang="zh-CN" altLang="en-US" sz="2800" dirty="0"/>
          </a:p>
        </p:txBody>
      </p:sp>
      <p:graphicFrame>
        <p:nvGraphicFramePr>
          <p:cNvPr id="911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44065"/>
              </p:ext>
            </p:extLst>
          </p:nvPr>
        </p:nvGraphicFramePr>
        <p:xfrm>
          <a:off x="556890" y="5933330"/>
          <a:ext cx="1524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6" name="Equation" r:id="rId6" imgW="558720" imgH="177480" progId="Equation.3">
                  <p:embed/>
                </p:oleObj>
              </mc:Choice>
              <mc:Fallback>
                <p:oleObj name="Equation" r:id="rId6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0" y="5933330"/>
                        <a:ext cx="1524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91618"/>
              </p:ext>
            </p:extLst>
          </p:nvPr>
        </p:nvGraphicFramePr>
        <p:xfrm>
          <a:off x="2461890" y="5679330"/>
          <a:ext cx="63246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7" name="Equation" r:id="rId8" imgW="2869920" imgH="482400" progId="Equation.3">
                  <p:embed/>
                </p:oleObj>
              </mc:Choice>
              <mc:Fallback>
                <p:oleObj name="Equation" r:id="rId8" imgW="2869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890" y="5679330"/>
                        <a:ext cx="63246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48779" y="4437112"/>
                <a:ext cx="6907597" cy="117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  <a:ea typeface="宋体" pitchFamily="2" charset="-122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/>
                          <a:ea typeface="宋体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400" b="1" i="1">
                              <a:latin typeface="Cambria Math"/>
                              <a:ea typeface="宋体" pitchFamily="2" charset="-122"/>
                            </a:rPr>
                          </m:ctrlPr>
                        </m:naryPr>
                        <m:sub>
                          <m:r>
                            <m:rPr>
                              <m:lit/>
                              <m:brk m:alnAt="24"/>
                            </m:rPr>
                            <a:rPr lang="en-US" altLang="zh-CN" sz="2400" b="1" i="1">
                              <a:latin typeface="Cambria Math"/>
                              <a:ea typeface="宋体" pitchFamily="2" charset="-122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  <a:ea typeface="宋体" pitchFamily="2" charset="-12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  <a:ea typeface="宋体" pitchFamily="2" charset="-122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altLang="zh-CN" sz="2400" b="1" i="1">
                                  <a:latin typeface="Cambria Math"/>
                                  <a:ea typeface="宋体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sz="2400" b="1" i="1">
                                  <a:latin typeface="Cambria Math"/>
                                  <a:ea typeface="宋体" pitchFamily="2" charset="-122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/>
                                  <a:ea typeface="宋体" pitchFamily="2" charset="-122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/>
                                  <a:ea typeface="宋体" pitchFamily="2" charset="-122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400" b="1" i="1">
                                  <a:latin typeface="Cambria Math"/>
                                  <a:ea typeface="宋体" pitchFamily="2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  <a:ea typeface="宋体" pitchFamily="2" charset="-122"/>
                                    </a:rPr>
                                    <m:t>𝒙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  <a:ea typeface="宋体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  <a:ea typeface="宋体" pitchFamily="2" charset="-122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>
                                  <a:latin typeface="Cambria Math"/>
                                  <a:ea typeface="宋体" pitchFamily="2" charset="-122"/>
                                </a:rPr>
                                <m:t>𝒅𝒙𝒅𝒚</m:t>
                              </m:r>
                            </m:e>
                          </m:nary>
                          <m:r>
                            <a:rPr lang="en-US" altLang="zh-CN" sz="2400" b="1" i="1">
                              <a:latin typeface="Cambria Math"/>
                              <a:ea typeface="宋体" pitchFamily="2" charset="-122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zh-CN" altLang="en-US" sz="2400" b="1" i="1">
                                  <a:latin typeface="Cambria Math"/>
                                  <a:ea typeface="宋体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lit/>
                                  <m:brk m:alnAt="24"/>
                                </m:rPr>
                                <a:rPr lang="en-US" altLang="zh-CN" sz="2400" b="1" i="1">
                                  <a:latin typeface="Cambria Math"/>
                                  <a:ea typeface="宋体" pitchFamily="2" charset="-122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/>
                                  <a:ea typeface="宋体" pitchFamily="2" charset="-122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/>
                                  <a:ea typeface="宋体" pitchFamily="2" charset="-122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altLang="zh-CN" sz="2400" b="1" i="1">
                                      <a:latin typeface="Cambria Math"/>
                                      <a:ea typeface="宋体" pitchFamily="2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zh-CN" sz="2400" b="1" i="1">
                                      <a:latin typeface="Cambria Math"/>
                                      <a:ea typeface="宋体" pitchFamily="2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/>
                                      <a:ea typeface="宋体" pitchFamily="2" charset="-122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latin typeface="Cambria Math"/>
                                      <a:ea typeface="宋体" pitchFamily="2" charset="-122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  <a:ea typeface="宋体" pitchFamily="2" charset="-122"/>
                                    </a:rPr>
                                    <m:t>𝑨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latin typeface="Cambria Math"/>
                                          <a:ea typeface="宋体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  <a:ea typeface="宋体" pitchFamily="2" charset="-122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/>
                                          <a:ea typeface="宋体" pitchFamily="2" charset="-122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latin typeface="Cambria Math"/>
                                              <a:ea typeface="宋体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  <a:ea typeface="宋体" pitchFamily="2" charset="-122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  <a:ea typeface="宋体" pitchFamily="2" charset="-122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  <a:ea typeface="宋体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  <a:ea typeface="宋体" pitchFamily="2" charset="-122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  <a:ea typeface="宋体" pitchFamily="2" charset="-122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400" b="1" i="1">
                                      <a:latin typeface="Cambria Math"/>
                                      <a:ea typeface="宋体" pitchFamily="2" charset="-122"/>
                                    </a:rPr>
                                    <m:t>𝒅𝒙𝒅𝒚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79" y="4437112"/>
                <a:ext cx="6907597" cy="11717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619995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174631"/>
              </p:ext>
            </p:extLst>
          </p:nvPr>
        </p:nvGraphicFramePr>
        <p:xfrm>
          <a:off x="5628456" y="3645024"/>
          <a:ext cx="3048000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BMP 图象" r:id="rId3" imgW="1241905" imgH="1036410" progId="Paint.Picture">
                  <p:embed/>
                </p:oleObj>
              </mc:Choice>
              <mc:Fallback>
                <p:oleObj name="BMP 图象" r:id="rId3" imgW="1241905" imgH="10364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456" y="3645024"/>
                        <a:ext cx="3048000" cy="253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7" name="Rectangle 1027"/>
          <p:cNvSpPr>
            <a:spLocks noChangeArrowheads="1"/>
          </p:cNvSpPr>
          <p:nvPr/>
        </p:nvSpPr>
        <p:spPr bwMode="auto">
          <a:xfrm>
            <a:off x="381000" y="926355"/>
            <a:ext cx="8458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华文楷体" pitchFamily="2" charset="-122"/>
              </a:rPr>
              <a:t>(3) (X, Y)</a:t>
            </a:r>
            <a:r>
              <a:rPr lang="zh-CN" altLang="zh-CN" sz="2800" b="1">
                <a:latin typeface="华文楷体" pitchFamily="2" charset="-122"/>
              </a:rPr>
              <a:t>落在三角形区域</a:t>
            </a:r>
            <a:r>
              <a:rPr lang="en-US" altLang="zh-CN" sz="2800" b="1">
                <a:latin typeface="华文楷体" pitchFamily="2" charset="-122"/>
              </a:rPr>
              <a:t>D</a:t>
            </a:r>
            <a:r>
              <a:rPr lang="zh-CN" altLang="en-US" sz="2800" b="1">
                <a:latin typeface="华文楷体" pitchFamily="2" charset="-122"/>
              </a:rPr>
              <a:t>：</a:t>
            </a:r>
            <a:r>
              <a:rPr lang="en-US" altLang="zh-CN" sz="2800" b="1">
                <a:latin typeface="华文楷体" pitchFamily="2" charset="-122"/>
              </a:rPr>
              <a:t>x</a:t>
            </a: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</a:t>
            </a:r>
            <a:r>
              <a:rPr lang="en-US" altLang="zh-CN" sz="2800" b="1">
                <a:latin typeface="华文楷体" pitchFamily="2" charset="-122"/>
              </a:rPr>
              <a:t>0,  y</a:t>
            </a: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</a:t>
            </a:r>
            <a:r>
              <a:rPr lang="en-US" altLang="zh-CN" sz="2800" b="1">
                <a:latin typeface="华文楷体" pitchFamily="2" charset="-122"/>
              </a:rPr>
              <a:t>0, 2X+3y</a:t>
            </a:r>
            <a:r>
              <a:rPr lang="en-US" altLang="zh-CN" sz="2800" b="1">
                <a:latin typeface="华文楷体" pitchFamily="2" charset="-122"/>
                <a:sym typeface="Symbol" pitchFamily="18" charset="2"/>
              </a:rPr>
              <a:t></a:t>
            </a:r>
            <a:r>
              <a:rPr lang="en-US" altLang="zh-CN" sz="2800" b="1">
                <a:latin typeface="华文楷体" pitchFamily="2" charset="-122"/>
              </a:rPr>
              <a:t>6           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>
                <a:latin typeface="华文楷体" pitchFamily="2" charset="-122"/>
              </a:rPr>
              <a:t>内的概率。</a:t>
            </a:r>
            <a:endParaRPr lang="zh-CN" altLang="en-US" sz="2800" b="1">
              <a:latin typeface="华文楷体" pitchFamily="2" charset="-122"/>
            </a:endParaRPr>
          </a:p>
        </p:txBody>
      </p:sp>
      <p:sp>
        <p:nvSpPr>
          <p:cNvPr id="216068" name="Rectangle 1028"/>
          <p:cNvSpPr>
            <a:spLocks noChangeArrowheads="1"/>
          </p:cNvSpPr>
          <p:nvPr/>
        </p:nvSpPr>
        <p:spPr bwMode="auto">
          <a:xfrm>
            <a:off x="533400" y="2276872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解</a:t>
            </a:r>
          </a:p>
        </p:txBody>
      </p:sp>
      <p:graphicFrame>
        <p:nvGraphicFramePr>
          <p:cNvPr id="21606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41537"/>
              </p:ext>
            </p:extLst>
          </p:nvPr>
        </p:nvGraphicFramePr>
        <p:xfrm>
          <a:off x="1331640" y="2221755"/>
          <a:ext cx="5257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5" name="Equation" r:id="rId5" imgW="2044440" imgH="368280" progId="Equation.3">
                  <p:embed/>
                </p:oleObj>
              </mc:Choice>
              <mc:Fallback>
                <p:oleObj name="Equation" r:id="rId5" imgW="20444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21755"/>
                        <a:ext cx="5257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0429"/>
              </p:ext>
            </p:extLst>
          </p:nvPr>
        </p:nvGraphicFramePr>
        <p:xfrm>
          <a:off x="1296988" y="3061543"/>
          <a:ext cx="3730625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6" name="Equation" r:id="rId7" imgW="1269720" imgH="533160" progId="Equation.3">
                  <p:embed/>
                </p:oleObj>
              </mc:Choice>
              <mc:Fallback>
                <p:oleObj name="Equation" r:id="rId7" imgW="12697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3061543"/>
                        <a:ext cx="3730625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41436"/>
              </p:ext>
            </p:extLst>
          </p:nvPr>
        </p:nvGraphicFramePr>
        <p:xfrm>
          <a:off x="1331640" y="4581128"/>
          <a:ext cx="2209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name="Equation" r:id="rId9" imgW="596880" imgH="203040" progId="Equation.3">
                  <p:embed/>
                </p:oleObj>
              </mc:Choice>
              <mc:Fallback>
                <p:oleObj name="Equation" r:id="rId9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81128"/>
                        <a:ext cx="22098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0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utoUpdateAnimBg="0"/>
      <p:bldP spid="2160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51520" y="864319"/>
            <a:ext cx="8568952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a typeface="宋体" pitchFamily="2" charset="-122"/>
              </a:rPr>
              <a:t>3. </a:t>
            </a:r>
            <a:r>
              <a:rPr lang="zh-CN" altLang="en-US" sz="2800" b="1" dirty="0">
                <a:solidFill>
                  <a:schemeClr val="tx2"/>
                </a:solidFill>
                <a:ea typeface="宋体" pitchFamily="2" charset="-122"/>
              </a:rPr>
              <a:t>两个常用的二维连续型分布</a:t>
            </a:r>
            <a:br>
              <a:rPr lang="zh-CN" altLang="en-US" sz="2800" b="1" dirty="0">
                <a:solidFill>
                  <a:schemeClr val="tx2"/>
                </a:solidFill>
                <a:ea typeface="宋体" pitchFamily="2" charset="-122"/>
              </a:rPr>
            </a:b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</a:rPr>
              <a:t>      </a:t>
            </a:r>
            <a:r>
              <a:rPr lang="en-US" altLang="zh-CN" sz="2800" b="1" dirty="0">
                <a:solidFill>
                  <a:schemeClr val="tx2"/>
                </a:solidFill>
                <a:ea typeface="宋体" pitchFamily="2" charset="-122"/>
              </a:rPr>
              <a:t>(1)</a:t>
            </a:r>
            <a:r>
              <a:rPr lang="zh-CN" altLang="en-US" sz="2800" b="1" dirty="0">
                <a:solidFill>
                  <a:schemeClr val="tx2"/>
                </a:solidFill>
                <a:ea typeface="宋体" pitchFamily="2" charset="-122"/>
              </a:rPr>
              <a:t>二维均匀分布</a:t>
            </a:r>
            <a:endParaRPr lang="zh-CN" altLang="en-US" sz="2800" dirty="0">
              <a:solidFill>
                <a:schemeClr val="tx2"/>
              </a:solidFill>
              <a:ea typeface="宋体" pitchFamily="2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</a:rPr>
              <a:t>      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若二维随机变量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的密度函数为</a:t>
            </a:r>
          </a:p>
          <a:p>
            <a:pPr eaLnBrk="0" hangingPunct="0">
              <a:spcBef>
                <a:spcPct val="50000"/>
              </a:spcBef>
            </a:pPr>
            <a:endParaRPr lang="zh-CN" altLang="zh-CN" sz="2800" b="1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zh-CN" altLang="zh-CN" sz="2800" b="1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则称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在区域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D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上(内) 服从均匀分布。             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760597"/>
              </p:ext>
            </p:extLst>
          </p:nvPr>
        </p:nvGraphicFramePr>
        <p:xfrm>
          <a:off x="1524000" y="2312119"/>
          <a:ext cx="516731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公式" r:id="rId4" imgW="2361960" imgH="609480" progId="Equation.3">
                  <p:embed/>
                </p:oleObj>
              </mc:Choice>
              <mc:Fallback>
                <p:oleObj name="公式" r:id="rId4" imgW="2361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12119"/>
                        <a:ext cx="516731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23342"/>
              </p:ext>
            </p:extLst>
          </p:nvPr>
        </p:nvGraphicFramePr>
        <p:xfrm>
          <a:off x="2362200" y="5445224"/>
          <a:ext cx="2819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7" name="公式" r:id="rId6" imgW="1295280" imgH="431640" progId="Equation.3">
                  <p:embed/>
                </p:oleObj>
              </mc:Choice>
              <mc:Fallback>
                <p:oleObj name="公式" r:id="rId6" imgW="129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45224"/>
                        <a:ext cx="2819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251520" y="4445719"/>
            <a:ext cx="828288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易见，若（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Y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）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在区域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D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上(内) 服从均匀分布，对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D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内任意区域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G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有</a:t>
            </a:r>
            <a:endParaRPr lang="zh-CN" altLang="en-US" sz="2800" b="1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96000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7504" y="874455"/>
            <a:ext cx="53788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algn="ctr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(X,Y)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服从如图区域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上的均匀分布，</a:t>
            </a:r>
          </a:p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(X,Y)</a:t>
            </a:r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的概率密度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P{Y&lt;2X}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F(0.5,0.5)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5638800" y="838200"/>
          <a:ext cx="31242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4" name="BMP 图象" r:id="rId4" imgW="1265030" imgH="1036410" progId="Paint.Picture">
                  <p:embed/>
                </p:oleObj>
              </mc:Choice>
              <mc:Fallback>
                <p:oleObj name="BMP 图象" r:id="rId4" imgW="1265030" imgH="10364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838200"/>
                        <a:ext cx="31242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5562600" y="838200"/>
          <a:ext cx="32004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5" name="BMP 图象" r:id="rId6" imgW="1226926" imgH="1089754" progId="Paint.Picture">
                  <p:embed/>
                </p:oleObj>
              </mc:Choice>
              <mc:Fallback>
                <p:oleObj name="BMP 图象" r:id="rId6" imgW="1226926" imgH="10897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838200"/>
                        <a:ext cx="32004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5562600" y="4114800"/>
          <a:ext cx="2590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6" name="BMP 图象" r:id="rId8" imgW="3238952" imgH="2333333" progId="Paint.Picture">
                  <p:embed/>
                </p:oleObj>
              </mc:Choice>
              <mc:Fallback>
                <p:oleObj name="BMP 图象" r:id="rId8" imgW="3238952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14800"/>
                        <a:ext cx="25908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7620000" y="990600"/>
          <a:ext cx="1047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Equation" r:id="rId10" imgW="419040" imgH="215640" progId="Equation.3">
                  <p:embed/>
                </p:oleObj>
              </mc:Choice>
              <mc:Fallback>
                <p:oleObj name="Equation" r:id="rId10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990600"/>
                        <a:ext cx="1047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16"/>
          <p:cNvGraphicFramePr>
            <a:graphicFrameLocks noChangeAspect="1"/>
          </p:cNvGraphicFramePr>
          <p:nvPr/>
        </p:nvGraphicFramePr>
        <p:xfrm>
          <a:off x="914400" y="3581400"/>
          <a:ext cx="3238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8" name="Equation" r:id="rId12" imgW="1295280" imgH="393480" progId="Equation.3">
                  <p:embed/>
                </p:oleObj>
              </mc:Choice>
              <mc:Fallback>
                <p:oleObj name="Equation" r:id="rId12" imgW="129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3238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1336675" y="4876800"/>
          <a:ext cx="2698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9" name="Equation" r:id="rId14" imgW="1079280" imgH="393480" progId="Equation.3">
                  <p:embed/>
                </p:oleObj>
              </mc:Choice>
              <mc:Fallback>
                <p:oleObj name="Equation" r:id="rId14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876800"/>
                        <a:ext cx="2698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242981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2088" y="116632"/>
            <a:ext cx="7772400" cy="1143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zh-CN" dirty="0" smtClean="0">
                <a:latin typeface="+mj-ea"/>
              </a:rPr>
              <a:t>3.1 </a:t>
            </a:r>
            <a:r>
              <a:rPr lang="zh-CN" altLang="en-US" dirty="0">
                <a:latin typeface="+mj-ea"/>
              </a:rPr>
              <a:t>二维</a:t>
            </a:r>
            <a:r>
              <a:rPr lang="zh-CN" altLang="en-US" dirty="0" smtClean="0">
                <a:latin typeface="+mj-ea"/>
              </a:rPr>
              <a:t>随机变量</a:t>
            </a:r>
            <a:endParaRPr lang="zh-CN" altLang="en-US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引例：</a:t>
            </a:r>
            <a:endParaRPr lang="zh-CN" alt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00225" y="1621631"/>
            <a:ext cx="429895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>
                <a:latin typeface="+mn-ea"/>
              </a:rPr>
              <a:t>炮弹的弹着点的位      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82800" y="3444081"/>
            <a:ext cx="4087813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>
                <a:latin typeface="+mn-ea"/>
              </a:rPr>
              <a:t>考查某一地区学    </a:t>
            </a:r>
          </a:p>
        </p:txBody>
      </p:sp>
      <p:pic>
        <p:nvPicPr>
          <p:cNvPr id="8" name="Picture 7" descr="00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1726406"/>
            <a:ext cx="2589212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H01501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3679031"/>
            <a:ext cx="2589212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7725" y="1666081"/>
            <a:ext cx="1435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+mn-ea"/>
              </a:rPr>
              <a:t>实例</a:t>
            </a:r>
            <a:r>
              <a:rPr kumimoji="1" lang="en-US" altLang="zh-CN" sz="2800">
                <a:solidFill>
                  <a:srgbClr val="FF0000"/>
                </a:solidFill>
                <a:latin typeface="+mn-ea"/>
              </a:rPr>
              <a:t>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7725" y="3463131"/>
            <a:ext cx="1435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+mn-ea"/>
              </a:rPr>
              <a:t>实例</a:t>
            </a:r>
            <a:r>
              <a:rPr kumimoji="1" lang="en-US" altLang="zh-CN" sz="2800">
                <a:solidFill>
                  <a:srgbClr val="FF0000"/>
                </a:solidFill>
                <a:latin typeface="+mn-ea"/>
              </a:rPr>
              <a:t>2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47725" y="5066506"/>
            <a:ext cx="532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+mn-ea"/>
              </a:rPr>
              <a:t>构成二维随机变量</a:t>
            </a:r>
            <a:r>
              <a:rPr kumimoji="1" lang="en-US" altLang="zh-CN" sz="2800">
                <a:latin typeface="+mn-ea"/>
              </a:rPr>
              <a:t>(</a:t>
            </a:r>
            <a:r>
              <a:rPr kumimoji="1" lang="en-US" altLang="zh-CN" sz="2800" i="1">
                <a:latin typeface="+mn-ea"/>
              </a:rPr>
              <a:t>H</a:t>
            </a:r>
            <a:r>
              <a:rPr kumimoji="1" lang="en-US" altLang="zh-CN" sz="2800">
                <a:latin typeface="+mn-ea"/>
              </a:rPr>
              <a:t>,</a:t>
            </a:r>
            <a:r>
              <a:rPr kumimoji="1" lang="en-US" altLang="zh-CN" sz="2800" i="1">
                <a:latin typeface="+mn-ea"/>
              </a:rPr>
              <a:t>W</a:t>
            </a:r>
            <a:r>
              <a:rPr kumimoji="1" lang="en-US" altLang="zh-CN" sz="2800">
                <a:latin typeface="+mn-ea"/>
              </a:rPr>
              <a:t>).        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847725" y="4528344"/>
            <a:ext cx="4819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+mn-ea"/>
              </a:rPr>
              <a:t>童的身高 </a:t>
            </a:r>
            <a:r>
              <a:rPr kumimoji="1" lang="en-US" altLang="zh-CN" sz="2800" i="1">
                <a:latin typeface="+mn-ea"/>
              </a:rPr>
              <a:t>H</a:t>
            </a:r>
            <a:r>
              <a:rPr kumimoji="1" lang="en-US" altLang="zh-CN" sz="2800">
                <a:latin typeface="+mn-ea"/>
              </a:rPr>
              <a:t> </a:t>
            </a:r>
            <a:r>
              <a:rPr kumimoji="1" lang="zh-CN" altLang="en-US" sz="2800">
                <a:latin typeface="+mn-ea"/>
              </a:rPr>
              <a:t>和体重 </a:t>
            </a:r>
            <a:r>
              <a:rPr kumimoji="1" lang="en-US" altLang="zh-CN" sz="2800" i="1">
                <a:latin typeface="+mn-ea"/>
              </a:rPr>
              <a:t>W </a:t>
            </a:r>
            <a:r>
              <a:rPr kumimoji="1" lang="zh-CN" altLang="en-US" sz="2800">
                <a:latin typeface="+mn-ea"/>
              </a:rPr>
              <a:t>就   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847725" y="4001294"/>
            <a:ext cx="4387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+mn-ea"/>
              </a:rPr>
              <a:t>前儿童的发育情况</a:t>
            </a:r>
            <a:r>
              <a:rPr kumimoji="1" lang="en-US" altLang="zh-CN" sz="2800">
                <a:latin typeface="+mn-ea"/>
              </a:rPr>
              <a:t>,     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847725" y="2728119"/>
            <a:ext cx="2730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+mn-ea"/>
              </a:rPr>
              <a:t>机变量</a:t>
            </a:r>
            <a:r>
              <a:rPr kumimoji="1" lang="en-US" altLang="zh-CN" sz="2800" dirty="0">
                <a:latin typeface="+mn-ea"/>
              </a:rPr>
              <a:t>.     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47725" y="2147094"/>
            <a:ext cx="481965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 dirty="0">
                <a:latin typeface="+mn-ea"/>
              </a:rPr>
              <a:t>置 </a:t>
            </a:r>
            <a:r>
              <a:rPr kumimoji="1" lang="en-US" altLang="zh-CN" sz="2800" dirty="0">
                <a:latin typeface="+mn-ea"/>
              </a:rPr>
              <a:t>(</a:t>
            </a:r>
            <a:r>
              <a:rPr kumimoji="1" lang="en-US" altLang="zh-CN" sz="2800" i="1" dirty="0">
                <a:latin typeface="+mn-ea"/>
              </a:rPr>
              <a:t>X,Y</a:t>
            </a:r>
            <a:r>
              <a:rPr kumimoji="1" lang="en-US" altLang="zh-CN" sz="2800" dirty="0">
                <a:latin typeface="+mn-ea"/>
              </a:rPr>
              <a:t>) </a:t>
            </a:r>
            <a:r>
              <a:rPr kumimoji="1" lang="zh-CN" altLang="en-US" sz="2800" dirty="0">
                <a:latin typeface="+mn-ea"/>
              </a:rPr>
              <a:t>就是一个二维随   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952875" y="3985419"/>
            <a:ext cx="2649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+mn-ea"/>
              </a:rPr>
              <a:t>则儿           </a:t>
            </a:r>
          </a:p>
        </p:txBody>
      </p:sp>
    </p:spTree>
    <p:extLst>
      <p:ext uri="{BB962C8B-B14F-4D97-AF65-F5344CB8AC3E}">
        <p14:creationId xmlns:p14="http://schemas.microsoft.com/office/powerpoint/2010/main" val="96752073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28600" y="3880520"/>
            <a:ext cx="5562600" cy="159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其中，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、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为实数，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800" b="1" baseline="-25000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</a:rPr>
              <a:t>&gt;0,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800" b="1" baseline="-25000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</a:rPr>
              <a:t>&gt;0, |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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|&lt;1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，则称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Y) 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服从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</a:rPr>
              <a:t>参数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,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, 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, 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, 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</a:rPr>
              <a:t>的二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维正态分布，可记为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              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04146"/>
              </p:ext>
            </p:extLst>
          </p:nvPr>
        </p:nvGraphicFramePr>
        <p:xfrm>
          <a:off x="323528" y="5593804"/>
          <a:ext cx="63055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5" name="Equation" r:id="rId5" imgW="1790640" imgH="228600" progId="Equation.3">
                  <p:embed/>
                </p:oleObj>
              </mc:Choice>
              <mc:Fallback>
                <p:oleObj name="Equation" r:id="rId5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593804"/>
                        <a:ext cx="63055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236173"/>
              </p:ext>
            </p:extLst>
          </p:nvPr>
        </p:nvGraphicFramePr>
        <p:xfrm>
          <a:off x="5912296" y="3212976"/>
          <a:ext cx="312420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6" name="BMP 图象" r:id="rId7" imgW="2141406" imgH="1059048" progId="Paint.Picture">
                  <p:embed/>
                </p:oleObj>
              </mc:Choice>
              <mc:Fallback>
                <p:oleObj name="BMP 图象" r:id="rId7" imgW="2141406" imgH="105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296" y="3212976"/>
                        <a:ext cx="3124200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381000" y="908720"/>
            <a:ext cx="8001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itchFamily="34" charset="0"/>
                <a:ea typeface="宋体" pitchFamily="2" charset="-122"/>
              </a:rPr>
              <a:t>(2)</a:t>
            </a:r>
            <a:r>
              <a:rPr lang="zh-CN" altLang="en-US" sz="2800" b="1">
                <a:latin typeface="Arial" pitchFamily="34" charset="0"/>
                <a:ea typeface="宋体" pitchFamily="2" charset="-122"/>
              </a:rPr>
              <a:t>二维正态分布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N(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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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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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)</a:t>
            </a:r>
            <a:endParaRPr lang="en-US" altLang="zh-CN" sz="2800">
              <a:latin typeface="Arial" pitchFamily="34" charset="0"/>
              <a:ea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Arial" pitchFamily="34" charset="0"/>
                <a:ea typeface="宋体" pitchFamily="2" charset="-122"/>
              </a:rPr>
              <a:t>       </a:t>
            </a:r>
            <a:r>
              <a:rPr lang="zh-CN" altLang="en-US" sz="2800" b="1">
                <a:latin typeface="Arial" pitchFamily="34" charset="0"/>
                <a:ea typeface="宋体" pitchFamily="2" charset="-122"/>
              </a:rPr>
              <a:t>若二维随机变量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en-US" sz="2800" b="1">
                <a:latin typeface="Arial" pitchFamily="34" charset="0"/>
                <a:ea typeface="宋体" pitchFamily="2" charset="-122"/>
              </a:rPr>
              <a:t>的密度函数为</a:t>
            </a: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093135"/>
              </p:ext>
            </p:extLst>
          </p:nvPr>
        </p:nvGraphicFramePr>
        <p:xfrm>
          <a:off x="0" y="2280320"/>
          <a:ext cx="89154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7" name="公式" r:id="rId9" imgW="3581280" imgH="558720" progId="Equation.3">
                  <p:embed/>
                </p:oleObj>
              </mc:Choice>
              <mc:Fallback>
                <p:oleObj name="公式" r:id="rId9" imgW="35812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0320"/>
                        <a:ext cx="89154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204087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80975" y="1165493"/>
            <a:ext cx="856748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分布函数的概念可推广到</a:t>
            </a:r>
            <a:r>
              <a:rPr lang="en-US" altLang="zh-CN" sz="28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8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维随机变量的情形。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事实上，对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维随机变量(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… , </a:t>
            </a:r>
            <a:r>
              <a:rPr lang="en-US" altLang="zh-CN" sz="2400" b="1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，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F(x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… , </a:t>
            </a:r>
            <a:r>
              <a:rPr lang="en-US" altLang="zh-CN" sz="2400" b="1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P(X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2 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… , </a:t>
            </a:r>
            <a:r>
              <a:rPr lang="en-US" altLang="zh-CN" sz="2400" b="1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 b="1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称为的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维随机变量(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… , </a:t>
            </a:r>
            <a:r>
              <a:rPr lang="en-US" altLang="zh-CN" sz="2400" b="1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zh-CN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分布函数</a:t>
            </a:r>
            <a:r>
              <a:rPr lang="zh-CN" altLang="en-US" sz="2400" b="1" dirty="0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，或</a:t>
            </a:r>
            <a:r>
              <a:rPr lang="zh-CN" altLang="zh-CN" sz="2400" b="1" dirty="0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随机变量</a:t>
            </a:r>
            <a:r>
              <a:rPr lang="en-US" altLang="zh-CN" sz="2400" b="1" dirty="0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 dirty="0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400" b="1" baseline="-25000" dirty="0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 dirty="0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, … , </a:t>
            </a:r>
            <a:r>
              <a:rPr lang="en-US" altLang="zh-CN" sz="2400" b="1" dirty="0" err="1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="1" baseline="-25000" dirty="0" err="1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400" b="1" dirty="0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的联合</a:t>
            </a:r>
            <a:r>
              <a:rPr lang="zh-CN" altLang="en-US" sz="2400" b="1" dirty="0" smtClean="0">
                <a:solidFill>
                  <a:srgbClr val="800000"/>
                </a:solidFill>
                <a:latin typeface="Arial" pitchFamily="34" charset="0"/>
                <a:ea typeface="宋体" pitchFamily="2" charset="-122"/>
              </a:rPr>
              <a:t>分布函数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</a:rPr>
              <a:t>。</a:t>
            </a:r>
            <a:endParaRPr lang="zh-CN" altLang="en-US" sz="2400" b="1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854661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533399" y="833581"/>
            <a:ext cx="80613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00"/>
                </a:solidFill>
                <a:latin typeface="+mn-ea"/>
              </a:rPr>
              <a:t>定义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:</a:t>
            </a:r>
            <a:r>
              <a:rPr lang="en-US" altLang="zh-CN" sz="2400" b="1" dirty="0" smtClean="0">
                <a:solidFill>
                  <a:srgbClr val="800000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若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1,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的全部可能取值为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R</a:t>
            </a:r>
            <a:r>
              <a:rPr lang="en-US" altLang="zh-CN" sz="2400" b="1" baseline="30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上的有限或可列无穷多个点，称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1,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为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维离散型的，称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latin typeface="+mn-ea"/>
              </a:rPr>
              <a:t>      P{X</a:t>
            </a:r>
            <a:r>
              <a:rPr lang="en-US" altLang="zh-CN" sz="2400" b="1" baseline="-25000" dirty="0" smtClean="0">
                <a:solidFill>
                  <a:srgbClr val="800000"/>
                </a:solidFill>
                <a:latin typeface="+mn-ea"/>
              </a:rPr>
              <a:t>1</a:t>
            </a:r>
            <a:r>
              <a:rPr lang="en-US" altLang="zh-CN" sz="2400" b="1" dirty="0" smtClean="0">
                <a:solidFill>
                  <a:srgbClr val="800000"/>
                </a:solidFill>
                <a:latin typeface="+mn-ea"/>
              </a:rPr>
              <a:t>=x</a:t>
            </a:r>
            <a:r>
              <a:rPr lang="en-US" altLang="zh-CN" sz="2400" b="1" baseline="-25000" dirty="0" smtClean="0">
                <a:solidFill>
                  <a:srgbClr val="800000"/>
                </a:solidFill>
                <a:latin typeface="+mn-ea"/>
              </a:rPr>
              <a:t>1,</a:t>
            </a:r>
            <a:r>
              <a:rPr lang="en-US" altLang="zh-CN" sz="2400" b="1" dirty="0" smtClean="0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smtClean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 smtClean="0">
                <a:solidFill>
                  <a:srgbClr val="800000"/>
                </a:solidFill>
                <a:latin typeface="+mn-ea"/>
              </a:rPr>
              <a:t>=x</a:t>
            </a:r>
            <a:r>
              <a:rPr lang="en-US" altLang="zh-CN" sz="2400" b="1" baseline="-25000" dirty="0" smtClean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=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}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，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为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维随机变量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1,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的联合分布律。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609600" y="5280883"/>
            <a:ext cx="79851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则称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1,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为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维连续型随机变量，称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f(x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为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1,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的概率密度。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246148"/>
              </p:ext>
            </p:extLst>
          </p:nvPr>
        </p:nvGraphicFramePr>
        <p:xfrm>
          <a:off x="1640160" y="3620279"/>
          <a:ext cx="6172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公式" r:id="rId4" imgW="2552400" imgH="228600" progId="Equation.3">
                  <p:embed/>
                </p:oleObj>
              </mc:Choice>
              <mc:Fallback>
                <p:oleObj name="公式" r:id="rId4" imgW="255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160" y="3620279"/>
                        <a:ext cx="6172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41487"/>
              </p:ext>
            </p:extLst>
          </p:nvPr>
        </p:nvGraphicFramePr>
        <p:xfrm>
          <a:off x="1295400" y="4549388"/>
          <a:ext cx="7239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5" name="公式" r:id="rId6" imgW="3009600" imgH="304560" progId="Equation.3">
                  <p:embed/>
                </p:oleObj>
              </mc:Choice>
              <mc:Fallback>
                <p:oleObj name="公式" r:id="rId6" imgW="3009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49388"/>
                        <a:ext cx="7239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399" y="2773377"/>
            <a:ext cx="8061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00"/>
                </a:solidFill>
                <a:latin typeface="+mn-ea"/>
              </a:rPr>
              <a:t>定义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:</a:t>
            </a:r>
            <a:r>
              <a:rPr lang="en-US" altLang="zh-CN" sz="2400" b="1" dirty="0" smtClean="0">
                <a:solidFill>
                  <a:srgbClr val="800000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对于</a:t>
            </a:r>
            <a:r>
              <a:rPr lang="en-US" altLang="zh-CN" sz="2400" b="1" dirty="0" smtClean="0">
                <a:solidFill>
                  <a:srgbClr val="800000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维随机变量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1,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)</a:t>
            </a:r>
            <a:r>
              <a:rPr lang="zh-CN" altLang="en-US" sz="2400" b="1" dirty="0" smtClean="0">
                <a:solidFill>
                  <a:srgbClr val="800000"/>
                </a:solidFill>
                <a:latin typeface="+mn-ea"/>
              </a:rPr>
              <a:t>，如果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存在非负的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元函数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f(x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,x</a:t>
            </a:r>
            <a:r>
              <a:rPr lang="en-US" altLang="zh-CN" sz="2400" b="1" baseline="-25000" dirty="0">
                <a:solidFill>
                  <a:srgbClr val="800000"/>
                </a:solidFill>
                <a:latin typeface="+mn-ea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,...</a:t>
            </a:r>
            <a:r>
              <a:rPr lang="en-US" altLang="zh-CN" sz="2400" b="1" dirty="0" err="1">
                <a:solidFill>
                  <a:srgbClr val="800000"/>
                </a:solidFill>
                <a:latin typeface="+mn-ea"/>
              </a:rPr>
              <a:t>x</a:t>
            </a:r>
            <a:r>
              <a:rPr lang="en-US" altLang="zh-CN" sz="2400" b="1" baseline="-25000" dirty="0" err="1">
                <a:solidFill>
                  <a:srgbClr val="800000"/>
                </a:solidFill>
                <a:latin typeface="+mn-ea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)</a:t>
            </a:r>
            <a:r>
              <a:rPr lang="zh-CN" altLang="en-US" sz="2400" b="1" dirty="0" smtClean="0">
                <a:solidFill>
                  <a:srgbClr val="800000"/>
                </a:solidFill>
                <a:latin typeface="+mn-ea"/>
              </a:rPr>
              <a:t>使得对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任意</a:t>
            </a:r>
            <a:r>
              <a:rPr lang="zh-CN" altLang="en-US" sz="2400" b="1" dirty="0" smtClean="0">
                <a:solidFill>
                  <a:srgbClr val="800000"/>
                </a:solidFill>
                <a:latin typeface="+mn-ea"/>
              </a:rPr>
              <a:t>的</a:t>
            </a:r>
            <a:r>
              <a:rPr lang="en-US" altLang="zh-CN" sz="2400" b="1" dirty="0" smtClean="0">
                <a:solidFill>
                  <a:srgbClr val="800000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元立方体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409471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2521503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  <p:bldP spid="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457200" y="3288432"/>
            <a:ext cx="79248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(y)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 (+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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y)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＝                      ＝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P{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  <a:sym typeface="Symbol" pitchFamily="18" charset="2"/>
              </a:rPr>
              <a:t>y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}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 smtClean="0">
                <a:latin typeface="Arial" pitchFamily="34" charset="0"/>
                <a:ea typeface="宋体" pitchFamily="2" charset="-122"/>
              </a:rPr>
              <a:t>称为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二维随机变量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关于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Y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边缘分布函数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.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22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43483"/>
              </p:ext>
            </p:extLst>
          </p:nvPr>
        </p:nvGraphicFramePr>
        <p:xfrm>
          <a:off x="3505200" y="1916832"/>
          <a:ext cx="1905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公式" r:id="rId4" imgW="761760" imgH="291960" progId="Equation.3">
                  <p:embed/>
                </p:oleObj>
              </mc:Choice>
              <mc:Fallback>
                <p:oleObj name="公式" r:id="rId4" imgW="7617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16832"/>
                        <a:ext cx="1905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807949"/>
              </p:ext>
            </p:extLst>
          </p:nvPr>
        </p:nvGraphicFramePr>
        <p:xfrm>
          <a:off x="3733800" y="3288432"/>
          <a:ext cx="1905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公式" r:id="rId6" imgW="761760" imgH="279360" progId="Equation.3">
                  <p:embed/>
                </p:oleObj>
              </mc:Choice>
              <mc:Fallback>
                <p:oleObj name="公式" r:id="rId6" imgW="761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88432"/>
                        <a:ext cx="19050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29208" y="269776"/>
            <a:ext cx="8363272" cy="1143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zh-CN" sz="3600" b="1" dirty="0" smtClean="0"/>
              <a:t>3.2 </a:t>
            </a:r>
            <a:r>
              <a:rPr lang="zh-CN" altLang="en-US" sz="3600" b="1" dirty="0" smtClean="0"/>
              <a:t>边缘分布</a:t>
            </a:r>
            <a:endParaRPr lang="zh-CN" altLang="en-US" sz="28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533400" y="1916832"/>
            <a:ext cx="6684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(x)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F (x, +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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＝                      ＝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P{X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x}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395536" y="2602632"/>
            <a:ext cx="7786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称为二维随机变量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关于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边缘分布函数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；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09600" y="4660032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边缘分布实际上是高维随机变量的</a:t>
            </a:r>
            <a:r>
              <a:rPr lang="zh-CN" altLang="zh-CN" sz="2800" b="1" dirty="0" smtClean="0">
                <a:latin typeface="Arial" pitchFamily="34" charset="0"/>
                <a:ea typeface="宋体" pitchFamily="2" charset="-122"/>
              </a:rPr>
              <a:t>某个(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某些)</a:t>
            </a:r>
            <a:r>
              <a:rPr lang="zh-CN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低维分量的分布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。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323528" y="1133872"/>
            <a:ext cx="8363272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/>
              <a:t>一、边缘分布函数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675683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utoUpdateAnimBg="0"/>
      <p:bldP spid="220165" grpId="0" autoUpdateAnimBg="0"/>
      <p:bldP spid="220166" grpId="0" autoUpdateAnimBg="0"/>
      <p:bldP spid="220167" grpId="0" autoUpdateAnimBg="0"/>
      <p:bldP spid="220168" grpId="0" autoUpdateAnimBg="0"/>
      <p:bldP spid="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323528" y="965671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例</a:t>
            </a:r>
            <a:r>
              <a:rPr lang="en-US" altLang="zh-CN" sz="2800" b="1">
                <a:ea typeface="宋体" pitchFamily="2" charset="-122"/>
              </a:rPr>
              <a:t>1.</a:t>
            </a:r>
            <a:r>
              <a:rPr lang="zh-CN" altLang="en-US" sz="2800" b="1">
                <a:ea typeface="宋体" pitchFamily="2" charset="-122"/>
              </a:rPr>
              <a:t>已知</a:t>
            </a:r>
            <a:r>
              <a:rPr lang="en-US" altLang="zh-CN" sz="2800" b="1">
                <a:ea typeface="宋体" pitchFamily="2" charset="-122"/>
              </a:rPr>
              <a:t>(X,Y)</a:t>
            </a:r>
            <a:r>
              <a:rPr lang="zh-CN" altLang="en-US" sz="2800" b="1">
                <a:ea typeface="宋体" pitchFamily="2" charset="-122"/>
              </a:rPr>
              <a:t>的分布函数为  </a:t>
            </a:r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35181"/>
              </p:ext>
            </p:extLst>
          </p:nvPr>
        </p:nvGraphicFramePr>
        <p:xfrm>
          <a:off x="2293938" y="1528911"/>
          <a:ext cx="5402262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4" imgW="2184120" imgH="736560" progId="Equation.3">
                  <p:embed/>
                </p:oleObj>
              </mc:Choice>
              <mc:Fallback>
                <p:oleObj name="Equation" r:id="rId4" imgW="21841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528911"/>
                        <a:ext cx="5402262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860813" y="3479483"/>
            <a:ext cx="26312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2800" b="1">
                <a:ea typeface="宋体" pitchFamily="2" charset="-122"/>
              </a:rPr>
              <a:t>求</a:t>
            </a:r>
            <a:r>
              <a:rPr lang="en-US" altLang="zh-CN" sz="2800" b="1">
                <a:ea typeface="宋体" pitchFamily="2" charset="-122"/>
              </a:rPr>
              <a:t>F</a:t>
            </a:r>
            <a:r>
              <a:rPr lang="en-US" altLang="zh-CN" sz="2800" b="1" baseline="-25000">
                <a:ea typeface="宋体" pitchFamily="2" charset="-122"/>
              </a:rPr>
              <a:t>X</a:t>
            </a:r>
            <a:r>
              <a:rPr lang="en-US" altLang="zh-CN" sz="2800" b="1">
                <a:ea typeface="宋体" pitchFamily="2" charset="-122"/>
              </a:rPr>
              <a:t>(x)</a:t>
            </a:r>
            <a:r>
              <a:rPr lang="zh-CN" altLang="en-US" sz="2800" b="1">
                <a:ea typeface="宋体" pitchFamily="2" charset="-122"/>
              </a:rPr>
              <a:t>与</a:t>
            </a:r>
            <a:r>
              <a:rPr lang="en-US" altLang="zh-CN" sz="2800" b="1">
                <a:ea typeface="宋体" pitchFamily="2" charset="-122"/>
              </a:rPr>
              <a:t>F</a:t>
            </a:r>
            <a:r>
              <a:rPr lang="en-US" altLang="zh-CN" sz="2800" b="1" baseline="-25000">
                <a:ea typeface="宋体" pitchFamily="2" charset="-122"/>
              </a:rPr>
              <a:t>Y</a:t>
            </a:r>
            <a:r>
              <a:rPr lang="en-US" altLang="zh-CN" sz="2800" b="1">
                <a:ea typeface="宋体" pitchFamily="2" charset="-122"/>
              </a:rPr>
              <a:t>(y)</a:t>
            </a:r>
            <a:r>
              <a:rPr lang="zh-CN" altLang="en-US" sz="2800">
                <a:ea typeface="宋体" pitchFamily="2" charset="-122"/>
              </a:rPr>
              <a:t>。</a:t>
            </a:r>
          </a:p>
        </p:txBody>
      </p:sp>
      <p:graphicFrame>
        <p:nvGraphicFramePr>
          <p:cNvPr id="221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496518"/>
              </p:ext>
            </p:extLst>
          </p:nvPr>
        </p:nvGraphicFramePr>
        <p:xfrm>
          <a:off x="228600" y="4091136"/>
          <a:ext cx="8610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文档" r:id="rId6" imgW="3240360" imgH="888840" progId="Word.Document.8">
                  <p:embed/>
                </p:oleObj>
              </mc:Choice>
              <mc:Fallback>
                <p:oleObj name="文档" r:id="rId6" imgW="3240360" imgH="888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91136"/>
                        <a:ext cx="8610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985852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70681"/>
            <a:ext cx="7772400" cy="1143000"/>
          </a:xfrm>
        </p:spPr>
        <p:txBody>
          <a:bodyPr/>
          <a:lstStyle/>
          <a:p>
            <a:pPr algn="l"/>
            <a:r>
              <a:rPr lang="zh-CN" altLang="en-US" sz="2800" b="1"/>
              <a:t>二、边缘分布律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323528" y="1628800"/>
            <a:ext cx="8424936" cy="219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ea typeface="宋体" pitchFamily="2" charset="-122"/>
              </a:rPr>
              <a:t>若随机变量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zh-CN" altLang="zh-CN" sz="2800" b="1" dirty="0">
                <a:ea typeface="宋体" pitchFamily="2" charset="-122"/>
              </a:rPr>
              <a:t>与</a:t>
            </a:r>
            <a:r>
              <a:rPr lang="en-US" altLang="zh-CN" sz="2800" b="1" dirty="0">
                <a:ea typeface="宋体" pitchFamily="2" charset="-122"/>
              </a:rPr>
              <a:t>Y</a:t>
            </a:r>
            <a:r>
              <a:rPr lang="zh-CN" altLang="zh-CN" sz="2800" b="1" dirty="0">
                <a:ea typeface="宋体" pitchFamily="2" charset="-122"/>
              </a:rPr>
              <a:t>的联合分布</a:t>
            </a:r>
            <a:r>
              <a:rPr lang="zh-CN" altLang="en-US" sz="2800" b="1" dirty="0">
                <a:ea typeface="宋体" pitchFamily="2" charset="-122"/>
              </a:rPr>
              <a:t>律为 </a:t>
            </a:r>
            <a:r>
              <a:rPr lang="en-US" altLang="zh-CN" sz="2800" b="1" dirty="0" smtClean="0">
                <a:ea typeface="宋体" pitchFamily="2" charset="-122"/>
              </a:rPr>
              <a:t>(</a:t>
            </a:r>
            <a:r>
              <a:rPr lang="en-US" altLang="zh-CN" sz="2800" b="1" dirty="0">
                <a:ea typeface="宋体" pitchFamily="2" charset="-122"/>
              </a:rPr>
              <a:t>X, Y)</a:t>
            </a:r>
            <a:r>
              <a:rPr lang="zh-CN" altLang="en-US" sz="2800" b="1" dirty="0">
                <a:ea typeface="宋体" pitchFamily="2" charset="-122"/>
              </a:rPr>
              <a:t>～ </a:t>
            </a:r>
            <a:r>
              <a:rPr lang="en-US" altLang="zh-CN" sz="2800" b="1" dirty="0">
                <a:ea typeface="宋体" pitchFamily="2" charset="-122"/>
              </a:rPr>
              <a:t>P{X</a:t>
            </a:r>
            <a:r>
              <a:rPr lang="zh-CN" altLang="en-US" sz="2800" b="1" dirty="0">
                <a:ea typeface="宋体" pitchFamily="2" charset="-122"/>
              </a:rPr>
              <a:t>＝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en-US" altLang="zh-CN" sz="2800" b="1" baseline="-25000" dirty="0">
                <a:ea typeface="宋体" pitchFamily="2" charset="-122"/>
              </a:rPr>
              <a:t>i</a:t>
            </a:r>
            <a:r>
              <a:rPr lang="en-US" altLang="zh-CN" sz="2800" b="1" dirty="0">
                <a:ea typeface="宋体" pitchFamily="2" charset="-122"/>
              </a:rPr>
              <a:t>, Y</a:t>
            </a:r>
            <a:r>
              <a:rPr lang="zh-CN" altLang="en-US" sz="2800" b="1" dirty="0">
                <a:ea typeface="宋体" pitchFamily="2" charset="-122"/>
              </a:rPr>
              <a:t>＝ </a:t>
            </a:r>
            <a:r>
              <a:rPr lang="en-US" altLang="zh-CN" sz="2800" b="1" dirty="0" err="1">
                <a:ea typeface="宋体" pitchFamily="2" charset="-122"/>
              </a:rPr>
              <a:t>y</a:t>
            </a:r>
            <a:r>
              <a:rPr lang="en-US" altLang="zh-CN" sz="2800" b="1" baseline="-25000" dirty="0" err="1">
                <a:ea typeface="宋体" pitchFamily="2" charset="-122"/>
              </a:rPr>
              <a:t>j</a:t>
            </a:r>
            <a:r>
              <a:rPr lang="en-US" altLang="zh-CN" sz="2800" b="1" dirty="0">
                <a:ea typeface="宋体" pitchFamily="2" charset="-122"/>
              </a:rPr>
              <a:t>,}</a:t>
            </a:r>
            <a:r>
              <a:rPr lang="zh-CN" altLang="en-US" sz="2800" b="1" dirty="0">
                <a:ea typeface="宋体" pitchFamily="2" charset="-122"/>
              </a:rPr>
              <a:t>＝ </a:t>
            </a:r>
            <a:r>
              <a:rPr lang="en-US" altLang="zh-CN" sz="2800" b="1" dirty="0" err="1">
                <a:ea typeface="宋体" pitchFamily="2" charset="-122"/>
              </a:rPr>
              <a:t>p</a:t>
            </a:r>
            <a:r>
              <a:rPr lang="en-US" altLang="zh-CN" sz="2800" b="1" baseline="-25000" dirty="0" err="1">
                <a:ea typeface="宋体" pitchFamily="2" charset="-122"/>
              </a:rPr>
              <a:t>ij</a:t>
            </a:r>
            <a:r>
              <a:rPr lang="en-US" altLang="zh-CN" sz="2800" b="1" baseline="-25000" dirty="0">
                <a:ea typeface="宋体" pitchFamily="2" charset="-122"/>
              </a:rPr>
              <a:t> </a:t>
            </a:r>
            <a:r>
              <a:rPr lang="zh-CN" altLang="en-US" sz="2800" b="1" baseline="-25000" dirty="0">
                <a:ea typeface="宋体" pitchFamily="2" charset="-122"/>
              </a:rPr>
              <a:t>，</a:t>
            </a:r>
            <a:r>
              <a:rPr lang="en-US" altLang="zh-CN" sz="2800" b="1" dirty="0">
                <a:ea typeface="宋体" pitchFamily="2" charset="-122"/>
              </a:rPr>
              <a:t>i, j</a:t>
            </a:r>
            <a:r>
              <a:rPr lang="zh-CN" altLang="en-US" sz="2800" b="1" dirty="0">
                <a:ea typeface="宋体" pitchFamily="2" charset="-122"/>
              </a:rPr>
              <a:t>＝</a:t>
            </a:r>
            <a:r>
              <a:rPr lang="en-US" altLang="zh-CN" sz="2800" b="1" dirty="0">
                <a:ea typeface="宋体" pitchFamily="2" charset="-122"/>
              </a:rPr>
              <a:t>1, 2, … </a:t>
            </a:r>
            <a:r>
              <a:rPr lang="zh-CN" altLang="en-US" sz="2800" b="1" dirty="0" smtClean="0">
                <a:ea typeface="宋体" pitchFamily="2" charset="-122"/>
              </a:rPr>
              <a:t>则</a:t>
            </a:r>
            <a:r>
              <a:rPr lang="zh-CN" altLang="en-US" sz="2800" b="1" dirty="0">
                <a:ea typeface="宋体" pitchFamily="2" charset="-122"/>
              </a:rPr>
              <a:t>称</a:t>
            </a: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ea typeface="宋体" pitchFamily="2" charset="-122"/>
              </a:rPr>
              <a:t>               </a:t>
            </a:r>
            <a:r>
              <a:rPr lang="en-US" altLang="zh-CN" sz="2800" b="1" dirty="0">
                <a:ea typeface="宋体" pitchFamily="2" charset="-122"/>
              </a:rPr>
              <a:t>P{X</a:t>
            </a:r>
            <a:r>
              <a:rPr lang="zh-CN" altLang="en-US" sz="2800" b="1" dirty="0">
                <a:ea typeface="宋体" pitchFamily="2" charset="-122"/>
              </a:rPr>
              <a:t>＝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en-US" altLang="zh-CN" sz="2800" b="1" baseline="-25000" dirty="0">
                <a:ea typeface="宋体" pitchFamily="2" charset="-122"/>
              </a:rPr>
              <a:t>i</a:t>
            </a:r>
            <a:r>
              <a:rPr lang="en-US" altLang="zh-CN" sz="2800" b="1" dirty="0">
                <a:ea typeface="宋体" pitchFamily="2" charset="-122"/>
              </a:rPr>
              <a:t>}</a:t>
            </a:r>
            <a:r>
              <a:rPr lang="zh-CN" altLang="en-US" sz="2800" b="1" dirty="0">
                <a:ea typeface="宋体" pitchFamily="2" charset="-122"/>
              </a:rPr>
              <a:t>＝</a:t>
            </a:r>
            <a:r>
              <a:rPr lang="en-US" altLang="zh-CN" sz="2800" b="1" dirty="0">
                <a:ea typeface="宋体" pitchFamily="2" charset="-122"/>
              </a:rPr>
              <a:t>p</a:t>
            </a:r>
            <a:r>
              <a:rPr lang="en-US" altLang="zh-CN" sz="2800" b="1" baseline="-25000" dirty="0">
                <a:ea typeface="宋体" pitchFamily="2" charset="-122"/>
              </a:rPr>
              <a:t>i</a:t>
            </a:r>
            <a:r>
              <a:rPr lang="en-US" altLang="zh-CN" sz="2800" b="1" baseline="-10000" dirty="0">
                <a:ea typeface="宋体" pitchFamily="2" charset="-122"/>
              </a:rPr>
              <a:t>.</a:t>
            </a:r>
            <a:r>
              <a:rPr lang="zh-CN" altLang="en-US" sz="2800" b="1" dirty="0">
                <a:ea typeface="宋体" pitchFamily="2" charset="-122"/>
              </a:rPr>
              <a:t>＝             ，</a:t>
            </a:r>
            <a:r>
              <a:rPr lang="en-US" altLang="zh-CN" sz="2800" b="1" dirty="0">
                <a:ea typeface="宋体" pitchFamily="2" charset="-122"/>
              </a:rPr>
              <a:t>i</a:t>
            </a:r>
            <a:r>
              <a:rPr lang="zh-CN" altLang="en-US" sz="2800" b="1" dirty="0">
                <a:ea typeface="宋体" pitchFamily="2" charset="-122"/>
              </a:rPr>
              <a:t>＝</a:t>
            </a:r>
            <a:r>
              <a:rPr lang="en-US" altLang="zh-CN" sz="2800" b="1" dirty="0">
                <a:ea typeface="宋体" pitchFamily="2" charset="-122"/>
              </a:rPr>
              <a:t>1, 2, …</a:t>
            </a: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ea typeface="宋体" pitchFamily="2" charset="-122"/>
              </a:rPr>
              <a:t>为</a:t>
            </a:r>
            <a:r>
              <a:rPr lang="en-US" altLang="zh-CN" sz="2800" b="1" dirty="0">
                <a:ea typeface="宋体" pitchFamily="2" charset="-122"/>
              </a:rPr>
              <a:t>(X, Y)</a:t>
            </a:r>
            <a:r>
              <a:rPr lang="zh-CN" altLang="en-US" sz="2800" b="1" dirty="0">
                <a:ea typeface="宋体" pitchFamily="2" charset="-122"/>
              </a:rPr>
              <a:t>关于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zh-CN" altLang="zh-CN" sz="2800" b="1" dirty="0">
                <a:ea typeface="宋体" pitchFamily="2" charset="-122"/>
              </a:rPr>
              <a:t>的</a:t>
            </a:r>
            <a:r>
              <a:rPr lang="zh-CN" altLang="zh-CN" sz="2800" b="1" dirty="0">
                <a:solidFill>
                  <a:srgbClr val="FF3300"/>
                </a:solidFill>
                <a:ea typeface="宋体" pitchFamily="2" charset="-122"/>
              </a:rPr>
              <a:t>边缘分布律</a:t>
            </a:r>
            <a:r>
              <a:rPr lang="zh-CN" altLang="zh-CN" sz="2800" dirty="0">
                <a:ea typeface="宋体" pitchFamily="2" charset="-122"/>
              </a:rPr>
              <a:t>；               </a:t>
            </a:r>
            <a:endParaRPr lang="zh-CN" altLang="en-US" sz="2800" b="1" dirty="0">
              <a:ea typeface="宋体" pitchFamily="2" charset="-122"/>
            </a:endParaRP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941018"/>
              </p:ext>
            </p:extLst>
          </p:nvPr>
        </p:nvGraphicFramePr>
        <p:xfrm>
          <a:off x="3923928" y="2707258"/>
          <a:ext cx="990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公式" r:id="rId4" imgW="380880" imgH="368280" progId="Equation.3">
                  <p:embed/>
                </p:oleObj>
              </mc:Choice>
              <mc:Fallback>
                <p:oleObj name="公式" r:id="rId4" imgW="380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707258"/>
                        <a:ext cx="990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283974"/>
              </p:ext>
            </p:extLst>
          </p:nvPr>
        </p:nvGraphicFramePr>
        <p:xfrm>
          <a:off x="2699792" y="3931394"/>
          <a:ext cx="125201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公式" r:id="rId6" imgW="380880" imgH="342720" progId="Equation.3">
                  <p:embed/>
                </p:oleObj>
              </mc:Choice>
              <mc:Fallback>
                <p:oleObj name="公式" r:id="rId6" imgW="380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31394"/>
                        <a:ext cx="125201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95536" y="3861048"/>
            <a:ext cx="82089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a typeface="宋体" pitchFamily="2" charset="-122"/>
              </a:rPr>
              <a:t>P{Y</a:t>
            </a:r>
            <a:r>
              <a:rPr lang="zh-CN" altLang="en-US" sz="2800" b="1" dirty="0">
                <a:ea typeface="宋体" pitchFamily="2" charset="-122"/>
              </a:rPr>
              <a:t>＝ </a:t>
            </a:r>
            <a:r>
              <a:rPr lang="en-US" altLang="zh-CN" sz="2800" b="1" dirty="0" err="1">
                <a:ea typeface="宋体" pitchFamily="2" charset="-122"/>
              </a:rPr>
              <a:t>y</a:t>
            </a:r>
            <a:r>
              <a:rPr lang="en-US" altLang="zh-CN" sz="2800" b="1" baseline="-25000" dirty="0" err="1">
                <a:ea typeface="宋体" pitchFamily="2" charset="-122"/>
              </a:rPr>
              <a:t>j</a:t>
            </a:r>
            <a:r>
              <a:rPr lang="en-US" altLang="zh-CN" sz="2800" b="1" dirty="0">
                <a:ea typeface="宋体" pitchFamily="2" charset="-122"/>
              </a:rPr>
              <a:t>}</a:t>
            </a:r>
            <a:r>
              <a:rPr lang="zh-CN" altLang="en-US" sz="2800" b="1" dirty="0">
                <a:ea typeface="宋体" pitchFamily="2" charset="-122"/>
              </a:rPr>
              <a:t>＝</a:t>
            </a:r>
            <a:r>
              <a:rPr lang="en-US" altLang="zh-CN" sz="2800" b="1" dirty="0" err="1">
                <a:ea typeface="宋体" pitchFamily="2" charset="-122"/>
              </a:rPr>
              <a:t>p</a:t>
            </a:r>
            <a:r>
              <a:rPr lang="en-US" altLang="zh-CN" sz="2800" b="1" baseline="-10000" dirty="0" err="1">
                <a:ea typeface="宋体" pitchFamily="2" charset="-122"/>
              </a:rPr>
              <a:t>.</a:t>
            </a:r>
            <a:r>
              <a:rPr lang="en-US" altLang="zh-CN" sz="2800" b="1" baseline="-25000" dirty="0" err="1">
                <a:ea typeface="宋体" pitchFamily="2" charset="-122"/>
              </a:rPr>
              <a:t>j</a:t>
            </a:r>
            <a:r>
              <a:rPr lang="zh-CN" altLang="en-US" sz="2800" b="1" dirty="0">
                <a:ea typeface="宋体" pitchFamily="2" charset="-122"/>
              </a:rPr>
              <a:t>＝            </a:t>
            </a:r>
            <a:r>
              <a:rPr lang="zh-CN" altLang="en-US" sz="2800" b="1" dirty="0" smtClean="0">
                <a:ea typeface="宋体" pitchFamily="2" charset="-122"/>
              </a:rPr>
              <a:t> ，</a:t>
            </a:r>
            <a:r>
              <a:rPr lang="en-US" altLang="zh-CN" sz="2800" b="1" dirty="0">
                <a:ea typeface="宋体" pitchFamily="2" charset="-122"/>
              </a:rPr>
              <a:t>j</a:t>
            </a:r>
            <a:r>
              <a:rPr lang="zh-CN" altLang="en-US" sz="2800" b="1" dirty="0">
                <a:ea typeface="宋体" pitchFamily="2" charset="-122"/>
              </a:rPr>
              <a:t>＝</a:t>
            </a:r>
            <a:r>
              <a:rPr lang="en-US" altLang="zh-CN" sz="2800" b="1" dirty="0">
                <a:ea typeface="宋体" pitchFamily="2" charset="-122"/>
              </a:rPr>
              <a:t>1, 2, …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ea typeface="宋体" pitchFamily="2" charset="-122"/>
              </a:rPr>
              <a:t>为</a:t>
            </a:r>
            <a:r>
              <a:rPr lang="en-US" altLang="zh-CN" sz="2800" b="1" dirty="0">
                <a:ea typeface="宋体" pitchFamily="2" charset="-122"/>
              </a:rPr>
              <a:t>(X, Y)</a:t>
            </a:r>
            <a:r>
              <a:rPr lang="zh-CN" altLang="en-US" sz="2800" b="1" dirty="0">
                <a:ea typeface="宋体" pitchFamily="2" charset="-122"/>
              </a:rPr>
              <a:t>关于</a:t>
            </a:r>
            <a:r>
              <a:rPr lang="en-US" altLang="zh-CN" sz="2800" b="1" dirty="0">
                <a:ea typeface="宋体" pitchFamily="2" charset="-122"/>
              </a:rPr>
              <a:t>Y</a:t>
            </a:r>
            <a:r>
              <a:rPr lang="zh-CN" altLang="zh-CN" sz="2800" b="1" dirty="0">
                <a:ea typeface="宋体" pitchFamily="2" charset="-122"/>
              </a:rPr>
              <a:t>的边缘分布律。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</a:rPr>
              <a:t>        边缘分布律自然也满足分布律的性质。</a:t>
            </a:r>
            <a:endParaRPr lang="zh-CN" altLang="en-US" sz="28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918782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975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utoUpdateAnimBg="0"/>
      <p:bldP spid="222211" grpId="0" build="p" autoUpdateAnimBg="0"/>
      <p:bldP spid="22221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372253" y="621898"/>
            <a:ext cx="47839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 b="1" dirty="0">
                <a:ea typeface="宋体" pitchFamily="2" charset="-122"/>
              </a:rPr>
              <a:t>例</a:t>
            </a:r>
            <a:r>
              <a:rPr lang="en-US" altLang="zh-CN" sz="2800" b="1" dirty="0">
                <a:ea typeface="宋体" pitchFamily="2" charset="-122"/>
              </a:rPr>
              <a:t>2.</a:t>
            </a:r>
            <a:r>
              <a:rPr lang="zh-CN" altLang="en-US" sz="2800" b="1" dirty="0">
                <a:ea typeface="宋体" pitchFamily="2" charset="-122"/>
              </a:rPr>
              <a:t>已知</a:t>
            </a:r>
            <a:r>
              <a:rPr lang="en-US" altLang="zh-CN" sz="2800" b="1" dirty="0">
                <a:ea typeface="宋体" pitchFamily="2" charset="-122"/>
              </a:rPr>
              <a:t>(X,Y)</a:t>
            </a:r>
            <a:r>
              <a:rPr lang="zh-CN" altLang="en-US" sz="2800" b="1" dirty="0">
                <a:ea typeface="宋体" pitchFamily="2" charset="-122"/>
              </a:rPr>
              <a:t>的分布律为</a:t>
            </a:r>
          </a:p>
          <a:p>
            <a:pPr algn="ctr"/>
            <a:r>
              <a:rPr lang="en-US" altLang="zh-CN" sz="2800" b="1" dirty="0">
                <a:ea typeface="宋体" pitchFamily="2" charset="-122"/>
              </a:rPr>
              <a:t>x\y	1	0	</a:t>
            </a:r>
          </a:p>
          <a:p>
            <a:pPr algn="ctr"/>
            <a:r>
              <a:rPr lang="en-US" altLang="zh-CN" sz="2800" b="1" dirty="0">
                <a:ea typeface="宋体" pitchFamily="2" charset="-122"/>
              </a:rPr>
              <a:t>  1	1/10	3/10	</a:t>
            </a:r>
          </a:p>
          <a:p>
            <a:pPr algn="ctr"/>
            <a:r>
              <a:rPr lang="en-US" altLang="zh-CN" sz="2800" b="1" dirty="0">
                <a:ea typeface="宋体" pitchFamily="2" charset="-122"/>
              </a:rPr>
              <a:t>0      3/10    3/10</a:t>
            </a:r>
          </a:p>
          <a:p>
            <a:pPr algn="ctr"/>
            <a:r>
              <a:rPr lang="zh-CN" altLang="en-US" sz="2800" b="1" dirty="0">
                <a:ea typeface="宋体" pitchFamily="2" charset="-122"/>
              </a:rPr>
              <a:t>求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zh-CN" altLang="en-US" sz="2800" b="1" dirty="0">
                <a:ea typeface="宋体" pitchFamily="2" charset="-122"/>
              </a:rPr>
              <a:t>、</a:t>
            </a:r>
            <a:r>
              <a:rPr lang="en-US" altLang="zh-CN" sz="2800" b="1" dirty="0">
                <a:ea typeface="宋体" pitchFamily="2" charset="-122"/>
              </a:rPr>
              <a:t>Y</a:t>
            </a:r>
            <a:r>
              <a:rPr lang="zh-CN" altLang="en-US" sz="2800" b="1" dirty="0">
                <a:ea typeface="宋体" pitchFamily="2" charset="-122"/>
              </a:rPr>
              <a:t>的边缘分布律。	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1143000" y="2720801"/>
            <a:ext cx="658495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>
                <a:ea typeface="宋体" pitchFamily="2" charset="-122"/>
              </a:rPr>
              <a:t>解：							</a:t>
            </a:r>
          </a:p>
          <a:p>
            <a:pPr algn="ctr">
              <a:lnSpc>
                <a:spcPct val="110000"/>
              </a:lnSpc>
            </a:pPr>
            <a:r>
              <a:rPr lang="en-US" altLang="zh-CN" sz="2800" b="1">
                <a:ea typeface="宋体" pitchFamily="2" charset="-122"/>
              </a:rPr>
              <a:t>x\y	1	0	p</a:t>
            </a:r>
            <a:r>
              <a:rPr lang="en-US" altLang="zh-CN" sz="2800" b="1" baseline="-25000">
                <a:ea typeface="宋体" pitchFamily="2" charset="-122"/>
              </a:rPr>
              <a:t>i.	</a:t>
            </a:r>
            <a:endParaRPr lang="en-US" altLang="zh-CN" sz="2800" b="1">
              <a:ea typeface="宋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800" b="1">
                <a:ea typeface="宋体" pitchFamily="2" charset="-122"/>
              </a:rPr>
              <a:t>1	1/10	3/10		</a:t>
            </a:r>
          </a:p>
          <a:p>
            <a:pPr algn="ctr">
              <a:lnSpc>
                <a:spcPct val="110000"/>
              </a:lnSpc>
            </a:pPr>
            <a:r>
              <a:rPr lang="en-US" altLang="zh-CN" sz="2800" b="1">
                <a:ea typeface="宋体" pitchFamily="2" charset="-122"/>
              </a:rPr>
              <a:t>0	3/10	3/10		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ea typeface="宋体" pitchFamily="2" charset="-122"/>
              </a:rPr>
              <a:t>                p</a:t>
            </a:r>
            <a:r>
              <a:rPr lang="en-US" altLang="zh-CN" sz="2800" b="1" baseline="-25000">
                <a:ea typeface="宋体" pitchFamily="2" charset="-122"/>
              </a:rPr>
              <a:t>.j	                          </a:t>
            </a:r>
            <a:r>
              <a:rPr lang="en-US" altLang="zh-CN" sz="2800" b="1">
                <a:ea typeface="宋体" pitchFamily="2" charset="-122"/>
              </a:rPr>
              <a:t>			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17880"/>
              </p:ext>
            </p:extLst>
          </p:nvPr>
        </p:nvGraphicFramePr>
        <p:xfrm>
          <a:off x="2438400" y="3711401"/>
          <a:ext cx="3733800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BMP 图象" r:id="rId4" imgW="1927619" imgH="38160" progId="Paint.Picture">
                  <p:embed/>
                </p:oleObj>
              </mc:Choice>
              <mc:Fallback>
                <p:oleObj name="BMP 图象" r:id="rId4" imgW="1927619" imgH="381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11401"/>
                        <a:ext cx="3733800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71233"/>
              </p:ext>
            </p:extLst>
          </p:nvPr>
        </p:nvGraphicFramePr>
        <p:xfrm>
          <a:off x="2514600" y="4549601"/>
          <a:ext cx="3733800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1" name="BMP 图象" r:id="rId6" imgW="1927619" imgH="38160" progId="Paint.Picture">
                  <p:embed/>
                </p:oleObj>
              </mc:Choice>
              <mc:Fallback>
                <p:oleObj name="BMP 图象" r:id="rId6" imgW="1927619" imgH="381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49601"/>
                        <a:ext cx="3733800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04548"/>
              </p:ext>
            </p:extLst>
          </p:nvPr>
        </p:nvGraphicFramePr>
        <p:xfrm>
          <a:off x="3124200" y="3482801"/>
          <a:ext cx="7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2" name="BMP 图象" r:id="rId7" imgW="38160" imgH="693333" progId="Paint.Picture">
                  <p:embed/>
                </p:oleObj>
              </mc:Choice>
              <mc:Fallback>
                <p:oleObj name="BMP 图象" r:id="rId7" imgW="38160" imgH="69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82801"/>
                        <a:ext cx="7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54363"/>
              </p:ext>
            </p:extLst>
          </p:nvPr>
        </p:nvGraphicFramePr>
        <p:xfrm>
          <a:off x="5105400" y="3559001"/>
          <a:ext cx="7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3" name="BMP 图象" r:id="rId9" imgW="38160" imgH="693333" progId="Paint.Picture">
                  <p:embed/>
                </p:oleObj>
              </mc:Choice>
              <mc:Fallback>
                <p:oleObj name="BMP 图象" r:id="rId9" imgW="38160" imgH="69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59001"/>
                        <a:ext cx="7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990600" y="5311601"/>
            <a:ext cx="658495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ea typeface="宋体" pitchFamily="2" charset="-122"/>
              </a:rPr>
              <a:t>故关于</a:t>
            </a:r>
            <a:r>
              <a:rPr lang="en-US" altLang="zh-CN" sz="2800" b="1">
                <a:ea typeface="宋体" pitchFamily="2" charset="-122"/>
              </a:rPr>
              <a:t>X</a:t>
            </a:r>
            <a:r>
              <a:rPr lang="zh-CN" altLang="en-US" sz="2800" b="1">
                <a:ea typeface="宋体" pitchFamily="2" charset="-122"/>
              </a:rPr>
              <a:t>和</a:t>
            </a:r>
            <a:r>
              <a:rPr lang="en-US" altLang="zh-CN" sz="2800" b="1">
                <a:ea typeface="宋体" pitchFamily="2" charset="-122"/>
              </a:rPr>
              <a:t>Y</a:t>
            </a:r>
            <a:r>
              <a:rPr lang="zh-CN" altLang="en-US" sz="2800" b="1">
                <a:ea typeface="宋体" pitchFamily="2" charset="-122"/>
              </a:rPr>
              <a:t>的分布律分别为：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ea typeface="宋体" pitchFamily="2" charset="-122"/>
              </a:rPr>
              <a:t>  </a:t>
            </a:r>
            <a:r>
              <a:rPr lang="en-US" altLang="zh-CN" sz="2800" b="1">
                <a:ea typeface="宋体" pitchFamily="2" charset="-122"/>
              </a:rPr>
              <a:t>X	1	0		Y	1	0	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ea typeface="宋体" pitchFamily="2" charset="-122"/>
              </a:rPr>
              <a:t>  P     2/5	3/5		P	2/5	3/5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257800" y="37114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宋体" pitchFamily="2" charset="-122"/>
              </a:rPr>
              <a:t>2/5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5257800" y="40924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宋体" pitchFamily="2" charset="-122"/>
              </a:rPr>
              <a:t>3/5</a:t>
            </a:r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3429000" y="46258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宋体" pitchFamily="2" charset="-122"/>
              </a:rPr>
              <a:t>2/5</a:t>
            </a:r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4419600" y="46258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宋体" pitchFamily="2" charset="-122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805796236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utoUpdateAnimBg="0"/>
      <p:bldP spid="223240" grpId="0" autoUpdateAnimBg="0"/>
      <p:bldP spid="223243" grpId="0" build="p" autoUpdateAnimBg="0"/>
      <p:bldP spid="223244" grpId="0" build="p" autoUpdateAnimBg="0"/>
      <p:bldP spid="223245" grpId="0" build="p" autoUpdateAnimBg="0"/>
      <p:bldP spid="22324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9043"/>
            <a:ext cx="3200400" cy="533400"/>
          </a:xfrm>
        </p:spPr>
        <p:txBody>
          <a:bodyPr/>
          <a:lstStyle/>
          <a:p>
            <a:pPr algn="l"/>
            <a:r>
              <a:rPr lang="zh-CN" altLang="en-US" sz="2800" b="1"/>
              <a:t>三、边缘密度函数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457200" y="4268043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>
                <a:latin typeface="Arial" pitchFamily="34" charset="0"/>
                <a:ea typeface="宋体" pitchFamily="2" charset="-122"/>
              </a:rPr>
              <a:t>为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关于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Y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的边缘密度函数。      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05968"/>
              </p:ext>
            </p:extLst>
          </p:nvPr>
        </p:nvGraphicFramePr>
        <p:xfrm>
          <a:off x="2927350" y="1982043"/>
          <a:ext cx="3176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Equation" r:id="rId4" imgW="1333440" imgH="330120" progId="Equation.3">
                  <p:embed/>
                </p:oleObj>
              </mc:Choice>
              <mc:Fallback>
                <p:oleObj name="Equation" r:id="rId4" imgW="1333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982043"/>
                        <a:ext cx="31765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82749"/>
              </p:ext>
            </p:extLst>
          </p:nvPr>
        </p:nvGraphicFramePr>
        <p:xfrm>
          <a:off x="3338513" y="3277443"/>
          <a:ext cx="3146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tion" r:id="rId6" imgW="1320480" imgH="330120" progId="Equation.3">
                  <p:embed/>
                </p:oleObj>
              </mc:Choice>
              <mc:Fallback>
                <p:oleObj name="Equation" r:id="rId6" imgW="1320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3277443"/>
                        <a:ext cx="3146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990600" y="1524843"/>
            <a:ext cx="554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Arial" pitchFamily="34" charset="0"/>
                <a:ea typeface="宋体" pitchFamily="2" charset="-122"/>
              </a:rPr>
              <a:t>设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en-US" sz="2800" b="1">
                <a:latin typeface="Arial" pitchFamily="34" charset="0"/>
                <a:ea typeface="宋体" pitchFamily="2" charset="-122"/>
              </a:rPr>
              <a:t>～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f (x, y), (x, y)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R</a:t>
            </a:r>
            <a:r>
              <a:rPr lang="en-US" altLang="zh-CN" sz="2800" b="1" baseline="42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,  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则称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609600" y="2744043"/>
            <a:ext cx="53165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>
                <a:latin typeface="Arial" pitchFamily="34" charset="0"/>
                <a:ea typeface="宋体" pitchFamily="2" charset="-122"/>
              </a:rPr>
              <a:t>为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关于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X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的边缘密度函数；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>
                <a:latin typeface="Arial" pitchFamily="34" charset="0"/>
                <a:ea typeface="宋体" pitchFamily="2" charset="-122"/>
              </a:rPr>
              <a:t>       同理，称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228600" y="4725243"/>
            <a:ext cx="86868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zh-CN" sz="2800" b="1">
                <a:latin typeface="Arial" pitchFamily="34" charset="0"/>
                <a:ea typeface="宋体" pitchFamily="2" charset="-122"/>
              </a:rPr>
              <a:t>易知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N(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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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baseline="30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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baseline="30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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)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的边缘密度函数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(x)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是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N(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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baseline="30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)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的密度函数，而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(x)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是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N(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ea typeface="宋体" pitchFamily="2" charset="-122"/>
                <a:sym typeface="Symbol" pitchFamily="18" charset="2"/>
              </a:rPr>
              <a:t>, </a:t>
            </a:r>
            <a:r>
              <a:rPr lang="en-US" altLang="zh-CN" sz="2800" b="1" baseline="-25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baseline="30000"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ea typeface="宋体" pitchFamily="2" charset="-122"/>
              </a:rPr>
              <a:t>)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的密度函数，故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二维正态分布的边缘分布也是正态分布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。</a:t>
            </a:r>
            <a:endParaRPr lang="zh-CN" altLang="en-US" sz="2800" b="1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922776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autoUpdateAnimBg="0"/>
      <p:bldP spid="225283" grpId="0" autoUpdateAnimBg="0"/>
      <p:bldP spid="225286" grpId="0" autoUpdateAnimBg="0"/>
      <p:bldP spid="225287" grpId="0" autoUpdateAnimBg="0"/>
      <p:bldP spid="22528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107504" y="892447"/>
            <a:ext cx="429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(X,Y)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的概率密度为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6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8614"/>
              </p:ext>
            </p:extLst>
          </p:nvPr>
        </p:nvGraphicFramePr>
        <p:xfrm>
          <a:off x="914400" y="1578247"/>
          <a:ext cx="3276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1" name="公式" r:id="rId4" imgW="1612800" imgH="507960" progId="Equation.3">
                  <p:embed/>
                </p:oleObj>
              </mc:Choice>
              <mc:Fallback>
                <p:oleObj name="公式" r:id="rId4" imgW="1612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78247"/>
                        <a:ext cx="3276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0" y="2721247"/>
            <a:ext cx="882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）求常数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c;(2)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求关于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的边缘概率密度</a:t>
            </a:r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143379"/>
              </p:ext>
            </p:extLst>
          </p:nvPr>
        </p:nvGraphicFramePr>
        <p:xfrm>
          <a:off x="6096000" y="968647"/>
          <a:ext cx="21336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name="BMP 图象" r:id="rId6" imgW="670618" imgH="563810" progId="Paint.Picture">
                  <p:embed/>
                </p:oleObj>
              </mc:Choice>
              <mc:Fallback>
                <p:oleObj name="BMP 图象" r:id="rId6" imgW="670618" imgH="56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68647"/>
                        <a:ext cx="21336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533400" y="3483247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r>
              <a:rPr lang="en-US" altLang="zh-CN" sz="2800" b="1">
                <a:sym typeface="Wingdings" pitchFamily="2" charset="2"/>
              </a:rPr>
              <a:t>(1)</a:t>
            </a:r>
            <a:r>
              <a:rPr lang="zh-CN" altLang="en-US" sz="2800" b="1">
                <a:sym typeface="Wingdings" pitchFamily="2" charset="2"/>
              </a:rPr>
              <a:t>由归一性</a:t>
            </a:r>
            <a:endParaRPr lang="zh-CN" altLang="en-US" sz="2800" b="1"/>
          </a:p>
        </p:txBody>
      </p:sp>
      <p:graphicFrame>
        <p:nvGraphicFramePr>
          <p:cNvPr id="226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05012"/>
              </p:ext>
            </p:extLst>
          </p:nvPr>
        </p:nvGraphicFramePr>
        <p:xfrm>
          <a:off x="3276600" y="3254647"/>
          <a:ext cx="19240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name="Equation" r:id="rId8" imgW="799920" imgH="482400" progId="Equation.3">
                  <p:embed/>
                </p:oleObj>
              </mc:Choice>
              <mc:Fallback>
                <p:oleObj name="Equation" r:id="rId8" imgW="799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54647"/>
                        <a:ext cx="19240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36984"/>
              </p:ext>
            </p:extLst>
          </p:nvPr>
        </p:nvGraphicFramePr>
        <p:xfrm>
          <a:off x="5562600" y="3483247"/>
          <a:ext cx="1828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4" name="Equation" r:id="rId10" imgW="520560" imgH="177480" progId="Equation.3">
                  <p:embed/>
                </p:oleObj>
              </mc:Choice>
              <mc:Fallback>
                <p:oleObj name="Equation" r:id="rId10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83247"/>
                        <a:ext cx="1828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410977"/>
              </p:ext>
            </p:extLst>
          </p:nvPr>
        </p:nvGraphicFramePr>
        <p:xfrm>
          <a:off x="149225" y="4778647"/>
          <a:ext cx="38941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5" name="Equation" r:id="rId12" imgW="1841400" imgH="469800" progId="Equation.3">
                  <p:embed/>
                </p:oleObj>
              </mc:Choice>
              <mc:Fallback>
                <p:oleObj name="Equation" r:id="rId12" imgW="184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4778647"/>
                        <a:ext cx="38941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9" name="Line 15"/>
          <p:cNvSpPr>
            <a:spLocks noChangeShapeType="1"/>
          </p:cNvSpPr>
          <p:nvPr/>
        </p:nvSpPr>
        <p:spPr bwMode="auto">
          <a:xfrm>
            <a:off x="6172200" y="816247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graphicFrame>
        <p:nvGraphicFramePr>
          <p:cNvPr id="226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41852"/>
              </p:ext>
            </p:extLst>
          </p:nvPr>
        </p:nvGraphicFramePr>
        <p:xfrm>
          <a:off x="4051300" y="4702447"/>
          <a:ext cx="2498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6" name="Equation" r:id="rId14" imgW="1168200" imgH="215640" progId="Equation.3">
                  <p:embed/>
                </p:oleObj>
              </mc:Choice>
              <mc:Fallback>
                <p:oleObj name="Equation" r:id="rId14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702447"/>
                        <a:ext cx="24987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2" name="Line 18"/>
          <p:cNvSpPr>
            <a:spLocks noChangeShapeType="1"/>
          </p:cNvSpPr>
          <p:nvPr/>
        </p:nvSpPr>
        <p:spPr bwMode="auto">
          <a:xfrm>
            <a:off x="8153400" y="892447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26323" name="Line 19"/>
          <p:cNvSpPr>
            <a:spLocks noChangeShapeType="1"/>
          </p:cNvSpPr>
          <p:nvPr/>
        </p:nvSpPr>
        <p:spPr bwMode="auto">
          <a:xfrm>
            <a:off x="7162800" y="740047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graphicFrame>
        <p:nvGraphicFramePr>
          <p:cNvPr id="2263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83026"/>
              </p:ext>
            </p:extLst>
          </p:nvPr>
        </p:nvGraphicFramePr>
        <p:xfrm>
          <a:off x="4038600" y="5388247"/>
          <a:ext cx="44196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7" name="Equation" r:id="rId16" imgW="1663560" imgH="482400" progId="Equation.3">
                  <p:embed/>
                </p:oleObj>
              </mc:Choice>
              <mc:Fallback>
                <p:oleObj name="Equation" r:id="rId16" imgW="1663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88247"/>
                        <a:ext cx="44196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535650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5" grpId="0" autoUpdateAnimBg="0"/>
      <p:bldP spid="226319" grpId="0" animBg="1"/>
      <p:bldP spid="226322" grpId="0" animBg="1"/>
      <p:bldP spid="2263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9508" y="260648"/>
            <a:ext cx="8581072" cy="88235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zh-CN" sz="3200" b="1" dirty="0" smtClean="0">
                <a:ea typeface="华文楷体" pitchFamily="2" charset="-122"/>
              </a:rPr>
              <a:t>3.4 </a:t>
            </a:r>
            <a:r>
              <a:rPr lang="zh-CN" altLang="zh-CN" sz="3200" b="1" dirty="0" smtClean="0">
                <a:ea typeface="华文楷体" pitchFamily="2" charset="-122"/>
              </a:rPr>
              <a:t>相互独立</a:t>
            </a:r>
            <a:r>
              <a:rPr lang="zh-CN" altLang="zh-CN" sz="3200" b="1" dirty="0">
                <a:ea typeface="华文楷体" pitchFamily="2" charset="-122"/>
              </a:rPr>
              <a:t>的</a:t>
            </a:r>
            <a:r>
              <a:rPr lang="zh-CN" altLang="zh-CN" sz="3200" b="1" dirty="0" smtClean="0">
                <a:ea typeface="华文楷体" pitchFamily="2" charset="-122"/>
              </a:rPr>
              <a:t>随机变量</a:t>
            </a:r>
            <a:endParaRPr lang="zh-CN" altLang="en-US" sz="3200" b="1" dirty="0">
              <a:ea typeface="华文楷体" pitchFamily="2" charset="-122"/>
            </a:endParaRP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395536" y="1219200"/>
            <a:ext cx="849694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latin typeface="华文楷体" pitchFamily="2" charset="-122"/>
              </a:rPr>
              <a:t>定义</a:t>
            </a:r>
            <a:r>
              <a:rPr lang="en-US" altLang="zh-CN" sz="2800" b="1" dirty="0">
                <a:latin typeface="华文楷体" pitchFamily="2" charset="-122"/>
              </a:rPr>
              <a:t>:</a:t>
            </a:r>
            <a:r>
              <a:rPr lang="en-US" altLang="zh-CN" sz="2800" b="1" dirty="0" smtClean="0">
                <a:latin typeface="华文楷体" pitchFamily="2" charset="-122"/>
              </a:rPr>
              <a:t> </a:t>
            </a:r>
            <a:r>
              <a:rPr lang="zh-CN" altLang="en-US" sz="2800" b="1" dirty="0">
                <a:latin typeface="华文楷体" pitchFamily="2" charset="-122"/>
              </a:rPr>
              <a:t>称随机变量</a:t>
            </a:r>
            <a:r>
              <a:rPr lang="en-US" altLang="zh-CN" sz="2800" b="1" dirty="0">
                <a:solidFill>
                  <a:schemeClr val="accent2"/>
                </a:solidFill>
                <a:latin typeface="华文楷体" pitchFamily="2" charset="-122"/>
              </a:rPr>
              <a:t>X</a:t>
            </a:r>
            <a:r>
              <a:rPr lang="zh-CN" altLang="en-US" sz="2800" b="1" dirty="0">
                <a:solidFill>
                  <a:schemeClr val="accent2"/>
                </a:solidFill>
                <a:latin typeface="华文楷体" pitchFamily="2" charset="-122"/>
              </a:rPr>
              <a:t>与</a:t>
            </a:r>
            <a:r>
              <a:rPr lang="en-US" altLang="zh-CN" sz="2800" b="1" dirty="0">
                <a:solidFill>
                  <a:schemeClr val="accent2"/>
                </a:solidFill>
                <a:latin typeface="华文楷体" pitchFamily="2" charset="-122"/>
              </a:rPr>
              <a:t>Y</a:t>
            </a:r>
            <a:r>
              <a:rPr lang="zh-CN" altLang="en-US" sz="2800" b="1" dirty="0">
                <a:solidFill>
                  <a:schemeClr val="accent2"/>
                </a:solidFill>
                <a:latin typeface="华文楷体" pitchFamily="2" charset="-122"/>
              </a:rPr>
              <a:t>独立</a:t>
            </a:r>
            <a:r>
              <a:rPr lang="zh-CN" altLang="en-US" sz="2800" b="1" dirty="0">
                <a:latin typeface="华文楷体" pitchFamily="2" charset="-122"/>
              </a:rPr>
              <a:t>，如果对任意实数</a:t>
            </a:r>
            <a:r>
              <a:rPr lang="en-US" altLang="zh-CN" sz="2800" b="1" dirty="0">
                <a:latin typeface="华文楷体" pitchFamily="2" charset="-122"/>
              </a:rPr>
              <a:t>a&lt;</a:t>
            </a:r>
            <a:r>
              <a:rPr lang="en-US" altLang="zh-CN" sz="2800" b="1" dirty="0" err="1">
                <a:latin typeface="华文楷体" pitchFamily="2" charset="-122"/>
              </a:rPr>
              <a:t>b,c</a:t>
            </a:r>
            <a:r>
              <a:rPr lang="en-US" altLang="zh-CN" sz="2800" b="1" dirty="0">
                <a:latin typeface="华文楷体" pitchFamily="2" charset="-122"/>
              </a:rPr>
              <a:t>&lt;d</a:t>
            </a:r>
            <a:r>
              <a:rPr lang="zh-CN" altLang="en-US" sz="2800" b="1" dirty="0">
                <a:latin typeface="华文楷体" pitchFamily="2" charset="-122"/>
              </a:rPr>
              <a:t>，有</a:t>
            </a:r>
          </a:p>
          <a:p>
            <a:pPr algn="just">
              <a:lnSpc>
                <a:spcPct val="130000"/>
              </a:lnSpc>
            </a:pPr>
            <a:r>
              <a:rPr lang="en-US" altLang="zh-CN" sz="2800" b="1" dirty="0" smtClean="0">
                <a:latin typeface="华文楷体" pitchFamily="2" charset="-122"/>
              </a:rPr>
              <a:t>             P{a&lt;</a:t>
            </a:r>
            <a:r>
              <a:rPr lang="en-US" altLang="zh-CN" sz="2800" b="1" dirty="0" err="1" smtClean="0">
                <a:latin typeface="华文楷体" pitchFamily="2" charset="-122"/>
              </a:rPr>
              <a:t>X</a:t>
            </a:r>
            <a:r>
              <a:rPr lang="en-US" altLang="zh-CN" sz="2800" b="1" dirty="0" err="1">
                <a:latin typeface="华文楷体" pitchFamily="2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华文楷体" pitchFamily="2" charset="-122"/>
              </a:rPr>
              <a:t>b,c</a:t>
            </a:r>
            <a:r>
              <a:rPr lang="en-US" altLang="zh-CN" sz="2800" b="1" dirty="0">
                <a:latin typeface="华文楷体" pitchFamily="2" charset="-122"/>
              </a:rPr>
              <a:t>&lt;</a:t>
            </a:r>
            <a:r>
              <a:rPr lang="en-US" altLang="zh-CN" sz="2800" b="1" dirty="0" err="1">
                <a:latin typeface="华文楷体" pitchFamily="2" charset="-122"/>
              </a:rPr>
              <a:t>Y</a:t>
            </a:r>
            <a:r>
              <a:rPr lang="en-US" altLang="zh-CN" sz="2800" b="1" dirty="0" err="1">
                <a:latin typeface="华文楷体" pitchFamily="2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华文楷体" pitchFamily="2" charset="-122"/>
              </a:rPr>
              <a:t>d</a:t>
            </a:r>
            <a:r>
              <a:rPr lang="en-US" altLang="zh-CN" sz="2800" b="1" dirty="0" smtClean="0">
                <a:latin typeface="华文楷体" pitchFamily="2" charset="-122"/>
              </a:rPr>
              <a:t>}=P{a&lt;</a:t>
            </a:r>
            <a:r>
              <a:rPr lang="en-US" altLang="zh-CN" sz="2800" b="1" dirty="0" err="1" smtClean="0">
                <a:latin typeface="华文楷体" pitchFamily="2" charset="-122"/>
              </a:rPr>
              <a:t>X</a:t>
            </a:r>
            <a:r>
              <a:rPr lang="en-US" altLang="zh-CN" sz="2800" b="1" dirty="0" err="1">
                <a:latin typeface="华文楷体" pitchFamily="2" charset="-122"/>
                <a:sym typeface="Symbol" pitchFamily="18" charset="2"/>
              </a:rPr>
              <a:t></a:t>
            </a:r>
            <a:r>
              <a:rPr lang="en-US" altLang="zh-CN" sz="2800" b="1" dirty="0" err="1" smtClean="0">
                <a:latin typeface="华文楷体" pitchFamily="2" charset="-122"/>
              </a:rPr>
              <a:t>b</a:t>
            </a:r>
            <a:r>
              <a:rPr lang="en-US" altLang="zh-CN" sz="2800" b="1" dirty="0" smtClean="0">
                <a:latin typeface="华文楷体" pitchFamily="2" charset="-122"/>
              </a:rPr>
              <a:t>}P{c&lt;</a:t>
            </a:r>
            <a:r>
              <a:rPr lang="en-US" altLang="zh-CN" sz="2800" b="1" dirty="0" err="1" smtClean="0">
                <a:latin typeface="华文楷体" pitchFamily="2" charset="-122"/>
              </a:rPr>
              <a:t>Y</a:t>
            </a:r>
            <a:r>
              <a:rPr lang="en-US" altLang="zh-CN" sz="2800" b="1" dirty="0" err="1">
                <a:latin typeface="华文楷体" pitchFamily="2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华文楷体" pitchFamily="2" charset="-122"/>
              </a:rPr>
              <a:t>d</a:t>
            </a:r>
            <a:r>
              <a:rPr lang="en-US" altLang="zh-CN" sz="2800" b="1" dirty="0">
                <a:latin typeface="华文楷体" pitchFamily="2" charset="-122"/>
              </a:rPr>
              <a:t>}            	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 dirty="0">
                <a:latin typeface="华文楷体" pitchFamily="2" charset="-122"/>
              </a:rPr>
              <a:t>即事件</a:t>
            </a:r>
            <a:r>
              <a:rPr lang="en-US" altLang="zh-CN" sz="2800" b="1" dirty="0">
                <a:latin typeface="华文楷体" pitchFamily="2" charset="-122"/>
              </a:rPr>
              <a:t>{a&lt;</a:t>
            </a:r>
            <a:r>
              <a:rPr lang="en-US" altLang="zh-CN" sz="2800" b="1" dirty="0" err="1">
                <a:latin typeface="华文楷体" pitchFamily="2" charset="-122"/>
              </a:rPr>
              <a:t>X</a:t>
            </a:r>
            <a:r>
              <a:rPr lang="en-US" altLang="zh-CN" sz="2800" b="1" dirty="0" err="1">
                <a:latin typeface="华文楷体" pitchFamily="2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华文楷体" pitchFamily="2" charset="-122"/>
              </a:rPr>
              <a:t>b</a:t>
            </a:r>
            <a:r>
              <a:rPr lang="en-US" altLang="zh-CN" sz="2800" b="1" dirty="0">
                <a:latin typeface="华文楷体" pitchFamily="2" charset="-122"/>
              </a:rPr>
              <a:t>}</a:t>
            </a:r>
            <a:r>
              <a:rPr lang="zh-CN" altLang="en-US" sz="2800" b="1" dirty="0">
                <a:latin typeface="华文楷体" pitchFamily="2" charset="-122"/>
              </a:rPr>
              <a:t>与事件</a:t>
            </a:r>
            <a:r>
              <a:rPr lang="en-US" altLang="zh-CN" sz="2800" b="1" dirty="0">
                <a:latin typeface="华文楷体" pitchFamily="2" charset="-122"/>
              </a:rPr>
              <a:t>{c&lt;</a:t>
            </a:r>
            <a:r>
              <a:rPr lang="en-US" altLang="zh-CN" sz="2800" b="1" dirty="0" err="1">
                <a:latin typeface="华文楷体" pitchFamily="2" charset="-122"/>
              </a:rPr>
              <a:t>Y</a:t>
            </a:r>
            <a:r>
              <a:rPr lang="en-US" altLang="zh-CN" sz="2800" b="1" dirty="0" err="1">
                <a:latin typeface="华文楷体" pitchFamily="2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华文楷体" pitchFamily="2" charset="-122"/>
              </a:rPr>
              <a:t>d</a:t>
            </a:r>
            <a:r>
              <a:rPr lang="en-US" altLang="zh-CN" sz="2800" b="1" dirty="0">
                <a:latin typeface="华文楷体" pitchFamily="2" charset="-122"/>
              </a:rPr>
              <a:t>}</a:t>
            </a:r>
            <a:r>
              <a:rPr lang="zh-CN" altLang="en-US" sz="2800" b="1" dirty="0">
                <a:latin typeface="华文楷体" pitchFamily="2" charset="-122"/>
              </a:rPr>
              <a:t>独立，则称随机变量</a:t>
            </a:r>
            <a:r>
              <a:rPr lang="en-US" altLang="zh-CN" sz="2800" b="1" dirty="0">
                <a:latin typeface="华文楷体" pitchFamily="2" charset="-122"/>
              </a:rPr>
              <a:t>X</a:t>
            </a:r>
            <a:r>
              <a:rPr lang="zh-CN" altLang="en-US" sz="2800" b="1" dirty="0">
                <a:latin typeface="华文楷体" pitchFamily="2" charset="-122"/>
              </a:rPr>
              <a:t>与</a:t>
            </a:r>
            <a:r>
              <a:rPr lang="en-US" altLang="zh-CN" sz="2800" b="1" dirty="0">
                <a:latin typeface="华文楷体" pitchFamily="2" charset="-122"/>
              </a:rPr>
              <a:t>Y</a:t>
            </a:r>
            <a:r>
              <a:rPr lang="zh-CN" altLang="en-US" sz="2800" b="1" dirty="0">
                <a:latin typeface="华文楷体" pitchFamily="2" charset="-122"/>
              </a:rPr>
              <a:t>独立。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391908" y="4419600"/>
            <a:ext cx="858107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r>
              <a:rPr lang="zh-CN" altLang="en-US" sz="2800" b="1" dirty="0" smtClean="0">
                <a:latin typeface="华文楷体" pitchFamily="2" charset="-122"/>
              </a:rPr>
              <a:t>定理：</a:t>
            </a:r>
            <a:r>
              <a:rPr lang="zh-CN" altLang="en-US" sz="2800" b="1" dirty="0">
                <a:latin typeface="华文楷体" pitchFamily="2" charset="-122"/>
              </a:rPr>
              <a:t>随机变量</a:t>
            </a:r>
            <a:r>
              <a:rPr lang="en-US" altLang="zh-CN" sz="2800" b="1" dirty="0">
                <a:solidFill>
                  <a:schemeClr val="accent2"/>
                </a:solidFill>
                <a:latin typeface="华文楷体" pitchFamily="2" charset="-122"/>
              </a:rPr>
              <a:t>X</a:t>
            </a:r>
            <a:r>
              <a:rPr lang="zh-CN" altLang="en-US" sz="2800" b="1" dirty="0">
                <a:solidFill>
                  <a:schemeClr val="accent2"/>
                </a:solidFill>
                <a:latin typeface="华文楷体" pitchFamily="2" charset="-122"/>
              </a:rPr>
              <a:t>与</a:t>
            </a:r>
            <a:r>
              <a:rPr lang="en-US" altLang="zh-CN" sz="2800" b="1" dirty="0">
                <a:solidFill>
                  <a:schemeClr val="accent2"/>
                </a:solidFill>
                <a:latin typeface="华文楷体" pitchFamily="2" charset="-122"/>
              </a:rPr>
              <a:t>Y</a:t>
            </a:r>
            <a:r>
              <a:rPr lang="zh-CN" altLang="en-US" sz="2800" b="1" dirty="0">
                <a:solidFill>
                  <a:schemeClr val="accent2"/>
                </a:solidFill>
                <a:latin typeface="华文楷体" pitchFamily="2" charset="-122"/>
              </a:rPr>
              <a:t>独立的充分必要条件</a:t>
            </a:r>
            <a:r>
              <a:rPr lang="zh-CN" altLang="en-US" sz="2800" b="1" dirty="0">
                <a:latin typeface="华文楷体" pitchFamily="2" charset="-122"/>
              </a:rPr>
              <a:t>是</a:t>
            </a:r>
          </a:p>
          <a:p>
            <a:pPr algn="ctr"/>
            <a:r>
              <a:rPr lang="zh-CN" altLang="en-US" sz="2800" b="1" dirty="0">
                <a:ea typeface="宋体" pitchFamily="2" charset="-122"/>
              </a:rPr>
              <a:t>	</a:t>
            </a:r>
            <a:r>
              <a:rPr lang="en-US" altLang="zh-CN" sz="2800" b="1" dirty="0">
                <a:ea typeface="宋体" pitchFamily="2" charset="-122"/>
              </a:rPr>
              <a:t>F(</a:t>
            </a:r>
            <a:r>
              <a:rPr lang="en-US" altLang="zh-CN" sz="2800" b="1" dirty="0" err="1">
                <a:ea typeface="宋体" pitchFamily="2" charset="-122"/>
              </a:rPr>
              <a:t>x,y</a:t>
            </a:r>
            <a:r>
              <a:rPr lang="en-US" altLang="zh-CN" sz="2800" b="1" dirty="0">
                <a:ea typeface="宋体" pitchFamily="2" charset="-122"/>
              </a:rPr>
              <a:t>)=F</a:t>
            </a:r>
            <a:r>
              <a:rPr lang="en-US" altLang="zh-CN" sz="2800" b="1" baseline="-25000" dirty="0">
                <a:ea typeface="宋体" pitchFamily="2" charset="-122"/>
              </a:rPr>
              <a:t>X</a:t>
            </a:r>
            <a:r>
              <a:rPr lang="en-US" altLang="zh-CN" sz="2800" b="1" dirty="0">
                <a:ea typeface="宋体" pitchFamily="2" charset="-122"/>
              </a:rPr>
              <a:t>(x)F</a:t>
            </a:r>
            <a:r>
              <a:rPr lang="en-US" altLang="zh-CN" sz="2800" b="1" baseline="-25000" dirty="0">
                <a:ea typeface="宋体" pitchFamily="2" charset="-122"/>
              </a:rPr>
              <a:t>Y</a:t>
            </a:r>
            <a:r>
              <a:rPr lang="en-US" altLang="zh-CN" sz="2800" b="1" dirty="0">
                <a:ea typeface="宋体" pitchFamily="2" charset="-122"/>
              </a:rPr>
              <a:t>(y)                         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599564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1" grpId="0" autoUpdateAnimBg="0"/>
      <p:bldP spid="2273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51520" y="1134363"/>
            <a:ext cx="84249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: 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个随机变量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...,</a:t>
            </a:r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构成一个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维向量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(X</a:t>
            </a:r>
            <a:r>
              <a:rPr lang="en-US" altLang="zh-CN" sz="3200" b="1" baseline="-25000" dirty="0">
                <a:latin typeface="楷体_GB2312" pitchFamily="49" charset="-122"/>
                <a:ea typeface="楷体_GB2312" pitchFamily="49" charset="-122"/>
              </a:rPr>
              <a:t>1,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,...,</a:t>
            </a:r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维随机变量。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81000" y="2523668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说明：</a:t>
            </a:r>
            <a:endParaRPr lang="en-US" altLang="zh-CN" sz="2400" b="1" dirty="0" smtClean="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1. 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一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维随机变量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X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：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R</a:t>
            </a:r>
            <a:r>
              <a:rPr lang="en-US" altLang="zh-CN" sz="2400" b="1" baseline="30000" dirty="0" smtClean="0">
                <a:solidFill>
                  <a:srgbClr val="800000"/>
                </a:solidFill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上的随机点坐标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二维随机变量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(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X,Y)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：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R</a:t>
            </a:r>
            <a:r>
              <a:rPr lang="en-US" altLang="zh-CN" sz="2400" b="1" baseline="30000" dirty="0" smtClean="0">
                <a:solidFill>
                  <a:srgbClr val="800000"/>
                </a:solidFill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上的随机点坐标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维随机变量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(X</a:t>
            </a:r>
            <a:r>
              <a:rPr lang="en-US" altLang="zh-CN" sz="2400" b="1" baseline="-25000" dirty="0">
                <a:solidFill>
                  <a:srgbClr val="800000"/>
                </a:solidFill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,X</a:t>
            </a:r>
            <a:r>
              <a:rPr lang="en-US" altLang="zh-CN" sz="2400" b="1" baseline="-25000" dirty="0">
                <a:solidFill>
                  <a:srgbClr val="800000"/>
                </a:solidFill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,…,</a:t>
            </a:r>
            <a:r>
              <a:rPr lang="en-US" altLang="zh-CN" sz="2400" b="1" dirty="0" err="1" smtClean="0">
                <a:solidFill>
                  <a:srgbClr val="800000"/>
                </a:solidFill>
                <a:ea typeface="楷体_GB2312" pitchFamily="49" charset="-122"/>
              </a:rPr>
              <a:t>X</a:t>
            </a:r>
            <a:r>
              <a:rPr lang="en-US" altLang="zh-CN" sz="2400" b="1" baseline="-25000" dirty="0" err="1" smtClean="0">
                <a:solidFill>
                  <a:srgbClr val="800000"/>
                </a:solidFill>
                <a:ea typeface="楷体_GB2312" pitchFamily="49" charset="-122"/>
              </a:rPr>
              <a:t>n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)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：</a:t>
            </a:r>
            <a:r>
              <a:rPr lang="en-US" altLang="zh-CN" sz="2400" b="1" dirty="0" err="1" smtClean="0">
                <a:solidFill>
                  <a:srgbClr val="800000"/>
                </a:solidFill>
                <a:ea typeface="楷体_GB2312" pitchFamily="49" charset="-122"/>
              </a:rPr>
              <a:t>R</a:t>
            </a:r>
            <a:r>
              <a:rPr lang="en-US" altLang="zh-CN" sz="2400" b="1" baseline="30000" dirty="0" err="1" smtClean="0">
                <a:solidFill>
                  <a:srgbClr val="800000"/>
                </a:solidFill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上的随机点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坐标</a:t>
            </a:r>
            <a:endParaRPr lang="en-US" altLang="zh-CN" sz="2400" b="1" dirty="0" smtClean="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2. 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二维随机变量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(X,Y)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的性质不仅与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X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Y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有关，而且还依赖于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X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Y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的相互关系。</a:t>
            </a:r>
            <a:endParaRPr lang="en-US" altLang="zh-CN" sz="2400" b="1" dirty="0" smtClean="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ea typeface="楷体_GB2312" pitchFamily="49" charset="-122"/>
              </a:rPr>
              <a:t>3.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多维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随机变量的研究方法也与一维类似</a:t>
            </a:r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，用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分布函数、概率密度、或分布律来描述其统计规律</a:t>
            </a:r>
            <a:endParaRPr lang="zh-CN" altLang="en-US" sz="2400" b="1" dirty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>
          <a:xfrm>
            <a:off x="395536" y="34178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 smtClean="0">
                <a:latin typeface="+mj-ea"/>
              </a:rPr>
              <a:t>一</a:t>
            </a:r>
            <a:r>
              <a:rPr lang="en-US" altLang="zh-CN" sz="3200" b="1" dirty="0" smtClean="0">
                <a:latin typeface="+mj-ea"/>
              </a:rPr>
              <a:t>. </a:t>
            </a:r>
            <a:r>
              <a:rPr lang="en-US" altLang="zh-CN" sz="3200" b="1" dirty="0">
                <a:latin typeface="+mj-ea"/>
              </a:rPr>
              <a:t>n</a:t>
            </a:r>
            <a:r>
              <a:rPr lang="zh-CN" altLang="en-US" sz="3200" b="1" dirty="0" smtClean="0">
                <a:latin typeface="+mj-ea"/>
              </a:rPr>
              <a:t>维随机变量</a:t>
            </a:r>
            <a:endParaRPr lang="zh-CN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842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395535" y="838200"/>
            <a:ext cx="8448757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latin typeface="华文楷体" pitchFamily="2" charset="-122"/>
              </a:rPr>
              <a:t>定理</a:t>
            </a:r>
            <a:r>
              <a:rPr lang="en-US" altLang="zh-CN" sz="2800" b="1" dirty="0">
                <a:latin typeface="华文楷体" pitchFamily="2" charset="-122"/>
              </a:rPr>
              <a:t>:</a:t>
            </a:r>
            <a:r>
              <a:rPr lang="en-US" altLang="zh-CN" sz="2800" b="1" dirty="0" smtClean="0">
                <a:latin typeface="华文楷体" pitchFamily="2" charset="-122"/>
              </a:rPr>
              <a:t> </a:t>
            </a:r>
            <a:r>
              <a:rPr lang="zh-CN" altLang="en-US" sz="2800" b="1" dirty="0">
                <a:latin typeface="华文楷体" pitchFamily="2" charset="-122"/>
              </a:rPr>
              <a:t>设</a:t>
            </a:r>
            <a:r>
              <a:rPr lang="en-US" altLang="zh-CN" sz="2800" b="1" dirty="0">
                <a:latin typeface="华文楷体" pitchFamily="2" charset="-122"/>
              </a:rPr>
              <a:t>(X,Y)</a:t>
            </a:r>
            <a:r>
              <a:rPr lang="zh-CN" altLang="en-US" sz="2800" b="1" dirty="0">
                <a:latin typeface="华文楷体" pitchFamily="2" charset="-122"/>
              </a:rPr>
              <a:t>是二维</a:t>
            </a:r>
            <a:r>
              <a:rPr lang="zh-CN" altLang="en-US" sz="2800" b="1" dirty="0">
                <a:solidFill>
                  <a:schemeClr val="accent2"/>
                </a:solidFill>
                <a:latin typeface="华文楷体" pitchFamily="2" charset="-122"/>
              </a:rPr>
              <a:t>连续型</a:t>
            </a:r>
            <a:r>
              <a:rPr lang="zh-CN" altLang="en-US" sz="2800" b="1" dirty="0">
                <a:latin typeface="华文楷体" pitchFamily="2" charset="-122"/>
              </a:rPr>
              <a:t>随机变量，</a:t>
            </a:r>
            <a:r>
              <a:rPr lang="en-US" altLang="zh-CN" sz="2800" b="1" dirty="0">
                <a:latin typeface="华文楷体" pitchFamily="2" charset="-122"/>
              </a:rPr>
              <a:t>X</a:t>
            </a:r>
            <a:r>
              <a:rPr lang="zh-CN" altLang="en-US" sz="2800" b="1" dirty="0">
                <a:latin typeface="华文楷体" pitchFamily="2" charset="-122"/>
              </a:rPr>
              <a:t>与</a:t>
            </a:r>
            <a:r>
              <a:rPr lang="en-US" altLang="zh-CN" sz="2800" b="1" dirty="0">
                <a:latin typeface="华文楷体" pitchFamily="2" charset="-122"/>
              </a:rPr>
              <a:t>Y</a:t>
            </a:r>
            <a:r>
              <a:rPr lang="zh-CN" altLang="en-US" sz="2800" b="1" dirty="0">
                <a:solidFill>
                  <a:schemeClr val="accent2"/>
                </a:solidFill>
                <a:latin typeface="华文楷体" pitchFamily="2" charset="-122"/>
              </a:rPr>
              <a:t>独立的充分必要条件</a:t>
            </a:r>
            <a:r>
              <a:rPr lang="zh-CN" altLang="en-US" sz="2800" b="1" dirty="0">
                <a:latin typeface="华文楷体" pitchFamily="2" charset="-122"/>
              </a:rPr>
              <a:t>是</a:t>
            </a:r>
            <a:r>
              <a:rPr lang="en-US" altLang="zh-CN" sz="2800" b="1" dirty="0">
                <a:latin typeface="华文楷体" pitchFamily="2" charset="-122"/>
              </a:rPr>
              <a:t>f(</a:t>
            </a:r>
            <a:r>
              <a:rPr lang="en-US" altLang="zh-CN" sz="2800" b="1" dirty="0" err="1">
                <a:latin typeface="华文楷体" pitchFamily="2" charset="-122"/>
              </a:rPr>
              <a:t>x,y</a:t>
            </a:r>
            <a:r>
              <a:rPr lang="en-US" altLang="zh-CN" sz="2800" b="1" dirty="0">
                <a:latin typeface="华文楷体" pitchFamily="2" charset="-122"/>
              </a:rPr>
              <a:t>)=</a:t>
            </a:r>
            <a:r>
              <a:rPr lang="en-US" altLang="zh-CN" sz="2800" b="1" dirty="0" err="1">
                <a:latin typeface="华文楷体" pitchFamily="2" charset="-122"/>
              </a:rPr>
              <a:t>f</a:t>
            </a:r>
            <a:r>
              <a:rPr lang="en-US" altLang="zh-CN" sz="2800" b="1" baseline="-25000" dirty="0" err="1">
                <a:latin typeface="华文楷体" pitchFamily="2" charset="-122"/>
              </a:rPr>
              <a:t>X</a:t>
            </a:r>
            <a:r>
              <a:rPr lang="en-US" altLang="zh-CN" sz="2800" b="1" dirty="0">
                <a:latin typeface="华文楷体" pitchFamily="2" charset="-122"/>
              </a:rPr>
              <a:t>(x)</a:t>
            </a:r>
            <a:r>
              <a:rPr lang="en-US" altLang="zh-CN" sz="2800" b="1" dirty="0" err="1">
                <a:latin typeface="华文楷体" pitchFamily="2" charset="-122"/>
              </a:rPr>
              <a:t>f</a:t>
            </a:r>
            <a:r>
              <a:rPr lang="en-US" altLang="zh-CN" sz="2800" b="1" baseline="-25000" dirty="0" err="1">
                <a:latin typeface="华文楷体" pitchFamily="2" charset="-122"/>
              </a:rPr>
              <a:t>Y</a:t>
            </a:r>
            <a:r>
              <a:rPr lang="en-US" altLang="zh-CN" sz="2800" b="1" dirty="0">
                <a:latin typeface="华文楷体" pitchFamily="2" charset="-122"/>
              </a:rPr>
              <a:t>(y)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latin typeface="华文楷体" pitchFamily="2" charset="-122"/>
              </a:rPr>
              <a:t>定理</a:t>
            </a:r>
            <a:r>
              <a:rPr lang="en-US" altLang="zh-CN" sz="2800" b="1" dirty="0">
                <a:latin typeface="华文楷体" pitchFamily="2" charset="-122"/>
              </a:rPr>
              <a:t>:</a:t>
            </a:r>
            <a:r>
              <a:rPr lang="en-US" altLang="zh-CN" sz="2800" b="1" dirty="0" smtClean="0">
                <a:latin typeface="华文楷体" pitchFamily="2" charset="-122"/>
              </a:rPr>
              <a:t> </a:t>
            </a:r>
            <a:r>
              <a:rPr lang="zh-CN" altLang="en-US" sz="2800" b="1" dirty="0">
                <a:latin typeface="华文楷体" pitchFamily="2" charset="-122"/>
              </a:rPr>
              <a:t>设</a:t>
            </a:r>
            <a:r>
              <a:rPr lang="en-US" altLang="zh-CN" sz="2800" b="1" dirty="0">
                <a:latin typeface="华文楷体" pitchFamily="2" charset="-122"/>
              </a:rPr>
              <a:t>(X,Y)</a:t>
            </a:r>
            <a:r>
              <a:rPr lang="zh-CN" altLang="en-US" sz="2800" b="1" dirty="0">
                <a:latin typeface="华文楷体" pitchFamily="2" charset="-122"/>
              </a:rPr>
              <a:t>是二维</a:t>
            </a:r>
            <a:r>
              <a:rPr lang="zh-CN" altLang="en-US" sz="2800" b="1" dirty="0">
                <a:solidFill>
                  <a:schemeClr val="accent2"/>
                </a:solidFill>
                <a:latin typeface="华文楷体" pitchFamily="2" charset="-122"/>
              </a:rPr>
              <a:t>离散型</a:t>
            </a:r>
            <a:r>
              <a:rPr lang="zh-CN" altLang="en-US" sz="2800" b="1" dirty="0">
                <a:latin typeface="华文楷体" pitchFamily="2" charset="-122"/>
              </a:rPr>
              <a:t>随机变量，其分布律为</a:t>
            </a:r>
            <a:r>
              <a:rPr lang="en-US" altLang="zh-CN" sz="2800" b="1" dirty="0" err="1">
                <a:latin typeface="华文楷体" pitchFamily="2" charset="-122"/>
              </a:rPr>
              <a:t>P</a:t>
            </a:r>
            <a:r>
              <a:rPr lang="en-US" altLang="zh-CN" sz="2800" b="1" baseline="-25000" dirty="0" err="1">
                <a:latin typeface="华文楷体" pitchFamily="2" charset="-122"/>
              </a:rPr>
              <a:t>i,j</a:t>
            </a:r>
            <a:r>
              <a:rPr lang="en-US" altLang="zh-CN" sz="2800" b="1" dirty="0">
                <a:latin typeface="华文楷体" pitchFamily="2" charset="-122"/>
              </a:rPr>
              <a:t>=P{X=</a:t>
            </a:r>
            <a:r>
              <a:rPr lang="en-US" altLang="zh-CN" sz="2800" b="1" dirty="0" err="1">
                <a:latin typeface="华文楷体" pitchFamily="2" charset="-122"/>
              </a:rPr>
              <a:t>x</a:t>
            </a:r>
            <a:r>
              <a:rPr lang="en-US" altLang="zh-CN" sz="2800" b="1" baseline="-25000" dirty="0" err="1">
                <a:latin typeface="华文楷体" pitchFamily="2" charset="-122"/>
              </a:rPr>
              <a:t>i,</a:t>
            </a:r>
            <a:r>
              <a:rPr lang="en-US" altLang="zh-CN" sz="2800" b="1" dirty="0" err="1">
                <a:latin typeface="华文楷体" pitchFamily="2" charset="-122"/>
              </a:rPr>
              <a:t>Y</a:t>
            </a:r>
            <a:r>
              <a:rPr lang="en-US" altLang="zh-CN" sz="2800" b="1" dirty="0">
                <a:latin typeface="华文楷体" pitchFamily="2" charset="-122"/>
              </a:rPr>
              <a:t>=</a:t>
            </a:r>
            <a:r>
              <a:rPr lang="en-US" altLang="zh-CN" sz="2800" b="1" dirty="0" err="1">
                <a:latin typeface="华文楷体" pitchFamily="2" charset="-122"/>
              </a:rPr>
              <a:t>y</a:t>
            </a:r>
            <a:r>
              <a:rPr lang="en-US" altLang="zh-CN" sz="2800" b="1" baseline="-25000" dirty="0" err="1">
                <a:latin typeface="华文楷体" pitchFamily="2" charset="-122"/>
              </a:rPr>
              <a:t>j</a:t>
            </a:r>
            <a:r>
              <a:rPr lang="en-US" altLang="zh-CN" sz="2800" b="1" dirty="0">
                <a:latin typeface="华文楷体" pitchFamily="2" charset="-122"/>
              </a:rPr>
              <a:t>},</a:t>
            </a:r>
            <a:r>
              <a:rPr lang="en-US" altLang="zh-CN" sz="2800" b="1" dirty="0" err="1">
                <a:latin typeface="华文楷体" pitchFamily="2" charset="-122"/>
              </a:rPr>
              <a:t>i,j</a:t>
            </a:r>
            <a:r>
              <a:rPr lang="en-US" altLang="zh-CN" sz="2800" b="1" dirty="0">
                <a:latin typeface="华文楷体" pitchFamily="2" charset="-122"/>
              </a:rPr>
              <a:t>=1,2,...</a:t>
            </a:r>
            <a:r>
              <a:rPr lang="zh-CN" altLang="en-US" sz="2800" b="1" dirty="0">
                <a:latin typeface="华文楷体" pitchFamily="2" charset="-122"/>
              </a:rPr>
              <a:t>，则</a:t>
            </a:r>
            <a:r>
              <a:rPr lang="en-US" altLang="zh-CN" sz="2800" b="1" dirty="0">
                <a:latin typeface="华文楷体" pitchFamily="2" charset="-122"/>
              </a:rPr>
              <a:t>X</a:t>
            </a:r>
            <a:r>
              <a:rPr lang="zh-CN" altLang="en-US" sz="2800" b="1" dirty="0">
                <a:latin typeface="华文楷体" pitchFamily="2" charset="-122"/>
              </a:rPr>
              <a:t>与</a:t>
            </a:r>
            <a:r>
              <a:rPr lang="en-US" altLang="zh-CN" sz="2800" b="1" dirty="0">
                <a:latin typeface="华文楷体" pitchFamily="2" charset="-122"/>
              </a:rPr>
              <a:t>Y</a:t>
            </a:r>
            <a:r>
              <a:rPr lang="zh-CN" altLang="en-US" sz="2800" b="1" dirty="0">
                <a:solidFill>
                  <a:schemeClr val="accent2"/>
                </a:solidFill>
                <a:latin typeface="华文楷体" pitchFamily="2" charset="-122"/>
              </a:rPr>
              <a:t>独立的充分必要条件</a:t>
            </a:r>
            <a:r>
              <a:rPr lang="zh-CN" altLang="en-US" sz="2800" b="1" dirty="0">
                <a:latin typeface="华文楷体" pitchFamily="2" charset="-122"/>
              </a:rPr>
              <a:t>是对任意</a:t>
            </a:r>
            <a:r>
              <a:rPr lang="en-US" altLang="zh-CN" sz="2800" b="1" dirty="0" err="1">
                <a:latin typeface="华文楷体" pitchFamily="2" charset="-122"/>
              </a:rPr>
              <a:t>i,j</a:t>
            </a:r>
            <a:r>
              <a:rPr lang="zh-CN" altLang="en-US" sz="2800" b="1" dirty="0">
                <a:latin typeface="华文楷体" pitchFamily="2" charset="-122"/>
              </a:rPr>
              <a:t>，</a:t>
            </a:r>
            <a:r>
              <a:rPr lang="en-US" altLang="zh-CN" sz="2800" b="1" dirty="0" err="1">
                <a:latin typeface="华文楷体" pitchFamily="2" charset="-122"/>
              </a:rPr>
              <a:t>P</a:t>
            </a:r>
            <a:r>
              <a:rPr lang="en-US" altLang="zh-CN" sz="2800" b="1" baseline="-25000" dirty="0" err="1">
                <a:latin typeface="华文楷体" pitchFamily="2" charset="-122"/>
              </a:rPr>
              <a:t>i,j</a:t>
            </a:r>
            <a:r>
              <a:rPr lang="en-US" altLang="zh-CN" sz="2800" b="1" dirty="0">
                <a:latin typeface="华文楷体" pitchFamily="2" charset="-122"/>
              </a:rPr>
              <a:t>=P</a:t>
            </a:r>
            <a:r>
              <a:rPr lang="en-US" altLang="zh-CN" sz="2800" b="1" baseline="-25000" dirty="0">
                <a:latin typeface="华文楷体" pitchFamily="2" charset="-122"/>
              </a:rPr>
              <a:t>i</a:t>
            </a:r>
            <a:r>
              <a:rPr lang="en-US" altLang="zh-CN" sz="2800" b="1" baseline="-25000" dirty="0">
                <a:latin typeface="华文楷体" pitchFamily="2" charset="-122"/>
                <a:sym typeface="Symbol" pitchFamily="18" charset="2"/>
              </a:rPr>
              <a:t></a:t>
            </a:r>
            <a:r>
              <a:rPr lang="en-US" altLang="zh-CN" sz="2800" b="1" baseline="-25000" dirty="0">
                <a:latin typeface="华文楷体" pitchFamily="2" charset="-122"/>
              </a:rPr>
              <a:t>.</a:t>
            </a:r>
            <a:r>
              <a:rPr lang="en-US" altLang="zh-CN" sz="2800" b="1" dirty="0" err="1">
                <a:latin typeface="华文楷体" pitchFamily="2" charset="-122"/>
              </a:rPr>
              <a:t>P</a:t>
            </a:r>
            <a:r>
              <a:rPr lang="en-US" altLang="zh-CN" sz="2800" b="1" baseline="-25000" dirty="0" err="1">
                <a:latin typeface="华文楷体" pitchFamily="2" charset="-122"/>
                <a:sym typeface="Symbol" pitchFamily="18" charset="2"/>
              </a:rPr>
              <a:t></a:t>
            </a:r>
            <a:r>
              <a:rPr lang="en-US" altLang="zh-CN" sz="2800" b="1" baseline="-25000" dirty="0" err="1">
                <a:latin typeface="华文楷体" pitchFamily="2" charset="-122"/>
              </a:rPr>
              <a:t>j</a:t>
            </a:r>
            <a:r>
              <a:rPr lang="en-US" altLang="zh-CN" sz="2800" b="1" baseline="-25000" dirty="0">
                <a:latin typeface="华文楷体" pitchFamily="2" charset="-122"/>
              </a:rPr>
              <a:t> </a:t>
            </a:r>
            <a:r>
              <a:rPr lang="zh-CN" altLang="en-US" sz="2800" b="1" dirty="0">
                <a:latin typeface="华文楷体" pitchFamily="2" charset="-122"/>
              </a:rPr>
              <a:t>。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01771" y="3657600"/>
            <a:ext cx="820267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2800" b="1">
                <a:solidFill>
                  <a:schemeClr val="hlink"/>
                </a:solidFill>
                <a:latin typeface="华文楷体" pitchFamily="2" charset="-122"/>
              </a:rPr>
              <a:t>由上述定理可知，要判断两个随机变量</a:t>
            </a:r>
            <a:r>
              <a:rPr lang="en-US" altLang="zh-CN" sz="2800" b="1">
                <a:solidFill>
                  <a:schemeClr val="hlink"/>
                </a:solidFill>
                <a:latin typeface="华文楷体" pitchFamily="2" charset="-122"/>
              </a:rPr>
              <a:t>X</a:t>
            </a:r>
            <a:r>
              <a:rPr lang="zh-CN" altLang="en-US" sz="2800" b="1">
                <a:solidFill>
                  <a:schemeClr val="hlink"/>
                </a:solidFill>
                <a:latin typeface="华文楷体" pitchFamily="2" charset="-122"/>
              </a:rPr>
              <a:t>与</a:t>
            </a:r>
            <a:r>
              <a:rPr lang="en-US" altLang="zh-CN" sz="2800" b="1">
                <a:solidFill>
                  <a:schemeClr val="hlink"/>
                </a:solidFill>
                <a:latin typeface="华文楷体" pitchFamily="2" charset="-122"/>
              </a:rPr>
              <a:t>Y</a:t>
            </a:r>
            <a:r>
              <a:rPr lang="zh-CN" altLang="en-US" sz="2800" b="1">
                <a:solidFill>
                  <a:schemeClr val="hlink"/>
                </a:solidFill>
                <a:latin typeface="华文楷体" pitchFamily="2" charset="-122"/>
              </a:rPr>
              <a:t>的独立性，只需求出它们各自的边缘分布，再看是否对</a:t>
            </a:r>
            <a:r>
              <a:rPr lang="en-US" altLang="zh-CN" sz="2800" b="1">
                <a:solidFill>
                  <a:schemeClr val="hlink"/>
                </a:solidFill>
                <a:latin typeface="华文楷体" pitchFamily="2" charset="-122"/>
              </a:rPr>
              <a:t>(X,Y)</a:t>
            </a:r>
            <a:r>
              <a:rPr lang="zh-CN" altLang="en-US" sz="2800" b="1">
                <a:solidFill>
                  <a:schemeClr val="hlink"/>
                </a:solidFill>
                <a:latin typeface="华文楷体" pitchFamily="2" charset="-122"/>
              </a:rPr>
              <a:t>的每一对可能取值点</a:t>
            </a:r>
            <a:r>
              <a:rPr lang="en-US" altLang="zh-CN" sz="2800" b="1">
                <a:solidFill>
                  <a:schemeClr val="hlink"/>
                </a:solidFill>
                <a:latin typeface="华文楷体" pitchFamily="2" charset="-122"/>
              </a:rPr>
              <a:t>,</a:t>
            </a:r>
            <a:r>
              <a:rPr lang="zh-CN" altLang="en-US" sz="2800" b="1">
                <a:solidFill>
                  <a:schemeClr val="hlink"/>
                </a:solidFill>
                <a:latin typeface="华文楷体" pitchFamily="2" charset="-122"/>
              </a:rPr>
              <a:t>边缘分布的乘积都等于联合分布即可</a:t>
            </a:r>
            <a:endParaRPr lang="zh-CN" altLang="en-US" sz="2800" b="1">
              <a:latin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426780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build="p" autoUpdateAnimBg="0"/>
      <p:bldP spid="22835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62861" y="906667"/>
            <a:ext cx="5633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2800" b="1" dirty="0" smtClean="0">
                <a:ea typeface="宋体" pitchFamily="2" charset="-122"/>
              </a:rPr>
              <a:t>例</a:t>
            </a:r>
            <a:r>
              <a:rPr lang="en-US" altLang="zh-CN" sz="2800" b="1" dirty="0" smtClean="0">
                <a:ea typeface="宋体" pitchFamily="2" charset="-122"/>
              </a:rPr>
              <a:t>4.  </a:t>
            </a:r>
            <a:r>
              <a:rPr lang="zh-CN" altLang="en-US" sz="2800" b="1" dirty="0" smtClean="0">
                <a:ea typeface="宋体" pitchFamily="2" charset="-122"/>
              </a:rPr>
              <a:t>已知</a:t>
            </a:r>
            <a:r>
              <a:rPr lang="zh-CN" altLang="en-US" sz="2800" b="1" dirty="0">
                <a:ea typeface="宋体" pitchFamily="2" charset="-122"/>
              </a:rPr>
              <a:t>随机变量</a:t>
            </a:r>
            <a:r>
              <a:rPr lang="en-US" altLang="zh-CN" sz="2800" b="1" dirty="0">
                <a:ea typeface="宋体" pitchFamily="2" charset="-122"/>
              </a:rPr>
              <a:t>(X,Y)</a:t>
            </a:r>
            <a:r>
              <a:rPr lang="zh-CN" altLang="en-US" sz="2800" b="1" dirty="0">
                <a:ea typeface="宋体" pitchFamily="2" charset="-122"/>
              </a:rPr>
              <a:t>的分布律为</a:t>
            </a:r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25813"/>
              </p:ext>
            </p:extLst>
          </p:nvPr>
        </p:nvGraphicFramePr>
        <p:xfrm>
          <a:off x="990600" y="1594520"/>
          <a:ext cx="48006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6" name="文档" r:id="rId4" imgW="5990760" imgH="1486080" progId="Word.Document.8">
                  <p:embed/>
                </p:oleObj>
              </mc:Choice>
              <mc:Fallback>
                <p:oleObj name="文档" r:id="rId4" imgW="5990760" imgH="1486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94520"/>
                        <a:ext cx="4800600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23528" y="3194720"/>
            <a:ext cx="5021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2800" b="1" dirty="0">
                <a:ea typeface="宋体" pitchFamily="2" charset="-122"/>
              </a:rPr>
              <a:t>且知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zh-CN" altLang="en-US" sz="2800" b="1" dirty="0">
                <a:ea typeface="宋体" pitchFamily="2" charset="-122"/>
              </a:rPr>
              <a:t>与</a:t>
            </a:r>
            <a:r>
              <a:rPr lang="en-US" altLang="zh-CN" sz="2800" b="1" dirty="0">
                <a:ea typeface="宋体" pitchFamily="2" charset="-122"/>
              </a:rPr>
              <a:t>Y</a:t>
            </a:r>
            <a:r>
              <a:rPr lang="zh-CN" altLang="en-US" sz="2800" b="1" dirty="0">
                <a:ea typeface="宋体" pitchFamily="2" charset="-122"/>
              </a:rPr>
              <a:t>独立，求</a:t>
            </a:r>
            <a:r>
              <a:rPr lang="en-US" altLang="zh-CN" sz="2800" b="1" dirty="0">
                <a:ea typeface="宋体" pitchFamily="2" charset="-122"/>
              </a:rPr>
              <a:t>a</a:t>
            </a:r>
            <a:r>
              <a:rPr lang="zh-CN" altLang="en-US" sz="2800" b="1" dirty="0">
                <a:ea typeface="宋体" pitchFamily="2" charset="-122"/>
              </a:rPr>
              <a:t>、</a:t>
            </a:r>
            <a:r>
              <a:rPr lang="en-US" altLang="zh-CN" sz="2800" b="1" dirty="0">
                <a:ea typeface="宋体" pitchFamily="2" charset="-122"/>
              </a:rPr>
              <a:t>b</a:t>
            </a:r>
            <a:r>
              <a:rPr lang="zh-CN" altLang="en-US" sz="2800" b="1" dirty="0">
                <a:ea typeface="宋体" pitchFamily="2" charset="-122"/>
              </a:rPr>
              <a:t>的值。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323528" y="3870767"/>
            <a:ext cx="5400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5.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甲乙约定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8:00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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9:00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在某地会面。设两人都随机地在这期间的任一时刻到达，先到者最多等待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15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分钟过时不候。求两人能见面的概率。</a:t>
            </a:r>
          </a:p>
        </p:txBody>
      </p:sp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264152"/>
              </p:ext>
            </p:extLst>
          </p:nvPr>
        </p:nvGraphicFramePr>
        <p:xfrm>
          <a:off x="6019800" y="3423320"/>
          <a:ext cx="26765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BMP 图象" r:id="rId6" imgW="2438095" imgH="2567619" progId="Paint.Picture">
                  <p:embed/>
                </p:oleObj>
              </mc:Choice>
              <mc:Fallback>
                <p:oleObj name="BMP 图象" r:id="rId6" imgW="2438095" imgH="256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3320"/>
                        <a:ext cx="267652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893137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/>
      <p:bldP spid="229381" grpId="0" autoUpdateAnimBg="0"/>
      <p:bldP spid="22938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107504" y="1434021"/>
            <a:ext cx="8928992" cy="325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ea typeface="宋体" pitchFamily="2" charset="-122"/>
              </a:rPr>
              <a:t>定义</a:t>
            </a:r>
            <a:r>
              <a:rPr lang="en-US" altLang="zh-CN" sz="2800" b="1" dirty="0">
                <a:ea typeface="宋体" pitchFamily="2" charset="-122"/>
              </a:rPr>
              <a:t>. </a:t>
            </a:r>
            <a:r>
              <a:rPr lang="zh-CN" altLang="en-US" sz="2800" b="1" dirty="0">
                <a:ea typeface="宋体" pitchFamily="2" charset="-122"/>
              </a:rPr>
              <a:t>设</a:t>
            </a:r>
            <a:r>
              <a:rPr lang="en-US" altLang="zh-CN" sz="2800" b="1" dirty="0">
                <a:ea typeface="宋体" pitchFamily="2" charset="-122"/>
              </a:rPr>
              <a:t>n</a:t>
            </a:r>
            <a:r>
              <a:rPr lang="zh-CN" altLang="en-US" sz="2800" b="1" dirty="0">
                <a:ea typeface="宋体" pitchFamily="2" charset="-122"/>
              </a:rPr>
              <a:t>维随机变量</a:t>
            </a:r>
            <a:r>
              <a:rPr lang="en-US" altLang="zh-CN" sz="2800" b="1" dirty="0">
                <a:ea typeface="宋体" pitchFamily="2" charset="-122"/>
              </a:rPr>
              <a:t>(X</a:t>
            </a:r>
            <a:r>
              <a:rPr lang="en-US" altLang="zh-CN" sz="2800" b="1" baseline="-25000" dirty="0">
                <a:ea typeface="宋体" pitchFamily="2" charset="-122"/>
              </a:rPr>
              <a:t>1,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en-US" altLang="zh-CN" sz="2800" b="1" baseline="-25000" dirty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itchFamily="2" charset="-122"/>
              </a:rPr>
              <a:t>,...</a:t>
            </a:r>
            <a:r>
              <a:rPr lang="en-US" altLang="zh-CN" sz="2800" b="1" dirty="0" err="1"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ea typeface="宋体" pitchFamily="2" charset="-122"/>
              </a:rPr>
              <a:t>n</a:t>
            </a:r>
            <a:r>
              <a:rPr lang="en-US" altLang="zh-CN" sz="2800" b="1" dirty="0">
                <a:ea typeface="宋体" pitchFamily="2" charset="-122"/>
              </a:rPr>
              <a:t>)</a:t>
            </a:r>
            <a:r>
              <a:rPr lang="zh-CN" altLang="en-US" sz="2800" b="1" dirty="0">
                <a:ea typeface="宋体" pitchFamily="2" charset="-122"/>
              </a:rPr>
              <a:t>的</a:t>
            </a:r>
            <a:r>
              <a:rPr lang="zh-CN" altLang="en-US" sz="2800" b="1" dirty="0" smtClean="0">
                <a:ea typeface="宋体" pitchFamily="2" charset="-122"/>
              </a:rPr>
              <a:t>分布函数为</a:t>
            </a:r>
            <a:r>
              <a:rPr lang="en-US" altLang="zh-CN" sz="2800" b="1" dirty="0" smtClean="0">
                <a:ea typeface="宋体" pitchFamily="2" charset="-122"/>
              </a:rPr>
              <a:t>F(x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,x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itchFamily="2" charset="-122"/>
              </a:rPr>
              <a:t>,...</a:t>
            </a:r>
            <a:r>
              <a:rPr lang="en-US" altLang="zh-CN" sz="2800" b="1" dirty="0" err="1"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ea typeface="宋体" pitchFamily="2" charset="-122"/>
              </a:rPr>
              <a:t>n</a:t>
            </a:r>
            <a:r>
              <a:rPr lang="en-US" altLang="zh-CN" sz="2800" b="1" dirty="0">
                <a:ea typeface="宋体" pitchFamily="2" charset="-122"/>
              </a:rPr>
              <a:t>),  (X</a:t>
            </a:r>
            <a:r>
              <a:rPr lang="en-US" altLang="zh-CN" sz="2800" b="1" baseline="-25000" dirty="0">
                <a:ea typeface="宋体" pitchFamily="2" charset="-122"/>
              </a:rPr>
              <a:t>1,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en-US" altLang="zh-CN" sz="2800" b="1" baseline="-25000" dirty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itchFamily="2" charset="-122"/>
              </a:rPr>
              <a:t>,...</a:t>
            </a:r>
            <a:r>
              <a:rPr lang="en-US" altLang="zh-CN" sz="2800" b="1" dirty="0" err="1"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ea typeface="宋体" pitchFamily="2" charset="-122"/>
              </a:rPr>
              <a:t>n</a:t>
            </a:r>
            <a:r>
              <a:rPr lang="en-US" altLang="zh-CN" sz="2800" b="1" dirty="0">
                <a:ea typeface="宋体" pitchFamily="2" charset="-122"/>
              </a:rPr>
              <a:t>)</a:t>
            </a:r>
            <a:r>
              <a:rPr lang="zh-CN" altLang="en-US" sz="2800" b="1" dirty="0">
                <a:ea typeface="宋体" pitchFamily="2" charset="-122"/>
              </a:rPr>
              <a:t>的</a:t>
            </a:r>
            <a:r>
              <a:rPr lang="en-US" altLang="zh-CN" sz="2800" b="1" dirty="0">
                <a:ea typeface="宋体" pitchFamily="2" charset="-122"/>
              </a:rPr>
              <a:t>k</a:t>
            </a:r>
            <a:r>
              <a:rPr lang="zh-CN" altLang="en-US" sz="2800" b="1" dirty="0">
                <a:ea typeface="宋体" pitchFamily="2" charset="-122"/>
              </a:rPr>
              <a:t>（</a:t>
            </a:r>
            <a:r>
              <a:rPr lang="en-US" altLang="zh-CN" sz="2800" b="1" dirty="0">
                <a:ea typeface="宋体" pitchFamily="2" charset="-122"/>
              </a:rPr>
              <a:t>1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k&lt;n)</a:t>
            </a:r>
            <a:r>
              <a:rPr lang="zh-CN" altLang="en-US" sz="2800" b="1" dirty="0">
                <a:ea typeface="宋体" pitchFamily="2" charset="-122"/>
                <a:sym typeface="Symbol" pitchFamily="18" charset="2"/>
              </a:rPr>
              <a:t>维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边缘分布</a:t>
            </a:r>
            <a:r>
              <a:rPr lang="zh-CN" altLang="en-US" sz="2800" b="1" dirty="0">
                <a:ea typeface="宋体" pitchFamily="2" charset="-122"/>
                <a:sym typeface="Symbol" pitchFamily="18" charset="2"/>
              </a:rPr>
              <a:t>函数就随之确定，如关于</a:t>
            </a:r>
            <a:r>
              <a:rPr lang="en-US" altLang="zh-CN" sz="2800" b="1" dirty="0">
                <a:ea typeface="宋体" pitchFamily="2" charset="-122"/>
              </a:rPr>
              <a:t>(</a:t>
            </a:r>
            <a:r>
              <a:rPr lang="en-US" altLang="zh-CN" sz="2800" b="1" dirty="0" smtClean="0">
                <a:ea typeface="宋体" pitchFamily="2" charset="-122"/>
              </a:rPr>
              <a:t>X</a:t>
            </a:r>
            <a:r>
              <a:rPr lang="en-US" altLang="zh-CN" sz="2800" b="1" baseline="-25000" dirty="0" smtClean="0">
                <a:ea typeface="宋体" pitchFamily="2" charset="-122"/>
              </a:rPr>
              <a:t>1,</a:t>
            </a:r>
            <a:r>
              <a:rPr lang="en-US" altLang="zh-CN" sz="2800" b="1" dirty="0" smtClean="0">
                <a:ea typeface="宋体" pitchFamily="2" charset="-122"/>
              </a:rPr>
              <a:t>X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itchFamily="2" charset="-122"/>
              </a:rPr>
              <a:t>)</a:t>
            </a:r>
            <a:r>
              <a:rPr lang="zh-CN" altLang="en-US" sz="2800" b="1" dirty="0" smtClean="0">
                <a:ea typeface="宋体" pitchFamily="2" charset="-122"/>
              </a:rPr>
              <a:t>的边缘分布</a:t>
            </a:r>
            <a:r>
              <a:rPr lang="zh-CN" altLang="en-US" sz="2800" b="1" dirty="0">
                <a:ea typeface="宋体" pitchFamily="2" charset="-122"/>
              </a:rPr>
              <a:t>函数是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宋体" pitchFamily="2" charset="-122"/>
              </a:rPr>
              <a:t>                        F</a:t>
            </a:r>
            <a:r>
              <a:rPr lang="en-US" altLang="zh-CN" sz="2800" b="1" baseline="-25000" dirty="0" smtClean="0">
                <a:ea typeface="宋体" pitchFamily="2" charset="-122"/>
              </a:rPr>
              <a:t>X1,X2</a:t>
            </a:r>
            <a:r>
              <a:rPr lang="zh-CN" altLang="en-US" sz="2800" b="1" dirty="0">
                <a:ea typeface="宋体" pitchFamily="2" charset="-122"/>
              </a:rPr>
              <a:t>（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en-US" altLang="zh-CN" sz="2800" b="1" baseline="-25000" dirty="0">
                <a:ea typeface="宋体" pitchFamily="2" charset="-122"/>
              </a:rPr>
              <a:t>1</a:t>
            </a:r>
            <a:r>
              <a:rPr lang="en-US" altLang="zh-CN" sz="2800" b="1" dirty="0">
                <a:ea typeface="宋体" pitchFamily="2" charset="-122"/>
              </a:rPr>
              <a:t>,x</a:t>
            </a:r>
            <a:r>
              <a:rPr lang="en-US" altLang="zh-CN" sz="2800" b="1" baseline="-25000" dirty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itchFamily="2" charset="-122"/>
              </a:rPr>
              <a:t>,)=F(x</a:t>
            </a:r>
            <a:r>
              <a:rPr lang="en-US" altLang="zh-CN" sz="2800" b="1" baseline="-25000" dirty="0">
                <a:ea typeface="宋体" pitchFamily="2" charset="-122"/>
              </a:rPr>
              <a:t>1</a:t>
            </a:r>
            <a:r>
              <a:rPr lang="en-US" altLang="zh-CN" sz="2800" b="1" dirty="0">
                <a:ea typeface="宋体" pitchFamily="2" charset="-122"/>
              </a:rPr>
              <a:t>,x</a:t>
            </a:r>
            <a:r>
              <a:rPr lang="en-US" altLang="zh-CN" sz="2800" b="1" baseline="-25000" dirty="0">
                <a:ea typeface="宋体" pitchFamily="2" charset="-122"/>
              </a:rPr>
              <a:t>2,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,...)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ea typeface="宋体" pitchFamily="2" charset="-122"/>
              </a:rPr>
              <a:t>若</a:t>
            </a:r>
            <a:r>
              <a:rPr lang="en-US" altLang="zh-CN" sz="2800" b="1" dirty="0" err="1"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ea typeface="宋体" pitchFamily="2" charset="-122"/>
              </a:rPr>
              <a:t>k</a:t>
            </a:r>
            <a:r>
              <a:rPr lang="en-US" altLang="zh-CN" sz="2800" b="1" baseline="-25000" dirty="0">
                <a:ea typeface="宋体" pitchFamily="2" charset="-122"/>
              </a:rPr>
              <a:t> </a:t>
            </a:r>
            <a:r>
              <a:rPr lang="zh-CN" altLang="en-US" sz="2800" b="1" dirty="0">
                <a:ea typeface="宋体" pitchFamily="2" charset="-122"/>
              </a:rPr>
              <a:t>的边缘分布函数为</a:t>
            </a:r>
            <a:r>
              <a:rPr lang="en-US" altLang="zh-CN" sz="2800" b="1" dirty="0" err="1">
                <a:ea typeface="宋体" pitchFamily="2" charset="-122"/>
              </a:rPr>
              <a:t>F</a:t>
            </a:r>
            <a:r>
              <a:rPr lang="en-US" altLang="zh-CN" sz="2800" b="1" baseline="-25000" dirty="0" err="1">
                <a:ea typeface="宋体" pitchFamily="2" charset="-122"/>
              </a:rPr>
              <a:t>Xk</a:t>
            </a:r>
            <a:r>
              <a:rPr lang="en-US" altLang="zh-CN" sz="2800" b="1" dirty="0">
                <a:ea typeface="宋体" pitchFamily="2" charset="-122"/>
              </a:rPr>
              <a:t>(</a:t>
            </a:r>
            <a:r>
              <a:rPr lang="en-US" altLang="zh-CN" sz="2800" b="1" dirty="0" err="1"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ea typeface="宋体" pitchFamily="2" charset="-122"/>
              </a:rPr>
              <a:t>k</a:t>
            </a:r>
            <a:r>
              <a:rPr lang="en-US" altLang="zh-CN" sz="2800" b="1" dirty="0">
                <a:ea typeface="宋体" pitchFamily="2" charset="-122"/>
              </a:rPr>
              <a:t>),k=1,2,…,n,                                                  </a:t>
            </a:r>
          </a:p>
        </p:txBody>
      </p:sp>
      <p:graphicFrame>
        <p:nvGraphicFramePr>
          <p:cNvPr id="230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81992"/>
              </p:ext>
            </p:extLst>
          </p:nvPr>
        </p:nvGraphicFramePr>
        <p:xfrm>
          <a:off x="1726026" y="4724400"/>
          <a:ext cx="5294246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公式" r:id="rId4" imgW="2489040" imgH="253800" progId="Equation.3">
                  <p:embed/>
                </p:oleObj>
              </mc:Choice>
              <mc:Fallback>
                <p:oleObj name="公式" r:id="rId4" imgW="248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026" y="4724400"/>
                        <a:ext cx="5294246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980728"/>
            <a:ext cx="7772400" cy="69986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/>
              <a:t>n</a:t>
            </a:r>
            <a:r>
              <a:rPr lang="zh-CN" altLang="en-US" sz="2800" b="1" dirty="0"/>
              <a:t>维随机变量的边缘分布与独立性</a:t>
            </a:r>
            <a:endParaRPr lang="zh-CN" altLang="en-US" b="1" dirty="0"/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179512" y="5415290"/>
            <a:ext cx="8287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800" b="1" dirty="0">
                <a:ea typeface="宋体" pitchFamily="2" charset="-122"/>
              </a:rPr>
              <a:t>则称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en-US" altLang="zh-CN" sz="2800" b="1" baseline="-25000" dirty="0">
                <a:ea typeface="宋体" pitchFamily="2" charset="-122"/>
              </a:rPr>
              <a:t>1,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en-US" altLang="zh-CN" sz="2800" b="1" baseline="-25000" dirty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itchFamily="2" charset="-122"/>
              </a:rPr>
              <a:t>,...</a:t>
            </a:r>
            <a:r>
              <a:rPr lang="en-US" altLang="zh-CN" sz="2800" b="1" dirty="0" err="1"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ea typeface="宋体" pitchFamily="2" charset="-122"/>
              </a:rPr>
              <a:t>n</a:t>
            </a:r>
            <a:r>
              <a:rPr lang="en-US" altLang="zh-CN" sz="2800" b="1" dirty="0">
                <a:ea typeface="宋体" pitchFamily="2" charset="-122"/>
              </a:rPr>
              <a:t> </a:t>
            </a:r>
            <a:r>
              <a:rPr lang="zh-CN" altLang="en-US" sz="2800" b="1" dirty="0">
                <a:ea typeface="宋体" pitchFamily="2" charset="-122"/>
              </a:rPr>
              <a:t>相互独立，或称</a:t>
            </a:r>
            <a:r>
              <a:rPr lang="en-US" altLang="zh-CN" sz="2800" b="1" dirty="0">
                <a:ea typeface="宋体" pitchFamily="2" charset="-122"/>
              </a:rPr>
              <a:t>(X</a:t>
            </a:r>
            <a:r>
              <a:rPr lang="en-US" altLang="zh-CN" sz="2800" b="1" baseline="-25000" dirty="0">
                <a:ea typeface="宋体" pitchFamily="2" charset="-122"/>
              </a:rPr>
              <a:t>1,</a:t>
            </a:r>
            <a:r>
              <a:rPr lang="en-US" altLang="zh-CN" sz="2800" b="1" dirty="0">
                <a:ea typeface="宋体" pitchFamily="2" charset="-122"/>
              </a:rPr>
              <a:t>X</a:t>
            </a:r>
            <a:r>
              <a:rPr lang="en-US" altLang="zh-CN" sz="2800" b="1" baseline="-25000" dirty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itchFamily="2" charset="-122"/>
              </a:rPr>
              <a:t>,...</a:t>
            </a:r>
            <a:r>
              <a:rPr lang="en-US" altLang="zh-CN" sz="2800" b="1" dirty="0" err="1"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ea typeface="宋体" pitchFamily="2" charset="-122"/>
              </a:rPr>
              <a:t>n</a:t>
            </a:r>
            <a:r>
              <a:rPr lang="en-US" altLang="zh-CN" sz="2800" b="1" dirty="0">
                <a:ea typeface="宋体" pitchFamily="2" charset="-122"/>
              </a:rPr>
              <a:t>)</a:t>
            </a:r>
            <a:r>
              <a:rPr lang="zh-CN" altLang="en-US" sz="2800" b="1" dirty="0">
                <a:ea typeface="宋体" pitchFamily="2" charset="-122"/>
              </a:rPr>
              <a:t>是独立的。</a:t>
            </a:r>
          </a:p>
        </p:txBody>
      </p:sp>
    </p:spTree>
    <p:extLst>
      <p:ext uri="{BB962C8B-B14F-4D97-AF65-F5344CB8AC3E}">
        <p14:creationId xmlns:p14="http://schemas.microsoft.com/office/powerpoint/2010/main" val="3773069210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build="p" autoUpdateAnimBg="0"/>
      <p:bldP spid="23040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381000" y="1006394"/>
            <a:ext cx="8295456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0" hangingPunct="0">
              <a:lnSpc>
                <a:spcPct val="120000"/>
              </a:lnSpc>
              <a:spcAft>
                <a:spcPct val="50000"/>
              </a:spcAft>
            </a:pPr>
            <a:r>
              <a:rPr lang="zh-CN" altLang="en-US" sz="2800" b="1" dirty="0" smtClean="0">
                <a:latin typeface="Arial" pitchFamily="34" charset="0"/>
                <a:ea typeface="宋体" pitchFamily="2" charset="-122"/>
              </a:rPr>
              <a:t>      对于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离散型随机变量的情形，若对任意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</a:rPr>
              <a:t>整数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800" b="1" baseline="-250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, i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, …, i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及实数                    </a:t>
            </a:r>
            <a:r>
              <a:rPr lang="zh-CN" altLang="zh-CN" sz="2800" b="1" dirty="0" smtClean="0">
                <a:latin typeface="Arial" pitchFamily="34" charset="0"/>
                <a:ea typeface="宋体" pitchFamily="2" charset="-122"/>
              </a:rPr>
              <a:t>有</a:t>
            </a:r>
            <a:endParaRPr lang="zh-CN" altLang="zh-CN" sz="2800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251520" y="2852936"/>
            <a:ext cx="7549977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70000"/>
              </a:spcBef>
              <a:spcAft>
                <a:spcPct val="50000"/>
              </a:spcAft>
            </a:pPr>
            <a:r>
              <a:rPr lang="zh-CN" altLang="zh-CN" sz="2800" b="1" dirty="0" smtClean="0">
                <a:latin typeface="Arial" pitchFamily="34" charset="0"/>
                <a:ea typeface="宋体" pitchFamily="2" charset="-122"/>
              </a:rPr>
              <a:t>则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称离散型随机变量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相互独立。</a:t>
            </a:r>
            <a:endParaRPr lang="zh-CN" altLang="en-US" sz="2800" b="1" dirty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31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38525"/>
              </p:ext>
            </p:extLst>
          </p:nvPr>
        </p:nvGraphicFramePr>
        <p:xfrm>
          <a:off x="2892549" y="1485726"/>
          <a:ext cx="18954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Equation" r:id="rId4" imgW="698400" imgH="253800" progId="Equation.3">
                  <p:embed/>
                </p:oleObj>
              </mc:Choice>
              <mc:Fallback>
                <p:oleObj name="Equation" r:id="rId4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549" y="1485726"/>
                        <a:ext cx="18954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35861"/>
              </p:ext>
            </p:extLst>
          </p:nvPr>
        </p:nvGraphicFramePr>
        <p:xfrm>
          <a:off x="457200" y="2132856"/>
          <a:ext cx="81708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6" imgW="3098520" imgH="253800" progId="Equation.3">
                  <p:embed/>
                </p:oleObj>
              </mc:Choice>
              <mc:Fallback>
                <p:oleObj name="Equation" r:id="rId6" imgW="3098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2856"/>
                        <a:ext cx="8170863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381000" y="3950171"/>
            <a:ext cx="8295456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设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…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为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n 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个连续型随机变量，若对任意的(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R</a:t>
            </a:r>
            <a:r>
              <a:rPr lang="en-US" altLang="zh-CN" sz="2800" b="1" baseline="42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             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 (x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b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50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)f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50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)…</a:t>
            </a:r>
            <a:r>
              <a:rPr lang="en-US" altLang="zh-CN" sz="2800" b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500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</a:t>
            </a:r>
            <a:endParaRPr lang="en-US" altLang="zh-CN" sz="2800" b="1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几乎处处成立，则称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…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相互独立。       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391768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179512" y="814313"/>
            <a:ext cx="87129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宋体" pitchFamily="2" charset="-122"/>
              </a:rPr>
              <a:t>定义</a:t>
            </a:r>
            <a:r>
              <a:rPr lang="en-US" altLang="zh-CN" sz="2400" b="1" dirty="0" smtClean="0">
                <a:ea typeface="宋体" pitchFamily="2" charset="-122"/>
              </a:rPr>
              <a:t>:  </a:t>
            </a:r>
            <a:r>
              <a:rPr lang="zh-CN" altLang="en-US" sz="2400" b="1" dirty="0" smtClean="0">
                <a:ea typeface="宋体" pitchFamily="2" charset="-122"/>
              </a:rPr>
              <a:t>设</a:t>
            </a:r>
            <a:r>
              <a:rPr lang="en-US" altLang="zh-CN" sz="2400" b="1" dirty="0">
                <a:ea typeface="宋体" pitchFamily="2" charset="-122"/>
              </a:rPr>
              <a:t>n</a:t>
            </a:r>
            <a:r>
              <a:rPr lang="zh-CN" altLang="en-US" sz="2400" b="1" dirty="0">
                <a:ea typeface="宋体" pitchFamily="2" charset="-122"/>
              </a:rPr>
              <a:t>维随机变量</a:t>
            </a:r>
            <a:r>
              <a:rPr lang="en-US" altLang="zh-CN" sz="2400" b="1" dirty="0">
                <a:ea typeface="宋体" pitchFamily="2" charset="-122"/>
              </a:rPr>
              <a:t>(X</a:t>
            </a:r>
            <a:r>
              <a:rPr lang="en-US" altLang="zh-CN" sz="2400" b="1" baseline="-25000" dirty="0">
                <a:ea typeface="宋体" pitchFamily="2" charset="-122"/>
              </a:rPr>
              <a:t>1,</a:t>
            </a:r>
            <a:r>
              <a:rPr lang="en-US" altLang="zh-CN" sz="2400" b="1" dirty="0">
                <a:ea typeface="宋体" pitchFamily="2" charset="-122"/>
              </a:rPr>
              <a:t>X</a:t>
            </a:r>
            <a:r>
              <a:rPr lang="en-US" altLang="zh-CN" sz="2400" b="1" baseline="-25000" dirty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,...</a:t>
            </a:r>
            <a:r>
              <a:rPr lang="en-US" altLang="zh-CN" sz="2400" b="1" dirty="0" err="1"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ea typeface="宋体" pitchFamily="2" charset="-122"/>
              </a:rPr>
              <a:t>n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zh-CN" altLang="en-US" sz="2400" b="1" dirty="0">
                <a:ea typeface="宋体" pitchFamily="2" charset="-122"/>
              </a:rPr>
              <a:t>的</a:t>
            </a:r>
            <a:r>
              <a:rPr lang="zh-CN" altLang="en-US" sz="2400" b="1" dirty="0" smtClean="0">
                <a:ea typeface="宋体" pitchFamily="2" charset="-122"/>
              </a:rPr>
              <a:t>分布函数为</a:t>
            </a:r>
            <a:r>
              <a:rPr lang="en-US" altLang="zh-CN" sz="2400" b="1" dirty="0" smtClean="0">
                <a:ea typeface="宋体" pitchFamily="2" charset="-122"/>
              </a:rPr>
              <a:t>F</a:t>
            </a:r>
            <a:r>
              <a:rPr lang="en-US" altLang="zh-CN" sz="2400" b="1" baseline="-25000" dirty="0" smtClean="0">
                <a:ea typeface="宋体" pitchFamily="2" charset="-122"/>
              </a:rPr>
              <a:t>X</a:t>
            </a:r>
            <a:r>
              <a:rPr lang="en-US" altLang="zh-CN" sz="2400" b="1" dirty="0" smtClean="0">
                <a:ea typeface="宋体" pitchFamily="2" charset="-122"/>
              </a:rPr>
              <a:t>(x</a:t>
            </a:r>
            <a:r>
              <a:rPr lang="en-US" altLang="zh-CN" sz="2400" b="1" baseline="-25000" dirty="0" smtClean="0">
                <a:ea typeface="宋体" pitchFamily="2" charset="-122"/>
              </a:rPr>
              <a:t>1</a:t>
            </a:r>
            <a:r>
              <a:rPr lang="en-US" altLang="zh-CN" sz="2400" b="1" dirty="0" smtClean="0">
                <a:ea typeface="宋体" pitchFamily="2" charset="-122"/>
              </a:rPr>
              <a:t>,x</a:t>
            </a:r>
            <a:r>
              <a:rPr lang="en-US" altLang="zh-CN" sz="2400" b="1" baseline="-25000" dirty="0" smtClean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,...</a:t>
            </a:r>
            <a:r>
              <a:rPr lang="en-US" altLang="zh-CN" sz="2400" b="1" dirty="0" err="1"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ea typeface="宋体" pitchFamily="2" charset="-122"/>
              </a:rPr>
              <a:t>n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zh-CN" altLang="en-US" sz="2400" b="1" dirty="0">
                <a:ea typeface="宋体" pitchFamily="2" charset="-122"/>
              </a:rPr>
              <a:t>；</a:t>
            </a:r>
            <a:r>
              <a:rPr lang="en-US" altLang="zh-CN" sz="2400" b="1" dirty="0">
                <a:ea typeface="宋体" pitchFamily="2" charset="-122"/>
              </a:rPr>
              <a:t>m</a:t>
            </a:r>
            <a:r>
              <a:rPr lang="zh-CN" altLang="en-US" sz="2400" b="1" dirty="0">
                <a:ea typeface="宋体" pitchFamily="2" charset="-122"/>
              </a:rPr>
              <a:t>维随机变量</a:t>
            </a:r>
            <a:r>
              <a:rPr lang="en-US" altLang="zh-CN" sz="2400" b="1" dirty="0">
                <a:ea typeface="宋体" pitchFamily="2" charset="-122"/>
              </a:rPr>
              <a:t>(Y</a:t>
            </a:r>
            <a:r>
              <a:rPr lang="en-US" altLang="zh-CN" sz="2400" b="1" baseline="-25000" dirty="0">
                <a:ea typeface="宋体" pitchFamily="2" charset="-122"/>
              </a:rPr>
              <a:t>1,</a:t>
            </a:r>
            <a:r>
              <a:rPr lang="en-US" altLang="zh-CN" sz="2400" b="1" dirty="0">
                <a:ea typeface="宋体" pitchFamily="2" charset="-122"/>
              </a:rPr>
              <a:t>Y</a:t>
            </a:r>
            <a:r>
              <a:rPr lang="en-US" altLang="zh-CN" sz="2400" b="1" baseline="-25000" dirty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,…</a:t>
            </a:r>
            <a:r>
              <a:rPr lang="en-US" altLang="zh-CN" sz="2400" b="1" dirty="0" err="1">
                <a:ea typeface="宋体" pitchFamily="2" charset="-122"/>
              </a:rPr>
              <a:t>Y</a:t>
            </a:r>
            <a:r>
              <a:rPr lang="en-US" altLang="zh-CN" sz="2400" b="1" baseline="-25000" dirty="0" err="1">
                <a:ea typeface="宋体" pitchFamily="2" charset="-122"/>
              </a:rPr>
              <a:t>m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zh-CN" altLang="en-US" sz="2400" b="1" dirty="0" smtClean="0">
                <a:ea typeface="宋体" pitchFamily="2" charset="-122"/>
              </a:rPr>
              <a:t>的分布函数</a:t>
            </a:r>
            <a:r>
              <a:rPr lang="zh-CN" altLang="en-US" sz="2400" b="1" dirty="0">
                <a:ea typeface="宋体" pitchFamily="2" charset="-122"/>
              </a:rPr>
              <a:t>为</a:t>
            </a:r>
            <a:r>
              <a:rPr lang="en-US" altLang="zh-CN" sz="2400" b="1" dirty="0">
                <a:ea typeface="宋体" pitchFamily="2" charset="-122"/>
              </a:rPr>
              <a:t>F</a:t>
            </a:r>
            <a:r>
              <a:rPr lang="en-US" altLang="zh-CN" sz="2400" b="1" baseline="-25000" dirty="0">
                <a:ea typeface="宋体" pitchFamily="2" charset="-122"/>
              </a:rPr>
              <a:t>Y</a:t>
            </a:r>
            <a:r>
              <a:rPr lang="en-US" altLang="zh-CN" sz="2400" b="1" dirty="0">
                <a:ea typeface="宋体" pitchFamily="2" charset="-122"/>
              </a:rPr>
              <a:t>(y</a:t>
            </a:r>
            <a:r>
              <a:rPr lang="en-US" altLang="zh-CN" sz="2400" b="1" baseline="-25000" dirty="0">
                <a:ea typeface="宋体" pitchFamily="2" charset="-122"/>
              </a:rPr>
              <a:t>1,</a:t>
            </a:r>
            <a:r>
              <a:rPr lang="en-US" altLang="zh-CN" sz="2400" b="1" dirty="0">
                <a:ea typeface="宋体" pitchFamily="2" charset="-122"/>
              </a:rPr>
              <a:t>y</a:t>
            </a:r>
            <a:r>
              <a:rPr lang="en-US" altLang="zh-CN" sz="2400" b="1" baseline="-25000" dirty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,…</a:t>
            </a:r>
            <a:r>
              <a:rPr lang="en-US" altLang="zh-CN" sz="2400" b="1" dirty="0" err="1">
                <a:ea typeface="宋体" pitchFamily="2" charset="-122"/>
              </a:rPr>
              <a:t>y</a:t>
            </a:r>
            <a:r>
              <a:rPr lang="en-US" altLang="zh-CN" sz="2400" b="1" baseline="-25000" dirty="0" err="1">
                <a:ea typeface="宋体" pitchFamily="2" charset="-122"/>
              </a:rPr>
              <a:t>m</a:t>
            </a:r>
            <a:r>
              <a:rPr lang="en-US" altLang="zh-CN" sz="2400" b="1" dirty="0">
                <a:ea typeface="宋体" pitchFamily="2" charset="-122"/>
              </a:rPr>
              <a:t>), </a:t>
            </a:r>
            <a:r>
              <a:rPr lang="en-US" altLang="zh-CN" sz="2400" b="1" dirty="0" err="1" smtClean="0">
                <a:ea typeface="宋体" pitchFamily="2" charset="-122"/>
              </a:rPr>
              <a:t>n+m</a:t>
            </a:r>
            <a:r>
              <a:rPr lang="zh-CN" altLang="en-US" sz="2400" b="1" dirty="0">
                <a:ea typeface="宋体" pitchFamily="2" charset="-122"/>
              </a:rPr>
              <a:t>维</a:t>
            </a:r>
            <a:r>
              <a:rPr lang="zh-CN" altLang="en-US" sz="2400" b="1" dirty="0" smtClean="0">
                <a:ea typeface="宋体" pitchFamily="2" charset="-122"/>
              </a:rPr>
              <a:t>随机变量</a:t>
            </a:r>
            <a:r>
              <a:rPr lang="en-US" altLang="zh-CN" sz="2400" b="1" dirty="0" smtClean="0">
                <a:ea typeface="宋体" pitchFamily="2" charset="-122"/>
              </a:rPr>
              <a:t>(X</a:t>
            </a:r>
            <a:r>
              <a:rPr lang="en-US" altLang="zh-CN" sz="2400" b="1" baseline="-25000" dirty="0" smtClean="0">
                <a:ea typeface="宋体" pitchFamily="2" charset="-122"/>
              </a:rPr>
              <a:t>1,</a:t>
            </a:r>
            <a:r>
              <a:rPr lang="en-US" altLang="zh-CN" sz="2400" b="1" dirty="0" smtClean="0">
                <a:ea typeface="宋体" pitchFamily="2" charset="-122"/>
              </a:rPr>
              <a:t>X</a:t>
            </a:r>
            <a:r>
              <a:rPr lang="en-US" altLang="zh-CN" sz="2400" b="1" baseline="-25000" dirty="0" smtClean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,...</a:t>
            </a:r>
            <a:r>
              <a:rPr lang="en-US" altLang="zh-CN" sz="2400" b="1" dirty="0" err="1"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ea typeface="宋体" pitchFamily="2" charset="-122"/>
              </a:rPr>
              <a:t>n</a:t>
            </a:r>
            <a:r>
              <a:rPr lang="en-US" altLang="zh-CN" sz="2400" b="1" dirty="0">
                <a:ea typeface="宋体" pitchFamily="2" charset="-122"/>
              </a:rPr>
              <a:t> ,Y</a:t>
            </a:r>
            <a:r>
              <a:rPr lang="en-US" altLang="zh-CN" sz="2400" b="1" baseline="-25000" dirty="0">
                <a:ea typeface="宋体" pitchFamily="2" charset="-122"/>
              </a:rPr>
              <a:t>1,</a:t>
            </a:r>
            <a:r>
              <a:rPr lang="en-US" altLang="zh-CN" sz="2400" b="1" dirty="0">
                <a:ea typeface="宋体" pitchFamily="2" charset="-122"/>
              </a:rPr>
              <a:t>Y</a:t>
            </a:r>
            <a:r>
              <a:rPr lang="en-US" altLang="zh-CN" sz="2400" b="1" baseline="-25000" dirty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,…</a:t>
            </a:r>
            <a:r>
              <a:rPr lang="en-US" altLang="zh-CN" sz="2400" b="1" dirty="0" err="1">
                <a:ea typeface="宋体" pitchFamily="2" charset="-122"/>
              </a:rPr>
              <a:t>Y</a:t>
            </a:r>
            <a:r>
              <a:rPr lang="en-US" altLang="zh-CN" sz="2400" b="1" baseline="-25000" dirty="0" err="1">
                <a:ea typeface="宋体" pitchFamily="2" charset="-122"/>
              </a:rPr>
              <a:t>m</a:t>
            </a:r>
            <a:r>
              <a:rPr lang="en-US" altLang="zh-CN" sz="2400" b="1" dirty="0" smtClean="0">
                <a:ea typeface="宋体" pitchFamily="2" charset="-122"/>
              </a:rPr>
              <a:t>)</a:t>
            </a:r>
            <a:r>
              <a:rPr lang="zh-CN" altLang="en-US" sz="2400" b="1" dirty="0" smtClean="0">
                <a:ea typeface="宋体" pitchFamily="2" charset="-122"/>
              </a:rPr>
              <a:t>的</a:t>
            </a:r>
            <a:r>
              <a:rPr lang="zh-CN" altLang="en-US" sz="2400" b="1" dirty="0">
                <a:ea typeface="宋体" pitchFamily="2" charset="-122"/>
              </a:rPr>
              <a:t>分布函数为</a:t>
            </a:r>
            <a:r>
              <a:rPr lang="en-US" altLang="zh-CN" sz="2400" b="1" dirty="0">
                <a:ea typeface="宋体" pitchFamily="2" charset="-122"/>
              </a:rPr>
              <a:t>F</a:t>
            </a:r>
            <a:r>
              <a:rPr lang="zh-CN" altLang="en-US" sz="2400" b="1" dirty="0">
                <a:ea typeface="宋体" pitchFamily="2" charset="-122"/>
              </a:rPr>
              <a:t>（</a:t>
            </a:r>
            <a:r>
              <a:rPr lang="en-US" altLang="zh-CN" sz="2400" b="1" dirty="0">
                <a:ea typeface="宋体" pitchFamily="2" charset="-122"/>
              </a:rPr>
              <a:t>x</a:t>
            </a:r>
            <a:r>
              <a:rPr lang="en-US" altLang="zh-CN" sz="2400" b="1" baseline="-25000" dirty="0">
                <a:ea typeface="宋体" pitchFamily="2" charset="-122"/>
              </a:rPr>
              <a:t>1</a:t>
            </a:r>
            <a:r>
              <a:rPr lang="en-US" altLang="zh-CN" sz="2400" b="1" dirty="0">
                <a:ea typeface="宋体" pitchFamily="2" charset="-122"/>
              </a:rPr>
              <a:t>,x</a:t>
            </a:r>
            <a:r>
              <a:rPr lang="en-US" altLang="zh-CN" sz="2400" b="1" baseline="-25000" dirty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,...</a:t>
            </a:r>
            <a:r>
              <a:rPr lang="en-US" altLang="zh-CN" sz="2400" b="1" dirty="0" err="1"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ea typeface="宋体" pitchFamily="2" charset="-122"/>
              </a:rPr>
              <a:t>n</a:t>
            </a:r>
            <a:r>
              <a:rPr lang="en-US" altLang="zh-CN" sz="2400" b="1" dirty="0">
                <a:ea typeface="宋体" pitchFamily="2" charset="-122"/>
              </a:rPr>
              <a:t>, y</a:t>
            </a:r>
            <a:r>
              <a:rPr lang="en-US" altLang="zh-CN" sz="2400" b="1" baseline="-25000" dirty="0">
                <a:ea typeface="宋体" pitchFamily="2" charset="-122"/>
              </a:rPr>
              <a:t>1,</a:t>
            </a:r>
            <a:r>
              <a:rPr lang="en-US" altLang="zh-CN" sz="2400" b="1" dirty="0">
                <a:ea typeface="宋体" pitchFamily="2" charset="-122"/>
              </a:rPr>
              <a:t>y</a:t>
            </a:r>
            <a:r>
              <a:rPr lang="en-US" altLang="zh-CN" sz="2400" b="1" baseline="-25000" dirty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,…</a:t>
            </a:r>
            <a:r>
              <a:rPr lang="en-US" altLang="zh-CN" sz="2400" b="1" dirty="0" err="1">
                <a:ea typeface="宋体" pitchFamily="2" charset="-122"/>
              </a:rPr>
              <a:t>y</a:t>
            </a:r>
            <a:r>
              <a:rPr lang="en-US" altLang="zh-CN" sz="2400" b="1" baseline="-25000" dirty="0" err="1">
                <a:ea typeface="宋体" pitchFamily="2" charset="-122"/>
              </a:rPr>
              <a:t>m</a:t>
            </a:r>
            <a:r>
              <a:rPr lang="en-US" altLang="zh-CN" sz="2400" b="1" dirty="0" smtClean="0">
                <a:ea typeface="宋体" pitchFamily="2" charset="-122"/>
              </a:rPr>
              <a:t>).</a:t>
            </a:r>
            <a:r>
              <a:rPr lang="zh-CN" altLang="en-US" sz="2400" b="1" dirty="0" smtClean="0">
                <a:ea typeface="宋体" pitchFamily="2" charset="-122"/>
              </a:rPr>
              <a:t>如果</a:t>
            </a:r>
            <a:endParaRPr lang="zh-CN" altLang="en-US" sz="2400" b="1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a typeface="宋体" pitchFamily="2" charset="-122"/>
              </a:rPr>
              <a:t>              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,x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,...</a:t>
            </a: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, y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1,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,…</a:t>
            </a: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)=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(x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,x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,...</a:t>
            </a: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 F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(y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1,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,…</a:t>
            </a: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a typeface="宋体" pitchFamily="2" charset="-122"/>
              </a:rPr>
              <a:t>则称</a:t>
            </a:r>
            <a:r>
              <a:rPr lang="en-US" altLang="zh-CN" sz="2400" b="1" dirty="0">
                <a:ea typeface="宋体" pitchFamily="2" charset="-122"/>
              </a:rPr>
              <a:t>n</a:t>
            </a:r>
            <a:r>
              <a:rPr lang="zh-CN" altLang="en-US" sz="2400" b="1" dirty="0">
                <a:ea typeface="宋体" pitchFamily="2" charset="-122"/>
              </a:rPr>
              <a:t>维随机变量</a:t>
            </a:r>
            <a:r>
              <a:rPr lang="en-US" altLang="zh-CN" sz="2400" b="1" dirty="0">
                <a:ea typeface="宋体" pitchFamily="2" charset="-122"/>
              </a:rPr>
              <a:t>(X</a:t>
            </a:r>
            <a:r>
              <a:rPr lang="en-US" altLang="zh-CN" sz="2400" b="1" baseline="-25000" dirty="0">
                <a:ea typeface="宋体" pitchFamily="2" charset="-122"/>
              </a:rPr>
              <a:t>1,</a:t>
            </a:r>
            <a:r>
              <a:rPr lang="en-US" altLang="zh-CN" sz="2400" b="1" dirty="0">
                <a:ea typeface="宋体" pitchFamily="2" charset="-122"/>
              </a:rPr>
              <a:t>X</a:t>
            </a:r>
            <a:r>
              <a:rPr lang="en-US" altLang="zh-CN" sz="2400" b="1" baseline="-25000" dirty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,...</a:t>
            </a:r>
            <a:r>
              <a:rPr lang="en-US" altLang="zh-CN" sz="2400" b="1" dirty="0" err="1">
                <a:ea typeface="宋体" pitchFamily="2" charset="-122"/>
              </a:rPr>
              <a:t>X</a:t>
            </a:r>
            <a:r>
              <a:rPr lang="en-US" altLang="zh-CN" sz="2400" b="1" baseline="-25000" dirty="0" err="1">
                <a:ea typeface="宋体" pitchFamily="2" charset="-122"/>
              </a:rPr>
              <a:t>n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zh-CN" altLang="en-US" sz="2400" b="1" dirty="0">
                <a:ea typeface="宋体" pitchFamily="2" charset="-122"/>
              </a:rPr>
              <a:t>与</a:t>
            </a:r>
            <a:r>
              <a:rPr lang="en-US" altLang="zh-CN" sz="2400" b="1" dirty="0">
                <a:ea typeface="宋体" pitchFamily="2" charset="-122"/>
              </a:rPr>
              <a:t>m</a:t>
            </a:r>
            <a:r>
              <a:rPr lang="zh-CN" altLang="en-US" sz="2400" b="1" dirty="0">
                <a:ea typeface="宋体" pitchFamily="2" charset="-122"/>
              </a:rPr>
              <a:t>维</a:t>
            </a:r>
            <a:r>
              <a:rPr lang="zh-CN" altLang="en-US" sz="2400" b="1" dirty="0" smtClean="0">
                <a:ea typeface="宋体" pitchFamily="2" charset="-122"/>
              </a:rPr>
              <a:t>随机变量</a:t>
            </a:r>
            <a:r>
              <a:rPr lang="en-US" altLang="zh-CN" sz="2400" b="1" dirty="0">
                <a:ea typeface="宋体" pitchFamily="2" charset="-122"/>
              </a:rPr>
              <a:t>(Y</a:t>
            </a:r>
            <a:r>
              <a:rPr lang="en-US" altLang="zh-CN" sz="2400" b="1" baseline="-25000" dirty="0">
                <a:ea typeface="宋体" pitchFamily="2" charset="-122"/>
              </a:rPr>
              <a:t>1,</a:t>
            </a:r>
            <a:r>
              <a:rPr lang="en-US" altLang="zh-CN" sz="2400" b="1" dirty="0">
                <a:ea typeface="宋体" pitchFamily="2" charset="-122"/>
              </a:rPr>
              <a:t>Y</a:t>
            </a:r>
            <a:r>
              <a:rPr lang="en-US" altLang="zh-CN" sz="2400" b="1" baseline="-25000" dirty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,…</a:t>
            </a:r>
            <a:r>
              <a:rPr lang="en-US" altLang="zh-CN" sz="2400" b="1" dirty="0" err="1">
                <a:ea typeface="宋体" pitchFamily="2" charset="-122"/>
              </a:rPr>
              <a:t>Y</a:t>
            </a:r>
            <a:r>
              <a:rPr lang="en-US" altLang="zh-CN" sz="2400" b="1" baseline="-25000" dirty="0" err="1">
                <a:ea typeface="宋体" pitchFamily="2" charset="-122"/>
              </a:rPr>
              <a:t>m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zh-CN" altLang="en-US" sz="2400" b="1" dirty="0">
                <a:ea typeface="宋体" pitchFamily="2" charset="-122"/>
              </a:rPr>
              <a:t>独立。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4149080"/>
            <a:ext cx="8712968" cy="211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: </a:t>
            </a:r>
            <a:r>
              <a:rPr lang="zh-CN" altLang="en-US" sz="2800" b="1" dirty="0" smtClean="0">
                <a:latin typeface="+mn-ea"/>
              </a:rPr>
              <a:t>设</a:t>
            </a:r>
            <a:r>
              <a:rPr lang="en-US" altLang="zh-CN" sz="2800" b="1" dirty="0">
                <a:latin typeface="+mn-ea"/>
              </a:rPr>
              <a:t>(X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en-US" altLang="zh-CN" sz="2800" b="1" baseline="-25000" dirty="0">
                <a:latin typeface="+mn-ea"/>
              </a:rPr>
              <a:t>,</a:t>
            </a:r>
            <a:r>
              <a:rPr lang="en-US" altLang="zh-CN" sz="2800" b="1" dirty="0">
                <a:latin typeface="+mn-ea"/>
              </a:rPr>
              <a:t>X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, …, </a:t>
            </a:r>
            <a:r>
              <a:rPr lang="en-US" altLang="zh-CN" sz="2800" b="1" dirty="0" err="1">
                <a:latin typeface="+mn-ea"/>
              </a:rPr>
              <a:t>X</a:t>
            </a:r>
            <a:r>
              <a:rPr lang="en-US" altLang="zh-CN" sz="2800" b="1" baseline="-25000" dirty="0" err="1">
                <a:latin typeface="+mn-ea"/>
              </a:rPr>
              <a:t>n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(Y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, Y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,…</a:t>
            </a:r>
            <a:r>
              <a:rPr lang="zh-CN" altLang="en-US" sz="2800" b="1" dirty="0">
                <a:latin typeface="+mn-ea"/>
              </a:rPr>
              <a:t>， </a:t>
            </a:r>
            <a:r>
              <a:rPr lang="en-US" altLang="zh-CN" sz="2800" b="1" dirty="0" err="1">
                <a:latin typeface="+mn-ea"/>
              </a:rPr>
              <a:t>Y</a:t>
            </a:r>
            <a:r>
              <a:rPr lang="en-US" altLang="zh-CN" sz="2800" b="1" baseline="-25000" dirty="0" err="1">
                <a:latin typeface="+mn-ea"/>
              </a:rPr>
              <a:t>m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相互独立，则</a:t>
            </a:r>
            <a:r>
              <a:rPr lang="en-US" altLang="zh-CN" sz="2800" b="1" dirty="0">
                <a:latin typeface="+mn-ea"/>
              </a:rPr>
              <a:t>X</a:t>
            </a:r>
            <a:r>
              <a:rPr lang="en-US" altLang="zh-CN" sz="2800" b="1" baseline="-25000" dirty="0">
                <a:latin typeface="+mn-ea"/>
              </a:rPr>
              <a:t>i </a:t>
            </a:r>
            <a:r>
              <a:rPr lang="en-US" altLang="zh-CN" sz="2800" b="1" dirty="0">
                <a:latin typeface="+mn-ea"/>
              </a:rPr>
              <a:t>(i=1, 2, …, n))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Y</a:t>
            </a:r>
            <a:r>
              <a:rPr lang="en-US" altLang="zh-CN" sz="2800" b="1" baseline="-25000" dirty="0">
                <a:latin typeface="+mn-ea"/>
              </a:rPr>
              <a:t>i</a:t>
            </a:r>
            <a:r>
              <a:rPr lang="en-US" altLang="zh-CN" sz="2800" b="1" dirty="0">
                <a:latin typeface="+mn-ea"/>
              </a:rPr>
              <a:t> (i=1, 2, …, m)</a:t>
            </a:r>
            <a:r>
              <a:rPr lang="zh-CN" altLang="en-US" sz="2800" b="1" dirty="0">
                <a:latin typeface="+mn-ea"/>
              </a:rPr>
              <a:t>相互独立；又若</a:t>
            </a:r>
            <a:r>
              <a:rPr lang="en-US" altLang="zh-CN" sz="2800" b="1" dirty="0">
                <a:latin typeface="+mn-ea"/>
              </a:rPr>
              <a:t>h, g</a:t>
            </a:r>
            <a:r>
              <a:rPr lang="zh-CN" altLang="zh-CN" sz="2800" b="1" dirty="0">
                <a:latin typeface="+mn-ea"/>
              </a:rPr>
              <a:t>是连续函数，则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h(X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,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, …, 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eaLnBrk="0" hangingPunct="0">
              <a:lnSpc>
                <a:spcPct val="110000"/>
              </a:lnSpc>
              <a:spcAft>
                <a:spcPct val="50000"/>
              </a:spcAft>
            </a:pP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g(Y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, Y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,…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， 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Y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相互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独立</a:t>
            </a:r>
            <a:r>
              <a:rPr lang="en-US" altLang="zh-CN" sz="28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925574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  <p:bldP spid="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620512" y="1657381"/>
            <a:ext cx="7723589" cy="195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ea typeface="宋体" pitchFamily="2" charset="-122"/>
              </a:rPr>
              <a:t>设随机变量</a:t>
            </a:r>
            <a:r>
              <a:rPr lang="en-US" altLang="zh-CN" sz="2800">
                <a:ea typeface="宋体" pitchFamily="2" charset="-122"/>
              </a:rPr>
              <a:t>X</a:t>
            </a:r>
            <a:r>
              <a:rPr lang="zh-CN" altLang="zh-CN" sz="2800">
                <a:ea typeface="宋体" pitchFamily="2" charset="-122"/>
              </a:rPr>
              <a:t>与</a:t>
            </a:r>
            <a:r>
              <a:rPr lang="en-US" altLang="zh-CN" sz="2800">
                <a:ea typeface="宋体" pitchFamily="2" charset="-122"/>
              </a:rPr>
              <a:t>Y</a:t>
            </a:r>
            <a:r>
              <a:rPr lang="zh-CN" altLang="zh-CN" sz="2800">
                <a:ea typeface="宋体" pitchFamily="2" charset="-122"/>
              </a:rPr>
              <a:t>的</a:t>
            </a:r>
            <a:r>
              <a:rPr lang="zh-CN" altLang="zh-CN" sz="2800" b="1">
                <a:ea typeface="宋体" pitchFamily="2" charset="-122"/>
              </a:rPr>
              <a:t>联合分布</a:t>
            </a:r>
            <a:r>
              <a:rPr lang="zh-CN" altLang="en-US" sz="2800" b="1">
                <a:ea typeface="宋体" pitchFamily="2" charset="-122"/>
              </a:rPr>
              <a:t>律</a:t>
            </a:r>
            <a:r>
              <a:rPr lang="zh-CN" altLang="en-US" sz="2800">
                <a:ea typeface="宋体" pitchFamily="2" charset="-122"/>
              </a:rPr>
              <a:t>为 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ea typeface="宋体" pitchFamily="2" charset="-122"/>
              </a:rPr>
              <a:t>         </a:t>
            </a:r>
            <a:r>
              <a:rPr lang="en-US" altLang="zh-CN" sz="2800">
                <a:ea typeface="宋体" pitchFamily="2" charset="-122"/>
              </a:rPr>
              <a:t>(X, Y)</a:t>
            </a:r>
            <a:r>
              <a:rPr lang="zh-CN" altLang="en-US" sz="2800">
                <a:ea typeface="宋体" pitchFamily="2" charset="-122"/>
              </a:rPr>
              <a:t>～ </a:t>
            </a:r>
            <a:r>
              <a:rPr lang="en-US" altLang="zh-CN" sz="2800">
                <a:ea typeface="宋体" pitchFamily="2" charset="-122"/>
              </a:rPr>
              <a:t>P{X</a:t>
            </a:r>
            <a:r>
              <a:rPr lang="zh-CN" altLang="en-US" sz="2800">
                <a:ea typeface="宋体" pitchFamily="2" charset="-122"/>
              </a:rPr>
              <a:t>＝</a:t>
            </a:r>
            <a:r>
              <a:rPr lang="en-US" altLang="zh-CN" sz="2800">
                <a:ea typeface="宋体" pitchFamily="2" charset="-122"/>
              </a:rPr>
              <a:t>x</a:t>
            </a:r>
            <a:r>
              <a:rPr lang="en-US" altLang="zh-CN" sz="2800" baseline="-25000">
                <a:ea typeface="宋体" pitchFamily="2" charset="-122"/>
              </a:rPr>
              <a:t>i</a:t>
            </a:r>
            <a:r>
              <a:rPr lang="en-US" altLang="zh-CN" sz="2800">
                <a:ea typeface="宋体" pitchFamily="2" charset="-122"/>
              </a:rPr>
              <a:t>, Y</a:t>
            </a:r>
            <a:r>
              <a:rPr lang="zh-CN" altLang="en-US" sz="2800">
                <a:ea typeface="宋体" pitchFamily="2" charset="-122"/>
              </a:rPr>
              <a:t>＝ </a:t>
            </a:r>
            <a:r>
              <a:rPr lang="en-US" altLang="zh-CN" sz="2800">
                <a:ea typeface="宋体" pitchFamily="2" charset="-122"/>
              </a:rPr>
              <a:t>y</a:t>
            </a:r>
            <a:r>
              <a:rPr lang="en-US" altLang="zh-CN" sz="2800" baseline="-25000">
                <a:ea typeface="宋体" pitchFamily="2" charset="-122"/>
              </a:rPr>
              <a:t>j</a:t>
            </a:r>
            <a:r>
              <a:rPr lang="en-US" altLang="zh-CN" sz="2800">
                <a:ea typeface="宋体" pitchFamily="2" charset="-122"/>
              </a:rPr>
              <a:t>,}</a:t>
            </a:r>
            <a:r>
              <a:rPr lang="zh-CN" altLang="en-US" sz="2800">
                <a:ea typeface="宋体" pitchFamily="2" charset="-122"/>
              </a:rPr>
              <a:t>＝ </a:t>
            </a:r>
            <a:r>
              <a:rPr lang="en-US" altLang="zh-CN" sz="2800">
                <a:ea typeface="宋体" pitchFamily="2" charset="-122"/>
              </a:rPr>
              <a:t>p</a:t>
            </a:r>
            <a:r>
              <a:rPr lang="en-US" altLang="zh-CN" sz="2800" baseline="-25000">
                <a:ea typeface="宋体" pitchFamily="2" charset="-122"/>
              </a:rPr>
              <a:t>ij </a:t>
            </a:r>
            <a:r>
              <a:rPr lang="zh-CN" altLang="en-US" sz="2800" baseline="-25000">
                <a:ea typeface="宋体" pitchFamily="2" charset="-122"/>
              </a:rPr>
              <a:t>，</a:t>
            </a:r>
            <a:r>
              <a:rPr lang="en-US" altLang="zh-CN" sz="2800">
                <a:ea typeface="宋体" pitchFamily="2" charset="-122"/>
              </a:rPr>
              <a:t>(i, j</a:t>
            </a:r>
            <a:r>
              <a:rPr lang="zh-CN" altLang="en-US" sz="2800">
                <a:ea typeface="宋体" pitchFamily="2" charset="-122"/>
              </a:rPr>
              <a:t>＝</a:t>
            </a:r>
            <a:r>
              <a:rPr lang="en-US" altLang="zh-CN" sz="2800">
                <a:ea typeface="宋体" pitchFamily="2" charset="-122"/>
              </a:rPr>
              <a:t>1, 2, … )</a:t>
            </a:r>
            <a:r>
              <a:rPr lang="zh-CN" altLang="en-US" sz="2800">
                <a:ea typeface="宋体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ea typeface="宋体" pitchFamily="2" charset="-122"/>
              </a:rPr>
              <a:t>X</a:t>
            </a:r>
            <a:r>
              <a:rPr lang="zh-CN" altLang="zh-CN" sz="2800">
                <a:ea typeface="宋体" pitchFamily="2" charset="-122"/>
              </a:rPr>
              <a:t>和</a:t>
            </a:r>
            <a:r>
              <a:rPr lang="en-US" altLang="zh-CN" sz="2800">
                <a:ea typeface="宋体" pitchFamily="2" charset="-122"/>
              </a:rPr>
              <a:t>Y</a:t>
            </a:r>
            <a:r>
              <a:rPr lang="zh-CN" altLang="zh-CN" sz="2800">
                <a:ea typeface="宋体" pitchFamily="2" charset="-122"/>
              </a:rPr>
              <a:t>的边缘分布律分别为</a:t>
            </a:r>
            <a:endParaRPr lang="zh-CN" altLang="en-US" sz="2800">
              <a:ea typeface="宋体" pitchFamily="2" charset="-122"/>
            </a:endParaRP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62512"/>
              </p:ext>
            </p:extLst>
          </p:nvPr>
        </p:nvGraphicFramePr>
        <p:xfrm>
          <a:off x="1371600" y="3506886"/>
          <a:ext cx="65976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公式" r:id="rId4" imgW="2044440" imgH="368280" progId="Equation.3">
                  <p:embed/>
                </p:oleObj>
              </mc:Choice>
              <mc:Fallback>
                <p:oleObj name="公式" r:id="rId4" imgW="20444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6886"/>
                        <a:ext cx="65976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064568"/>
            <a:ext cx="8143056" cy="852264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800" b="1" dirty="0" smtClean="0"/>
              <a:t>一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离散</a:t>
            </a:r>
            <a:r>
              <a:rPr lang="zh-CN" altLang="en-US" sz="2800" b="1" dirty="0"/>
              <a:t>型随机变量的条件分布律</a:t>
            </a:r>
            <a:endParaRPr lang="zh-CN" altLang="en-US" dirty="0"/>
          </a:p>
        </p:txBody>
      </p:sp>
      <p:graphicFrame>
        <p:nvGraphicFramePr>
          <p:cNvPr id="247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89811"/>
              </p:ext>
            </p:extLst>
          </p:nvPr>
        </p:nvGraphicFramePr>
        <p:xfrm>
          <a:off x="1447800" y="4497486"/>
          <a:ext cx="67611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7" name="公式" r:id="rId6" imgW="2095200" imgH="355320" progId="Equation.3">
                  <p:embed/>
                </p:oleObj>
              </mc:Choice>
              <mc:Fallback>
                <p:oleObj name="公式" r:id="rId6" imgW="20952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7486"/>
                        <a:ext cx="67611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92088" y="18864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30000"/>
              </a:lnSpc>
            </a:pPr>
            <a:r>
              <a:rPr lang="en-US" altLang="zh-CN" sz="3200" b="1" dirty="0" smtClean="0"/>
              <a:t>3.3 </a:t>
            </a:r>
            <a:r>
              <a:rPr lang="zh-CN" altLang="en-US" sz="3200" b="1" dirty="0" smtClean="0"/>
              <a:t>条件分布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894837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  <p:bldP spid="247813" grpId="0" autoUpdateAnimBg="0"/>
      <p:bldP spid="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1026"/>
          <p:cNvSpPr txBox="1">
            <a:spLocks noChangeArrowheads="1"/>
          </p:cNvSpPr>
          <p:nvPr/>
        </p:nvSpPr>
        <p:spPr bwMode="auto">
          <a:xfrm>
            <a:off x="251520" y="2661151"/>
            <a:ext cx="7696200" cy="66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ea typeface="宋体" pitchFamily="2" charset="-122"/>
              </a:rPr>
              <a:t>为</a:t>
            </a:r>
            <a:r>
              <a:rPr lang="en-US" altLang="zh-CN" sz="2800" dirty="0">
                <a:ea typeface="宋体" pitchFamily="2" charset="-122"/>
              </a:rPr>
              <a:t>Y</a:t>
            </a:r>
            <a:r>
              <a:rPr lang="zh-CN" altLang="en-US" sz="2800" dirty="0">
                <a:ea typeface="宋体" pitchFamily="2" charset="-122"/>
              </a:rPr>
              <a:t>＝ </a:t>
            </a:r>
            <a:r>
              <a:rPr lang="en-US" altLang="zh-CN" sz="2800" dirty="0" err="1">
                <a:ea typeface="宋体" pitchFamily="2" charset="-122"/>
              </a:rPr>
              <a:t>y</a:t>
            </a:r>
            <a:r>
              <a:rPr lang="en-US" altLang="zh-CN" sz="2800" baseline="-25000" dirty="0" err="1">
                <a:ea typeface="宋体" pitchFamily="2" charset="-122"/>
              </a:rPr>
              <a:t>j</a:t>
            </a:r>
            <a:r>
              <a:rPr lang="zh-CN" altLang="en-US" sz="2800" dirty="0">
                <a:ea typeface="宋体" pitchFamily="2" charset="-122"/>
              </a:rPr>
              <a:t>的</a:t>
            </a:r>
            <a:r>
              <a:rPr lang="zh-CN" altLang="zh-CN" sz="2800" dirty="0">
                <a:ea typeface="宋体" pitchFamily="2" charset="-122"/>
              </a:rPr>
              <a:t>条件下，</a:t>
            </a:r>
            <a:r>
              <a:rPr lang="en-US" altLang="zh-CN" sz="2800" dirty="0">
                <a:ea typeface="宋体" pitchFamily="2" charset="-122"/>
              </a:rPr>
              <a:t>X</a:t>
            </a:r>
            <a:r>
              <a:rPr lang="zh-CN" altLang="zh-CN" sz="2800" dirty="0">
                <a:ea typeface="宋体" pitchFamily="2" charset="-122"/>
              </a:rPr>
              <a:t>的</a:t>
            </a:r>
            <a:r>
              <a:rPr lang="zh-CN" altLang="zh-CN" sz="2800" b="1" dirty="0">
                <a:ea typeface="宋体" pitchFamily="2" charset="-122"/>
              </a:rPr>
              <a:t>条件分布律</a:t>
            </a:r>
            <a:r>
              <a:rPr lang="zh-CN" altLang="zh-CN" sz="2800" dirty="0">
                <a:ea typeface="宋体" pitchFamily="2" charset="-122"/>
              </a:rPr>
              <a:t>;</a:t>
            </a:r>
            <a:endParaRPr lang="en-US" altLang="zh-CN" sz="2800" b="1" dirty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48835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83109"/>
              </p:ext>
            </p:extLst>
          </p:nvPr>
        </p:nvGraphicFramePr>
        <p:xfrm>
          <a:off x="311150" y="1583239"/>
          <a:ext cx="84867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0" name="Equation" r:id="rId4" imgW="2743200" imgH="469800" progId="Equation.3">
                  <p:embed/>
                </p:oleObj>
              </mc:Choice>
              <mc:Fallback>
                <p:oleObj name="Equation" r:id="rId4" imgW="2743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1583239"/>
                        <a:ext cx="84867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7" name="Rectangle 1029"/>
          <p:cNvSpPr>
            <a:spLocks noChangeArrowheads="1"/>
          </p:cNvSpPr>
          <p:nvPr/>
        </p:nvSpPr>
        <p:spPr bwMode="auto">
          <a:xfrm>
            <a:off x="251520" y="866632"/>
            <a:ext cx="3801041" cy="66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宋体" pitchFamily="2" charset="-122"/>
              </a:rPr>
              <a:t>若对固定的</a:t>
            </a:r>
            <a:r>
              <a:rPr lang="en-US" altLang="zh-CN" sz="2800" dirty="0">
                <a:ea typeface="宋体" pitchFamily="2" charset="-122"/>
              </a:rPr>
              <a:t>j, </a:t>
            </a:r>
            <a:r>
              <a:rPr lang="en-US" altLang="zh-CN" sz="2800" dirty="0" err="1">
                <a:ea typeface="宋体" pitchFamily="2" charset="-122"/>
              </a:rPr>
              <a:t>p</a:t>
            </a:r>
            <a:r>
              <a:rPr lang="en-US" altLang="zh-CN" sz="2800" b="1" baseline="-10000" dirty="0" err="1">
                <a:ea typeface="宋体" pitchFamily="2" charset="-122"/>
              </a:rPr>
              <a:t>.</a:t>
            </a:r>
            <a:r>
              <a:rPr lang="en-US" altLang="zh-CN" sz="2800" baseline="-25000" dirty="0" err="1">
                <a:ea typeface="宋体" pitchFamily="2" charset="-122"/>
              </a:rPr>
              <a:t>j</a:t>
            </a:r>
            <a:r>
              <a:rPr lang="en-US" altLang="zh-CN" sz="2800" dirty="0">
                <a:ea typeface="宋体" pitchFamily="2" charset="-122"/>
              </a:rPr>
              <a:t>&gt;0, </a:t>
            </a:r>
            <a:r>
              <a:rPr lang="zh-CN" altLang="zh-CN" sz="2800" dirty="0">
                <a:ea typeface="宋体" pitchFamily="2" charset="-122"/>
              </a:rPr>
              <a:t>则称</a:t>
            </a:r>
          </a:p>
        </p:txBody>
      </p:sp>
      <p:sp>
        <p:nvSpPr>
          <p:cNvPr id="248838" name="Text Box 1030"/>
          <p:cNvSpPr txBox="1">
            <a:spLocks noChangeArrowheads="1"/>
          </p:cNvSpPr>
          <p:nvPr/>
        </p:nvSpPr>
        <p:spPr bwMode="auto">
          <a:xfrm>
            <a:off x="251520" y="3499351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同理，</a:t>
            </a:r>
            <a:r>
              <a:rPr lang="zh-CN" altLang="en-US" sz="2800" dirty="0">
                <a:ea typeface="宋体" pitchFamily="2" charset="-122"/>
              </a:rPr>
              <a:t>对固定的</a:t>
            </a:r>
            <a:r>
              <a:rPr lang="en-US" altLang="zh-CN" sz="2800" dirty="0">
                <a:ea typeface="宋体" pitchFamily="2" charset="-122"/>
              </a:rPr>
              <a:t>i, p</a:t>
            </a:r>
            <a:r>
              <a:rPr lang="en-US" altLang="zh-CN" sz="2800" baseline="-25000" dirty="0">
                <a:ea typeface="宋体" pitchFamily="2" charset="-122"/>
              </a:rPr>
              <a:t>i</a:t>
            </a:r>
            <a:r>
              <a:rPr lang="en-US" altLang="zh-CN" sz="2800" b="1" baseline="-10000" dirty="0">
                <a:ea typeface="宋体" pitchFamily="2" charset="-122"/>
              </a:rPr>
              <a:t>.</a:t>
            </a:r>
            <a:r>
              <a:rPr lang="en-US" altLang="zh-CN" sz="2800" baseline="-250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&gt;0, </a:t>
            </a:r>
            <a:r>
              <a:rPr lang="zh-CN" altLang="zh-CN" sz="2800" dirty="0">
                <a:ea typeface="宋体" pitchFamily="2" charset="-122"/>
              </a:rPr>
              <a:t>称</a:t>
            </a:r>
          </a:p>
        </p:txBody>
      </p:sp>
      <p:graphicFrame>
        <p:nvGraphicFramePr>
          <p:cNvPr id="248839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70230"/>
              </p:ext>
            </p:extLst>
          </p:nvPr>
        </p:nvGraphicFramePr>
        <p:xfrm>
          <a:off x="609600" y="4108951"/>
          <a:ext cx="79740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1" name="公式" r:id="rId6" imgW="2412720" imgH="393480" progId="Equation.3">
                  <p:embed/>
                </p:oleObj>
              </mc:Choice>
              <mc:Fallback>
                <p:oleObj name="公式" r:id="rId6" imgW="241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08951"/>
                        <a:ext cx="79740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0" name="Rectangle 1032"/>
          <p:cNvSpPr>
            <a:spLocks noChangeArrowheads="1"/>
          </p:cNvSpPr>
          <p:nvPr/>
        </p:nvSpPr>
        <p:spPr bwMode="auto">
          <a:xfrm>
            <a:off x="323528" y="5157192"/>
            <a:ext cx="5609228" cy="72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zh-CN" sz="2800" dirty="0">
                <a:ea typeface="宋体" pitchFamily="2" charset="-122"/>
              </a:rPr>
              <a:t>为</a:t>
            </a:r>
            <a:r>
              <a:rPr lang="en-US" altLang="zh-CN" sz="2800" dirty="0">
                <a:ea typeface="宋体" pitchFamily="2" charset="-122"/>
              </a:rPr>
              <a:t>X</a:t>
            </a:r>
            <a:r>
              <a:rPr lang="zh-CN" altLang="en-US" sz="2800" dirty="0">
                <a:ea typeface="宋体" pitchFamily="2" charset="-122"/>
              </a:rPr>
              <a:t>＝ </a:t>
            </a:r>
            <a:r>
              <a:rPr lang="en-US" altLang="zh-CN" sz="2800" dirty="0">
                <a:ea typeface="宋体" pitchFamily="2" charset="-122"/>
              </a:rPr>
              <a:t>x</a:t>
            </a:r>
            <a:r>
              <a:rPr lang="en-US" altLang="zh-CN" sz="2800" baseline="-25000" dirty="0">
                <a:ea typeface="宋体" pitchFamily="2" charset="-122"/>
              </a:rPr>
              <a:t>i</a:t>
            </a:r>
            <a:r>
              <a:rPr lang="zh-CN" altLang="en-US" sz="2800" dirty="0">
                <a:ea typeface="宋体" pitchFamily="2" charset="-122"/>
              </a:rPr>
              <a:t>的</a:t>
            </a:r>
            <a:r>
              <a:rPr lang="zh-CN" altLang="zh-CN" sz="2800" dirty="0">
                <a:ea typeface="宋体" pitchFamily="2" charset="-122"/>
              </a:rPr>
              <a:t>条件下，</a:t>
            </a:r>
            <a:r>
              <a:rPr lang="en-US" altLang="zh-CN" sz="2800" dirty="0">
                <a:ea typeface="宋体" pitchFamily="2" charset="-122"/>
              </a:rPr>
              <a:t>Y</a:t>
            </a:r>
            <a:r>
              <a:rPr lang="zh-CN" altLang="zh-CN" sz="2800" dirty="0">
                <a:ea typeface="宋体" pitchFamily="2" charset="-122"/>
              </a:rPr>
              <a:t>的</a:t>
            </a:r>
            <a:r>
              <a:rPr lang="zh-CN" altLang="zh-CN" sz="2800" b="1" dirty="0">
                <a:ea typeface="宋体" pitchFamily="2" charset="-122"/>
              </a:rPr>
              <a:t>条件分布律</a:t>
            </a:r>
            <a:r>
              <a:rPr lang="zh-CN" altLang="zh-CN" sz="2800" dirty="0">
                <a:ea typeface="宋体" pitchFamily="2" charset="-122"/>
              </a:rPr>
              <a:t>;</a:t>
            </a:r>
            <a:endParaRPr lang="en-US" altLang="zh-CN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693859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75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7" grpId="0" autoUpdateAnimBg="0"/>
      <p:bldP spid="248838" grpId="0" autoUpdateAnimBg="0"/>
      <p:bldP spid="24884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251520" y="893038"/>
            <a:ext cx="84969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latin typeface="+mn-ea"/>
              </a:rPr>
              <a:t>例</a:t>
            </a:r>
            <a:r>
              <a:rPr lang="en-US" altLang="zh-CN" sz="2800" b="1" dirty="0" smtClean="0">
                <a:latin typeface="+mn-ea"/>
              </a:rPr>
              <a:t>1</a:t>
            </a:r>
            <a:r>
              <a:rPr lang="en-US" altLang="zh-CN" sz="2800" dirty="0" smtClean="0">
                <a:latin typeface="+mn-ea"/>
              </a:rPr>
              <a:t>.</a:t>
            </a:r>
            <a:r>
              <a:rPr lang="zh-CN" altLang="en-US" sz="2800" b="1" dirty="0">
                <a:latin typeface="+mn-ea"/>
              </a:rPr>
              <a:t>设某昆虫的产卵数</a:t>
            </a:r>
            <a:r>
              <a:rPr lang="en-US" altLang="zh-CN" sz="2800" b="1" dirty="0">
                <a:latin typeface="+mn-ea"/>
              </a:rPr>
              <a:t>X</a:t>
            </a:r>
            <a:r>
              <a:rPr lang="zh-CN" altLang="en-US" sz="2800" b="1" dirty="0">
                <a:latin typeface="+mn-ea"/>
              </a:rPr>
              <a:t>服从参数为</a:t>
            </a:r>
            <a:r>
              <a:rPr lang="en-US" altLang="zh-CN" sz="2800" b="1" dirty="0">
                <a:latin typeface="+mn-ea"/>
              </a:rPr>
              <a:t>50</a:t>
            </a:r>
            <a:r>
              <a:rPr lang="zh-CN" altLang="en-US" sz="2800" b="1" dirty="0">
                <a:latin typeface="+mn-ea"/>
              </a:rPr>
              <a:t>的泊松分布，又设一个虫卵能孵化成虫的概率为</a:t>
            </a:r>
            <a:r>
              <a:rPr lang="en-US" altLang="zh-CN" sz="2800" b="1" dirty="0">
                <a:latin typeface="+mn-ea"/>
              </a:rPr>
              <a:t>0.8,</a:t>
            </a:r>
            <a:r>
              <a:rPr lang="zh-CN" altLang="en-US" sz="2800" b="1" dirty="0">
                <a:latin typeface="+mn-ea"/>
              </a:rPr>
              <a:t>且各卵的孵化是相互独立的，求此昆虫产卵数</a:t>
            </a:r>
            <a:r>
              <a:rPr lang="en-US" altLang="zh-CN" sz="2800" b="1" dirty="0">
                <a:latin typeface="+mn-ea"/>
              </a:rPr>
              <a:t>X</a:t>
            </a:r>
            <a:r>
              <a:rPr lang="zh-CN" altLang="en-US" sz="2800" b="1" dirty="0">
                <a:latin typeface="+mn-ea"/>
              </a:rPr>
              <a:t>与下一代只数</a:t>
            </a:r>
            <a:r>
              <a:rPr lang="en-US" altLang="zh-CN" sz="2800" b="1" dirty="0">
                <a:latin typeface="+mn-ea"/>
              </a:rPr>
              <a:t>Y</a:t>
            </a:r>
            <a:r>
              <a:rPr lang="zh-CN" altLang="en-US" sz="2800" b="1" dirty="0">
                <a:latin typeface="+mn-ea"/>
              </a:rPr>
              <a:t>的联合分布律</a:t>
            </a:r>
            <a:r>
              <a:rPr lang="en-US" altLang="zh-CN" sz="2800" b="1" dirty="0">
                <a:latin typeface="+mn-ea"/>
              </a:rPr>
              <a:t>.</a:t>
            </a:r>
          </a:p>
        </p:txBody>
      </p:sp>
      <p:pic>
        <p:nvPicPr>
          <p:cNvPr id="246787" name="Picture 3" descr="dh046">
            <a:hlinkClick r:id="" action="ppaction://noaction" highlightClick="1">
              <a:snd r:embed="rId3" name="CHIMES.WAV"/>
            </a:hlinkClick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00" y="2765648"/>
            <a:ext cx="1752600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88" name="Picture 4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00" y="33752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89" name="Picture 5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00" y="39086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0" name="Picture 6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00" y="27656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1" name="Picture 7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00" y="39848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2" name="Picture 8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0" y="29180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3" name="Picture 9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00" y="40610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4" name="Picture 10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00" y="39086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5" name="Picture 11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00" y="33752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6" name="Picture 12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00" y="48230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7" name="Picture 13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00" y="36800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8" name="Picture 14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400" y="41372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9" name="Picture 15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00" y="46706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800" name="Picture 16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00" y="46706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801" name="Picture 17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00" y="45182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802" name="Picture 18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00" y="51278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803" name="Picture 19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00" y="48992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805" name="Picture 21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00" y="33752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806" name="Picture 22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00" y="28418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807" name="Picture 23" descr="dh04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00" y="4442048"/>
            <a:ext cx="446088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808" name="Oval 24"/>
          <p:cNvSpPr>
            <a:spLocks noChangeArrowheads="1"/>
          </p:cNvSpPr>
          <p:nvPr/>
        </p:nvSpPr>
        <p:spPr bwMode="auto">
          <a:xfrm>
            <a:off x="5775200" y="31466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9" name="Oval 25"/>
          <p:cNvSpPr>
            <a:spLocks noChangeArrowheads="1"/>
          </p:cNvSpPr>
          <p:nvPr/>
        </p:nvSpPr>
        <p:spPr bwMode="auto">
          <a:xfrm>
            <a:off x="6765800" y="27656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0" name="Oval 26"/>
          <p:cNvSpPr>
            <a:spLocks noChangeArrowheads="1"/>
          </p:cNvSpPr>
          <p:nvPr/>
        </p:nvSpPr>
        <p:spPr bwMode="auto">
          <a:xfrm>
            <a:off x="7146800" y="40610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1" name="Oval 27"/>
          <p:cNvSpPr>
            <a:spLocks noChangeArrowheads="1"/>
          </p:cNvSpPr>
          <p:nvPr/>
        </p:nvSpPr>
        <p:spPr bwMode="auto">
          <a:xfrm>
            <a:off x="7680200" y="5356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2" name="Oval 28"/>
          <p:cNvSpPr>
            <a:spLocks noChangeArrowheads="1"/>
          </p:cNvSpPr>
          <p:nvPr/>
        </p:nvSpPr>
        <p:spPr bwMode="auto">
          <a:xfrm>
            <a:off x="4784600" y="4594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3" name="Oval 29"/>
          <p:cNvSpPr>
            <a:spLocks noChangeArrowheads="1"/>
          </p:cNvSpPr>
          <p:nvPr/>
        </p:nvSpPr>
        <p:spPr bwMode="auto">
          <a:xfrm>
            <a:off x="5851400" y="5356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4" name="Oval 30"/>
          <p:cNvSpPr>
            <a:spLocks noChangeArrowheads="1"/>
          </p:cNvSpPr>
          <p:nvPr/>
        </p:nvSpPr>
        <p:spPr bwMode="auto">
          <a:xfrm>
            <a:off x="7756400" y="40610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5" name="Oval 31"/>
          <p:cNvSpPr>
            <a:spLocks noChangeArrowheads="1"/>
          </p:cNvSpPr>
          <p:nvPr/>
        </p:nvSpPr>
        <p:spPr bwMode="auto">
          <a:xfrm>
            <a:off x="7375400" y="29180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6" name="Oval 32"/>
          <p:cNvSpPr>
            <a:spLocks noChangeArrowheads="1"/>
          </p:cNvSpPr>
          <p:nvPr/>
        </p:nvSpPr>
        <p:spPr bwMode="auto">
          <a:xfrm>
            <a:off x="5394200" y="3070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7" name="Oval 33"/>
          <p:cNvSpPr>
            <a:spLocks noChangeArrowheads="1"/>
          </p:cNvSpPr>
          <p:nvPr/>
        </p:nvSpPr>
        <p:spPr bwMode="auto">
          <a:xfrm>
            <a:off x="4860800" y="41372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8" name="Oval 34"/>
          <p:cNvSpPr>
            <a:spLocks noChangeArrowheads="1"/>
          </p:cNvSpPr>
          <p:nvPr/>
        </p:nvSpPr>
        <p:spPr bwMode="auto">
          <a:xfrm>
            <a:off x="6308600" y="29942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9" name="Oval 35"/>
          <p:cNvSpPr>
            <a:spLocks noChangeArrowheads="1"/>
          </p:cNvSpPr>
          <p:nvPr/>
        </p:nvSpPr>
        <p:spPr bwMode="auto">
          <a:xfrm>
            <a:off x="6842000" y="35276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0" name="Oval 36"/>
          <p:cNvSpPr>
            <a:spLocks noChangeArrowheads="1"/>
          </p:cNvSpPr>
          <p:nvPr/>
        </p:nvSpPr>
        <p:spPr bwMode="auto">
          <a:xfrm>
            <a:off x="4860800" y="35276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1" name="Oval 37"/>
          <p:cNvSpPr>
            <a:spLocks noChangeArrowheads="1"/>
          </p:cNvSpPr>
          <p:nvPr/>
        </p:nvSpPr>
        <p:spPr bwMode="auto">
          <a:xfrm>
            <a:off x="5546600" y="3832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2" name="Oval 38"/>
          <p:cNvSpPr>
            <a:spLocks noChangeArrowheads="1"/>
          </p:cNvSpPr>
          <p:nvPr/>
        </p:nvSpPr>
        <p:spPr bwMode="auto">
          <a:xfrm>
            <a:off x="6156200" y="3451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3" name="Oval 39"/>
          <p:cNvSpPr>
            <a:spLocks noChangeArrowheads="1"/>
          </p:cNvSpPr>
          <p:nvPr/>
        </p:nvSpPr>
        <p:spPr bwMode="auto">
          <a:xfrm>
            <a:off x="5165600" y="4975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4" name="Oval 40"/>
          <p:cNvSpPr>
            <a:spLocks noChangeArrowheads="1"/>
          </p:cNvSpPr>
          <p:nvPr/>
        </p:nvSpPr>
        <p:spPr bwMode="auto">
          <a:xfrm>
            <a:off x="6842000" y="44420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5" name="Oval 41"/>
          <p:cNvSpPr>
            <a:spLocks noChangeArrowheads="1"/>
          </p:cNvSpPr>
          <p:nvPr/>
        </p:nvSpPr>
        <p:spPr bwMode="auto">
          <a:xfrm>
            <a:off x="8670800" y="4213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6" name="Oval 42"/>
          <p:cNvSpPr>
            <a:spLocks noChangeArrowheads="1"/>
          </p:cNvSpPr>
          <p:nvPr/>
        </p:nvSpPr>
        <p:spPr bwMode="auto">
          <a:xfrm>
            <a:off x="6689600" y="55850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7" name="Oval 43"/>
          <p:cNvSpPr>
            <a:spLocks noChangeArrowheads="1"/>
          </p:cNvSpPr>
          <p:nvPr/>
        </p:nvSpPr>
        <p:spPr bwMode="auto">
          <a:xfrm>
            <a:off x="3717800" y="45182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8" name="Oval 44"/>
          <p:cNvSpPr>
            <a:spLocks noChangeArrowheads="1"/>
          </p:cNvSpPr>
          <p:nvPr/>
        </p:nvSpPr>
        <p:spPr bwMode="auto">
          <a:xfrm>
            <a:off x="5546600" y="43658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9" name="Oval 45"/>
          <p:cNvSpPr>
            <a:spLocks noChangeArrowheads="1"/>
          </p:cNvSpPr>
          <p:nvPr/>
        </p:nvSpPr>
        <p:spPr bwMode="auto">
          <a:xfrm>
            <a:off x="7375400" y="48230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0" name="Oval 46"/>
          <p:cNvSpPr>
            <a:spLocks noChangeArrowheads="1"/>
          </p:cNvSpPr>
          <p:nvPr/>
        </p:nvSpPr>
        <p:spPr bwMode="auto">
          <a:xfrm>
            <a:off x="6689600" y="48230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1" name="Oval 47"/>
          <p:cNvSpPr>
            <a:spLocks noChangeArrowheads="1"/>
          </p:cNvSpPr>
          <p:nvPr/>
        </p:nvSpPr>
        <p:spPr bwMode="auto">
          <a:xfrm>
            <a:off x="5927600" y="45182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2" name="Oval 48"/>
          <p:cNvSpPr>
            <a:spLocks noChangeArrowheads="1"/>
          </p:cNvSpPr>
          <p:nvPr/>
        </p:nvSpPr>
        <p:spPr bwMode="auto">
          <a:xfrm>
            <a:off x="6384800" y="4213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3" name="Oval 49"/>
          <p:cNvSpPr>
            <a:spLocks noChangeArrowheads="1"/>
          </p:cNvSpPr>
          <p:nvPr/>
        </p:nvSpPr>
        <p:spPr bwMode="auto">
          <a:xfrm>
            <a:off x="8442200" y="52040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4" name="Oval 50"/>
          <p:cNvSpPr>
            <a:spLocks noChangeArrowheads="1"/>
          </p:cNvSpPr>
          <p:nvPr/>
        </p:nvSpPr>
        <p:spPr bwMode="auto">
          <a:xfrm>
            <a:off x="7908800" y="46706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5" name="Oval 51"/>
          <p:cNvSpPr>
            <a:spLocks noChangeArrowheads="1"/>
          </p:cNvSpPr>
          <p:nvPr/>
        </p:nvSpPr>
        <p:spPr bwMode="auto">
          <a:xfrm>
            <a:off x="7908800" y="3451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6" name="Oval 52"/>
          <p:cNvSpPr>
            <a:spLocks noChangeArrowheads="1"/>
          </p:cNvSpPr>
          <p:nvPr/>
        </p:nvSpPr>
        <p:spPr bwMode="auto">
          <a:xfrm>
            <a:off x="6384800" y="49754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7" name="Oval 53"/>
          <p:cNvSpPr>
            <a:spLocks noChangeArrowheads="1"/>
          </p:cNvSpPr>
          <p:nvPr/>
        </p:nvSpPr>
        <p:spPr bwMode="auto">
          <a:xfrm>
            <a:off x="7299200" y="352764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06362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4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917848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3200" dirty="0" smtClean="0">
                <a:ea typeface="楷体_GB2312" pitchFamily="49" charset="-122"/>
              </a:rPr>
              <a:t>二</a:t>
            </a:r>
            <a:r>
              <a:rPr lang="en-US" altLang="zh-CN" sz="3200" dirty="0" smtClean="0">
                <a:ea typeface="楷体_GB2312" pitchFamily="49" charset="-122"/>
              </a:rPr>
              <a:t>.</a:t>
            </a:r>
            <a:r>
              <a:rPr lang="zh-CN" altLang="en-US" sz="3200" dirty="0" smtClean="0">
                <a:ea typeface="楷体_GB2312" pitchFamily="49" charset="-122"/>
              </a:rPr>
              <a:t> </a:t>
            </a:r>
            <a:r>
              <a:rPr lang="zh-CN" altLang="en-US" sz="3200" dirty="0">
                <a:ea typeface="楷体_GB2312" pitchFamily="49" charset="-122"/>
              </a:rPr>
              <a:t>连续型随机变量的条件概率密度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381000" y="1571897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>
                <a:ea typeface="宋体" pitchFamily="2" charset="-122"/>
              </a:rPr>
              <a:t>给定</a:t>
            </a:r>
            <a:r>
              <a:rPr lang="en-US" altLang="zh-CN" sz="2800">
                <a:ea typeface="宋体" pitchFamily="2" charset="-122"/>
              </a:rPr>
              <a:t>y</a:t>
            </a:r>
            <a:r>
              <a:rPr lang="zh-CN" altLang="en-US" sz="2800">
                <a:ea typeface="宋体" pitchFamily="2" charset="-122"/>
              </a:rPr>
              <a:t>，设对任意固定的正数</a:t>
            </a:r>
            <a:r>
              <a:rPr lang="zh-CN" altLang="en-US" sz="280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>
                <a:ea typeface="宋体" pitchFamily="2" charset="-122"/>
              </a:rPr>
              <a:t>&gt;0</a:t>
            </a:r>
            <a:r>
              <a:rPr lang="zh-CN" altLang="en-US" sz="2800">
                <a:ea typeface="宋体" pitchFamily="2" charset="-122"/>
              </a:rPr>
              <a:t>，极限</a:t>
            </a:r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9669"/>
              </p:ext>
            </p:extLst>
          </p:nvPr>
        </p:nvGraphicFramePr>
        <p:xfrm>
          <a:off x="1371600" y="2181497"/>
          <a:ext cx="51816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6" name="公式" r:id="rId4" imgW="2133360" imgH="711000" progId="Equation.3">
                  <p:embed/>
                </p:oleObj>
              </mc:Choice>
              <mc:Fallback>
                <p:oleObj name="公式" r:id="rId4" imgW="2133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81497"/>
                        <a:ext cx="518160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533400" y="3857897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存在，则称此极限为在条件条件下</a:t>
            </a:r>
            <a:r>
              <a:rPr lang="en-US" altLang="zh-CN" sz="2800">
                <a:ea typeface="宋体" pitchFamily="2" charset="-122"/>
              </a:rPr>
              <a:t>X</a:t>
            </a:r>
            <a:r>
              <a:rPr lang="zh-CN" altLang="en-US" sz="2800">
                <a:ea typeface="宋体" pitchFamily="2" charset="-122"/>
              </a:rPr>
              <a:t>的条件分布函数</a:t>
            </a:r>
            <a:r>
              <a:rPr lang="en-US" altLang="zh-CN" sz="2800">
                <a:ea typeface="宋体" pitchFamily="2" charset="-122"/>
              </a:rPr>
              <a:t>.</a:t>
            </a:r>
          </a:p>
          <a:p>
            <a:r>
              <a:rPr lang="zh-CN" altLang="en-US" sz="2800">
                <a:ea typeface="宋体" pitchFamily="2" charset="-122"/>
              </a:rPr>
              <a:t>记作</a:t>
            </a: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24171"/>
              </p:ext>
            </p:extLst>
          </p:nvPr>
        </p:nvGraphicFramePr>
        <p:xfrm>
          <a:off x="2133600" y="4543697"/>
          <a:ext cx="4572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7" name="公式" r:id="rId6" imgW="1892160" imgH="241200" progId="Equation.3">
                  <p:embed/>
                </p:oleObj>
              </mc:Choice>
              <mc:Fallback>
                <p:oleObj name="公式" r:id="rId6" imgW="1892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43697"/>
                        <a:ext cx="45720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533400" y="5229497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可证当                    时   </a:t>
            </a:r>
          </a:p>
        </p:txBody>
      </p:sp>
      <p:graphicFrame>
        <p:nvGraphicFramePr>
          <p:cNvPr id="2508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872295"/>
              </p:ext>
            </p:extLst>
          </p:nvPr>
        </p:nvGraphicFramePr>
        <p:xfrm>
          <a:off x="1752600" y="5229497"/>
          <a:ext cx="1600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8" name="公式" r:id="rId8" imgW="647640" imgH="241200" progId="Equation.3">
                  <p:embed/>
                </p:oleObj>
              </mc:Choice>
              <mc:Fallback>
                <p:oleObj name="公式" r:id="rId8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29497"/>
                        <a:ext cx="1600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38776"/>
              </p:ext>
            </p:extLst>
          </p:nvPr>
        </p:nvGraphicFramePr>
        <p:xfrm>
          <a:off x="3962400" y="5077097"/>
          <a:ext cx="35814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9" name="公式" r:id="rId10" imgW="1600200" imgH="711000" progId="Equation.3">
                  <p:embed/>
                </p:oleObj>
              </mc:Choice>
              <mc:Fallback>
                <p:oleObj name="公式" r:id="rId10" imgW="1600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77097"/>
                        <a:ext cx="358140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896490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utoUpdateAnimBg="0"/>
      <p:bldP spid="250883" grpId="0" autoUpdateAnimBg="0"/>
      <p:bldP spid="250885" grpId="0" autoUpdateAnimBg="0"/>
      <p:bldP spid="25088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457200" y="939775"/>
            <a:ext cx="83058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ea typeface="宋体" pitchFamily="2" charset="-122"/>
              </a:rPr>
              <a:t>若记                     为在</a:t>
            </a:r>
            <a:r>
              <a:rPr lang="en-US" altLang="zh-CN" sz="2800" dirty="0">
                <a:ea typeface="宋体" pitchFamily="2" charset="-122"/>
              </a:rPr>
              <a:t>Y=y</a:t>
            </a:r>
            <a:r>
              <a:rPr lang="zh-CN" altLang="en-US" sz="2800" dirty="0">
                <a:ea typeface="宋体" pitchFamily="2" charset="-122"/>
              </a:rPr>
              <a:t>条件下</a:t>
            </a:r>
            <a:r>
              <a:rPr lang="en-US" altLang="zh-CN" sz="2800" dirty="0">
                <a:ea typeface="宋体" pitchFamily="2" charset="-122"/>
              </a:rPr>
              <a:t>X</a:t>
            </a:r>
            <a:r>
              <a:rPr lang="zh-CN" altLang="en-US" sz="2800" dirty="0">
                <a:ea typeface="宋体" pitchFamily="2" charset="-122"/>
              </a:rPr>
              <a:t>的条件概率密度，</a:t>
            </a:r>
            <a:r>
              <a:rPr lang="zh-CN" altLang="en-US" sz="2800" dirty="0" smtClean="0">
                <a:ea typeface="宋体" pitchFamily="2" charset="-122"/>
              </a:rPr>
              <a:t>则当                    </a:t>
            </a:r>
            <a:r>
              <a:rPr lang="zh-CN" altLang="en-US" sz="2800" dirty="0">
                <a:ea typeface="宋体" pitchFamily="2" charset="-122"/>
              </a:rPr>
              <a:t>时，</a:t>
            </a:r>
          </a:p>
          <a:p>
            <a:r>
              <a:rPr lang="en-US" altLang="zh-CN" sz="2800" dirty="0" smtClean="0">
                <a:ea typeface="宋体" pitchFamily="2" charset="-122"/>
              </a:rPr>
              <a:t> </a:t>
            </a:r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937976"/>
              </p:ext>
            </p:extLst>
          </p:nvPr>
        </p:nvGraphicFramePr>
        <p:xfrm>
          <a:off x="1295400" y="1030312"/>
          <a:ext cx="17145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1" name="公式" r:id="rId4" imgW="685800" imgH="241200" progId="Equation.3">
                  <p:embed/>
                </p:oleObj>
              </mc:Choice>
              <mc:Fallback>
                <p:oleObj name="公式" r:id="rId4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30312"/>
                        <a:ext cx="17145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47597"/>
              </p:ext>
            </p:extLst>
          </p:nvPr>
        </p:nvGraphicFramePr>
        <p:xfrm>
          <a:off x="899592" y="1556792"/>
          <a:ext cx="15430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2" name="公式" r:id="rId6" imgW="647640" imgH="215640" progId="Equation.3">
                  <p:embed/>
                </p:oleObj>
              </mc:Choice>
              <mc:Fallback>
                <p:oleObj name="公式" r:id="rId6" imgW="647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56792"/>
                        <a:ext cx="15430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810786"/>
              </p:ext>
            </p:extLst>
          </p:nvPr>
        </p:nvGraphicFramePr>
        <p:xfrm>
          <a:off x="1779488" y="1988840"/>
          <a:ext cx="53848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3" name="公式" r:id="rId8" imgW="2234880" imgH="457200" progId="Equation.3">
                  <p:embed/>
                </p:oleObj>
              </mc:Choice>
              <mc:Fallback>
                <p:oleObj name="公式" r:id="rId8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488" y="1988840"/>
                        <a:ext cx="53848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09600" y="3501008"/>
            <a:ext cx="436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宋体" pitchFamily="2" charset="-122"/>
              </a:rPr>
              <a:t>类似定义，当                   时</a:t>
            </a:r>
          </a:p>
        </p:txBody>
      </p:sp>
      <p:graphicFrame>
        <p:nvGraphicFramePr>
          <p:cNvPr id="251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89263"/>
              </p:ext>
            </p:extLst>
          </p:nvPr>
        </p:nvGraphicFramePr>
        <p:xfrm>
          <a:off x="2895600" y="3530575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4" name="公式" r:id="rId10" imgW="660240" imgH="215640" progId="Equation.3">
                  <p:embed/>
                </p:oleObj>
              </mc:Choice>
              <mc:Fallback>
                <p:oleObj name="公式" r:id="rId10" imgW="660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30575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37398"/>
              </p:ext>
            </p:extLst>
          </p:nvPr>
        </p:nvGraphicFramePr>
        <p:xfrm>
          <a:off x="1828800" y="4216375"/>
          <a:ext cx="49530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5" name="公式" r:id="rId12" imgW="2234880" imgH="457200" progId="Equation.3">
                  <p:embed/>
                </p:oleObj>
              </mc:Choice>
              <mc:Fallback>
                <p:oleObj name="公式" r:id="rId12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16375"/>
                        <a:ext cx="49530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78072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80010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</a:rPr>
              <a:t>       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设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是二维随机变量，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(x, y)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R</a:t>
            </a:r>
            <a:r>
              <a:rPr lang="en-US" altLang="zh-CN" sz="2800" baseline="42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, 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则称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>
                <a:latin typeface="Arial" pitchFamily="34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F(x,y)=P{X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x, Y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y}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为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的</a:t>
            </a:r>
            <a:r>
              <a:rPr lang="zh-CN" altLang="en-US" sz="28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分布函数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，或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与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Y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的联合分布函数。      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917848"/>
            <a:ext cx="8229600" cy="1143000"/>
          </a:xfrm>
        </p:spPr>
        <p:txBody>
          <a:bodyPr/>
          <a:lstStyle/>
          <a:p>
            <a:pPr algn="l"/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200" dirty="0" smtClean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联合分布函数</a:t>
            </a:r>
            <a:endParaRPr lang="zh-CN" altLang="en-US" sz="3200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45336"/>
              </p:ext>
            </p:extLst>
          </p:nvPr>
        </p:nvGraphicFramePr>
        <p:xfrm>
          <a:off x="3851920" y="3810000"/>
          <a:ext cx="914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公式" r:id="rId4" imgW="380880" imgH="228600" progId="Equation.3">
                  <p:embed/>
                </p:oleObj>
              </mc:Choice>
              <mc:Fallback>
                <p:oleObj name="公式" r:id="rId4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810000"/>
                        <a:ext cx="914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785795"/>
              </p:ext>
            </p:extLst>
          </p:nvPr>
        </p:nvGraphicFramePr>
        <p:xfrm>
          <a:off x="457200" y="4953000"/>
          <a:ext cx="5181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公式" r:id="rId6" imgW="2031840" imgH="228600" progId="Equation.3">
                  <p:embed/>
                </p:oleObj>
              </mc:Choice>
              <mc:Fallback>
                <p:oleObj name="公式" r:id="rId6" imgW="2031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5181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75577"/>
              </p:ext>
            </p:extLst>
          </p:nvPr>
        </p:nvGraphicFramePr>
        <p:xfrm>
          <a:off x="5486400" y="3733800"/>
          <a:ext cx="365760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BMP 图象" r:id="rId8" imgW="1554615" imgH="1265030" progId="Paint.Picture">
                  <p:embed/>
                </p:oleObj>
              </mc:Choice>
              <mc:Fallback>
                <p:oleObj name="BMP 图象" r:id="rId8" imgW="1554615" imgH="126503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33800"/>
                        <a:ext cx="3657600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51520" y="3733800"/>
            <a:ext cx="515868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几何意义：</a:t>
            </a:r>
            <a:r>
              <a:rPr lang="zh-CN" altLang="en-US" sz="2800" b="1" dirty="0">
                <a:ea typeface="宋体" pitchFamily="2" charset="-122"/>
              </a:rPr>
              <a:t>分布函数</a:t>
            </a:r>
            <a:r>
              <a:rPr lang="en-US" altLang="zh-CN" sz="2800" b="1" dirty="0">
                <a:ea typeface="宋体" pitchFamily="2" charset="-122"/>
              </a:rPr>
              <a:t>F(  </a:t>
            </a:r>
            <a:r>
              <a:rPr lang="en-US" altLang="zh-CN" sz="2800" b="1" dirty="0" smtClean="0">
                <a:ea typeface="宋体" pitchFamily="2" charset="-122"/>
              </a:rPr>
              <a:t>         </a:t>
            </a:r>
            <a:r>
              <a:rPr lang="en-US" altLang="zh-CN" sz="2800" b="1" dirty="0">
                <a:ea typeface="宋体" pitchFamily="2" charset="-122"/>
              </a:rPr>
              <a:t>)</a:t>
            </a:r>
            <a:r>
              <a:rPr lang="zh-CN" altLang="en-US" sz="2800" b="1" dirty="0">
                <a:ea typeface="宋体" pitchFamily="2" charset="-122"/>
              </a:rPr>
              <a:t>表示随机点</a:t>
            </a:r>
            <a:r>
              <a:rPr lang="en-US" altLang="zh-CN" sz="2800" b="1" dirty="0">
                <a:ea typeface="宋体" pitchFamily="2" charset="-122"/>
              </a:rPr>
              <a:t>(X,Y)</a:t>
            </a:r>
            <a:r>
              <a:rPr lang="zh-CN" altLang="en-US" sz="2800" b="1" dirty="0">
                <a:ea typeface="宋体" pitchFamily="2" charset="-122"/>
              </a:rPr>
              <a:t>落在区域  </a:t>
            </a:r>
          </a:p>
          <a:p>
            <a:pPr eaLnBrk="0" hangingPunct="0">
              <a:lnSpc>
                <a:spcPct val="130000"/>
              </a:lnSpc>
            </a:pPr>
            <a:endParaRPr lang="zh-CN" altLang="en-US" sz="2800" b="1" dirty="0">
              <a:ea typeface="宋体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800" b="1" dirty="0">
                <a:ea typeface="宋体" pitchFamily="2" charset="-122"/>
              </a:rPr>
              <a:t>中的概率。如图阴影部分：</a:t>
            </a:r>
            <a:endParaRPr lang="zh-CN" altLang="zh-CN" sz="28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25274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251520" y="893663"/>
            <a:ext cx="458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dirty="0">
                <a:ea typeface="宋体" pitchFamily="2" charset="-122"/>
              </a:rPr>
              <a:t>已知</a:t>
            </a:r>
            <a:r>
              <a:rPr lang="en-US" altLang="zh-CN" sz="2800" dirty="0">
                <a:ea typeface="宋体" pitchFamily="2" charset="-122"/>
              </a:rPr>
              <a:t>(X,Y)</a:t>
            </a:r>
            <a:r>
              <a:rPr lang="zh-CN" altLang="en-US" sz="2800" dirty="0">
                <a:ea typeface="宋体" pitchFamily="2" charset="-122"/>
              </a:rPr>
              <a:t>的概率密度为</a:t>
            </a:r>
          </a:p>
        </p:txBody>
      </p:sp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889328"/>
              </p:ext>
            </p:extLst>
          </p:nvPr>
        </p:nvGraphicFramePr>
        <p:xfrm>
          <a:off x="1066800" y="1311175"/>
          <a:ext cx="41656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5" name="公式" r:id="rId4" imgW="1930320" imgH="609480" progId="Equation.3">
                  <p:embed/>
                </p:oleObj>
              </mc:Choice>
              <mc:Fallback>
                <p:oleObj name="公式" r:id="rId4" imgW="19303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11175"/>
                        <a:ext cx="416560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304800" y="2758975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(1)</a:t>
            </a:r>
            <a:r>
              <a:rPr lang="zh-CN" altLang="en-US" sz="2800">
                <a:ea typeface="宋体" pitchFamily="2" charset="-122"/>
              </a:rPr>
              <a:t>求条件概率密度</a:t>
            </a:r>
          </a:p>
        </p:txBody>
      </p:sp>
      <p:graphicFrame>
        <p:nvGraphicFramePr>
          <p:cNvPr id="252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66972"/>
              </p:ext>
            </p:extLst>
          </p:nvPr>
        </p:nvGraphicFramePr>
        <p:xfrm>
          <a:off x="3505200" y="2682775"/>
          <a:ext cx="17907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6" name="公式" r:id="rId6" imgW="685800" imgH="241200" progId="Equation.3">
                  <p:embed/>
                </p:oleObj>
              </mc:Choice>
              <mc:Fallback>
                <p:oleObj name="公式" r:id="rId6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82775"/>
                        <a:ext cx="17907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457200" y="3520975"/>
            <a:ext cx="237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(2)</a:t>
            </a:r>
            <a:r>
              <a:rPr lang="zh-CN" altLang="en-US" sz="2800">
                <a:ea typeface="宋体" pitchFamily="2" charset="-122"/>
              </a:rPr>
              <a:t>求条件概率</a:t>
            </a:r>
          </a:p>
        </p:txBody>
      </p:sp>
      <p:graphicFrame>
        <p:nvGraphicFramePr>
          <p:cNvPr id="252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836120"/>
              </p:ext>
            </p:extLst>
          </p:nvPr>
        </p:nvGraphicFramePr>
        <p:xfrm>
          <a:off x="2895600" y="3444775"/>
          <a:ext cx="30480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7" name="公式" r:id="rId8" imgW="1384200" imgH="304560" progId="Equation.3">
                  <p:embed/>
                </p:oleObj>
              </mc:Choice>
              <mc:Fallback>
                <p:oleObj name="公式" r:id="rId8" imgW="1384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4775"/>
                        <a:ext cx="30480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6" name="Line 8"/>
          <p:cNvSpPr>
            <a:spLocks noChangeShapeType="1"/>
          </p:cNvSpPr>
          <p:nvPr/>
        </p:nvSpPr>
        <p:spPr bwMode="auto">
          <a:xfrm>
            <a:off x="6172200" y="344477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52937" name="Line 9"/>
          <p:cNvSpPr>
            <a:spLocks noChangeShapeType="1"/>
          </p:cNvSpPr>
          <p:nvPr/>
        </p:nvSpPr>
        <p:spPr bwMode="auto">
          <a:xfrm flipV="1">
            <a:off x="7467600" y="100637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52940" name="Freeform 12"/>
          <p:cNvSpPr>
            <a:spLocks/>
          </p:cNvSpPr>
          <p:nvPr/>
        </p:nvSpPr>
        <p:spPr bwMode="auto">
          <a:xfrm>
            <a:off x="6324600" y="1768375"/>
            <a:ext cx="1981200" cy="1714500"/>
          </a:xfrm>
          <a:custGeom>
            <a:avLst/>
            <a:gdLst>
              <a:gd name="T0" fmla="*/ 0 w 1248"/>
              <a:gd name="T1" fmla="*/ 0 h 1080"/>
              <a:gd name="T2" fmla="*/ 336 w 1248"/>
              <a:gd name="T3" fmla="*/ 768 h 1080"/>
              <a:gd name="T4" fmla="*/ 768 w 1248"/>
              <a:gd name="T5" fmla="*/ 1056 h 1080"/>
              <a:gd name="T6" fmla="*/ 1104 w 1248"/>
              <a:gd name="T7" fmla="*/ 624 h 1080"/>
              <a:gd name="T8" fmla="*/ 1248 w 1248"/>
              <a:gd name="T9" fmla="*/ 48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1080">
                <a:moveTo>
                  <a:pt x="0" y="0"/>
                </a:moveTo>
                <a:cubicBezTo>
                  <a:pt x="104" y="296"/>
                  <a:pt x="208" y="592"/>
                  <a:pt x="336" y="768"/>
                </a:cubicBezTo>
                <a:cubicBezTo>
                  <a:pt x="464" y="944"/>
                  <a:pt x="640" y="1080"/>
                  <a:pt x="768" y="1056"/>
                </a:cubicBezTo>
                <a:cubicBezTo>
                  <a:pt x="896" y="1032"/>
                  <a:pt x="1024" y="792"/>
                  <a:pt x="1104" y="624"/>
                </a:cubicBezTo>
                <a:cubicBezTo>
                  <a:pt x="1184" y="456"/>
                  <a:pt x="1216" y="252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52941" name="Line 13"/>
          <p:cNvSpPr>
            <a:spLocks noChangeShapeType="1"/>
          </p:cNvSpPr>
          <p:nvPr/>
        </p:nvSpPr>
        <p:spPr bwMode="auto">
          <a:xfrm>
            <a:off x="6400800" y="23017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8366125" y="3447950"/>
            <a:ext cx="3401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x</a:t>
            </a: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6918325" y="704750"/>
            <a:ext cx="346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y</a:t>
            </a: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6994525" y="1868388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441325" y="413375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解</a:t>
            </a:r>
            <a:r>
              <a:rPr lang="en-US" altLang="zh-CN" sz="2800"/>
              <a:t>:</a:t>
            </a:r>
          </a:p>
        </p:txBody>
      </p:sp>
      <p:graphicFrame>
        <p:nvGraphicFramePr>
          <p:cNvPr id="2529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90386"/>
              </p:ext>
            </p:extLst>
          </p:nvPr>
        </p:nvGraphicFramePr>
        <p:xfrm>
          <a:off x="1143000" y="4282975"/>
          <a:ext cx="2514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8" name="Equation" r:id="rId10" imgW="1257120" imgH="469800" progId="Equation.3">
                  <p:embed/>
                </p:oleObj>
              </mc:Choice>
              <mc:Fallback>
                <p:oleObj name="Equation" r:id="rId10" imgW="1257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82975"/>
                        <a:ext cx="25146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43352"/>
              </p:ext>
            </p:extLst>
          </p:nvPr>
        </p:nvGraphicFramePr>
        <p:xfrm>
          <a:off x="3733800" y="4206775"/>
          <a:ext cx="31242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9" name="Equation" r:id="rId12" imgW="1625400" imgH="685800" progId="Equation.3">
                  <p:embed/>
                </p:oleObj>
              </mc:Choice>
              <mc:Fallback>
                <p:oleObj name="Equation" r:id="rId12" imgW="1625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06775"/>
                        <a:ext cx="31242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48" name="Text Box 20"/>
          <p:cNvSpPr txBox="1">
            <a:spLocks noChangeArrowheads="1"/>
          </p:cNvSpPr>
          <p:nvPr/>
        </p:nvSpPr>
        <p:spPr bwMode="auto">
          <a:xfrm>
            <a:off x="1981200" y="550217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=…</a:t>
            </a:r>
          </a:p>
        </p:txBody>
      </p:sp>
    </p:spTree>
    <p:extLst>
      <p:ext uri="{BB962C8B-B14F-4D97-AF65-F5344CB8AC3E}">
        <p14:creationId xmlns:p14="http://schemas.microsoft.com/office/powerpoint/2010/main" val="3428108538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6" grpId="0" animBg="1"/>
      <p:bldP spid="252937" grpId="0" animBg="1"/>
      <p:bldP spid="252940" grpId="0" animBg="1"/>
      <p:bldP spid="252941" grpId="0" animBg="1"/>
      <p:bldP spid="252942" grpId="0" autoUpdateAnimBg="0"/>
      <p:bldP spid="252943" grpId="0" autoUpdateAnimBg="0"/>
      <p:bldP spid="252944" grpId="0" autoUpdateAnimBg="0"/>
      <p:bldP spid="252945" grpId="0" autoUpdateAnimBg="0"/>
      <p:bldP spid="25294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188640"/>
            <a:ext cx="7772400" cy="914400"/>
          </a:xfrm>
        </p:spPr>
        <p:txBody>
          <a:bodyPr/>
          <a:lstStyle/>
          <a:p>
            <a:pPr algn="r">
              <a:lnSpc>
                <a:spcPct val="120000"/>
              </a:lnSpc>
            </a:pPr>
            <a:r>
              <a:rPr lang="en-US" altLang="zh-CN" sz="3200" b="1" dirty="0" smtClean="0">
                <a:ea typeface="华文楷体" pitchFamily="2" charset="-122"/>
              </a:rPr>
              <a:t>3.5 </a:t>
            </a:r>
            <a:r>
              <a:rPr lang="zh-CN" altLang="en-US" sz="3200" b="1" dirty="0">
                <a:ea typeface="华文楷体" pitchFamily="2" charset="-122"/>
              </a:rPr>
              <a:t>多维随机变量函数的</a:t>
            </a:r>
            <a:r>
              <a:rPr lang="zh-CN" altLang="en-US" sz="3200" b="1" dirty="0" smtClean="0">
                <a:ea typeface="华文楷体" pitchFamily="2" charset="-122"/>
              </a:rPr>
              <a:t>分布</a:t>
            </a:r>
            <a:endParaRPr lang="zh-CN" altLang="en-US" sz="3200" b="1" dirty="0">
              <a:ea typeface="华文楷体" pitchFamily="2" charset="-122"/>
            </a:endParaRP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35496" y="1561901"/>
            <a:ext cx="9001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设二维离散型随机变量（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Y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），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     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～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P(X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, Y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b="1" baseline="-25000" dirty="0" err="1">
                <a:latin typeface="Arial" pitchFamily="34" charset="0"/>
                <a:ea typeface="宋体" pitchFamily="2" charset="-122"/>
              </a:rPr>
              <a:t>j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p</a:t>
            </a:r>
            <a:r>
              <a:rPr lang="en-US" altLang="zh-CN" sz="2800" b="1" baseline="-25000" dirty="0" err="1">
                <a:latin typeface="Arial" pitchFamily="34" charset="0"/>
                <a:ea typeface="宋体" pitchFamily="2" charset="-122"/>
              </a:rPr>
              <a:t>ij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i, j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1, 2, …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则 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Z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g(X, Y)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～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P{Z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z</a:t>
            </a:r>
            <a:r>
              <a:rPr lang="en-US" altLang="zh-CN" sz="2800" b="1" baseline="-25000" dirty="0" err="1"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}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＝     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</a:rPr>
              <a:t>        ＝</a:t>
            </a:r>
            <a:r>
              <a:rPr lang="en-US" altLang="zh-CN" sz="2800" b="1" dirty="0" err="1">
                <a:latin typeface="Arial" pitchFamily="34" charset="0"/>
                <a:ea typeface="宋体" pitchFamily="2" charset="-122"/>
              </a:rPr>
              <a:t>p</a:t>
            </a:r>
            <a:r>
              <a:rPr lang="en-US" altLang="zh-CN" sz="2800" b="1" baseline="-25000" dirty="0" err="1"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</a:rPr>
              <a:t>  k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1, 2, … </a:t>
            </a:r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48655"/>
              </p:ext>
            </p:extLst>
          </p:nvPr>
        </p:nvGraphicFramePr>
        <p:xfrm>
          <a:off x="3635896" y="2815902"/>
          <a:ext cx="2454036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公式" r:id="rId4" imgW="698400" imgH="393480" progId="Equation.3">
                  <p:embed/>
                </p:oleObj>
              </mc:Choice>
              <mc:Fallback>
                <p:oleObj name="公式" r:id="rId4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815902"/>
                        <a:ext cx="2454036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64" name="Group 68"/>
          <p:cNvGraphicFramePr>
            <a:graphicFrameLocks noGrp="1"/>
          </p:cNvGraphicFramePr>
          <p:nvPr/>
        </p:nvGraphicFramePr>
        <p:xfrm>
          <a:off x="838200" y="4419600"/>
          <a:ext cx="8077200" cy="2209800"/>
        </p:xfrm>
        <a:graphic>
          <a:graphicData uri="http://schemas.openxmlformats.org/drawingml/2006/table">
            <a:tbl>
              <a:tblPr/>
              <a:tblGrid>
                <a:gridCol w="1828800"/>
                <a:gridCol w="1255713"/>
                <a:gridCol w="1289050"/>
                <a:gridCol w="1046162"/>
                <a:gridCol w="1325563"/>
                <a:gridCol w="1331912"/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,y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,y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,y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Z=g(X,Y)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g(x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,y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g(x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,y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g(x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,y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29" name="Text Box 33"/>
          <p:cNvSpPr txBox="1">
            <a:spLocks noChangeArrowheads="1"/>
          </p:cNvSpPr>
          <p:nvPr/>
        </p:nvSpPr>
        <p:spPr bwMode="auto">
          <a:xfrm>
            <a:off x="222176" y="3645024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或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858416"/>
            <a:ext cx="7772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ea typeface="华文楷体" pitchFamily="2" charset="-122"/>
              </a:rPr>
              <a:t>一、</a:t>
            </a:r>
            <a:r>
              <a:rPr lang="zh-CN" altLang="en-US" sz="3200" b="1" dirty="0" smtClean="0">
                <a:ea typeface="华文楷体" pitchFamily="2" charset="-122"/>
              </a:rPr>
              <a:t>二维离散型随机变量函数的分布律</a:t>
            </a:r>
            <a:endParaRPr lang="zh-CN" altLang="en-US" sz="3200" b="1" dirty="0"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060644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  <p:bldP spid="23452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838200" y="1592263"/>
            <a:ext cx="541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zh-CN" sz="2800" b="1">
              <a:latin typeface="+mn-ea"/>
            </a:endParaRP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+mn-ea"/>
              </a:rPr>
              <a:t>         </a:t>
            </a:r>
            <a:endParaRPr lang="en-US" altLang="zh-CN" sz="2800" b="1" baseline="-25000">
              <a:latin typeface="+mn-ea"/>
            </a:endParaRP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8001000" cy="44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例</a:t>
            </a:r>
            <a:r>
              <a:rPr lang="en-US" altLang="zh-CN" sz="2800" b="1" dirty="0" smtClean="0">
                <a:latin typeface="+mn-ea"/>
              </a:rPr>
              <a:t>1.</a:t>
            </a:r>
            <a:r>
              <a:rPr lang="zh-CN" altLang="en-US" sz="2800" dirty="0" smtClean="0">
                <a:latin typeface="+mn-ea"/>
              </a:rPr>
              <a:t>设</a:t>
            </a:r>
            <a:r>
              <a:rPr lang="zh-CN" altLang="en-US" sz="2800" dirty="0">
                <a:latin typeface="+mn-ea"/>
              </a:rPr>
              <a:t>随机变量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与</a:t>
            </a:r>
            <a:r>
              <a:rPr lang="en-US" altLang="zh-CN" sz="2800" dirty="0">
                <a:latin typeface="+mn-ea"/>
              </a:rPr>
              <a:t>Y</a:t>
            </a:r>
            <a:r>
              <a:rPr lang="zh-CN" altLang="en-US" sz="2800" dirty="0">
                <a:latin typeface="+mn-ea"/>
              </a:rPr>
              <a:t>独立，且均服从</a:t>
            </a:r>
            <a:r>
              <a:rPr lang="en-US" altLang="zh-CN" sz="2800" dirty="0">
                <a:latin typeface="+mn-ea"/>
              </a:rPr>
              <a:t>0-1 </a:t>
            </a:r>
            <a:r>
              <a:rPr lang="zh-CN" altLang="en-US" sz="2800" dirty="0">
                <a:latin typeface="+mn-ea"/>
              </a:rPr>
              <a:t>分布，其分布律均为</a:t>
            </a:r>
            <a:endParaRPr lang="zh-CN" altLang="zh-CN" sz="2800" dirty="0">
              <a:latin typeface="+mn-ea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zh-CN" sz="2800" dirty="0">
                <a:latin typeface="+mn-ea"/>
              </a:rPr>
              <a:t>  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30000" dirty="0">
                <a:latin typeface="+mn-ea"/>
              </a:rPr>
              <a:t>        </a:t>
            </a:r>
            <a:r>
              <a:rPr lang="en-US" altLang="zh-CN" sz="2800" dirty="0">
                <a:latin typeface="+mn-ea"/>
              </a:rPr>
              <a:t>0</a:t>
            </a:r>
            <a:r>
              <a:rPr lang="en-US" altLang="zh-CN" sz="2800" baseline="10000" dirty="0">
                <a:latin typeface="+mn-ea"/>
              </a:rPr>
              <a:t>    </a:t>
            </a:r>
            <a:r>
              <a:rPr lang="en-US" altLang="zh-CN" sz="2800" baseline="10000" dirty="0" smtClean="0">
                <a:latin typeface="+mn-ea"/>
              </a:rPr>
              <a:t>    </a:t>
            </a:r>
            <a:r>
              <a:rPr lang="en-US" altLang="zh-CN" sz="2800" dirty="0">
                <a:latin typeface="+mn-ea"/>
              </a:rPr>
              <a:t>1</a:t>
            </a:r>
            <a:r>
              <a:rPr lang="en-US" altLang="zh-CN" sz="2800" baseline="10000" dirty="0">
                <a:latin typeface="+mn-ea"/>
              </a:rPr>
              <a:t>             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P     q     </a:t>
            </a:r>
            <a:r>
              <a:rPr lang="en-US" altLang="zh-CN" sz="2800" dirty="0">
                <a:latin typeface="+mn-ea"/>
              </a:rPr>
              <a:t>p    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altLang="zh-CN" sz="2800" dirty="0">
              <a:latin typeface="+mn-ea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latin typeface="+mn-ea"/>
              </a:rPr>
              <a:t>(1) </a:t>
            </a:r>
            <a:r>
              <a:rPr lang="zh-CN" altLang="zh-CN" sz="2800" dirty="0">
                <a:latin typeface="+mn-ea"/>
              </a:rPr>
              <a:t>求</a:t>
            </a:r>
            <a:r>
              <a:rPr lang="en-US" altLang="zh-CN" sz="2800" dirty="0">
                <a:latin typeface="+mn-ea"/>
              </a:rPr>
              <a:t>W</a:t>
            </a:r>
            <a:r>
              <a:rPr lang="zh-CN" altLang="en-US" sz="2800" dirty="0">
                <a:latin typeface="+mn-ea"/>
              </a:rPr>
              <a:t>＝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＋</a:t>
            </a:r>
            <a:r>
              <a:rPr lang="en-US" altLang="zh-CN" sz="2800" dirty="0">
                <a:latin typeface="+mn-ea"/>
              </a:rPr>
              <a:t>Y</a:t>
            </a:r>
            <a:r>
              <a:rPr lang="zh-CN" altLang="zh-CN" sz="2800" dirty="0">
                <a:latin typeface="+mn-ea"/>
              </a:rPr>
              <a:t>的分布</a:t>
            </a:r>
            <a:r>
              <a:rPr lang="zh-CN" altLang="zh-CN" sz="2800" dirty="0" smtClean="0">
                <a:latin typeface="+mn-ea"/>
              </a:rPr>
              <a:t>律</a:t>
            </a:r>
            <a:r>
              <a:rPr lang="zh-CN" altLang="en-US" sz="2800" dirty="0" smtClean="0">
                <a:latin typeface="+mn-ea"/>
              </a:rPr>
              <a:t>；</a:t>
            </a:r>
            <a:endParaRPr lang="zh-CN" altLang="zh-CN" sz="2800" dirty="0">
              <a:latin typeface="+mn-ea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zh-CN" sz="2800" dirty="0">
                <a:latin typeface="+mn-ea"/>
              </a:rPr>
              <a:t>(2) 求</a:t>
            </a:r>
            <a:r>
              <a:rPr lang="en-US" altLang="zh-CN" sz="2800" dirty="0">
                <a:latin typeface="+mn-ea"/>
              </a:rPr>
              <a:t>V</a:t>
            </a:r>
            <a:r>
              <a:rPr lang="zh-CN" altLang="en-US" sz="2800" dirty="0">
                <a:latin typeface="+mn-ea"/>
              </a:rPr>
              <a:t>＝</a:t>
            </a:r>
            <a:r>
              <a:rPr lang="en-US" altLang="zh-CN" sz="2800" dirty="0">
                <a:latin typeface="+mn-ea"/>
              </a:rPr>
              <a:t>max(X, Y)</a:t>
            </a:r>
            <a:r>
              <a:rPr lang="zh-CN" altLang="zh-CN" sz="2800" dirty="0">
                <a:latin typeface="+mn-ea"/>
              </a:rPr>
              <a:t>的分布律；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zh-CN" sz="2800" dirty="0">
                <a:latin typeface="+mn-ea"/>
              </a:rPr>
              <a:t>(3) 求</a:t>
            </a:r>
            <a:r>
              <a:rPr lang="en-US" altLang="zh-CN" sz="2800" dirty="0">
                <a:latin typeface="+mn-ea"/>
              </a:rPr>
              <a:t>U</a:t>
            </a:r>
            <a:r>
              <a:rPr lang="zh-CN" altLang="en-US" sz="2800" dirty="0">
                <a:latin typeface="+mn-ea"/>
              </a:rPr>
              <a:t>＝</a:t>
            </a:r>
            <a:r>
              <a:rPr lang="en-US" altLang="zh-CN" sz="2800" dirty="0">
                <a:latin typeface="+mn-ea"/>
              </a:rPr>
              <a:t>min(X, Y)</a:t>
            </a:r>
            <a:r>
              <a:rPr lang="zh-CN" altLang="zh-CN" sz="2800" dirty="0">
                <a:latin typeface="+mn-ea"/>
              </a:rPr>
              <a:t>的分布</a:t>
            </a:r>
            <a:r>
              <a:rPr lang="zh-CN" altLang="zh-CN" sz="2800" dirty="0" smtClean="0">
                <a:latin typeface="+mn-ea"/>
              </a:rPr>
              <a:t>律</a:t>
            </a:r>
            <a:r>
              <a:rPr lang="zh-CN" altLang="en-US" sz="2800" dirty="0" smtClean="0">
                <a:latin typeface="+mn-ea"/>
              </a:rPr>
              <a:t>；</a:t>
            </a:r>
            <a:endParaRPr lang="zh-CN" altLang="zh-CN" sz="2800" dirty="0">
              <a:latin typeface="+mn-ea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zh-CN" sz="2800" dirty="0">
                <a:latin typeface="+mn-ea"/>
              </a:rPr>
              <a:t>(4</a:t>
            </a:r>
            <a:r>
              <a:rPr lang="zh-CN" altLang="zh-CN" sz="2800" dirty="0" smtClean="0">
                <a:latin typeface="+mn-ea"/>
              </a:rPr>
              <a:t>)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zh-CN" sz="2800" dirty="0" smtClean="0">
                <a:latin typeface="+mn-ea"/>
              </a:rPr>
              <a:t>求</a:t>
            </a:r>
            <a:r>
              <a:rPr lang="en-US" altLang="zh-CN" sz="2800" dirty="0">
                <a:latin typeface="+mn-ea"/>
              </a:rPr>
              <a:t>w</a:t>
            </a:r>
            <a:r>
              <a:rPr lang="zh-CN" altLang="zh-CN" sz="2800" dirty="0">
                <a:latin typeface="+mn-ea"/>
              </a:rPr>
              <a:t>与V的联合分布律。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3429000" y="2514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+mn-ea"/>
            </a:endParaRPr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>
            <a:off x="4267200" y="1828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7287751"/>
      </p:ext>
    </p:extLst>
  </p:cSld>
  <p:clrMapOvr>
    <a:masterClrMapping/>
  </p:clrMapOvr>
  <p:transition spd="med">
    <p:zoom/>
    <p:sndAc>
      <p:stSnd>
        <p:snd r:embed="rId2" name="CAMERA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03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81064"/>
              </p:ext>
            </p:extLst>
          </p:nvPr>
        </p:nvGraphicFramePr>
        <p:xfrm>
          <a:off x="228600" y="1034752"/>
          <a:ext cx="8534400" cy="2640965"/>
        </p:xfrm>
        <a:graphic>
          <a:graphicData uri="http://schemas.openxmlformats.org/drawingml/2006/table">
            <a:tbl>
              <a:tblPr/>
              <a:tblGrid>
                <a:gridCol w="1706563"/>
                <a:gridCol w="1706562"/>
                <a:gridCol w="1708150"/>
                <a:gridCol w="1706563"/>
                <a:gridCol w="1706562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(0,0)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(0,1)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(1,0)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(1,1)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ij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W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＝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X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＋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V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＝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max(X,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U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＝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min(X,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503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1094"/>
              </p:ext>
            </p:extLst>
          </p:nvPr>
        </p:nvGraphicFramePr>
        <p:xfrm>
          <a:off x="2286000" y="1568152"/>
          <a:ext cx="414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5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68152"/>
                        <a:ext cx="414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3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906129"/>
              </p:ext>
            </p:extLst>
          </p:nvPr>
        </p:nvGraphicFramePr>
        <p:xfrm>
          <a:off x="3903663" y="1641177"/>
          <a:ext cx="533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6" name="Equation" r:id="rId5" imgW="228600" imgH="164880" progId="Equation.3">
                  <p:embed/>
                </p:oleObj>
              </mc:Choice>
              <mc:Fallback>
                <p:oleObj name="Equation" r:id="rId5" imgW="228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1641177"/>
                        <a:ext cx="533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3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33082"/>
              </p:ext>
            </p:extLst>
          </p:nvPr>
        </p:nvGraphicFramePr>
        <p:xfrm>
          <a:off x="5715000" y="1644352"/>
          <a:ext cx="533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7" name="Equation" r:id="rId7" imgW="228600" imgH="164880" progId="Equation.3">
                  <p:embed/>
                </p:oleObj>
              </mc:Choice>
              <mc:Fallback>
                <p:oleObj name="Equation" r:id="rId7" imgW="228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44352"/>
                        <a:ext cx="533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3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79964"/>
              </p:ext>
            </p:extLst>
          </p:nvPr>
        </p:nvGraphicFramePr>
        <p:xfrm>
          <a:off x="7315200" y="1568152"/>
          <a:ext cx="474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8"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568152"/>
                        <a:ext cx="4746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37" name="Text Box 61"/>
          <p:cNvSpPr txBox="1">
            <a:spLocks noChangeArrowheads="1"/>
          </p:cNvSpPr>
          <p:nvPr/>
        </p:nvSpPr>
        <p:spPr bwMode="auto">
          <a:xfrm>
            <a:off x="2286000" y="21015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0</a:t>
            </a:r>
          </a:p>
        </p:txBody>
      </p:sp>
      <p:sp>
        <p:nvSpPr>
          <p:cNvPr id="255038" name="Text Box 62"/>
          <p:cNvSpPr txBox="1">
            <a:spLocks noChangeArrowheads="1"/>
          </p:cNvSpPr>
          <p:nvPr/>
        </p:nvSpPr>
        <p:spPr bwMode="auto">
          <a:xfrm>
            <a:off x="4038600" y="21015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255039" name="Text Box 63"/>
          <p:cNvSpPr txBox="1">
            <a:spLocks noChangeArrowheads="1"/>
          </p:cNvSpPr>
          <p:nvPr/>
        </p:nvSpPr>
        <p:spPr bwMode="auto">
          <a:xfrm>
            <a:off x="5867400" y="2101552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</a:t>
            </a:r>
          </a:p>
        </p:txBody>
      </p:sp>
      <p:sp>
        <p:nvSpPr>
          <p:cNvPr id="255040" name="Text Box 64"/>
          <p:cNvSpPr txBox="1">
            <a:spLocks noChangeArrowheads="1"/>
          </p:cNvSpPr>
          <p:nvPr/>
        </p:nvSpPr>
        <p:spPr bwMode="auto">
          <a:xfrm>
            <a:off x="7467600" y="2025352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2</a:t>
            </a:r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>
            <a:off x="2362200" y="26349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0</a:t>
            </a:r>
          </a:p>
        </p:txBody>
      </p: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4038600" y="26349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255043" name="Text Box 67"/>
          <p:cNvSpPr txBox="1">
            <a:spLocks noChangeArrowheads="1"/>
          </p:cNvSpPr>
          <p:nvPr/>
        </p:nvSpPr>
        <p:spPr bwMode="auto">
          <a:xfrm>
            <a:off x="5867400" y="26349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7467600" y="26349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255045" name="Text Box 69"/>
          <p:cNvSpPr txBox="1">
            <a:spLocks noChangeArrowheads="1"/>
          </p:cNvSpPr>
          <p:nvPr/>
        </p:nvSpPr>
        <p:spPr bwMode="auto">
          <a:xfrm>
            <a:off x="2362200" y="31683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0</a:t>
            </a:r>
          </a:p>
        </p:txBody>
      </p:sp>
      <p:sp>
        <p:nvSpPr>
          <p:cNvPr id="255046" name="Text Box 70"/>
          <p:cNvSpPr txBox="1">
            <a:spLocks noChangeArrowheads="1"/>
          </p:cNvSpPr>
          <p:nvPr/>
        </p:nvSpPr>
        <p:spPr bwMode="auto">
          <a:xfrm>
            <a:off x="4038600" y="30921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0</a:t>
            </a:r>
          </a:p>
        </p:txBody>
      </p:sp>
      <p:sp>
        <p:nvSpPr>
          <p:cNvPr id="255047" name="Text Box 71"/>
          <p:cNvSpPr txBox="1">
            <a:spLocks noChangeArrowheads="1"/>
          </p:cNvSpPr>
          <p:nvPr/>
        </p:nvSpPr>
        <p:spPr bwMode="auto">
          <a:xfrm>
            <a:off x="5867400" y="31683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0</a:t>
            </a:r>
          </a:p>
        </p:txBody>
      </p:sp>
      <p:sp>
        <p:nvSpPr>
          <p:cNvPr id="255048" name="Text Box 72"/>
          <p:cNvSpPr txBox="1">
            <a:spLocks noChangeArrowheads="1"/>
          </p:cNvSpPr>
          <p:nvPr/>
        </p:nvSpPr>
        <p:spPr bwMode="auto">
          <a:xfrm>
            <a:off x="7467600" y="31683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255049" name="Line 73"/>
          <p:cNvSpPr>
            <a:spLocks noChangeShapeType="1"/>
          </p:cNvSpPr>
          <p:nvPr/>
        </p:nvSpPr>
        <p:spPr bwMode="auto">
          <a:xfrm>
            <a:off x="609600" y="4844752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55050" name="Line 74"/>
          <p:cNvSpPr>
            <a:spLocks noChangeShapeType="1"/>
          </p:cNvSpPr>
          <p:nvPr/>
        </p:nvSpPr>
        <p:spPr bwMode="auto">
          <a:xfrm>
            <a:off x="1447800" y="4082752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55051" name="Line 75"/>
          <p:cNvSpPr>
            <a:spLocks noChangeShapeType="1"/>
          </p:cNvSpPr>
          <p:nvPr/>
        </p:nvSpPr>
        <p:spPr bwMode="auto">
          <a:xfrm>
            <a:off x="685800" y="4158952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457200" y="4235152"/>
            <a:ext cx="388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V</a:t>
            </a:r>
          </a:p>
        </p:txBody>
      </p:sp>
      <p:sp>
        <p:nvSpPr>
          <p:cNvPr id="255053" name="Text Box 77"/>
          <p:cNvSpPr txBox="1">
            <a:spLocks noChangeArrowheads="1"/>
          </p:cNvSpPr>
          <p:nvPr/>
        </p:nvSpPr>
        <p:spPr bwMode="auto">
          <a:xfrm>
            <a:off x="914400" y="3854152"/>
            <a:ext cx="51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W</a:t>
            </a:r>
          </a:p>
        </p:txBody>
      </p:sp>
      <p:sp>
        <p:nvSpPr>
          <p:cNvPr id="255055" name="Text Box 79"/>
          <p:cNvSpPr txBox="1">
            <a:spLocks noChangeArrowheads="1"/>
          </p:cNvSpPr>
          <p:nvPr/>
        </p:nvSpPr>
        <p:spPr bwMode="auto">
          <a:xfrm>
            <a:off x="756047" y="4920952"/>
            <a:ext cx="61555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  0         </a:t>
            </a:r>
            <a:r>
              <a:rPr lang="en-US" altLang="zh-CN" sz="2800" dirty="0"/>
              <a:t>1</a:t>
            </a: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752600" y="4158952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0                     1                      2</a:t>
            </a:r>
          </a:p>
        </p:txBody>
      </p:sp>
      <p:graphicFrame>
        <p:nvGraphicFramePr>
          <p:cNvPr id="25505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037917"/>
              </p:ext>
            </p:extLst>
          </p:nvPr>
        </p:nvGraphicFramePr>
        <p:xfrm>
          <a:off x="1752600" y="4920952"/>
          <a:ext cx="414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9" name="Equation" r:id="rId10" imgW="177480" imgH="228600" progId="Equation.3">
                  <p:embed/>
                </p:oleObj>
              </mc:Choice>
              <mc:Fallback>
                <p:oleObj name="Equation" r:id="rId1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20952"/>
                        <a:ext cx="414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58" name="Text Box 82"/>
          <p:cNvSpPr txBox="1">
            <a:spLocks noChangeArrowheads="1"/>
          </p:cNvSpPr>
          <p:nvPr/>
        </p:nvSpPr>
        <p:spPr bwMode="auto">
          <a:xfrm>
            <a:off x="3810000" y="49971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0</a:t>
            </a:r>
          </a:p>
        </p:txBody>
      </p:sp>
      <p:sp>
        <p:nvSpPr>
          <p:cNvPr id="255059" name="Text Box 83"/>
          <p:cNvSpPr txBox="1">
            <a:spLocks noChangeArrowheads="1"/>
          </p:cNvSpPr>
          <p:nvPr/>
        </p:nvSpPr>
        <p:spPr bwMode="auto">
          <a:xfrm>
            <a:off x="5867400" y="49971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0</a:t>
            </a:r>
          </a:p>
        </p:txBody>
      </p:sp>
      <p:sp>
        <p:nvSpPr>
          <p:cNvPr id="255060" name="Text Box 84"/>
          <p:cNvSpPr txBox="1">
            <a:spLocks noChangeArrowheads="1"/>
          </p:cNvSpPr>
          <p:nvPr/>
        </p:nvSpPr>
        <p:spPr bwMode="auto">
          <a:xfrm>
            <a:off x="1676400" y="5911552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0</a:t>
            </a:r>
          </a:p>
        </p:txBody>
      </p:sp>
      <p:graphicFrame>
        <p:nvGraphicFramePr>
          <p:cNvPr id="255061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375078"/>
              </p:ext>
            </p:extLst>
          </p:nvPr>
        </p:nvGraphicFramePr>
        <p:xfrm>
          <a:off x="3644900" y="5943302"/>
          <a:ext cx="7112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0" name="Equation" r:id="rId11" imgW="304560" imgH="203040" progId="Equation.3">
                  <p:embed/>
                </p:oleObj>
              </mc:Choice>
              <mc:Fallback>
                <p:oleObj name="Equation" r:id="rId11" imgW="304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943302"/>
                        <a:ext cx="7112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62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66508"/>
              </p:ext>
            </p:extLst>
          </p:nvPr>
        </p:nvGraphicFramePr>
        <p:xfrm>
          <a:off x="5867400" y="5835352"/>
          <a:ext cx="474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1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835352"/>
                        <a:ext cx="4746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0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5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5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5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5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5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5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37" grpId="0" autoUpdateAnimBg="0"/>
      <p:bldP spid="255038" grpId="0" autoUpdateAnimBg="0"/>
      <p:bldP spid="255039" grpId="0" autoUpdateAnimBg="0"/>
      <p:bldP spid="255040" grpId="0" autoUpdateAnimBg="0"/>
      <p:bldP spid="255041" grpId="0" autoUpdateAnimBg="0"/>
      <p:bldP spid="255042" grpId="0" autoUpdateAnimBg="0"/>
      <p:bldP spid="255043" grpId="0" autoUpdateAnimBg="0"/>
      <p:bldP spid="255044" grpId="0" autoUpdateAnimBg="0"/>
      <p:bldP spid="255045" grpId="0" autoUpdateAnimBg="0"/>
      <p:bldP spid="255046" grpId="0" autoUpdateAnimBg="0"/>
      <p:bldP spid="255047" grpId="0" autoUpdateAnimBg="0"/>
      <p:bldP spid="255048" grpId="0" autoUpdateAnimBg="0"/>
      <p:bldP spid="255049" grpId="0" animBg="1"/>
      <p:bldP spid="255050" grpId="0" animBg="1"/>
      <p:bldP spid="255051" grpId="0" animBg="1"/>
      <p:bldP spid="255052" grpId="0" autoUpdateAnimBg="0"/>
      <p:bldP spid="255053" grpId="0" autoUpdateAnimBg="0"/>
      <p:bldP spid="255055" grpId="0" autoUpdateAnimBg="0"/>
      <p:bldP spid="255056" grpId="0" autoUpdateAnimBg="0"/>
      <p:bldP spid="255058" grpId="0" autoUpdateAnimBg="0"/>
      <p:bldP spid="255059" grpId="0" autoUpdateAnimBg="0"/>
      <p:bldP spid="25506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54224"/>
            <a:ext cx="8001000" cy="990600"/>
          </a:xfrm>
        </p:spPr>
        <p:txBody>
          <a:bodyPr/>
          <a:lstStyle/>
          <a:p>
            <a:pPr algn="l"/>
            <a:r>
              <a:rPr lang="zh-CN" altLang="en-US" sz="3200" b="1" dirty="0"/>
              <a:t>二、多个随机变量函数的密度函数</a:t>
            </a:r>
            <a:endParaRPr lang="zh-CN" altLang="en-US" dirty="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179512" y="1447800"/>
            <a:ext cx="85072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、一般的方法：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分布函数法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    若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)~f 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), 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aseline="40000" dirty="0" err="1">
                <a:latin typeface="Arial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, Y=g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), 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则</a:t>
            </a:r>
            <a:r>
              <a:rPr lang="zh-CN" altLang="en-US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可先求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Y</a:t>
            </a:r>
            <a:r>
              <a:rPr lang="zh-CN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的分布函数:     </a:t>
            </a: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95601"/>
              </p:ext>
            </p:extLst>
          </p:nvPr>
        </p:nvGraphicFramePr>
        <p:xfrm>
          <a:off x="751776" y="3573016"/>
          <a:ext cx="5293424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name="公式" r:id="rId4" imgW="2489040" imgH="215640" progId="Equation.3">
                  <p:embed/>
                </p:oleObj>
              </mc:Choice>
              <mc:Fallback>
                <p:oleObj name="公式" r:id="rId4" imgW="248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776" y="3573016"/>
                        <a:ext cx="5293424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50071"/>
              </p:ext>
            </p:extLst>
          </p:nvPr>
        </p:nvGraphicFramePr>
        <p:xfrm>
          <a:off x="1584992" y="4077841"/>
          <a:ext cx="586732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6" name="公式" r:id="rId6" imgW="2145960" imgH="431640" progId="Equation.3">
                  <p:embed/>
                </p:oleObj>
              </mc:Choice>
              <mc:Fallback>
                <p:oleObj name="公式" r:id="rId6" imgW="2145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992" y="4077841"/>
                        <a:ext cx="586732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05383"/>
              </p:ext>
            </p:extLst>
          </p:nvPr>
        </p:nvGraphicFramePr>
        <p:xfrm>
          <a:off x="3207197" y="5401816"/>
          <a:ext cx="372700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7" name="公式" r:id="rId8" imgW="1612800" imgH="419040" progId="Equation.3">
                  <p:embed/>
                </p:oleObj>
              </mc:Choice>
              <mc:Fallback>
                <p:oleObj name="公式" r:id="rId8" imgW="1612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197" y="5401816"/>
                        <a:ext cx="372700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6866" y="4788690"/>
            <a:ext cx="4373929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60000"/>
              </a:lnSpc>
              <a:spcBef>
                <a:spcPct val="50000"/>
              </a:spcBef>
            </a:pPr>
            <a:r>
              <a:rPr lang="zh-CN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然后再求出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Y</a:t>
            </a:r>
            <a:r>
              <a:rPr lang="zh-CN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的密度函数:</a:t>
            </a:r>
          </a:p>
        </p:txBody>
      </p:sp>
    </p:spTree>
    <p:extLst>
      <p:ext uri="{BB962C8B-B14F-4D97-AF65-F5344CB8AC3E}">
        <p14:creationId xmlns:p14="http://schemas.microsoft.com/office/powerpoint/2010/main" val="1801665922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utoUpdateAnimBg="0"/>
      <p:bldP spid="236547" grpId="0" autoUpdateAnimBg="0"/>
      <p:bldP spid="23655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107504" y="893038"/>
            <a:ext cx="903649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、几个常用函数的密度函数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(1)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和的分布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      已知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～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f(x, y),  (x, y)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R</a:t>
            </a:r>
            <a:r>
              <a:rPr lang="en-US" altLang="zh-CN" sz="2800" baseline="40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,  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求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Z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＋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Y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的密度。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                                                                       </a:t>
            </a:r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618504"/>
              </p:ext>
            </p:extLst>
          </p:nvPr>
        </p:nvGraphicFramePr>
        <p:xfrm>
          <a:off x="533400" y="2785120"/>
          <a:ext cx="58499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公式" r:id="rId6" imgW="2577960" imgH="507960" progId="Equation.3">
                  <p:embed/>
                </p:oleObj>
              </mc:Choice>
              <mc:Fallback>
                <p:oleObj name="公式" r:id="rId6" imgW="2577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85120"/>
                        <a:ext cx="584993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2" name="Line 4"/>
          <p:cNvSpPr>
            <a:spLocks noChangeShapeType="1"/>
          </p:cNvSpPr>
          <p:nvPr/>
        </p:nvSpPr>
        <p:spPr bwMode="auto">
          <a:xfrm flipV="1">
            <a:off x="7086600" y="2861320"/>
            <a:ext cx="0" cy="1676400"/>
          </a:xfrm>
          <a:prstGeom prst="line">
            <a:avLst/>
          </a:prstGeom>
          <a:noFill/>
          <a:ln w="12700">
            <a:solidFill>
              <a:srgbClr val="99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 flipV="1">
            <a:off x="6629400" y="4232920"/>
            <a:ext cx="2133600" cy="0"/>
          </a:xfrm>
          <a:prstGeom prst="line">
            <a:avLst/>
          </a:prstGeom>
          <a:noFill/>
          <a:ln w="12700">
            <a:solidFill>
              <a:srgbClr val="99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6934200" y="3394720"/>
            <a:ext cx="1219200" cy="1066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V="1">
            <a:off x="6477000" y="3547120"/>
            <a:ext cx="533400" cy="609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76" name="Line 8"/>
          <p:cNvSpPr>
            <a:spLocks noChangeShapeType="1"/>
          </p:cNvSpPr>
          <p:nvPr/>
        </p:nvSpPr>
        <p:spPr bwMode="auto">
          <a:xfrm flipV="1">
            <a:off x="6477000" y="3623320"/>
            <a:ext cx="609600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77" name="Line 9"/>
          <p:cNvSpPr>
            <a:spLocks noChangeShapeType="1"/>
          </p:cNvSpPr>
          <p:nvPr/>
        </p:nvSpPr>
        <p:spPr bwMode="auto">
          <a:xfrm flipV="1">
            <a:off x="6553200" y="3623320"/>
            <a:ext cx="68580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6629400" y="3699520"/>
            <a:ext cx="68580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79" name="Line 11"/>
          <p:cNvSpPr>
            <a:spLocks noChangeShapeType="1"/>
          </p:cNvSpPr>
          <p:nvPr/>
        </p:nvSpPr>
        <p:spPr bwMode="auto">
          <a:xfrm flipV="1">
            <a:off x="6705600" y="3775720"/>
            <a:ext cx="68580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 flipV="1">
            <a:off x="6781800" y="3851920"/>
            <a:ext cx="68580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 flipV="1">
            <a:off x="6934200" y="3928120"/>
            <a:ext cx="609600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82" name="Line 14"/>
          <p:cNvSpPr>
            <a:spLocks noChangeShapeType="1"/>
          </p:cNvSpPr>
          <p:nvPr/>
        </p:nvSpPr>
        <p:spPr bwMode="auto">
          <a:xfrm flipV="1">
            <a:off x="7010400" y="4004320"/>
            <a:ext cx="609600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83" name="Line 15"/>
          <p:cNvSpPr>
            <a:spLocks noChangeShapeType="1"/>
          </p:cNvSpPr>
          <p:nvPr/>
        </p:nvSpPr>
        <p:spPr bwMode="auto">
          <a:xfrm flipV="1">
            <a:off x="7086600" y="4080520"/>
            <a:ext cx="609600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 flipV="1">
            <a:off x="7239000" y="4156720"/>
            <a:ext cx="533400" cy="609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85" name="Line 17"/>
          <p:cNvSpPr>
            <a:spLocks noChangeShapeType="1"/>
          </p:cNvSpPr>
          <p:nvPr/>
        </p:nvSpPr>
        <p:spPr bwMode="auto">
          <a:xfrm flipV="1">
            <a:off x="7315200" y="4232920"/>
            <a:ext cx="533400" cy="609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 flipV="1">
            <a:off x="7391400" y="4309120"/>
            <a:ext cx="533400" cy="609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87" name="Line 19"/>
          <p:cNvSpPr>
            <a:spLocks noChangeShapeType="1"/>
          </p:cNvSpPr>
          <p:nvPr/>
        </p:nvSpPr>
        <p:spPr bwMode="auto">
          <a:xfrm flipV="1">
            <a:off x="7543800" y="4385320"/>
            <a:ext cx="457200" cy="533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6781800" y="2708920"/>
            <a:ext cx="2133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z     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endParaRPr lang="en-US" altLang="zh-CN" sz="280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            x+y=z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                                             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x+y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 z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                                                                       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       </a:t>
            </a:r>
          </a:p>
        </p:txBody>
      </p: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251520" y="4156720"/>
            <a:ext cx="604867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若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Y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相互独立，则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Z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＋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Y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的密度函数 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375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402637"/>
              </p:ext>
            </p:extLst>
          </p:nvPr>
        </p:nvGraphicFramePr>
        <p:xfrm>
          <a:off x="381000" y="5147320"/>
          <a:ext cx="769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公式" r:id="rId8" imgW="3022560" imgH="482400" progId="Equation.3">
                  <p:embed/>
                </p:oleObj>
              </mc:Choice>
              <mc:Fallback>
                <p:oleObj name="公式" r:id="rId8" imgW="3022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47320"/>
                        <a:ext cx="7696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164451"/>
      </p:ext>
    </p:extLst>
  </p:cSld>
  <p:clrMapOvr>
    <a:masterClrMapping/>
  </p:clrMapOvr>
  <p:transition spd="med">
    <p:zoom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build="p" autoUpdateAnimBg="0"/>
      <p:bldP spid="23758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04800" y="995461"/>
            <a:ext cx="8458200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例</a:t>
            </a:r>
            <a:r>
              <a:rPr lang="en-US" altLang="zh-CN" sz="2800" b="1" dirty="0" smtClean="0">
                <a:latin typeface="+mn-ea"/>
              </a:rPr>
              <a:t>2. </a:t>
            </a:r>
            <a:r>
              <a:rPr lang="zh-CN" altLang="en-US" sz="2800" b="1" dirty="0">
                <a:latin typeface="+mn-ea"/>
              </a:rPr>
              <a:t>设随机变量</a:t>
            </a:r>
            <a:r>
              <a:rPr lang="en-US" altLang="zh-CN" sz="2800" b="1" dirty="0">
                <a:latin typeface="+mn-ea"/>
              </a:rPr>
              <a:t>X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Y</a:t>
            </a:r>
            <a:r>
              <a:rPr lang="zh-CN" altLang="en-US" sz="2800" b="1" dirty="0">
                <a:latin typeface="+mn-ea"/>
              </a:rPr>
              <a:t>独立且均服从标准正态分布，求证：</a:t>
            </a:r>
            <a:r>
              <a:rPr lang="en-US" altLang="zh-CN" sz="2800" b="1" dirty="0">
                <a:latin typeface="+mn-ea"/>
              </a:rPr>
              <a:t>Z=X+Y</a:t>
            </a:r>
            <a:r>
              <a:rPr lang="zh-CN" altLang="en-US" sz="2800" b="1" dirty="0">
                <a:latin typeface="+mn-ea"/>
              </a:rPr>
              <a:t>服从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）分布。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533400" y="2708920"/>
            <a:ext cx="80772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一般地，设随机变量</a:t>
            </a:r>
            <a:r>
              <a:rPr lang="en-US" altLang="zh-CN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3200" baseline="-250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, X</a:t>
            </a:r>
            <a:r>
              <a:rPr lang="en-US" altLang="zh-CN" sz="3200" baseline="-250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..., X</a:t>
            </a:r>
            <a:r>
              <a:rPr lang="en-US" altLang="zh-CN" sz="3200" baseline="-250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独立且</a:t>
            </a:r>
            <a:r>
              <a:rPr lang="en-US" altLang="zh-CN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3200" baseline="-250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服从正态分布</a:t>
            </a:r>
            <a:r>
              <a:rPr lang="en-US" altLang="zh-CN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N(</a:t>
            </a:r>
            <a:r>
              <a:rPr lang="en-US" altLang="zh-CN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</a:t>
            </a:r>
            <a:r>
              <a:rPr lang="en-US" altLang="zh-CN" sz="3200" baseline="-250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,</a:t>
            </a:r>
            <a:r>
              <a:rPr lang="en-US" altLang="zh-CN" sz="3200" baseline="-250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3200" baseline="300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2</a:t>
            </a:r>
            <a:r>
              <a:rPr lang="en-US" altLang="zh-CN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),i=1,...,n, </a:t>
            </a:r>
            <a:r>
              <a:rPr lang="zh-CN" altLang="en-US" sz="320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则</a:t>
            </a:r>
            <a:endParaRPr lang="zh-CN" altLang="en-US" sz="3200">
              <a:solidFill>
                <a:schemeClr val="hlink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712922"/>
              </p:ext>
            </p:extLst>
          </p:nvPr>
        </p:nvGraphicFramePr>
        <p:xfrm>
          <a:off x="1981200" y="4080520"/>
          <a:ext cx="51054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Equation" r:id="rId4" imgW="1879560" imgH="431640" progId="Equation.3">
                  <p:embed/>
                </p:oleObj>
              </mc:Choice>
              <mc:Fallback>
                <p:oleObj name="Equation" r:id="rId4" imgW="1879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80520"/>
                        <a:ext cx="5105400" cy="1173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740126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utoUpdateAnimBg="0"/>
      <p:bldP spid="23962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251520" y="908720"/>
            <a:ext cx="858768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+mn-ea"/>
              </a:rPr>
              <a:t>例</a:t>
            </a:r>
            <a:r>
              <a:rPr lang="en-US" altLang="zh-CN" sz="2800" b="1" dirty="0" smtClean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卡车装运水泥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设每袋水泥的重量</a:t>
            </a:r>
            <a:r>
              <a:rPr lang="en-US" altLang="zh-CN" sz="2800" b="1" dirty="0">
                <a:latin typeface="+mn-ea"/>
              </a:rPr>
              <a:t>X(kg)</a:t>
            </a:r>
            <a:r>
              <a:rPr lang="zh-CN" altLang="en-US" sz="2800" b="1" dirty="0">
                <a:latin typeface="+mn-ea"/>
              </a:rPr>
              <a:t>服从</a:t>
            </a:r>
            <a:r>
              <a:rPr lang="en-US" altLang="zh-CN" sz="2800" b="1" dirty="0">
                <a:latin typeface="+mn-ea"/>
              </a:rPr>
              <a:t>N(50,2.5</a:t>
            </a:r>
            <a:r>
              <a:rPr lang="en-US" altLang="zh-CN" sz="2800" b="1" baseline="30000" dirty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分布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该卡车的额定载重量为</a:t>
            </a:r>
            <a:r>
              <a:rPr lang="en-US" altLang="zh-CN" sz="2800" b="1" dirty="0">
                <a:latin typeface="+mn-ea"/>
              </a:rPr>
              <a:t>2000kg,</a:t>
            </a:r>
            <a:r>
              <a:rPr lang="zh-CN" altLang="en-US" sz="2800" b="1" dirty="0">
                <a:latin typeface="+mn-ea"/>
              </a:rPr>
              <a:t>问最多装多少袋水泥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可使卡车超载的概率不超过</a:t>
            </a:r>
            <a:r>
              <a:rPr lang="en-US" altLang="zh-CN" sz="2800" b="1" dirty="0">
                <a:latin typeface="+mn-ea"/>
              </a:rPr>
              <a:t>0.05.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解</a:t>
            </a:r>
            <a:r>
              <a:rPr lang="en-US" altLang="zh-CN" sz="2800"/>
              <a:t>:</a:t>
            </a:r>
            <a:r>
              <a:rPr lang="zh-CN" altLang="en-US" sz="2800"/>
              <a:t>设最多装</a:t>
            </a:r>
            <a:r>
              <a:rPr lang="en-US" altLang="zh-CN" sz="2800"/>
              <a:t>n</a:t>
            </a:r>
            <a:r>
              <a:rPr lang="zh-CN" altLang="en-US" sz="2800"/>
              <a:t>袋水泥</a:t>
            </a:r>
            <a:r>
              <a:rPr lang="en-US" altLang="zh-CN" sz="2800"/>
              <a:t>,X</a:t>
            </a:r>
            <a:r>
              <a:rPr lang="en-US" altLang="zh-CN" sz="2800" baseline="-25000"/>
              <a:t>i</a:t>
            </a:r>
            <a:r>
              <a:rPr lang="zh-CN" altLang="en-US" sz="2800"/>
              <a:t>为第</a:t>
            </a:r>
            <a:r>
              <a:rPr lang="en-US" altLang="zh-CN" sz="2800"/>
              <a:t>i</a:t>
            </a:r>
            <a:r>
              <a:rPr lang="zh-CN" altLang="en-US" sz="2800"/>
              <a:t>袋水泥的重量</a:t>
            </a:r>
            <a:r>
              <a:rPr lang="en-US" altLang="zh-CN" sz="2800"/>
              <a:t>.</a:t>
            </a:r>
            <a:r>
              <a:rPr lang="zh-CN" altLang="en-US" sz="2800"/>
              <a:t>则</a:t>
            </a: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2454"/>
              </p:ext>
            </p:extLst>
          </p:nvPr>
        </p:nvGraphicFramePr>
        <p:xfrm>
          <a:off x="2133600" y="3276600"/>
          <a:ext cx="325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4" name="Equation" r:id="rId4" imgW="1473120" imgH="431640" progId="Equation.3">
                  <p:embed/>
                </p:oleObj>
              </mc:Choice>
              <mc:Fallback>
                <p:oleObj name="Equation" r:id="rId4" imgW="147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325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304800" y="34290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由题意</a:t>
            </a:r>
            <a:r>
              <a:rPr lang="en-US" altLang="zh-CN" sz="2800"/>
              <a:t>,</a:t>
            </a:r>
            <a:r>
              <a:rPr lang="zh-CN" altLang="en-US" sz="2800"/>
              <a:t>令</a:t>
            </a:r>
          </a:p>
        </p:txBody>
      </p:sp>
      <p:graphicFrame>
        <p:nvGraphicFramePr>
          <p:cNvPr id="257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00031"/>
              </p:ext>
            </p:extLst>
          </p:nvPr>
        </p:nvGraphicFramePr>
        <p:xfrm>
          <a:off x="5715000" y="3200400"/>
          <a:ext cx="3048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5" name="Equation" r:id="rId6" imgW="1384200" imgH="431640" progId="Equation.3">
                  <p:embed/>
                </p:oleObj>
              </mc:Choice>
              <mc:Fallback>
                <p:oleObj name="Equation" r:id="rId6" imgW="1384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00400"/>
                        <a:ext cx="30480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989872"/>
              </p:ext>
            </p:extLst>
          </p:nvPr>
        </p:nvGraphicFramePr>
        <p:xfrm>
          <a:off x="1143000" y="4267200"/>
          <a:ext cx="6473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6" name="Equation" r:id="rId8" imgW="2933640" imgH="431640" progId="Equation.3">
                  <p:embed/>
                </p:oleObj>
              </mc:Choice>
              <mc:Fallback>
                <p:oleObj name="Equation" r:id="rId8" imgW="2933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6473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53120"/>
              </p:ext>
            </p:extLst>
          </p:nvPr>
        </p:nvGraphicFramePr>
        <p:xfrm>
          <a:off x="762000" y="5334000"/>
          <a:ext cx="302736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" name="Equation" r:id="rId10" imgW="1371600" imgH="419040" progId="Equation.3">
                  <p:embed/>
                </p:oleObj>
              </mc:Choice>
              <mc:Fallback>
                <p:oleObj name="Equation" r:id="rId10" imgW="137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302736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3667522" y="5334000"/>
            <a:ext cx="61555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查表得</a:t>
            </a:r>
          </a:p>
        </p:txBody>
      </p:sp>
      <p:graphicFrame>
        <p:nvGraphicFramePr>
          <p:cNvPr id="2570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742914"/>
              </p:ext>
            </p:extLst>
          </p:nvPr>
        </p:nvGraphicFramePr>
        <p:xfrm>
          <a:off x="4267200" y="5410200"/>
          <a:ext cx="26908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8" name="Equation" r:id="rId12" imgW="1218960" imgH="419040" progId="Equation.3">
                  <p:embed/>
                </p:oleObj>
              </mc:Choice>
              <mc:Fallback>
                <p:oleObj name="Equation" r:id="rId12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10200"/>
                        <a:ext cx="26908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40770"/>
              </p:ext>
            </p:extLst>
          </p:nvPr>
        </p:nvGraphicFramePr>
        <p:xfrm>
          <a:off x="6934200" y="5562600"/>
          <a:ext cx="17414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9" name="Equation" r:id="rId14" imgW="609480" imgH="177480" progId="Equation.3">
                  <p:embed/>
                </p:oleObj>
              </mc:Choice>
              <mc:Fallback>
                <p:oleObj name="Equation" r:id="rId14" imgW="609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562600"/>
                        <a:ext cx="17414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45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autoUpdateAnimBg="0"/>
      <p:bldP spid="257027" grpId="0" autoUpdateAnimBg="0"/>
      <p:bldP spid="257029" grpId="0" autoUpdateAnimBg="0"/>
      <p:bldP spid="25703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237395"/>
              </p:ext>
            </p:extLst>
          </p:nvPr>
        </p:nvGraphicFramePr>
        <p:xfrm>
          <a:off x="7010400" y="1371600"/>
          <a:ext cx="428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8" name="公式" r:id="rId4" imgW="190440" imgH="393480" progId="Equation.3">
                  <p:embed/>
                </p:oleObj>
              </mc:Choice>
              <mc:Fallback>
                <p:oleObj name="公式" r:id="rId4" imgW="19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371600"/>
                        <a:ext cx="428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381000" y="922338"/>
            <a:ext cx="8509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2)商的分布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    已知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(X, Y)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～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f(x, y),  (x, y)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R</a:t>
            </a:r>
            <a:r>
              <a:rPr lang="en-US" altLang="zh-CN" sz="2800" baseline="40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 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求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Z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＝    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的密度。</a:t>
            </a:r>
          </a:p>
        </p:txBody>
      </p:sp>
      <p:graphicFrame>
        <p:nvGraphicFramePr>
          <p:cNvPr id="258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46254"/>
              </p:ext>
            </p:extLst>
          </p:nvPr>
        </p:nvGraphicFramePr>
        <p:xfrm>
          <a:off x="2589212" y="2204864"/>
          <a:ext cx="37353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9" name="公式" r:id="rId6" imgW="1701720" imgH="330120" progId="Equation.3">
                  <p:embed/>
                </p:oleObj>
              </mc:Choice>
              <mc:Fallback>
                <p:oleObj name="公式" r:id="rId6" imgW="17017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2" y="2204864"/>
                        <a:ext cx="37353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3" name="Line 5"/>
          <p:cNvSpPr>
            <a:spLocks noChangeShapeType="1"/>
          </p:cNvSpPr>
          <p:nvPr/>
        </p:nvSpPr>
        <p:spPr bwMode="auto">
          <a:xfrm>
            <a:off x="5715000" y="4724400"/>
            <a:ext cx="2514600" cy="0"/>
          </a:xfrm>
          <a:prstGeom prst="line">
            <a:avLst/>
          </a:prstGeom>
          <a:noFill/>
          <a:ln w="127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54" name="Line 6"/>
          <p:cNvSpPr>
            <a:spLocks noChangeShapeType="1"/>
          </p:cNvSpPr>
          <p:nvPr/>
        </p:nvSpPr>
        <p:spPr bwMode="auto">
          <a:xfrm flipV="1">
            <a:off x="7010400" y="3429000"/>
            <a:ext cx="0" cy="2209800"/>
          </a:xfrm>
          <a:prstGeom prst="line">
            <a:avLst/>
          </a:prstGeom>
          <a:noFill/>
          <a:ln w="127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55" name="Line 7"/>
          <p:cNvSpPr>
            <a:spLocks noChangeShapeType="1"/>
          </p:cNvSpPr>
          <p:nvPr/>
        </p:nvSpPr>
        <p:spPr bwMode="auto">
          <a:xfrm flipH="1">
            <a:off x="6400800" y="3505200"/>
            <a:ext cx="144780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56" name="Line 8"/>
          <p:cNvSpPr>
            <a:spLocks noChangeShapeType="1"/>
          </p:cNvSpPr>
          <p:nvPr/>
        </p:nvSpPr>
        <p:spPr bwMode="auto">
          <a:xfrm>
            <a:off x="6324600" y="3657600"/>
            <a:ext cx="13716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57" name="Line 9"/>
          <p:cNvSpPr>
            <a:spLocks noChangeShapeType="1"/>
          </p:cNvSpPr>
          <p:nvPr/>
        </p:nvSpPr>
        <p:spPr bwMode="auto">
          <a:xfrm>
            <a:off x="6172200" y="3810000"/>
            <a:ext cx="14478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58" name="Line 10"/>
          <p:cNvSpPr>
            <a:spLocks noChangeShapeType="1"/>
          </p:cNvSpPr>
          <p:nvPr/>
        </p:nvSpPr>
        <p:spPr bwMode="auto">
          <a:xfrm>
            <a:off x="6096000" y="3962400"/>
            <a:ext cx="14478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59" name="Line 11"/>
          <p:cNvSpPr>
            <a:spLocks noChangeShapeType="1"/>
          </p:cNvSpPr>
          <p:nvPr/>
        </p:nvSpPr>
        <p:spPr bwMode="auto">
          <a:xfrm>
            <a:off x="6019800" y="4114800"/>
            <a:ext cx="13716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60" name="Line 12"/>
          <p:cNvSpPr>
            <a:spLocks noChangeShapeType="1"/>
          </p:cNvSpPr>
          <p:nvPr/>
        </p:nvSpPr>
        <p:spPr bwMode="auto">
          <a:xfrm>
            <a:off x="5943600" y="4267200"/>
            <a:ext cx="13716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>
            <a:off x="5867400" y="4419600"/>
            <a:ext cx="13716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5791200" y="4572000"/>
            <a:ext cx="12954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>
            <a:off x="6934200" y="48768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>
            <a:off x="6781800" y="50292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>
            <a:off x="6705600" y="51816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66" name="Line 18"/>
          <p:cNvSpPr>
            <a:spLocks noChangeShapeType="1"/>
          </p:cNvSpPr>
          <p:nvPr/>
        </p:nvSpPr>
        <p:spPr bwMode="auto">
          <a:xfrm>
            <a:off x="6553200" y="53340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67" name="Line 19"/>
          <p:cNvSpPr>
            <a:spLocks noChangeShapeType="1"/>
          </p:cNvSpPr>
          <p:nvPr/>
        </p:nvSpPr>
        <p:spPr bwMode="auto">
          <a:xfrm>
            <a:off x="6477000" y="5486400"/>
            <a:ext cx="1143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800"/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5562600" y="3276600"/>
            <a:ext cx="28194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             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y</a:t>
            </a:r>
            <a:endParaRPr lang="en-US" altLang="zh-CN" sz="28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        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G</a:t>
            </a:r>
            <a:r>
              <a:rPr lang="en-US" altLang="zh-CN" sz="2800" baseline="-25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 baseline="-250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aseline="-25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                      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0  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G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</a:t>
            </a:r>
            <a:endParaRPr lang="en-US" altLang="zh-CN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381000" y="3140968"/>
            <a:ext cx="533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特别，当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Y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相互独立时，上式可化为</a:t>
            </a:r>
          </a:p>
        </p:txBody>
      </p:sp>
      <p:graphicFrame>
        <p:nvGraphicFramePr>
          <p:cNvPr id="2580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279962"/>
              </p:ext>
            </p:extLst>
          </p:nvPr>
        </p:nvGraphicFramePr>
        <p:xfrm>
          <a:off x="1187624" y="4221088"/>
          <a:ext cx="41275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0" name="公式" r:id="rId8" imgW="1879560" imgH="330120" progId="Equation.3">
                  <p:embed/>
                </p:oleObj>
              </mc:Choice>
              <mc:Fallback>
                <p:oleObj name="公式" r:id="rId8" imgW="1879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41275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-36512" y="5085184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dirty="0" smtClean="0">
                <a:latin typeface="Arial" pitchFamily="34" charset="0"/>
                <a:ea typeface="宋体" pitchFamily="2" charset="-122"/>
              </a:rPr>
              <a:t>其中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(x), 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(y)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分别为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和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Y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的密度函数。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04780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  <p:bldP spid="258068" grpId="0" autoUpdateAnimBg="0"/>
      <p:bldP spid="258069" grpId="0" autoUpdateAnimBg="0"/>
      <p:bldP spid="25807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381000" y="920774"/>
            <a:ext cx="82296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sz="2800" b="1" dirty="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、极大</a:t>
            </a:r>
            <a:r>
              <a:rPr lang="en-US" altLang="zh-CN" sz="2800" b="1" dirty="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b="1" dirty="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小</a:t>
            </a:r>
            <a:r>
              <a:rPr lang="en-US" altLang="zh-CN" sz="2800" b="1" dirty="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b="1" dirty="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值的分布</a:t>
            </a:r>
            <a:endParaRPr lang="zh-CN" altLang="en-US" sz="2800" b="1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  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设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相互独立，其分布函数分别为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),F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), …,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，记</a:t>
            </a:r>
            <a:endParaRPr lang="zh-CN" altLang="zh-CN" sz="2800" dirty="0">
              <a:latin typeface="Arial" pitchFamily="34" charset="0"/>
              <a:ea typeface="宋体" pitchFamily="2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M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max{X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}, 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min{X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…,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则，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M</a:t>
            </a:r>
            <a:r>
              <a:rPr lang="zh-CN" altLang="zh-CN" sz="2800" dirty="0" smtClean="0">
                <a:latin typeface="Arial" pitchFamily="34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800" dirty="0" smtClean="0">
                <a:latin typeface="Arial" pitchFamily="34" charset="0"/>
                <a:ea typeface="宋体" pitchFamily="2" charset="-122"/>
              </a:rPr>
              <a:t>的分布函数分别为：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2057400" y="4654574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aseline="-25000">
                <a:latin typeface="Arial" pitchFamily="34" charset="0"/>
                <a:ea typeface="宋体" pitchFamily="2" charset="-122"/>
              </a:rPr>
              <a:t>M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(z)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(z) … F</a:t>
            </a:r>
            <a:r>
              <a:rPr lang="en-US" altLang="zh-CN" sz="2800" baseline="-25000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(z)</a:t>
            </a: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57424"/>
              </p:ext>
            </p:extLst>
          </p:nvPr>
        </p:nvGraphicFramePr>
        <p:xfrm>
          <a:off x="2133600" y="5264174"/>
          <a:ext cx="34877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公式" r:id="rId4" imgW="1638000" imgH="457200" progId="Equation.3">
                  <p:embed/>
                </p:oleObj>
              </mc:Choice>
              <mc:Fallback>
                <p:oleObj name="公式" r:id="rId4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64174"/>
                        <a:ext cx="34877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938789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build="p" autoUpdateAnimBg="0"/>
      <p:bldP spid="2406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4800" y="995244"/>
            <a:ext cx="82996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400" dirty="0">
                <a:latin typeface="Arial" pitchFamily="34" charset="0"/>
                <a:ea typeface="宋体" pitchFamily="2" charset="-122"/>
              </a:rPr>
              <a:t>对于(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), (x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R</a:t>
            </a:r>
            <a:r>
              <a:rPr lang="en-US" altLang="zh-CN" sz="2400" baseline="42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(x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&lt;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baseline="-25000" dirty="0">
                <a:latin typeface="Arial" pitchFamily="34" charset="0"/>
                <a:ea typeface="宋体" pitchFamily="2" charset="-122"/>
              </a:rPr>
              <a:t>，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&lt;y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2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), </a:t>
            </a:r>
            <a:r>
              <a:rPr lang="zh-CN" altLang="zh-CN" sz="2400" dirty="0" smtClean="0">
                <a:latin typeface="Arial" pitchFamily="34" charset="0"/>
                <a:ea typeface="宋体" pitchFamily="2" charset="-122"/>
              </a:rPr>
              <a:t>则</a:t>
            </a:r>
            <a:endParaRPr lang="zh-CN" altLang="zh-CN" sz="2400" dirty="0">
              <a:latin typeface="Arial" pitchFamily="34" charset="0"/>
              <a:ea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sz="2400" dirty="0" smtClean="0">
                <a:latin typeface="Arial" pitchFamily="34" charset="0"/>
                <a:ea typeface="宋体" pitchFamily="2" charset="-122"/>
              </a:rPr>
              <a:t>       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P{x</a:t>
            </a:r>
            <a:r>
              <a:rPr lang="en-US" altLang="zh-CN" sz="2400" baseline="-250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&lt;X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baseline="-25000" dirty="0">
                <a:latin typeface="Arial" pitchFamily="34" charset="0"/>
                <a:ea typeface="宋体" pitchFamily="2" charset="-122"/>
              </a:rPr>
              <a:t>，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&lt;y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aseline="-25000" dirty="0">
                <a:latin typeface="Arial" pitchFamily="34" charset="0"/>
                <a:ea typeface="宋体" pitchFamily="2" charset="-122"/>
              </a:rPr>
              <a:t>2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F(x</a:t>
            </a:r>
            <a:r>
              <a:rPr lang="en-US" altLang="zh-CN" sz="2400" baseline="-250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F(x</a:t>
            </a:r>
            <a:r>
              <a:rPr lang="en-US" altLang="zh-CN" sz="2400" baseline="-250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－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 (x</a:t>
            </a:r>
            <a:r>
              <a:rPr lang="en-US" altLang="zh-CN" sz="2400" baseline="-250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＋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 (x</a:t>
            </a:r>
            <a:r>
              <a:rPr lang="en-US" altLang="zh-CN" sz="2400" baseline="-250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.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452648" y="377522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057400" y="3657600"/>
            <a:ext cx="3657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2209800" y="4724400"/>
            <a:ext cx="1095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867400" y="3124200"/>
            <a:ext cx="1095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pitchFamily="34" charset="0"/>
                <a:ea typeface="宋体" pitchFamily="2" charset="-122"/>
              </a:rPr>
              <a:t>(x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143000" y="5791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1447800" y="2971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5791200" y="4724400"/>
            <a:ext cx="1095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pitchFamily="34" charset="0"/>
                <a:ea typeface="宋体" pitchFamily="2" charset="-122"/>
              </a:rPr>
              <a:t>(x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057400" y="2971800"/>
            <a:ext cx="1095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pitchFamily="34" charset="0"/>
                <a:ea typeface="宋体" pitchFamily="2" charset="-122"/>
              </a:rPr>
              <a:t>(x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V="1">
            <a:off x="2057400" y="3733800"/>
            <a:ext cx="3581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2057400" y="3657600"/>
            <a:ext cx="3657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32395464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30" grpId="0" animBg="1"/>
      <p:bldP spid="5131" grpId="0" autoUpdateAnimBg="0"/>
      <p:bldP spid="5132" grpId="0" autoUpdateAnimBg="0"/>
      <p:bldP spid="5133" grpId="0" animBg="1"/>
      <p:bldP spid="5134" grpId="0" animBg="1"/>
      <p:bldP spid="5135" grpId="0" autoUpdateAnimBg="0"/>
      <p:bldP spid="5136" grpId="0" autoUpdateAnimBg="0"/>
      <p:bldP spid="5137" grpId="0" animBg="1"/>
      <p:bldP spid="51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251520" y="1086321"/>
            <a:ext cx="864096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Arial" pitchFamily="34" charset="0"/>
                <a:ea typeface="宋体" pitchFamily="2" charset="-122"/>
              </a:rPr>
              <a:t>       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特别，当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, …, X</a:t>
            </a:r>
            <a:r>
              <a:rPr lang="en-US" altLang="zh-CN" sz="2800" baseline="-2500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独立同分布(分布函数相同)时，则有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>
                <a:latin typeface="Arial" pitchFamily="34" charset="0"/>
                <a:ea typeface="宋体" pitchFamily="2" charset="-122"/>
              </a:rPr>
              <a:t>                   </a:t>
            </a: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aseline="-250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M</a:t>
            </a: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(z)</a:t>
            </a:r>
            <a:r>
              <a:rPr lang="zh-CN" altLang="en-US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[F(z)]</a:t>
            </a:r>
            <a:r>
              <a:rPr lang="en-US" altLang="zh-CN" sz="2800" b="1" baseline="500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                   F</a:t>
            </a:r>
            <a:r>
              <a:rPr lang="en-US" altLang="zh-CN" sz="2800" baseline="-250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(z)</a:t>
            </a:r>
            <a:r>
              <a:rPr lang="zh-CN" altLang="en-US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[1</a:t>
            </a:r>
            <a:r>
              <a:rPr lang="zh-CN" altLang="en-US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F(z)]</a:t>
            </a:r>
            <a:r>
              <a:rPr lang="en-US" altLang="zh-CN" sz="2800" b="1" baseline="500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>
                <a:solidFill>
                  <a:srgbClr val="996633"/>
                </a:solidFill>
                <a:latin typeface="Arial" pitchFamily="34" charset="0"/>
                <a:ea typeface="宋体" pitchFamily="2" charset="-122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Arial" pitchFamily="34" charset="0"/>
                <a:ea typeface="宋体" pitchFamily="2" charset="-122"/>
              </a:rPr>
              <a:t>       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进一步地，若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, X</a:t>
            </a:r>
            <a:r>
              <a:rPr lang="en-US" altLang="zh-CN" sz="2800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, …, X</a:t>
            </a:r>
            <a:r>
              <a:rPr lang="en-US" altLang="zh-CN" sz="2800" baseline="-2500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独立且具相同的密度函数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f (x)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则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M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和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的密度函数分别由以下二式表出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>
                <a:latin typeface="Arial" pitchFamily="34" charset="0"/>
                <a:ea typeface="宋体" pitchFamily="2" charset="-122"/>
              </a:rPr>
              <a:t>                   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aseline="-25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(z)</a:t>
            </a:r>
            <a:r>
              <a:rPr lang="zh-CN" altLang="en-US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n[F(z)]</a:t>
            </a:r>
            <a:r>
              <a:rPr lang="en-US" altLang="zh-CN" sz="2800" b="1" baseline="50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b="1" baseline="50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800" b="1" baseline="50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 (z)</a:t>
            </a:r>
            <a:r>
              <a:rPr lang="zh-CN" altLang="en-US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；</a:t>
            </a:r>
            <a:endParaRPr lang="zh-CN" altLang="en-US" sz="2800">
              <a:latin typeface="Arial" pitchFamily="34" charset="0"/>
              <a:ea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                   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</a:t>
            </a:r>
            <a:r>
              <a:rPr lang="en-US" altLang="zh-CN" sz="2800" baseline="-25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(z)</a:t>
            </a:r>
            <a:r>
              <a:rPr lang="zh-CN" altLang="en-US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＝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n[1</a:t>
            </a:r>
            <a:r>
              <a:rPr lang="zh-CN" altLang="en-US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F(z)]</a:t>
            </a:r>
            <a:r>
              <a:rPr lang="en-US" altLang="zh-CN" sz="2800" b="1" baseline="50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b="1" baseline="50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800" b="1" baseline="50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 (z).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9024741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304800" y="958552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ea typeface="仿宋_GB2312" pitchFamily="49" charset="-122"/>
              </a:rPr>
              <a:t>例</a:t>
            </a:r>
            <a:r>
              <a:rPr lang="en-US" altLang="zh-CN" sz="2800" dirty="0" smtClean="0">
                <a:ea typeface="仿宋_GB2312" pitchFamily="49" charset="-122"/>
              </a:rPr>
              <a:t>4. </a:t>
            </a:r>
            <a:r>
              <a:rPr lang="zh-CN" altLang="en-US" sz="2800" dirty="0">
                <a:ea typeface="仿宋_GB2312" pitchFamily="49" charset="-122"/>
              </a:rPr>
              <a:t>设系统</a:t>
            </a:r>
            <a:r>
              <a:rPr lang="en-US" altLang="zh-CN" sz="2800" dirty="0">
                <a:ea typeface="仿宋_GB2312" pitchFamily="49" charset="-122"/>
              </a:rPr>
              <a:t>L</a:t>
            </a:r>
            <a:r>
              <a:rPr lang="zh-CN" altLang="en-US" sz="2800" dirty="0">
                <a:ea typeface="仿宋_GB2312" pitchFamily="49" charset="-122"/>
              </a:rPr>
              <a:t>由两个相互独立的子系统联接而成，联接的方式分别为</a:t>
            </a:r>
            <a:r>
              <a:rPr lang="en-US" altLang="zh-CN" sz="2800" dirty="0">
                <a:ea typeface="仿宋_GB2312" pitchFamily="49" charset="-122"/>
              </a:rPr>
              <a:t>(i)</a:t>
            </a:r>
            <a:r>
              <a:rPr lang="zh-CN" altLang="en-US" sz="2800" dirty="0">
                <a:ea typeface="仿宋_GB2312" pitchFamily="49" charset="-122"/>
              </a:rPr>
              <a:t>串联，</a:t>
            </a:r>
            <a:r>
              <a:rPr lang="en-US" altLang="zh-CN" sz="2800" dirty="0">
                <a:ea typeface="仿宋_GB2312" pitchFamily="49" charset="-122"/>
              </a:rPr>
              <a:t>(ii)</a:t>
            </a:r>
            <a:r>
              <a:rPr lang="zh-CN" altLang="en-US" sz="2800" dirty="0">
                <a:ea typeface="仿宋_GB2312" pitchFamily="49" charset="-122"/>
              </a:rPr>
              <a:t>并联，如图所示设</a:t>
            </a:r>
            <a:r>
              <a:rPr lang="en-US" altLang="zh-CN" sz="2800" dirty="0">
                <a:ea typeface="仿宋_GB2312" pitchFamily="49" charset="-122"/>
              </a:rPr>
              <a:t>L</a:t>
            </a:r>
            <a:r>
              <a:rPr lang="en-US" altLang="zh-CN" sz="2800" baseline="-25000" dirty="0">
                <a:ea typeface="仿宋_GB2312" pitchFamily="49" charset="-122"/>
              </a:rPr>
              <a:t>1</a:t>
            </a:r>
            <a:r>
              <a:rPr lang="en-US" altLang="zh-CN" sz="2800" dirty="0">
                <a:ea typeface="仿宋_GB2312" pitchFamily="49" charset="-122"/>
              </a:rPr>
              <a:t>,L</a:t>
            </a:r>
            <a:r>
              <a:rPr lang="en-US" altLang="zh-CN" sz="2800" baseline="-25000" dirty="0">
                <a:ea typeface="仿宋_GB2312" pitchFamily="49" charset="-122"/>
              </a:rPr>
              <a:t>2</a:t>
            </a:r>
            <a:r>
              <a:rPr lang="zh-CN" altLang="en-US" sz="2800" dirty="0">
                <a:ea typeface="仿宋_GB2312" pitchFamily="49" charset="-122"/>
              </a:rPr>
              <a:t>的寿命分别为</a:t>
            </a:r>
            <a:r>
              <a:rPr lang="en-US" altLang="zh-CN" sz="2800" dirty="0">
                <a:ea typeface="仿宋_GB2312" pitchFamily="49" charset="-122"/>
              </a:rPr>
              <a:t>X</a:t>
            </a:r>
            <a:r>
              <a:rPr lang="zh-CN" altLang="en-US" sz="2800" dirty="0">
                <a:ea typeface="仿宋_GB2312" pitchFamily="49" charset="-122"/>
              </a:rPr>
              <a:t>与</a:t>
            </a:r>
            <a:r>
              <a:rPr lang="en-US" altLang="zh-CN" sz="2800" dirty="0">
                <a:ea typeface="仿宋_GB2312" pitchFamily="49" charset="-122"/>
              </a:rPr>
              <a:t>Y</a:t>
            </a:r>
            <a:r>
              <a:rPr lang="zh-CN" altLang="en-US" sz="2800" dirty="0">
                <a:ea typeface="仿宋_GB2312" pitchFamily="49" charset="-122"/>
              </a:rPr>
              <a:t>，已知它们的概率密度分别为</a:t>
            </a:r>
          </a:p>
        </p:txBody>
      </p:sp>
      <p:graphicFrame>
        <p:nvGraphicFramePr>
          <p:cNvPr id="242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514126"/>
              </p:ext>
            </p:extLst>
          </p:nvPr>
        </p:nvGraphicFramePr>
        <p:xfrm>
          <a:off x="762000" y="2558752"/>
          <a:ext cx="34036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6" name="公式" r:id="rId4" imgW="1473120" imgH="507960" progId="Equation.3">
                  <p:embed/>
                </p:oleObj>
              </mc:Choice>
              <mc:Fallback>
                <p:oleObj name="公式" r:id="rId4" imgW="14731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58752"/>
                        <a:ext cx="34036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15701"/>
              </p:ext>
            </p:extLst>
          </p:nvPr>
        </p:nvGraphicFramePr>
        <p:xfrm>
          <a:off x="685800" y="3625552"/>
          <a:ext cx="36449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7" name="公式" r:id="rId6" imgW="1650960" imgH="507960" progId="Equation.3">
                  <p:embed/>
                </p:oleObj>
              </mc:Choice>
              <mc:Fallback>
                <p:oleObj name="公式" r:id="rId6" imgW="1650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25552"/>
                        <a:ext cx="36449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457200" y="4768552"/>
            <a:ext cx="5257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仿宋_GB2312" pitchFamily="49" charset="-122"/>
              </a:rPr>
              <a:t>其中</a:t>
            </a:r>
            <a:r>
              <a:rPr lang="zh-CN" altLang="en-US" sz="2800">
                <a:ea typeface="仿宋_GB2312" pitchFamily="49" charset="-122"/>
                <a:sym typeface="Symbol" pitchFamily="18" charset="2"/>
              </a:rPr>
              <a:t></a:t>
            </a:r>
            <a:r>
              <a:rPr lang="en-US" altLang="zh-CN" sz="2800">
                <a:ea typeface="仿宋_GB2312" pitchFamily="49" charset="-122"/>
              </a:rPr>
              <a:t>&gt;0</a:t>
            </a:r>
            <a:r>
              <a:rPr lang="zh-CN" altLang="en-US" sz="2800">
                <a:ea typeface="仿宋_GB2312" pitchFamily="49" charset="-122"/>
              </a:rPr>
              <a:t>，</a:t>
            </a:r>
            <a:r>
              <a:rPr lang="zh-CN" altLang="en-US" sz="2800">
                <a:ea typeface="仿宋_GB2312" pitchFamily="49" charset="-122"/>
                <a:sym typeface="Symbol" pitchFamily="18" charset="2"/>
              </a:rPr>
              <a:t></a:t>
            </a:r>
            <a:r>
              <a:rPr lang="en-US" altLang="zh-CN" sz="2800">
                <a:ea typeface="仿宋_GB2312" pitchFamily="49" charset="-122"/>
              </a:rPr>
              <a:t>&gt;0,</a:t>
            </a:r>
            <a:r>
              <a:rPr lang="zh-CN" altLang="en-US" sz="2800">
                <a:ea typeface="仿宋_GB2312" pitchFamily="49" charset="-122"/>
              </a:rPr>
              <a:t>试分别就以上两种联结方式写出</a:t>
            </a:r>
            <a:r>
              <a:rPr lang="en-US" altLang="zh-CN" sz="2800">
                <a:ea typeface="仿宋_GB2312" pitchFamily="49" charset="-122"/>
              </a:rPr>
              <a:t>L</a:t>
            </a:r>
            <a:r>
              <a:rPr lang="zh-CN" altLang="en-US" sz="2800">
                <a:ea typeface="仿宋_GB2312" pitchFamily="49" charset="-122"/>
              </a:rPr>
              <a:t>的寿命</a:t>
            </a:r>
            <a:r>
              <a:rPr lang="en-US" altLang="zh-CN" sz="2800">
                <a:ea typeface="仿宋_GB2312" pitchFamily="49" charset="-122"/>
              </a:rPr>
              <a:t>Z</a:t>
            </a:r>
            <a:r>
              <a:rPr lang="zh-CN" altLang="en-US" sz="2800">
                <a:ea typeface="仿宋_GB2312" pitchFamily="49" charset="-122"/>
              </a:rPr>
              <a:t>的概率密度．</a:t>
            </a:r>
          </a:p>
        </p:txBody>
      </p:sp>
      <p:graphicFrame>
        <p:nvGraphicFramePr>
          <p:cNvPr id="242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603453"/>
              </p:ext>
            </p:extLst>
          </p:nvPr>
        </p:nvGraphicFramePr>
        <p:xfrm>
          <a:off x="5867400" y="2558752"/>
          <a:ext cx="22923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8" name="BMP 图象" r:id="rId8" imgW="1276190" imgH="2247619" progId="Paint.Picture">
                  <p:embed/>
                </p:oleObj>
              </mc:Choice>
              <mc:Fallback>
                <p:oleObj name="BMP 图象" r:id="rId8" imgW="1276190" imgH="22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58752"/>
                        <a:ext cx="2292350" cy="403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438195"/>
      </p:ext>
    </p:extLst>
  </p:cSld>
  <p:clrMapOvr>
    <a:masterClrMapping/>
  </p:clrMapOvr>
  <p:transition spd="med">
    <p:zoom/>
    <p:sndAc>
      <p:stSnd>
        <p:snd r:embed="rId3" name="CAMERA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3657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b="1">
                <a:latin typeface="Book Antiqua" pitchFamily="18" charset="0"/>
                <a:ea typeface="华文行楷" pitchFamily="2" charset="-122"/>
              </a:rPr>
              <a:t>小结</a:t>
            </a:r>
          </a:p>
        </p:txBody>
      </p:sp>
      <p:graphicFrame>
        <p:nvGraphicFramePr>
          <p:cNvPr id="243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998613"/>
              </p:ext>
            </p:extLst>
          </p:nvPr>
        </p:nvGraphicFramePr>
        <p:xfrm>
          <a:off x="546100" y="1438275"/>
          <a:ext cx="7969250" cy="47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MS Org Chart" r:id="rId5" imgW="2711160" imgH="1149120" progId="OrgPlusWOPX.4">
                  <p:embed followColorScheme="full"/>
                </p:oleObj>
              </mc:Choice>
              <mc:Fallback>
                <p:oleObj name="MS Org Chart" r:id="rId5" imgW="2711160" imgH="114912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438275"/>
                        <a:ext cx="7969250" cy="472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6" name="Line 4"/>
          <p:cNvSpPr>
            <a:spLocks noChangeShapeType="1"/>
          </p:cNvSpPr>
          <p:nvPr/>
        </p:nvSpPr>
        <p:spPr bwMode="auto">
          <a:xfrm>
            <a:off x="2438400" y="54102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17" name="Line 5"/>
          <p:cNvSpPr>
            <a:spLocks noChangeShapeType="1"/>
          </p:cNvSpPr>
          <p:nvPr/>
        </p:nvSpPr>
        <p:spPr bwMode="auto">
          <a:xfrm flipH="1">
            <a:off x="4800600" y="54102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79815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28600" y="955823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分布函数</a:t>
            </a:r>
            <a:r>
              <a:rPr lang="en-US" altLang="zh-CN" sz="2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F(x, y)</a:t>
            </a:r>
            <a:r>
              <a:rPr lang="zh-CN" altLang="zh-CN" sz="2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具有如下</a:t>
            </a: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性质</a:t>
            </a:r>
            <a:r>
              <a:rPr lang="zh-CN" altLang="zh-CN" sz="2800" b="1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：</a:t>
            </a:r>
            <a:endParaRPr lang="zh-CN" altLang="en-US" sz="2800" b="1" dirty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484943"/>
              </p:ext>
            </p:extLst>
          </p:nvPr>
        </p:nvGraphicFramePr>
        <p:xfrm>
          <a:off x="838200" y="3470423"/>
          <a:ext cx="73612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name="公式" r:id="rId4" imgW="1879560" imgH="406080" progId="Equation.3">
                  <p:embed/>
                </p:oleObj>
              </mc:Choice>
              <mc:Fallback>
                <p:oleObj name="公式" r:id="rId4" imgW="1879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70423"/>
                        <a:ext cx="7361238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846536"/>
              </p:ext>
            </p:extLst>
          </p:nvPr>
        </p:nvGraphicFramePr>
        <p:xfrm>
          <a:off x="1143000" y="2403623"/>
          <a:ext cx="62309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9" name="公式" r:id="rId6" imgW="1650960" imgH="406080" progId="Equation.3">
                  <p:embed/>
                </p:oleObj>
              </mc:Choice>
              <mc:Fallback>
                <p:oleObj name="公式" r:id="rId6" imgW="1650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03623"/>
                        <a:ext cx="62309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33400" y="232742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latin typeface="Arial" pitchFamily="34" charset="0"/>
                <a:ea typeface="宋体" pitchFamily="2" charset="-122"/>
              </a:rPr>
              <a:t>且</a:t>
            </a:r>
            <a:endParaRPr lang="zh-CN" altLang="en-US" sz="280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199075"/>
              </p:ext>
            </p:extLst>
          </p:nvPr>
        </p:nvGraphicFramePr>
        <p:xfrm>
          <a:off x="1036638" y="4537223"/>
          <a:ext cx="69643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0" name="公式" r:id="rId8" imgW="1777680" imgH="406080" progId="Equation.3">
                  <p:embed/>
                </p:oleObj>
              </mc:Choice>
              <mc:Fallback>
                <p:oleObj name="公式" r:id="rId8" imgW="1777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537223"/>
                        <a:ext cx="696436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394066"/>
              </p:ext>
            </p:extLst>
          </p:nvPr>
        </p:nvGraphicFramePr>
        <p:xfrm>
          <a:off x="1143000" y="5756423"/>
          <a:ext cx="69135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1" name="公式" r:id="rId10" imgW="1765080" imgH="304560" progId="Equation.3">
                  <p:embed/>
                </p:oleObj>
              </mc:Choice>
              <mc:Fallback>
                <p:oleObj name="公式" r:id="rId10" imgW="1765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56423"/>
                        <a:ext cx="69135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381000" y="1565423"/>
            <a:ext cx="7539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" pitchFamily="34" charset="0"/>
                <a:ea typeface="宋体" pitchFamily="2" charset="-122"/>
              </a:rPr>
              <a:t>(1)</a:t>
            </a:r>
            <a:r>
              <a:rPr lang="zh-CN" altLang="en-US" sz="2800" b="1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归一性</a:t>
            </a:r>
            <a:r>
              <a:rPr lang="zh-CN" altLang="zh-CN" sz="2800" b="1">
                <a:latin typeface="Arial" pitchFamily="34" charset="0"/>
                <a:ea typeface="宋体" pitchFamily="2" charset="-122"/>
              </a:rPr>
              <a:t> 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  对任意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(x, y)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R</a:t>
            </a:r>
            <a:r>
              <a:rPr lang="en-US" altLang="zh-CN" sz="2800" baseline="42000">
                <a:latin typeface="Arial" pitchFamily="34" charset="0"/>
                <a:ea typeface="宋体" pitchFamily="2" charset="-122"/>
              </a:rPr>
              <a:t>2 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,      0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F(x, y)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  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074008833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1000" y="1051668"/>
            <a:ext cx="8229600" cy="188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  (2)</a:t>
            </a: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单调不减</a:t>
            </a:r>
            <a:r>
              <a:rPr lang="zh-CN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   </a:t>
            </a:r>
          </a:p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       </a:t>
            </a:r>
            <a:r>
              <a:rPr lang="zh-CN" altLang="zh-CN" sz="2800" dirty="0" smtClean="0">
                <a:latin typeface="Arial" pitchFamily="34" charset="0"/>
                <a:ea typeface="宋体" pitchFamily="2" charset="-122"/>
              </a:rPr>
              <a:t>对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任意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R,  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当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&lt;x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时</a:t>
            </a:r>
            <a:r>
              <a:rPr lang="zh-CN" altLang="zh-CN" sz="2800" dirty="0" smtClean="0">
                <a:latin typeface="Arial" pitchFamily="34" charset="0"/>
                <a:ea typeface="宋体" pitchFamily="2" charset="-122"/>
              </a:rPr>
              <a:t>，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y) 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, y)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；</a:t>
            </a:r>
          </a:p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 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对任意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R,  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当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&lt;y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时，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F(x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 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F(x , 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).    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01071"/>
              </p:ext>
            </p:extLst>
          </p:nvPr>
        </p:nvGraphicFramePr>
        <p:xfrm>
          <a:off x="1602160" y="4938935"/>
          <a:ext cx="5486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公式" r:id="rId4" imgW="2298600" imgH="304560" progId="Equation.3">
                  <p:embed/>
                </p:oleObj>
              </mc:Choice>
              <mc:Fallback>
                <p:oleObj name="公式" r:id="rId4" imgW="2298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160" y="4938935"/>
                        <a:ext cx="5486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860721"/>
              </p:ext>
            </p:extLst>
          </p:nvPr>
        </p:nvGraphicFramePr>
        <p:xfrm>
          <a:off x="1602160" y="4100735"/>
          <a:ext cx="6248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公式" r:id="rId6" imgW="2298600" imgH="304560" progId="Equation.3">
                  <p:embed/>
                </p:oleObj>
              </mc:Choice>
              <mc:Fallback>
                <p:oleObj name="公式" r:id="rId6" imgW="2298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160" y="4100735"/>
                        <a:ext cx="6248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11560" y="3206973"/>
            <a:ext cx="6163867" cy="57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>
                <a:latin typeface="Arial" pitchFamily="34" charset="0"/>
                <a:ea typeface="宋体" pitchFamily="2" charset="-122"/>
              </a:rPr>
              <a:t>(3)</a:t>
            </a:r>
            <a:r>
              <a:rPr lang="zh-CN" altLang="en-US" sz="2800" b="1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右连续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       </a:t>
            </a:r>
            <a:r>
              <a:rPr lang="zh-CN" altLang="zh-CN" sz="2800">
                <a:latin typeface="Arial" pitchFamily="34" charset="0"/>
                <a:ea typeface="宋体" pitchFamily="2" charset="-122"/>
              </a:rPr>
              <a:t>对任意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R,    y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R,</a:t>
            </a:r>
            <a:r>
              <a:rPr lang="en-US" altLang="zh-CN" sz="280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32783801"/>
      </p:ext>
    </p:extLst>
  </p:cSld>
  <p:clrMapOvr>
    <a:masterClrMapping/>
  </p:clrMapOvr>
  <p:transition spd="med">
    <p:zo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304800" y="1095871"/>
            <a:ext cx="8256588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(4)</a:t>
            </a:r>
            <a:r>
              <a:rPr lang="zh-CN" altLang="zh-CN" sz="2800" b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矩形不等式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       </a:t>
            </a:r>
            <a:r>
              <a:rPr lang="zh-CN" altLang="zh-CN" sz="2800" dirty="0">
                <a:latin typeface="Arial" pitchFamily="34" charset="0"/>
                <a:ea typeface="宋体" pitchFamily="2" charset="-122"/>
              </a:rPr>
              <a:t>对于任意(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), 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R</a:t>
            </a:r>
            <a:r>
              <a:rPr lang="en-US" altLang="zh-CN" sz="2800" baseline="42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&lt;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baseline="-25000" dirty="0">
                <a:latin typeface="Arial" pitchFamily="34" charset="0"/>
                <a:ea typeface="宋体" pitchFamily="2" charset="-122"/>
              </a:rPr>
              <a:t>，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&lt;y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),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F(x</a:t>
            </a:r>
            <a:r>
              <a:rPr lang="en-US" altLang="zh-CN" sz="2800" baseline="-250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－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－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 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＋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 (x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y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sym typeface="Symbol" pitchFamily="18" charset="2"/>
              </a:rPr>
              <a:t>0.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467544" y="3348658"/>
            <a:ext cx="81851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反之，任一满足上述四个性质的二元函数</a:t>
            </a: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F(x, y)</a:t>
            </a: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都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可以作为某个二维随机变量</a:t>
            </a:r>
            <a:r>
              <a:rPr lang="en-US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(X, Y)</a:t>
            </a:r>
            <a:r>
              <a:rPr lang="zh-CN" altLang="zh-CN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的分布函数。</a:t>
            </a:r>
            <a:endParaRPr lang="zh-CN" altLang="en-US" sz="2800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29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autoUpdateAnimBg="0"/>
      <p:bldP spid="2621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35496" y="1000398"/>
            <a:ext cx="705232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algn="ctr"/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已知二维随机变量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(X,Y)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的分布函数为</a:t>
            </a:r>
            <a:endParaRPr lang="zh-CN" altLang="en-US" sz="2800" dirty="0">
              <a:ea typeface="宋体" pitchFamily="2" charset="-122"/>
            </a:endParaRPr>
          </a:p>
        </p:txBody>
      </p:sp>
      <p:graphicFrame>
        <p:nvGraphicFramePr>
          <p:cNvPr id="214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002051"/>
              </p:ext>
            </p:extLst>
          </p:nvPr>
        </p:nvGraphicFramePr>
        <p:xfrm>
          <a:off x="1207665" y="1427435"/>
          <a:ext cx="63166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8" name="Equation" r:id="rId3" imgW="2514600" imgH="393480" progId="Equation.3">
                  <p:embed/>
                </p:oleObj>
              </mc:Choice>
              <mc:Fallback>
                <p:oleObj name="Equation" r:id="rId3" imgW="2514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665" y="1427435"/>
                        <a:ext cx="63166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323528" y="2418035"/>
            <a:ext cx="7391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dirty="0">
                <a:ea typeface="宋体" pitchFamily="2" charset="-122"/>
              </a:rPr>
              <a:t>1)</a:t>
            </a:r>
            <a:r>
              <a:rPr lang="zh-CN" altLang="en-US" sz="2800" dirty="0">
                <a:ea typeface="宋体" pitchFamily="2" charset="-122"/>
              </a:rPr>
              <a:t>求常数</a:t>
            </a:r>
            <a:r>
              <a:rPr lang="en-US" altLang="zh-CN" sz="2800" dirty="0">
                <a:ea typeface="宋体" pitchFamily="2" charset="-122"/>
              </a:rPr>
              <a:t>A</a:t>
            </a:r>
            <a:r>
              <a:rPr lang="zh-CN" altLang="en-US" sz="2800" dirty="0">
                <a:ea typeface="宋体" pitchFamily="2" charset="-122"/>
              </a:rPr>
              <a:t>，</a:t>
            </a:r>
            <a:r>
              <a:rPr lang="en-US" altLang="zh-CN" sz="2800" dirty="0">
                <a:ea typeface="宋体" pitchFamily="2" charset="-122"/>
              </a:rPr>
              <a:t>B</a:t>
            </a:r>
            <a:r>
              <a:rPr lang="zh-CN" altLang="en-US" sz="2800" dirty="0">
                <a:ea typeface="宋体" pitchFamily="2" charset="-122"/>
              </a:rPr>
              <a:t>，</a:t>
            </a:r>
            <a:r>
              <a:rPr lang="en-US" altLang="zh-CN" sz="2800" dirty="0">
                <a:ea typeface="宋体" pitchFamily="2" charset="-122"/>
              </a:rPr>
              <a:t>C</a:t>
            </a:r>
            <a:r>
              <a:rPr lang="zh-CN" altLang="en-US" sz="2800" dirty="0">
                <a:ea typeface="宋体" pitchFamily="2" charset="-122"/>
              </a:rPr>
              <a:t>。  </a:t>
            </a:r>
            <a:r>
              <a:rPr lang="en-US" altLang="zh-CN" sz="2800" dirty="0">
                <a:ea typeface="宋体" pitchFamily="2" charset="-122"/>
              </a:rPr>
              <a:t>2)</a:t>
            </a:r>
            <a:r>
              <a:rPr lang="zh-CN" altLang="en-US" sz="2800" dirty="0">
                <a:ea typeface="宋体" pitchFamily="2" charset="-122"/>
              </a:rPr>
              <a:t>求</a:t>
            </a:r>
            <a:r>
              <a:rPr lang="en-US" altLang="zh-CN" sz="2800" dirty="0">
                <a:ea typeface="宋体" pitchFamily="2" charset="-122"/>
              </a:rPr>
              <a:t>P{0&lt;X&lt;2,0&lt;Y&lt;3}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255712" y="3180035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解</a:t>
            </a:r>
            <a:r>
              <a:rPr lang="en-US" altLang="zh-CN" sz="2800">
                <a:ea typeface="宋体" pitchFamily="2" charset="-122"/>
              </a:rPr>
              <a:t>:</a:t>
            </a: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42966"/>
              </p:ext>
            </p:extLst>
          </p:nvPr>
        </p:nvGraphicFramePr>
        <p:xfrm>
          <a:off x="755775" y="3103835"/>
          <a:ext cx="52451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9" name="Equation" r:id="rId5" imgW="1917360" imgH="393480" progId="Equation.DSMT4">
                  <p:embed/>
                </p:oleObj>
              </mc:Choice>
              <mc:Fallback>
                <p:oleObj name="Equation" r:id="rId5" imgW="1917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75" y="3103835"/>
                        <a:ext cx="52451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03090"/>
              </p:ext>
            </p:extLst>
          </p:nvPr>
        </p:nvGraphicFramePr>
        <p:xfrm>
          <a:off x="484312" y="3789635"/>
          <a:ext cx="66690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0" name="Equation" r:id="rId7" imgW="2438280" imgH="393480" progId="Equation.3">
                  <p:embed/>
                </p:oleObj>
              </mc:Choice>
              <mc:Fallback>
                <p:oleObj name="Equation" r:id="rId7" imgW="243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12" y="3789635"/>
                        <a:ext cx="66690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14335"/>
              </p:ext>
            </p:extLst>
          </p:nvPr>
        </p:nvGraphicFramePr>
        <p:xfrm>
          <a:off x="408112" y="4475435"/>
          <a:ext cx="65643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1" name="Equation" r:id="rId9" imgW="2400120" imgH="393480" progId="Equation.3">
                  <p:embed/>
                </p:oleObj>
              </mc:Choice>
              <mc:Fallback>
                <p:oleObj name="Equation" r:id="rId9" imgW="240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12" y="4475435"/>
                        <a:ext cx="65643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80551"/>
              </p:ext>
            </p:extLst>
          </p:nvPr>
        </p:nvGraphicFramePr>
        <p:xfrm>
          <a:off x="2541712" y="5161235"/>
          <a:ext cx="2819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2" name="Equation" r:id="rId11" imgW="1409400" imgH="393480" progId="Equation.3">
                  <p:embed/>
                </p:oleObj>
              </mc:Choice>
              <mc:Fallback>
                <p:oleObj name="Equation" r:id="rId11" imgW="1409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712" y="5161235"/>
                        <a:ext cx="2819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30891"/>
              </p:ext>
            </p:extLst>
          </p:nvPr>
        </p:nvGraphicFramePr>
        <p:xfrm>
          <a:off x="789112" y="5923235"/>
          <a:ext cx="739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3" name="Equation" r:id="rId13" imgW="3898800" imgH="393480" progId="Equation.3">
                  <p:embed/>
                </p:oleObj>
              </mc:Choice>
              <mc:Fallback>
                <p:oleObj name="Equation" r:id="rId13" imgW="3898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12" y="5923235"/>
                        <a:ext cx="739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8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3612</Words>
  <Application>Microsoft Office PowerPoint</Application>
  <PresentationFormat>全屏显示(4:3)</PresentationFormat>
  <Paragraphs>326</Paragraphs>
  <Slides>52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Office 主题</vt:lpstr>
      <vt:lpstr>Microsoft Equation 3.0</vt:lpstr>
      <vt:lpstr>BMP 图象</vt:lpstr>
      <vt:lpstr>Microsoft 公式 3.0</vt:lpstr>
      <vt:lpstr>MathType 5.0 Equation</vt:lpstr>
      <vt:lpstr>Microsoft Word 文档</vt:lpstr>
      <vt:lpstr>MS 组织结构图 2.0</vt:lpstr>
      <vt:lpstr>第三章 多维随机变量及其分布</vt:lpstr>
      <vt:lpstr>3.1 二维随机变量</vt:lpstr>
      <vt:lpstr>PowerPoint 演示文稿</vt:lpstr>
      <vt:lpstr>二. 联合分布函数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  二维连续型随机变量及其密度函数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边缘分布</vt:lpstr>
      <vt:lpstr>PowerPoint 演示文稿</vt:lpstr>
      <vt:lpstr>二、边缘分布律</vt:lpstr>
      <vt:lpstr>PowerPoint 演示文稿</vt:lpstr>
      <vt:lpstr>三、边缘密度函数</vt:lpstr>
      <vt:lpstr>PowerPoint 演示文稿</vt:lpstr>
      <vt:lpstr>3.4 相互独立的随机变量</vt:lpstr>
      <vt:lpstr>PowerPoint 演示文稿</vt:lpstr>
      <vt:lpstr>PowerPoint 演示文稿</vt:lpstr>
      <vt:lpstr>n维随机变量的边缘分布与独立性</vt:lpstr>
      <vt:lpstr>PowerPoint 演示文稿</vt:lpstr>
      <vt:lpstr>PowerPoint 演示文稿</vt:lpstr>
      <vt:lpstr>一. 离散型随机变量的条件分布律</vt:lpstr>
      <vt:lpstr>PowerPoint 演示文稿</vt:lpstr>
      <vt:lpstr>PowerPoint 演示文稿</vt:lpstr>
      <vt:lpstr>二. 连续型随机变量的条件概率密度 </vt:lpstr>
      <vt:lpstr>PowerPoint 演示文稿</vt:lpstr>
      <vt:lpstr>PowerPoint 演示文稿</vt:lpstr>
      <vt:lpstr>3.5 多维随机变量函数的分布</vt:lpstr>
      <vt:lpstr>PowerPoint 演示文稿</vt:lpstr>
      <vt:lpstr>PowerPoint 演示文稿</vt:lpstr>
      <vt:lpstr>二、多个随机变量函数的密度函数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校级“质量工程”建设项目 答   辩</dc:title>
  <dc:creator>Gwx</dc:creator>
  <cp:lastModifiedBy>Gwx</cp:lastModifiedBy>
  <cp:revision>88</cp:revision>
  <dcterms:created xsi:type="dcterms:W3CDTF">2011-11-12T06:15:57Z</dcterms:created>
  <dcterms:modified xsi:type="dcterms:W3CDTF">2014-10-14T13:33:40Z</dcterms:modified>
</cp:coreProperties>
</file>