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7"/>
  </p:notesMasterIdLst>
  <p:sldIdLst>
    <p:sldId id="1807" r:id="rId2"/>
    <p:sldId id="1808" r:id="rId3"/>
    <p:sldId id="1809" r:id="rId4"/>
    <p:sldId id="1856" r:id="rId5"/>
    <p:sldId id="1942" r:id="rId6"/>
    <p:sldId id="1943" r:id="rId7"/>
    <p:sldId id="1944" r:id="rId8"/>
    <p:sldId id="1945" r:id="rId9"/>
    <p:sldId id="1946" r:id="rId10"/>
    <p:sldId id="1947" r:id="rId11"/>
    <p:sldId id="1948" r:id="rId12"/>
    <p:sldId id="1949" r:id="rId13"/>
    <p:sldId id="1950" r:id="rId14"/>
    <p:sldId id="1951" r:id="rId15"/>
    <p:sldId id="1952" r:id="rId16"/>
    <p:sldId id="1953" r:id="rId17"/>
    <p:sldId id="1954" r:id="rId18"/>
    <p:sldId id="1955" r:id="rId19"/>
    <p:sldId id="1956" r:id="rId20"/>
    <p:sldId id="1957" r:id="rId21"/>
    <p:sldId id="1962" r:id="rId22"/>
    <p:sldId id="1959" r:id="rId23"/>
    <p:sldId id="1960" r:id="rId24"/>
    <p:sldId id="1961" r:id="rId25"/>
    <p:sldId id="1941" r:id="rId26"/>
    <p:sldId id="1936" r:id="rId27"/>
    <p:sldId id="1937" r:id="rId28"/>
    <p:sldId id="1938" r:id="rId29"/>
    <p:sldId id="1939" r:id="rId30"/>
    <p:sldId id="1940" r:id="rId31"/>
    <p:sldId id="1857" r:id="rId32"/>
    <p:sldId id="1858" r:id="rId33"/>
    <p:sldId id="1859" r:id="rId34"/>
    <p:sldId id="1860" r:id="rId35"/>
    <p:sldId id="1861" r:id="rId36"/>
    <p:sldId id="1913" r:id="rId37"/>
    <p:sldId id="1910" r:id="rId38"/>
    <p:sldId id="1911" r:id="rId39"/>
    <p:sldId id="1862" r:id="rId40"/>
    <p:sldId id="1863" r:id="rId41"/>
    <p:sldId id="1912" r:id="rId42"/>
    <p:sldId id="1866" r:id="rId43"/>
    <p:sldId id="1867" r:id="rId44"/>
    <p:sldId id="1891" r:id="rId45"/>
    <p:sldId id="1914" r:id="rId46"/>
    <p:sldId id="1892" r:id="rId47"/>
    <p:sldId id="1868" r:id="rId48"/>
    <p:sldId id="1915" r:id="rId49"/>
    <p:sldId id="1916" r:id="rId50"/>
    <p:sldId id="1917" r:id="rId51"/>
    <p:sldId id="1918" r:id="rId52"/>
    <p:sldId id="1919" r:id="rId53"/>
    <p:sldId id="1920" r:id="rId54"/>
    <p:sldId id="1921" r:id="rId55"/>
    <p:sldId id="1922" r:id="rId56"/>
    <p:sldId id="1923" r:id="rId57"/>
    <p:sldId id="1924" r:id="rId58"/>
    <p:sldId id="1877" r:id="rId59"/>
    <p:sldId id="1925" r:id="rId60"/>
    <p:sldId id="1883" r:id="rId61"/>
    <p:sldId id="1903" r:id="rId62"/>
    <p:sldId id="1906" r:id="rId63"/>
    <p:sldId id="1905" r:id="rId64"/>
    <p:sldId id="1884" r:id="rId65"/>
    <p:sldId id="1885" r:id="rId66"/>
    <p:sldId id="1886" r:id="rId67"/>
    <p:sldId id="1887" r:id="rId68"/>
    <p:sldId id="1893" r:id="rId69"/>
    <p:sldId id="1907" r:id="rId70"/>
    <p:sldId id="1908" r:id="rId71"/>
    <p:sldId id="1909" r:id="rId72"/>
    <p:sldId id="1894" r:id="rId73"/>
    <p:sldId id="1896" r:id="rId74"/>
    <p:sldId id="1888" r:id="rId75"/>
    <p:sldId id="1889"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FB4765"/>
    <a:srgbClr val="FF5050"/>
    <a:srgbClr val="0000FF"/>
    <a:srgbClr val="080808"/>
    <a:srgbClr val="FFFF00"/>
    <a:srgbClr val="FF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9" autoAdjust="0"/>
    <p:restoredTop sz="78097" autoAdjust="0"/>
  </p:normalViewPr>
  <p:slideViewPr>
    <p:cSldViewPr>
      <p:cViewPr varScale="1">
        <p:scale>
          <a:sx n="34" d="100"/>
          <a:sy n="34" d="100"/>
        </p:scale>
        <p:origin x="-6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5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9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1839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839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839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9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839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B819B2B5-D690-4949-B005-E5C0CBCD9FE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E2F37-F749-46D7-81B6-A9CE1D3ED3E5}" type="slidenum">
              <a:rPr lang="en-US" altLang="zh-CN"/>
              <a:pPr/>
              <a:t>38</a:t>
            </a:fld>
            <a:endParaRPr lang="en-US" altLang="zh-CN"/>
          </a:p>
        </p:txBody>
      </p:sp>
      <p:sp>
        <p:nvSpPr>
          <p:cNvPr id="1865730" name="Rectangle 2"/>
          <p:cNvSpPr>
            <a:spLocks noGrp="1" noRot="1" noChangeAspect="1" noChangeArrowheads="1" noTextEdit="1"/>
          </p:cNvSpPr>
          <p:nvPr>
            <p:ph type="sldImg"/>
          </p:nvPr>
        </p:nvSpPr>
        <p:spPr>
          <a:ln/>
        </p:spPr>
      </p:sp>
      <p:sp>
        <p:nvSpPr>
          <p:cNvPr id="1865731" name="Rectangle 3"/>
          <p:cNvSpPr>
            <a:spLocks noGrp="1" noChangeArrowheads="1"/>
          </p:cNvSpPr>
          <p:nvPr>
            <p:ph type="body" idx="1"/>
          </p:nvPr>
        </p:nvSpPr>
        <p:spPr/>
        <p:txBody>
          <a:bodyPr/>
          <a:lstStyle/>
          <a:p>
            <a:r>
              <a:rPr lang="zh-CN" altLang="en-US"/>
              <a:t>例：</a:t>
            </a:r>
            <a:r>
              <a:rPr lang="en-US" altLang="zh-CN"/>
              <a:t>1976</a:t>
            </a:r>
            <a:r>
              <a:rPr lang="zh-CN" altLang="en-US"/>
              <a:t>年美国空军的飞行控制软件每条指令的开发成本是</a:t>
            </a:r>
            <a:r>
              <a:rPr lang="en-US" altLang="zh-CN"/>
              <a:t>75</a:t>
            </a:r>
            <a:r>
              <a:rPr lang="zh-CN" altLang="en-US"/>
              <a:t>美元，而维护成本是</a:t>
            </a:r>
            <a:r>
              <a:rPr lang="en-US" altLang="zh-CN"/>
              <a:t>4000</a:t>
            </a:r>
            <a:r>
              <a:rPr lang="zh-CN" altLang="en-US"/>
              <a:t>美元。</a:t>
            </a: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F8360-2221-4B33-BFD6-9F6AF342798A}" type="slidenum">
              <a:rPr lang="en-US" altLang="zh-CN"/>
              <a:pPr/>
              <a:t>44</a:t>
            </a:fld>
            <a:endParaRPr lang="en-US" altLang="zh-CN"/>
          </a:p>
        </p:txBody>
      </p:sp>
      <p:sp>
        <p:nvSpPr>
          <p:cNvPr id="1840130" name="Rectangle 2"/>
          <p:cNvSpPr>
            <a:spLocks noGrp="1" noRot="1" noChangeAspect="1" noChangeArrowheads="1" noTextEdit="1"/>
          </p:cNvSpPr>
          <p:nvPr>
            <p:ph type="sldImg"/>
          </p:nvPr>
        </p:nvSpPr>
        <p:spPr>
          <a:ln/>
        </p:spPr>
      </p:sp>
      <p:sp>
        <p:nvSpPr>
          <p:cNvPr id="184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0AF413-9D14-4B03-8BBF-DE094F58FBA3}" type="slidenum">
              <a:rPr lang="en-US" altLang="zh-CN"/>
              <a:pPr/>
              <a:t>45</a:t>
            </a:fld>
            <a:endParaRPr lang="en-US" altLang="zh-CN"/>
          </a:p>
        </p:txBody>
      </p:sp>
      <p:sp>
        <p:nvSpPr>
          <p:cNvPr id="1868802" name="Rectangle 2"/>
          <p:cNvSpPr>
            <a:spLocks noGrp="1" noRot="1" noChangeAspect="1" noChangeArrowheads="1" noTextEdit="1"/>
          </p:cNvSpPr>
          <p:nvPr>
            <p:ph type="sldImg"/>
          </p:nvPr>
        </p:nvSpPr>
        <p:spPr>
          <a:ln/>
        </p:spPr>
      </p:sp>
      <p:sp>
        <p:nvSpPr>
          <p:cNvPr id="186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894589-9C5D-46DE-9EE0-7319F68000F9}" type="slidenum">
              <a:rPr lang="en-US" altLang="zh-CN"/>
              <a:pPr/>
              <a:t>70</a:t>
            </a:fld>
            <a:endParaRPr lang="en-US" altLang="zh-CN"/>
          </a:p>
        </p:txBody>
      </p:sp>
      <p:sp>
        <p:nvSpPr>
          <p:cNvPr id="1857538" name="Rectangle 2"/>
          <p:cNvSpPr>
            <a:spLocks noGrp="1" noRot="1" noChangeAspect="1" noChangeArrowheads="1" noTextEdit="1"/>
          </p:cNvSpPr>
          <p:nvPr>
            <p:ph type="sldImg"/>
          </p:nvPr>
        </p:nvSpPr>
        <p:spPr>
          <a:ln/>
        </p:spPr>
      </p:sp>
      <p:sp>
        <p:nvSpPr>
          <p:cNvPr id="1857539" name="Rectangle 3"/>
          <p:cNvSpPr>
            <a:spLocks noGrp="1" noChangeArrowheads="1"/>
          </p:cNvSpPr>
          <p:nvPr>
            <p:ph type="body" idx="1"/>
          </p:nvPr>
        </p:nvSpPr>
        <p:spPr/>
        <p:txBody>
          <a:bodyPr/>
          <a:lstStyle/>
          <a:p>
            <a:r>
              <a:rPr lang="en-US" altLang="zh-CN"/>
              <a:t>3</a:t>
            </a:r>
            <a:r>
              <a:rPr lang="zh-CN" altLang="en-US"/>
              <a:t>，</a:t>
            </a:r>
            <a:r>
              <a:rPr lang="en-US" altLang="zh-CN"/>
              <a:t>3</a:t>
            </a:r>
          </a:p>
          <a:p>
            <a:r>
              <a:rPr lang="en-US" altLang="zh-CN"/>
              <a:t>20000/35000=57%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B56A0-BAE6-4277-9B85-2E77EF3CE429}" type="slidenum">
              <a:rPr lang="en-US" altLang="zh-CN"/>
              <a:pPr/>
              <a:t>71</a:t>
            </a:fld>
            <a:endParaRPr lang="en-US" altLang="zh-CN"/>
          </a:p>
        </p:txBody>
      </p:sp>
      <p:sp>
        <p:nvSpPr>
          <p:cNvPr id="1859586" name="Rectangle 2"/>
          <p:cNvSpPr>
            <a:spLocks noGrp="1" noRot="1" noChangeAspect="1" noChangeArrowheads="1" noTextEdit="1"/>
          </p:cNvSpPr>
          <p:nvPr>
            <p:ph type="sldImg"/>
          </p:nvPr>
        </p:nvSpPr>
        <p:spPr>
          <a:ln/>
        </p:spPr>
      </p:sp>
      <p:sp>
        <p:nvSpPr>
          <p:cNvPr id="1859587" name="Rectangle 3"/>
          <p:cNvSpPr>
            <a:spLocks noGrp="1" noChangeArrowheads="1"/>
          </p:cNvSpPr>
          <p:nvPr>
            <p:ph type="body" idx="1"/>
          </p:nvPr>
        </p:nvSpPr>
        <p:spPr/>
        <p:txBody>
          <a:bodyPr/>
          <a:lstStyle/>
          <a:p>
            <a:r>
              <a:rPr lang="en-US" altLang="zh-CN"/>
              <a:t>3</a:t>
            </a:r>
            <a:r>
              <a:rPr lang="zh-CN" altLang="en-US"/>
              <a:t>，</a:t>
            </a:r>
            <a:r>
              <a:rPr lang="en-US" altLang="zh-CN"/>
              <a:t>3</a:t>
            </a:r>
          </a:p>
          <a:p>
            <a:r>
              <a:rPr lang="en-US" altLang="zh-CN"/>
              <a:t>20000/35000=57%</a:t>
            </a:r>
          </a:p>
          <a:p>
            <a:endParaRPr lang="en-US" altLang="zh-CN"/>
          </a:p>
          <a:p>
            <a:r>
              <a:rPr lang="en-US" altLang="zh-CN"/>
              <a:t>((18200+8300+3750)-35000)/13600=.34</a:t>
            </a:r>
          </a:p>
          <a:p>
            <a:r>
              <a:rPr lang="en-US" altLang="zh-CN"/>
              <a:t>((4550+8300+15000)-35000)/13600=.52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12450" name="Group 2"/>
          <p:cNvGrpSpPr>
            <a:grpSpLocks/>
          </p:cNvGrpSpPr>
          <p:nvPr/>
        </p:nvGrpSpPr>
        <p:grpSpPr bwMode="auto">
          <a:xfrm>
            <a:off x="0" y="2438400"/>
            <a:ext cx="9009063" cy="1052513"/>
            <a:chOff x="0" y="1536"/>
            <a:chExt cx="5675" cy="663"/>
          </a:xfrm>
        </p:grpSpPr>
        <p:grpSp>
          <p:nvGrpSpPr>
            <p:cNvPr id="1512451" name="Group 3"/>
            <p:cNvGrpSpPr>
              <a:grpSpLocks/>
            </p:cNvGrpSpPr>
            <p:nvPr/>
          </p:nvGrpSpPr>
          <p:grpSpPr bwMode="auto">
            <a:xfrm>
              <a:off x="183" y="1604"/>
              <a:ext cx="448" cy="299"/>
              <a:chOff x="720" y="336"/>
              <a:chExt cx="624" cy="432"/>
            </a:xfrm>
          </p:grpSpPr>
          <p:sp>
            <p:nvSpPr>
              <p:cNvPr id="151245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151245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1512454" name="Group 6"/>
            <p:cNvGrpSpPr>
              <a:grpSpLocks/>
            </p:cNvGrpSpPr>
            <p:nvPr/>
          </p:nvGrpSpPr>
          <p:grpSpPr bwMode="auto">
            <a:xfrm>
              <a:off x="261" y="1870"/>
              <a:ext cx="465" cy="299"/>
              <a:chOff x="912" y="2640"/>
              <a:chExt cx="672" cy="432"/>
            </a:xfrm>
          </p:grpSpPr>
          <p:sp>
            <p:nvSpPr>
              <p:cNvPr id="1512455"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151245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151245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151245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151245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151246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124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5124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5124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5124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C8C5A74-D904-4E69-87D9-040C24B6DC81}" type="slidenum">
              <a:rPr lang="en-US" altLang="zh-CN"/>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F350D6-8118-4F1A-98F9-9C80DAC1CAEC}" type="slidenum">
              <a:rPr lang="en-US" altLang="zh-CN"/>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B699D9-887F-4E53-9B89-470AFFCED7E9}" type="slidenum">
              <a:rPr lang="en-US" altLang="zh-CN"/>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999F55CB-A89F-4596-90C2-8E14E6446DFF}" type="slidenum">
              <a:rPr lang="en-US" altLang="zh-CN"/>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7042150" y="6243638"/>
            <a:ext cx="1905000" cy="457200"/>
          </a:xfrm>
        </p:spPr>
        <p:txBody>
          <a:bodyPr/>
          <a:lstStyle>
            <a:lvl1pPr>
              <a:defRPr/>
            </a:lvl1pPr>
          </a:lstStyle>
          <a:p>
            <a:fld id="{956DA6B3-A845-405F-A26B-01A871A7BAE2}" type="slidenum">
              <a:rPr lang="en-US" altLang="zh-CN"/>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8C1F0D-AC92-4FDC-86C7-D5DF03DF182D}" type="slidenum">
              <a:rPr lang="en-US" altLang="zh-CN"/>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5253283-F216-4777-8C1A-C8E51C548805}" type="slidenum">
              <a:rPr lang="en-US" altLang="zh-CN"/>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55314EE-8178-44AE-9F9D-BEFD4A04E732}" type="slidenum">
              <a:rPr lang="en-US" altLang="zh-CN"/>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7F90D66-FA5D-4F53-93A0-890415743389}" type="slidenum">
              <a:rPr lang="en-US" altLang="zh-CN"/>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F0B8D8E-8AA6-4612-B087-76703F1FE7AD}" type="slidenum">
              <a:rPr lang="en-US" altLang="zh-CN"/>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B7535CC-D8E9-4F72-A2E9-4A13E97D7A61}" type="slidenum">
              <a:rPr lang="en-US" altLang="zh-CN"/>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CC6686F-ADB3-4794-AFD0-BBD18EEFECDF}" type="slidenum">
              <a:rPr lang="en-US" altLang="zh-CN"/>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464F81A-C04D-49F5-B1C6-990E0F6B39CB}" type="slidenum">
              <a:rPr lang="en-US" altLang="zh-CN"/>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14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15114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114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15114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114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15114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15114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114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5114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114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15114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15114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8AE98080-9ED1-4F29-89E7-A72283660C0F}" type="slidenum">
              <a:rPr lang="en-US" altLang="zh-CN"/>
              <a:pPr/>
              <a:t>‹#›</a:t>
            </a:fld>
            <a:endParaRPr lang="en-US" altLang="zh-CN"/>
          </a:p>
        </p:txBody>
      </p:sp>
      <p:sp>
        <p:nvSpPr>
          <p:cNvPr id="1511438" name="Text Box 14"/>
          <p:cNvSpPr txBox="1">
            <a:spLocks noChangeArrowheads="1"/>
          </p:cNvSpPr>
          <p:nvPr userDrawn="1"/>
        </p:nvSpPr>
        <p:spPr bwMode="auto">
          <a:xfrm>
            <a:off x="7812088" y="6165850"/>
            <a:ext cx="990600" cy="366713"/>
          </a:xfrm>
          <a:prstGeom prst="rect">
            <a:avLst/>
          </a:prstGeom>
          <a:noFill/>
          <a:ln w="9525">
            <a:noFill/>
            <a:miter lim="800000"/>
            <a:headEnd/>
            <a:tailEnd/>
          </a:ln>
          <a:effectLst/>
        </p:spPr>
        <p:txBody>
          <a:bodyPr>
            <a:spAutoFit/>
          </a:bodyPr>
          <a:lstStyle/>
          <a:p>
            <a:pPr>
              <a:spcBef>
                <a:spcPct val="50000"/>
              </a:spcBef>
            </a:pPr>
            <a:r>
              <a:rPr kumimoji="1" lang="zh-CN" altLang="en-US">
                <a:latin typeface="隶书" pitchFamily="49" charset="-122"/>
                <a:ea typeface="隶书" pitchFamily="49" charset="-122"/>
              </a:rPr>
              <a:t>第</a:t>
            </a:r>
            <a:fld id="{D3D51E7B-AAB4-4A2D-BA42-B1EE4E8171D7}" type="slidenum">
              <a:rPr kumimoji="1" lang="zh-CN" altLang="en-US" b="1">
                <a:latin typeface="隶书" pitchFamily="49" charset="-122"/>
                <a:ea typeface="隶书" pitchFamily="49" charset="-122"/>
              </a:rPr>
              <a:pPr>
                <a:spcBef>
                  <a:spcPct val="50000"/>
                </a:spcBef>
              </a:pPr>
              <a:t>‹#›</a:t>
            </a:fld>
            <a:r>
              <a:rPr kumimoji="1" lang="zh-CN" altLang="en-US" b="1">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ransition>
    <p:wipe dir="r"/>
  </p:transition>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0A0A0E"/>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rgbClr val="0A0A0E"/>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rgbClr val="0A0A0E"/>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rgbClr val="0A0A0E"/>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www.chinagrid.com/software/rjzl_zbtx.jp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M:\..\..\..\..\Administrator\&#26700;&#38754;\&#25105;&#25509;&#25910;&#21040;&#30340;&#25991;&#20214;\&#37239;&#39029;&#65293;&#26790;&#24320;&#22987;&#30340;&#22320;&#26041;&#22914;&#20309;&#23545;&#36719;&#20214;&#36136;&#37327;&#36827;&#34892;&#35780;&#20272;&#65311;.files\1654210000027xjtl000.gi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Text Box 2"/>
          <p:cNvSpPr txBox="1">
            <a:spLocks noChangeArrowheads="1"/>
          </p:cNvSpPr>
          <p:nvPr/>
        </p:nvSpPr>
        <p:spPr bwMode="auto">
          <a:xfrm>
            <a:off x="468313" y="1584325"/>
            <a:ext cx="8281987" cy="2759075"/>
          </a:xfrm>
          <a:prstGeom prst="rect">
            <a:avLst/>
          </a:prstGeom>
          <a:noFill/>
          <a:ln w="9525">
            <a:noFill/>
            <a:miter lim="800000"/>
            <a:headEnd/>
            <a:tailEnd/>
          </a:ln>
          <a:effectLst>
            <a:outerShdw dist="89803" dir="2700000" algn="ctr" rotWithShape="0">
              <a:schemeClr val="bg2"/>
            </a:outerShdw>
          </a:effectLst>
        </p:spPr>
        <p:txBody>
          <a:bodyPr>
            <a:spAutoFit/>
          </a:bodyPr>
          <a:lstStyle/>
          <a:p>
            <a:pPr algn="ctr">
              <a:spcBef>
                <a:spcPct val="50000"/>
              </a:spcBef>
            </a:pPr>
            <a:r>
              <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rPr>
              <a:t>第七章</a:t>
            </a:r>
          </a:p>
          <a:p>
            <a:pPr algn="ctr">
              <a:spcBef>
                <a:spcPct val="50000"/>
              </a:spcBef>
            </a:pPr>
            <a:r>
              <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rPr>
              <a:t>管理信息系统</a:t>
            </a:r>
            <a:r>
              <a:rPr kumimoji="1" lang="zh-CN" altLang="en-US" sz="7000" b="1" dirty="0" smtClean="0">
                <a:solidFill>
                  <a:srgbClr val="0A0A0E"/>
                </a:solidFill>
                <a:effectLst>
                  <a:outerShdw blurRad="38100" dist="38100" dir="2700000" algn="tl">
                    <a:srgbClr val="C0C0C0"/>
                  </a:outerShdw>
                </a:effectLst>
                <a:latin typeface="隶书" pitchFamily="49" charset="-122"/>
                <a:ea typeface="隶书" pitchFamily="49" charset="-122"/>
              </a:rPr>
              <a:t>的</a:t>
            </a:r>
            <a:r>
              <a:rPr kumimoji="1" lang="zh-CN" altLang="en-US" sz="7000" b="1" dirty="0" smtClean="0">
                <a:solidFill>
                  <a:srgbClr val="0A0A0E"/>
                </a:solidFill>
                <a:effectLst>
                  <a:outerShdw blurRad="38100" dist="38100" dir="2700000" algn="tl">
                    <a:srgbClr val="C0C0C0"/>
                  </a:outerShdw>
                </a:effectLst>
                <a:latin typeface="隶书" pitchFamily="49" charset="-122"/>
                <a:ea typeface="隶书" pitchFamily="49" charset="-122"/>
              </a:rPr>
              <a:t>管理</a:t>
            </a:r>
            <a:endPar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92888" cy="4184650"/>
          </a:xfrm>
        </p:spPr>
        <p:txBody>
          <a:bodyPr/>
          <a:lstStyle/>
          <a:p>
            <a:pPr>
              <a:buNone/>
            </a:pPr>
            <a:r>
              <a:rPr lang="en-US" altLang="zh-CN" b="1" dirty="0" smtClean="0"/>
              <a:t>2</a:t>
            </a:r>
            <a:r>
              <a:rPr lang="zh-CN" altLang="zh-CN" b="1" dirty="0" smtClean="0"/>
              <a:t>．进度</a:t>
            </a:r>
            <a:r>
              <a:rPr lang="zh-CN" altLang="zh-CN" b="1" dirty="0" smtClean="0"/>
              <a:t>安排</a:t>
            </a:r>
            <a:endParaRPr lang="en-US" altLang="zh-CN" b="1" dirty="0" smtClean="0"/>
          </a:p>
          <a:p>
            <a:r>
              <a:rPr lang="zh-CN" altLang="zh-CN" sz="2800" dirty="0" smtClean="0"/>
              <a:t>估计每项活动的工期。</a:t>
            </a:r>
          </a:p>
          <a:p>
            <a:r>
              <a:rPr lang="zh-CN" altLang="zh-CN" sz="2800" dirty="0" smtClean="0"/>
              <a:t>确定</a:t>
            </a:r>
            <a:r>
              <a:rPr lang="zh-CN" altLang="zh-CN" sz="2800" dirty="0" smtClean="0"/>
              <a:t>整个项目的预计开始时间和要求完工时间。</a:t>
            </a:r>
          </a:p>
          <a:p>
            <a:r>
              <a:rPr lang="zh-CN" altLang="zh-CN" sz="2800" dirty="0" smtClean="0"/>
              <a:t>在</a:t>
            </a:r>
            <a:r>
              <a:rPr lang="zh-CN" altLang="zh-CN" sz="2800" dirty="0" smtClean="0"/>
              <a:t>项目预计开始时间的基础上，计算每项活动能够开始的时间和完成的最早时间。</a:t>
            </a:r>
          </a:p>
          <a:p>
            <a:r>
              <a:rPr lang="zh-CN" altLang="zh-CN" sz="2800" dirty="0" smtClean="0"/>
              <a:t>利用</a:t>
            </a:r>
            <a:r>
              <a:rPr lang="zh-CN" altLang="zh-CN" sz="2800" dirty="0" smtClean="0"/>
              <a:t>项目的要求完工时间，计算每项活动必须开始的时间和完成的最迟时间。</a:t>
            </a:r>
          </a:p>
          <a:p>
            <a:r>
              <a:rPr lang="zh-CN" altLang="zh-CN" sz="2800" dirty="0" smtClean="0"/>
              <a:t>确定</a:t>
            </a:r>
            <a:r>
              <a:rPr lang="zh-CN" altLang="zh-CN" sz="2800" dirty="0" smtClean="0"/>
              <a:t>每项活动能够开始与必须开始时间之间的正负时差。</a:t>
            </a:r>
          </a:p>
          <a:p>
            <a:r>
              <a:rPr lang="zh-CN" altLang="zh-CN" sz="2800" dirty="0" smtClean="0"/>
              <a:t>确定</a:t>
            </a:r>
            <a:r>
              <a:rPr lang="zh-CN" altLang="zh-CN" sz="2800" dirty="0" smtClean="0"/>
              <a:t>关键（最长）活动路径。</a:t>
            </a: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92888" cy="4184650"/>
          </a:xfrm>
        </p:spPr>
        <p:txBody>
          <a:bodyPr/>
          <a:lstStyle/>
          <a:p>
            <a:pPr>
              <a:buNone/>
            </a:pPr>
            <a:r>
              <a:rPr lang="en-US" altLang="zh-CN" b="1" dirty="0" smtClean="0"/>
              <a:t>2</a:t>
            </a:r>
            <a:r>
              <a:rPr lang="zh-CN" altLang="zh-CN" b="1" dirty="0" smtClean="0"/>
              <a:t>．进度</a:t>
            </a:r>
            <a:r>
              <a:rPr lang="zh-CN" altLang="zh-CN" b="1" dirty="0" smtClean="0"/>
              <a:t>安排</a:t>
            </a:r>
            <a:endParaRPr lang="en-US"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pic>
        <p:nvPicPr>
          <p:cNvPr id="3074" name="Picture 2" descr="0707"/>
          <p:cNvPicPr>
            <a:picLocks noChangeAspect="1" noChangeArrowheads="1"/>
          </p:cNvPicPr>
          <p:nvPr/>
        </p:nvPicPr>
        <p:blipFill>
          <a:blip r:embed="rId2" cstate="print"/>
          <a:srcRect/>
          <a:stretch>
            <a:fillRect/>
          </a:stretch>
        </p:blipFill>
        <p:spPr bwMode="auto">
          <a:xfrm>
            <a:off x="196425" y="2636912"/>
            <a:ext cx="8947575" cy="259228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0" y="1844824"/>
            <a:ext cx="8676456" cy="4184650"/>
          </a:xfrm>
        </p:spPr>
        <p:txBody>
          <a:bodyPr/>
          <a:lstStyle/>
          <a:p>
            <a:pPr>
              <a:buNone/>
            </a:pPr>
            <a:r>
              <a:rPr lang="en-US" altLang="zh-CN" b="1" dirty="0" smtClean="0"/>
              <a:t>3</a:t>
            </a:r>
            <a:r>
              <a:rPr lang="zh-CN" altLang="zh-CN" sz="2800" b="1" dirty="0" smtClean="0"/>
              <a:t>．进度跟踪与控制</a:t>
            </a:r>
          </a:p>
          <a:p>
            <a:r>
              <a:rPr lang="zh-CN" altLang="zh-CN" sz="2800" dirty="0" smtClean="0"/>
              <a:t>定期进行项目状态会议，由各组成员报告项目的进展情况。</a:t>
            </a:r>
          </a:p>
          <a:p>
            <a:r>
              <a:rPr lang="zh-CN" altLang="zh-CN" sz="2800" dirty="0" smtClean="0"/>
              <a:t>评价</a:t>
            </a:r>
            <a:r>
              <a:rPr lang="zh-CN" altLang="zh-CN" sz="2800" dirty="0" smtClean="0"/>
              <a:t>所有在软件过程中进行的评审结果。</a:t>
            </a:r>
          </a:p>
          <a:p>
            <a:r>
              <a:rPr lang="zh-CN" altLang="zh-CN" sz="2800" dirty="0" smtClean="0"/>
              <a:t>确定</a:t>
            </a:r>
            <a:r>
              <a:rPr lang="zh-CN" altLang="zh-CN" sz="2800" dirty="0" smtClean="0"/>
              <a:t>正式的项目里程碑是否已经在进度安排的时间内完成。</a:t>
            </a:r>
          </a:p>
          <a:p>
            <a:r>
              <a:rPr lang="zh-CN" altLang="zh-CN" sz="2800" dirty="0" smtClean="0"/>
              <a:t> </a:t>
            </a:r>
            <a:r>
              <a:rPr lang="zh-CN" altLang="zh-CN" sz="2800" dirty="0" smtClean="0"/>
              <a:t>比较项目表中被列出的各个项目任务的实际开始日期与计划开始日期。</a:t>
            </a:r>
          </a:p>
          <a:p>
            <a:r>
              <a:rPr lang="zh-CN" altLang="zh-CN" sz="2800" dirty="0" smtClean="0"/>
              <a:t> </a:t>
            </a:r>
            <a:r>
              <a:rPr lang="zh-CN" altLang="zh-CN" sz="2800" dirty="0" smtClean="0"/>
              <a:t>与实践者举行非正式会议，以得到他们对项目进展时间和问题层的客观评价。</a:t>
            </a:r>
          </a:p>
          <a:p>
            <a:r>
              <a:rPr lang="zh-CN" altLang="zh-CN" sz="2800" dirty="0" smtClean="0"/>
              <a:t> </a:t>
            </a:r>
            <a:r>
              <a:rPr lang="zh-CN" altLang="zh-CN" sz="2800" dirty="0" smtClean="0"/>
              <a:t>使用获得值的分析，定量的评价进展。</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3</a:t>
            </a:r>
            <a:r>
              <a:rPr lang="zh-CN" altLang="zh-CN" sz="2800" b="1" dirty="0" smtClean="0"/>
              <a:t>．进度跟踪与控制</a:t>
            </a:r>
          </a:p>
          <a:p>
            <a:pPr>
              <a:buNone/>
            </a:pPr>
            <a:r>
              <a:rPr lang="zh-CN" altLang="zh-CN" sz="2800" dirty="0" smtClean="0"/>
              <a:t>进度控制包括以下</a:t>
            </a:r>
            <a:r>
              <a:rPr lang="en-US" altLang="zh-CN" sz="2800" dirty="0" smtClean="0"/>
              <a:t>4</a:t>
            </a:r>
            <a:r>
              <a:rPr lang="zh-CN" altLang="zh-CN" sz="2800" dirty="0" smtClean="0"/>
              <a:t>个步骤。</a:t>
            </a:r>
          </a:p>
          <a:p>
            <a:pPr>
              <a:buNone/>
            </a:pPr>
            <a:r>
              <a:rPr lang="zh-CN" altLang="zh-CN" sz="2800" dirty="0" smtClean="0"/>
              <a:t>① 分析进度，找出哪些地方需要采取纠正措施。</a:t>
            </a:r>
          </a:p>
          <a:p>
            <a:pPr>
              <a:buNone/>
            </a:pPr>
            <a:r>
              <a:rPr lang="zh-CN" altLang="zh-CN" sz="2800" dirty="0" smtClean="0"/>
              <a:t>② 确定应采取的纠正措施。</a:t>
            </a:r>
          </a:p>
          <a:p>
            <a:pPr>
              <a:buNone/>
            </a:pPr>
            <a:r>
              <a:rPr lang="zh-CN" altLang="zh-CN" sz="2800" dirty="0" smtClean="0"/>
              <a:t>③ 修改计划，将纠正事项列入计划。</a:t>
            </a:r>
          </a:p>
          <a:p>
            <a:pPr>
              <a:buNone/>
            </a:pPr>
            <a:r>
              <a:rPr lang="zh-CN" altLang="zh-CN" sz="2800" dirty="0" smtClean="0"/>
              <a:t>④ 重新计算进度，估计纠正措施的效果。</a:t>
            </a: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1</a:t>
            </a:r>
            <a:r>
              <a:rPr lang="zh-CN" altLang="zh-CN" b="1" dirty="0" smtClean="0"/>
              <a:t>．成本估算</a:t>
            </a:r>
            <a:r>
              <a:rPr lang="zh-CN" altLang="zh-CN" b="1" dirty="0" smtClean="0"/>
              <a:t>过程</a:t>
            </a:r>
            <a:endParaRPr lang="zh-CN" altLang="zh-CN" b="1" dirty="0" smtClean="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7.1.3  </a:t>
            </a:r>
            <a:r>
              <a:rPr lang="zh-CN" altLang="zh-CN" sz="3200" b="1" dirty="0" smtClean="0"/>
              <a:t>项目成本管理</a:t>
            </a:r>
            <a:endParaRPr lang="zh-CN" altLang="zh-CN" sz="3200" b="1" dirty="0"/>
          </a:p>
        </p:txBody>
      </p:sp>
      <p:pic>
        <p:nvPicPr>
          <p:cNvPr id="4098" name="Picture 2" descr="07D08"/>
          <p:cNvPicPr>
            <a:picLocks noChangeAspect="1" noChangeArrowheads="1"/>
          </p:cNvPicPr>
          <p:nvPr/>
        </p:nvPicPr>
        <p:blipFill>
          <a:blip r:embed="rId2" cstate="print"/>
          <a:srcRect l="287" t="723" r="558" b="650"/>
          <a:stretch>
            <a:fillRect/>
          </a:stretch>
        </p:blipFill>
        <p:spPr bwMode="auto">
          <a:xfrm>
            <a:off x="755576" y="2564904"/>
            <a:ext cx="7451641" cy="352839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2</a:t>
            </a:r>
            <a:r>
              <a:rPr lang="zh-CN" altLang="zh-CN" b="1" dirty="0" smtClean="0"/>
              <a:t>．软件成本估算</a:t>
            </a:r>
            <a:r>
              <a:rPr lang="zh-CN" altLang="zh-CN" b="1" dirty="0" smtClean="0"/>
              <a:t>方法</a:t>
            </a:r>
            <a:endParaRPr lang="en-US" altLang="zh-CN" b="1" dirty="0" smtClean="0"/>
          </a:p>
          <a:p>
            <a:pPr>
              <a:buNone/>
            </a:pPr>
            <a:r>
              <a:rPr lang="zh-CN" altLang="zh-CN" dirty="0" smtClean="0"/>
              <a:t>（</a:t>
            </a:r>
            <a:r>
              <a:rPr lang="en-US" altLang="zh-CN" dirty="0" smtClean="0"/>
              <a:t>1</a:t>
            </a:r>
            <a:r>
              <a:rPr lang="zh-CN" altLang="zh-CN" dirty="0" smtClean="0"/>
              <a:t>）专家估算</a:t>
            </a:r>
            <a:r>
              <a:rPr lang="zh-CN" altLang="zh-CN" dirty="0" smtClean="0"/>
              <a:t>法</a:t>
            </a:r>
            <a:endParaRPr lang="en-US" altLang="zh-CN" dirty="0" smtClean="0"/>
          </a:p>
          <a:p>
            <a:pPr>
              <a:buNone/>
            </a:pPr>
            <a:r>
              <a:rPr lang="zh-CN" altLang="zh-CN" dirty="0" smtClean="0"/>
              <a:t>（</a:t>
            </a:r>
            <a:r>
              <a:rPr lang="en-US" altLang="zh-CN" dirty="0" smtClean="0"/>
              <a:t>2</a:t>
            </a:r>
            <a:r>
              <a:rPr lang="zh-CN" altLang="zh-CN" dirty="0" smtClean="0"/>
              <a:t>）类推估算</a:t>
            </a:r>
            <a:r>
              <a:rPr lang="zh-CN" altLang="zh-CN" dirty="0" smtClean="0"/>
              <a:t>法</a:t>
            </a:r>
            <a:endParaRPr lang="en-US" altLang="zh-CN" dirty="0" smtClean="0"/>
          </a:p>
          <a:p>
            <a:pPr>
              <a:buNone/>
            </a:pPr>
            <a:r>
              <a:rPr lang="zh-CN" altLang="zh-CN" dirty="0" smtClean="0"/>
              <a:t>（</a:t>
            </a:r>
            <a:r>
              <a:rPr lang="en-US" altLang="zh-CN" dirty="0" smtClean="0"/>
              <a:t>3</a:t>
            </a:r>
            <a:r>
              <a:rPr lang="zh-CN" altLang="zh-CN" dirty="0" smtClean="0"/>
              <a:t>）</a:t>
            </a:r>
            <a:r>
              <a:rPr lang="en-US" altLang="zh-CN" dirty="0" smtClean="0"/>
              <a:t>COCOMO</a:t>
            </a:r>
            <a:r>
              <a:rPr lang="zh-CN" altLang="zh-CN" dirty="0" smtClean="0"/>
              <a:t>模型</a:t>
            </a:r>
            <a:endParaRPr lang="en-US" altLang="zh-CN" dirty="0" smtClean="0"/>
          </a:p>
          <a:p>
            <a:pPr>
              <a:buNone/>
            </a:pPr>
            <a:r>
              <a:rPr lang="zh-CN" altLang="zh-CN" dirty="0" smtClean="0"/>
              <a:t>（</a:t>
            </a:r>
            <a:r>
              <a:rPr lang="en-US" altLang="zh-CN" dirty="0" smtClean="0"/>
              <a:t>4</a:t>
            </a:r>
            <a:r>
              <a:rPr lang="zh-CN" altLang="zh-CN" dirty="0" smtClean="0"/>
              <a:t>）功能点估计法</a:t>
            </a: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7.1.3  </a:t>
            </a:r>
            <a:r>
              <a:rPr lang="zh-CN" altLang="zh-CN" sz="3200" b="1" dirty="0" smtClean="0"/>
              <a:t>项目成本管理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3</a:t>
            </a:r>
            <a:r>
              <a:rPr lang="zh-CN" altLang="zh-CN" b="1" dirty="0" smtClean="0"/>
              <a:t>．成本计划的变更控制</a:t>
            </a:r>
          </a:p>
          <a:p>
            <a:pPr>
              <a:buNone/>
            </a:pPr>
            <a:r>
              <a:rPr lang="zh-CN" altLang="zh-CN" dirty="0" smtClean="0"/>
              <a:t>（</a:t>
            </a:r>
            <a:r>
              <a:rPr lang="en-US" altLang="zh-CN" dirty="0" smtClean="0"/>
              <a:t>1</a:t>
            </a:r>
            <a:r>
              <a:rPr lang="zh-CN" altLang="zh-CN" dirty="0" smtClean="0"/>
              <a:t>）预算</a:t>
            </a:r>
            <a:r>
              <a:rPr lang="zh-CN" altLang="zh-CN" dirty="0" smtClean="0"/>
              <a:t>分摊</a:t>
            </a:r>
            <a:endParaRPr lang="en-US" altLang="zh-CN" dirty="0" smtClean="0"/>
          </a:p>
          <a:p>
            <a:pPr>
              <a:buNone/>
            </a:pPr>
            <a:r>
              <a:rPr lang="zh-CN" altLang="zh-CN" dirty="0" smtClean="0"/>
              <a:t>（</a:t>
            </a:r>
            <a:r>
              <a:rPr lang="en-US" altLang="zh-CN" dirty="0" smtClean="0"/>
              <a:t>2</a:t>
            </a:r>
            <a:r>
              <a:rPr lang="zh-CN" altLang="zh-CN" dirty="0" smtClean="0"/>
              <a:t>）实际成本</a:t>
            </a:r>
            <a:r>
              <a:rPr lang="zh-CN" altLang="zh-CN" dirty="0" smtClean="0"/>
              <a:t>累计</a:t>
            </a:r>
            <a:endParaRPr lang="en-US" altLang="zh-CN" dirty="0" smtClean="0"/>
          </a:p>
          <a:p>
            <a:pPr>
              <a:buNone/>
            </a:pPr>
            <a:r>
              <a:rPr lang="zh-CN" altLang="zh-CN" dirty="0" smtClean="0"/>
              <a:t>（</a:t>
            </a:r>
            <a:r>
              <a:rPr lang="en-US" altLang="zh-CN" dirty="0" smtClean="0"/>
              <a:t>3</a:t>
            </a:r>
            <a:r>
              <a:rPr lang="zh-CN" altLang="zh-CN" dirty="0" smtClean="0"/>
              <a:t>）盈余累计</a:t>
            </a: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7.1.3  </a:t>
            </a:r>
            <a:r>
              <a:rPr lang="zh-CN" altLang="zh-CN" sz="3200" b="1" dirty="0" smtClean="0"/>
              <a:t>项目成本管理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1</a:t>
            </a:r>
            <a:r>
              <a:rPr lang="zh-CN" altLang="zh-CN" b="1" dirty="0" smtClean="0"/>
              <a:t>．质量与项目</a:t>
            </a:r>
            <a:r>
              <a:rPr lang="zh-CN" altLang="zh-CN" b="1" dirty="0" smtClean="0"/>
              <a:t>生命周期</a:t>
            </a:r>
            <a:endParaRPr lang="en-US" altLang="zh-CN" b="1" dirty="0" smtClean="0"/>
          </a:p>
          <a:p>
            <a:pPr>
              <a:buNone/>
            </a:pPr>
            <a:r>
              <a:rPr lang="zh-CN" altLang="zh-CN" dirty="0" smtClean="0"/>
              <a:t>对系统开发的全过程进行质量控制与</a:t>
            </a:r>
            <a:r>
              <a:rPr lang="zh-CN" altLang="zh-CN" dirty="0" smtClean="0"/>
              <a:t>检查</a:t>
            </a:r>
            <a:endParaRPr lang="en-US" altLang="zh-CN" dirty="0" smtClean="0"/>
          </a:p>
          <a:p>
            <a:pPr>
              <a:buNone/>
            </a:pPr>
            <a:r>
              <a:rPr lang="zh-CN" altLang="zh-CN" dirty="0" smtClean="0"/>
              <a:t>（</a:t>
            </a:r>
            <a:r>
              <a:rPr lang="en-US" altLang="zh-CN" dirty="0" smtClean="0"/>
              <a:t>1</a:t>
            </a:r>
            <a:r>
              <a:rPr lang="zh-CN" altLang="zh-CN" dirty="0" smtClean="0"/>
              <a:t>）严格挑选项目组</a:t>
            </a:r>
            <a:r>
              <a:rPr lang="zh-CN" altLang="zh-CN" dirty="0" smtClean="0"/>
              <a:t>成员</a:t>
            </a:r>
            <a:endParaRPr lang="en-US" altLang="zh-CN" dirty="0" smtClean="0"/>
          </a:p>
          <a:p>
            <a:pPr>
              <a:buNone/>
            </a:pPr>
            <a:r>
              <a:rPr lang="zh-CN" altLang="zh-CN" dirty="0" smtClean="0"/>
              <a:t>（</a:t>
            </a:r>
            <a:r>
              <a:rPr lang="en-US" altLang="zh-CN" dirty="0" smtClean="0"/>
              <a:t>2</a:t>
            </a:r>
            <a:r>
              <a:rPr lang="zh-CN" altLang="zh-CN" dirty="0" smtClean="0"/>
              <a:t>）加强培训</a:t>
            </a:r>
            <a:endParaRPr lang="en-US" altLang="zh-CN" dirty="0" smtClean="0"/>
          </a:p>
          <a:p>
            <a:pPr>
              <a:buNone/>
            </a:pPr>
            <a:r>
              <a:rPr lang="zh-CN" altLang="zh-CN" dirty="0" smtClean="0"/>
              <a:t>（</a:t>
            </a:r>
            <a:r>
              <a:rPr lang="en-US" altLang="zh-CN" dirty="0" smtClean="0"/>
              <a:t>3</a:t>
            </a:r>
            <a:r>
              <a:rPr lang="zh-CN" altLang="zh-CN" dirty="0" smtClean="0"/>
              <a:t>）正确选择系统开发策略与方法</a:t>
            </a:r>
            <a:endParaRPr lang="en-US" altLang="zh-CN" b="1" dirty="0" smtClean="0"/>
          </a:p>
          <a:p>
            <a:pPr>
              <a:buNone/>
            </a:pPr>
            <a:r>
              <a:rPr lang="zh-CN" altLang="zh-CN" dirty="0" smtClean="0"/>
              <a:t>（</a:t>
            </a:r>
            <a:r>
              <a:rPr lang="en-US" altLang="zh-CN" dirty="0" smtClean="0"/>
              <a:t>4</a:t>
            </a:r>
            <a:r>
              <a:rPr lang="zh-CN" altLang="zh-CN" dirty="0" smtClean="0"/>
              <a:t>）建立质量控制点</a:t>
            </a:r>
            <a:r>
              <a:rPr lang="zh-CN" altLang="zh-CN" dirty="0" smtClean="0"/>
              <a:t>。</a:t>
            </a:r>
            <a:endParaRPr lang="en-US" altLang="zh-CN" dirty="0" smtClean="0"/>
          </a:p>
          <a:p>
            <a:pPr>
              <a:buNone/>
            </a:pPr>
            <a:r>
              <a:rPr lang="en-US" altLang="zh-CN" b="1" dirty="0" smtClean="0"/>
              <a:t>2</a:t>
            </a:r>
            <a:r>
              <a:rPr lang="zh-CN" altLang="zh-CN" b="1" dirty="0" smtClean="0"/>
              <a:t>．软件质量管理</a:t>
            </a: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7.1.4  </a:t>
            </a:r>
            <a:r>
              <a:rPr lang="zh-CN" altLang="zh-CN" sz="3200" b="1" dirty="0" smtClean="0"/>
              <a:t>项目质量管理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a:noFill/>
          <a:ln/>
        </p:spPr>
        <p:txBody>
          <a:bodyPr/>
          <a:lstStyle/>
          <a:p>
            <a:r>
              <a:rPr lang="en-US" altLang="zh-CN">
                <a:solidFill>
                  <a:schemeClr val="tx1"/>
                </a:solidFill>
                <a:latin typeface="黑体" pitchFamily="2" charset="-122"/>
                <a:ea typeface="黑体" pitchFamily="2" charset="-122"/>
              </a:rPr>
              <a:t>McCall</a:t>
            </a:r>
            <a:r>
              <a:rPr lang="zh-CN" altLang="en-US">
                <a:solidFill>
                  <a:schemeClr val="tx1"/>
                </a:solidFill>
                <a:latin typeface="黑体" pitchFamily="2" charset="-122"/>
                <a:ea typeface="黑体" pitchFamily="2" charset="-122"/>
              </a:rPr>
              <a:t>质量模型</a:t>
            </a:r>
          </a:p>
        </p:txBody>
      </p:sp>
      <p:pic>
        <p:nvPicPr>
          <p:cNvPr id="1846275" name="Picture 3" descr="http://www.chinagrid.com/software/rjzl_zbtx.jpg"/>
          <p:cNvPicPr>
            <a:picLocks noChangeAspect="1" noChangeArrowheads="1"/>
          </p:cNvPicPr>
          <p:nvPr/>
        </p:nvPicPr>
        <p:blipFill>
          <a:blip r:embed="rId2" r:link="rId3" cstate="print"/>
          <a:srcRect/>
          <a:stretch>
            <a:fillRect/>
          </a:stretch>
        </p:blipFill>
        <p:spPr bwMode="auto">
          <a:xfrm>
            <a:off x="0" y="1662113"/>
            <a:ext cx="9144000" cy="5195887"/>
          </a:xfrm>
          <a:prstGeom prst="rect">
            <a:avLst/>
          </a:prstGeom>
          <a:noFill/>
        </p:spPr>
      </p:pic>
    </p:spTree>
  </p:cSld>
  <p:clrMapOvr>
    <a:masterClrMapping/>
  </p:clrMapOvr>
  <p:transition spd="med">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322" name="Rectangle 2"/>
          <p:cNvSpPr>
            <a:spLocks noGrp="1" noChangeArrowheads="1"/>
          </p:cNvSpPr>
          <p:nvPr>
            <p:ph type="title"/>
          </p:nvPr>
        </p:nvSpPr>
        <p:spPr>
          <a:noFill/>
          <a:ln/>
        </p:spPr>
        <p:txBody>
          <a:bodyPr/>
          <a:lstStyle/>
          <a:p>
            <a:r>
              <a:rPr lang="zh-CN" altLang="en-US">
                <a:solidFill>
                  <a:schemeClr val="tx1"/>
                </a:solidFill>
              </a:rPr>
              <a:t>软件质量框架模型</a:t>
            </a:r>
          </a:p>
        </p:txBody>
      </p:sp>
      <p:sp>
        <p:nvSpPr>
          <p:cNvPr id="1848323" name="Rectangle 3"/>
          <p:cNvSpPr>
            <a:spLocks noChangeArrowheads="1"/>
          </p:cNvSpPr>
          <p:nvPr/>
        </p:nvSpPr>
        <p:spPr bwMode="auto">
          <a:xfrm>
            <a:off x="609600" y="2057400"/>
            <a:ext cx="4572000" cy="4427538"/>
          </a:xfrm>
          <a:prstGeom prst="rect">
            <a:avLst/>
          </a:prstGeom>
          <a:noFill/>
          <a:ln w="12700" cap="sq">
            <a:noFill/>
            <a:miter lim="800000"/>
            <a:headEnd type="none" w="sm" len="sm"/>
            <a:tailEnd type="none" w="sm" len="sm"/>
          </a:ln>
          <a:effectLst/>
        </p:spPr>
        <p:txBody>
          <a:bodyPr>
            <a:spAutoFit/>
          </a:bodyPr>
          <a:lstStyle/>
          <a:p>
            <a:pPr>
              <a:spcBef>
                <a:spcPct val="50000"/>
              </a:spcBef>
              <a:buClr>
                <a:schemeClr val="accent2"/>
              </a:buClr>
              <a:buSzPct val="80000"/>
              <a:buFont typeface="Wingdings" pitchFamily="2" charset="2"/>
              <a:buNone/>
            </a:pPr>
            <a:r>
              <a:rPr kumimoji="1" lang="zh-CN" altLang="en-US" sz="3200" b="1">
                <a:latin typeface="宋体" pitchFamily="2" charset="-122"/>
              </a:rPr>
              <a:t>软件质量影响因素</a:t>
            </a:r>
          </a:p>
          <a:p>
            <a:pPr>
              <a:spcBef>
                <a:spcPct val="50000"/>
              </a:spcBef>
              <a:buClr>
                <a:schemeClr val="accent2"/>
              </a:buClr>
              <a:buSzPct val="80000"/>
              <a:buFont typeface="Wingdings" pitchFamily="2" charset="2"/>
              <a:buChar char="l"/>
            </a:pPr>
            <a:r>
              <a:rPr kumimoji="1" lang="zh-CN" altLang="en-US" sz="2800" b="1">
                <a:latin typeface="宋体" pitchFamily="2" charset="-122"/>
              </a:rPr>
              <a:t>正确性</a:t>
            </a:r>
          </a:p>
          <a:p>
            <a:pPr>
              <a:spcBef>
                <a:spcPct val="50000"/>
              </a:spcBef>
              <a:buClr>
                <a:schemeClr val="accent2"/>
              </a:buClr>
              <a:buSzPct val="80000"/>
              <a:buFont typeface="Wingdings" pitchFamily="2" charset="2"/>
              <a:buChar char="l"/>
            </a:pPr>
            <a:r>
              <a:rPr kumimoji="1" lang="zh-CN" altLang="en-US" sz="2800" b="1">
                <a:latin typeface="宋体" pitchFamily="2" charset="-122"/>
              </a:rPr>
              <a:t>健壮性</a:t>
            </a:r>
          </a:p>
          <a:p>
            <a:pPr>
              <a:spcBef>
                <a:spcPct val="50000"/>
              </a:spcBef>
              <a:buClr>
                <a:schemeClr val="accent2"/>
              </a:buClr>
              <a:buSzPct val="80000"/>
              <a:buFont typeface="Wingdings" pitchFamily="2" charset="2"/>
              <a:buChar char="l"/>
            </a:pPr>
            <a:r>
              <a:rPr kumimoji="1" lang="zh-CN" altLang="en-US" sz="2800" b="1">
                <a:latin typeface="宋体" pitchFamily="2" charset="-122"/>
              </a:rPr>
              <a:t>效率</a:t>
            </a:r>
          </a:p>
          <a:p>
            <a:pPr>
              <a:spcBef>
                <a:spcPct val="50000"/>
              </a:spcBef>
              <a:buClr>
                <a:schemeClr val="accent2"/>
              </a:buClr>
              <a:buSzPct val="80000"/>
              <a:buFont typeface="Wingdings" pitchFamily="2" charset="2"/>
              <a:buChar char="l"/>
            </a:pPr>
            <a:r>
              <a:rPr kumimoji="1" lang="zh-CN" altLang="en-US" sz="2800" b="1">
                <a:latin typeface="宋体" pitchFamily="2" charset="-122"/>
              </a:rPr>
              <a:t>完整性</a:t>
            </a:r>
          </a:p>
          <a:p>
            <a:pPr>
              <a:spcBef>
                <a:spcPct val="50000"/>
              </a:spcBef>
              <a:buClr>
                <a:schemeClr val="accent2"/>
              </a:buClr>
              <a:buSzPct val="80000"/>
              <a:buFont typeface="Wingdings" pitchFamily="2" charset="2"/>
              <a:buChar char="l"/>
            </a:pPr>
            <a:r>
              <a:rPr kumimoji="1" lang="zh-CN" altLang="en-US" sz="2800" b="1">
                <a:latin typeface="宋体" pitchFamily="2" charset="-122"/>
              </a:rPr>
              <a:t>可用性</a:t>
            </a:r>
          </a:p>
          <a:p>
            <a:pPr>
              <a:spcBef>
                <a:spcPct val="50000"/>
              </a:spcBef>
              <a:buClr>
                <a:schemeClr val="accent2"/>
              </a:buClr>
              <a:buSzPct val="80000"/>
              <a:buFont typeface="Wingdings" pitchFamily="2" charset="2"/>
              <a:buChar char="l"/>
            </a:pPr>
            <a:r>
              <a:rPr kumimoji="1" lang="zh-CN" altLang="en-US" sz="2800" b="1">
                <a:latin typeface="宋体" pitchFamily="2" charset="-122"/>
              </a:rPr>
              <a:t>风险</a:t>
            </a:r>
          </a:p>
        </p:txBody>
      </p:sp>
      <p:sp>
        <p:nvSpPr>
          <p:cNvPr id="1848324" name="Text Box 4"/>
          <p:cNvSpPr txBox="1">
            <a:spLocks noChangeArrowheads="1"/>
          </p:cNvSpPr>
          <p:nvPr/>
        </p:nvSpPr>
        <p:spPr bwMode="auto">
          <a:xfrm>
            <a:off x="4267200" y="2819400"/>
            <a:ext cx="3617913" cy="3595688"/>
          </a:xfrm>
          <a:prstGeom prst="rect">
            <a:avLst/>
          </a:prstGeom>
          <a:noFill/>
          <a:ln w="12700" cap="sq">
            <a:noFill/>
            <a:miter lim="800000"/>
            <a:headEnd type="none" w="sm" len="sm"/>
            <a:tailEnd type="none" w="sm" len="sm"/>
          </a:ln>
          <a:effectLst/>
        </p:spPr>
        <p:txBody>
          <a:bodyPr>
            <a:spAutoFit/>
          </a:bodyPr>
          <a:lstStyle/>
          <a:p>
            <a:pPr>
              <a:spcBef>
                <a:spcPct val="20000"/>
              </a:spcBef>
              <a:buClr>
                <a:schemeClr val="accent2"/>
              </a:buClr>
              <a:buSzPct val="80000"/>
              <a:buFont typeface="Wingdings" pitchFamily="2" charset="2"/>
              <a:buChar char="l"/>
            </a:pPr>
            <a:r>
              <a:rPr kumimoji="1" lang="en-US" altLang="zh-CN" sz="2800" b="1">
                <a:latin typeface="宋体" pitchFamily="2" charset="-122"/>
              </a:rPr>
              <a:t> </a:t>
            </a:r>
            <a:r>
              <a:rPr kumimoji="1" lang="zh-CN" altLang="en-US" sz="2800" b="1">
                <a:latin typeface="宋体" pitchFamily="2" charset="-122"/>
              </a:rPr>
              <a:t>可理解性</a:t>
            </a:r>
          </a:p>
          <a:p>
            <a:pPr>
              <a:spcBef>
                <a:spcPct val="20000"/>
              </a:spcBef>
              <a:buClr>
                <a:schemeClr val="accent2"/>
              </a:buClr>
              <a:buSzPct val="80000"/>
              <a:buFont typeface="Wingdings" pitchFamily="2" charset="2"/>
              <a:buChar char="l"/>
            </a:pPr>
            <a:r>
              <a:rPr kumimoji="1" lang="zh-CN" altLang="en-US" sz="2800" b="1">
                <a:latin typeface="宋体" pitchFamily="2" charset="-122"/>
              </a:rPr>
              <a:t> 可维修性</a:t>
            </a:r>
          </a:p>
          <a:p>
            <a:pPr>
              <a:spcBef>
                <a:spcPct val="20000"/>
              </a:spcBef>
              <a:buClr>
                <a:schemeClr val="accent2"/>
              </a:buClr>
              <a:buSzPct val="80000"/>
              <a:buFont typeface="Wingdings" pitchFamily="2" charset="2"/>
              <a:buChar char="l"/>
            </a:pPr>
            <a:r>
              <a:rPr kumimoji="1" lang="zh-CN" altLang="en-US" sz="2800" b="1">
                <a:latin typeface="宋体" pitchFamily="2" charset="-122"/>
              </a:rPr>
              <a:t> 灵活性</a:t>
            </a:r>
          </a:p>
          <a:p>
            <a:pPr>
              <a:spcBef>
                <a:spcPct val="20000"/>
              </a:spcBef>
              <a:buClr>
                <a:schemeClr val="accent2"/>
              </a:buClr>
              <a:buSzPct val="80000"/>
              <a:buFont typeface="Wingdings" pitchFamily="2" charset="2"/>
              <a:buChar char="l"/>
            </a:pPr>
            <a:r>
              <a:rPr kumimoji="1" lang="zh-CN" altLang="en-US" sz="2800" b="1">
                <a:latin typeface="宋体" pitchFamily="2" charset="-122"/>
              </a:rPr>
              <a:t> 可测试性</a:t>
            </a:r>
          </a:p>
          <a:p>
            <a:pPr>
              <a:spcBef>
                <a:spcPct val="20000"/>
              </a:spcBef>
              <a:buClr>
                <a:schemeClr val="accent2"/>
              </a:buClr>
              <a:buSzPct val="80000"/>
              <a:buFont typeface="Wingdings" pitchFamily="2" charset="2"/>
              <a:buChar char="l"/>
            </a:pPr>
            <a:r>
              <a:rPr kumimoji="1" lang="zh-CN" altLang="en-US" sz="2800" b="1">
                <a:latin typeface="宋体" pitchFamily="2" charset="-122"/>
              </a:rPr>
              <a:t> 可移植性</a:t>
            </a:r>
          </a:p>
          <a:p>
            <a:pPr>
              <a:spcBef>
                <a:spcPct val="20000"/>
              </a:spcBef>
              <a:buClr>
                <a:schemeClr val="accent2"/>
              </a:buClr>
              <a:buSzPct val="80000"/>
              <a:buFont typeface="Wingdings" pitchFamily="2" charset="2"/>
              <a:buChar char="l"/>
            </a:pPr>
            <a:r>
              <a:rPr kumimoji="1" lang="zh-CN" altLang="en-US" sz="2800" b="1">
                <a:latin typeface="宋体" pitchFamily="2" charset="-122"/>
              </a:rPr>
              <a:t> 可重用性</a:t>
            </a:r>
          </a:p>
          <a:p>
            <a:pPr>
              <a:spcBef>
                <a:spcPct val="20000"/>
              </a:spcBef>
              <a:buClr>
                <a:schemeClr val="accent2"/>
              </a:buClr>
              <a:buSzPct val="80000"/>
              <a:buFont typeface="Wingdings" pitchFamily="2" charset="2"/>
              <a:buChar char="l"/>
            </a:pPr>
            <a:r>
              <a:rPr kumimoji="1" lang="zh-CN" altLang="en-US" sz="2800" b="1">
                <a:latin typeface="宋体" pitchFamily="2" charset="-122"/>
              </a:rPr>
              <a:t> 互操作性</a:t>
            </a:r>
            <a:endParaRPr kumimoji="1" lang="zh-CN" altLang="en-US" sz="2400">
              <a:latin typeface="Times New Roman" pitchFamily="18" charset="0"/>
            </a:endParaRPr>
          </a:p>
        </p:txBody>
      </p:sp>
      <p:sp>
        <p:nvSpPr>
          <p:cNvPr id="1848325" name="AutoShape 5"/>
          <p:cNvSpPr>
            <a:spLocks noChangeArrowheads="1"/>
          </p:cNvSpPr>
          <p:nvPr/>
        </p:nvSpPr>
        <p:spPr bwMode="auto">
          <a:xfrm>
            <a:off x="900113" y="1844675"/>
            <a:ext cx="6696075" cy="4103688"/>
          </a:xfrm>
          <a:prstGeom prst="irregularSeal1">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kumimoji="1" lang="zh-CN" altLang="en-US" sz="3200" b="1">
                <a:solidFill>
                  <a:schemeClr val="bg2"/>
                </a:solidFill>
                <a:latin typeface="Times New Roman" pitchFamily="18" charset="0"/>
              </a:rPr>
              <a:t>问题：</a:t>
            </a:r>
          </a:p>
          <a:p>
            <a:pPr algn="ctr"/>
            <a:r>
              <a:rPr kumimoji="1" lang="zh-CN" altLang="en-US" sz="3200" b="1">
                <a:solidFill>
                  <a:schemeClr val="bg2"/>
                </a:solidFill>
                <a:latin typeface="Times New Roman" pitchFamily="18" charset="0"/>
              </a:rPr>
              <a:t>用户一般会关注哪些因素？</a:t>
            </a:r>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8323"/>
                                        </p:tgtEl>
                                        <p:attrNameLst>
                                          <p:attrName>style.visibility</p:attrName>
                                        </p:attrNameLst>
                                      </p:cBhvr>
                                      <p:to>
                                        <p:strVal val="visible"/>
                                      </p:to>
                                    </p:set>
                                    <p:anim calcmode="lin" valueType="num">
                                      <p:cBhvr additive="base">
                                        <p:cTn id="7" dur="500" fill="hold"/>
                                        <p:tgtEl>
                                          <p:spTgt spid="1848323"/>
                                        </p:tgtEl>
                                        <p:attrNameLst>
                                          <p:attrName>ppt_x</p:attrName>
                                        </p:attrNameLst>
                                      </p:cBhvr>
                                      <p:tavLst>
                                        <p:tav tm="0">
                                          <p:val>
                                            <p:strVal val="#ppt_x"/>
                                          </p:val>
                                        </p:tav>
                                        <p:tav tm="100000">
                                          <p:val>
                                            <p:strVal val="#ppt_x"/>
                                          </p:val>
                                        </p:tav>
                                      </p:tavLst>
                                    </p:anim>
                                    <p:anim calcmode="lin" valueType="num">
                                      <p:cBhvr additive="base">
                                        <p:cTn id="8" dur="500" fill="hold"/>
                                        <p:tgtEl>
                                          <p:spTgt spid="18483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8324"/>
                                        </p:tgtEl>
                                        <p:attrNameLst>
                                          <p:attrName>style.visibility</p:attrName>
                                        </p:attrNameLst>
                                      </p:cBhvr>
                                      <p:to>
                                        <p:strVal val="visible"/>
                                      </p:to>
                                    </p:set>
                                    <p:anim calcmode="lin" valueType="num">
                                      <p:cBhvr additive="base">
                                        <p:cTn id="13" dur="500" fill="hold"/>
                                        <p:tgtEl>
                                          <p:spTgt spid="1848324"/>
                                        </p:tgtEl>
                                        <p:attrNameLst>
                                          <p:attrName>ppt_x</p:attrName>
                                        </p:attrNameLst>
                                      </p:cBhvr>
                                      <p:tavLst>
                                        <p:tav tm="0">
                                          <p:val>
                                            <p:strVal val="#ppt_x"/>
                                          </p:val>
                                        </p:tav>
                                        <p:tav tm="100000">
                                          <p:val>
                                            <p:strVal val="#ppt_x"/>
                                          </p:val>
                                        </p:tav>
                                      </p:tavLst>
                                    </p:anim>
                                    <p:anim calcmode="lin" valueType="num">
                                      <p:cBhvr additive="base">
                                        <p:cTn id="14" dur="500" fill="hold"/>
                                        <p:tgtEl>
                                          <p:spTgt spid="18483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848325"/>
                                        </p:tgtEl>
                                        <p:attrNameLst>
                                          <p:attrName>style.visibility</p:attrName>
                                        </p:attrNameLst>
                                      </p:cBhvr>
                                      <p:to>
                                        <p:strVal val="visible"/>
                                      </p:to>
                                    </p:set>
                                    <p:animEffect transition="in" filter="box(in)">
                                      <p:cBhvr>
                                        <p:cTn id="19" dur="500"/>
                                        <p:tgtEl>
                                          <p:spTgt spid="184832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grpId="1" nodeType="clickEffect">
                                  <p:stCondLst>
                                    <p:cond delay="0"/>
                                  </p:stCondLst>
                                  <p:childTnLst>
                                    <p:animScale>
                                      <p:cBhvr>
                                        <p:cTn id="23" dur="2000" fill="hold"/>
                                        <p:tgtEl>
                                          <p:spTgt spid="184832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323" grpId="0"/>
      <p:bldP spid="1848324" grpId="0"/>
      <p:bldP spid="1848325" grpId="0" animBg="1"/>
      <p:bldP spid="184832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body" idx="1"/>
          </p:nvPr>
        </p:nvSpPr>
        <p:spPr>
          <a:xfrm>
            <a:off x="0" y="1955800"/>
            <a:ext cx="9144000" cy="3994150"/>
          </a:xfrm>
          <a:noFill/>
          <a:ln/>
        </p:spPr>
        <p:txBody>
          <a:bodyPr/>
          <a:lstStyle/>
          <a:p>
            <a:pPr marL="355600" indent="-355600" algn="just">
              <a:spcBef>
                <a:spcPct val="30000"/>
              </a:spcBef>
              <a:buClr>
                <a:schemeClr val="accent2"/>
              </a:buClr>
              <a:buSzPct val="70000"/>
              <a:buFont typeface="Wingdings" pitchFamily="2" charset="2"/>
              <a:buNone/>
              <a:tabLst>
                <a:tab pos="355600" algn="l"/>
              </a:tabLst>
            </a:pPr>
            <a:endParaRPr lang="en-US" altLang="zh-CN" dirty="0"/>
          </a:p>
          <a:p>
            <a:r>
              <a:rPr lang="zh-CN" altLang="zh-CN" dirty="0" smtClean="0"/>
              <a:t>掌握管理信息系统开发管理的基本内容与过程；</a:t>
            </a:r>
          </a:p>
          <a:p>
            <a:r>
              <a:rPr lang="zh-CN" altLang="zh-CN" dirty="0" smtClean="0"/>
              <a:t>掌握</a:t>
            </a:r>
            <a:r>
              <a:rPr lang="zh-CN" altLang="zh-CN" dirty="0" smtClean="0"/>
              <a:t>常用的项目管理的技术与方法；</a:t>
            </a:r>
          </a:p>
          <a:p>
            <a:r>
              <a:rPr lang="zh-CN" altLang="zh-CN" dirty="0" smtClean="0"/>
              <a:t>掌握</a:t>
            </a:r>
            <a:r>
              <a:rPr lang="zh-CN" altLang="zh-CN" dirty="0" smtClean="0"/>
              <a:t>系统运行管理的基本概念与内容；</a:t>
            </a:r>
          </a:p>
          <a:p>
            <a:r>
              <a:rPr lang="zh-CN" altLang="zh-CN" dirty="0" smtClean="0"/>
              <a:t>理解</a:t>
            </a:r>
            <a:r>
              <a:rPr lang="zh-CN" altLang="zh-CN" dirty="0" smtClean="0"/>
              <a:t>系统维护的意义与作用；</a:t>
            </a:r>
          </a:p>
          <a:p>
            <a:r>
              <a:rPr lang="zh-CN" altLang="zh-CN" dirty="0" smtClean="0"/>
              <a:t>掌握</a:t>
            </a:r>
            <a:r>
              <a:rPr lang="zh-CN" altLang="zh-CN" dirty="0" smtClean="0"/>
              <a:t>系统评价的概念与方法。</a:t>
            </a:r>
            <a:endParaRPr lang="zh-CN" altLang="zh-CN" dirty="0"/>
          </a:p>
        </p:txBody>
      </p:sp>
      <p:sp>
        <p:nvSpPr>
          <p:cNvPr id="1747971" name="Rectangle 3"/>
          <p:cNvSpPr>
            <a:spLocks noGrp="1" noChangeArrowheads="1"/>
          </p:cNvSpPr>
          <p:nvPr>
            <p:ph type="title"/>
          </p:nvPr>
        </p:nvSpPr>
        <p:spPr>
          <a:xfrm>
            <a:off x="1187450" y="692150"/>
            <a:ext cx="7270750" cy="1143000"/>
          </a:xfrm>
          <a:noFill/>
          <a:ln/>
        </p:spPr>
        <p:txBody>
          <a:bodyPr/>
          <a:lstStyle/>
          <a:p>
            <a:r>
              <a:rPr lang="zh-CN" altLang="en-US" b="1">
                <a:solidFill>
                  <a:srgbClr val="0A0A0E"/>
                </a:solidFill>
              </a:rPr>
              <a:t>本章学习目标</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298" name="Rectangle 2"/>
          <p:cNvSpPr>
            <a:spLocks noGrp="1" noChangeArrowheads="1"/>
          </p:cNvSpPr>
          <p:nvPr>
            <p:ph type="title"/>
          </p:nvPr>
        </p:nvSpPr>
        <p:spPr>
          <a:noFill/>
          <a:ln/>
        </p:spPr>
        <p:txBody>
          <a:bodyPr/>
          <a:lstStyle/>
          <a:p>
            <a:r>
              <a:rPr lang="zh-CN" altLang="en-US">
                <a:solidFill>
                  <a:schemeClr val="tx1"/>
                </a:solidFill>
              </a:rPr>
              <a:t>软件质量框架模型</a:t>
            </a:r>
          </a:p>
        </p:txBody>
      </p:sp>
      <p:pic>
        <p:nvPicPr>
          <p:cNvPr id="1847299" name="Picture 3" descr="M:\..\..\..\..\Administrator\桌面\我接收到的文件\酷页－梦开始的地方如何对软件质量进行评估？.files\1654210000027xjtl000.gif"/>
          <p:cNvPicPr>
            <a:picLocks noChangeAspect="1" noChangeArrowheads="1"/>
          </p:cNvPicPr>
          <p:nvPr/>
        </p:nvPicPr>
        <p:blipFill>
          <a:blip r:embed="rId2" r:link="rId3" cstate="print"/>
          <a:srcRect/>
          <a:stretch>
            <a:fillRect/>
          </a:stretch>
        </p:blipFill>
        <p:spPr bwMode="auto">
          <a:xfrm>
            <a:off x="533400" y="1771650"/>
            <a:ext cx="8229600" cy="5086350"/>
          </a:xfrm>
          <a:prstGeom prst="rect">
            <a:avLst/>
          </a:prstGeom>
          <a:noFill/>
        </p:spPr>
      </p:pic>
    </p:spTree>
  </p:cSld>
  <p:clrMapOvr>
    <a:masterClrMapping/>
  </p:clrMapOvr>
  <p:transition spd="med">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250" name="Rectangle 2"/>
          <p:cNvSpPr>
            <a:spLocks noGrp="1" noChangeArrowheads="1"/>
          </p:cNvSpPr>
          <p:nvPr>
            <p:ph type="title"/>
          </p:nvPr>
        </p:nvSpPr>
        <p:spPr>
          <a:noFill/>
          <a:ln/>
        </p:spPr>
        <p:txBody>
          <a:bodyPr/>
          <a:lstStyle/>
          <a:p>
            <a:r>
              <a:rPr lang="zh-CN" altLang="en-US" b="1">
                <a:solidFill>
                  <a:schemeClr val="tx1"/>
                </a:solidFill>
                <a:latin typeface="宋体" pitchFamily="2" charset="-122"/>
              </a:rPr>
              <a:t>决定质量的因素</a:t>
            </a:r>
          </a:p>
        </p:txBody>
      </p:sp>
      <p:grpSp>
        <p:nvGrpSpPr>
          <p:cNvPr id="2" name="Group 3"/>
          <p:cNvGrpSpPr>
            <a:grpSpLocks/>
          </p:cNvGrpSpPr>
          <p:nvPr/>
        </p:nvGrpSpPr>
        <p:grpSpPr bwMode="auto">
          <a:xfrm>
            <a:off x="0" y="1647825"/>
            <a:ext cx="9269413" cy="5133975"/>
            <a:chOff x="180" y="608"/>
            <a:chExt cx="5660" cy="3234"/>
          </a:xfrm>
        </p:grpSpPr>
        <p:grpSp>
          <p:nvGrpSpPr>
            <p:cNvPr id="3" name="Group 4"/>
            <p:cNvGrpSpPr>
              <a:grpSpLocks/>
            </p:cNvGrpSpPr>
            <p:nvPr/>
          </p:nvGrpSpPr>
          <p:grpSpPr bwMode="auto">
            <a:xfrm>
              <a:off x="180" y="867"/>
              <a:ext cx="1584" cy="2533"/>
              <a:chOff x="192" y="1320"/>
              <a:chExt cx="1584" cy="2227"/>
            </a:xfrm>
          </p:grpSpPr>
          <p:sp>
            <p:nvSpPr>
              <p:cNvPr id="1845253" name="Text Box 5"/>
              <p:cNvSpPr txBox="1">
                <a:spLocks noChangeArrowheads="1"/>
              </p:cNvSpPr>
              <p:nvPr/>
            </p:nvSpPr>
            <p:spPr bwMode="auto">
              <a:xfrm>
                <a:off x="215" y="1320"/>
                <a:ext cx="1509" cy="355"/>
              </a:xfrm>
              <a:prstGeom prst="rect">
                <a:avLst/>
              </a:prstGeom>
              <a:noFill/>
              <a:ln w="9525">
                <a:noFill/>
                <a:miter lim="800000"/>
                <a:headEnd/>
                <a:tailEnd/>
              </a:ln>
              <a:effectLst/>
            </p:spPr>
            <p:txBody>
              <a:bodyPr wrap="none" anchor="ctr">
                <a:spAutoFit/>
              </a:bodyPr>
              <a:lstStyle/>
              <a:p>
                <a:pPr algn="ctr" defTabSz="762000"/>
                <a:r>
                  <a:rPr kumimoji="1" lang="zh-CN" altLang="en-US" sz="3600">
                    <a:latin typeface="Bookman Old Style" pitchFamily="18" charset="0"/>
                    <a:ea typeface="楷体_GB2312" pitchFamily="49" charset="-122"/>
                  </a:rPr>
                  <a:t>程序设计：</a:t>
                </a:r>
              </a:p>
            </p:txBody>
          </p:sp>
          <p:sp>
            <p:nvSpPr>
              <p:cNvPr id="1845254" name="Text Box 6"/>
              <p:cNvSpPr txBox="1">
                <a:spLocks noChangeArrowheads="1"/>
              </p:cNvSpPr>
              <p:nvPr/>
            </p:nvSpPr>
            <p:spPr bwMode="auto">
              <a:xfrm>
                <a:off x="215" y="2232"/>
                <a:ext cx="1509" cy="355"/>
              </a:xfrm>
              <a:prstGeom prst="rect">
                <a:avLst/>
              </a:prstGeom>
              <a:noFill/>
              <a:ln w="9525">
                <a:noFill/>
                <a:miter lim="800000"/>
                <a:headEnd/>
                <a:tailEnd/>
              </a:ln>
              <a:effectLst/>
            </p:spPr>
            <p:txBody>
              <a:bodyPr wrap="none" anchor="ctr">
                <a:spAutoFit/>
              </a:bodyPr>
              <a:lstStyle/>
              <a:p>
                <a:pPr algn="ctr" defTabSz="762000"/>
                <a:r>
                  <a:rPr kumimoji="1" lang="zh-CN" altLang="en-US" sz="3600">
                    <a:latin typeface="Bookman Old Style" pitchFamily="18" charset="0"/>
                    <a:ea typeface="楷体_GB2312" pitchFamily="49" charset="-122"/>
                  </a:rPr>
                  <a:t>程序系统：</a:t>
                </a:r>
              </a:p>
            </p:txBody>
          </p:sp>
          <p:sp>
            <p:nvSpPr>
              <p:cNvPr id="1845255" name="Text Box 7"/>
              <p:cNvSpPr txBox="1">
                <a:spLocks noChangeArrowheads="1"/>
              </p:cNvSpPr>
              <p:nvPr/>
            </p:nvSpPr>
            <p:spPr bwMode="auto">
              <a:xfrm>
                <a:off x="192" y="3192"/>
                <a:ext cx="1584" cy="355"/>
              </a:xfrm>
              <a:prstGeom prst="rect">
                <a:avLst/>
              </a:prstGeom>
              <a:noFill/>
              <a:ln w="9525">
                <a:noFill/>
                <a:miter lim="800000"/>
                <a:headEnd/>
                <a:tailEnd/>
              </a:ln>
              <a:effectLst/>
            </p:spPr>
            <p:txBody>
              <a:bodyPr anchor="ctr">
                <a:spAutoFit/>
              </a:bodyPr>
              <a:lstStyle/>
              <a:p>
                <a:pPr algn="ctr" defTabSz="762000"/>
                <a:r>
                  <a:rPr kumimoji="1" lang="zh-CN" altLang="en-US" sz="3600">
                    <a:latin typeface="Bookman Old Style" pitchFamily="18" charset="0"/>
                    <a:ea typeface="楷体_GB2312" pitchFamily="49" charset="-122"/>
                  </a:rPr>
                  <a:t>软件工程：</a:t>
                </a:r>
              </a:p>
            </p:txBody>
          </p:sp>
        </p:grpSp>
        <p:grpSp>
          <p:nvGrpSpPr>
            <p:cNvPr id="4" name="Group 8"/>
            <p:cNvGrpSpPr>
              <a:grpSpLocks/>
            </p:cNvGrpSpPr>
            <p:nvPr/>
          </p:nvGrpSpPr>
          <p:grpSpPr bwMode="auto">
            <a:xfrm>
              <a:off x="1530" y="840"/>
              <a:ext cx="2449" cy="3002"/>
              <a:chOff x="1536" y="1056"/>
              <a:chExt cx="2449" cy="2640"/>
            </a:xfrm>
          </p:grpSpPr>
          <p:grpSp>
            <p:nvGrpSpPr>
              <p:cNvPr id="5" name="Group 9"/>
              <p:cNvGrpSpPr>
                <a:grpSpLocks/>
              </p:cNvGrpSpPr>
              <p:nvPr/>
            </p:nvGrpSpPr>
            <p:grpSpPr bwMode="auto">
              <a:xfrm>
                <a:off x="1536" y="1056"/>
                <a:ext cx="2400" cy="2640"/>
                <a:chOff x="1536" y="1056"/>
                <a:chExt cx="2400" cy="2640"/>
              </a:xfrm>
            </p:grpSpPr>
            <p:sp>
              <p:nvSpPr>
                <p:cNvPr id="1845258" name="Rectangle 10"/>
                <p:cNvSpPr>
                  <a:spLocks noChangeArrowheads="1"/>
                </p:cNvSpPr>
                <p:nvPr/>
              </p:nvSpPr>
              <p:spPr bwMode="auto">
                <a:xfrm>
                  <a:off x="3168" y="1056"/>
                  <a:ext cx="768" cy="2640"/>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1845259" name="Rectangle 11"/>
                <p:cNvSpPr>
                  <a:spLocks noChangeArrowheads="1"/>
                </p:cNvSpPr>
                <p:nvPr/>
              </p:nvSpPr>
              <p:spPr bwMode="auto">
                <a:xfrm>
                  <a:off x="2256" y="1056"/>
                  <a:ext cx="816" cy="2640"/>
                </a:xfrm>
                <a:prstGeom prst="rect">
                  <a:avLst/>
                </a:prstGeom>
                <a:solidFill>
                  <a:srgbClr val="FFFFCC"/>
                </a:solidFill>
                <a:ln w="9525">
                  <a:solidFill>
                    <a:srgbClr val="000000"/>
                  </a:solidFill>
                  <a:miter lim="800000"/>
                  <a:headEnd/>
                  <a:tailEnd/>
                </a:ln>
                <a:effectLst/>
              </p:spPr>
              <p:txBody>
                <a:bodyPr wrap="none" anchor="ctr"/>
                <a:lstStyle/>
                <a:p>
                  <a:pPr algn="ctr" defTabSz="762000"/>
                  <a:endParaRPr kumimoji="1" lang="zh-CN" altLang="zh-CN" sz="5400">
                    <a:latin typeface="Bookman Old Style" pitchFamily="18" charset="0"/>
                    <a:ea typeface="楷体_GB2312" pitchFamily="49" charset="-122"/>
                  </a:endParaRPr>
                </a:p>
              </p:txBody>
            </p:sp>
            <p:sp>
              <p:nvSpPr>
                <p:cNvPr id="1845260" name="Rectangle 12"/>
                <p:cNvSpPr>
                  <a:spLocks noChangeArrowheads="1"/>
                </p:cNvSpPr>
                <p:nvPr/>
              </p:nvSpPr>
              <p:spPr bwMode="auto">
                <a:xfrm>
                  <a:off x="1536" y="1056"/>
                  <a:ext cx="624" cy="2640"/>
                </a:xfrm>
                <a:prstGeom prst="rect">
                  <a:avLst/>
                </a:prstGeom>
                <a:solidFill>
                  <a:srgbClr val="CCFFFF"/>
                </a:solidFill>
                <a:ln w="9525">
                  <a:solidFill>
                    <a:srgbClr val="000000"/>
                  </a:solidFill>
                  <a:miter lim="800000"/>
                  <a:headEnd/>
                  <a:tailEnd/>
                </a:ln>
                <a:effectLst/>
              </p:spPr>
              <p:txBody>
                <a:bodyPr wrap="none" anchor="ctr"/>
                <a:lstStyle/>
                <a:p>
                  <a:endParaRPr lang="zh-CN" altLang="en-US"/>
                </a:p>
              </p:txBody>
            </p:sp>
          </p:grpSp>
          <p:grpSp>
            <p:nvGrpSpPr>
              <p:cNvPr id="6" name="Group 13"/>
              <p:cNvGrpSpPr>
                <a:grpSpLocks/>
              </p:cNvGrpSpPr>
              <p:nvPr/>
            </p:nvGrpSpPr>
            <p:grpSpPr bwMode="auto">
              <a:xfrm>
                <a:off x="1540" y="1126"/>
                <a:ext cx="2240" cy="321"/>
                <a:chOff x="1546" y="1366"/>
                <a:chExt cx="2240" cy="321"/>
              </a:xfrm>
            </p:grpSpPr>
            <p:sp>
              <p:nvSpPr>
                <p:cNvPr id="1845262" name="Text Box 14"/>
                <p:cNvSpPr txBox="1">
                  <a:spLocks noChangeArrowheads="1"/>
                </p:cNvSpPr>
                <p:nvPr/>
              </p:nvSpPr>
              <p:spPr bwMode="auto">
                <a:xfrm>
                  <a:off x="1546" y="1366"/>
                  <a:ext cx="609" cy="32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程序</a:t>
                  </a:r>
                </a:p>
              </p:txBody>
            </p:sp>
            <p:sp>
              <p:nvSpPr>
                <p:cNvPr id="1845263" name="Text Box 15"/>
                <p:cNvSpPr txBox="1">
                  <a:spLocks noChangeArrowheads="1"/>
                </p:cNvSpPr>
                <p:nvPr/>
              </p:nvSpPr>
              <p:spPr bwMode="auto">
                <a:xfrm>
                  <a:off x="2270" y="1366"/>
                  <a:ext cx="857" cy="32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程序员</a:t>
                  </a:r>
                </a:p>
              </p:txBody>
            </p:sp>
            <p:sp>
              <p:nvSpPr>
                <p:cNvPr id="1845264" name="Text Box 16"/>
                <p:cNvSpPr txBox="1">
                  <a:spLocks noChangeArrowheads="1"/>
                </p:cNvSpPr>
                <p:nvPr/>
              </p:nvSpPr>
              <p:spPr bwMode="auto">
                <a:xfrm>
                  <a:off x="3178" y="1366"/>
                  <a:ext cx="608" cy="32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编程</a:t>
                  </a:r>
                </a:p>
              </p:txBody>
            </p:sp>
          </p:grpSp>
          <p:grpSp>
            <p:nvGrpSpPr>
              <p:cNvPr id="7" name="Group 17"/>
              <p:cNvGrpSpPr>
                <a:grpSpLocks/>
              </p:cNvGrpSpPr>
              <p:nvPr/>
            </p:nvGrpSpPr>
            <p:grpSpPr bwMode="auto">
              <a:xfrm>
                <a:off x="1546" y="1730"/>
                <a:ext cx="2289" cy="861"/>
                <a:chOff x="1546" y="1970"/>
                <a:chExt cx="2289" cy="861"/>
              </a:xfrm>
            </p:grpSpPr>
            <p:sp>
              <p:nvSpPr>
                <p:cNvPr id="1845266" name="Text Box 18"/>
                <p:cNvSpPr txBox="1">
                  <a:spLocks noChangeArrowheads="1"/>
                </p:cNvSpPr>
                <p:nvPr/>
              </p:nvSpPr>
              <p:spPr bwMode="auto">
                <a:xfrm>
                  <a:off x="1546" y="2103"/>
                  <a:ext cx="609" cy="59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程序</a:t>
                  </a:r>
                </a:p>
                <a:p>
                  <a:pPr algn="ctr" defTabSz="762000"/>
                  <a:r>
                    <a:rPr kumimoji="1" lang="zh-CN" altLang="en-US" sz="3200">
                      <a:solidFill>
                        <a:srgbClr val="000000"/>
                      </a:solidFill>
                      <a:latin typeface="Bookman Old Style" pitchFamily="18" charset="0"/>
                      <a:ea typeface="楷体_GB2312" pitchFamily="49" charset="-122"/>
                    </a:rPr>
                    <a:t>文档</a:t>
                  </a:r>
                </a:p>
              </p:txBody>
            </p:sp>
            <p:sp>
              <p:nvSpPr>
                <p:cNvPr id="1845267" name="Text Box 19"/>
                <p:cNvSpPr txBox="1">
                  <a:spLocks noChangeArrowheads="1"/>
                </p:cNvSpPr>
                <p:nvPr/>
              </p:nvSpPr>
              <p:spPr bwMode="auto">
                <a:xfrm>
                  <a:off x="2314" y="2277"/>
                  <a:ext cx="608" cy="32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小组</a:t>
                  </a:r>
                </a:p>
              </p:txBody>
            </p:sp>
            <p:sp>
              <p:nvSpPr>
                <p:cNvPr id="1845268" name="Text Box 20"/>
                <p:cNvSpPr txBox="1">
                  <a:spLocks noChangeArrowheads="1"/>
                </p:cNvSpPr>
                <p:nvPr/>
              </p:nvSpPr>
              <p:spPr bwMode="auto">
                <a:xfrm>
                  <a:off x="3226" y="1970"/>
                  <a:ext cx="609" cy="86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设计</a:t>
                  </a:r>
                </a:p>
                <a:p>
                  <a:pPr algn="ctr" defTabSz="762000"/>
                  <a:r>
                    <a:rPr kumimoji="1" lang="zh-CN" altLang="en-US" sz="3200">
                      <a:solidFill>
                        <a:srgbClr val="000000"/>
                      </a:solidFill>
                      <a:latin typeface="Bookman Old Style" pitchFamily="18" charset="0"/>
                      <a:ea typeface="楷体_GB2312" pitchFamily="49" charset="-122"/>
                    </a:rPr>
                    <a:t>编程</a:t>
                  </a:r>
                </a:p>
                <a:p>
                  <a:pPr algn="ctr" defTabSz="762000"/>
                  <a:r>
                    <a:rPr kumimoji="1" lang="zh-CN" altLang="en-US" sz="3200">
                      <a:solidFill>
                        <a:srgbClr val="000000"/>
                      </a:solidFill>
                      <a:latin typeface="Bookman Old Style" pitchFamily="18" charset="0"/>
                      <a:ea typeface="楷体_GB2312" pitchFamily="49" charset="-122"/>
                    </a:rPr>
                    <a:t>测试</a:t>
                  </a:r>
                </a:p>
              </p:txBody>
            </p:sp>
          </p:grpSp>
          <p:grpSp>
            <p:nvGrpSpPr>
              <p:cNvPr id="8" name="Group 21"/>
              <p:cNvGrpSpPr>
                <a:grpSpLocks/>
              </p:cNvGrpSpPr>
              <p:nvPr/>
            </p:nvGrpSpPr>
            <p:grpSpPr bwMode="auto">
              <a:xfrm>
                <a:off x="1540" y="2747"/>
                <a:ext cx="2445" cy="861"/>
                <a:chOff x="1546" y="2987"/>
                <a:chExt cx="2445" cy="861"/>
              </a:xfrm>
            </p:grpSpPr>
            <p:sp>
              <p:nvSpPr>
                <p:cNvPr id="1845270" name="Text Box 22"/>
                <p:cNvSpPr txBox="1">
                  <a:spLocks noChangeArrowheads="1"/>
                </p:cNvSpPr>
                <p:nvPr/>
              </p:nvSpPr>
              <p:spPr bwMode="auto">
                <a:xfrm>
                  <a:off x="1546" y="2987"/>
                  <a:ext cx="609" cy="86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程序</a:t>
                  </a:r>
                </a:p>
                <a:p>
                  <a:pPr algn="ctr" defTabSz="762000"/>
                  <a:r>
                    <a:rPr kumimoji="1" lang="zh-CN" altLang="en-US" sz="3200">
                      <a:solidFill>
                        <a:srgbClr val="000000"/>
                      </a:solidFill>
                      <a:latin typeface="Bookman Old Style" pitchFamily="18" charset="0"/>
                      <a:ea typeface="楷体_GB2312" pitchFamily="49" charset="-122"/>
                    </a:rPr>
                    <a:t>文档</a:t>
                  </a:r>
                </a:p>
                <a:p>
                  <a:pPr algn="ctr" defTabSz="762000"/>
                  <a:r>
                    <a:rPr kumimoji="1" lang="zh-CN" altLang="en-US" sz="3200">
                      <a:solidFill>
                        <a:srgbClr val="000000"/>
                      </a:solidFill>
                      <a:latin typeface="Bookman Old Style" pitchFamily="18" charset="0"/>
                      <a:ea typeface="楷体_GB2312" pitchFamily="49" charset="-122"/>
                    </a:rPr>
                    <a:t>数据</a:t>
                  </a:r>
                </a:p>
              </p:txBody>
            </p:sp>
            <p:sp>
              <p:nvSpPr>
                <p:cNvPr id="1845271" name="Text Box 23"/>
                <p:cNvSpPr txBox="1">
                  <a:spLocks noChangeArrowheads="1"/>
                </p:cNvSpPr>
                <p:nvPr/>
              </p:nvSpPr>
              <p:spPr bwMode="auto">
                <a:xfrm>
                  <a:off x="2361" y="3238"/>
                  <a:ext cx="609" cy="32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团队</a:t>
                  </a:r>
                </a:p>
              </p:txBody>
            </p:sp>
            <p:sp>
              <p:nvSpPr>
                <p:cNvPr id="1845272" name="Text Box 24"/>
                <p:cNvSpPr txBox="1">
                  <a:spLocks noChangeArrowheads="1"/>
                </p:cNvSpPr>
                <p:nvPr/>
              </p:nvSpPr>
              <p:spPr bwMode="auto">
                <a:xfrm>
                  <a:off x="3134" y="3065"/>
                  <a:ext cx="857" cy="591"/>
                </a:xfrm>
                <a:prstGeom prst="rect">
                  <a:avLst/>
                </a:prstGeom>
                <a:noFill/>
                <a:ln w="9525">
                  <a:noFill/>
                  <a:miter lim="800000"/>
                  <a:headEnd/>
                  <a:tailEnd/>
                </a:ln>
                <a:effectLst/>
              </p:spPr>
              <p:txBody>
                <a:bodyPr wrap="none" anchor="ctr">
                  <a:spAutoFit/>
                </a:bodyPr>
                <a:lstStyle/>
                <a:p>
                  <a:pPr algn="ctr" defTabSz="762000"/>
                  <a:r>
                    <a:rPr kumimoji="1" lang="zh-CN" altLang="en-US" sz="3200">
                      <a:solidFill>
                        <a:srgbClr val="000000"/>
                      </a:solidFill>
                      <a:latin typeface="Bookman Old Style" pitchFamily="18" charset="0"/>
                      <a:ea typeface="楷体_GB2312" pitchFamily="49" charset="-122"/>
                    </a:rPr>
                    <a:t>软件生</a:t>
                  </a:r>
                </a:p>
                <a:p>
                  <a:pPr algn="ctr" defTabSz="762000"/>
                  <a:r>
                    <a:rPr kumimoji="1" lang="zh-CN" altLang="en-US" sz="3200">
                      <a:solidFill>
                        <a:srgbClr val="000000"/>
                      </a:solidFill>
                      <a:latin typeface="Bookman Old Style" pitchFamily="18" charset="0"/>
                      <a:ea typeface="楷体_GB2312" pitchFamily="49" charset="-122"/>
                    </a:rPr>
                    <a:t>命周期</a:t>
                  </a:r>
                </a:p>
              </p:txBody>
            </p:sp>
          </p:grpSp>
        </p:grpSp>
        <p:sp>
          <p:nvSpPr>
            <p:cNvPr id="1845273" name="Text Box 25"/>
            <p:cNvSpPr txBox="1">
              <a:spLocks noChangeArrowheads="1"/>
            </p:cNvSpPr>
            <p:nvPr/>
          </p:nvSpPr>
          <p:spPr bwMode="auto">
            <a:xfrm>
              <a:off x="3984" y="969"/>
              <a:ext cx="1607" cy="365"/>
            </a:xfrm>
            <a:prstGeom prst="rect">
              <a:avLst/>
            </a:prstGeom>
            <a:noFill/>
            <a:ln w="9525">
              <a:noFill/>
              <a:miter lim="800000"/>
              <a:headEnd/>
              <a:tailEnd/>
            </a:ln>
            <a:effectLst/>
          </p:spPr>
          <p:txBody>
            <a:bodyPr wrap="none" anchor="ctr">
              <a:spAutoFit/>
            </a:bodyPr>
            <a:lstStyle/>
            <a:p>
              <a:pPr algn="ctr" defTabSz="762000"/>
              <a:r>
                <a:rPr kumimoji="1" lang="zh-CN" altLang="en-US" sz="3200" b="1">
                  <a:solidFill>
                    <a:schemeClr val="hlink"/>
                  </a:solidFill>
                  <a:effectLst>
                    <a:outerShdw blurRad="38100" dist="38100" dir="2700000" algn="tl">
                      <a:srgbClr val="C0C0C0"/>
                    </a:outerShdw>
                  </a:effectLst>
                  <a:latin typeface="Bookman Old Style" pitchFamily="18" charset="0"/>
                  <a:ea typeface="楷体_GB2312" pitchFamily="49" charset="-122"/>
                </a:rPr>
                <a:t>个人编程质量</a:t>
              </a:r>
            </a:p>
          </p:txBody>
        </p:sp>
        <p:sp>
          <p:nvSpPr>
            <p:cNvPr id="1845274" name="Text Box 26"/>
            <p:cNvSpPr txBox="1">
              <a:spLocks noChangeArrowheads="1"/>
            </p:cNvSpPr>
            <p:nvPr/>
          </p:nvSpPr>
          <p:spPr bwMode="auto">
            <a:xfrm>
              <a:off x="3861" y="2006"/>
              <a:ext cx="1856" cy="365"/>
            </a:xfrm>
            <a:prstGeom prst="rect">
              <a:avLst/>
            </a:prstGeom>
            <a:noFill/>
            <a:ln w="9525">
              <a:noFill/>
              <a:miter lim="800000"/>
              <a:headEnd/>
              <a:tailEnd/>
            </a:ln>
            <a:effectLst/>
          </p:spPr>
          <p:txBody>
            <a:bodyPr wrap="none" anchor="ctr">
              <a:spAutoFit/>
            </a:bodyPr>
            <a:lstStyle/>
            <a:p>
              <a:pPr algn="ctr" defTabSz="762000"/>
              <a:r>
                <a:rPr kumimoji="1" lang="zh-CN" altLang="en-US" sz="3200" b="1">
                  <a:solidFill>
                    <a:schemeClr val="hlink"/>
                  </a:solidFill>
                  <a:effectLst>
                    <a:outerShdw blurRad="38100" dist="38100" dir="2700000" algn="tl">
                      <a:srgbClr val="C0C0C0"/>
                    </a:outerShdw>
                  </a:effectLst>
                  <a:latin typeface="Bookman Old Style" pitchFamily="18" charset="0"/>
                  <a:ea typeface="楷体_GB2312" pitchFamily="49" charset="-122"/>
                </a:rPr>
                <a:t>少数人协调把关</a:t>
              </a:r>
            </a:p>
          </p:txBody>
        </p:sp>
        <p:sp>
          <p:nvSpPr>
            <p:cNvPr id="1845275" name="Text Box 27"/>
            <p:cNvSpPr txBox="1">
              <a:spLocks noChangeArrowheads="1"/>
            </p:cNvSpPr>
            <p:nvPr/>
          </p:nvSpPr>
          <p:spPr bwMode="auto">
            <a:xfrm>
              <a:off x="3735" y="3098"/>
              <a:ext cx="2105" cy="365"/>
            </a:xfrm>
            <a:prstGeom prst="rect">
              <a:avLst/>
            </a:prstGeom>
            <a:noFill/>
            <a:ln w="9525">
              <a:noFill/>
              <a:miter lim="800000"/>
              <a:headEnd/>
              <a:tailEnd/>
            </a:ln>
            <a:effectLst/>
          </p:spPr>
          <p:txBody>
            <a:bodyPr wrap="none" anchor="ctr">
              <a:spAutoFit/>
            </a:bodyPr>
            <a:lstStyle/>
            <a:p>
              <a:pPr algn="ctr" defTabSz="762000"/>
              <a:r>
                <a:rPr kumimoji="1" lang="zh-CN" altLang="en-US" sz="3200" b="1">
                  <a:solidFill>
                    <a:schemeClr val="hlink"/>
                  </a:solidFill>
                  <a:effectLst>
                    <a:outerShdw blurRad="38100" dist="38100" dir="2700000" algn="tl">
                      <a:srgbClr val="C0C0C0"/>
                    </a:outerShdw>
                  </a:effectLst>
                  <a:latin typeface="Bookman Old Style" pitchFamily="18" charset="0"/>
                  <a:ea typeface="楷体_GB2312" pitchFamily="49" charset="-122"/>
                </a:rPr>
                <a:t>团队项目管理水平</a:t>
              </a:r>
            </a:p>
          </p:txBody>
        </p:sp>
        <p:sp>
          <p:nvSpPr>
            <p:cNvPr id="1845276" name="Rectangle 28"/>
            <p:cNvSpPr>
              <a:spLocks noChangeArrowheads="1"/>
            </p:cNvSpPr>
            <p:nvPr/>
          </p:nvSpPr>
          <p:spPr bwMode="auto">
            <a:xfrm>
              <a:off x="1488" y="624"/>
              <a:ext cx="674" cy="231"/>
            </a:xfrm>
            <a:prstGeom prst="rect">
              <a:avLst/>
            </a:prstGeom>
            <a:noFill/>
            <a:ln w="9525">
              <a:noFill/>
              <a:miter lim="800000"/>
              <a:headEnd/>
              <a:tailEnd/>
            </a:ln>
            <a:effectLst/>
          </p:spPr>
          <p:txBody>
            <a:bodyPr wrap="none">
              <a:spAutoFit/>
            </a:bodyPr>
            <a:lstStyle/>
            <a:p>
              <a:r>
                <a:rPr kumimoji="1" lang="zh-CN" altLang="en-US" b="1">
                  <a:effectLst>
                    <a:outerShdw blurRad="38100" dist="38100" dir="2700000" algn="tl">
                      <a:srgbClr val="C0C0C0"/>
                    </a:outerShdw>
                  </a:effectLst>
                  <a:latin typeface="Arial Narrow" pitchFamily="34" charset="0"/>
                  <a:ea typeface="楷体_GB2312" pitchFamily="49" charset="-122"/>
                </a:rPr>
                <a:t>软件内容</a:t>
              </a:r>
            </a:p>
          </p:txBody>
        </p:sp>
        <p:sp>
          <p:nvSpPr>
            <p:cNvPr id="1845277" name="Rectangle 29"/>
            <p:cNvSpPr>
              <a:spLocks noChangeArrowheads="1"/>
            </p:cNvSpPr>
            <p:nvPr/>
          </p:nvSpPr>
          <p:spPr bwMode="auto">
            <a:xfrm>
              <a:off x="2304" y="624"/>
              <a:ext cx="674" cy="231"/>
            </a:xfrm>
            <a:prstGeom prst="rect">
              <a:avLst/>
            </a:prstGeom>
            <a:noFill/>
            <a:ln w="9525">
              <a:noFill/>
              <a:miter lim="800000"/>
              <a:headEnd/>
              <a:tailEnd/>
            </a:ln>
            <a:effectLst/>
          </p:spPr>
          <p:txBody>
            <a:bodyPr wrap="none">
              <a:spAutoFit/>
            </a:bodyPr>
            <a:lstStyle/>
            <a:p>
              <a:r>
                <a:rPr kumimoji="1" lang="zh-CN" altLang="en-US" b="1">
                  <a:effectLst>
                    <a:outerShdw blurRad="38100" dist="38100" dir="2700000" algn="tl">
                      <a:srgbClr val="C0C0C0"/>
                    </a:outerShdw>
                  </a:effectLst>
                  <a:latin typeface="Arial Narrow" pitchFamily="34" charset="0"/>
                  <a:ea typeface="楷体_GB2312" pitchFamily="49" charset="-122"/>
                </a:rPr>
                <a:t>人员规模</a:t>
              </a:r>
            </a:p>
          </p:txBody>
        </p:sp>
        <p:sp>
          <p:nvSpPr>
            <p:cNvPr id="1845278" name="Rectangle 30"/>
            <p:cNvSpPr>
              <a:spLocks noChangeArrowheads="1"/>
            </p:cNvSpPr>
            <p:nvPr/>
          </p:nvSpPr>
          <p:spPr bwMode="auto">
            <a:xfrm>
              <a:off x="3168" y="624"/>
              <a:ext cx="696" cy="231"/>
            </a:xfrm>
            <a:prstGeom prst="rect">
              <a:avLst/>
            </a:prstGeom>
            <a:noFill/>
            <a:ln w="9525">
              <a:noFill/>
              <a:miter lim="800000"/>
              <a:headEnd/>
              <a:tailEnd/>
            </a:ln>
            <a:effectLst/>
          </p:spPr>
          <p:txBody>
            <a:bodyPr>
              <a:spAutoFit/>
            </a:bodyPr>
            <a:lstStyle/>
            <a:p>
              <a:r>
                <a:rPr kumimoji="1" lang="zh-CN" altLang="en-US" b="1">
                  <a:effectLst>
                    <a:outerShdw blurRad="38100" dist="38100" dir="2700000" algn="tl">
                      <a:srgbClr val="C0C0C0"/>
                    </a:outerShdw>
                  </a:effectLst>
                  <a:latin typeface="Arial Narrow" pitchFamily="34" charset="0"/>
                  <a:ea typeface="楷体_GB2312" pitchFamily="49" charset="-122"/>
                </a:rPr>
                <a:t>工作范围</a:t>
              </a:r>
            </a:p>
          </p:txBody>
        </p:sp>
        <p:sp>
          <p:nvSpPr>
            <p:cNvPr id="1845279" name="Rectangle 31"/>
            <p:cNvSpPr>
              <a:spLocks noChangeArrowheads="1"/>
            </p:cNvSpPr>
            <p:nvPr/>
          </p:nvSpPr>
          <p:spPr bwMode="auto">
            <a:xfrm>
              <a:off x="4224" y="608"/>
              <a:ext cx="1205" cy="250"/>
            </a:xfrm>
            <a:prstGeom prst="rect">
              <a:avLst/>
            </a:prstGeom>
            <a:noFill/>
            <a:ln w="9525">
              <a:noFill/>
              <a:miter lim="800000"/>
              <a:headEnd/>
              <a:tailEnd/>
            </a:ln>
            <a:effectLst/>
          </p:spPr>
          <p:txBody>
            <a:bodyPr wrap="none">
              <a:spAutoFit/>
            </a:bodyPr>
            <a:lstStyle/>
            <a:p>
              <a:r>
                <a:rPr kumimoji="1" lang="zh-CN" altLang="en-US" sz="2000" b="1">
                  <a:effectLst>
                    <a:outerShdw blurRad="38100" dist="38100" dir="2700000" algn="tl">
                      <a:srgbClr val="C0C0C0"/>
                    </a:outerShdw>
                  </a:effectLst>
                  <a:latin typeface="Arial Narrow" pitchFamily="34" charset="0"/>
                  <a:ea typeface="楷体_GB2312" pitchFamily="49" charset="-122"/>
                </a:rPr>
                <a:t>决定质量的因素</a:t>
              </a:r>
            </a:p>
          </p:txBody>
        </p:sp>
      </p:grpSp>
      <p:sp>
        <p:nvSpPr>
          <p:cNvPr id="1845280" name="AutoShape 32"/>
          <p:cNvSpPr>
            <a:spLocks noChangeArrowheads="1"/>
          </p:cNvSpPr>
          <p:nvPr/>
        </p:nvSpPr>
        <p:spPr bwMode="auto">
          <a:xfrm>
            <a:off x="7467600" y="2286000"/>
            <a:ext cx="152400" cy="3505200"/>
          </a:xfrm>
          <a:prstGeom prst="downArrow">
            <a:avLst>
              <a:gd name="adj1" fmla="val 50000"/>
              <a:gd name="adj2" fmla="val 575000"/>
            </a:avLst>
          </a:prstGeom>
          <a:solidFill>
            <a:srgbClr val="FF00FF"/>
          </a:solidFill>
          <a:ln w="25400">
            <a:solidFill>
              <a:srgbClr val="FF00FF"/>
            </a:solidFill>
            <a:miter lim="800000"/>
            <a:headEnd type="none" w="sm" len="sm"/>
            <a:tailEnd type="none" w="med" len="lg"/>
          </a:ln>
          <a:effectLst/>
        </p:spPr>
        <p:txBody>
          <a:bodyPr wrap="none" anchor="ctr"/>
          <a:lstStyle/>
          <a:p>
            <a:endParaRPr lang="zh-CN" altLang="en-US"/>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5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2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1</a:t>
            </a:r>
            <a:r>
              <a:rPr lang="zh-CN" altLang="zh-CN" b="1" dirty="0" smtClean="0"/>
              <a:t>．组织计划的编制</a:t>
            </a: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7.1.5  </a:t>
            </a:r>
            <a:r>
              <a:rPr lang="zh-CN" altLang="zh-CN" sz="3200" b="1" dirty="0" smtClean="0"/>
              <a:t>人力资源管理</a:t>
            </a:r>
            <a:endParaRPr lang="zh-CN" altLang="zh-CN" sz="3200" b="1" dirty="0"/>
          </a:p>
        </p:txBody>
      </p:sp>
      <p:pic>
        <p:nvPicPr>
          <p:cNvPr id="5122" name="Picture 2" descr="07D10"/>
          <p:cNvPicPr>
            <a:picLocks noChangeAspect="1" noChangeArrowheads="1"/>
          </p:cNvPicPr>
          <p:nvPr/>
        </p:nvPicPr>
        <p:blipFill>
          <a:blip r:embed="rId2" cstate="print"/>
          <a:srcRect/>
          <a:stretch>
            <a:fillRect/>
          </a:stretch>
        </p:blipFill>
        <p:spPr bwMode="auto">
          <a:xfrm>
            <a:off x="899592" y="2780928"/>
            <a:ext cx="5832648" cy="280240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2</a:t>
            </a:r>
            <a:r>
              <a:rPr lang="zh-CN" altLang="zh-CN" b="1" dirty="0" smtClean="0"/>
              <a:t>．项目人员</a:t>
            </a:r>
            <a:r>
              <a:rPr lang="zh-CN" altLang="zh-CN" b="1" dirty="0" smtClean="0"/>
              <a:t>管理</a:t>
            </a:r>
            <a:endParaRPr lang="en-US" altLang="zh-CN" b="1" dirty="0" smtClean="0"/>
          </a:p>
          <a:p>
            <a:pPr>
              <a:buNone/>
            </a:pPr>
            <a:r>
              <a:rPr lang="zh-CN" altLang="zh-CN" dirty="0" smtClean="0"/>
              <a:t>（</a:t>
            </a:r>
            <a:r>
              <a:rPr lang="en-US" altLang="zh-CN" dirty="0" smtClean="0"/>
              <a:t>1</a:t>
            </a:r>
            <a:r>
              <a:rPr lang="zh-CN" altLang="zh-CN" dirty="0" smtClean="0"/>
              <a:t>）项目组织</a:t>
            </a:r>
            <a:r>
              <a:rPr lang="zh-CN" altLang="zh-CN" dirty="0" smtClean="0"/>
              <a:t>规划</a:t>
            </a:r>
            <a:endParaRPr lang="en-US" altLang="zh-CN" dirty="0" smtClean="0"/>
          </a:p>
          <a:p>
            <a:pPr>
              <a:buNone/>
            </a:pPr>
            <a:r>
              <a:rPr lang="zh-CN" altLang="zh-CN" dirty="0" smtClean="0"/>
              <a:t>（</a:t>
            </a:r>
            <a:r>
              <a:rPr lang="en-US" altLang="zh-CN" dirty="0" smtClean="0"/>
              <a:t>2</a:t>
            </a:r>
            <a:r>
              <a:rPr lang="zh-CN" altLang="zh-CN" dirty="0" smtClean="0"/>
              <a:t>）项目人员的获得与</a:t>
            </a:r>
            <a:r>
              <a:rPr lang="zh-CN" altLang="zh-CN" dirty="0" smtClean="0"/>
              <a:t>配备</a:t>
            </a:r>
            <a:endParaRPr lang="en-US" altLang="zh-CN" dirty="0" smtClean="0"/>
          </a:p>
          <a:p>
            <a:pPr>
              <a:buNone/>
            </a:pPr>
            <a:r>
              <a:rPr lang="zh-CN" altLang="zh-CN" dirty="0" smtClean="0"/>
              <a:t>（</a:t>
            </a:r>
            <a:r>
              <a:rPr lang="en-US" altLang="zh-CN" dirty="0" smtClean="0"/>
              <a:t>3</a:t>
            </a:r>
            <a:r>
              <a:rPr lang="zh-CN" altLang="zh-CN" dirty="0" smtClean="0"/>
              <a:t>）项目组织成员的开发</a:t>
            </a:r>
            <a:endParaRPr lang="en-US" altLang="zh-CN"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7.1.5  </a:t>
            </a:r>
            <a:r>
              <a:rPr lang="zh-CN" altLang="zh-CN" sz="3200" b="1" dirty="0" smtClean="0"/>
              <a:t>人力资源管理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136904" cy="4184650"/>
          </a:xfrm>
        </p:spPr>
        <p:txBody>
          <a:bodyPr/>
          <a:lstStyle/>
          <a:p>
            <a:pPr>
              <a:buNone/>
            </a:pPr>
            <a:r>
              <a:rPr lang="en-US" altLang="zh-CN" b="1" dirty="0" smtClean="0"/>
              <a:t>3</a:t>
            </a:r>
            <a:r>
              <a:rPr lang="zh-CN" altLang="zh-CN" b="1" dirty="0" smtClean="0"/>
              <a:t>．项目</a:t>
            </a:r>
            <a:r>
              <a:rPr lang="zh-CN" altLang="zh-CN" b="1" dirty="0" smtClean="0"/>
              <a:t>团队</a:t>
            </a:r>
            <a:r>
              <a:rPr lang="zh-CN" altLang="zh-CN" b="1" dirty="0" smtClean="0"/>
              <a:t>建设</a:t>
            </a:r>
            <a:endParaRPr lang="en-US" altLang="zh-CN" b="1" dirty="0" smtClean="0"/>
          </a:p>
          <a:p>
            <a:pPr>
              <a:buNone/>
            </a:pPr>
            <a:r>
              <a:rPr lang="zh-CN" altLang="zh-CN" dirty="0" smtClean="0"/>
              <a:t>（</a:t>
            </a:r>
            <a:r>
              <a:rPr lang="en-US" altLang="zh-CN" dirty="0" smtClean="0"/>
              <a:t>1</a:t>
            </a:r>
            <a:r>
              <a:rPr lang="zh-CN" altLang="zh-CN" dirty="0" smtClean="0"/>
              <a:t>）团队建设</a:t>
            </a:r>
            <a:r>
              <a:rPr lang="zh-CN" altLang="zh-CN" dirty="0" smtClean="0"/>
              <a:t>活动</a:t>
            </a:r>
            <a:endParaRPr lang="en-US" altLang="zh-CN" dirty="0" smtClean="0"/>
          </a:p>
          <a:p>
            <a:pPr>
              <a:buNone/>
            </a:pPr>
            <a:r>
              <a:rPr lang="zh-CN" altLang="zh-CN" dirty="0" smtClean="0"/>
              <a:t>（</a:t>
            </a:r>
            <a:r>
              <a:rPr lang="en-US" altLang="zh-CN" dirty="0" smtClean="0"/>
              <a:t>2</a:t>
            </a:r>
            <a:r>
              <a:rPr lang="zh-CN" altLang="zh-CN" dirty="0" smtClean="0"/>
              <a:t>）绩效考核与</a:t>
            </a:r>
            <a:r>
              <a:rPr lang="zh-CN" altLang="zh-CN" dirty="0" smtClean="0"/>
              <a:t>激励</a:t>
            </a:r>
            <a:endParaRPr lang="en-US" altLang="zh-CN" dirty="0" smtClean="0"/>
          </a:p>
          <a:p>
            <a:pPr>
              <a:buNone/>
            </a:pPr>
            <a:r>
              <a:rPr lang="zh-CN" altLang="zh-CN" dirty="0" smtClean="0"/>
              <a:t>（</a:t>
            </a:r>
            <a:r>
              <a:rPr lang="en-US" altLang="zh-CN" dirty="0" smtClean="0"/>
              <a:t>3</a:t>
            </a:r>
            <a:r>
              <a:rPr lang="zh-CN" altLang="zh-CN" dirty="0" smtClean="0"/>
              <a:t>）集中</a:t>
            </a:r>
            <a:r>
              <a:rPr lang="zh-CN" altLang="zh-CN" dirty="0" smtClean="0"/>
              <a:t>安排</a:t>
            </a:r>
            <a:endParaRPr lang="en-US" altLang="zh-CN" dirty="0" smtClean="0"/>
          </a:p>
          <a:p>
            <a:pPr>
              <a:buNone/>
            </a:pPr>
            <a:r>
              <a:rPr lang="zh-CN" altLang="zh-CN" dirty="0" smtClean="0"/>
              <a:t>（</a:t>
            </a:r>
            <a:r>
              <a:rPr lang="en-US" altLang="zh-CN" dirty="0" smtClean="0"/>
              <a:t>4</a:t>
            </a:r>
            <a:r>
              <a:rPr lang="zh-CN" altLang="zh-CN" dirty="0" smtClean="0"/>
              <a:t>）培训</a:t>
            </a:r>
            <a:endParaRPr lang="en-US" altLang="zh-CN"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7.1.5  </a:t>
            </a:r>
            <a:r>
              <a:rPr lang="zh-CN" altLang="zh-CN" sz="3200" b="1" dirty="0" smtClean="0"/>
              <a:t>人力资源管理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685800" y="1981200"/>
            <a:ext cx="7772400" cy="4184650"/>
          </a:xfrm>
        </p:spPr>
        <p:txBody>
          <a:bodyPr/>
          <a:lstStyle/>
          <a:p>
            <a:pPr marL="0" indent="0">
              <a:lnSpc>
                <a:spcPct val="90000"/>
              </a:lnSpc>
              <a:spcBef>
                <a:spcPct val="0"/>
              </a:spcBef>
              <a:buFontTx/>
              <a:buNone/>
            </a:pPr>
            <a:r>
              <a:rPr lang="en-US" altLang="zh-CN"/>
              <a:t>7.2.1 </a:t>
            </a:r>
            <a:r>
              <a:rPr lang="zh-CN" altLang="en-US"/>
              <a:t>运行管理的组织与制度</a:t>
            </a:r>
            <a:r>
              <a:rPr lang="zh-CN" altLang="en-US">
                <a:latin typeface="宋体" pitchFamily="2" charset="-122"/>
              </a:rPr>
              <a:t> </a:t>
            </a:r>
            <a:endParaRPr lang="zh-CN" altLang="en-US" sz="3600">
              <a:latin typeface="宋体" pitchFamily="2" charset="-122"/>
            </a:endParaRPr>
          </a:p>
          <a:p>
            <a:pPr marL="627063" lvl="1" indent="-447675">
              <a:buFontTx/>
              <a:buNone/>
            </a:pPr>
            <a:r>
              <a:rPr lang="en-US" altLang="zh-CN"/>
              <a:t>1.</a:t>
            </a:r>
            <a:r>
              <a:rPr lang="zh-CN" altLang="en-US"/>
              <a:t>系统运行的组织机构</a:t>
            </a:r>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7.2 </a:t>
            </a:r>
            <a:r>
              <a:rPr lang="zh-CN" altLang="en-US" sz="3200" b="1">
                <a:solidFill>
                  <a:srgbClr val="0A0A0E"/>
                </a:solidFill>
              </a:rPr>
              <a:t>管理信息系统的运行管理 </a:t>
            </a:r>
          </a:p>
        </p:txBody>
      </p:sp>
      <p:pic>
        <p:nvPicPr>
          <p:cNvPr id="1797125" name="Picture 5" descr="7"/>
          <p:cNvPicPr>
            <a:picLocks noChangeAspect="1" noChangeArrowheads="1"/>
          </p:cNvPicPr>
          <p:nvPr/>
        </p:nvPicPr>
        <p:blipFill>
          <a:blip r:embed="rId2" cstate="print"/>
          <a:srcRect/>
          <a:stretch>
            <a:fillRect/>
          </a:stretch>
        </p:blipFill>
        <p:spPr bwMode="auto">
          <a:xfrm>
            <a:off x="1042988" y="3286125"/>
            <a:ext cx="5943600" cy="2447925"/>
          </a:xfrm>
          <a:prstGeom prst="rect">
            <a:avLst/>
          </a:prstGeom>
          <a:noFill/>
          <a:ln w="57150">
            <a:pattFill prst="lgCheck">
              <a:fgClr>
                <a:srgbClr val="0000CC"/>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1330" name="Text Box 2"/>
          <p:cNvSpPr txBox="1">
            <a:spLocks noChangeArrowheads="1"/>
          </p:cNvSpPr>
          <p:nvPr/>
        </p:nvSpPr>
        <p:spPr bwMode="auto">
          <a:xfrm>
            <a:off x="827088" y="1773238"/>
            <a:ext cx="7273925" cy="4638675"/>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一、信息系统运行管理的组织机构</a:t>
            </a:r>
            <a:r>
              <a:rPr lang="zh-CN" altLang="en-US" sz="2800">
                <a:solidFill>
                  <a:srgbClr val="FFFF00"/>
                </a:solidFill>
                <a:latin typeface="宋体" pitchFamily="2" charset="-122"/>
              </a:rPr>
              <a:t> </a:t>
            </a:r>
          </a:p>
          <a:p>
            <a:pPr>
              <a:spcBef>
                <a:spcPct val="50000"/>
              </a:spcBef>
            </a:pPr>
            <a:endParaRPr lang="zh-CN" altLang="en-US" sz="2800" b="1">
              <a:solidFill>
                <a:srgbClr val="FFFF00"/>
              </a:solidFill>
              <a:latin typeface="宋体" pitchFamily="2" charset="-122"/>
            </a:endParaRPr>
          </a:p>
          <a:p>
            <a:pPr>
              <a:spcBef>
                <a:spcPct val="50000"/>
              </a:spcBef>
            </a:pPr>
            <a:endParaRPr lang="zh-CN" altLang="en-US" sz="2800">
              <a:solidFill>
                <a:srgbClr val="FFFF00"/>
              </a:solidFill>
              <a:latin typeface="宋体" pitchFamily="2" charset="-122"/>
            </a:endParaRPr>
          </a:p>
          <a:p>
            <a:pPr>
              <a:spcBef>
                <a:spcPct val="50000"/>
              </a:spcBef>
            </a:pPr>
            <a:endParaRPr lang="zh-CN" altLang="en-US" sz="2800">
              <a:solidFill>
                <a:srgbClr val="FFFF00"/>
              </a:solidFill>
              <a:latin typeface="宋体" pitchFamily="2" charset="-122"/>
            </a:endParaRPr>
          </a:p>
          <a:p>
            <a:pPr>
              <a:spcBef>
                <a:spcPct val="50000"/>
              </a:spcBef>
            </a:pPr>
            <a:endParaRPr lang="zh-CN" altLang="en-US" sz="2800">
              <a:solidFill>
                <a:srgbClr val="FFFF00"/>
              </a:solidFill>
              <a:latin typeface="宋体" pitchFamily="2" charset="-122"/>
            </a:endParaRPr>
          </a:p>
          <a:p>
            <a:pPr>
              <a:spcBef>
                <a:spcPct val="50000"/>
              </a:spcBef>
            </a:pPr>
            <a:r>
              <a:rPr lang="zh-CN" altLang="en-US" sz="2400" b="1">
                <a:latin typeface="Times New Roman" pitchFamily="18" charset="0"/>
              </a:rPr>
              <a:t>此方式是一种较低级的方式，信息系统为部门独立所有，不能成为企业的共享资源。</a:t>
            </a:r>
            <a:r>
              <a:rPr lang="zh-CN" altLang="en-US">
                <a:latin typeface="Times New Roman" pitchFamily="18" charset="0"/>
              </a:rPr>
              <a:t> </a:t>
            </a:r>
          </a:p>
          <a:p>
            <a:pPr>
              <a:spcBef>
                <a:spcPct val="50000"/>
              </a:spcBef>
            </a:pPr>
            <a:endParaRPr lang="en-US" altLang="zh-CN" sz="2800">
              <a:solidFill>
                <a:srgbClr val="FFFF00"/>
              </a:solidFill>
              <a:latin typeface="宋体" pitchFamily="2" charset="-122"/>
            </a:endParaRPr>
          </a:p>
        </p:txBody>
      </p:sp>
      <p:grpSp>
        <p:nvGrpSpPr>
          <p:cNvPr id="1891331" name="Group 3"/>
          <p:cNvGrpSpPr>
            <a:grpSpLocks/>
          </p:cNvGrpSpPr>
          <p:nvPr/>
        </p:nvGrpSpPr>
        <p:grpSpPr bwMode="auto">
          <a:xfrm>
            <a:off x="1403350" y="2708275"/>
            <a:ext cx="5688013" cy="2159000"/>
            <a:chOff x="1770" y="5214"/>
            <a:chExt cx="4395" cy="2451"/>
          </a:xfrm>
        </p:grpSpPr>
        <p:grpSp>
          <p:nvGrpSpPr>
            <p:cNvPr id="1891332" name="Group 4"/>
            <p:cNvGrpSpPr>
              <a:grpSpLocks/>
            </p:cNvGrpSpPr>
            <p:nvPr/>
          </p:nvGrpSpPr>
          <p:grpSpPr bwMode="auto">
            <a:xfrm>
              <a:off x="1770" y="5214"/>
              <a:ext cx="4395" cy="2451"/>
              <a:chOff x="1770" y="5214"/>
              <a:chExt cx="4395" cy="2451"/>
            </a:xfrm>
          </p:grpSpPr>
          <p:sp>
            <p:nvSpPr>
              <p:cNvPr id="1891333" name="Text Box 5"/>
              <p:cNvSpPr txBox="1">
                <a:spLocks noChangeArrowheads="1"/>
              </p:cNvSpPr>
              <p:nvPr/>
            </p:nvSpPr>
            <p:spPr bwMode="auto">
              <a:xfrm>
                <a:off x="3270" y="5214"/>
                <a:ext cx="1080" cy="395"/>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经理</a:t>
                </a:r>
                <a:r>
                  <a:rPr lang="en-US" altLang="zh-CN" sz="2000">
                    <a:latin typeface="Times New Roman" pitchFamily="18" charset="0"/>
                  </a:rPr>
                  <a:t>/</a:t>
                </a:r>
                <a:r>
                  <a:rPr lang="zh-CN" altLang="en-US" sz="2000">
                    <a:latin typeface="Times New Roman" pitchFamily="18" charset="0"/>
                  </a:rPr>
                  <a:t>厂长</a:t>
                </a:r>
                <a:endParaRPr lang="zh-CN" altLang="en-US" sz="2000">
                  <a:latin typeface="Arial" charset="0"/>
                </a:endParaRPr>
              </a:p>
            </p:txBody>
          </p:sp>
          <p:sp>
            <p:nvSpPr>
              <p:cNvPr id="1891334" name="Line 6"/>
              <p:cNvSpPr>
                <a:spLocks noChangeShapeType="1"/>
              </p:cNvSpPr>
              <p:nvPr/>
            </p:nvSpPr>
            <p:spPr bwMode="auto">
              <a:xfrm>
                <a:off x="3780" y="5607"/>
                <a:ext cx="0" cy="357"/>
              </a:xfrm>
              <a:prstGeom prst="line">
                <a:avLst/>
              </a:prstGeom>
              <a:noFill/>
              <a:ln w="19050">
                <a:solidFill>
                  <a:schemeClr val="tx2"/>
                </a:solidFill>
                <a:round/>
                <a:headEnd/>
                <a:tailEnd/>
              </a:ln>
            </p:spPr>
            <p:txBody>
              <a:bodyPr/>
              <a:lstStyle/>
              <a:p>
                <a:endParaRPr lang="zh-CN" altLang="en-US"/>
              </a:p>
            </p:txBody>
          </p:sp>
          <p:sp>
            <p:nvSpPr>
              <p:cNvPr id="1891335" name="Line 7"/>
              <p:cNvSpPr>
                <a:spLocks noChangeShapeType="1"/>
              </p:cNvSpPr>
              <p:nvPr/>
            </p:nvSpPr>
            <p:spPr bwMode="auto">
              <a:xfrm>
                <a:off x="2160" y="5964"/>
                <a:ext cx="3600" cy="0"/>
              </a:xfrm>
              <a:prstGeom prst="line">
                <a:avLst/>
              </a:prstGeom>
              <a:noFill/>
              <a:ln w="19050">
                <a:solidFill>
                  <a:schemeClr val="tx2"/>
                </a:solidFill>
                <a:round/>
                <a:headEnd/>
                <a:tailEnd/>
              </a:ln>
            </p:spPr>
            <p:txBody>
              <a:bodyPr/>
              <a:lstStyle/>
              <a:p>
                <a:endParaRPr lang="zh-CN" altLang="en-US"/>
              </a:p>
            </p:txBody>
          </p:sp>
          <p:sp>
            <p:nvSpPr>
              <p:cNvPr id="1891336" name="Line 8"/>
              <p:cNvSpPr>
                <a:spLocks noChangeShapeType="1"/>
              </p:cNvSpPr>
              <p:nvPr/>
            </p:nvSpPr>
            <p:spPr bwMode="auto">
              <a:xfrm>
                <a:off x="2160" y="5964"/>
                <a:ext cx="0" cy="468"/>
              </a:xfrm>
              <a:prstGeom prst="line">
                <a:avLst/>
              </a:prstGeom>
              <a:noFill/>
              <a:ln w="19050">
                <a:solidFill>
                  <a:schemeClr val="tx2"/>
                </a:solidFill>
                <a:round/>
                <a:headEnd/>
                <a:tailEnd/>
              </a:ln>
            </p:spPr>
            <p:txBody>
              <a:bodyPr/>
              <a:lstStyle/>
              <a:p>
                <a:endParaRPr lang="zh-CN" altLang="en-US"/>
              </a:p>
            </p:txBody>
          </p:sp>
          <p:sp>
            <p:nvSpPr>
              <p:cNvPr id="1891337" name="Line 9"/>
              <p:cNvSpPr>
                <a:spLocks noChangeShapeType="1"/>
              </p:cNvSpPr>
              <p:nvPr/>
            </p:nvSpPr>
            <p:spPr bwMode="auto">
              <a:xfrm>
                <a:off x="3285" y="5964"/>
                <a:ext cx="0" cy="468"/>
              </a:xfrm>
              <a:prstGeom prst="line">
                <a:avLst/>
              </a:prstGeom>
              <a:noFill/>
              <a:ln w="19050">
                <a:solidFill>
                  <a:schemeClr val="tx2"/>
                </a:solidFill>
                <a:round/>
                <a:headEnd/>
                <a:tailEnd/>
              </a:ln>
            </p:spPr>
            <p:txBody>
              <a:bodyPr/>
              <a:lstStyle/>
              <a:p>
                <a:endParaRPr lang="zh-CN" altLang="en-US"/>
              </a:p>
            </p:txBody>
          </p:sp>
          <p:sp>
            <p:nvSpPr>
              <p:cNvPr id="1891338" name="Line 10"/>
              <p:cNvSpPr>
                <a:spLocks noChangeShapeType="1"/>
              </p:cNvSpPr>
              <p:nvPr/>
            </p:nvSpPr>
            <p:spPr bwMode="auto">
              <a:xfrm>
                <a:off x="4470" y="5964"/>
                <a:ext cx="0" cy="468"/>
              </a:xfrm>
              <a:prstGeom prst="line">
                <a:avLst/>
              </a:prstGeom>
              <a:noFill/>
              <a:ln w="19050">
                <a:solidFill>
                  <a:schemeClr val="tx2"/>
                </a:solidFill>
                <a:round/>
                <a:headEnd/>
                <a:tailEnd/>
              </a:ln>
            </p:spPr>
            <p:txBody>
              <a:bodyPr/>
              <a:lstStyle/>
              <a:p>
                <a:endParaRPr lang="zh-CN" altLang="en-US"/>
              </a:p>
            </p:txBody>
          </p:sp>
          <p:sp>
            <p:nvSpPr>
              <p:cNvPr id="1891339" name="Line 11"/>
              <p:cNvSpPr>
                <a:spLocks noChangeShapeType="1"/>
              </p:cNvSpPr>
              <p:nvPr/>
            </p:nvSpPr>
            <p:spPr bwMode="auto">
              <a:xfrm>
                <a:off x="5745" y="5964"/>
                <a:ext cx="0" cy="468"/>
              </a:xfrm>
              <a:prstGeom prst="line">
                <a:avLst/>
              </a:prstGeom>
              <a:noFill/>
              <a:ln w="19050">
                <a:solidFill>
                  <a:schemeClr val="tx2"/>
                </a:solidFill>
                <a:round/>
                <a:headEnd/>
                <a:tailEnd/>
              </a:ln>
            </p:spPr>
            <p:txBody>
              <a:bodyPr/>
              <a:lstStyle/>
              <a:p>
                <a:endParaRPr lang="zh-CN" altLang="en-US"/>
              </a:p>
            </p:txBody>
          </p:sp>
          <p:sp>
            <p:nvSpPr>
              <p:cNvPr id="1891340" name="Text Box 12"/>
              <p:cNvSpPr txBox="1">
                <a:spLocks noChangeArrowheads="1"/>
              </p:cNvSpPr>
              <p:nvPr/>
            </p:nvSpPr>
            <p:spPr bwMode="auto">
              <a:xfrm>
                <a:off x="1770" y="6447"/>
                <a:ext cx="900" cy="453"/>
              </a:xfrm>
              <a:prstGeom prst="rect">
                <a:avLst/>
              </a:prstGeom>
              <a:noFill/>
              <a:ln w="19050">
                <a:solidFill>
                  <a:schemeClr val="tx2"/>
                </a:solidFill>
                <a:miter lim="800000"/>
                <a:headEnd/>
                <a:tailEnd/>
              </a:ln>
            </p:spPr>
            <p:txBody>
              <a:bodyPr/>
              <a:lstStyle/>
              <a:p>
                <a:pPr algn="just"/>
                <a:r>
                  <a:rPr lang="zh-CN" altLang="en-US" sz="2000">
                    <a:latin typeface="Times New Roman" pitchFamily="18" charset="0"/>
                  </a:rPr>
                  <a:t>部门</a:t>
                </a:r>
                <a:r>
                  <a:rPr lang="en-US" altLang="zh-CN" sz="2000">
                    <a:latin typeface="Times New Roman" pitchFamily="18" charset="0"/>
                  </a:rPr>
                  <a:t>1</a:t>
                </a:r>
                <a:endParaRPr lang="en-US" altLang="zh-CN" sz="2000">
                  <a:latin typeface="Arial" charset="0"/>
                </a:endParaRPr>
              </a:p>
            </p:txBody>
          </p:sp>
          <p:sp>
            <p:nvSpPr>
              <p:cNvPr id="1891341" name="Text Box 13"/>
              <p:cNvSpPr txBox="1">
                <a:spLocks noChangeArrowheads="1"/>
              </p:cNvSpPr>
              <p:nvPr/>
            </p:nvSpPr>
            <p:spPr bwMode="auto">
              <a:xfrm>
                <a:off x="2880" y="6432"/>
                <a:ext cx="900" cy="453"/>
              </a:xfrm>
              <a:prstGeom prst="rect">
                <a:avLst/>
              </a:prstGeom>
              <a:noFill/>
              <a:ln w="19050">
                <a:solidFill>
                  <a:schemeClr val="tx2"/>
                </a:solidFill>
                <a:miter lim="800000"/>
                <a:headEnd/>
                <a:tailEnd/>
              </a:ln>
            </p:spPr>
            <p:txBody>
              <a:bodyPr/>
              <a:lstStyle/>
              <a:p>
                <a:pPr algn="just"/>
                <a:r>
                  <a:rPr lang="zh-CN" altLang="en-US" sz="2000">
                    <a:latin typeface="Times New Roman" pitchFamily="18" charset="0"/>
                  </a:rPr>
                  <a:t>部门</a:t>
                </a:r>
                <a:r>
                  <a:rPr lang="en-US" altLang="zh-CN" sz="2000">
                    <a:latin typeface="Times New Roman" pitchFamily="18" charset="0"/>
                  </a:rPr>
                  <a:t>2</a:t>
                </a:r>
                <a:endParaRPr lang="en-US" altLang="zh-CN" sz="2000">
                  <a:latin typeface="Arial" charset="0"/>
                </a:endParaRPr>
              </a:p>
            </p:txBody>
          </p:sp>
          <p:sp>
            <p:nvSpPr>
              <p:cNvPr id="1891342" name="Text Box 14"/>
              <p:cNvSpPr txBox="1">
                <a:spLocks noChangeArrowheads="1"/>
              </p:cNvSpPr>
              <p:nvPr/>
            </p:nvSpPr>
            <p:spPr bwMode="auto">
              <a:xfrm>
                <a:off x="3960" y="6432"/>
                <a:ext cx="900" cy="453"/>
              </a:xfrm>
              <a:prstGeom prst="rect">
                <a:avLst/>
              </a:prstGeom>
              <a:noFill/>
              <a:ln w="19050">
                <a:solidFill>
                  <a:schemeClr val="tx2"/>
                </a:solidFill>
                <a:miter lim="800000"/>
                <a:headEnd/>
                <a:tailEnd/>
              </a:ln>
            </p:spPr>
            <p:txBody>
              <a:bodyPr/>
              <a:lstStyle/>
              <a:p>
                <a:pPr algn="just"/>
                <a:r>
                  <a:rPr lang="zh-CN" altLang="en-US" sz="2000">
                    <a:latin typeface="Times New Roman" pitchFamily="18" charset="0"/>
                  </a:rPr>
                  <a:t>部门</a:t>
                </a:r>
                <a:r>
                  <a:rPr lang="en-US" altLang="zh-CN" sz="2000">
                    <a:latin typeface="Times New Roman" pitchFamily="18" charset="0"/>
                  </a:rPr>
                  <a:t>3</a:t>
                </a:r>
                <a:endParaRPr lang="en-US" altLang="zh-CN" sz="2000">
                  <a:latin typeface="Arial" charset="0"/>
                </a:endParaRPr>
              </a:p>
            </p:txBody>
          </p:sp>
          <p:sp>
            <p:nvSpPr>
              <p:cNvPr id="1891343" name="Text Box 15"/>
              <p:cNvSpPr txBox="1">
                <a:spLocks noChangeArrowheads="1"/>
              </p:cNvSpPr>
              <p:nvPr/>
            </p:nvSpPr>
            <p:spPr bwMode="auto">
              <a:xfrm>
                <a:off x="5265" y="6432"/>
                <a:ext cx="900" cy="453"/>
              </a:xfrm>
              <a:prstGeom prst="rect">
                <a:avLst/>
              </a:prstGeom>
              <a:noFill/>
              <a:ln w="19050">
                <a:solidFill>
                  <a:schemeClr val="tx2"/>
                </a:solidFill>
                <a:miter lim="800000"/>
                <a:headEnd/>
                <a:tailEnd/>
              </a:ln>
            </p:spPr>
            <p:txBody>
              <a:bodyPr/>
              <a:lstStyle/>
              <a:p>
                <a:pPr algn="just"/>
                <a:r>
                  <a:rPr lang="zh-CN" altLang="en-US" sz="2000">
                    <a:latin typeface="Times New Roman" pitchFamily="18" charset="0"/>
                  </a:rPr>
                  <a:t>部门</a:t>
                </a:r>
                <a:r>
                  <a:rPr lang="en-US" altLang="zh-CN" sz="2000">
                    <a:latin typeface="Times New Roman" pitchFamily="18" charset="0"/>
                  </a:rPr>
                  <a:t>n</a:t>
                </a:r>
                <a:endParaRPr lang="en-US" altLang="zh-CN" sz="2000">
                  <a:latin typeface="Arial" charset="0"/>
                </a:endParaRPr>
              </a:p>
            </p:txBody>
          </p:sp>
          <p:sp>
            <p:nvSpPr>
              <p:cNvPr id="1891344" name="Line 16"/>
              <p:cNvSpPr>
                <a:spLocks noChangeShapeType="1"/>
              </p:cNvSpPr>
              <p:nvPr/>
            </p:nvSpPr>
            <p:spPr bwMode="auto">
              <a:xfrm>
                <a:off x="2160" y="6900"/>
                <a:ext cx="0" cy="312"/>
              </a:xfrm>
              <a:prstGeom prst="line">
                <a:avLst/>
              </a:prstGeom>
              <a:noFill/>
              <a:ln w="19050">
                <a:solidFill>
                  <a:schemeClr val="tx2"/>
                </a:solidFill>
                <a:round/>
                <a:headEnd/>
                <a:tailEnd/>
              </a:ln>
            </p:spPr>
            <p:txBody>
              <a:bodyPr/>
              <a:lstStyle/>
              <a:p>
                <a:endParaRPr lang="zh-CN" altLang="en-US"/>
              </a:p>
            </p:txBody>
          </p:sp>
          <p:sp>
            <p:nvSpPr>
              <p:cNvPr id="1891345" name="Line 17"/>
              <p:cNvSpPr>
                <a:spLocks noChangeShapeType="1"/>
              </p:cNvSpPr>
              <p:nvPr/>
            </p:nvSpPr>
            <p:spPr bwMode="auto">
              <a:xfrm>
                <a:off x="4500" y="6900"/>
                <a:ext cx="0" cy="312"/>
              </a:xfrm>
              <a:prstGeom prst="line">
                <a:avLst/>
              </a:prstGeom>
              <a:noFill/>
              <a:ln w="19050">
                <a:solidFill>
                  <a:schemeClr val="tx2"/>
                </a:solidFill>
                <a:round/>
                <a:headEnd/>
                <a:tailEnd/>
              </a:ln>
            </p:spPr>
            <p:txBody>
              <a:bodyPr/>
              <a:lstStyle/>
              <a:p>
                <a:endParaRPr lang="zh-CN" altLang="en-US"/>
              </a:p>
            </p:txBody>
          </p:sp>
          <p:sp>
            <p:nvSpPr>
              <p:cNvPr id="1891346" name="Text Box 18"/>
              <p:cNvSpPr txBox="1">
                <a:spLocks noChangeArrowheads="1"/>
              </p:cNvSpPr>
              <p:nvPr/>
            </p:nvSpPr>
            <p:spPr bwMode="auto">
              <a:xfrm>
                <a:off x="1800" y="7212"/>
                <a:ext cx="900" cy="453"/>
              </a:xfrm>
              <a:prstGeom prst="rect">
                <a:avLst/>
              </a:prstGeom>
              <a:noFill/>
              <a:ln w="19050">
                <a:solidFill>
                  <a:schemeClr val="tx2"/>
                </a:solidFill>
                <a:miter lim="800000"/>
                <a:headEnd/>
                <a:tailEnd/>
              </a:ln>
            </p:spPr>
            <p:txBody>
              <a:bodyPr/>
              <a:lstStyle/>
              <a:p>
                <a:pPr algn="just"/>
                <a:r>
                  <a:rPr lang="zh-CN" altLang="en-US" sz="2000">
                    <a:latin typeface="Times New Roman" pitchFamily="18" charset="0"/>
                  </a:rPr>
                  <a:t>电脑室</a:t>
                </a:r>
                <a:endParaRPr lang="zh-CN" altLang="en-US" sz="2000">
                  <a:latin typeface="Arial" charset="0"/>
                </a:endParaRPr>
              </a:p>
            </p:txBody>
          </p:sp>
          <p:sp>
            <p:nvSpPr>
              <p:cNvPr id="1891347" name="Text Box 19"/>
              <p:cNvSpPr txBox="1">
                <a:spLocks noChangeArrowheads="1"/>
              </p:cNvSpPr>
              <p:nvPr/>
            </p:nvSpPr>
            <p:spPr bwMode="auto">
              <a:xfrm>
                <a:off x="4140" y="7212"/>
                <a:ext cx="900" cy="453"/>
              </a:xfrm>
              <a:prstGeom prst="rect">
                <a:avLst/>
              </a:prstGeom>
              <a:noFill/>
              <a:ln w="19050">
                <a:solidFill>
                  <a:schemeClr val="tx2"/>
                </a:solidFill>
                <a:miter lim="800000"/>
                <a:headEnd/>
                <a:tailEnd/>
              </a:ln>
            </p:spPr>
            <p:txBody>
              <a:bodyPr/>
              <a:lstStyle/>
              <a:p>
                <a:pPr algn="just"/>
                <a:r>
                  <a:rPr lang="zh-CN" altLang="en-US" sz="2000">
                    <a:latin typeface="Times New Roman" pitchFamily="18" charset="0"/>
                  </a:rPr>
                  <a:t>电脑室</a:t>
                </a:r>
                <a:endParaRPr lang="zh-CN" altLang="en-US" sz="2000">
                  <a:latin typeface="Arial" charset="0"/>
                </a:endParaRPr>
              </a:p>
            </p:txBody>
          </p:sp>
        </p:grpSp>
        <p:sp>
          <p:nvSpPr>
            <p:cNvPr id="1891348" name="Line 20"/>
            <p:cNvSpPr>
              <a:spLocks noChangeShapeType="1"/>
            </p:cNvSpPr>
            <p:nvPr/>
          </p:nvSpPr>
          <p:spPr bwMode="auto">
            <a:xfrm>
              <a:off x="4905" y="6684"/>
              <a:ext cx="360" cy="0"/>
            </a:xfrm>
            <a:prstGeom prst="line">
              <a:avLst/>
            </a:prstGeom>
            <a:noFill/>
            <a:ln w="19050" cap="rnd">
              <a:solidFill>
                <a:schemeClr val="tx2"/>
              </a:solidFill>
              <a:prstDash val="sysDot"/>
              <a:round/>
              <a:headEnd/>
              <a:tailEnd/>
            </a:ln>
          </p:spPr>
          <p:txBody>
            <a:bodyPr/>
            <a:lstStyle/>
            <a:p>
              <a:endParaRPr lang="zh-CN" altLang="en-US"/>
            </a:p>
          </p:txBody>
        </p:sp>
      </p:grpSp>
      <p:sp>
        <p:nvSpPr>
          <p:cNvPr id="1891349" name="Text Box 21"/>
          <p:cNvSpPr txBox="1">
            <a:spLocks noChangeArrowheads="1"/>
          </p:cNvSpPr>
          <p:nvPr/>
        </p:nvSpPr>
        <p:spPr bwMode="auto">
          <a:xfrm>
            <a:off x="755650" y="981075"/>
            <a:ext cx="6192838" cy="557213"/>
          </a:xfrm>
          <a:prstGeom prst="rect">
            <a:avLst/>
          </a:prstGeom>
          <a:noFill/>
          <a:ln w="9525">
            <a:noFill/>
            <a:miter lim="800000"/>
            <a:headEnd/>
            <a:tailEnd/>
          </a:ln>
          <a:effectLst/>
        </p:spPr>
        <p:txBody>
          <a:bodyPr lIns="90000" tIns="46800" rIns="90000" bIns="46800">
            <a:spAutoFit/>
          </a:bodyPr>
          <a:lstStyle/>
          <a:p>
            <a:pPr marL="485775" indent="-192088">
              <a:lnSpc>
                <a:spcPct val="90000"/>
              </a:lnSpc>
              <a:spcBef>
                <a:spcPct val="50000"/>
              </a:spcBef>
              <a:buClr>
                <a:srgbClr val="FFCC00"/>
              </a:buClr>
              <a:buFont typeface="Wingdings" pitchFamily="2" charset="2"/>
              <a:buNone/>
            </a:pPr>
            <a:r>
              <a:rPr kumimoji="1" lang="en-US" altLang="zh-CN" sz="3400" b="1">
                <a:effectLst>
                  <a:outerShdw blurRad="38100" dist="38100" dir="2700000" algn="tl">
                    <a:srgbClr val="C0C0C0"/>
                  </a:outerShdw>
                </a:effectLst>
                <a:latin typeface="Times New Roman" pitchFamily="18" charset="0"/>
              </a:rPr>
              <a:t>7.2.1 </a:t>
            </a:r>
            <a:r>
              <a:rPr kumimoji="1" lang="zh-CN" altLang="en-US" sz="3400" b="1">
                <a:effectLst>
                  <a:outerShdw blurRad="38100" dist="38100" dir="2700000" algn="tl">
                    <a:srgbClr val="C0C0C0"/>
                  </a:outerShdw>
                </a:effectLst>
                <a:latin typeface="Times New Roman" pitchFamily="18" charset="0"/>
              </a:rPr>
              <a:t>运行管理的组织与制度</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354" name="Text Box 2"/>
          <p:cNvSpPr txBox="1">
            <a:spLocks noChangeArrowheads="1"/>
          </p:cNvSpPr>
          <p:nvPr/>
        </p:nvSpPr>
        <p:spPr bwMode="auto">
          <a:xfrm>
            <a:off x="0" y="1196975"/>
            <a:ext cx="9144000" cy="366713"/>
          </a:xfrm>
          <a:prstGeom prst="rect">
            <a:avLst/>
          </a:prstGeom>
          <a:noFill/>
          <a:ln w="9525">
            <a:noFill/>
            <a:miter lim="800000"/>
            <a:headEnd/>
            <a:tailEnd/>
          </a:ln>
          <a:effectLst/>
        </p:spPr>
        <p:txBody>
          <a:bodyPr>
            <a:spAutoFit/>
          </a:bodyPr>
          <a:lstStyle/>
          <a:p>
            <a:pPr>
              <a:spcBef>
                <a:spcPct val="50000"/>
              </a:spcBef>
            </a:pPr>
            <a:endParaRPr lang="zh-CN" altLang="zh-CN">
              <a:latin typeface="Arial" charset="0"/>
            </a:endParaRPr>
          </a:p>
        </p:txBody>
      </p:sp>
      <p:grpSp>
        <p:nvGrpSpPr>
          <p:cNvPr id="1892355" name="Group 3"/>
          <p:cNvGrpSpPr>
            <a:grpSpLocks/>
          </p:cNvGrpSpPr>
          <p:nvPr/>
        </p:nvGrpSpPr>
        <p:grpSpPr bwMode="auto">
          <a:xfrm>
            <a:off x="1258888" y="1989138"/>
            <a:ext cx="5905500" cy="2289175"/>
            <a:chOff x="6840" y="5184"/>
            <a:chExt cx="4620" cy="1686"/>
          </a:xfrm>
        </p:grpSpPr>
        <p:sp>
          <p:nvSpPr>
            <p:cNvPr id="1892356" name="Text Box 4"/>
            <p:cNvSpPr txBox="1">
              <a:spLocks noChangeArrowheads="1"/>
            </p:cNvSpPr>
            <p:nvPr/>
          </p:nvSpPr>
          <p:spPr bwMode="auto">
            <a:xfrm>
              <a:off x="8340" y="5184"/>
              <a:ext cx="1080" cy="395"/>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经理</a:t>
              </a:r>
              <a:r>
                <a:rPr lang="en-US" altLang="zh-CN" sz="2000" b="1">
                  <a:latin typeface="Times New Roman" pitchFamily="18" charset="0"/>
                </a:rPr>
                <a:t>/</a:t>
              </a:r>
              <a:r>
                <a:rPr lang="zh-CN" altLang="en-US" sz="2000" b="1">
                  <a:latin typeface="Times New Roman" pitchFamily="18" charset="0"/>
                </a:rPr>
                <a:t>厂长</a:t>
              </a:r>
              <a:endParaRPr lang="zh-CN" altLang="en-US" sz="2000" b="1">
                <a:latin typeface="Arial" charset="0"/>
              </a:endParaRPr>
            </a:p>
          </p:txBody>
        </p:sp>
        <p:sp>
          <p:nvSpPr>
            <p:cNvPr id="1892357" name="Line 5"/>
            <p:cNvSpPr>
              <a:spLocks noChangeShapeType="1"/>
            </p:cNvSpPr>
            <p:nvPr/>
          </p:nvSpPr>
          <p:spPr bwMode="auto">
            <a:xfrm>
              <a:off x="8850" y="5577"/>
              <a:ext cx="0" cy="357"/>
            </a:xfrm>
            <a:prstGeom prst="line">
              <a:avLst/>
            </a:prstGeom>
            <a:noFill/>
            <a:ln w="19050">
              <a:solidFill>
                <a:schemeClr val="tx2"/>
              </a:solidFill>
              <a:round/>
              <a:headEnd/>
              <a:tailEnd/>
            </a:ln>
          </p:spPr>
          <p:txBody>
            <a:bodyPr/>
            <a:lstStyle/>
            <a:p>
              <a:endParaRPr lang="zh-CN" altLang="en-US"/>
            </a:p>
          </p:txBody>
        </p:sp>
        <p:sp>
          <p:nvSpPr>
            <p:cNvPr id="1892358" name="Line 6"/>
            <p:cNvSpPr>
              <a:spLocks noChangeShapeType="1"/>
            </p:cNvSpPr>
            <p:nvPr/>
          </p:nvSpPr>
          <p:spPr bwMode="auto">
            <a:xfrm>
              <a:off x="7230" y="5934"/>
              <a:ext cx="3705" cy="12"/>
            </a:xfrm>
            <a:prstGeom prst="line">
              <a:avLst/>
            </a:prstGeom>
            <a:noFill/>
            <a:ln w="19050">
              <a:solidFill>
                <a:schemeClr val="tx2"/>
              </a:solidFill>
              <a:round/>
              <a:headEnd/>
              <a:tailEnd/>
            </a:ln>
          </p:spPr>
          <p:txBody>
            <a:bodyPr/>
            <a:lstStyle/>
            <a:p>
              <a:endParaRPr lang="zh-CN" altLang="en-US"/>
            </a:p>
          </p:txBody>
        </p:sp>
        <p:sp>
          <p:nvSpPr>
            <p:cNvPr id="1892359" name="Line 7"/>
            <p:cNvSpPr>
              <a:spLocks noChangeShapeType="1"/>
            </p:cNvSpPr>
            <p:nvPr/>
          </p:nvSpPr>
          <p:spPr bwMode="auto">
            <a:xfrm>
              <a:off x="7230" y="5934"/>
              <a:ext cx="0" cy="468"/>
            </a:xfrm>
            <a:prstGeom prst="line">
              <a:avLst/>
            </a:prstGeom>
            <a:noFill/>
            <a:ln w="19050">
              <a:solidFill>
                <a:schemeClr val="tx2"/>
              </a:solidFill>
              <a:round/>
              <a:headEnd/>
              <a:tailEnd/>
            </a:ln>
          </p:spPr>
          <p:txBody>
            <a:bodyPr/>
            <a:lstStyle/>
            <a:p>
              <a:endParaRPr lang="zh-CN" altLang="en-US"/>
            </a:p>
          </p:txBody>
        </p:sp>
        <p:sp>
          <p:nvSpPr>
            <p:cNvPr id="1892360" name="Line 8"/>
            <p:cNvSpPr>
              <a:spLocks noChangeShapeType="1"/>
            </p:cNvSpPr>
            <p:nvPr/>
          </p:nvSpPr>
          <p:spPr bwMode="auto">
            <a:xfrm>
              <a:off x="8355" y="5934"/>
              <a:ext cx="0" cy="468"/>
            </a:xfrm>
            <a:prstGeom prst="line">
              <a:avLst/>
            </a:prstGeom>
            <a:noFill/>
            <a:ln w="19050">
              <a:solidFill>
                <a:schemeClr val="tx2"/>
              </a:solidFill>
              <a:round/>
              <a:headEnd/>
              <a:tailEnd/>
            </a:ln>
          </p:spPr>
          <p:txBody>
            <a:bodyPr/>
            <a:lstStyle/>
            <a:p>
              <a:endParaRPr lang="zh-CN" altLang="en-US"/>
            </a:p>
          </p:txBody>
        </p:sp>
        <p:sp>
          <p:nvSpPr>
            <p:cNvPr id="1892361" name="Line 9"/>
            <p:cNvSpPr>
              <a:spLocks noChangeShapeType="1"/>
            </p:cNvSpPr>
            <p:nvPr/>
          </p:nvSpPr>
          <p:spPr bwMode="auto">
            <a:xfrm>
              <a:off x="9810" y="5934"/>
              <a:ext cx="0" cy="468"/>
            </a:xfrm>
            <a:prstGeom prst="line">
              <a:avLst/>
            </a:prstGeom>
            <a:noFill/>
            <a:ln w="19050">
              <a:solidFill>
                <a:schemeClr val="tx2"/>
              </a:solidFill>
              <a:round/>
              <a:headEnd/>
              <a:tailEnd/>
            </a:ln>
          </p:spPr>
          <p:txBody>
            <a:bodyPr/>
            <a:lstStyle/>
            <a:p>
              <a:endParaRPr lang="zh-CN" altLang="en-US"/>
            </a:p>
          </p:txBody>
        </p:sp>
        <p:sp>
          <p:nvSpPr>
            <p:cNvPr id="1892362" name="Line 10"/>
            <p:cNvSpPr>
              <a:spLocks noChangeShapeType="1"/>
            </p:cNvSpPr>
            <p:nvPr/>
          </p:nvSpPr>
          <p:spPr bwMode="auto">
            <a:xfrm>
              <a:off x="10905" y="5934"/>
              <a:ext cx="0" cy="468"/>
            </a:xfrm>
            <a:prstGeom prst="line">
              <a:avLst/>
            </a:prstGeom>
            <a:noFill/>
            <a:ln w="19050">
              <a:solidFill>
                <a:schemeClr val="tx2"/>
              </a:solidFill>
              <a:round/>
              <a:headEnd/>
              <a:tailEnd/>
            </a:ln>
          </p:spPr>
          <p:txBody>
            <a:bodyPr/>
            <a:lstStyle/>
            <a:p>
              <a:endParaRPr lang="zh-CN" altLang="en-US"/>
            </a:p>
          </p:txBody>
        </p:sp>
        <p:sp>
          <p:nvSpPr>
            <p:cNvPr id="1892363" name="Text Box 11"/>
            <p:cNvSpPr txBox="1">
              <a:spLocks noChangeArrowheads="1"/>
            </p:cNvSpPr>
            <p:nvPr/>
          </p:nvSpPr>
          <p:spPr bwMode="auto">
            <a:xfrm>
              <a:off x="6840" y="6417"/>
              <a:ext cx="90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1</a:t>
              </a:r>
              <a:endParaRPr lang="en-US" altLang="zh-CN" sz="2000" b="1">
                <a:latin typeface="Arial" charset="0"/>
              </a:endParaRPr>
            </a:p>
          </p:txBody>
        </p:sp>
        <p:sp>
          <p:nvSpPr>
            <p:cNvPr id="1892364" name="Text Box 12"/>
            <p:cNvSpPr txBox="1">
              <a:spLocks noChangeArrowheads="1"/>
            </p:cNvSpPr>
            <p:nvPr/>
          </p:nvSpPr>
          <p:spPr bwMode="auto">
            <a:xfrm>
              <a:off x="7950" y="6402"/>
              <a:ext cx="90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2</a:t>
              </a:r>
              <a:endParaRPr lang="en-US" altLang="zh-CN" sz="2000" b="1">
                <a:latin typeface="Arial" charset="0"/>
              </a:endParaRPr>
            </a:p>
          </p:txBody>
        </p:sp>
        <p:sp>
          <p:nvSpPr>
            <p:cNvPr id="1892365" name="Text Box 13"/>
            <p:cNvSpPr txBox="1">
              <a:spLocks noChangeArrowheads="1"/>
            </p:cNvSpPr>
            <p:nvPr/>
          </p:nvSpPr>
          <p:spPr bwMode="auto">
            <a:xfrm>
              <a:off x="9375" y="6402"/>
              <a:ext cx="90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n</a:t>
              </a:r>
              <a:endParaRPr lang="en-US" altLang="zh-CN" sz="2000" b="1">
                <a:latin typeface="Arial" charset="0"/>
              </a:endParaRPr>
            </a:p>
          </p:txBody>
        </p:sp>
        <p:sp>
          <p:nvSpPr>
            <p:cNvPr id="1892366" name="Text Box 14"/>
            <p:cNvSpPr txBox="1">
              <a:spLocks noChangeArrowheads="1"/>
            </p:cNvSpPr>
            <p:nvPr/>
          </p:nvSpPr>
          <p:spPr bwMode="auto">
            <a:xfrm>
              <a:off x="10380" y="6402"/>
              <a:ext cx="108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计算中心</a:t>
              </a:r>
              <a:endParaRPr lang="zh-CN" altLang="en-US" sz="2000" b="1">
                <a:latin typeface="Arial" charset="0"/>
              </a:endParaRPr>
            </a:p>
          </p:txBody>
        </p:sp>
        <p:sp>
          <p:nvSpPr>
            <p:cNvPr id="1892367" name="Line 15"/>
            <p:cNvSpPr>
              <a:spLocks noChangeShapeType="1"/>
            </p:cNvSpPr>
            <p:nvPr/>
          </p:nvSpPr>
          <p:spPr bwMode="auto">
            <a:xfrm>
              <a:off x="8925" y="6648"/>
              <a:ext cx="360" cy="0"/>
            </a:xfrm>
            <a:prstGeom prst="line">
              <a:avLst/>
            </a:prstGeom>
            <a:noFill/>
            <a:ln w="19050" cap="rnd">
              <a:solidFill>
                <a:schemeClr val="tx2"/>
              </a:solidFill>
              <a:prstDash val="sysDot"/>
              <a:round/>
              <a:headEnd/>
              <a:tailEnd/>
            </a:ln>
          </p:spPr>
          <p:txBody>
            <a:bodyPr/>
            <a:lstStyle/>
            <a:p>
              <a:endParaRPr lang="zh-CN" altLang="en-US"/>
            </a:p>
          </p:txBody>
        </p:sp>
      </p:grpSp>
      <p:sp>
        <p:nvSpPr>
          <p:cNvPr id="1892368" name="Text Box 16"/>
          <p:cNvSpPr txBox="1">
            <a:spLocks noChangeArrowheads="1"/>
          </p:cNvSpPr>
          <p:nvPr/>
        </p:nvSpPr>
        <p:spPr bwMode="auto">
          <a:xfrm>
            <a:off x="684213" y="4724400"/>
            <a:ext cx="7920037" cy="1041400"/>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Times New Roman" pitchFamily="18" charset="0"/>
              </a:rPr>
              <a:t>此方式是一种将信息系统的管理机构与企业内部的其他部门平行看待，享有同等的权力。</a:t>
            </a:r>
            <a:r>
              <a:rPr lang="zh-CN" altLang="en-US" sz="2000">
                <a:latin typeface="Arial" charset="0"/>
              </a:rPr>
              <a:t> </a:t>
            </a:r>
          </a:p>
        </p:txBody>
      </p:sp>
      <p:sp>
        <p:nvSpPr>
          <p:cNvPr id="1892369" name="Rectangle 17"/>
          <p:cNvSpPr>
            <a:spLocks noGrp="1" noChangeArrowheads="1"/>
          </p:cNvSpPr>
          <p:nvPr>
            <p:ph type="title"/>
          </p:nvPr>
        </p:nvSpPr>
        <p:spPr>
          <a:xfrm>
            <a:off x="1187450" y="688975"/>
            <a:ext cx="7727950" cy="777875"/>
          </a:xfrm>
        </p:spPr>
        <p:txBody>
          <a:bodyPr/>
          <a:lstStyle/>
          <a:p>
            <a:r>
              <a:rPr lang="zh-CN" altLang="en-US" b="1">
                <a:solidFill>
                  <a:schemeClr val="tx1"/>
                </a:solidFill>
                <a:latin typeface="华文行楷" pitchFamily="2" charset="-122"/>
                <a:ea typeface="华文行楷" pitchFamily="2" charset="-122"/>
              </a:rPr>
              <a:t>信息系统运行管理的组织机构</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3378" name="Group 2"/>
          <p:cNvGrpSpPr>
            <a:grpSpLocks/>
          </p:cNvGrpSpPr>
          <p:nvPr/>
        </p:nvGrpSpPr>
        <p:grpSpPr bwMode="auto">
          <a:xfrm>
            <a:off x="1547813" y="2122488"/>
            <a:ext cx="5761037" cy="1738312"/>
            <a:chOff x="1770" y="8304"/>
            <a:chExt cx="4470" cy="1686"/>
          </a:xfrm>
        </p:grpSpPr>
        <p:sp>
          <p:nvSpPr>
            <p:cNvPr id="1893379" name="Text Box 3"/>
            <p:cNvSpPr txBox="1">
              <a:spLocks noChangeArrowheads="1"/>
            </p:cNvSpPr>
            <p:nvPr/>
          </p:nvSpPr>
          <p:spPr bwMode="auto">
            <a:xfrm>
              <a:off x="3270" y="8304"/>
              <a:ext cx="1080" cy="395"/>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经理</a:t>
              </a:r>
              <a:r>
                <a:rPr lang="en-US" altLang="zh-CN" sz="2000" b="1">
                  <a:latin typeface="Times New Roman" pitchFamily="18" charset="0"/>
                </a:rPr>
                <a:t>/</a:t>
              </a:r>
              <a:r>
                <a:rPr lang="zh-CN" altLang="en-US" sz="2000" b="1">
                  <a:latin typeface="Times New Roman" pitchFamily="18" charset="0"/>
                </a:rPr>
                <a:t>厂长</a:t>
              </a:r>
              <a:endParaRPr lang="zh-CN" altLang="en-US" sz="2000" b="1">
                <a:latin typeface="Arial" charset="0"/>
              </a:endParaRPr>
            </a:p>
          </p:txBody>
        </p:sp>
        <p:sp>
          <p:nvSpPr>
            <p:cNvPr id="1893380" name="Line 4"/>
            <p:cNvSpPr>
              <a:spLocks noChangeShapeType="1"/>
            </p:cNvSpPr>
            <p:nvPr/>
          </p:nvSpPr>
          <p:spPr bwMode="auto">
            <a:xfrm>
              <a:off x="3780" y="8697"/>
              <a:ext cx="0" cy="357"/>
            </a:xfrm>
            <a:prstGeom prst="line">
              <a:avLst/>
            </a:prstGeom>
            <a:noFill/>
            <a:ln w="19050">
              <a:solidFill>
                <a:schemeClr val="tx2"/>
              </a:solidFill>
              <a:round/>
              <a:headEnd/>
              <a:tailEnd/>
            </a:ln>
          </p:spPr>
          <p:txBody>
            <a:bodyPr/>
            <a:lstStyle/>
            <a:p>
              <a:endParaRPr lang="zh-CN" altLang="en-US"/>
            </a:p>
          </p:txBody>
        </p:sp>
        <p:sp>
          <p:nvSpPr>
            <p:cNvPr id="1893381" name="Line 5"/>
            <p:cNvSpPr>
              <a:spLocks noChangeShapeType="1"/>
            </p:cNvSpPr>
            <p:nvPr/>
          </p:nvSpPr>
          <p:spPr bwMode="auto">
            <a:xfrm>
              <a:off x="2160" y="9054"/>
              <a:ext cx="2580" cy="9"/>
            </a:xfrm>
            <a:prstGeom prst="line">
              <a:avLst/>
            </a:prstGeom>
            <a:noFill/>
            <a:ln w="19050">
              <a:solidFill>
                <a:schemeClr val="tx2"/>
              </a:solidFill>
              <a:round/>
              <a:headEnd/>
              <a:tailEnd/>
            </a:ln>
          </p:spPr>
          <p:txBody>
            <a:bodyPr/>
            <a:lstStyle/>
            <a:p>
              <a:endParaRPr lang="zh-CN" altLang="en-US"/>
            </a:p>
          </p:txBody>
        </p:sp>
        <p:sp>
          <p:nvSpPr>
            <p:cNvPr id="1893382" name="Line 6"/>
            <p:cNvSpPr>
              <a:spLocks noChangeShapeType="1"/>
            </p:cNvSpPr>
            <p:nvPr/>
          </p:nvSpPr>
          <p:spPr bwMode="auto">
            <a:xfrm>
              <a:off x="2160" y="9054"/>
              <a:ext cx="0" cy="468"/>
            </a:xfrm>
            <a:prstGeom prst="line">
              <a:avLst/>
            </a:prstGeom>
            <a:noFill/>
            <a:ln w="19050">
              <a:solidFill>
                <a:schemeClr val="tx2"/>
              </a:solidFill>
              <a:round/>
              <a:headEnd/>
              <a:tailEnd/>
            </a:ln>
          </p:spPr>
          <p:txBody>
            <a:bodyPr/>
            <a:lstStyle/>
            <a:p>
              <a:endParaRPr lang="zh-CN" altLang="en-US"/>
            </a:p>
          </p:txBody>
        </p:sp>
        <p:sp>
          <p:nvSpPr>
            <p:cNvPr id="1893383" name="Line 7"/>
            <p:cNvSpPr>
              <a:spLocks noChangeShapeType="1"/>
            </p:cNvSpPr>
            <p:nvPr/>
          </p:nvSpPr>
          <p:spPr bwMode="auto">
            <a:xfrm>
              <a:off x="3285" y="9054"/>
              <a:ext cx="0" cy="468"/>
            </a:xfrm>
            <a:prstGeom prst="line">
              <a:avLst/>
            </a:prstGeom>
            <a:noFill/>
            <a:ln w="19050">
              <a:solidFill>
                <a:schemeClr val="tx2"/>
              </a:solidFill>
              <a:round/>
              <a:headEnd/>
              <a:tailEnd/>
            </a:ln>
          </p:spPr>
          <p:txBody>
            <a:bodyPr/>
            <a:lstStyle/>
            <a:p>
              <a:endParaRPr lang="zh-CN" altLang="en-US"/>
            </a:p>
          </p:txBody>
        </p:sp>
        <p:sp>
          <p:nvSpPr>
            <p:cNvPr id="1893384" name="Line 8"/>
            <p:cNvSpPr>
              <a:spLocks noChangeShapeType="1"/>
            </p:cNvSpPr>
            <p:nvPr/>
          </p:nvSpPr>
          <p:spPr bwMode="auto">
            <a:xfrm>
              <a:off x="4740" y="9054"/>
              <a:ext cx="0" cy="468"/>
            </a:xfrm>
            <a:prstGeom prst="line">
              <a:avLst/>
            </a:prstGeom>
            <a:noFill/>
            <a:ln w="19050">
              <a:solidFill>
                <a:schemeClr val="tx2"/>
              </a:solidFill>
              <a:round/>
              <a:headEnd/>
              <a:tailEnd/>
            </a:ln>
          </p:spPr>
          <p:txBody>
            <a:bodyPr/>
            <a:lstStyle/>
            <a:p>
              <a:endParaRPr lang="zh-CN" altLang="en-US"/>
            </a:p>
          </p:txBody>
        </p:sp>
        <p:sp>
          <p:nvSpPr>
            <p:cNvPr id="1893385" name="Line 9"/>
            <p:cNvSpPr>
              <a:spLocks noChangeShapeType="1"/>
            </p:cNvSpPr>
            <p:nvPr/>
          </p:nvSpPr>
          <p:spPr bwMode="auto">
            <a:xfrm>
              <a:off x="3795" y="8877"/>
              <a:ext cx="1365" cy="3"/>
            </a:xfrm>
            <a:prstGeom prst="line">
              <a:avLst/>
            </a:prstGeom>
            <a:noFill/>
            <a:ln w="19050">
              <a:solidFill>
                <a:schemeClr val="tx2"/>
              </a:solidFill>
              <a:round/>
              <a:headEnd/>
              <a:tailEnd/>
            </a:ln>
          </p:spPr>
          <p:txBody>
            <a:bodyPr/>
            <a:lstStyle/>
            <a:p>
              <a:endParaRPr lang="zh-CN" altLang="en-US"/>
            </a:p>
          </p:txBody>
        </p:sp>
        <p:sp>
          <p:nvSpPr>
            <p:cNvPr id="1893386" name="Text Box 10"/>
            <p:cNvSpPr txBox="1">
              <a:spLocks noChangeArrowheads="1"/>
            </p:cNvSpPr>
            <p:nvPr/>
          </p:nvSpPr>
          <p:spPr bwMode="auto">
            <a:xfrm>
              <a:off x="1770" y="9537"/>
              <a:ext cx="90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1</a:t>
              </a:r>
              <a:endParaRPr lang="en-US" altLang="zh-CN" sz="2000" b="1">
                <a:latin typeface="Arial" charset="0"/>
              </a:endParaRPr>
            </a:p>
          </p:txBody>
        </p:sp>
        <p:sp>
          <p:nvSpPr>
            <p:cNvPr id="1893387" name="Text Box 11"/>
            <p:cNvSpPr txBox="1">
              <a:spLocks noChangeArrowheads="1"/>
            </p:cNvSpPr>
            <p:nvPr/>
          </p:nvSpPr>
          <p:spPr bwMode="auto">
            <a:xfrm>
              <a:off x="2880" y="9522"/>
              <a:ext cx="90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2</a:t>
              </a:r>
              <a:endParaRPr lang="en-US" altLang="zh-CN" sz="2000" b="1">
                <a:latin typeface="Arial" charset="0"/>
              </a:endParaRPr>
            </a:p>
          </p:txBody>
        </p:sp>
        <p:sp>
          <p:nvSpPr>
            <p:cNvPr id="1893388" name="Text Box 12"/>
            <p:cNvSpPr txBox="1">
              <a:spLocks noChangeArrowheads="1"/>
            </p:cNvSpPr>
            <p:nvPr/>
          </p:nvSpPr>
          <p:spPr bwMode="auto">
            <a:xfrm>
              <a:off x="4305" y="9522"/>
              <a:ext cx="90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n</a:t>
              </a:r>
              <a:endParaRPr lang="en-US" altLang="zh-CN" sz="2000" b="1">
                <a:latin typeface="Arial" charset="0"/>
              </a:endParaRPr>
            </a:p>
          </p:txBody>
        </p:sp>
        <p:sp>
          <p:nvSpPr>
            <p:cNvPr id="1893389" name="Text Box 13"/>
            <p:cNvSpPr txBox="1">
              <a:spLocks noChangeArrowheads="1"/>
            </p:cNvSpPr>
            <p:nvPr/>
          </p:nvSpPr>
          <p:spPr bwMode="auto">
            <a:xfrm>
              <a:off x="5160" y="8670"/>
              <a:ext cx="1080" cy="453"/>
            </a:xfrm>
            <a:prstGeom prst="rect">
              <a:avLst/>
            </a:prstGeom>
            <a:noFill/>
            <a:ln w="19050">
              <a:solidFill>
                <a:schemeClr val="tx2"/>
              </a:solidFill>
              <a:miter lim="800000"/>
              <a:headEnd/>
              <a:tailEnd/>
            </a:ln>
          </p:spPr>
          <p:txBody>
            <a:bodyPr/>
            <a:lstStyle/>
            <a:p>
              <a:pPr algn="just"/>
              <a:r>
                <a:rPr lang="zh-CN" altLang="en-US" sz="2000" b="1">
                  <a:latin typeface="Times New Roman" pitchFamily="18" charset="0"/>
                </a:rPr>
                <a:t>信息中心</a:t>
              </a:r>
              <a:endParaRPr lang="zh-CN" altLang="en-US" sz="2000" b="1">
                <a:latin typeface="Arial" charset="0"/>
              </a:endParaRPr>
            </a:p>
          </p:txBody>
        </p:sp>
        <p:sp>
          <p:nvSpPr>
            <p:cNvPr id="1893390" name="Line 14"/>
            <p:cNvSpPr>
              <a:spLocks noChangeShapeType="1"/>
            </p:cNvSpPr>
            <p:nvPr/>
          </p:nvSpPr>
          <p:spPr bwMode="auto">
            <a:xfrm>
              <a:off x="3855" y="9768"/>
              <a:ext cx="360" cy="0"/>
            </a:xfrm>
            <a:prstGeom prst="line">
              <a:avLst/>
            </a:prstGeom>
            <a:noFill/>
            <a:ln w="19050" cap="rnd">
              <a:solidFill>
                <a:schemeClr val="tx2"/>
              </a:solidFill>
              <a:prstDash val="sysDot"/>
              <a:round/>
              <a:headEnd/>
              <a:tailEnd/>
            </a:ln>
          </p:spPr>
          <p:txBody>
            <a:bodyPr/>
            <a:lstStyle/>
            <a:p>
              <a:endParaRPr lang="zh-CN" altLang="en-US"/>
            </a:p>
          </p:txBody>
        </p:sp>
      </p:grpSp>
      <p:sp>
        <p:nvSpPr>
          <p:cNvPr id="1893391" name="Text Box 15"/>
          <p:cNvSpPr txBox="1">
            <a:spLocks noChangeArrowheads="1"/>
          </p:cNvSpPr>
          <p:nvPr/>
        </p:nvSpPr>
        <p:spPr bwMode="auto">
          <a:xfrm>
            <a:off x="539750" y="4221163"/>
            <a:ext cx="7993063" cy="1698625"/>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400" b="1">
                <a:latin typeface="Times New Roman" pitchFamily="18" charset="0"/>
              </a:rPr>
              <a:t>此方式是一种由最高层直接领导，系统作为企业的信息中心和参谋中心而存在。这种方式有利于集中管理，资源共享，能充分发挥领导的指挥作用和系统向领导提供的决策支持作用，但容易造成脱离业务部门或服务较差的现象。</a:t>
            </a:r>
            <a:r>
              <a:rPr lang="zh-CN" altLang="en-US" sz="2000">
                <a:latin typeface="Arial" charset="0"/>
              </a:rPr>
              <a:t>  </a:t>
            </a:r>
          </a:p>
        </p:txBody>
      </p:sp>
      <p:sp>
        <p:nvSpPr>
          <p:cNvPr id="1893392" name="Rectangle 16"/>
          <p:cNvSpPr>
            <a:spLocks noGrp="1" noChangeArrowheads="1"/>
          </p:cNvSpPr>
          <p:nvPr>
            <p:ph type="title"/>
          </p:nvPr>
        </p:nvSpPr>
        <p:spPr>
          <a:xfrm>
            <a:off x="971550" y="688975"/>
            <a:ext cx="7943850" cy="687388"/>
          </a:xfrm>
        </p:spPr>
        <p:txBody>
          <a:bodyPr/>
          <a:lstStyle/>
          <a:p>
            <a:r>
              <a:rPr lang="zh-CN" altLang="en-US" sz="4000" b="1">
                <a:solidFill>
                  <a:schemeClr val="tx1"/>
                </a:solidFill>
                <a:latin typeface="华文行楷" pitchFamily="2" charset="-122"/>
                <a:ea typeface="华文行楷" pitchFamily="2" charset="-122"/>
              </a:rPr>
              <a:t>信息系统运行管理的组织机构</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2" name="Text Box 2"/>
          <p:cNvSpPr txBox="1">
            <a:spLocks noChangeArrowheads="1"/>
          </p:cNvSpPr>
          <p:nvPr/>
        </p:nvSpPr>
        <p:spPr bwMode="auto">
          <a:xfrm>
            <a:off x="0" y="5013325"/>
            <a:ext cx="9144000" cy="366713"/>
          </a:xfrm>
          <a:prstGeom prst="rect">
            <a:avLst/>
          </a:prstGeom>
          <a:noFill/>
          <a:ln w="9525">
            <a:noFill/>
            <a:miter lim="800000"/>
            <a:headEnd/>
            <a:tailEnd/>
          </a:ln>
          <a:effectLst/>
        </p:spPr>
        <p:txBody>
          <a:bodyPr>
            <a:spAutoFit/>
          </a:bodyPr>
          <a:lstStyle/>
          <a:p>
            <a:pPr>
              <a:spcBef>
                <a:spcPct val="50000"/>
              </a:spcBef>
            </a:pPr>
            <a:endParaRPr lang="zh-CN" altLang="zh-CN">
              <a:latin typeface="Arial" charset="0"/>
            </a:endParaRPr>
          </a:p>
        </p:txBody>
      </p:sp>
      <p:grpSp>
        <p:nvGrpSpPr>
          <p:cNvPr id="1894403" name="Group 3"/>
          <p:cNvGrpSpPr>
            <a:grpSpLocks/>
          </p:cNvGrpSpPr>
          <p:nvPr/>
        </p:nvGrpSpPr>
        <p:grpSpPr bwMode="auto">
          <a:xfrm>
            <a:off x="1187450" y="2060575"/>
            <a:ext cx="6121400" cy="2505075"/>
            <a:chOff x="6660" y="7734"/>
            <a:chExt cx="4440" cy="3066"/>
          </a:xfrm>
        </p:grpSpPr>
        <p:sp>
          <p:nvSpPr>
            <p:cNvPr id="1894404" name="Text Box 4"/>
            <p:cNvSpPr txBox="1">
              <a:spLocks noChangeArrowheads="1"/>
            </p:cNvSpPr>
            <p:nvPr/>
          </p:nvSpPr>
          <p:spPr bwMode="auto">
            <a:xfrm>
              <a:off x="8130" y="7734"/>
              <a:ext cx="1080" cy="395"/>
            </a:xfrm>
            <a:prstGeom prst="rect">
              <a:avLst/>
            </a:prstGeom>
            <a:noFill/>
            <a:ln w="22225">
              <a:solidFill>
                <a:schemeClr val="tx1"/>
              </a:solidFill>
              <a:miter lim="800000"/>
              <a:headEnd/>
              <a:tailEnd/>
            </a:ln>
          </p:spPr>
          <p:txBody>
            <a:bodyPr/>
            <a:lstStyle/>
            <a:p>
              <a:pPr algn="just"/>
              <a:r>
                <a:rPr lang="zh-CN" altLang="en-US" sz="2000" b="1">
                  <a:latin typeface="Times New Roman" pitchFamily="18" charset="0"/>
                </a:rPr>
                <a:t>经理</a:t>
              </a:r>
              <a:r>
                <a:rPr lang="en-US" altLang="zh-CN" sz="2000" b="1">
                  <a:latin typeface="Times New Roman" pitchFamily="18" charset="0"/>
                </a:rPr>
                <a:t>/</a:t>
              </a:r>
              <a:r>
                <a:rPr lang="zh-CN" altLang="en-US" sz="2000" b="1">
                  <a:latin typeface="Times New Roman" pitchFamily="18" charset="0"/>
                </a:rPr>
                <a:t>厂长</a:t>
              </a:r>
              <a:endParaRPr lang="zh-CN" altLang="en-US" sz="2000" b="1">
                <a:latin typeface="Arial" charset="0"/>
              </a:endParaRPr>
            </a:p>
          </p:txBody>
        </p:sp>
        <p:sp>
          <p:nvSpPr>
            <p:cNvPr id="1894405" name="Line 5"/>
            <p:cNvSpPr>
              <a:spLocks noChangeShapeType="1"/>
            </p:cNvSpPr>
            <p:nvPr/>
          </p:nvSpPr>
          <p:spPr bwMode="auto">
            <a:xfrm>
              <a:off x="8640" y="8127"/>
              <a:ext cx="0" cy="357"/>
            </a:xfrm>
            <a:prstGeom prst="line">
              <a:avLst/>
            </a:prstGeom>
            <a:noFill/>
            <a:ln w="22225">
              <a:solidFill>
                <a:schemeClr val="tx1"/>
              </a:solidFill>
              <a:round/>
              <a:headEnd/>
              <a:tailEnd/>
            </a:ln>
          </p:spPr>
          <p:txBody>
            <a:bodyPr/>
            <a:lstStyle/>
            <a:p>
              <a:endParaRPr lang="zh-CN" altLang="en-US"/>
            </a:p>
          </p:txBody>
        </p:sp>
        <p:sp>
          <p:nvSpPr>
            <p:cNvPr id="1894406" name="Line 6"/>
            <p:cNvSpPr>
              <a:spLocks noChangeShapeType="1"/>
            </p:cNvSpPr>
            <p:nvPr/>
          </p:nvSpPr>
          <p:spPr bwMode="auto">
            <a:xfrm>
              <a:off x="7020" y="8484"/>
              <a:ext cx="2580" cy="9"/>
            </a:xfrm>
            <a:prstGeom prst="line">
              <a:avLst/>
            </a:prstGeom>
            <a:noFill/>
            <a:ln w="22225">
              <a:solidFill>
                <a:schemeClr val="tx1"/>
              </a:solidFill>
              <a:round/>
              <a:headEnd/>
              <a:tailEnd/>
            </a:ln>
          </p:spPr>
          <p:txBody>
            <a:bodyPr/>
            <a:lstStyle/>
            <a:p>
              <a:endParaRPr lang="zh-CN" altLang="en-US"/>
            </a:p>
          </p:txBody>
        </p:sp>
        <p:sp>
          <p:nvSpPr>
            <p:cNvPr id="1894407" name="Line 7"/>
            <p:cNvSpPr>
              <a:spLocks noChangeShapeType="1"/>
            </p:cNvSpPr>
            <p:nvPr/>
          </p:nvSpPr>
          <p:spPr bwMode="auto">
            <a:xfrm>
              <a:off x="7020" y="8484"/>
              <a:ext cx="0" cy="468"/>
            </a:xfrm>
            <a:prstGeom prst="line">
              <a:avLst/>
            </a:prstGeom>
            <a:noFill/>
            <a:ln w="22225">
              <a:solidFill>
                <a:schemeClr val="tx1"/>
              </a:solidFill>
              <a:round/>
              <a:headEnd/>
              <a:tailEnd/>
            </a:ln>
          </p:spPr>
          <p:txBody>
            <a:bodyPr/>
            <a:lstStyle/>
            <a:p>
              <a:endParaRPr lang="zh-CN" altLang="en-US"/>
            </a:p>
          </p:txBody>
        </p:sp>
        <p:sp>
          <p:nvSpPr>
            <p:cNvPr id="1894408" name="Line 8"/>
            <p:cNvSpPr>
              <a:spLocks noChangeShapeType="1"/>
            </p:cNvSpPr>
            <p:nvPr/>
          </p:nvSpPr>
          <p:spPr bwMode="auto">
            <a:xfrm>
              <a:off x="8145" y="8484"/>
              <a:ext cx="0" cy="468"/>
            </a:xfrm>
            <a:prstGeom prst="line">
              <a:avLst/>
            </a:prstGeom>
            <a:noFill/>
            <a:ln w="22225">
              <a:solidFill>
                <a:schemeClr val="tx1"/>
              </a:solidFill>
              <a:round/>
              <a:headEnd/>
              <a:tailEnd/>
            </a:ln>
          </p:spPr>
          <p:txBody>
            <a:bodyPr/>
            <a:lstStyle/>
            <a:p>
              <a:endParaRPr lang="zh-CN" altLang="en-US"/>
            </a:p>
          </p:txBody>
        </p:sp>
        <p:sp>
          <p:nvSpPr>
            <p:cNvPr id="1894409" name="Line 9"/>
            <p:cNvSpPr>
              <a:spLocks noChangeShapeType="1"/>
            </p:cNvSpPr>
            <p:nvPr/>
          </p:nvSpPr>
          <p:spPr bwMode="auto">
            <a:xfrm>
              <a:off x="9600" y="8484"/>
              <a:ext cx="0" cy="468"/>
            </a:xfrm>
            <a:prstGeom prst="line">
              <a:avLst/>
            </a:prstGeom>
            <a:noFill/>
            <a:ln w="22225">
              <a:solidFill>
                <a:schemeClr val="tx1"/>
              </a:solidFill>
              <a:round/>
              <a:headEnd/>
              <a:tailEnd/>
            </a:ln>
          </p:spPr>
          <p:txBody>
            <a:bodyPr/>
            <a:lstStyle/>
            <a:p>
              <a:endParaRPr lang="zh-CN" altLang="en-US"/>
            </a:p>
          </p:txBody>
        </p:sp>
        <p:sp>
          <p:nvSpPr>
            <p:cNvPr id="1894410" name="Line 10"/>
            <p:cNvSpPr>
              <a:spLocks noChangeShapeType="1"/>
            </p:cNvSpPr>
            <p:nvPr/>
          </p:nvSpPr>
          <p:spPr bwMode="auto">
            <a:xfrm>
              <a:off x="8655" y="8307"/>
              <a:ext cx="1365" cy="3"/>
            </a:xfrm>
            <a:prstGeom prst="line">
              <a:avLst/>
            </a:prstGeom>
            <a:noFill/>
            <a:ln w="22225">
              <a:solidFill>
                <a:schemeClr val="tx1"/>
              </a:solidFill>
              <a:round/>
              <a:headEnd/>
              <a:tailEnd/>
            </a:ln>
          </p:spPr>
          <p:txBody>
            <a:bodyPr/>
            <a:lstStyle/>
            <a:p>
              <a:endParaRPr lang="zh-CN" altLang="en-US"/>
            </a:p>
          </p:txBody>
        </p:sp>
        <p:sp>
          <p:nvSpPr>
            <p:cNvPr id="1894411" name="Text Box 11"/>
            <p:cNvSpPr txBox="1">
              <a:spLocks noChangeArrowheads="1"/>
            </p:cNvSpPr>
            <p:nvPr/>
          </p:nvSpPr>
          <p:spPr bwMode="auto">
            <a:xfrm>
              <a:off x="6660" y="8928"/>
              <a:ext cx="900" cy="453"/>
            </a:xfrm>
            <a:prstGeom prst="rect">
              <a:avLst/>
            </a:prstGeom>
            <a:noFill/>
            <a:ln w="22225">
              <a:solidFill>
                <a:schemeClr val="tx1"/>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1</a:t>
              </a:r>
              <a:endParaRPr lang="en-US" altLang="zh-CN" sz="2000" b="1">
                <a:latin typeface="Arial" charset="0"/>
              </a:endParaRPr>
            </a:p>
          </p:txBody>
        </p:sp>
        <p:sp>
          <p:nvSpPr>
            <p:cNvPr id="1894412" name="Text Box 12"/>
            <p:cNvSpPr txBox="1">
              <a:spLocks noChangeArrowheads="1"/>
            </p:cNvSpPr>
            <p:nvPr/>
          </p:nvSpPr>
          <p:spPr bwMode="auto">
            <a:xfrm>
              <a:off x="7740" y="8952"/>
              <a:ext cx="900" cy="453"/>
            </a:xfrm>
            <a:prstGeom prst="rect">
              <a:avLst/>
            </a:prstGeom>
            <a:noFill/>
            <a:ln w="22225">
              <a:solidFill>
                <a:schemeClr val="tx1"/>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2</a:t>
              </a:r>
              <a:endParaRPr lang="en-US" altLang="zh-CN" sz="2000" b="1">
                <a:latin typeface="Arial" charset="0"/>
              </a:endParaRPr>
            </a:p>
          </p:txBody>
        </p:sp>
        <p:sp>
          <p:nvSpPr>
            <p:cNvPr id="1894413" name="Text Box 13"/>
            <p:cNvSpPr txBox="1">
              <a:spLocks noChangeArrowheads="1"/>
            </p:cNvSpPr>
            <p:nvPr/>
          </p:nvSpPr>
          <p:spPr bwMode="auto">
            <a:xfrm>
              <a:off x="9165" y="8952"/>
              <a:ext cx="900" cy="453"/>
            </a:xfrm>
            <a:prstGeom prst="rect">
              <a:avLst/>
            </a:prstGeom>
            <a:noFill/>
            <a:ln w="22225">
              <a:solidFill>
                <a:schemeClr val="tx1"/>
              </a:solidFill>
              <a:miter lim="800000"/>
              <a:headEnd/>
              <a:tailEnd/>
            </a:ln>
          </p:spPr>
          <p:txBody>
            <a:bodyPr/>
            <a:lstStyle/>
            <a:p>
              <a:pPr algn="just"/>
              <a:r>
                <a:rPr lang="zh-CN" altLang="en-US" sz="2000" b="1">
                  <a:latin typeface="Times New Roman" pitchFamily="18" charset="0"/>
                </a:rPr>
                <a:t>部门</a:t>
              </a:r>
              <a:r>
                <a:rPr lang="en-US" altLang="zh-CN" sz="2000" b="1">
                  <a:latin typeface="Times New Roman" pitchFamily="18" charset="0"/>
                </a:rPr>
                <a:t>n</a:t>
              </a:r>
              <a:endParaRPr lang="en-US" altLang="zh-CN" sz="2000" b="1">
                <a:latin typeface="Arial" charset="0"/>
              </a:endParaRPr>
            </a:p>
          </p:txBody>
        </p:sp>
        <p:sp>
          <p:nvSpPr>
            <p:cNvPr id="1894414" name="Text Box 14"/>
            <p:cNvSpPr txBox="1">
              <a:spLocks noChangeArrowheads="1"/>
            </p:cNvSpPr>
            <p:nvPr/>
          </p:nvSpPr>
          <p:spPr bwMode="auto">
            <a:xfrm>
              <a:off x="10020" y="8100"/>
              <a:ext cx="1080" cy="453"/>
            </a:xfrm>
            <a:prstGeom prst="rect">
              <a:avLst/>
            </a:prstGeom>
            <a:noFill/>
            <a:ln w="22225">
              <a:solidFill>
                <a:schemeClr val="tx1"/>
              </a:solidFill>
              <a:miter lim="800000"/>
              <a:headEnd/>
              <a:tailEnd/>
            </a:ln>
          </p:spPr>
          <p:txBody>
            <a:bodyPr/>
            <a:lstStyle/>
            <a:p>
              <a:pPr algn="just"/>
              <a:r>
                <a:rPr lang="zh-CN" altLang="en-US" sz="2000" b="1">
                  <a:latin typeface="Times New Roman" pitchFamily="18" charset="0"/>
                </a:rPr>
                <a:t>信息中心</a:t>
              </a:r>
              <a:endParaRPr lang="zh-CN" altLang="en-US" sz="2000" b="1">
                <a:latin typeface="Arial" charset="0"/>
              </a:endParaRPr>
            </a:p>
          </p:txBody>
        </p:sp>
        <p:sp>
          <p:nvSpPr>
            <p:cNvPr id="1894415" name="Line 15"/>
            <p:cNvSpPr>
              <a:spLocks noChangeShapeType="1"/>
            </p:cNvSpPr>
            <p:nvPr/>
          </p:nvSpPr>
          <p:spPr bwMode="auto">
            <a:xfrm>
              <a:off x="8715" y="9198"/>
              <a:ext cx="360" cy="0"/>
            </a:xfrm>
            <a:prstGeom prst="line">
              <a:avLst/>
            </a:prstGeom>
            <a:noFill/>
            <a:ln w="22225" cap="rnd">
              <a:solidFill>
                <a:schemeClr val="tx1"/>
              </a:solidFill>
              <a:prstDash val="sysDot"/>
              <a:round/>
              <a:headEnd/>
              <a:tailEnd/>
            </a:ln>
          </p:spPr>
          <p:txBody>
            <a:bodyPr/>
            <a:lstStyle/>
            <a:p>
              <a:endParaRPr lang="zh-CN" altLang="en-US"/>
            </a:p>
          </p:txBody>
        </p:sp>
        <p:sp>
          <p:nvSpPr>
            <p:cNvPr id="1894416" name="Line 16"/>
            <p:cNvSpPr>
              <a:spLocks noChangeShapeType="1"/>
            </p:cNvSpPr>
            <p:nvPr/>
          </p:nvSpPr>
          <p:spPr bwMode="auto">
            <a:xfrm>
              <a:off x="7080" y="9420"/>
              <a:ext cx="0" cy="468"/>
            </a:xfrm>
            <a:prstGeom prst="line">
              <a:avLst/>
            </a:prstGeom>
            <a:noFill/>
            <a:ln w="22225">
              <a:solidFill>
                <a:schemeClr val="tx1"/>
              </a:solidFill>
              <a:round/>
              <a:headEnd/>
              <a:tailEnd/>
            </a:ln>
          </p:spPr>
          <p:txBody>
            <a:bodyPr/>
            <a:lstStyle/>
            <a:p>
              <a:endParaRPr lang="zh-CN" altLang="en-US"/>
            </a:p>
          </p:txBody>
        </p:sp>
        <p:sp>
          <p:nvSpPr>
            <p:cNvPr id="1894417" name="Text Box 17"/>
            <p:cNvSpPr txBox="1">
              <a:spLocks noChangeArrowheads="1"/>
            </p:cNvSpPr>
            <p:nvPr/>
          </p:nvSpPr>
          <p:spPr bwMode="auto">
            <a:xfrm>
              <a:off x="6660" y="9864"/>
              <a:ext cx="900" cy="453"/>
            </a:xfrm>
            <a:prstGeom prst="rect">
              <a:avLst/>
            </a:prstGeom>
            <a:noFill/>
            <a:ln w="22225">
              <a:solidFill>
                <a:schemeClr val="tx1"/>
              </a:solidFill>
              <a:miter lim="800000"/>
              <a:headEnd/>
              <a:tailEnd/>
            </a:ln>
          </p:spPr>
          <p:txBody>
            <a:bodyPr/>
            <a:lstStyle/>
            <a:p>
              <a:pPr algn="just"/>
              <a:r>
                <a:rPr lang="en-US" altLang="zh-CN" sz="2000" b="1">
                  <a:latin typeface="Times New Roman" pitchFamily="18" charset="0"/>
                </a:rPr>
                <a:t>IS</a:t>
              </a:r>
              <a:r>
                <a:rPr lang="zh-CN" altLang="en-US" sz="2000" b="1">
                  <a:latin typeface="Times New Roman" pitchFamily="18" charset="0"/>
                </a:rPr>
                <a:t>室</a:t>
              </a:r>
              <a:endParaRPr lang="zh-CN" altLang="en-US" sz="2000" b="1">
                <a:latin typeface="Arial" charset="0"/>
              </a:endParaRPr>
            </a:p>
          </p:txBody>
        </p:sp>
        <p:sp>
          <p:nvSpPr>
            <p:cNvPr id="1894418" name="Line 18"/>
            <p:cNvSpPr>
              <a:spLocks noChangeShapeType="1"/>
            </p:cNvSpPr>
            <p:nvPr/>
          </p:nvSpPr>
          <p:spPr bwMode="auto">
            <a:xfrm>
              <a:off x="8160" y="9420"/>
              <a:ext cx="0" cy="468"/>
            </a:xfrm>
            <a:prstGeom prst="line">
              <a:avLst/>
            </a:prstGeom>
            <a:noFill/>
            <a:ln w="22225">
              <a:solidFill>
                <a:schemeClr val="tx1"/>
              </a:solidFill>
              <a:round/>
              <a:headEnd/>
              <a:tailEnd/>
            </a:ln>
          </p:spPr>
          <p:txBody>
            <a:bodyPr/>
            <a:lstStyle/>
            <a:p>
              <a:endParaRPr lang="zh-CN" altLang="en-US"/>
            </a:p>
          </p:txBody>
        </p:sp>
        <p:sp>
          <p:nvSpPr>
            <p:cNvPr id="1894419" name="Text Box 19"/>
            <p:cNvSpPr txBox="1">
              <a:spLocks noChangeArrowheads="1"/>
            </p:cNvSpPr>
            <p:nvPr/>
          </p:nvSpPr>
          <p:spPr bwMode="auto">
            <a:xfrm>
              <a:off x="7815" y="9864"/>
              <a:ext cx="900" cy="453"/>
            </a:xfrm>
            <a:prstGeom prst="rect">
              <a:avLst/>
            </a:prstGeom>
            <a:noFill/>
            <a:ln w="22225">
              <a:solidFill>
                <a:schemeClr val="tx1"/>
              </a:solidFill>
              <a:miter lim="800000"/>
              <a:headEnd/>
              <a:tailEnd/>
            </a:ln>
          </p:spPr>
          <p:txBody>
            <a:bodyPr/>
            <a:lstStyle/>
            <a:p>
              <a:pPr algn="just"/>
              <a:r>
                <a:rPr lang="en-US" altLang="zh-CN" sz="2000" b="1">
                  <a:latin typeface="Times New Roman" pitchFamily="18" charset="0"/>
                </a:rPr>
                <a:t>IS</a:t>
              </a:r>
              <a:r>
                <a:rPr lang="zh-CN" altLang="en-US" sz="2000" b="1">
                  <a:latin typeface="Times New Roman" pitchFamily="18" charset="0"/>
                </a:rPr>
                <a:t>室</a:t>
              </a:r>
              <a:endParaRPr lang="zh-CN" altLang="en-US" sz="2000" b="1">
                <a:latin typeface="Arial" charset="0"/>
              </a:endParaRPr>
            </a:p>
          </p:txBody>
        </p:sp>
        <p:sp>
          <p:nvSpPr>
            <p:cNvPr id="1894420" name="Line 20"/>
            <p:cNvSpPr>
              <a:spLocks noChangeShapeType="1"/>
            </p:cNvSpPr>
            <p:nvPr/>
          </p:nvSpPr>
          <p:spPr bwMode="auto">
            <a:xfrm>
              <a:off x="9540" y="9441"/>
              <a:ext cx="0" cy="468"/>
            </a:xfrm>
            <a:prstGeom prst="line">
              <a:avLst/>
            </a:prstGeom>
            <a:noFill/>
            <a:ln w="22225">
              <a:solidFill>
                <a:schemeClr val="tx1"/>
              </a:solidFill>
              <a:round/>
              <a:headEnd/>
              <a:tailEnd/>
            </a:ln>
          </p:spPr>
          <p:txBody>
            <a:bodyPr/>
            <a:lstStyle/>
            <a:p>
              <a:endParaRPr lang="zh-CN" altLang="en-US"/>
            </a:p>
          </p:txBody>
        </p:sp>
        <p:sp>
          <p:nvSpPr>
            <p:cNvPr id="1894421" name="Text Box 21"/>
            <p:cNvSpPr txBox="1">
              <a:spLocks noChangeArrowheads="1"/>
            </p:cNvSpPr>
            <p:nvPr/>
          </p:nvSpPr>
          <p:spPr bwMode="auto">
            <a:xfrm>
              <a:off x="9180" y="9885"/>
              <a:ext cx="900" cy="453"/>
            </a:xfrm>
            <a:prstGeom prst="rect">
              <a:avLst/>
            </a:prstGeom>
            <a:noFill/>
            <a:ln w="22225">
              <a:solidFill>
                <a:schemeClr val="tx1"/>
              </a:solidFill>
              <a:miter lim="800000"/>
              <a:headEnd/>
              <a:tailEnd/>
            </a:ln>
          </p:spPr>
          <p:txBody>
            <a:bodyPr/>
            <a:lstStyle/>
            <a:p>
              <a:pPr algn="just"/>
              <a:r>
                <a:rPr lang="en-US" altLang="zh-CN" sz="2000" b="1">
                  <a:latin typeface="Times New Roman" pitchFamily="18" charset="0"/>
                </a:rPr>
                <a:t>IS</a:t>
              </a:r>
              <a:r>
                <a:rPr lang="zh-CN" altLang="en-US" sz="2000" b="1">
                  <a:latin typeface="Times New Roman" pitchFamily="18" charset="0"/>
                </a:rPr>
                <a:t>室</a:t>
              </a:r>
              <a:endParaRPr lang="zh-CN" altLang="en-US" sz="2000" b="1">
                <a:latin typeface="Arial" charset="0"/>
              </a:endParaRPr>
            </a:p>
          </p:txBody>
        </p:sp>
        <p:sp>
          <p:nvSpPr>
            <p:cNvPr id="1894422" name="Line 22"/>
            <p:cNvSpPr>
              <a:spLocks noChangeShapeType="1"/>
            </p:cNvSpPr>
            <p:nvPr/>
          </p:nvSpPr>
          <p:spPr bwMode="auto">
            <a:xfrm>
              <a:off x="7020" y="10332"/>
              <a:ext cx="0" cy="468"/>
            </a:xfrm>
            <a:prstGeom prst="line">
              <a:avLst/>
            </a:prstGeom>
            <a:noFill/>
            <a:ln w="22225">
              <a:solidFill>
                <a:schemeClr val="tx1"/>
              </a:solidFill>
              <a:round/>
              <a:headEnd/>
              <a:tailEnd/>
            </a:ln>
          </p:spPr>
          <p:txBody>
            <a:bodyPr/>
            <a:lstStyle/>
            <a:p>
              <a:endParaRPr lang="zh-CN" altLang="en-US"/>
            </a:p>
          </p:txBody>
        </p:sp>
        <p:sp>
          <p:nvSpPr>
            <p:cNvPr id="1894423" name="Line 23"/>
            <p:cNvSpPr>
              <a:spLocks noChangeShapeType="1"/>
            </p:cNvSpPr>
            <p:nvPr/>
          </p:nvSpPr>
          <p:spPr bwMode="auto">
            <a:xfrm>
              <a:off x="7020" y="10800"/>
              <a:ext cx="3600" cy="0"/>
            </a:xfrm>
            <a:prstGeom prst="line">
              <a:avLst/>
            </a:prstGeom>
            <a:noFill/>
            <a:ln w="22225">
              <a:solidFill>
                <a:schemeClr val="tx1"/>
              </a:solidFill>
              <a:round/>
              <a:headEnd/>
              <a:tailEnd/>
            </a:ln>
          </p:spPr>
          <p:txBody>
            <a:bodyPr/>
            <a:lstStyle/>
            <a:p>
              <a:endParaRPr lang="zh-CN" altLang="en-US"/>
            </a:p>
          </p:txBody>
        </p:sp>
        <p:sp>
          <p:nvSpPr>
            <p:cNvPr id="1894424" name="Line 24"/>
            <p:cNvSpPr>
              <a:spLocks noChangeShapeType="1"/>
            </p:cNvSpPr>
            <p:nvPr/>
          </p:nvSpPr>
          <p:spPr bwMode="auto">
            <a:xfrm>
              <a:off x="10620" y="8616"/>
              <a:ext cx="0" cy="2184"/>
            </a:xfrm>
            <a:prstGeom prst="line">
              <a:avLst/>
            </a:prstGeom>
            <a:noFill/>
            <a:ln w="22225">
              <a:solidFill>
                <a:schemeClr val="tx1"/>
              </a:solidFill>
              <a:round/>
              <a:headEnd/>
              <a:tailEnd/>
            </a:ln>
          </p:spPr>
          <p:txBody>
            <a:bodyPr/>
            <a:lstStyle/>
            <a:p>
              <a:endParaRPr lang="zh-CN" altLang="en-US"/>
            </a:p>
          </p:txBody>
        </p:sp>
        <p:sp>
          <p:nvSpPr>
            <p:cNvPr id="1894425" name="Line 25"/>
            <p:cNvSpPr>
              <a:spLocks noChangeShapeType="1"/>
            </p:cNvSpPr>
            <p:nvPr/>
          </p:nvSpPr>
          <p:spPr bwMode="auto">
            <a:xfrm>
              <a:off x="8250" y="10332"/>
              <a:ext cx="0" cy="468"/>
            </a:xfrm>
            <a:prstGeom prst="line">
              <a:avLst/>
            </a:prstGeom>
            <a:noFill/>
            <a:ln w="22225">
              <a:solidFill>
                <a:schemeClr val="tx1"/>
              </a:solidFill>
              <a:round/>
              <a:headEnd/>
              <a:tailEnd/>
            </a:ln>
          </p:spPr>
          <p:txBody>
            <a:bodyPr/>
            <a:lstStyle/>
            <a:p>
              <a:endParaRPr lang="zh-CN" altLang="en-US"/>
            </a:p>
          </p:txBody>
        </p:sp>
        <p:sp>
          <p:nvSpPr>
            <p:cNvPr id="1894426" name="Line 26"/>
            <p:cNvSpPr>
              <a:spLocks noChangeShapeType="1"/>
            </p:cNvSpPr>
            <p:nvPr/>
          </p:nvSpPr>
          <p:spPr bwMode="auto">
            <a:xfrm>
              <a:off x="9615" y="10332"/>
              <a:ext cx="0" cy="468"/>
            </a:xfrm>
            <a:prstGeom prst="line">
              <a:avLst/>
            </a:prstGeom>
            <a:noFill/>
            <a:ln w="22225">
              <a:solidFill>
                <a:schemeClr val="tx1"/>
              </a:solidFill>
              <a:round/>
              <a:headEnd/>
              <a:tailEnd/>
            </a:ln>
          </p:spPr>
          <p:txBody>
            <a:bodyPr/>
            <a:lstStyle/>
            <a:p>
              <a:endParaRPr lang="zh-CN" altLang="en-US"/>
            </a:p>
          </p:txBody>
        </p:sp>
      </p:grpSp>
      <p:sp>
        <p:nvSpPr>
          <p:cNvPr id="1894427" name="Text Box 27"/>
          <p:cNvSpPr txBox="1">
            <a:spLocks noChangeArrowheads="1"/>
          </p:cNvSpPr>
          <p:nvPr/>
        </p:nvSpPr>
        <p:spPr bwMode="auto">
          <a:xfrm>
            <a:off x="611188" y="4797425"/>
            <a:ext cx="8064500" cy="1296988"/>
          </a:xfrm>
          <a:prstGeom prst="rect">
            <a:avLst/>
          </a:prstGeom>
          <a:noFill/>
          <a:ln w="9525">
            <a:noFill/>
            <a:miter lim="800000"/>
            <a:headEnd/>
            <a:tailEnd/>
          </a:ln>
          <a:effectLst/>
        </p:spPr>
        <p:txBody>
          <a:bodyPr>
            <a:spAutoFit/>
          </a:bodyPr>
          <a:lstStyle/>
          <a:p>
            <a:pPr>
              <a:lnSpc>
                <a:spcPct val="110000"/>
              </a:lnSpc>
              <a:spcBef>
                <a:spcPct val="50000"/>
              </a:spcBef>
            </a:pPr>
            <a:r>
              <a:rPr lang="en-US" altLang="zh-CN" sz="1600">
                <a:latin typeface="宋体" pitchFamily="2" charset="-122"/>
              </a:rPr>
              <a:t> </a:t>
            </a:r>
            <a:r>
              <a:rPr lang="zh-CN" altLang="en-US" sz="1600">
                <a:latin typeface="宋体" pitchFamily="2" charset="-122"/>
              </a:rPr>
              <a:t>　</a:t>
            </a:r>
            <a:r>
              <a:rPr lang="zh-CN" altLang="en-US" sz="2400" b="1">
                <a:latin typeface="Times New Roman" pitchFamily="18" charset="0"/>
              </a:rPr>
              <a:t>此方式中的信息中心既能站在企业的高度研究信息系统的发展，又能深入了解并满足各业务部门的需要，有利于加强企业的信息资源管理。</a:t>
            </a:r>
            <a:r>
              <a:rPr lang="zh-CN" altLang="en-US" sz="2000">
                <a:latin typeface="Arial" charset="0"/>
              </a:rPr>
              <a:t> </a:t>
            </a:r>
          </a:p>
        </p:txBody>
      </p:sp>
      <p:sp>
        <p:nvSpPr>
          <p:cNvPr id="1894428" name="Rectangle 28"/>
          <p:cNvSpPr>
            <a:spLocks noGrp="1" noChangeArrowheads="1"/>
          </p:cNvSpPr>
          <p:nvPr>
            <p:ph type="title"/>
          </p:nvPr>
        </p:nvSpPr>
        <p:spPr>
          <a:xfrm>
            <a:off x="1365250" y="965200"/>
            <a:ext cx="7334250" cy="593725"/>
          </a:xfrm>
        </p:spPr>
        <p:txBody>
          <a:bodyPr/>
          <a:lstStyle/>
          <a:p>
            <a:r>
              <a:rPr lang="zh-CN" altLang="en-US" sz="4000" b="1">
                <a:solidFill>
                  <a:schemeClr val="tx1"/>
                </a:solidFill>
                <a:latin typeface="华文行楷" pitchFamily="2" charset="-122"/>
                <a:ea typeface="华文行楷" pitchFamily="2" charset="-122"/>
              </a:rPr>
              <a:t>信息系统运行管理的组织机构</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5" name="Rectangle 3"/>
          <p:cNvSpPr>
            <a:spLocks noGrp="1" noChangeArrowheads="1"/>
          </p:cNvSpPr>
          <p:nvPr>
            <p:ph type="title"/>
          </p:nvPr>
        </p:nvSpPr>
        <p:spPr>
          <a:xfrm>
            <a:off x="1042988" y="549275"/>
            <a:ext cx="7772400" cy="1143000"/>
          </a:xfrm>
          <a:noFill/>
          <a:ln/>
        </p:spPr>
        <p:txBody>
          <a:bodyPr/>
          <a:lstStyle/>
          <a:p>
            <a:r>
              <a:rPr lang="zh-CN" altLang="en-US" b="1">
                <a:solidFill>
                  <a:srgbClr val="0A0A0E"/>
                </a:solidFill>
                <a:effectLst>
                  <a:outerShdw blurRad="38100" dist="38100" dir="2700000" algn="tl">
                    <a:srgbClr val="C0C0C0"/>
                  </a:outerShdw>
                </a:effectLst>
              </a:rPr>
              <a:t>第七章 管理信息系统的管理</a:t>
            </a:r>
          </a:p>
        </p:txBody>
      </p:sp>
      <p:sp>
        <p:nvSpPr>
          <p:cNvPr id="1748997" name="AutoShape 5">
            <a:hlinkClick r:id="rId2" action="ppaction://hlinksldjump" highlightClick="1"/>
          </p:cNvPr>
          <p:cNvSpPr>
            <a:spLocks noChangeArrowheads="1"/>
          </p:cNvSpPr>
          <p:nvPr/>
        </p:nvSpPr>
        <p:spPr bwMode="auto">
          <a:xfrm>
            <a:off x="1187624" y="2204864"/>
            <a:ext cx="6055568" cy="2736502"/>
          </a:xfrm>
          <a:prstGeom prst="actionButtonBlank">
            <a:avLst/>
          </a:prstGeom>
          <a:noFill/>
          <a:ln w="9525">
            <a:noFill/>
            <a:miter lim="800000"/>
            <a:headEnd/>
            <a:tailEnd/>
          </a:ln>
          <a:effectLst/>
        </p:spPr>
        <p:txBody>
          <a:bodyPr wrap="none" anchor="ctr"/>
          <a:lstStyle/>
          <a:p>
            <a:r>
              <a:rPr lang="en-US" altLang="zh-CN" sz="3200" b="1" dirty="0" smtClean="0">
                <a:latin typeface="+mn-ea"/>
                <a:ea typeface="+mn-ea"/>
              </a:rPr>
              <a:t>7.1  </a:t>
            </a:r>
            <a:r>
              <a:rPr lang="zh-CN" altLang="zh-CN" sz="3200" b="1" dirty="0" smtClean="0">
                <a:latin typeface="+mn-ea"/>
                <a:ea typeface="+mn-ea"/>
              </a:rPr>
              <a:t>管理信息系统的开发管理</a:t>
            </a:r>
          </a:p>
          <a:p>
            <a:r>
              <a:rPr kumimoji="1" lang="en-US" altLang="zh-CN" sz="3200" b="1" dirty="0" smtClean="0">
                <a:solidFill>
                  <a:srgbClr val="0A0A0E"/>
                </a:solidFill>
                <a:latin typeface="+mn-ea"/>
                <a:ea typeface="+mn-ea"/>
              </a:rPr>
              <a:t>7.2  </a:t>
            </a:r>
            <a:r>
              <a:rPr kumimoji="1" lang="zh-CN" altLang="en-US" sz="3200" b="1" dirty="0" smtClean="0">
                <a:solidFill>
                  <a:srgbClr val="0A0A0E"/>
                </a:solidFill>
                <a:latin typeface="+mn-ea"/>
                <a:ea typeface="+mn-ea"/>
              </a:rPr>
              <a:t>管理信息系统</a:t>
            </a:r>
            <a:r>
              <a:rPr kumimoji="1" lang="zh-CN" altLang="en-US" sz="3200" b="1" dirty="0">
                <a:solidFill>
                  <a:srgbClr val="0A0A0E"/>
                </a:solidFill>
                <a:latin typeface="+mn-ea"/>
                <a:ea typeface="+mn-ea"/>
              </a:rPr>
              <a:t>的运行</a:t>
            </a:r>
            <a:r>
              <a:rPr kumimoji="1" lang="zh-CN" altLang="en-US" sz="3200" b="1" dirty="0" smtClean="0">
                <a:solidFill>
                  <a:srgbClr val="0A0A0E"/>
                </a:solidFill>
                <a:latin typeface="+mn-ea"/>
                <a:ea typeface="+mn-ea"/>
              </a:rPr>
              <a:t>管理</a:t>
            </a:r>
            <a:endParaRPr kumimoji="1" lang="en-US" altLang="zh-CN" sz="3200" b="1" dirty="0" smtClean="0">
              <a:solidFill>
                <a:srgbClr val="0A0A0E"/>
              </a:solidFill>
              <a:latin typeface="+mn-ea"/>
              <a:ea typeface="+mn-ea"/>
            </a:endParaRPr>
          </a:p>
          <a:p>
            <a:r>
              <a:rPr kumimoji="1" lang="en-US" altLang="zh-CN" sz="3200" b="1" dirty="0" smtClean="0">
                <a:solidFill>
                  <a:srgbClr val="0A0A0E"/>
                </a:solidFill>
                <a:latin typeface="+mn-ea"/>
              </a:rPr>
              <a:t>7.3  </a:t>
            </a:r>
            <a:r>
              <a:rPr kumimoji="1" lang="zh-CN" altLang="en-US" sz="3200" b="1" dirty="0" smtClean="0">
                <a:solidFill>
                  <a:srgbClr val="0A0A0E"/>
                </a:solidFill>
                <a:latin typeface="+mn-ea"/>
              </a:rPr>
              <a:t>管理信息系统</a:t>
            </a:r>
            <a:r>
              <a:rPr kumimoji="1" lang="zh-CN" altLang="en-US" sz="3200" b="1" dirty="0" smtClean="0">
                <a:solidFill>
                  <a:srgbClr val="0A0A0E"/>
                </a:solidFill>
                <a:latin typeface="+mn-ea"/>
              </a:rPr>
              <a:t>的</a:t>
            </a:r>
            <a:r>
              <a:rPr kumimoji="1" lang="zh-CN" altLang="en-US" sz="3200" b="1" dirty="0" smtClean="0">
                <a:solidFill>
                  <a:srgbClr val="0A0A0E"/>
                </a:solidFill>
                <a:latin typeface="+mn-ea"/>
              </a:rPr>
              <a:t>安全</a:t>
            </a:r>
            <a:r>
              <a:rPr kumimoji="1" lang="zh-CN" altLang="en-US" sz="3200" b="1" dirty="0" smtClean="0">
                <a:solidFill>
                  <a:srgbClr val="0A0A0E"/>
                </a:solidFill>
                <a:latin typeface="+mn-ea"/>
              </a:rPr>
              <a:t>管理</a:t>
            </a:r>
            <a:endParaRPr kumimoji="1" lang="en-US" altLang="zh-CN" sz="3200" b="1" dirty="0" smtClean="0">
              <a:solidFill>
                <a:srgbClr val="0A0A0E"/>
              </a:solidFill>
              <a:latin typeface="+mn-ea"/>
            </a:endParaRPr>
          </a:p>
          <a:p>
            <a:r>
              <a:rPr kumimoji="1" lang="en-US" altLang="zh-CN" sz="3200" b="1" dirty="0" smtClean="0">
                <a:solidFill>
                  <a:srgbClr val="0A0A0E"/>
                </a:solidFill>
                <a:latin typeface="+mn-ea"/>
              </a:rPr>
              <a:t>7.4  </a:t>
            </a:r>
            <a:r>
              <a:rPr kumimoji="1" lang="zh-CN" altLang="en-US" sz="3200" b="1" dirty="0" smtClean="0">
                <a:solidFill>
                  <a:srgbClr val="0A0A0E"/>
                </a:solidFill>
                <a:latin typeface="+mn-ea"/>
              </a:rPr>
              <a:t>管理信息系统</a:t>
            </a:r>
            <a:r>
              <a:rPr kumimoji="1" lang="zh-CN" altLang="en-US" sz="3200" b="1" dirty="0" smtClean="0">
                <a:solidFill>
                  <a:srgbClr val="0A0A0E"/>
                </a:solidFill>
                <a:latin typeface="+mn-ea"/>
              </a:rPr>
              <a:t>的评价 </a:t>
            </a:r>
            <a:endParaRPr kumimoji="1" lang="en-US" altLang="zh-CN" sz="3200" b="1" dirty="0" smtClean="0">
              <a:solidFill>
                <a:srgbClr val="0A0A0E"/>
              </a:solidFill>
              <a:latin typeface="+mn-ea"/>
            </a:endParaRPr>
          </a:p>
          <a:p>
            <a:endParaRPr kumimoji="1" lang="en-US" altLang="zh-CN" sz="3200" b="1" dirty="0" smtClean="0">
              <a:solidFill>
                <a:srgbClr val="0A0A0E"/>
              </a:solidFill>
              <a:latin typeface="+mn-ea"/>
              <a:ea typeface="+mn-ea"/>
            </a:endParaRPr>
          </a:p>
          <a:p>
            <a:endParaRPr kumimoji="1" lang="zh-CN" altLang="en-US" sz="3200" b="1" dirty="0">
              <a:solidFill>
                <a:srgbClr val="0A0A0E"/>
              </a:solidFill>
              <a:latin typeface="+mn-ea"/>
              <a:ea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426"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a:t>2.</a:t>
            </a:r>
            <a:r>
              <a:rPr lang="zh-CN" altLang="en-US"/>
              <a:t>人员的配置与职责</a:t>
            </a:r>
          </a:p>
          <a:p>
            <a:pPr marL="627063" lvl="1" indent="-447675">
              <a:spcBef>
                <a:spcPct val="25000"/>
              </a:spcBef>
            </a:pPr>
            <a:r>
              <a:rPr lang="zh-CN" altLang="en-US">
                <a:latin typeface="Times New Roman" pitchFamily="18" charset="0"/>
              </a:rPr>
              <a:t>人员管理是信息系统运行成败的关键</a:t>
            </a:r>
          </a:p>
          <a:p>
            <a:pPr marL="627063" lvl="1" indent="-447675">
              <a:spcBef>
                <a:spcPct val="25000"/>
              </a:spcBef>
            </a:pPr>
            <a:r>
              <a:rPr lang="zh-CN" altLang="en-US">
                <a:latin typeface="Times New Roman" pitchFamily="18" charset="0"/>
              </a:rPr>
              <a:t>人员管理的内容</a:t>
            </a:r>
          </a:p>
          <a:p>
            <a:pPr marL="627063" lvl="1" indent="-447675">
              <a:spcBef>
                <a:spcPct val="25000"/>
              </a:spcBef>
            </a:pPr>
            <a:r>
              <a:rPr lang="zh-CN" altLang="en-US">
                <a:latin typeface="Times New Roman" pitchFamily="18" charset="0"/>
              </a:rPr>
              <a:t>人员的责任及其绩效评价原则</a:t>
            </a:r>
          </a:p>
          <a:p>
            <a:pPr marL="627063" lvl="1" indent="-447675">
              <a:spcBef>
                <a:spcPct val="25000"/>
              </a:spcBef>
            </a:pPr>
            <a:r>
              <a:rPr lang="zh-CN" altLang="en-US">
                <a:latin typeface="Times New Roman" pitchFamily="18" charset="0"/>
              </a:rPr>
              <a:t>信息系统管理人员的学习培训</a:t>
            </a:r>
            <a:endParaRPr lang="zh-CN" altLang="en-US"/>
          </a:p>
        </p:txBody>
      </p:sp>
      <p:sp>
        <p:nvSpPr>
          <p:cNvPr id="1895427" name="AutoShape 3">
            <a:hlinkClick r:id="" action="ppaction://noaction" highlightClick="1"/>
          </p:cNvPr>
          <p:cNvSpPr>
            <a:spLocks noChangeArrowheads="1"/>
          </p:cNvSpPr>
          <p:nvPr/>
        </p:nvSpPr>
        <p:spPr bwMode="auto">
          <a:xfrm>
            <a:off x="971550" y="836613"/>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7.2.1 </a:t>
            </a:r>
            <a:r>
              <a:rPr lang="zh-CN" altLang="en-US" sz="3200" b="1">
                <a:solidFill>
                  <a:srgbClr val="0A0A0E"/>
                </a:solidFill>
              </a:rPr>
              <a:t>运行管理的组织与制度</a:t>
            </a:r>
          </a:p>
        </p:txBody>
      </p:sp>
      <p:pic>
        <p:nvPicPr>
          <p:cNvPr id="1895428" name="Picture 4"/>
          <p:cNvPicPr>
            <a:picLocks noChangeAspect="1" noChangeArrowheads="1"/>
          </p:cNvPicPr>
          <p:nvPr/>
        </p:nvPicPr>
        <p:blipFill>
          <a:blip r:embed="rId2" cstate="print"/>
          <a:srcRect/>
          <a:stretch>
            <a:fillRect/>
          </a:stretch>
        </p:blipFill>
        <p:spPr bwMode="auto">
          <a:xfrm>
            <a:off x="900113" y="2492375"/>
            <a:ext cx="6264275" cy="35290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5428"/>
                                        </p:tgtEl>
                                        <p:attrNameLst>
                                          <p:attrName>style.visibility</p:attrName>
                                        </p:attrNameLst>
                                      </p:cBhvr>
                                      <p:to>
                                        <p:strVal val="visible"/>
                                      </p:to>
                                    </p:set>
                                    <p:anim calcmode="lin" valueType="num">
                                      <p:cBhvr additive="base">
                                        <p:cTn id="7" dur="500" fill="hold"/>
                                        <p:tgtEl>
                                          <p:spTgt spid="1895428"/>
                                        </p:tgtEl>
                                        <p:attrNameLst>
                                          <p:attrName>ppt_x</p:attrName>
                                        </p:attrNameLst>
                                      </p:cBhvr>
                                      <p:tavLst>
                                        <p:tav tm="0">
                                          <p:val>
                                            <p:strVal val="#ppt_x"/>
                                          </p:val>
                                        </p:tav>
                                        <p:tav tm="100000">
                                          <p:val>
                                            <p:strVal val="#ppt_x"/>
                                          </p:val>
                                        </p:tav>
                                      </p:tavLst>
                                    </p:anim>
                                    <p:anim calcmode="lin" valueType="num">
                                      <p:cBhvr additive="base">
                                        <p:cTn id="8" dur="500" fill="hold"/>
                                        <p:tgtEl>
                                          <p:spTgt spid="1895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6"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a:t>2</a:t>
            </a:r>
            <a:r>
              <a:rPr lang="en-US" altLang="zh-CN" b="1"/>
              <a:t>.</a:t>
            </a:r>
            <a:r>
              <a:rPr lang="zh-CN" altLang="en-US" b="1"/>
              <a:t>人员的配置与职责</a:t>
            </a:r>
          </a:p>
          <a:p>
            <a:pPr marL="627063" lvl="1" indent="-447675">
              <a:spcBef>
                <a:spcPct val="25000"/>
              </a:spcBef>
            </a:pPr>
            <a:r>
              <a:rPr lang="zh-CN" altLang="en-US" b="1">
                <a:latin typeface="Times New Roman" pitchFamily="18" charset="0"/>
              </a:rPr>
              <a:t>人员管理是信息系统运行成败的关键</a:t>
            </a:r>
          </a:p>
          <a:p>
            <a:pPr marL="627063" lvl="1" indent="-447675">
              <a:spcBef>
                <a:spcPct val="25000"/>
              </a:spcBef>
            </a:pPr>
            <a:r>
              <a:rPr lang="zh-CN" altLang="en-US" b="1">
                <a:latin typeface="Times New Roman" pitchFamily="18" charset="0"/>
              </a:rPr>
              <a:t>人员管理的内容</a:t>
            </a:r>
          </a:p>
          <a:p>
            <a:pPr marL="627063" lvl="1" indent="-447675">
              <a:spcBef>
                <a:spcPct val="25000"/>
              </a:spcBef>
            </a:pPr>
            <a:r>
              <a:rPr lang="zh-CN" altLang="en-US" b="1">
                <a:latin typeface="Times New Roman" pitchFamily="18" charset="0"/>
              </a:rPr>
              <a:t>人员的责任及其绩效评价原则</a:t>
            </a:r>
          </a:p>
          <a:p>
            <a:pPr marL="627063" lvl="1" indent="-447675">
              <a:spcBef>
                <a:spcPct val="25000"/>
              </a:spcBef>
            </a:pPr>
            <a:r>
              <a:rPr lang="zh-CN" altLang="en-US" b="1">
                <a:latin typeface="Times New Roman" pitchFamily="18" charset="0"/>
              </a:rPr>
              <a:t>信息系统管理人员的学习培训</a:t>
            </a:r>
            <a:endParaRPr lang="zh-CN" altLang="en-US" b="1"/>
          </a:p>
        </p:txBody>
      </p:sp>
      <p:sp>
        <p:nvSpPr>
          <p:cNvPr id="1798148" name="AutoShape 4">
            <a:hlinkClick r:id="" action="ppaction://noaction" highlightClick="1"/>
          </p:cNvPr>
          <p:cNvSpPr>
            <a:spLocks noChangeArrowheads="1"/>
          </p:cNvSpPr>
          <p:nvPr/>
        </p:nvSpPr>
        <p:spPr bwMode="auto">
          <a:xfrm>
            <a:off x="971550" y="836613"/>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7.2.1 </a:t>
            </a:r>
            <a:r>
              <a:rPr lang="zh-CN" altLang="en-US" sz="3200" b="1">
                <a:solidFill>
                  <a:srgbClr val="0A0A0E"/>
                </a:solidFill>
              </a:rPr>
              <a:t>运行管理的组织与制度</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9170"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b="1"/>
              <a:t>3.</a:t>
            </a:r>
            <a:r>
              <a:rPr lang="zh-CN" altLang="en-US" b="1"/>
              <a:t>系统运行的管理制度</a:t>
            </a:r>
          </a:p>
          <a:p>
            <a:pPr marL="627063" lvl="1" indent="-447675" algn="just"/>
            <a:r>
              <a:rPr lang="zh-CN" altLang="en-US" b="1">
                <a:latin typeface="Times New Roman" pitchFamily="18" charset="0"/>
              </a:rPr>
              <a:t>基础数据管理制度</a:t>
            </a:r>
          </a:p>
          <a:p>
            <a:pPr marL="627063" lvl="1" indent="-447675" algn="just"/>
            <a:r>
              <a:rPr lang="zh-CN" altLang="en-US" b="1">
                <a:latin typeface="Times New Roman" pitchFamily="18" charset="0"/>
              </a:rPr>
              <a:t>运行管理制度</a:t>
            </a:r>
          </a:p>
          <a:p>
            <a:pPr marL="627063" lvl="1" indent="-447675" algn="just"/>
            <a:r>
              <a:rPr lang="zh-CN" altLang="en-US" b="1">
                <a:latin typeface="Times New Roman" pitchFamily="18" charset="0"/>
              </a:rPr>
              <a:t>机房管理制度</a:t>
            </a:r>
          </a:p>
          <a:p>
            <a:pPr marL="627063" lvl="1" indent="-447675" algn="just"/>
            <a:r>
              <a:rPr lang="zh-CN" altLang="en-US" b="1">
                <a:latin typeface="Times New Roman" pitchFamily="18" charset="0"/>
              </a:rPr>
              <a:t>技术档案管理制度</a:t>
            </a:r>
            <a:endParaRPr lang="zh-CN" altLang="en-US" b="1"/>
          </a:p>
        </p:txBody>
      </p:sp>
      <p:sp>
        <p:nvSpPr>
          <p:cNvPr id="1799172" name="AutoShape 4">
            <a:hlinkClick r:id="" action="ppaction://noaction" highlightClick="1"/>
          </p:cNvPr>
          <p:cNvSpPr>
            <a:spLocks noChangeArrowheads="1"/>
          </p:cNvSpPr>
          <p:nvPr/>
        </p:nvSpPr>
        <p:spPr bwMode="auto">
          <a:xfrm>
            <a:off x="1116013" y="836613"/>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7.2.1 </a:t>
            </a:r>
            <a:r>
              <a:rPr lang="zh-CN" altLang="en-US" sz="3200" b="1">
                <a:solidFill>
                  <a:srgbClr val="0A0A0E"/>
                </a:solidFill>
              </a:rPr>
              <a:t>运行管理的组织与制度</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a:t>1.</a:t>
            </a:r>
            <a:r>
              <a:rPr lang="zh-CN" altLang="en-US"/>
              <a:t>收集数据</a:t>
            </a:r>
          </a:p>
          <a:p>
            <a:pPr marL="627063" lvl="1" indent="-447675" algn="just"/>
            <a:r>
              <a:rPr lang="zh-CN" altLang="en-US" sz="2400" b="1">
                <a:latin typeface="Times New Roman" pitchFamily="18" charset="0"/>
              </a:rPr>
              <a:t>数据收集包括数据采集、数据校验和数据录入三个方面</a:t>
            </a:r>
          </a:p>
          <a:p>
            <a:pPr marL="627063" lvl="1" indent="-447675" algn="just"/>
            <a:r>
              <a:rPr lang="zh-CN" altLang="en-US" sz="2400" b="1">
                <a:latin typeface="Times New Roman" pitchFamily="18" charset="0"/>
              </a:rPr>
              <a:t>数据采集要求及时、准确和完整</a:t>
            </a:r>
          </a:p>
          <a:p>
            <a:pPr marL="627063" lvl="1" indent="-447675" algn="just"/>
            <a:r>
              <a:rPr lang="zh-CN" altLang="en-US" sz="2400" b="1">
                <a:latin typeface="Times New Roman" pitchFamily="18" charset="0"/>
              </a:rPr>
              <a:t>数据校验是</a:t>
            </a:r>
            <a:r>
              <a:rPr lang="zh-CN" altLang="en-US" sz="2400" b="1">
                <a:latin typeface="Arial"/>
              </a:rPr>
              <a:t>“</a:t>
            </a:r>
            <a:r>
              <a:rPr lang="zh-CN" altLang="en-US" sz="2400" b="1">
                <a:latin typeface="Times New Roman" pitchFamily="18" charset="0"/>
              </a:rPr>
              <a:t>数据把关</a:t>
            </a:r>
            <a:r>
              <a:rPr lang="zh-CN" altLang="en-US" sz="2400" b="1">
                <a:latin typeface="Arial"/>
              </a:rPr>
              <a:t>”</a:t>
            </a:r>
            <a:r>
              <a:rPr lang="zh-CN" altLang="en-US" sz="2400" b="1">
                <a:latin typeface="Times New Roman" pitchFamily="18" charset="0"/>
              </a:rPr>
              <a:t>的工作，必须有实事求是的精神，要求数据校验员对系统所处理的业务有足够的了解</a:t>
            </a:r>
          </a:p>
          <a:p>
            <a:pPr marL="627063" lvl="1" indent="-447675" algn="just"/>
            <a:r>
              <a:rPr lang="zh-CN" altLang="en-US" sz="2400" b="1">
                <a:latin typeface="Times New Roman" pitchFamily="18" charset="0"/>
              </a:rPr>
              <a:t>数据录入工作的要求是迅速与准确</a:t>
            </a:r>
          </a:p>
        </p:txBody>
      </p:sp>
      <p:sp>
        <p:nvSpPr>
          <p:cNvPr id="1800196" name="AutoShape 4">
            <a:hlinkClick r:id="" action="ppaction://noaction" highlightClick="1"/>
          </p:cNvPr>
          <p:cNvSpPr>
            <a:spLocks noChangeArrowheads="1"/>
          </p:cNvSpPr>
          <p:nvPr/>
        </p:nvSpPr>
        <p:spPr bwMode="auto">
          <a:xfrm>
            <a:off x="1042988" y="836613"/>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 7.2.2 </a:t>
            </a:r>
            <a:r>
              <a:rPr lang="zh-CN" altLang="en-US" sz="3200" b="1">
                <a:solidFill>
                  <a:srgbClr val="0A0A0E"/>
                </a:solidFill>
              </a:rPr>
              <a:t>日常运行管理</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218"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a:t>2.</a:t>
            </a:r>
            <a:r>
              <a:rPr lang="zh-CN" altLang="en-US"/>
              <a:t>例行的信息处理和信息服务</a:t>
            </a:r>
            <a:r>
              <a:rPr lang="zh-CN" altLang="en-US" sz="3600"/>
              <a:t> </a:t>
            </a:r>
            <a:endParaRPr lang="zh-CN" altLang="en-US"/>
          </a:p>
          <a:p>
            <a:pPr marL="179388" lvl="1" indent="0">
              <a:lnSpc>
                <a:spcPct val="105000"/>
              </a:lnSpc>
              <a:buClr>
                <a:schemeClr val="bg1"/>
              </a:buClr>
              <a:buFontTx/>
              <a:buNone/>
            </a:pPr>
            <a:r>
              <a:rPr lang="zh-CN" altLang="en-US" sz="2400" b="1">
                <a:latin typeface="宋体" pitchFamily="2" charset="-122"/>
              </a:rPr>
              <a:t>例行的信息处理和信息服务，是按照系统研制中规定的各项规程，由软件操作人员定期或不定期地运行某些程序，如数据更新、统计分析、报表生成、数据的复制与保存、与外界的数据交流等</a:t>
            </a:r>
            <a:endParaRPr lang="zh-CN" altLang="en-US" sz="2400" b="1">
              <a:latin typeface="Times New Roman" pitchFamily="18" charset="0"/>
            </a:endParaRPr>
          </a:p>
        </p:txBody>
      </p:sp>
      <p:sp>
        <p:nvSpPr>
          <p:cNvPr id="1801220" name="AutoShape 4">
            <a:hlinkClick r:id="" action="ppaction://noaction" highlightClick="1"/>
          </p:cNvPr>
          <p:cNvSpPr>
            <a:spLocks noChangeArrowheads="1"/>
          </p:cNvSpPr>
          <p:nvPr/>
        </p:nvSpPr>
        <p:spPr bwMode="auto">
          <a:xfrm>
            <a:off x="971550" y="836613"/>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 7.2.2 </a:t>
            </a:r>
            <a:r>
              <a:rPr lang="zh-CN" altLang="en-US" sz="3200" b="1">
                <a:solidFill>
                  <a:srgbClr val="0A0A0E"/>
                </a:solidFill>
              </a:rPr>
              <a:t>日常运行管理</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42" name="Rectangle 2"/>
          <p:cNvSpPr>
            <a:spLocks noGrp="1" noChangeArrowheads="1"/>
          </p:cNvSpPr>
          <p:nvPr>
            <p:ph type="body" idx="1"/>
          </p:nvPr>
        </p:nvSpPr>
        <p:spPr>
          <a:xfrm>
            <a:off x="685800" y="1981200"/>
            <a:ext cx="7772400" cy="4184650"/>
          </a:xfrm>
        </p:spPr>
        <p:txBody>
          <a:bodyPr/>
          <a:lstStyle/>
          <a:p>
            <a:pPr marL="0" indent="0">
              <a:spcBef>
                <a:spcPct val="0"/>
              </a:spcBef>
              <a:buFontTx/>
              <a:buNone/>
            </a:pPr>
            <a:r>
              <a:rPr lang="en-US" altLang="zh-CN"/>
              <a:t>2.</a:t>
            </a:r>
            <a:r>
              <a:rPr lang="zh-CN" altLang="en-US" b="1">
                <a:latin typeface="宋体" pitchFamily="2" charset="-122"/>
              </a:rPr>
              <a:t>系统运行情况的记录</a:t>
            </a:r>
            <a:r>
              <a:rPr lang="zh-CN" altLang="en-US" sz="3600" b="1"/>
              <a:t> </a:t>
            </a:r>
            <a:endParaRPr lang="zh-CN" altLang="en-US" b="1"/>
          </a:p>
          <a:p>
            <a:pPr marL="628650" lvl="1" indent="-449263"/>
            <a:r>
              <a:rPr lang="zh-CN" altLang="en-US" b="1">
                <a:latin typeface="Times New Roman" pitchFamily="18" charset="0"/>
              </a:rPr>
              <a:t>信息系统工作数量</a:t>
            </a:r>
            <a:r>
              <a:rPr lang="zh-CN" altLang="en-US" b="1"/>
              <a:t> </a:t>
            </a:r>
          </a:p>
          <a:p>
            <a:pPr marL="628650" lvl="1" indent="-449263"/>
            <a:r>
              <a:rPr lang="zh-CN" altLang="en-US" b="1">
                <a:latin typeface="Times New Roman" pitchFamily="18" charset="0"/>
              </a:rPr>
              <a:t>信息系统工作效率</a:t>
            </a:r>
            <a:r>
              <a:rPr lang="zh-CN" altLang="en-US" b="1"/>
              <a:t> </a:t>
            </a:r>
          </a:p>
          <a:p>
            <a:pPr marL="628650" lvl="1" indent="-449263"/>
            <a:r>
              <a:rPr lang="zh-CN" altLang="en-US" b="1">
                <a:latin typeface="Times New Roman" pitchFamily="18" charset="0"/>
              </a:rPr>
              <a:t>系统所提供的信息服务的质量</a:t>
            </a:r>
            <a:r>
              <a:rPr lang="zh-CN" altLang="en-US" b="1"/>
              <a:t> </a:t>
            </a:r>
          </a:p>
          <a:p>
            <a:pPr marL="628650" lvl="1" indent="-449263"/>
            <a:r>
              <a:rPr lang="zh-CN" altLang="en-US" b="1">
                <a:latin typeface="Times New Roman" pitchFamily="18" charset="0"/>
              </a:rPr>
              <a:t>系统的维护修改情况</a:t>
            </a:r>
            <a:endParaRPr lang="zh-CN" altLang="en-US" b="1"/>
          </a:p>
          <a:p>
            <a:pPr marL="628650" lvl="1" indent="-449263"/>
            <a:r>
              <a:rPr lang="zh-CN" altLang="en-US" b="1">
                <a:latin typeface="Times New Roman" pitchFamily="18" charset="0"/>
              </a:rPr>
              <a:t>系统的故障情况</a:t>
            </a:r>
            <a:endParaRPr lang="zh-CN" altLang="en-US" b="1"/>
          </a:p>
        </p:txBody>
      </p:sp>
      <p:sp>
        <p:nvSpPr>
          <p:cNvPr id="1802244" name="AutoShape 4">
            <a:hlinkClick r:id="" action="ppaction://noaction" highlightClick="1"/>
          </p:cNvPr>
          <p:cNvSpPr>
            <a:spLocks noChangeArrowheads="1"/>
          </p:cNvSpPr>
          <p:nvPr/>
        </p:nvSpPr>
        <p:spPr bwMode="auto">
          <a:xfrm>
            <a:off x="1116013" y="981075"/>
            <a:ext cx="5546725" cy="914400"/>
          </a:xfrm>
          <a:prstGeom prst="actionButtonBlank">
            <a:avLst/>
          </a:prstGeom>
          <a:noFill/>
          <a:ln w="9525">
            <a:noFill/>
            <a:miter lim="800000"/>
            <a:headEnd/>
            <a:tailEnd/>
          </a:ln>
          <a:effectLst/>
        </p:spPr>
        <p:txBody>
          <a:bodyPr anchor="ctr"/>
          <a:lstStyle/>
          <a:p>
            <a:r>
              <a:rPr lang="en-US" altLang="zh-CN" sz="3200" b="1">
                <a:solidFill>
                  <a:srgbClr val="0A0A0E"/>
                </a:solidFill>
              </a:rPr>
              <a:t> 7.2.2 </a:t>
            </a:r>
            <a:r>
              <a:rPr lang="zh-CN" altLang="en-US" sz="3200" b="1">
                <a:solidFill>
                  <a:srgbClr val="0A0A0E"/>
                </a:solidFill>
              </a:rPr>
              <a:t>日常运行管理</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Text Box 2"/>
          <p:cNvSpPr txBox="1">
            <a:spLocks noChangeArrowheads="1"/>
          </p:cNvSpPr>
          <p:nvPr/>
        </p:nvSpPr>
        <p:spPr bwMode="auto">
          <a:xfrm>
            <a:off x="755650" y="1916113"/>
            <a:ext cx="4044950" cy="457200"/>
          </a:xfrm>
          <a:prstGeom prst="rect">
            <a:avLst/>
          </a:prstGeom>
          <a:noFill/>
          <a:ln w="9525">
            <a:noFill/>
            <a:miter lim="800000"/>
            <a:headEnd/>
            <a:tailEnd/>
          </a:ln>
          <a:effectLst/>
        </p:spPr>
        <p:txBody>
          <a:bodyPr wrap="none">
            <a:spAutoFit/>
          </a:bodyPr>
          <a:lstStyle/>
          <a:p>
            <a:r>
              <a:rPr lang="zh-CN" altLang="en-US" sz="2400">
                <a:latin typeface="Arial" charset="0"/>
                <a:ea typeface="黑体" pitchFamily="2" charset="-122"/>
              </a:rPr>
              <a:t>管理信息系统：“样品即产品”</a:t>
            </a:r>
          </a:p>
        </p:txBody>
      </p:sp>
      <p:sp>
        <p:nvSpPr>
          <p:cNvPr id="1866755" name="Text Box 3"/>
          <p:cNvSpPr txBox="1">
            <a:spLocks noChangeArrowheads="1"/>
          </p:cNvSpPr>
          <p:nvPr/>
        </p:nvSpPr>
        <p:spPr bwMode="auto">
          <a:xfrm>
            <a:off x="468313" y="2492375"/>
            <a:ext cx="7704137" cy="2720975"/>
          </a:xfrm>
          <a:prstGeom prst="rect">
            <a:avLst/>
          </a:prstGeom>
          <a:noFill/>
          <a:ln w="9525">
            <a:noFill/>
            <a:miter lim="800000"/>
            <a:headEnd/>
            <a:tailEnd/>
          </a:ln>
          <a:effectLst/>
        </p:spPr>
        <p:txBody>
          <a:bodyPr>
            <a:spAutoFit/>
          </a:bodyPr>
          <a:lstStyle/>
          <a:p>
            <a:pPr>
              <a:lnSpc>
                <a:spcPct val="180000"/>
              </a:lnSpc>
            </a:pPr>
            <a:r>
              <a:rPr lang="zh-CN" altLang="en-US" sz="2400" b="1">
                <a:latin typeface="宋体" pitchFamily="2" charset="-122"/>
              </a:rPr>
              <a:t>管理信息系统需要在使用中不断完善：</a:t>
            </a:r>
          </a:p>
          <a:p>
            <a:pPr>
              <a:lnSpc>
                <a:spcPct val="180000"/>
              </a:lnSpc>
            </a:pPr>
            <a:r>
              <a:rPr lang="en-US" altLang="zh-CN" sz="2400" b="1">
                <a:latin typeface="宋体" pitchFamily="2" charset="-122"/>
              </a:rPr>
              <a:t>1</a:t>
            </a:r>
            <a:r>
              <a:rPr lang="zh-CN" altLang="en-US" sz="2400" b="1">
                <a:latin typeface="宋体" pitchFamily="2" charset="-122"/>
              </a:rPr>
              <a:t>、经过调试的系统难免有不尽如人意的地方，或有的地方效率可以提高，或有使用不够方便的地方；</a:t>
            </a:r>
          </a:p>
          <a:p>
            <a:pPr>
              <a:lnSpc>
                <a:spcPct val="180000"/>
              </a:lnSpc>
            </a:pPr>
            <a:r>
              <a:rPr lang="en-US" altLang="zh-CN" sz="2400" b="1">
                <a:latin typeface="宋体" pitchFamily="2" charset="-122"/>
              </a:rPr>
              <a:t>2</a:t>
            </a:r>
            <a:r>
              <a:rPr lang="zh-CN" altLang="en-US" sz="2400" b="1">
                <a:latin typeface="宋体" pitchFamily="2" charset="-122"/>
              </a:rPr>
              <a:t>、管理环境的新的变化，对信息系统提出了新的要求。</a:t>
            </a:r>
          </a:p>
        </p:txBody>
      </p:sp>
      <p:sp>
        <p:nvSpPr>
          <p:cNvPr id="1866756" name="AutoShape 4">
            <a:hlinkClick r:id="" action="ppaction://noaction" highlightClick="1"/>
          </p:cNvPr>
          <p:cNvSpPr>
            <a:spLocks noChangeArrowheads="1"/>
          </p:cNvSpPr>
          <p:nvPr/>
        </p:nvSpPr>
        <p:spPr bwMode="auto">
          <a:xfrm>
            <a:off x="1258888" y="981075"/>
            <a:ext cx="3386137"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p:cNvSpPr>
            <a:spLocks noGrp="1" noChangeArrowheads="1"/>
          </p:cNvSpPr>
          <p:nvPr>
            <p:ph type="title"/>
          </p:nvPr>
        </p:nvSpPr>
        <p:spPr>
          <a:xfrm>
            <a:off x="1187450" y="1412875"/>
            <a:ext cx="7053263" cy="990600"/>
          </a:xfrm>
        </p:spPr>
        <p:txBody>
          <a:bodyPr/>
          <a:lstStyle/>
          <a:p>
            <a:r>
              <a:rPr lang="zh-CN" altLang="en-US" sz="3200" b="1">
                <a:solidFill>
                  <a:schemeClr val="tx1"/>
                </a:solidFill>
              </a:rPr>
              <a:t>系统维护的类型和意义</a:t>
            </a:r>
          </a:p>
        </p:txBody>
      </p:sp>
      <p:sp>
        <p:nvSpPr>
          <p:cNvPr id="1861635" name="Rectangle 3"/>
          <p:cNvSpPr>
            <a:spLocks noGrp="1" noChangeArrowheads="1"/>
          </p:cNvSpPr>
          <p:nvPr>
            <p:ph type="body" idx="1"/>
          </p:nvPr>
        </p:nvSpPr>
        <p:spPr>
          <a:xfrm>
            <a:off x="755650" y="2420938"/>
            <a:ext cx="7772400" cy="3598862"/>
          </a:xfrm>
        </p:spPr>
        <p:txBody>
          <a:bodyPr/>
          <a:lstStyle/>
          <a:p>
            <a:pPr marL="0" indent="0">
              <a:lnSpc>
                <a:spcPct val="90000"/>
              </a:lnSpc>
              <a:buClr>
                <a:schemeClr val="hlink"/>
              </a:buClr>
            </a:pPr>
            <a:r>
              <a:rPr lang="en-US" altLang="zh-CN" sz="3000" b="1">
                <a:solidFill>
                  <a:schemeClr val="tx1"/>
                </a:solidFill>
              </a:rPr>
              <a:t> </a:t>
            </a:r>
            <a:r>
              <a:rPr lang="zh-CN" altLang="en-US" sz="3000" b="1">
                <a:solidFill>
                  <a:schemeClr val="tx1"/>
                </a:solidFill>
              </a:rPr>
              <a:t>运行过程中需要进行维护</a:t>
            </a:r>
          </a:p>
          <a:p>
            <a:pPr marL="542925" lvl="1" indent="-363538">
              <a:lnSpc>
                <a:spcPct val="90000"/>
              </a:lnSpc>
              <a:buClr>
                <a:srgbClr val="CC3300"/>
              </a:buClr>
              <a:buSzPct val="70000"/>
              <a:buFont typeface="Wingdings" pitchFamily="2" charset="2"/>
              <a:buChar char="p"/>
            </a:pPr>
            <a:r>
              <a:rPr lang="zh-CN" altLang="en-US" sz="2600" b="1">
                <a:solidFill>
                  <a:schemeClr val="tx1"/>
                </a:solidFill>
                <a:latin typeface="Verdana" pitchFamily="34" charset="0"/>
              </a:rPr>
              <a:t>软件有错误</a:t>
            </a:r>
            <a:r>
              <a:rPr lang="en-US" altLang="zh-CN" sz="2600" b="1">
                <a:solidFill>
                  <a:schemeClr val="tx1"/>
                </a:solidFill>
                <a:latin typeface="Verdana" pitchFamily="34" charset="0"/>
              </a:rPr>
              <a:t>: </a:t>
            </a:r>
            <a:r>
              <a:rPr lang="zh-CN" altLang="en-US" sz="2400" b="1">
                <a:latin typeface="Times New Roman" pitchFamily="18" charset="0"/>
              </a:rPr>
              <a:t>在特定的使用条件下暴露出一些潜在的程序错误和设计缺陷，需要改正</a:t>
            </a:r>
            <a:endParaRPr lang="zh-CN" altLang="en-US" sz="2600" b="1">
              <a:solidFill>
                <a:schemeClr val="tx1"/>
              </a:solidFill>
              <a:latin typeface="Verdana" pitchFamily="34" charset="0"/>
            </a:endParaRPr>
          </a:p>
          <a:p>
            <a:pPr marL="542925" lvl="1" indent="-363538">
              <a:lnSpc>
                <a:spcPct val="90000"/>
              </a:lnSpc>
              <a:buClr>
                <a:srgbClr val="CC3300"/>
              </a:buClr>
              <a:buSzPct val="70000"/>
              <a:buFont typeface="Wingdings" pitchFamily="2" charset="2"/>
              <a:buChar char="p"/>
            </a:pPr>
            <a:r>
              <a:rPr lang="zh-CN" altLang="en-US" sz="2600" b="1">
                <a:solidFill>
                  <a:schemeClr val="tx1"/>
                </a:solidFill>
                <a:latin typeface="Verdana" pitchFamily="34" charset="0"/>
              </a:rPr>
              <a:t>有新的功能要求</a:t>
            </a:r>
            <a:r>
              <a:rPr lang="en-US" altLang="zh-CN" sz="2600" b="1">
                <a:solidFill>
                  <a:schemeClr val="tx1"/>
                </a:solidFill>
                <a:latin typeface="Verdana" pitchFamily="34" charset="0"/>
              </a:rPr>
              <a:t>: </a:t>
            </a:r>
            <a:r>
              <a:rPr lang="zh-CN" altLang="en-US" sz="2400" b="1">
                <a:latin typeface="Times New Roman" pitchFamily="18" charset="0"/>
              </a:rPr>
              <a:t>为了满足变更要求，需要修改软件把这些要求纳入到软件产品中</a:t>
            </a:r>
            <a:endParaRPr lang="zh-CN" altLang="en-US" sz="2600" b="1">
              <a:solidFill>
                <a:schemeClr val="tx1"/>
              </a:solidFill>
              <a:latin typeface="Verdana" pitchFamily="34" charset="0"/>
            </a:endParaRPr>
          </a:p>
          <a:p>
            <a:pPr marL="542925" lvl="1" indent="-363538">
              <a:lnSpc>
                <a:spcPct val="90000"/>
              </a:lnSpc>
              <a:buClr>
                <a:srgbClr val="CC3300"/>
              </a:buClr>
              <a:buSzPct val="70000"/>
              <a:buFont typeface="Wingdings" pitchFamily="2" charset="2"/>
              <a:buChar char="p"/>
            </a:pPr>
            <a:r>
              <a:rPr lang="zh-CN" altLang="en-US" sz="2600" b="1">
                <a:solidFill>
                  <a:schemeClr val="tx1"/>
                </a:solidFill>
              </a:rPr>
              <a:t>环境变化对</a:t>
            </a:r>
            <a:r>
              <a:rPr lang="en-US" altLang="zh-CN" sz="2600" b="1">
                <a:solidFill>
                  <a:schemeClr val="tx1"/>
                </a:solidFill>
              </a:rPr>
              <a:t>IS</a:t>
            </a:r>
            <a:r>
              <a:rPr lang="zh-CN" altLang="en-US" sz="2600" b="1">
                <a:solidFill>
                  <a:schemeClr val="tx1"/>
                </a:solidFill>
              </a:rPr>
              <a:t>提出新的要求</a:t>
            </a:r>
            <a:r>
              <a:rPr lang="en-US" altLang="zh-CN" sz="2600" b="1">
                <a:solidFill>
                  <a:schemeClr val="tx1"/>
                </a:solidFill>
              </a:rPr>
              <a:t>:  </a:t>
            </a:r>
            <a:r>
              <a:rPr lang="zh-CN" altLang="en-US" sz="2400" b="1">
                <a:latin typeface="Times New Roman" pitchFamily="18" charset="0"/>
              </a:rPr>
              <a:t>在系统使用过程中数据环境发生变化</a:t>
            </a:r>
            <a:endParaRPr lang="zh-CN" altLang="en-US" sz="2600" b="1">
              <a:solidFill>
                <a:schemeClr val="tx1"/>
              </a:solidFill>
            </a:endParaRPr>
          </a:p>
          <a:p>
            <a:pPr marL="0" indent="0">
              <a:lnSpc>
                <a:spcPct val="90000"/>
              </a:lnSpc>
              <a:buClr>
                <a:schemeClr val="hlink"/>
              </a:buClr>
            </a:pPr>
            <a:r>
              <a:rPr lang="zh-CN" altLang="en-US" sz="3000" b="1">
                <a:solidFill>
                  <a:schemeClr val="tx1"/>
                </a:solidFill>
              </a:rPr>
              <a:t> 延长系统的生命周期</a:t>
            </a:r>
          </a:p>
        </p:txBody>
      </p:sp>
      <p:sp>
        <p:nvSpPr>
          <p:cNvPr id="1861639" name="AutoShape 7">
            <a:hlinkClick r:id="" action="ppaction://noaction" highlightClick="1"/>
          </p:cNvPr>
          <p:cNvSpPr>
            <a:spLocks noChangeArrowheads="1"/>
          </p:cNvSpPr>
          <p:nvPr/>
        </p:nvSpPr>
        <p:spPr bwMode="auto">
          <a:xfrm>
            <a:off x="1258888" y="981075"/>
            <a:ext cx="4968875" cy="914400"/>
          </a:xfrm>
          <a:prstGeom prst="actionButtonBlank">
            <a:avLst/>
          </a:prstGeom>
          <a:noFill/>
          <a:ln w="9525">
            <a:noFill/>
            <a:miter lim="800000"/>
            <a:headEnd/>
            <a:tailEnd/>
          </a:ln>
          <a:effectLst/>
        </p:spPr>
        <p:txBody>
          <a:bodyPr anchor="ctr"/>
          <a:lstStyle/>
          <a:p>
            <a:r>
              <a:rPr lang="en-US" altLang="zh-CN" sz="3600" b="1">
                <a:solidFill>
                  <a:srgbClr val="0A0A0E"/>
                </a:solidFill>
              </a:rPr>
              <a:t>7.2.3 </a:t>
            </a:r>
            <a:r>
              <a:rPr lang="zh-CN" altLang="en-US" sz="36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Grp="1" noChangeArrowheads="1"/>
          </p:cNvSpPr>
          <p:nvPr>
            <p:ph type="title"/>
          </p:nvPr>
        </p:nvSpPr>
        <p:spPr>
          <a:xfrm>
            <a:off x="1331913" y="836613"/>
            <a:ext cx="7332662" cy="777875"/>
          </a:xfrm>
        </p:spPr>
        <p:txBody>
          <a:bodyPr/>
          <a:lstStyle/>
          <a:p>
            <a:r>
              <a:rPr lang="zh-CN" altLang="en-US" sz="3600" b="1">
                <a:solidFill>
                  <a:schemeClr val="tx1"/>
                </a:solidFill>
                <a:latin typeface="宋体" pitchFamily="2" charset="-122"/>
              </a:rPr>
              <a:t>系统维护成本</a:t>
            </a:r>
          </a:p>
        </p:txBody>
      </p:sp>
      <p:pic>
        <p:nvPicPr>
          <p:cNvPr id="1862659" name="Picture 3"/>
          <p:cNvPicPr>
            <a:picLocks noGrp="1" noChangeAspect="1" noChangeArrowheads="1"/>
          </p:cNvPicPr>
          <p:nvPr>
            <p:ph idx="1"/>
          </p:nvPr>
        </p:nvPicPr>
        <p:blipFill>
          <a:blip r:embed="rId3" cstate="print"/>
          <a:srcRect/>
          <a:stretch>
            <a:fillRect/>
          </a:stretch>
        </p:blipFill>
        <p:spPr>
          <a:xfrm>
            <a:off x="755650" y="2205038"/>
            <a:ext cx="7313613" cy="3240087"/>
          </a:xfrm>
          <a:noFill/>
          <a:ln/>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type="body" idx="1"/>
          </p:nvPr>
        </p:nvSpPr>
        <p:spPr>
          <a:xfrm>
            <a:off x="468313" y="2060575"/>
            <a:ext cx="7989887" cy="4105275"/>
          </a:xfrm>
        </p:spPr>
        <p:txBody>
          <a:bodyPr/>
          <a:lstStyle/>
          <a:p>
            <a:pPr marL="0" indent="0">
              <a:spcBef>
                <a:spcPct val="0"/>
              </a:spcBef>
              <a:buFontTx/>
              <a:buNone/>
            </a:pPr>
            <a:r>
              <a:rPr lang="zh-CN" altLang="en-US" b="1"/>
              <a:t>维护工作中常见的问题</a:t>
            </a:r>
            <a:r>
              <a:rPr lang="zh-CN" altLang="en-US" sz="3600"/>
              <a:t> </a:t>
            </a:r>
            <a:endParaRPr lang="zh-CN" altLang="en-US"/>
          </a:p>
          <a:p>
            <a:pPr marL="627063" lvl="1" indent="-447675" algn="just"/>
            <a:r>
              <a:rPr lang="zh-CN" altLang="en-US" sz="2400" b="1">
                <a:latin typeface="Times New Roman" pitchFamily="18" charset="0"/>
              </a:rPr>
              <a:t>理解别人写的程序通常非常困难，而且困难程度随着软件配置成份的减少而迅速增加</a:t>
            </a:r>
          </a:p>
          <a:p>
            <a:pPr marL="627063" lvl="1" indent="-447675" algn="just"/>
            <a:r>
              <a:rPr lang="zh-CN" altLang="en-US" sz="2400" b="1"/>
              <a:t>需要维护的软件往往没有合适的文档，或者文档资料显著不足</a:t>
            </a:r>
          </a:p>
          <a:p>
            <a:pPr marL="627063" lvl="1" indent="-447675" algn="just"/>
            <a:r>
              <a:rPr lang="zh-CN" altLang="en-US" sz="2400" b="1"/>
              <a:t>当要求对软件进行维护时，不能指望由开发人员来仔细说明软件</a:t>
            </a:r>
          </a:p>
          <a:p>
            <a:pPr marL="627063" lvl="1" indent="-447675" algn="just"/>
            <a:r>
              <a:rPr lang="zh-CN" altLang="en-US" sz="2400" b="1"/>
              <a:t>绝大多数系统在设计时没有考虑将来的修改</a:t>
            </a:r>
          </a:p>
        </p:txBody>
      </p:sp>
      <p:sp>
        <p:nvSpPr>
          <p:cNvPr id="1803268" name="AutoShape 4">
            <a:hlinkClick r:id="" action="ppaction://noaction" highlightClick="1"/>
          </p:cNvPr>
          <p:cNvSpPr>
            <a:spLocks noChangeArrowheads="1"/>
          </p:cNvSpPr>
          <p:nvPr/>
        </p:nvSpPr>
        <p:spPr bwMode="auto">
          <a:xfrm>
            <a:off x="1258888" y="981075"/>
            <a:ext cx="4968875" cy="914400"/>
          </a:xfrm>
          <a:prstGeom prst="actionButtonBlank">
            <a:avLst/>
          </a:prstGeom>
          <a:noFill/>
          <a:ln w="9525">
            <a:noFill/>
            <a:miter lim="800000"/>
            <a:headEnd/>
            <a:tailEnd/>
          </a:ln>
          <a:effectLst/>
        </p:spPr>
        <p:txBody>
          <a:bodyPr anchor="ctr"/>
          <a:lstStyle/>
          <a:p>
            <a:r>
              <a:rPr lang="en-US" altLang="zh-CN" sz="3600" b="1">
                <a:solidFill>
                  <a:srgbClr val="0A0A0E"/>
                </a:solidFill>
              </a:rPr>
              <a:t>7.2.3 </a:t>
            </a:r>
            <a:r>
              <a:rPr lang="zh-CN" altLang="en-US" sz="36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981200"/>
            <a:ext cx="7918648" cy="4184650"/>
          </a:xfrm>
        </p:spPr>
        <p:txBody>
          <a:bodyPr/>
          <a:lstStyle/>
          <a:p>
            <a:pPr marL="0" indent="0">
              <a:lnSpc>
                <a:spcPct val="90000"/>
              </a:lnSpc>
              <a:spcBef>
                <a:spcPct val="0"/>
              </a:spcBef>
              <a:buFontTx/>
              <a:buNone/>
            </a:pPr>
            <a:r>
              <a:rPr lang="en-US" altLang="zh-CN" dirty="0" smtClean="0"/>
              <a:t>7.1.1 </a:t>
            </a:r>
            <a:r>
              <a:rPr lang="zh-CN" altLang="en-US" dirty="0" smtClean="0"/>
              <a:t>项目管理概述</a:t>
            </a:r>
            <a:r>
              <a:rPr lang="zh-CN" altLang="en-US" dirty="0" smtClean="0">
                <a:latin typeface="宋体" pitchFamily="2" charset="-122"/>
              </a:rPr>
              <a:t> </a:t>
            </a:r>
            <a:endParaRPr lang="zh-CN" altLang="en-US" sz="3600" dirty="0">
              <a:latin typeface="宋体" pitchFamily="2" charset="-122"/>
            </a:endParaRPr>
          </a:p>
          <a:p>
            <a:pPr>
              <a:buNone/>
            </a:pPr>
            <a:r>
              <a:rPr lang="en-US" altLang="zh-CN" b="1" dirty="0" smtClean="0"/>
              <a:t>1</a:t>
            </a:r>
            <a:r>
              <a:rPr lang="zh-CN" altLang="zh-CN" b="1" dirty="0" smtClean="0"/>
              <a:t>．项目</a:t>
            </a:r>
            <a:r>
              <a:rPr lang="zh-CN" altLang="zh-CN" b="1" dirty="0" smtClean="0"/>
              <a:t>定义</a:t>
            </a:r>
            <a:endParaRPr lang="en-US" altLang="zh-CN" b="1" dirty="0" smtClean="0"/>
          </a:p>
          <a:p>
            <a:pPr>
              <a:buNone/>
            </a:pPr>
            <a:r>
              <a:rPr lang="zh-CN" altLang="zh-CN" dirty="0" smtClean="0"/>
              <a:t>所谓项目，就是在既定的资源和要求的限制下，为实现某种目标而相互联系的一次性的工作任务</a:t>
            </a:r>
            <a:r>
              <a:rPr lang="zh-CN" altLang="zh-CN" dirty="0" smtClean="0"/>
              <a:t>。</a:t>
            </a:r>
            <a:endParaRPr lang="en-US" altLang="zh-CN" dirty="0" smtClean="0"/>
          </a:p>
          <a:p>
            <a:pPr>
              <a:buNone/>
            </a:pPr>
            <a:r>
              <a:rPr lang="en-US" altLang="zh-CN" b="1" dirty="0" smtClean="0"/>
              <a:t>2</a:t>
            </a:r>
            <a:r>
              <a:rPr lang="zh-CN" altLang="zh-CN" b="1" dirty="0" smtClean="0"/>
              <a:t>．管理信息系统项目的</a:t>
            </a:r>
            <a:r>
              <a:rPr lang="zh-CN" altLang="zh-CN" b="1" dirty="0" smtClean="0"/>
              <a:t>特点</a:t>
            </a:r>
            <a:endParaRPr lang="en-US" altLang="zh-CN" b="1" dirty="0" smtClean="0"/>
          </a:p>
          <a:p>
            <a:pPr>
              <a:buNone/>
            </a:pPr>
            <a:r>
              <a:rPr lang="zh-CN" altLang="zh-CN" dirty="0" smtClean="0"/>
              <a:t>（</a:t>
            </a:r>
            <a:r>
              <a:rPr lang="en-US" altLang="zh-CN" dirty="0" smtClean="0"/>
              <a:t>1</a:t>
            </a:r>
            <a:r>
              <a:rPr lang="zh-CN" altLang="zh-CN" dirty="0" smtClean="0"/>
              <a:t>）明确的目标</a:t>
            </a: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solidFill>
                  <a:srgbClr val="0A0A0E"/>
                </a:solidFill>
              </a:rPr>
              <a:t>7.1 </a:t>
            </a:r>
            <a:r>
              <a:rPr lang="zh-CN" altLang="en-US" sz="3200" b="1" dirty="0">
                <a:solidFill>
                  <a:srgbClr val="0A0A0E"/>
                </a:solidFill>
              </a:rPr>
              <a:t>管理信息系统</a:t>
            </a:r>
            <a:r>
              <a:rPr lang="zh-CN" altLang="en-US" sz="3200" b="1" dirty="0" smtClean="0">
                <a:solidFill>
                  <a:srgbClr val="0A0A0E"/>
                </a:solidFill>
              </a:rPr>
              <a:t>的开发管理 </a:t>
            </a:r>
            <a:endParaRPr lang="zh-CN" altLang="en-US" sz="3200" b="1" dirty="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ChangeArrowheads="1"/>
          </p:cNvSpPr>
          <p:nvPr>
            <p:ph type="body" idx="1"/>
          </p:nvPr>
        </p:nvSpPr>
        <p:spPr>
          <a:xfrm>
            <a:off x="685800" y="1981200"/>
            <a:ext cx="7772400" cy="4184650"/>
          </a:xfrm>
        </p:spPr>
        <p:txBody>
          <a:bodyPr/>
          <a:lstStyle/>
          <a:p>
            <a:pPr marL="0" indent="0">
              <a:lnSpc>
                <a:spcPct val="90000"/>
              </a:lnSpc>
              <a:spcBef>
                <a:spcPct val="0"/>
              </a:spcBef>
              <a:buFontTx/>
              <a:buNone/>
            </a:pPr>
            <a:r>
              <a:rPr lang="en-US" altLang="zh-CN" b="1"/>
              <a:t>2.</a:t>
            </a:r>
            <a:r>
              <a:rPr lang="zh-CN" altLang="en-US" b="1"/>
              <a:t>衡量系统维护的指标</a:t>
            </a:r>
            <a:r>
              <a:rPr lang="zh-CN" altLang="en-US" sz="3600" b="1"/>
              <a:t> </a:t>
            </a:r>
          </a:p>
          <a:p>
            <a:pPr marL="627063" lvl="1" indent="-447675"/>
            <a:r>
              <a:rPr lang="zh-CN" altLang="en-US" b="1">
                <a:latin typeface="宋体" pitchFamily="2" charset="-122"/>
              </a:rPr>
              <a:t>可理解性 </a:t>
            </a:r>
          </a:p>
          <a:p>
            <a:pPr marL="627063" lvl="1" indent="-447675"/>
            <a:r>
              <a:rPr lang="zh-CN" altLang="en-US" b="1">
                <a:latin typeface="宋体" pitchFamily="2" charset="-122"/>
              </a:rPr>
              <a:t>可测试性</a:t>
            </a:r>
          </a:p>
          <a:p>
            <a:pPr marL="627063" lvl="1" indent="-447675"/>
            <a:r>
              <a:rPr lang="zh-CN" altLang="en-US" b="1">
                <a:latin typeface="宋体" pitchFamily="2" charset="-122"/>
              </a:rPr>
              <a:t>可修改性</a:t>
            </a:r>
          </a:p>
          <a:p>
            <a:pPr marL="627063" lvl="1" indent="-447675"/>
            <a:r>
              <a:rPr lang="zh-CN" altLang="en-US" b="1">
                <a:latin typeface="宋体" pitchFamily="2" charset="-122"/>
              </a:rPr>
              <a:t>文档</a:t>
            </a:r>
            <a:r>
              <a:rPr lang="zh-CN" altLang="en-US">
                <a:latin typeface="宋体" pitchFamily="2" charset="-122"/>
              </a:rPr>
              <a:t> </a:t>
            </a:r>
          </a:p>
          <a:p>
            <a:pPr marL="0" indent="0">
              <a:buFont typeface="Wingdings" pitchFamily="2" charset="2"/>
              <a:buNone/>
            </a:pPr>
            <a:endParaRPr lang="en-US" altLang="zh-CN"/>
          </a:p>
        </p:txBody>
      </p:sp>
      <p:sp>
        <p:nvSpPr>
          <p:cNvPr id="1804292" name="AutoShape 4">
            <a:hlinkClick r:id="" action="ppaction://noaction" highlightClick="1"/>
          </p:cNvPr>
          <p:cNvSpPr>
            <a:spLocks noChangeArrowheads="1"/>
          </p:cNvSpPr>
          <p:nvPr/>
        </p:nvSpPr>
        <p:spPr bwMode="auto">
          <a:xfrm>
            <a:off x="1476375" y="981075"/>
            <a:ext cx="3386138"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706" name="Rectangle 2"/>
          <p:cNvSpPr>
            <a:spLocks noGrp="1" noChangeArrowheads="1"/>
          </p:cNvSpPr>
          <p:nvPr>
            <p:ph type="title"/>
          </p:nvPr>
        </p:nvSpPr>
        <p:spPr>
          <a:xfrm>
            <a:off x="1187450" y="549275"/>
            <a:ext cx="5757863" cy="936625"/>
          </a:xfrm>
        </p:spPr>
        <p:txBody>
          <a:bodyPr/>
          <a:lstStyle/>
          <a:p>
            <a:r>
              <a:rPr lang="en-US" altLang="zh-CN" sz="3600" b="1">
                <a:solidFill>
                  <a:srgbClr val="0A0A0E"/>
                </a:solidFill>
              </a:rPr>
              <a:t>7.2.3 </a:t>
            </a:r>
            <a:r>
              <a:rPr lang="zh-CN" altLang="en-US" sz="3600" b="1">
                <a:solidFill>
                  <a:srgbClr val="0A0A0E"/>
                </a:solidFill>
              </a:rPr>
              <a:t>系统维护</a:t>
            </a:r>
            <a:endParaRPr lang="zh-CN" altLang="en-US" sz="3600">
              <a:solidFill>
                <a:schemeClr val="tx1"/>
              </a:solidFill>
            </a:endParaRPr>
          </a:p>
        </p:txBody>
      </p:sp>
      <p:sp>
        <p:nvSpPr>
          <p:cNvPr id="1864707" name="Rectangle 3"/>
          <p:cNvSpPr>
            <a:spLocks noGrp="1" noChangeArrowheads="1"/>
          </p:cNvSpPr>
          <p:nvPr>
            <p:ph type="body" idx="1"/>
          </p:nvPr>
        </p:nvSpPr>
        <p:spPr>
          <a:xfrm>
            <a:off x="611188" y="1989138"/>
            <a:ext cx="4608512" cy="4459287"/>
          </a:xfrm>
        </p:spPr>
        <p:txBody>
          <a:bodyPr/>
          <a:lstStyle/>
          <a:p>
            <a:pPr marL="0" indent="0">
              <a:lnSpc>
                <a:spcPct val="90000"/>
              </a:lnSpc>
              <a:buFont typeface="Wingdings" pitchFamily="2" charset="2"/>
              <a:buNone/>
            </a:pPr>
            <a:r>
              <a:rPr lang="zh-CN" altLang="en-US" sz="2800" b="1">
                <a:solidFill>
                  <a:schemeClr val="tx1"/>
                </a:solidFill>
              </a:rPr>
              <a:t>系统维护的内容和类型</a:t>
            </a:r>
            <a:endParaRPr lang="zh-CN" altLang="en-US" sz="900" b="1">
              <a:latin typeface="Verdana" pitchFamily="34" charset="0"/>
            </a:endParaRPr>
          </a:p>
          <a:p>
            <a:pPr marL="542925" lvl="1" indent="-363538">
              <a:lnSpc>
                <a:spcPct val="90000"/>
              </a:lnSpc>
              <a:buSzPct val="70000"/>
              <a:buFont typeface="Wingdings" pitchFamily="2" charset="2"/>
              <a:buChar char="p"/>
            </a:pPr>
            <a:r>
              <a:rPr lang="zh-CN" altLang="en-US" b="1">
                <a:latin typeface="Verdana" pitchFamily="34" charset="0"/>
              </a:rPr>
              <a:t>软件维护</a:t>
            </a:r>
          </a:p>
          <a:p>
            <a:pPr marL="1041400" lvl="2" indent="-187325">
              <a:lnSpc>
                <a:spcPct val="90000"/>
              </a:lnSpc>
              <a:buSzPct val="70000"/>
              <a:buFont typeface="Wingdings" pitchFamily="2" charset="2"/>
              <a:buChar char="p"/>
            </a:pPr>
            <a:r>
              <a:rPr lang="zh-CN" altLang="en-US" b="1">
                <a:latin typeface="Verdana" pitchFamily="34" charset="0"/>
              </a:rPr>
              <a:t>纠正性维护</a:t>
            </a:r>
          </a:p>
          <a:p>
            <a:pPr marL="1041400" lvl="2" indent="-187325">
              <a:lnSpc>
                <a:spcPct val="90000"/>
              </a:lnSpc>
              <a:buSzPct val="70000"/>
              <a:buFont typeface="Wingdings" pitchFamily="2" charset="2"/>
              <a:buChar char="p"/>
            </a:pPr>
            <a:r>
              <a:rPr lang="zh-CN" altLang="en-US" b="1">
                <a:latin typeface="Verdana" pitchFamily="34" charset="0"/>
              </a:rPr>
              <a:t>完善性维护</a:t>
            </a:r>
          </a:p>
          <a:p>
            <a:pPr marL="1041400" lvl="2" indent="-187325">
              <a:lnSpc>
                <a:spcPct val="90000"/>
              </a:lnSpc>
              <a:buSzPct val="70000"/>
              <a:buFont typeface="Wingdings" pitchFamily="2" charset="2"/>
              <a:buChar char="p"/>
            </a:pPr>
            <a:r>
              <a:rPr lang="zh-CN" altLang="en-US" b="1">
                <a:latin typeface="Verdana" pitchFamily="34" charset="0"/>
              </a:rPr>
              <a:t>适应性维护</a:t>
            </a:r>
          </a:p>
          <a:p>
            <a:pPr marL="1041400" lvl="2" indent="-187325">
              <a:lnSpc>
                <a:spcPct val="90000"/>
              </a:lnSpc>
              <a:buSzPct val="70000"/>
              <a:buFont typeface="Wingdings" pitchFamily="2" charset="2"/>
              <a:buChar char="p"/>
            </a:pPr>
            <a:r>
              <a:rPr lang="zh-CN" altLang="en-US" b="1">
                <a:latin typeface="Verdana" pitchFamily="34" charset="0"/>
              </a:rPr>
              <a:t>预防性维护</a:t>
            </a:r>
          </a:p>
          <a:p>
            <a:pPr marL="542925" lvl="1" indent="-363538">
              <a:lnSpc>
                <a:spcPct val="90000"/>
              </a:lnSpc>
              <a:buClr>
                <a:srgbClr val="003366"/>
              </a:buClr>
              <a:buSzPct val="70000"/>
              <a:buFont typeface="Wingdings" pitchFamily="2" charset="2"/>
              <a:buChar char="p"/>
            </a:pPr>
            <a:endParaRPr lang="en-US" altLang="zh-CN" b="1">
              <a:latin typeface="Verdana" pitchFamily="34" charset="0"/>
            </a:endParaRPr>
          </a:p>
        </p:txBody>
      </p:sp>
      <p:sp>
        <p:nvSpPr>
          <p:cNvPr id="1864708" name="Text Box 4"/>
          <p:cNvSpPr txBox="1">
            <a:spLocks noChangeArrowheads="1"/>
          </p:cNvSpPr>
          <p:nvPr/>
        </p:nvSpPr>
        <p:spPr bwMode="auto">
          <a:xfrm>
            <a:off x="4787900" y="1773238"/>
            <a:ext cx="2879725" cy="530225"/>
          </a:xfrm>
          <a:prstGeom prst="rect">
            <a:avLst/>
          </a:prstGeom>
          <a:noFill/>
          <a:ln w="9525">
            <a:noFill/>
            <a:miter lim="800000"/>
            <a:headEnd/>
            <a:tailEnd/>
          </a:ln>
          <a:effectLst/>
        </p:spPr>
        <p:txBody>
          <a:bodyPr lIns="90000" tIns="46800" rIns="90000" bIns="46800">
            <a:spAutoFit/>
          </a:bodyPr>
          <a:lstStyle/>
          <a:p>
            <a:pPr marL="485775" indent="-192088">
              <a:lnSpc>
                <a:spcPct val="90000"/>
              </a:lnSpc>
              <a:spcBef>
                <a:spcPct val="50000"/>
              </a:spcBef>
              <a:buClr>
                <a:srgbClr val="FFCC00"/>
              </a:buClr>
              <a:buFont typeface="Wingdings" pitchFamily="2" charset="2"/>
              <a:buChar char="§"/>
            </a:pPr>
            <a:endParaRPr kumimoji="1" lang="zh-CN" altLang="zh-CN" sz="3200">
              <a:solidFill>
                <a:schemeClr val="tx2"/>
              </a:solidFill>
              <a:effectLst>
                <a:outerShdw blurRad="38100" dist="38100" dir="2700000" algn="tl">
                  <a:srgbClr val="C0C0C0"/>
                </a:outerShdw>
              </a:effectLst>
              <a:latin typeface="Times New Roman" pitchFamily="18" charset="0"/>
            </a:endParaRPr>
          </a:p>
        </p:txBody>
      </p:sp>
      <p:pic>
        <p:nvPicPr>
          <p:cNvPr id="1864709" name="Picture 5"/>
          <p:cNvPicPr>
            <a:picLocks noChangeAspect="1" noChangeArrowheads="1"/>
          </p:cNvPicPr>
          <p:nvPr/>
        </p:nvPicPr>
        <p:blipFill>
          <a:blip r:embed="rId2" cstate="print"/>
          <a:srcRect/>
          <a:stretch>
            <a:fillRect/>
          </a:stretch>
        </p:blipFill>
        <p:spPr bwMode="auto">
          <a:xfrm>
            <a:off x="3779838" y="3068638"/>
            <a:ext cx="4897437" cy="30241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362" name="Rectangle 2"/>
          <p:cNvSpPr>
            <a:spLocks noGrp="1" noChangeArrowheads="1"/>
          </p:cNvSpPr>
          <p:nvPr>
            <p:ph type="body" idx="1"/>
          </p:nvPr>
        </p:nvSpPr>
        <p:spPr>
          <a:xfrm>
            <a:off x="685800" y="1981200"/>
            <a:ext cx="7772400" cy="4184650"/>
          </a:xfrm>
        </p:spPr>
        <p:txBody>
          <a:bodyPr/>
          <a:lstStyle/>
          <a:p>
            <a:pPr marL="0" indent="0">
              <a:buClr>
                <a:srgbClr val="FFFFFF"/>
              </a:buClr>
              <a:buFont typeface="Wingdings" pitchFamily="2" charset="2"/>
              <a:buChar char="F"/>
            </a:pPr>
            <a:r>
              <a:rPr lang="zh-CN" altLang="en-US" b="1">
                <a:latin typeface="宋体" pitchFamily="2" charset="-122"/>
              </a:rPr>
              <a:t>系统维护的种类 </a:t>
            </a:r>
          </a:p>
          <a:p>
            <a:pPr marL="355600" lvl="1" indent="-176213" algn="just">
              <a:buSzPct val="60000"/>
              <a:buFont typeface="Wingdings" pitchFamily="2" charset="2"/>
              <a:buChar char="p"/>
            </a:pPr>
            <a:r>
              <a:rPr lang="zh-CN" altLang="en-US" b="1">
                <a:latin typeface="Times New Roman" pitchFamily="18" charset="0"/>
              </a:rPr>
              <a:t> 数据的维护</a:t>
            </a:r>
          </a:p>
          <a:p>
            <a:pPr marL="355600" lvl="1" indent="-176213">
              <a:buClr>
                <a:schemeClr val="bg1"/>
              </a:buClr>
              <a:buFontTx/>
              <a:buNone/>
            </a:pPr>
            <a:r>
              <a:rPr lang="zh-CN" altLang="en-US">
                <a:latin typeface="Times New Roman" pitchFamily="18" charset="0"/>
              </a:rPr>
              <a:t>  </a:t>
            </a:r>
            <a:r>
              <a:rPr lang="zh-CN" altLang="en-US" sz="2400" b="1">
                <a:latin typeface="Times New Roman" pitchFamily="18" charset="0"/>
              </a:rPr>
              <a:t>指的是不定期的对数据文件或数据库进行修改，这里不包括主文件或主数据库的定期更新。数据维护的内容主要是对文件或数据中的记录进行增加、修改和删除等操作，通常采用专用的程序模块</a:t>
            </a:r>
          </a:p>
        </p:txBody>
      </p:sp>
      <p:sp>
        <p:nvSpPr>
          <p:cNvPr id="1807364" name="AutoShape 4">
            <a:hlinkClick r:id="" action="ppaction://noaction" highlightClick="1"/>
          </p:cNvPr>
          <p:cNvSpPr>
            <a:spLocks noChangeArrowheads="1"/>
          </p:cNvSpPr>
          <p:nvPr/>
        </p:nvSpPr>
        <p:spPr bwMode="auto">
          <a:xfrm>
            <a:off x="1331913" y="836613"/>
            <a:ext cx="3386137"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386" name="Rectangle 2"/>
          <p:cNvSpPr>
            <a:spLocks noGrp="1" noChangeArrowheads="1"/>
          </p:cNvSpPr>
          <p:nvPr>
            <p:ph type="body" idx="1"/>
          </p:nvPr>
        </p:nvSpPr>
        <p:spPr>
          <a:xfrm>
            <a:off x="685800" y="1981200"/>
            <a:ext cx="7772400" cy="4184650"/>
          </a:xfrm>
        </p:spPr>
        <p:txBody>
          <a:bodyPr/>
          <a:lstStyle/>
          <a:p>
            <a:pPr marL="0" indent="0">
              <a:buClr>
                <a:srgbClr val="FFFFFF"/>
              </a:buClr>
              <a:buFont typeface="Wingdings" pitchFamily="2" charset="2"/>
              <a:buChar char="F"/>
            </a:pPr>
            <a:r>
              <a:rPr lang="zh-CN" altLang="en-US" b="1">
                <a:latin typeface="宋体" pitchFamily="2" charset="-122"/>
              </a:rPr>
              <a:t>系统维护的种类 </a:t>
            </a:r>
          </a:p>
          <a:p>
            <a:pPr marL="355600" lvl="1" indent="-176213" algn="just">
              <a:buSzPct val="60000"/>
              <a:buFont typeface="Wingdings" pitchFamily="2" charset="2"/>
              <a:buChar char="p"/>
            </a:pPr>
            <a:r>
              <a:rPr lang="zh-CN" altLang="en-US" b="1">
                <a:latin typeface="Times New Roman" pitchFamily="18" charset="0"/>
              </a:rPr>
              <a:t> 代码的维护</a:t>
            </a:r>
          </a:p>
          <a:p>
            <a:pPr marL="534988" lvl="2" indent="0">
              <a:buClr>
                <a:schemeClr val="bg1"/>
              </a:buClr>
              <a:buFontTx/>
              <a:buNone/>
            </a:pPr>
            <a:r>
              <a:rPr lang="zh-CN" altLang="en-US" b="1">
                <a:latin typeface="Times New Roman" pitchFamily="18" charset="0"/>
              </a:rPr>
              <a:t>包括订正、新设计、添加和删除等内容</a:t>
            </a:r>
          </a:p>
          <a:p>
            <a:pPr marL="355600" lvl="1" indent="-176213">
              <a:buSzPct val="60000"/>
              <a:buFont typeface="Wingdings" pitchFamily="2" charset="2"/>
              <a:buChar char="p"/>
            </a:pPr>
            <a:r>
              <a:rPr lang="zh-CN" altLang="en-US" b="1">
                <a:latin typeface="Times New Roman" pitchFamily="18" charset="0"/>
              </a:rPr>
              <a:t> 设备的维护</a:t>
            </a:r>
          </a:p>
          <a:p>
            <a:pPr marL="534988" lvl="2" indent="0">
              <a:lnSpc>
                <a:spcPct val="105000"/>
              </a:lnSpc>
              <a:buClr>
                <a:schemeClr val="accent2"/>
              </a:buClr>
              <a:buSzPct val="60000"/>
              <a:buFont typeface="Wingdings" pitchFamily="2" charset="2"/>
              <a:buNone/>
            </a:pPr>
            <a:r>
              <a:rPr lang="zh-CN" altLang="en-US" b="1">
                <a:latin typeface="Times New Roman" pitchFamily="18" charset="0"/>
              </a:rPr>
              <a:t>有关人员定期对设备进行检查、保养和杀病毒工作，应设立专门设备故障登记表和检修登记表，以便设备维护工作的进行</a:t>
            </a:r>
          </a:p>
        </p:txBody>
      </p:sp>
      <p:sp>
        <p:nvSpPr>
          <p:cNvPr id="1808388" name="AutoShape 4">
            <a:hlinkClick r:id="" action="ppaction://noaction" highlightClick="1"/>
          </p:cNvPr>
          <p:cNvSpPr>
            <a:spLocks noChangeArrowheads="1"/>
          </p:cNvSpPr>
          <p:nvPr/>
        </p:nvSpPr>
        <p:spPr bwMode="auto">
          <a:xfrm>
            <a:off x="1187450" y="836613"/>
            <a:ext cx="3386138"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058" name="Rectangle 2"/>
          <p:cNvSpPr>
            <a:spLocks noGrp="1" noChangeArrowheads="1"/>
          </p:cNvSpPr>
          <p:nvPr>
            <p:ph type="body" idx="1"/>
          </p:nvPr>
        </p:nvSpPr>
        <p:spPr>
          <a:xfrm>
            <a:off x="685800" y="1981200"/>
            <a:ext cx="7772400" cy="4184650"/>
          </a:xfrm>
        </p:spPr>
        <p:txBody>
          <a:bodyPr/>
          <a:lstStyle/>
          <a:p>
            <a:pPr marL="0" indent="0">
              <a:buClr>
                <a:srgbClr val="FFFFFF"/>
              </a:buClr>
              <a:buFont typeface="Wingdings" pitchFamily="2" charset="2"/>
              <a:buChar char="F"/>
            </a:pPr>
            <a:r>
              <a:rPr lang="en-US" altLang="zh-CN" b="1">
                <a:latin typeface="宋体" pitchFamily="2" charset="-122"/>
              </a:rPr>
              <a:t>6 </a:t>
            </a:r>
            <a:r>
              <a:rPr lang="zh-CN" altLang="en-US" b="1">
                <a:latin typeface="宋体" pitchFamily="2" charset="-122"/>
              </a:rPr>
              <a:t>系统维护工作的特点 </a:t>
            </a:r>
          </a:p>
          <a:p>
            <a:pPr marL="355600" lvl="1" indent="-176213" algn="just">
              <a:buClr>
                <a:schemeClr val="accent2"/>
              </a:buClr>
              <a:buSzPct val="60000"/>
              <a:buFont typeface="Wingdings" pitchFamily="2" charset="2"/>
              <a:buChar char="l"/>
            </a:pPr>
            <a:r>
              <a:rPr lang="zh-CN" altLang="en-US" b="1">
                <a:latin typeface="Times New Roman" pitchFamily="18" charset="0"/>
              </a:rPr>
              <a:t>采用结构化开发方法与否对系统维护工作有极大的影响；</a:t>
            </a:r>
          </a:p>
          <a:p>
            <a:pPr marL="355600" lvl="1" indent="-176213" algn="just">
              <a:buClr>
                <a:schemeClr val="accent2"/>
              </a:buClr>
              <a:buSzPct val="60000"/>
              <a:buFont typeface="Wingdings" pitchFamily="2" charset="2"/>
              <a:buChar char="l"/>
            </a:pPr>
            <a:r>
              <a:rPr lang="zh-CN" altLang="en-US" b="1">
                <a:latin typeface="Times New Roman" pitchFamily="18" charset="0"/>
              </a:rPr>
              <a:t>系统维护具有很高的代价（占总费用</a:t>
            </a:r>
            <a:r>
              <a:rPr lang="en-US" altLang="zh-CN" b="1">
                <a:latin typeface="Times New Roman" pitchFamily="18" charset="0"/>
              </a:rPr>
              <a:t>60%</a:t>
            </a:r>
            <a:r>
              <a:rPr lang="zh-CN" altLang="en-US" b="1">
                <a:latin typeface="Times New Roman" pitchFamily="18" charset="0"/>
              </a:rPr>
              <a:t>）；</a:t>
            </a:r>
          </a:p>
          <a:p>
            <a:pPr marL="763588" lvl="2" algn="just">
              <a:buClr>
                <a:schemeClr val="hlink"/>
              </a:buClr>
              <a:buSzPct val="60000"/>
              <a:buFont typeface="Wingdings" pitchFamily="2" charset="2"/>
              <a:buChar char="l"/>
            </a:pPr>
            <a:r>
              <a:rPr lang="zh-CN" altLang="en-US" b="1">
                <a:latin typeface="Times New Roman" pitchFamily="18" charset="0"/>
              </a:rPr>
              <a:t>非生产性活动：理解源程序代码、解释数据结构、接口特点、性能限制等（这部分工作与程序复杂度、人员的经验和对系统的熟悉程度有关）</a:t>
            </a:r>
          </a:p>
          <a:p>
            <a:pPr marL="763588" lvl="2" algn="just">
              <a:buClr>
                <a:schemeClr val="hlink"/>
              </a:buClr>
              <a:buSzPct val="60000"/>
              <a:buFont typeface="Wingdings" pitchFamily="2" charset="2"/>
              <a:buChar char="l"/>
            </a:pPr>
            <a:r>
              <a:rPr lang="zh-CN" altLang="en-US" b="1">
                <a:latin typeface="Times New Roman" pitchFamily="18" charset="0"/>
              </a:rPr>
              <a:t>生产性活动：分析评价、修改设计、编写代码、回归测试等</a:t>
            </a:r>
          </a:p>
        </p:txBody>
      </p:sp>
      <p:sp>
        <p:nvSpPr>
          <p:cNvPr id="1837059" name="AutoShape 3">
            <a:hlinkClick r:id="" action="ppaction://noaction" highlightClick="1"/>
          </p:cNvPr>
          <p:cNvSpPr>
            <a:spLocks noChangeArrowheads="1"/>
          </p:cNvSpPr>
          <p:nvPr/>
        </p:nvSpPr>
        <p:spPr bwMode="auto">
          <a:xfrm>
            <a:off x="1403350" y="836613"/>
            <a:ext cx="3386138"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7778" name="Rectangle 2"/>
          <p:cNvSpPr>
            <a:spLocks noGrp="1" noChangeArrowheads="1"/>
          </p:cNvSpPr>
          <p:nvPr>
            <p:ph type="body" idx="1"/>
          </p:nvPr>
        </p:nvSpPr>
        <p:spPr>
          <a:xfrm>
            <a:off x="395288" y="1981200"/>
            <a:ext cx="8062912" cy="4184650"/>
          </a:xfrm>
        </p:spPr>
        <p:txBody>
          <a:bodyPr/>
          <a:lstStyle/>
          <a:p>
            <a:pPr marL="0" indent="0">
              <a:lnSpc>
                <a:spcPct val="90000"/>
              </a:lnSpc>
              <a:buClr>
                <a:srgbClr val="FFFFFF"/>
              </a:buClr>
              <a:buFont typeface="Wingdings" pitchFamily="2" charset="2"/>
              <a:buChar char="F"/>
            </a:pPr>
            <a:r>
              <a:rPr lang="en-US" altLang="zh-CN" b="1">
                <a:latin typeface="宋体" pitchFamily="2" charset="-122"/>
              </a:rPr>
              <a:t>6 </a:t>
            </a:r>
            <a:r>
              <a:rPr lang="zh-CN" altLang="en-US" b="1">
                <a:latin typeface="宋体" pitchFamily="2" charset="-122"/>
              </a:rPr>
              <a:t>系统维护工作的特点 </a:t>
            </a:r>
          </a:p>
          <a:p>
            <a:pPr marL="355600" lvl="1" indent="-176213" algn="just">
              <a:lnSpc>
                <a:spcPct val="90000"/>
              </a:lnSpc>
              <a:buClr>
                <a:schemeClr val="accent2"/>
              </a:buClr>
              <a:buSzPct val="60000"/>
              <a:buFont typeface="Wingdings" pitchFamily="2" charset="2"/>
              <a:buChar char="l"/>
            </a:pPr>
            <a:r>
              <a:rPr lang="zh-CN" altLang="en-US" b="1">
                <a:latin typeface="Times New Roman" pitchFamily="18" charset="0"/>
              </a:rPr>
              <a:t>  系统维护对维护人员有较高的要求，具备分析、设计编码等技能；</a:t>
            </a:r>
          </a:p>
          <a:p>
            <a:pPr marL="355600" lvl="1" indent="-176213" algn="just">
              <a:lnSpc>
                <a:spcPct val="90000"/>
              </a:lnSpc>
              <a:buClr>
                <a:schemeClr val="accent2"/>
              </a:buClr>
              <a:buSzPct val="60000"/>
              <a:buFont typeface="Wingdings" pitchFamily="2" charset="2"/>
              <a:buChar char="l"/>
            </a:pPr>
            <a:r>
              <a:rPr lang="zh-CN" altLang="en-US" b="1">
                <a:latin typeface="Times New Roman" pitchFamily="18" charset="0"/>
              </a:rPr>
              <a:t>  系统维护工作的对象是整个系统配置：维护要解决的问题来自协系统的各个组成部分，产生于系统开发的各个阶段，因此维护的不仅仅是源码，而且包括系统的全部开发文档。</a:t>
            </a:r>
          </a:p>
          <a:p>
            <a:pPr marL="355600" lvl="1" indent="-176213" algn="just">
              <a:lnSpc>
                <a:spcPct val="90000"/>
              </a:lnSpc>
              <a:buClr>
                <a:schemeClr val="accent2"/>
              </a:buClr>
              <a:buSzPct val="60000"/>
              <a:buFont typeface="Wingdings" pitchFamily="2" charset="2"/>
              <a:buChar char="l"/>
            </a:pPr>
            <a:r>
              <a:rPr lang="zh-CN" altLang="en-US" b="1">
                <a:latin typeface="Times New Roman" pitchFamily="18" charset="0"/>
              </a:rPr>
              <a:t>  维护中的绝大部分问题源于系统分析与系统设计。</a:t>
            </a:r>
          </a:p>
        </p:txBody>
      </p:sp>
      <p:sp>
        <p:nvSpPr>
          <p:cNvPr id="1867779" name="AutoShape 3">
            <a:hlinkClick r:id="" action="ppaction://noaction" highlightClick="1"/>
          </p:cNvPr>
          <p:cNvSpPr>
            <a:spLocks noChangeArrowheads="1"/>
          </p:cNvSpPr>
          <p:nvPr/>
        </p:nvSpPr>
        <p:spPr bwMode="auto">
          <a:xfrm>
            <a:off x="1403350" y="836613"/>
            <a:ext cx="3386138"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2" name="Rectangle 2"/>
          <p:cNvSpPr>
            <a:spLocks noGrp="1" noChangeArrowheads="1"/>
          </p:cNvSpPr>
          <p:nvPr>
            <p:ph type="body" idx="1"/>
          </p:nvPr>
        </p:nvSpPr>
        <p:spPr>
          <a:xfrm>
            <a:off x="250825" y="1916113"/>
            <a:ext cx="8134350" cy="5624512"/>
          </a:xfrm>
        </p:spPr>
        <p:txBody>
          <a:bodyPr/>
          <a:lstStyle/>
          <a:p>
            <a:pPr marL="609600" indent="-609600">
              <a:buClr>
                <a:srgbClr val="FFFFFF"/>
              </a:buClr>
              <a:buFont typeface="Wingdings" pitchFamily="2" charset="2"/>
              <a:buNone/>
            </a:pPr>
            <a:r>
              <a:rPr lang="en-US" altLang="zh-CN" sz="3600" b="1">
                <a:latin typeface="宋体" pitchFamily="2" charset="-122"/>
              </a:rPr>
              <a:t>7 </a:t>
            </a:r>
            <a:r>
              <a:rPr lang="zh-CN" altLang="en-US" sz="3600" b="1">
                <a:latin typeface="宋体" pitchFamily="2" charset="-122"/>
              </a:rPr>
              <a:t>系统的可维护性 </a:t>
            </a:r>
          </a:p>
          <a:p>
            <a:pPr marL="712788" lvl="1" indent="-533400" algn="just">
              <a:spcBef>
                <a:spcPct val="10000"/>
              </a:spcBef>
              <a:buClr>
                <a:schemeClr val="accent2"/>
              </a:buClr>
              <a:buSzPct val="60000"/>
              <a:buFont typeface="Wingdings" pitchFamily="2" charset="2"/>
              <a:buNone/>
            </a:pPr>
            <a:r>
              <a:rPr lang="zh-CN" altLang="en-US" b="1">
                <a:latin typeface="Times New Roman" pitchFamily="18" charset="0"/>
              </a:rPr>
              <a:t>可维护性：指对系统进行维护的难易程度的杜度量。主要包括三个因素：可理解性、可测试性、可修改性。</a:t>
            </a:r>
          </a:p>
          <a:p>
            <a:pPr marL="712788" lvl="1" indent="-533400" algn="just">
              <a:spcBef>
                <a:spcPct val="10000"/>
              </a:spcBef>
              <a:buClr>
                <a:schemeClr val="accent2"/>
              </a:buClr>
              <a:buSzPct val="60000"/>
              <a:buFont typeface="Wingdings" pitchFamily="2" charset="2"/>
              <a:buNone/>
            </a:pPr>
            <a:r>
              <a:rPr lang="zh-CN" altLang="en-US" b="1">
                <a:latin typeface="Times New Roman" pitchFamily="18" charset="0"/>
              </a:rPr>
              <a:t>间接衡量可维护性的内容包括</a:t>
            </a:r>
            <a:r>
              <a:rPr lang="zh-CN" altLang="en-US" sz="3200" b="1">
                <a:latin typeface="Times New Roman" pitchFamily="18" charset="0"/>
              </a:rPr>
              <a:t>：</a:t>
            </a:r>
          </a:p>
          <a:p>
            <a:pPr marL="712788" lvl="1" indent="-533400" algn="just">
              <a:buClr>
                <a:schemeClr val="accent2"/>
              </a:buClr>
              <a:buSzPct val="60000"/>
              <a:buFont typeface="Wingdings" pitchFamily="2" charset="2"/>
              <a:buChar char="l"/>
            </a:pPr>
            <a:r>
              <a:rPr lang="zh-CN" altLang="en-US" sz="2400" b="1">
                <a:latin typeface="Times New Roman" pitchFamily="18" charset="0"/>
              </a:rPr>
              <a:t>识别问题的时间；</a:t>
            </a:r>
          </a:p>
          <a:p>
            <a:pPr marL="712788" lvl="1" indent="-533400" algn="just">
              <a:buClr>
                <a:schemeClr val="accent2"/>
              </a:buClr>
              <a:buSzPct val="60000"/>
              <a:buFont typeface="Wingdings" pitchFamily="2" charset="2"/>
              <a:buChar char="l"/>
            </a:pPr>
            <a:r>
              <a:rPr lang="zh-CN" altLang="en-US" sz="2400" b="1">
                <a:latin typeface="Times New Roman" pitchFamily="18" charset="0"/>
              </a:rPr>
              <a:t>管理延迟时间；</a:t>
            </a:r>
          </a:p>
          <a:p>
            <a:pPr marL="712788" lvl="1" indent="-533400" algn="just">
              <a:buClr>
                <a:schemeClr val="accent2"/>
              </a:buClr>
              <a:buSzPct val="60000"/>
              <a:buFont typeface="Wingdings" pitchFamily="2" charset="2"/>
              <a:buChar char="l"/>
            </a:pPr>
            <a:r>
              <a:rPr lang="zh-CN" altLang="en-US" sz="2400" b="1">
                <a:latin typeface="Times New Roman" pitchFamily="18" charset="0"/>
              </a:rPr>
              <a:t>维护工具的收集时间；</a:t>
            </a:r>
          </a:p>
          <a:p>
            <a:pPr marL="712788" lvl="1" indent="-533400" algn="just">
              <a:buClr>
                <a:schemeClr val="accent2"/>
              </a:buClr>
              <a:buSzPct val="60000"/>
              <a:buFont typeface="Wingdings" pitchFamily="2" charset="2"/>
              <a:buChar char="l"/>
            </a:pPr>
            <a:r>
              <a:rPr lang="zh-CN" altLang="en-US" sz="2400" b="1">
                <a:latin typeface="Times New Roman" pitchFamily="18" charset="0"/>
              </a:rPr>
              <a:t>分析、诊断问题的时间；</a:t>
            </a:r>
          </a:p>
          <a:p>
            <a:pPr marL="712788" lvl="1" indent="-533400" algn="just">
              <a:buClr>
                <a:schemeClr val="accent2"/>
              </a:buClr>
              <a:buSzPct val="60000"/>
              <a:buFont typeface="Wingdings" pitchFamily="2" charset="2"/>
              <a:buChar char="l"/>
            </a:pPr>
            <a:r>
              <a:rPr lang="zh-CN" altLang="en-US" sz="2400" b="1">
                <a:latin typeface="Times New Roman" pitchFamily="18" charset="0"/>
              </a:rPr>
              <a:t>修改设计说明书的时间；</a:t>
            </a:r>
          </a:p>
        </p:txBody>
      </p:sp>
      <p:sp>
        <p:nvSpPr>
          <p:cNvPr id="1838083" name="AutoShape 3">
            <a:hlinkClick r:id="" action="ppaction://noaction" highlightClick="1"/>
          </p:cNvPr>
          <p:cNvSpPr>
            <a:spLocks noChangeArrowheads="1"/>
          </p:cNvSpPr>
          <p:nvPr/>
        </p:nvSpPr>
        <p:spPr bwMode="auto">
          <a:xfrm>
            <a:off x="1403350" y="836613"/>
            <a:ext cx="3386138"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sp>
        <p:nvSpPr>
          <p:cNvPr id="1838084" name="Text Box 4"/>
          <p:cNvSpPr txBox="1">
            <a:spLocks noChangeArrowheads="1"/>
          </p:cNvSpPr>
          <p:nvPr/>
        </p:nvSpPr>
        <p:spPr bwMode="auto">
          <a:xfrm>
            <a:off x="4859338" y="4365625"/>
            <a:ext cx="4537075" cy="2330450"/>
          </a:xfrm>
          <a:prstGeom prst="rect">
            <a:avLst/>
          </a:prstGeom>
          <a:noFill/>
          <a:ln w="9525">
            <a:noFill/>
            <a:miter lim="800000"/>
            <a:headEnd/>
            <a:tailEnd/>
          </a:ln>
          <a:effectLst/>
        </p:spPr>
        <p:txBody>
          <a:bodyPr lIns="90000" tIns="46800" rIns="90000" bIns="46800">
            <a:spAutoFit/>
          </a:bodyPr>
          <a:lstStyle/>
          <a:p>
            <a:pPr lvl="1">
              <a:buClr>
                <a:schemeClr val="accent2"/>
              </a:buClr>
              <a:buSzPct val="75000"/>
              <a:buFont typeface="Wingdings" pitchFamily="2" charset="2"/>
              <a:buChar char="l"/>
            </a:pPr>
            <a:r>
              <a:rPr lang="en-US" altLang="zh-CN" sz="2400" b="1">
                <a:solidFill>
                  <a:srgbClr val="0A0A0E"/>
                </a:solidFill>
              </a:rPr>
              <a:t>  </a:t>
            </a:r>
            <a:r>
              <a:rPr lang="zh-CN" altLang="en-US" sz="2400" b="1">
                <a:solidFill>
                  <a:srgbClr val="0A0A0E"/>
                </a:solidFill>
              </a:rPr>
              <a:t>修改源代码的时间；</a:t>
            </a:r>
          </a:p>
          <a:p>
            <a:pPr lvl="1">
              <a:buClr>
                <a:schemeClr val="accent2"/>
              </a:buClr>
              <a:buSzPct val="75000"/>
              <a:buFont typeface="Wingdings" pitchFamily="2" charset="2"/>
              <a:buChar char="l"/>
            </a:pPr>
            <a:r>
              <a:rPr lang="zh-CN" altLang="en-US" sz="2400" b="1">
                <a:solidFill>
                  <a:srgbClr val="0A0A0E"/>
                </a:solidFill>
              </a:rPr>
              <a:t>  局部测试时间；</a:t>
            </a:r>
          </a:p>
          <a:p>
            <a:pPr lvl="1">
              <a:buClr>
                <a:schemeClr val="accent2"/>
              </a:buClr>
              <a:buSzPct val="75000"/>
              <a:buFont typeface="Wingdings" pitchFamily="2" charset="2"/>
              <a:buChar char="l"/>
            </a:pPr>
            <a:r>
              <a:rPr lang="zh-CN" altLang="en-US" sz="2400" b="1">
                <a:solidFill>
                  <a:srgbClr val="0A0A0E"/>
                </a:solidFill>
              </a:rPr>
              <a:t> 系统测试和回归测试的时间；</a:t>
            </a:r>
          </a:p>
          <a:p>
            <a:pPr lvl="1">
              <a:buClr>
                <a:schemeClr val="accent2"/>
              </a:buClr>
              <a:buSzPct val="75000"/>
              <a:buFont typeface="Wingdings" pitchFamily="2" charset="2"/>
              <a:buChar char="l"/>
            </a:pPr>
            <a:r>
              <a:rPr lang="zh-CN" altLang="en-US" sz="2400" b="1">
                <a:solidFill>
                  <a:srgbClr val="0A0A0E"/>
                </a:solidFill>
              </a:rPr>
              <a:t>  复查时间；</a:t>
            </a:r>
          </a:p>
          <a:p>
            <a:pPr lvl="1">
              <a:buClr>
                <a:schemeClr val="accent2"/>
              </a:buClr>
              <a:buSzPct val="75000"/>
              <a:buFont typeface="Wingdings" pitchFamily="2" charset="2"/>
              <a:buChar char="l"/>
            </a:pPr>
            <a:r>
              <a:rPr lang="zh-CN" altLang="en-US" sz="2400" b="1">
                <a:solidFill>
                  <a:srgbClr val="0A0A0E"/>
                </a:solidFill>
              </a:rPr>
              <a:t>  恢复时间。</a:t>
            </a:r>
          </a:p>
          <a:p>
            <a:pPr>
              <a:spcBef>
                <a:spcPct val="50000"/>
              </a:spcBef>
            </a:pPr>
            <a:endParaRPr lang="en-US" altLang="zh-CN"/>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Rectangle 2"/>
          <p:cNvSpPr>
            <a:spLocks noGrp="1" noChangeArrowheads="1"/>
          </p:cNvSpPr>
          <p:nvPr>
            <p:ph type="body" sz="half" idx="1"/>
          </p:nvPr>
        </p:nvSpPr>
        <p:spPr>
          <a:xfrm>
            <a:off x="611188" y="2060575"/>
            <a:ext cx="7773987" cy="4114800"/>
          </a:xfrm>
        </p:spPr>
        <p:txBody>
          <a:bodyPr/>
          <a:lstStyle/>
          <a:p>
            <a:pPr marL="0" indent="0">
              <a:spcBef>
                <a:spcPct val="0"/>
              </a:spcBef>
              <a:buFontTx/>
              <a:buNone/>
            </a:pPr>
            <a:r>
              <a:rPr lang="en-US" altLang="zh-CN" b="1"/>
              <a:t>8.</a:t>
            </a:r>
            <a:r>
              <a:rPr lang="zh-CN" altLang="en-US" b="1">
                <a:latin typeface="宋体" pitchFamily="2" charset="-122"/>
              </a:rPr>
              <a:t>系统维护的步骤</a:t>
            </a:r>
            <a:r>
              <a:rPr lang="en-US" altLang="zh-CN"/>
              <a:t>:</a:t>
            </a:r>
          </a:p>
          <a:p>
            <a:pPr marL="0" indent="0">
              <a:spcBef>
                <a:spcPct val="15000"/>
              </a:spcBef>
              <a:buClr>
                <a:srgbClr val="FFFF00"/>
              </a:buClr>
              <a:buSzPct val="70000"/>
              <a:buFont typeface="Wingdings" pitchFamily="2" charset="2"/>
              <a:buChar char="ü"/>
            </a:pPr>
            <a:r>
              <a:rPr lang="zh-CN" altLang="en-US" sz="2600" b="1">
                <a:latin typeface="Verdana" pitchFamily="34" charset="0"/>
              </a:rPr>
              <a:t>提出维护申请报告</a:t>
            </a:r>
          </a:p>
          <a:p>
            <a:pPr marL="0" indent="0">
              <a:spcBef>
                <a:spcPct val="15000"/>
              </a:spcBef>
              <a:buClr>
                <a:srgbClr val="FFFF00"/>
              </a:buClr>
              <a:buSzPct val="70000"/>
              <a:buFont typeface="Wingdings" pitchFamily="2" charset="2"/>
              <a:buChar char="ü"/>
            </a:pPr>
            <a:r>
              <a:rPr lang="zh-CN" altLang="en-US" sz="2600" b="1">
                <a:latin typeface="Verdana" pitchFamily="34" charset="0"/>
              </a:rPr>
              <a:t>评价维护申请</a:t>
            </a:r>
          </a:p>
          <a:p>
            <a:pPr marL="0" indent="0">
              <a:spcBef>
                <a:spcPct val="15000"/>
              </a:spcBef>
              <a:buClr>
                <a:srgbClr val="FFFF00"/>
              </a:buClr>
              <a:buSzPct val="70000"/>
              <a:buFont typeface="Wingdings" pitchFamily="2" charset="2"/>
              <a:buChar char="ü"/>
            </a:pPr>
            <a:r>
              <a:rPr lang="zh-CN" altLang="en-US" sz="2600" b="1">
                <a:latin typeface="Verdana" pitchFamily="34" charset="0"/>
              </a:rPr>
              <a:t>管理部门审批申请</a:t>
            </a:r>
          </a:p>
          <a:p>
            <a:pPr marL="0" indent="0">
              <a:spcBef>
                <a:spcPct val="15000"/>
              </a:spcBef>
              <a:buClr>
                <a:srgbClr val="FFFF00"/>
              </a:buClr>
              <a:buSzPct val="70000"/>
              <a:buFont typeface="Wingdings" pitchFamily="2" charset="2"/>
              <a:buChar char="ü"/>
            </a:pPr>
            <a:r>
              <a:rPr lang="zh-CN" altLang="en-US" sz="2600" b="1">
                <a:latin typeface="Verdana" pitchFamily="34" charset="0"/>
              </a:rPr>
              <a:t>系统管理员制定维护计划</a:t>
            </a:r>
          </a:p>
          <a:p>
            <a:pPr marL="0" indent="0">
              <a:spcBef>
                <a:spcPct val="15000"/>
              </a:spcBef>
              <a:buClr>
                <a:srgbClr val="FFFF00"/>
              </a:buClr>
              <a:buSzPct val="70000"/>
              <a:buFont typeface="Wingdings" pitchFamily="2" charset="2"/>
              <a:buChar char="ü"/>
            </a:pPr>
            <a:r>
              <a:rPr lang="zh-CN" altLang="en-US" sz="2600" b="1">
                <a:latin typeface="Verdana" pitchFamily="34" charset="0"/>
              </a:rPr>
              <a:t>系统维护</a:t>
            </a:r>
          </a:p>
          <a:p>
            <a:pPr marL="0" indent="0">
              <a:spcBef>
                <a:spcPct val="15000"/>
              </a:spcBef>
              <a:buClr>
                <a:srgbClr val="FFFF00"/>
              </a:buClr>
              <a:buSzPct val="70000"/>
              <a:buFont typeface="Wingdings" pitchFamily="2" charset="2"/>
              <a:buChar char="ü"/>
            </a:pPr>
            <a:r>
              <a:rPr lang="zh-CN" altLang="en-US" sz="2600" b="1">
                <a:latin typeface="Verdana" pitchFamily="34" charset="0"/>
              </a:rPr>
              <a:t>测试、审核</a:t>
            </a:r>
          </a:p>
          <a:p>
            <a:pPr marL="0" indent="0">
              <a:spcBef>
                <a:spcPct val="15000"/>
              </a:spcBef>
              <a:buClr>
                <a:srgbClr val="FFFF00"/>
              </a:buClr>
              <a:buSzPct val="70000"/>
              <a:buFont typeface="Wingdings" pitchFamily="2" charset="2"/>
              <a:buChar char="ü"/>
            </a:pPr>
            <a:r>
              <a:rPr lang="zh-CN" altLang="en-US" sz="2600" b="1">
                <a:latin typeface="Verdana" pitchFamily="34" charset="0"/>
              </a:rPr>
              <a:t>更新系统文档</a:t>
            </a:r>
          </a:p>
        </p:txBody>
      </p:sp>
      <p:sp>
        <p:nvSpPr>
          <p:cNvPr id="1809412" name="AutoShape 4">
            <a:hlinkClick r:id="" action="ppaction://noaction" highlightClick="1"/>
          </p:cNvPr>
          <p:cNvSpPr>
            <a:spLocks noChangeArrowheads="1"/>
          </p:cNvSpPr>
          <p:nvPr/>
        </p:nvSpPr>
        <p:spPr bwMode="auto">
          <a:xfrm>
            <a:off x="827088" y="692150"/>
            <a:ext cx="3386137" cy="914400"/>
          </a:xfrm>
          <a:prstGeom prst="actionButtonBlank">
            <a:avLst/>
          </a:prstGeom>
          <a:noFill/>
          <a:ln w="9525">
            <a:noFill/>
            <a:miter lim="800000"/>
            <a:headEnd/>
            <a:tailEnd/>
          </a:ln>
          <a:effectLst/>
        </p:spPr>
        <p:txBody>
          <a:bodyPr anchor="ctr"/>
          <a:lstStyle/>
          <a:p>
            <a:r>
              <a:rPr lang="en-US" altLang="zh-CN" sz="3200" b="1">
                <a:solidFill>
                  <a:srgbClr val="0A0A0E"/>
                </a:solidFill>
              </a:rPr>
              <a:t>7.2.3 </a:t>
            </a:r>
            <a:r>
              <a:rPr lang="zh-CN" altLang="en-US" sz="3200" b="1">
                <a:solidFill>
                  <a:srgbClr val="0A0A0E"/>
                </a:solidFill>
              </a:rPr>
              <a:t>系统维护</a:t>
            </a:r>
          </a:p>
        </p:txBody>
      </p:sp>
      <p:pic>
        <p:nvPicPr>
          <p:cNvPr id="1809413" name="Picture 5" descr="7"/>
          <p:cNvPicPr>
            <a:picLocks noChangeAspect="1" noChangeArrowheads="1"/>
          </p:cNvPicPr>
          <p:nvPr/>
        </p:nvPicPr>
        <p:blipFill>
          <a:blip r:embed="rId2" cstate="print"/>
          <a:srcRect/>
          <a:stretch>
            <a:fillRect/>
          </a:stretch>
        </p:blipFill>
        <p:spPr bwMode="auto">
          <a:xfrm>
            <a:off x="4643438" y="333375"/>
            <a:ext cx="4178300" cy="5688013"/>
          </a:xfrm>
          <a:prstGeom prst="rect">
            <a:avLst/>
          </a:prstGeom>
          <a:noFill/>
          <a:ln w="57150">
            <a:pattFill prst="sphere">
              <a:fgClr>
                <a:srgbClr val="0000CC"/>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9826" name="Rectangle 2"/>
          <p:cNvSpPr>
            <a:spLocks noGrp="1" noChangeArrowheads="1"/>
          </p:cNvSpPr>
          <p:nvPr>
            <p:ph type="body" idx="1"/>
          </p:nvPr>
        </p:nvSpPr>
        <p:spPr>
          <a:xfrm>
            <a:off x="755650" y="1989138"/>
            <a:ext cx="7772400" cy="4608512"/>
          </a:xfrm>
        </p:spPr>
        <p:txBody>
          <a:bodyPr/>
          <a:lstStyle/>
          <a:p>
            <a:pPr marL="0" indent="0" defTabSz="284163">
              <a:lnSpc>
                <a:spcPct val="110000"/>
              </a:lnSpc>
              <a:spcBef>
                <a:spcPct val="0"/>
              </a:spcBef>
              <a:buFontTx/>
              <a:buNone/>
              <a:tabLst>
                <a:tab pos="95250" algn="l"/>
              </a:tabLst>
            </a:pPr>
            <a:r>
              <a:rPr lang="en-US" altLang="zh-CN" sz="2400" b="1"/>
              <a:t>7.3.1 </a:t>
            </a:r>
            <a:r>
              <a:rPr lang="zh-CN" altLang="en-US" sz="2400" b="1"/>
              <a:t>信息系统的脆弱性及面临的威胁</a:t>
            </a:r>
          </a:p>
          <a:p>
            <a:pPr marL="0" indent="0" defTabSz="284163">
              <a:lnSpc>
                <a:spcPct val="110000"/>
              </a:lnSpc>
              <a:spcBef>
                <a:spcPct val="25000"/>
              </a:spcBef>
              <a:buFontTx/>
              <a:buNone/>
              <a:tabLst>
                <a:tab pos="95250" algn="l"/>
              </a:tabLst>
            </a:pPr>
            <a:r>
              <a:rPr lang="en-AU" altLang="zh-CN" sz="2000" b="1">
                <a:solidFill>
                  <a:srgbClr val="FFFFFF"/>
                </a:solidFill>
              </a:rPr>
              <a:t>  </a:t>
            </a:r>
            <a:r>
              <a:rPr lang="en-AU" altLang="zh-CN" sz="2000" b="1"/>
              <a:t>1.</a:t>
            </a:r>
            <a:r>
              <a:rPr lang="zh-CN" altLang="en-US" sz="2000" b="1"/>
              <a:t>灾难</a:t>
            </a:r>
          </a:p>
          <a:p>
            <a:pPr marL="531813" lvl="1" indent="-352425" defTabSz="284163">
              <a:lnSpc>
                <a:spcPct val="110000"/>
              </a:lnSpc>
              <a:spcBef>
                <a:spcPct val="25000"/>
              </a:spcBef>
              <a:tabLst>
                <a:tab pos="95250" algn="l"/>
              </a:tabLst>
            </a:pPr>
            <a:r>
              <a:rPr lang="zh-CN" altLang="en-US" sz="2000" b="1">
                <a:latin typeface="Times New Roman" pitchFamily="18" charset="0"/>
              </a:rPr>
              <a:t>灾难是指人为引起的灾难或者自然灾难，包括水灾、火灾、雷电、电力故障以及其他导致信息系统瘫痪的灾难</a:t>
            </a:r>
          </a:p>
          <a:p>
            <a:pPr marL="0" indent="0" defTabSz="284163">
              <a:lnSpc>
                <a:spcPct val="110000"/>
              </a:lnSpc>
              <a:spcBef>
                <a:spcPct val="0"/>
              </a:spcBef>
              <a:buFontTx/>
              <a:buNone/>
              <a:tabLst>
                <a:tab pos="95250" algn="l"/>
              </a:tabLst>
            </a:pPr>
            <a:r>
              <a:rPr lang="zh-CN" altLang="en-US" sz="2000" b="1"/>
              <a:t>  </a:t>
            </a:r>
            <a:r>
              <a:rPr lang="en-US" altLang="zh-CN" sz="2000" b="1"/>
              <a:t>2. </a:t>
            </a:r>
            <a:r>
              <a:rPr lang="zh-CN" altLang="en-US" sz="2000" b="1"/>
              <a:t>系统安全问题</a:t>
            </a:r>
          </a:p>
          <a:p>
            <a:pPr marL="531813" lvl="1" indent="-352425" defTabSz="284163">
              <a:buSzPct val="65000"/>
              <a:tabLst>
                <a:tab pos="95250" algn="l"/>
              </a:tabLst>
            </a:pPr>
            <a:r>
              <a:rPr lang="zh-CN" altLang="en-US" sz="2000" b="1"/>
              <a:t>指未经授权的任何个人或者组织利用任何手段进入企业信息系统，并且修改数据文件、窃取数据文件，对系统的软硬件或者数据文件进行破坏所引发的问题</a:t>
            </a:r>
          </a:p>
          <a:p>
            <a:pPr marL="0" indent="0" defTabSz="284163">
              <a:lnSpc>
                <a:spcPct val="110000"/>
              </a:lnSpc>
              <a:spcBef>
                <a:spcPct val="0"/>
              </a:spcBef>
              <a:buFontTx/>
              <a:buNone/>
              <a:tabLst>
                <a:tab pos="95250" algn="l"/>
              </a:tabLst>
            </a:pPr>
            <a:r>
              <a:rPr lang="zh-CN" altLang="en-US" sz="2000" b="1"/>
              <a:t>  </a:t>
            </a:r>
            <a:r>
              <a:rPr lang="en-US" altLang="zh-CN" sz="2000" b="1"/>
              <a:t>3. </a:t>
            </a:r>
            <a:r>
              <a:rPr lang="zh-CN" altLang="en-US" sz="2000" b="1"/>
              <a:t>系统错误与质量问题</a:t>
            </a:r>
          </a:p>
          <a:p>
            <a:pPr marL="531813" lvl="1" indent="-352425" defTabSz="284163">
              <a:buSzPct val="65000"/>
              <a:tabLst>
                <a:tab pos="95250" algn="l"/>
              </a:tabLst>
            </a:pPr>
            <a:r>
              <a:rPr lang="zh-CN" altLang="en-US" sz="2000" b="1"/>
              <a:t>系统错误问题是指由于数据处理错误、数据传输错误、程序错误、计算机硬件以及软件错误等引发的系统本身的错误</a:t>
            </a:r>
          </a:p>
          <a:p>
            <a:pPr marL="531813" lvl="1" indent="-352425" defTabSz="284163">
              <a:buSzPct val="65000"/>
              <a:tabLst>
                <a:tab pos="95250" algn="l"/>
              </a:tabLst>
            </a:pPr>
            <a:r>
              <a:rPr lang="zh-CN" altLang="en-US" sz="2000" b="1"/>
              <a:t>系统的质量问题是指由于系统软件或者数据存在缺陷而引发的系统问题</a:t>
            </a:r>
          </a:p>
          <a:p>
            <a:pPr marL="803275" lvl="2" indent="-92075" defTabSz="284163">
              <a:buSzPct val="65000"/>
              <a:buFont typeface="Wingdings" pitchFamily="2" charset="2"/>
              <a:buNone/>
              <a:tabLst>
                <a:tab pos="95250" algn="l"/>
              </a:tabLst>
            </a:pPr>
            <a:endParaRPr lang="zh-CN" altLang="en-US" sz="900" b="1"/>
          </a:p>
          <a:p>
            <a:pPr marL="0" indent="0" defTabSz="284163">
              <a:lnSpc>
                <a:spcPct val="110000"/>
              </a:lnSpc>
              <a:spcBef>
                <a:spcPct val="25000"/>
              </a:spcBef>
              <a:buFontTx/>
              <a:buNone/>
              <a:tabLst>
                <a:tab pos="95250" algn="l"/>
              </a:tabLst>
            </a:pPr>
            <a:endParaRPr lang="en-US" altLang="zh-CN" sz="900"/>
          </a:p>
        </p:txBody>
      </p:sp>
      <p:sp>
        <p:nvSpPr>
          <p:cNvPr id="1869827" name="AutoShape 3">
            <a:hlinkClick r:id="" action="ppaction://noaction" highlightClick="1"/>
          </p:cNvPr>
          <p:cNvSpPr>
            <a:spLocks noChangeArrowheads="1"/>
          </p:cNvSpPr>
          <p:nvPr/>
        </p:nvSpPr>
        <p:spPr bwMode="auto">
          <a:xfrm>
            <a:off x="827088" y="765175"/>
            <a:ext cx="7634287" cy="914400"/>
          </a:xfrm>
          <a:prstGeom prst="actionButtonBlank">
            <a:avLst/>
          </a:prstGeom>
          <a:noFill/>
          <a:ln w="9525">
            <a:noFill/>
            <a:miter lim="800000"/>
            <a:headEnd/>
            <a:tailEnd/>
          </a:ln>
          <a:effectLst/>
        </p:spPr>
        <p:txBody>
          <a:bodyPr anchor="ctr"/>
          <a:lstStyle/>
          <a:p>
            <a:r>
              <a:rPr lang="en-US" altLang="zh-CN" sz="3200" b="1">
                <a:solidFill>
                  <a:srgbClr val="0A0A0E"/>
                </a:solidFill>
              </a:rPr>
              <a:t> 7.3  </a:t>
            </a:r>
            <a:r>
              <a:rPr lang="zh-CN" altLang="en-US" sz="3200" b="1">
                <a:solidFill>
                  <a:srgbClr val="0A0A0E"/>
                </a:solidFill>
              </a:rPr>
              <a:t>管理信息系统的安全管理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ChangeArrowheads="1"/>
          </p:cNvSpPr>
          <p:nvPr>
            <p:ph type="body" idx="1"/>
          </p:nvPr>
        </p:nvSpPr>
        <p:spPr>
          <a:xfrm>
            <a:off x="611188" y="1989138"/>
            <a:ext cx="7772400" cy="4114800"/>
          </a:xfrm>
        </p:spPr>
        <p:txBody>
          <a:bodyPr/>
          <a:lstStyle/>
          <a:p>
            <a:pPr marL="0" indent="0" defTabSz="284163">
              <a:buFont typeface="Wingdings" pitchFamily="2" charset="2"/>
              <a:buNone/>
              <a:tabLst>
                <a:tab pos="95250" algn="l"/>
              </a:tabLst>
            </a:pPr>
            <a:r>
              <a:rPr lang="en-US" altLang="zh-CN" sz="2400" b="1">
                <a:solidFill>
                  <a:schemeClr val="tx1"/>
                </a:solidFill>
              </a:rPr>
              <a:t>       </a:t>
            </a:r>
            <a:r>
              <a:rPr lang="zh-CN" altLang="en-US" sz="2400" b="1">
                <a:solidFill>
                  <a:schemeClr val="tx1"/>
                </a:solidFill>
              </a:rPr>
              <a:t>系统的安全性指为了保护系统硬件、软件和数据致受到偶然的或蓄意的修改、破坏和泄露，而采取的技术和管理措施。</a:t>
            </a:r>
          </a:p>
          <a:p>
            <a:pPr marL="0" indent="0" defTabSz="284163">
              <a:lnSpc>
                <a:spcPct val="110000"/>
              </a:lnSpc>
              <a:spcBef>
                <a:spcPct val="0"/>
              </a:spcBef>
              <a:buFontTx/>
              <a:buNone/>
              <a:tabLst>
                <a:tab pos="95250" algn="l"/>
              </a:tabLst>
            </a:pPr>
            <a:endParaRPr lang="zh-CN" altLang="en-US" sz="2400"/>
          </a:p>
          <a:p>
            <a:pPr marL="0" indent="0" defTabSz="284163">
              <a:lnSpc>
                <a:spcPct val="110000"/>
              </a:lnSpc>
              <a:spcBef>
                <a:spcPct val="0"/>
              </a:spcBef>
              <a:buFontTx/>
              <a:buNone/>
              <a:tabLst>
                <a:tab pos="95250" algn="l"/>
              </a:tabLst>
            </a:pPr>
            <a:r>
              <a:rPr lang="en-US" altLang="zh-CN" sz="2400" b="1"/>
              <a:t>1.</a:t>
            </a:r>
            <a:r>
              <a:rPr lang="zh-CN" altLang="en-US" sz="2400" b="1"/>
              <a:t>计算机安全</a:t>
            </a:r>
          </a:p>
          <a:p>
            <a:pPr marL="531813" lvl="1" indent="-352425" algn="just" defTabSz="284163">
              <a:lnSpc>
                <a:spcPct val="90000"/>
              </a:lnSpc>
              <a:tabLst>
                <a:tab pos="95250" algn="l"/>
              </a:tabLst>
            </a:pPr>
            <a:r>
              <a:rPr lang="zh-CN" altLang="en-US" sz="2000" b="1">
                <a:latin typeface="Times New Roman" pitchFamily="18" charset="0"/>
              </a:rPr>
              <a:t>计算机安全的主要目标是保护计算机资源免受毁坏、替换、盗窃和丢失</a:t>
            </a:r>
          </a:p>
          <a:p>
            <a:pPr marL="531813" lvl="1" indent="-352425" algn="just" defTabSz="284163">
              <a:lnSpc>
                <a:spcPct val="90000"/>
              </a:lnSpc>
              <a:tabLst>
                <a:tab pos="95250" algn="l"/>
              </a:tabLst>
            </a:pPr>
            <a:r>
              <a:rPr lang="zh-CN" altLang="en-US" sz="2000" b="1">
                <a:latin typeface="Times New Roman" pitchFamily="18" charset="0"/>
              </a:rPr>
              <a:t>包括：进入计算机系统之后，对文件、程序等资源的访问进行控制；防止或控制不同种类的病毒和计算机破坏程序对计算机施加影响；对信息编码和解码，即加密；保证计算机装置和设备的安全；通讯安全问题；计划、组织和管理计算机相关设备的策略和过程</a:t>
            </a:r>
          </a:p>
        </p:txBody>
      </p:sp>
      <p:sp>
        <p:nvSpPr>
          <p:cNvPr id="1870851" name="AutoShape 3">
            <a:hlinkClick r:id="" action="ppaction://noaction" highlightClick="1"/>
          </p:cNvPr>
          <p:cNvSpPr>
            <a:spLocks noChangeArrowheads="1"/>
          </p:cNvSpPr>
          <p:nvPr/>
        </p:nvSpPr>
        <p:spPr bwMode="auto">
          <a:xfrm>
            <a:off x="755650" y="9810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7.3.2  </a:t>
            </a:r>
            <a:r>
              <a:rPr lang="zh-CN" altLang="en-US" sz="3200" b="1">
                <a:solidFill>
                  <a:srgbClr val="0A0A0E"/>
                </a:solidFill>
              </a:rPr>
              <a:t>完整的安全管理需求 </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981200"/>
            <a:ext cx="7918648" cy="4184650"/>
          </a:xfrm>
        </p:spPr>
        <p:txBody>
          <a:bodyPr/>
          <a:lstStyle/>
          <a:p>
            <a:pPr marL="0" indent="0">
              <a:lnSpc>
                <a:spcPct val="90000"/>
              </a:lnSpc>
              <a:spcBef>
                <a:spcPct val="0"/>
              </a:spcBef>
              <a:buFontTx/>
              <a:buNone/>
            </a:pPr>
            <a:r>
              <a:rPr lang="zh-CN" altLang="zh-CN" dirty="0" smtClean="0"/>
              <a:t>（</a:t>
            </a:r>
            <a:r>
              <a:rPr lang="en-US" altLang="zh-CN" dirty="0" smtClean="0"/>
              <a:t>2</a:t>
            </a:r>
            <a:r>
              <a:rPr lang="zh-CN" altLang="zh-CN" dirty="0" smtClean="0"/>
              <a:t>）</a:t>
            </a:r>
            <a:r>
              <a:rPr lang="zh-CN" altLang="zh-CN" dirty="0" smtClean="0"/>
              <a:t>独特性</a:t>
            </a:r>
            <a:endParaRPr lang="en-US" altLang="zh-CN" dirty="0" smtClean="0"/>
          </a:p>
          <a:p>
            <a:pPr marL="0" indent="0">
              <a:lnSpc>
                <a:spcPct val="90000"/>
              </a:lnSpc>
              <a:spcBef>
                <a:spcPct val="0"/>
              </a:spcBef>
              <a:buFontTx/>
              <a:buNone/>
            </a:pPr>
            <a:r>
              <a:rPr lang="zh-CN" altLang="zh-CN" dirty="0" smtClean="0"/>
              <a:t>（</a:t>
            </a:r>
            <a:r>
              <a:rPr lang="en-US" altLang="zh-CN" dirty="0" smtClean="0"/>
              <a:t>3</a:t>
            </a:r>
            <a:r>
              <a:rPr lang="zh-CN" altLang="zh-CN" dirty="0" smtClean="0"/>
              <a:t>）时限</a:t>
            </a:r>
            <a:r>
              <a:rPr lang="zh-CN" altLang="zh-CN" dirty="0" smtClean="0"/>
              <a:t>性</a:t>
            </a:r>
            <a:endParaRPr lang="en-US" altLang="zh-CN" dirty="0" smtClean="0"/>
          </a:p>
          <a:p>
            <a:pPr marL="0" indent="0">
              <a:lnSpc>
                <a:spcPct val="90000"/>
              </a:lnSpc>
              <a:spcBef>
                <a:spcPct val="0"/>
              </a:spcBef>
              <a:buFontTx/>
              <a:buNone/>
            </a:pPr>
            <a:r>
              <a:rPr lang="zh-CN" altLang="zh-CN" dirty="0" smtClean="0"/>
              <a:t>（</a:t>
            </a:r>
            <a:r>
              <a:rPr lang="en-US" altLang="zh-CN" dirty="0" smtClean="0"/>
              <a:t>4</a:t>
            </a:r>
            <a:r>
              <a:rPr lang="zh-CN" altLang="zh-CN" dirty="0" smtClean="0"/>
              <a:t>）目标的</a:t>
            </a:r>
            <a:r>
              <a:rPr lang="zh-CN" altLang="zh-CN" dirty="0" smtClean="0"/>
              <a:t>渐进性</a:t>
            </a:r>
            <a:endParaRPr lang="en-US" altLang="zh-CN" dirty="0" smtClean="0"/>
          </a:p>
          <a:p>
            <a:pPr marL="0" indent="0">
              <a:lnSpc>
                <a:spcPct val="90000"/>
              </a:lnSpc>
              <a:spcBef>
                <a:spcPct val="0"/>
              </a:spcBef>
              <a:buFontTx/>
              <a:buNone/>
            </a:pPr>
            <a:r>
              <a:rPr lang="zh-CN" altLang="zh-CN" dirty="0" smtClean="0"/>
              <a:t>（</a:t>
            </a:r>
            <a:r>
              <a:rPr lang="en-US" altLang="zh-CN" dirty="0" smtClean="0"/>
              <a:t>5</a:t>
            </a:r>
            <a:r>
              <a:rPr lang="zh-CN" altLang="zh-CN" dirty="0" smtClean="0"/>
              <a:t>）</a:t>
            </a:r>
            <a:r>
              <a:rPr lang="zh-CN" altLang="zh-CN" dirty="0" smtClean="0"/>
              <a:t>时效性</a:t>
            </a:r>
            <a:endParaRPr lang="en-US" altLang="zh-CN" dirty="0" smtClean="0"/>
          </a:p>
          <a:p>
            <a:pPr marL="0" indent="0">
              <a:lnSpc>
                <a:spcPct val="90000"/>
              </a:lnSpc>
              <a:spcBef>
                <a:spcPct val="0"/>
              </a:spcBef>
              <a:buFontTx/>
              <a:buNone/>
            </a:pPr>
            <a:r>
              <a:rPr lang="zh-CN" altLang="zh-CN" dirty="0" smtClean="0"/>
              <a:t>（</a:t>
            </a:r>
            <a:r>
              <a:rPr lang="en-US" altLang="zh-CN" dirty="0" smtClean="0"/>
              <a:t>6</a:t>
            </a:r>
            <a:r>
              <a:rPr lang="zh-CN" altLang="zh-CN" dirty="0" smtClean="0"/>
              <a:t>）高</a:t>
            </a:r>
            <a:r>
              <a:rPr lang="zh-CN" altLang="zh-CN" dirty="0" smtClean="0"/>
              <a:t>风险性</a:t>
            </a:r>
            <a:endParaRPr lang="en-US" altLang="zh-CN" dirty="0" smtClean="0"/>
          </a:p>
          <a:p>
            <a:pPr marL="0" indent="0">
              <a:lnSpc>
                <a:spcPct val="90000"/>
              </a:lnSpc>
              <a:spcBef>
                <a:spcPct val="0"/>
              </a:spcBef>
              <a:buFontTx/>
              <a:buNone/>
            </a:pPr>
            <a:r>
              <a:rPr lang="zh-CN" altLang="zh-CN" dirty="0" smtClean="0"/>
              <a:t>（</a:t>
            </a:r>
            <a:r>
              <a:rPr lang="en-US" altLang="zh-CN" dirty="0" smtClean="0"/>
              <a:t>7</a:t>
            </a:r>
            <a:r>
              <a:rPr lang="zh-CN" altLang="zh-CN" dirty="0" smtClean="0"/>
              <a:t>）智力密集性</a:t>
            </a: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solidFill>
                  <a:srgbClr val="0A0A0E"/>
                </a:solidFill>
              </a:rPr>
              <a:t>7.1 </a:t>
            </a:r>
            <a:r>
              <a:rPr lang="zh-CN" altLang="en-US" sz="3200" b="1" dirty="0">
                <a:solidFill>
                  <a:srgbClr val="0A0A0E"/>
                </a:solidFill>
              </a:rPr>
              <a:t>管理信息系统</a:t>
            </a:r>
            <a:r>
              <a:rPr lang="zh-CN" altLang="en-US" sz="3200" b="1" dirty="0" smtClean="0">
                <a:solidFill>
                  <a:srgbClr val="0A0A0E"/>
                </a:solidFill>
              </a:rPr>
              <a:t>的开发管理 </a:t>
            </a:r>
            <a:endParaRPr lang="zh-CN" altLang="en-US" sz="3200" b="1" dirty="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Grp="1" noChangeArrowheads="1"/>
          </p:cNvSpPr>
          <p:nvPr>
            <p:ph type="body" idx="1"/>
          </p:nvPr>
        </p:nvSpPr>
        <p:spPr>
          <a:xfrm>
            <a:off x="755650" y="1989138"/>
            <a:ext cx="7772400" cy="4114800"/>
          </a:xfrm>
        </p:spPr>
        <p:txBody>
          <a:bodyPr/>
          <a:lstStyle/>
          <a:p>
            <a:pPr marL="0" indent="0" defTabSz="284163">
              <a:lnSpc>
                <a:spcPct val="110000"/>
              </a:lnSpc>
              <a:spcBef>
                <a:spcPct val="0"/>
              </a:spcBef>
              <a:buFontTx/>
              <a:buNone/>
              <a:tabLst>
                <a:tab pos="95250" algn="l"/>
              </a:tabLst>
            </a:pPr>
            <a:r>
              <a:rPr lang="en-US" altLang="zh-CN"/>
              <a:t>2.</a:t>
            </a:r>
            <a:r>
              <a:rPr lang="zh-CN" altLang="en-US"/>
              <a:t>网络安全</a:t>
            </a:r>
          </a:p>
          <a:p>
            <a:pPr marL="531813" lvl="1" indent="-352425" algn="just" defTabSz="284163">
              <a:tabLst>
                <a:tab pos="95250" algn="l"/>
              </a:tabLst>
            </a:pPr>
            <a:r>
              <a:rPr lang="zh-CN" altLang="en-US">
                <a:latin typeface="Times New Roman" pitchFamily="18" charset="0"/>
              </a:rPr>
              <a:t>网络安全主要关心联网设备上的系统、程序和数据的安全</a:t>
            </a:r>
          </a:p>
          <a:p>
            <a:pPr marL="531813" lvl="1" indent="-352425" algn="just" defTabSz="284163">
              <a:tabLst>
                <a:tab pos="95250" algn="l"/>
              </a:tabLst>
            </a:pPr>
            <a:r>
              <a:rPr lang="zh-CN" altLang="en-US">
                <a:latin typeface="Times New Roman" pitchFamily="18" charset="0"/>
              </a:rPr>
              <a:t>网络安全涉及网络的各个层面，包括物理层、链路层、网络层的安全，也包括操作系统、应用平台、应用系统等安全</a:t>
            </a:r>
          </a:p>
        </p:txBody>
      </p:sp>
      <p:sp>
        <p:nvSpPr>
          <p:cNvPr id="1871875" name="AutoShape 3">
            <a:hlinkClick r:id="" action="ppaction://noaction" highlightClick="1"/>
          </p:cNvPr>
          <p:cNvSpPr>
            <a:spLocks noChangeArrowheads="1"/>
          </p:cNvSpPr>
          <p:nvPr/>
        </p:nvSpPr>
        <p:spPr bwMode="auto">
          <a:xfrm>
            <a:off x="827088" y="908050"/>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7.3.2  </a:t>
            </a:r>
            <a:r>
              <a:rPr lang="zh-CN" altLang="en-US" sz="3200" b="1">
                <a:solidFill>
                  <a:srgbClr val="0A0A0E"/>
                </a:solidFill>
              </a:rPr>
              <a:t>完整的安全管理需求 </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body" idx="1"/>
          </p:nvPr>
        </p:nvSpPr>
        <p:spPr>
          <a:xfrm>
            <a:off x="1182688" y="2017713"/>
            <a:ext cx="6918325" cy="4114800"/>
          </a:xfrm>
        </p:spPr>
        <p:txBody>
          <a:bodyPr/>
          <a:lstStyle/>
          <a:p>
            <a:pPr marL="0" indent="0" defTabSz="284163">
              <a:lnSpc>
                <a:spcPct val="110000"/>
              </a:lnSpc>
              <a:spcBef>
                <a:spcPct val="0"/>
              </a:spcBef>
              <a:buFontTx/>
              <a:buNone/>
              <a:tabLst>
                <a:tab pos="95250" algn="l"/>
              </a:tabLst>
            </a:pPr>
            <a:r>
              <a:rPr lang="en-US" altLang="zh-CN"/>
              <a:t>3.</a:t>
            </a:r>
            <a:r>
              <a:rPr lang="zh-CN" altLang="en-US"/>
              <a:t>信息安全</a:t>
            </a:r>
          </a:p>
          <a:p>
            <a:pPr marL="531813" lvl="1" indent="-352425" algn="just" defTabSz="284163">
              <a:tabLst>
                <a:tab pos="95250" algn="l"/>
              </a:tabLst>
            </a:pPr>
            <a:r>
              <a:rPr lang="zh-CN" altLang="en-US" sz="2400">
                <a:latin typeface="Times New Roman" pitchFamily="18" charset="0"/>
              </a:rPr>
              <a:t>信息安全是指防止信息财产被故意的或偶然的非授权泄露、更改、破坏、或是信息被非法系统所辨识和控制，即确保信息的完整性、保密性、可用性和可控性</a:t>
            </a:r>
          </a:p>
          <a:p>
            <a:pPr marL="531813" lvl="1" indent="-352425" algn="just" defTabSz="284163">
              <a:tabLst>
                <a:tab pos="95250" algn="l"/>
              </a:tabLst>
            </a:pPr>
            <a:r>
              <a:rPr lang="zh-CN" altLang="en-US" sz="2400">
                <a:latin typeface="Times New Roman" pitchFamily="18" charset="0"/>
              </a:rPr>
              <a:t>信息安全主要包括信息的存储安全和信息的传输安全两个方面</a:t>
            </a:r>
          </a:p>
        </p:txBody>
      </p:sp>
      <p:sp>
        <p:nvSpPr>
          <p:cNvPr id="1872899" name="AutoShape 3">
            <a:hlinkClick r:id="" action="ppaction://noaction" highlightClick="1"/>
          </p:cNvPr>
          <p:cNvSpPr>
            <a:spLocks noChangeArrowheads="1"/>
          </p:cNvSpPr>
          <p:nvPr/>
        </p:nvSpPr>
        <p:spPr bwMode="auto">
          <a:xfrm>
            <a:off x="971550" y="836613"/>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7.3.2  </a:t>
            </a:r>
            <a:r>
              <a:rPr lang="zh-CN" altLang="en-US" sz="3200" b="1">
                <a:solidFill>
                  <a:srgbClr val="0A0A0E"/>
                </a:solidFill>
              </a:rPr>
              <a:t>完整的安全管理需求 </a:t>
            </a: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22" name="Rectangle 2"/>
          <p:cNvSpPr>
            <a:spLocks noGrp="1" noChangeArrowheads="1"/>
          </p:cNvSpPr>
          <p:nvPr>
            <p:ph type="body" idx="1"/>
          </p:nvPr>
        </p:nvSpPr>
        <p:spPr/>
        <p:txBody>
          <a:bodyPr/>
          <a:lstStyle/>
          <a:p>
            <a:pPr marL="0" indent="0" defTabSz="284163">
              <a:lnSpc>
                <a:spcPct val="110000"/>
              </a:lnSpc>
              <a:spcBef>
                <a:spcPct val="0"/>
              </a:spcBef>
              <a:buFontTx/>
              <a:buNone/>
              <a:tabLst>
                <a:tab pos="95250" algn="l"/>
              </a:tabLst>
            </a:pPr>
            <a:r>
              <a:rPr lang="en-US" altLang="zh-CN"/>
              <a:t>3.</a:t>
            </a:r>
            <a:r>
              <a:rPr lang="zh-CN" altLang="en-US"/>
              <a:t>信息安全</a:t>
            </a:r>
          </a:p>
          <a:p>
            <a:pPr marL="531813" lvl="1" indent="-352425" defTabSz="284163">
              <a:lnSpc>
                <a:spcPct val="110000"/>
              </a:lnSpc>
              <a:spcBef>
                <a:spcPct val="0"/>
              </a:spcBef>
              <a:tabLst>
                <a:tab pos="95250" algn="l"/>
              </a:tabLst>
            </a:pPr>
            <a:r>
              <a:rPr lang="zh-CN" altLang="en-US" sz="2600">
                <a:latin typeface="Times New Roman" pitchFamily="18" charset="0"/>
              </a:rPr>
              <a:t>信息的存储安全指信息在静止存放状态下的安全，包括是否会被非授权调用</a:t>
            </a:r>
          </a:p>
          <a:p>
            <a:pPr marL="531813" lvl="1" indent="-352425" defTabSz="284163">
              <a:lnSpc>
                <a:spcPct val="110000"/>
              </a:lnSpc>
              <a:spcBef>
                <a:spcPct val="0"/>
              </a:spcBef>
              <a:tabLst>
                <a:tab pos="95250" algn="l"/>
              </a:tabLst>
            </a:pPr>
            <a:r>
              <a:rPr lang="zh-CN" altLang="en-US" sz="2600">
                <a:latin typeface="Times New Roman" pitchFamily="18" charset="0"/>
              </a:rPr>
              <a:t>信息的传输安全指信息在流动传输状态下的安全，主要包括：对网上信息的监听、对用户身份的仿冒、对网络上信息的篡改以及对发出信息的否认</a:t>
            </a:r>
            <a:endParaRPr lang="zh-CN" altLang="en-US" sz="2600"/>
          </a:p>
        </p:txBody>
      </p:sp>
      <p:sp>
        <p:nvSpPr>
          <p:cNvPr id="1873923" name="AutoShape 3">
            <a:hlinkClick r:id="" action="ppaction://noaction" highlightClick="1"/>
          </p:cNvPr>
          <p:cNvSpPr>
            <a:spLocks noChangeArrowheads="1"/>
          </p:cNvSpPr>
          <p:nvPr/>
        </p:nvSpPr>
        <p:spPr bwMode="auto">
          <a:xfrm>
            <a:off x="900113" y="9810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7.3.2  </a:t>
            </a:r>
            <a:r>
              <a:rPr lang="zh-CN" altLang="en-US" sz="3200" b="1">
                <a:solidFill>
                  <a:srgbClr val="0A0A0E"/>
                </a:solidFill>
              </a:rPr>
              <a:t>完整的安全管理需求 </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946" name="Rectangle 2"/>
          <p:cNvSpPr>
            <a:spLocks noGrp="1" noChangeArrowheads="1"/>
          </p:cNvSpPr>
          <p:nvPr>
            <p:ph type="body" idx="1"/>
          </p:nvPr>
        </p:nvSpPr>
        <p:spPr/>
        <p:txBody>
          <a:bodyPr/>
          <a:lstStyle/>
          <a:p>
            <a:pPr marL="0" indent="0" defTabSz="284163">
              <a:lnSpc>
                <a:spcPct val="110000"/>
              </a:lnSpc>
              <a:spcBef>
                <a:spcPct val="0"/>
              </a:spcBef>
              <a:buFontTx/>
              <a:buNone/>
              <a:tabLst>
                <a:tab pos="95250" algn="l"/>
              </a:tabLst>
            </a:pPr>
            <a:r>
              <a:rPr lang="en-US" altLang="zh-CN"/>
              <a:t>4.</a:t>
            </a:r>
            <a:r>
              <a:rPr lang="zh-CN" altLang="en-US"/>
              <a:t>系统运行安全</a:t>
            </a:r>
          </a:p>
          <a:p>
            <a:pPr marL="531813" lvl="1" indent="-352425" defTabSz="284163">
              <a:lnSpc>
                <a:spcPct val="110000"/>
              </a:lnSpc>
              <a:tabLst>
                <a:tab pos="95250" algn="l"/>
              </a:tabLst>
            </a:pPr>
            <a:r>
              <a:rPr lang="zh-CN" altLang="en-US">
                <a:latin typeface="Times New Roman" pitchFamily="18" charset="0"/>
              </a:rPr>
              <a:t>系统在运行过程中有良好的操作规程和制度，对系统的操作和运行维护有必要的措施。如数据备份与恢复机制、系统权限管理制度等</a:t>
            </a:r>
            <a:endParaRPr lang="zh-CN" altLang="en-US"/>
          </a:p>
        </p:txBody>
      </p:sp>
      <p:sp>
        <p:nvSpPr>
          <p:cNvPr id="1874947" name="AutoShape 3">
            <a:hlinkClick r:id="" action="ppaction://noaction" highlightClick="1"/>
          </p:cNvPr>
          <p:cNvSpPr>
            <a:spLocks noChangeArrowheads="1"/>
          </p:cNvSpPr>
          <p:nvPr/>
        </p:nvSpPr>
        <p:spPr bwMode="auto">
          <a:xfrm>
            <a:off x="900113" y="836613"/>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7.3.2  </a:t>
            </a:r>
            <a:r>
              <a:rPr lang="zh-CN" altLang="en-US" sz="3200" b="1">
                <a:solidFill>
                  <a:srgbClr val="0A0A0E"/>
                </a:solidFill>
              </a:rPr>
              <a:t>完整的安全管理需求 </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p:txBody>
          <a:bodyPr/>
          <a:lstStyle/>
          <a:p>
            <a:r>
              <a:rPr lang="en-US" altLang="zh-CN" sz="3600" b="1">
                <a:solidFill>
                  <a:schemeClr val="tx1"/>
                </a:solidFill>
              </a:rPr>
              <a:t>7.3.3 </a:t>
            </a:r>
            <a:r>
              <a:rPr lang="zh-CN" altLang="en-US" sz="3600" b="1">
                <a:solidFill>
                  <a:schemeClr val="tx1"/>
                </a:solidFill>
              </a:rPr>
              <a:t>对策与措施</a:t>
            </a:r>
          </a:p>
        </p:txBody>
      </p:sp>
      <p:sp>
        <p:nvSpPr>
          <p:cNvPr id="1875971" name="Rectangle 3"/>
          <p:cNvSpPr>
            <a:spLocks noGrp="1" noChangeArrowheads="1"/>
          </p:cNvSpPr>
          <p:nvPr>
            <p:ph type="body" idx="1"/>
          </p:nvPr>
        </p:nvSpPr>
        <p:spPr>
          <a:xfrm>
            <a:off x="468313" y="1989138"/>
            <a:ext cx="7772400" cy="4114800"/>
          </a:xfrm>
        </p:spPr>
        <p:txBody>
          <a:bodyPr/>
          <a:lstStyle/>
          <a:p>
            <a:pPr>
              <a:buFont typeface="Wingdings" pitchFamily="2" charset="2"/>
              <a:buNone/>
            </a:pPr>
            <a:endParaRPr lang="en-US" altLang="zh-CN"/>
          </a:p>
          <a:p>
            <a:pPr lvl="1">
              <a:buFont typeface="Wingdings" pitchFamily="2" charset="2"/>
              <a:buNone/>
            </a:pPr>
            <a:r>
              <a:rPr lang="en-US" altLang="zh-CN">
                <a:solidFill>
                  <a:schemeClr val="tx1"/>
                </a:solidFill>
              </a:rPr>
              <a:t>1.</a:t>
            </a:r>
            <a:r>
              <a:rPr lang="zh-CN" altLang="en-US" b="1"/>
              <a:t>抓好信息系统的安全控制</a:t>
            </a:r>
          </a:p>
          <a:p>
            <a:pPr lvl="2">
              <a:buFont typeface="Wingdings" pitchFamily="2" charset="2"/>
              <a:buChar char="p"/>
            </a:pPr>
            <a:r>
              <a:rPr lang="zh-CN" altLang="en-US" sz="2800" b="1"/>
              <a:t>硬件设备控制</a:t>
            </a:r>
          </a:p>
          <a:p>
            <a:pPr lvl="2">
              <a:buFont typeface="Wingdings" pitchFamily="2" charset="2"/>
              <a:buChar char="p"/>
            </a:pPr>
            <a:r>
              <a:rPr lang="zh-CN" altLang="en-US" sz="2800" b="1"/>
              <a:t>软件控制</a:t>
            </a:r>
          </a:p>
          <a:p>
            <a:pPr lvl="2">
              <a:buFont typeface="Wingdings" pitchFamily="2" charset="2"/>
              <a:buChar char="p"/>
            </a:pPr>
            <a:r>
              <a:rPr lang="zh-CN" altLang="en-US" sz="2800" b="1"/>
              <a:t>数据安全控制</a:t>
            </a:r>
          </a:p>
          <a:p>
            <a:pPr lvl="2">
              <a:buFont typeface="Wingdings" pitchFamily="2" charset="2"/>
              <a:buChar char="p"/>
            </a:pPr>
            <a:r>
              <a:rPr lang="zh-CN" altLang="en-US" sz="2800" b="1"/>
              <a:t>系统开发控制</a:t>
            </a:r>
          </a:p>
          <a:p>
            <a:pPr lvl="2">
              <a:buFont typeface="Wingdings" pitchFamily="2" charset="2"/>
              <a:buChar char="p"/>
            </a:pPr>
            <a:r>
              <a:rPr lang="zh-CN" altLang="en-US" sz="2800" b="1"/>
              <a:t>管理控制</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6994" name="Rectangle 2"/>
          <p:cNvSpPr>
            <a:spLocks noGrp="1" noChangeArrowheads="1"/>
          </p:cNvSpPr>
          <p:nvPr>
            <p:ph type="title"/>
          </p:nvPr>
        </p:nvSpPr>
        <p:spPr/>
        <p:txBody>
          <a:bodyPr/>
          <a:lstStyle/>
          <a:p>
            <a:r>
              <a:rPr lang="en-US" altLang="zh-CN" sz="3600" b="1">
                <a:solidFill>
                  <a:schemeClr val="tx1"/>
                </a:solidFill>
              </a:rPr>
              <a:t>7.3.3 </a:t>
            </a:r>
            <a:r>
              <a:rPr lang="zh-CN" altLang="en-US" sz="3600" b="1">
                <a:solidFill>
                  <a:schemeClr val="tx1"/>
                </a:solidFill>
              </a:rPr>
              <a:t>对策与措施</a:t>
            </a:r>
          </a:p>
        </p:txBody>
      </p:sp>
      <p:sp>
        <p:nvSpPr>
          <p:cNvPr id="1876995" name="Rectangle 3"/>
          <p:cNvSpPr>
            <a:spLocks noGrp="1" noChangeArrowheads="1"/>
          </p:cNvSpPr>
          <p:nvPr>
            <p:ph type="body" idx="1"/>
          </p:nvPr>
        </p:nvSpPr>
        <p:spPr>
          <a:xfrm>
            <a:off x="539750" y="1989138"/>
            <a:ext cx="7772400" cy="4114800"/>
          </a:xfrm>
        </p:spPr>
        <p:txBody>
          <a:bodyPr/>
          <a:lstStyle/>
          <a:p>
            <a:pPr marL="365125" indent="-365125">
              <a:buFont typeface="Wingdings" pitchFamily="2" charset="2"/>
              <a:buNone/>
              <a:tabLst>
                <a:tab pos="1249363" algn="l"/>
              </a:tabLst>
            </a:pPr>
            <a:r>
              <a:rPr lang="en-US" altLang="zh-CN">
                <a:solidFill>
                  <a:schemeClr val="tx1"/>
                </a:solidFill>
              </a:rPr>
              <a:t>2.</a:t>
            </a:r>
            <a:r>
              <a:rPr lang="zh-CN" altLang="en-US"/>
              <a:t>解决好系统开发中的问题</a:t>
            </a:r>
          </a:p>
          <a:p>
            <a:pPr marL="990600" lvl="1" indent="-446088">
              <a:buFont typeface="Wingdings" pitchFamily="2" charset="2"/>
              <a:buChar char="p"/>
              <a:tabLst>
                <a:tab pos="1249363" algn="l"/>
              </a:tabLst>
            </a:pPr>
            <a:r>
              <a:rPr lang="zh-CN" altLang="en-AU"/>
              <a:t>严格按照工程化的方法开发系统</a:t>
            </a:r>
          </a:p>
          <a:p>
            <a:pPr marL="990600" lvl="1" indent="-446088">
              <a:buFont typeface="Wingdings" pitchFamily="2" charset="2"/>
              <a:buChar char="p"/>
              <a:tabLst>
                <a:tab pos="1249363" algn="l"/>
              </a:tabLst>
            </a:pPr>
            <a:r>
              <a:rPr lang="zh-CN" altLang="en-AU"/>
              <a:t>充分考虑配置和安装设备时的安全问题</a:t>
            </a:r>
          </a:p>
          <a:p>
            <a:pPr marL="990600" lvl="1" indent="-446088">
              <a:buFont typeface="Wingdings" pitchFamily="2" charset="2"/>
              <a:buChar char="p"/>
              <a:tabLst>
                <a:tab pos="1249363" algn="l"/>
              </a:tabLst>
            </a:pPr>
            <a:r>
              <a:rPr lang="zh-CN" altLang="en-AU"/>
              <a:t>重视系统的安全设计，建立安全机制</a:t>
            </a:r>
            <a:endParaRPr lang="zh-CN" altLang="en-US"/>
          </a:p>
          <a:p>
            <a:pPr marL="990600" lvl="1" indent="-446088">
              <a:buFont typeface="Wingdings" pitchFamily="2" charset="2"/>
              <a:buChar char="p"/>
              <a:tabLst>
                <a:tab pos="1249363" algn="l"/>
              </a:tabLst>
            </a:pPr>
            <a:endParaRPr lang="en-US" altLang="zh-CN"/>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Text Box 2"/>
          <p:cNvSpPr txBox="1">
            <a:spLocks noChangeArrowheads="1"/>
          </p:cNvSpPr>
          <p:nvPr/>
        </p:nvSpPr>
        <p:spPr bwMode="auto">
          <a:xfrm>
            <a:off x="611188" y="631825"/>
            <a:ext cx="7867650" cy="585788"/>
          </a:xfrm>
          <a:prstGeom prst="rect">
            <a:avLst/>
          </a:prstGeom>
          <a:noFill/>
          <a:ln w="9525" algn="ctr">
            <a:noFill/>
            <a:miter lim="800000"/>
            <a:headEnd/>
            <a:tailEnd/>
          </a:ln>
          <a:effectLst/>
        </p:spPr>
        <p:txBody>
          <a:bodyPr>
            <a:spAutoFit/>
          </a:bodyPr>
          <a:lstStyle/>
          <a:p>
            <a:pPr>
              <a:lnSpc>
                <a:spcPct val="135000"/>
              </a:lnSpc>
            </a:pPr>
            <a:r>
              <a:rPr lang="en-US" altLang="zh-CN" sz="2400" b="1">
                <a:latin typeface="Arial" charset="0"/>
              </a:rPr>
              <a:t>        </a:t>
            </a:r>
            <a:r>
              <a:rPr lang="en-US" altLang="zh-CN" sz="2400" b="1">
                <a:latin typeface="Arial" charset="0"/>
                <a:ea typeface="楷体_GB2312" pitchFamily="49" charset="-122"/>
              </a:rPr>
              <a:t> </a:t>
            </a:r>
          </a:p>
        </p:txBody>
      </p:sp>
      <p:sp>
        <p:nvSpPr>
          <p:cNvPr id="1878019" name="Text Box 3"/>
          <p:cNvSpPr txBox="1">
            <a:spLocks noChangeArrowheads="1"/>
          </p:cNvSpPr>
          <p:nvPr/>
        </p:nvSpPr>
        <p:spPr bwMode="auto">
          <a:xfrm>
            <a:off x="971550" y="2060575"/>
            <a:ext cx="3028950" cy="519113"/>
          </a:xfrm>
          <a:prstGeom prst="rect">
            <a:avLst/>
          </a:prstGeom>
          <a:noFill/>
          <a:ln w="9525" algn="ctr">
            <a:noFill/>
            <a:miter lim="800000"/>
            <a:headEnd/>
            <a:tailEnd/>
          </a:ln>
          <a:effectLst/>
        </p:spPr>
        <p:txBody>
          <a:bodyPr wrap="none">
            <a:spAutoFit/>
          </a:bodyPr>
          <a:lstStyle/>
          <a:p>
            <a:r>
              <a:rPr lang="zh-CN" altLang="en-US" sz="2800" b="1">
                <a:latin typeface="Times New Roman" pitchFamily="18" charset="0"/>
                <a:ea typeface="华文新魏" pitchFamily="2" charset="-122"/>
              </a:rPr>
              <a:t>提高系统的可靠性</a:t>
            </a:r>
          </a:p>
        </p:txBody>
      </p:sp>
      <p:sp>
        <p:nvSpPr>
          <p:cNvPr id="1878020" name="Text Box 4"/>
          <p:cNvSpPr txBox="1">
            <a:spLocks noChangeArrowheads="1"/>
          </p:cNvSpPr>
          <p:nvPr/>
        </p:nvSpPr>
        <p:spPr bwMode="auto">
          <a:xfrm>
            <a:off x="684213" y="2565400"/>
            <a:ext cx="7848600" cy="822325"/>
          </a:xfrm>
          <a:prstGeom prst="rect">
            <a:avLst/>
          </a:prstGeom>
          <a:noFill/>
          <a:ln w="9525" algn="ctr">
            <a:noFill/>
            <a:miter lim="800000"/>
            <a:headEnd/>
            <a:tailEnd/>
          </a:ln>
          <a:effectLst/>
        </p:spPr>
        <p:txBody>
          <a:bodyPr>
            <a:spAutoFit/>
          </a:bodyPr>
          <a:lstStyle/>
          <a:p>
            <a:r>
              <a:rPr lang="en-US" altLang="zh-CN" sz="2000" b="1">
                <a:latin typeface="楷体_GB2312" pitchFamily="49" charset="-122"/>
                <a:ea typeface="楷体_GB2312" pitchFamily="49" charset="-122"/>
              </a:rPr>
              <a:t>    </a:t>
            </a:r>
            <a:r>
              <a:rPr lang="zh-CN" altLang="en-US" sz="2400" b="1">
                <a:latin typeface="宋体" pitchFamily="2" charset="-122"/>
              </a:rPr>
              <a:t>系统的可靠性指在满足一定条件的应用环境中能够正常工作的能力。</a:t>
            </a:r>
          </a:p>
        </p:txBody>
      </p:sp>
      <p:sp>
        <p:nvSpPr>
          <p:cNvPr id="1878021" name="Text Box 5"/>
          <p:cNvSpPr txBox="1">
            <a:spLocks noChangeArrowheads="1"/>
          </p:cNvSpPr>
          <p:nvPr/>
        </p:nvSpPr>
        <p:spPr bwMode="auto">
          <a:xfrm>
            <a:off x="755650" y="3429000"/>
            <a:ext cx="5472113" cy="2282825"/>
          </a:xfrm>
          <a:prstGeom prst="rect">
            <a:avLst/>
          </a:prstGeom>
          <a:noFill/>
          <a:ln w="9525" algn="ctr">
            <a:noFill/>
            <a:miter lim="800000"/>
            <a:headEnd/>
            <a:tailEnd/>
          </a:ln>
          <a:effectLst/>
        </p:spPr>
        <p:txBody>
          <a:bodyPr>
            <a:spAutoFit/>
          </a:bodyPr>
          <a:lstStyle/>
          <a:p>
            <a:pPr>
              <a:lnSpc>
                <a:spcPct val="150000"/>
              </a:lnSpc>
            </a:pPr>
            <a:r>
              <a:rPr lang="en-US" altLang="zh-CN" sz="2000">
                <a:latin typeface="Arial" charset="0"/>
              </a:rPr>
              <a:t>    </a:t>
            </a:r>
            <a:r>
              <a:rPr lang="zh-CN" altLang="en-US" sz="2400" b="1">
                <a:latin typeface="Arial" charset="0"/>
              </a:rPr>
              <a:t>系统的可靠性评价指标：</a:t>
            </a:r>
          </a:p>
          <a:p>
            <a:pPr lvl="1">
              <a:lnSpc>
                <a:spcPct val="150000"/>
              </a:lnSpc>
              <a:buFontTx/>
              <a:buChar char="•"/>
            </a:pPr>
            <a:r>
              <a:rPr lang="zh-CN" altLang="en-US" sz="2400" b="1">
                <a:latin typeface="Arial" charset="0"/>
              </a:rPr>
              <a:t>平均无故障运行时间</a:t>
            </a:r>
          </a:p>
          <a:p>
            <a:pPr lvl="1">
              <a:lnSpc>
                <a:spcPct val="150000"/>
              </a:lnSpc>
              <a:buFontTx/>
              <a:buChar char="•"/>
            </a:pPr>
            <a:r>
              <a:rPr lang="zh-CN" altLang="en-US" sz="2400" b="1">
                <a:latin typeface="Arial" charset="0"/>
              </a:rPr>
              <a:t>系统开工率</a:t>
            </a:r>
          </a:p>
          <a:p>
            <a:pPr lvl="1">
              <a:lnSpc>
                <a:spcPct val="150000"/>
              </a:lnSpc>
              <a:buFontTx/>
              <a:buChar char="•"/>
            </a:pPr>
            <a:r>
              <a:rPr lang="zh-CN" altLang="en-US" sz="2400" b="1">
                <a:latin typeface="Arial" charset="0"/>
              </a:rPr>
              <a:t>系统平均维护时间等。</a:t>
            </a:r>
          </a:p>
        </p:txBody>
      </p:sp>
      <p:sp>
        <p:nvSpPr>
          <p:cNvPr id="1878022" name="Rectangle 6"/>
          <p:cNvSpPr>
            <a:spLocks noChangeArrowheads="1"/>
          </p:cNvSpPr>
          <p:nvPr/>
        </p:nvSpPr>
        <p:spPr bwMode="auto">
          <a:xfrm>
            <a:off x="1331913" y="1052513"/>
            <a:ext cx="3856037" cy="641350"/>
          </a:xfrm>
          <a:prstGeom prst="rect">
            <a:avLst/>
          </a:prstGeom>
          <a:noFill/>
          <a:ln w="9525">
            <a:noFill/>
            <a:miter lim="800000"/>
            <a:headEnd/>
            <a:tailEnd/>
          </a:ln>
          <a:effectLst/>
        </p:spPr>
        <p:txBody>
          <a:bodyPr wrap="none" lIns="90000" tIns="46800" rIns="90000" bIns="46800">
            <a:spAutoFit/>
          </a:bodyPr>
          <a:lstStyle/>
          <a:p>
            <a:r>
              <a:rPr lang="en-US" altLang="zh-CN" sz="3600" b="1">
                <a:latin typeface="宋体" pitchFamily="2" charset="-122"/>
              </a:rPr>
              <a:t>7.3.3 </a:t>
            </a:r>
            <a:r>
              <a:rPr lang="zh-CN" altLang="en-US" sz="3600" b="1">
                <a:latin typeface="宋体" pitchFamily="2" charset="-122"/>
              </a:rPr>
              <a:t>对策与措施</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8018"/>
                                        </p:tgtEl>
                                        <p:attrNameLst>
                                          <p:attrName>style.visibility</p:attrName>
                                        </p:attrNameLst>
                                      </p:cBhvr>
                                      <p:to>
                                        <p:strVal val="visible"/>
                                      </p:to>
                                    </p:set>
                                    <p:animEffect transition="in" filter="dissolve">
                                      <p:cBhvr>
                                        <p:cTn id="7" dur="500"/>
                                        <p:tgtEl>
                                          <p:spTgt spid="18780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78019"/>
                                        </p:tgtEl>
                                        <p:attrNameLst>
                                          <p:attrName>style.visibility</p:attrName>
                                        </p:attrNameLst>
                                      </p:cBhvr>
                                      <p:to>
                                        <p:strVal val="visible"/>
                                      </p:to>
                                    </p:set>
                                    <p:animEffect transition="in" filter="dissolve">
                                      <p:cBhvr>
                                        <p:cTn id="12" dur="500"/>
                                        <p:tgtEl>
                                          <p:spTgt spid="18780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78020"/>
                                        </p:tgtEl>
                                        <p:attrNameLst>
                                          <p:attrName>style.visibility</p:attrName>
                                        </p:attrNameLst>
                                      </p:cBhvr>
                                      <p:to>
                                        <p:strVal val="visible"/>
                                      </p:to>
                                    </p:set>
                                    <p:animEffect transition="in" filter="dissolve">
                                      <p:cBhvr>
                                        <p:cTn id="17" dur="500"/>
                                        <p:tgtEl>
                                          <p:spTgt spid="1878020"/>
                                        </p:tgtEl>
                                      </p:cBhvr>
                                    </p:animEffect>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1878021"/>
                                        </p:tgtEl>
                                        <p:attrNameLst>
                                          <p:attrName>style.visibility</p:attrName>
                                        </p:attrNameLst>
                                      </p:cBhvr>
                                      <p:to>
                                        <p:strVal val="visible"/>
                                      </p:to>
                                    </p:set>
                                    <p:animScale>
                                      <p:cBhvr>
                                        <p:cTn id="22" dur="1000" decel="50000" fill="hold">
                                          <p:stCondLst>
                                            <p:cond delay="0"/>
                                          </p:stCondLst>
                                        </p:cTn>
                                        <p:tgtEl>
                                          <p:spTgt spid="18780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878021"/>
                                        </p:tgtEl>
                                        <p:attrNameLst>
                                          <p:attrName>ppt_x</p:attrName>
                                          <p:attrName>ppt_y</p:attrName>
                                        </p:attrNameLst>
                                      </p:cBhvr>
                                    </p:animMotion>
                                    <p:animEffect transition="in" filter="fade">
                                      <p:cBhvr>
                                        <p:cTn id="24" dur="1000"/>
                                        <p:tgtEl>
                                          <p:spTgt spid="187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8018" grpId="0"/>
      <p:bldP spid="1878019" grpId="0"/>
      <p:bldP spid="1878020" grpId="0"/>
      <p:bldP spid="18780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042" name="Text Box 2"/>
          <p:cNvSpPr txBox="1">
            <a:spLocks noChangeArrowheads="1"/>
          </p:cNvSpPr>
          <p:nvPr/>
        </p:nvSpPr>
        <p:spPr bwMode="auto">
          <a:xfrm>
            <a:off x="755650" y="1989138"/>
            <a:ext cx="6769100" cy="4181475"/>
          </a:xfrm>
          <a:prstGeom prst="rect">
            <a:avLst/>
          </a:prstGeom>
          <a:noFill/>
          <a:ln w="9525" algn="ctr">
            <a:noFill/>
            <a:miter lim="800000"/>
            <a:headEnd/>
            <a:tailEnd/>
          </a:ln>
          <a:effectLst/>
        </p:spPr>
        <p:txBody>
          <a:bodyPr>
            <a:spAutoFit/>
          </a:bodyPr>
          <a:lstStyle/>
          <a:p>
            <a:pPr>
              <a:lnSpc>
                <a:spcPct val="160000"/>
              </a:lnSpc>
            </a:pPr>
            <a:r>
              <a:rPr lang="zh-CN" altLang="en-US" sz="2400" b="1">
                <a:latin typeface="Arial" charset="0"/>
              </a:rPr>
              <a:t>常用的可靠性技术：</a:t>
            </a:r>
          </a:p>
          <a:p>
            <a:pPr lvl="1">
              <a:lnSpc>
                <a:spcPct val="160000"/>
              </a:lnSpc>
              <a:buClr>
                <a:schemeClr val="hlink"/>
              </a:buClr>
              <a:buSzPct val="65000"/>
              <a:buFont typeface="Wingdings" pitchFamily="2" charset="2"/>
              <a:buChar char="n"/>
            </a:pPr>
            <a:r>
              <a:rPr lang="zh-CN" altLang="en-US" sz="2400" b="1">
                <a:latin typeface="Arial" charset="0"/>
              </a:rPr>
              <a:t>设备冗余技术</a:t>
            </a:r>
          </a:p>
          <a:p>
            <a:pPr lvl="1">
              <a:lnSpc>
                <a:spcPct val="160000"/>
              </a:lnSpc>
              <a:buClr>
                <a:schemeClr val="hlink"/>
              </a:buClr>
              <a:buSzPct val="65000"/>
              <a:buFont typeface="Wingdings" pitchFamily="2" charset="2"/>
              <a:buChar char="n"/>
            </a:pPr>
            <a:r>
              <a:rPr lang="zh-CN" altLang="en-US" sz="2400" b="1">
                <a:latin typeface="Arial" charset="0"/>
              </a:rPr>
              <a:t>负荷分布技术</a:t>
            </a:r>
          </a:p>
          <a:p>
            <a:pPr lvl="1">
              <a:lnSpc>
                <a:spcPct val="160000"/>
              </a:lnSpc>
              <a:buClr>
                <a:schemeClr val="hlink"/>
              </a:buClr>
              <a:buSzPct val="65000"/>
              <a:buFont typeface="Wingdings" pitchFamily="2" charset="2"/>
              <a:buChar char="n"/>
            </a:pPr>
            <a:r>
              <a:rPr lang="zh-CN" altLang="en-US" sz="2400" b="1">
                <a:latin typeface="Arial" charset="0"/>
              </a:rPr>
              <a:t>系统重新组合技术</a:t>
            </a:r>
          </a:p>
          <a:p>
            <a:pPr lvl="1">
              <a:lnSpc>
                <a:spcPct val="160000"/>
              </a:lnSpc>
              <a:buClr>
                <a:schemeClr val="hlink"/>
              </a:buClr>
              <a:buSzPct val="65000"/>
              <a:buFont typeface="Wingdings" pitchFamily="2" charset="2"/>
              <a:buChar char="n"/>
            </a:pPr>
            <a:r>
              <a:rPr lang="zh-CN" altLang="en-US" sz="2400" b="1">
                <a:latin typeface="Arial" charset="0"/>
              </a:rPr>
              <a:t>数据冗余校验技术</a:t>
            </a:r>
          </a:p>
          <a:p>
            <a:pPr lvl="1">
              <a:lnSpc>
                <a:spcPct val="160000"/>
              </a:lnSpc>
              <a:buClr>
                <a:schemeClr val="hlink"/>
              </a:buClr>
              <a:buSzPct val="65000"/>
              <a:buFont typeface="Wingdings" pitchFamily="2" charset="2"/>
              <a:buChar char="n"/>
            </a:pPr>
            <a:r>
              <a:rPr lang="zh-CN" altLang="en-US" sz="2400" b="1">
                <a:latin typeface="Arial" charset="0"/>
              </a:rPr>
              <a:t>数据保护与恢复技术</a:t>
            </a:r>
          </a:p>
          <a:p>
            <a:pPr lvl="1">
              <a:lnSpc>
                <a:spcPct val="160000"/>
              </a:lnSpc>
              <a:buClr>
                <a:schemeClr val="hlink"/>
              </a:buClr>
              <a:buSzPct val="65000"/>
              <a:buFont typeface="Wingdings" pitchFamily="2" charset="2"/>
              <a:buChar char="n"/>
            </a:pPr>
            <a:r>
              <a:rPr lang="zh-CN" altLang="en-US" sz="2400" b="1">
                <a:latin typeface="Arial" charset="0"/>
              </a:rPr>
              <a:t>系统动态检测、诊断和自动校正技术等</a:t>
            </a:r>
          </a:p>
        </p:txBody>
      </p:sp>
      <p:sp>
        <p:nvSpPr>
          <p:cNvPr id="1879043" name="Rectangle 3"/>
          <p:cNvSpPr>
            <a:spLocks noChangeArrowheads="1"/>
          </p:cNvSpPr>
          <p:nvPr/>
        </p:nvSpPr>
        <p:spPr bwMode="auto">
          <a:xfrm>
            <a:off x="1331913" y="1052513"/>
            <a:ext cx="3856037" cy="641350"/>
          </a:xfrm>
          <a:prstGeom prst="rect">
            <a:avLst/>
          </a:prstGeom>
          <a:noFill/>
          <a:ln w="9525">
            <a:noFill/>
            <a:miter lim="800000"/>
            <a:headEnd/>
            <a:tailEnd/>
          </a:ln>
          <a:effectLst/>
        </p:spPr>
        <p:txBody>
          <a:bodyPr wrap="none" lIns="90000" tIns="46800" rIns="90000" bIns="46800">
            <a:spAutoFit/>
          </a:bodyPr>
          <a:lstStyle/>
          <a:p>
            <a:r>
              <a:rPr lang="en-US" altLang="zh-CN" sz="3600" b="1">
                <a:latin typeface="宋体" pitchFamily="2" charset="-122"/>
              </a:rPr>
              <a:t>7.3.3 </a:t>
            </a:r>
            <a:r>
              <a:rPr lang="zh-CN" altLang="en-US" sz="3600" b="1">
                <a:latin typeface="宋体" pitchFamily="2" charset="-122"/>
              </a:rPr>
              <a:t>对策与措施</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9042"/>
                                        </p:tgtEl>
                                        <p:attrNameLst>
                                          <p:attrName>style.visibility</p:attrName>
                                        </p:attrNameLst>
                                      </p:cBhvr>
                                      <p:to>
                                        <p:strVal val="visible"/>
                                      </p:to>
                                    </p:set>
                                    <p:animEffect transition="in" filter="dissolve">
                                      <p:cBhvr>
                                        <p:cTn id="7" dur="500"/>
                                        <p:tgtEl>
                                          <p:spTgt spid="1879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90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8627" name="Rectangle 3"/>
          <p:cNvSpPr>
            <a:spLocks noGrp="1" noChangeArrowheads="1"/>
          </p:cNvSpPr>
          <p:nvPr>
            <p:ph type="body" idx="1"/>
          </p:nvPr>
        </p:nvSpPr>
        <p:spPr/>
        <p:txBody>
          <a:bodyPr/>
          <a:lstStyle/>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选择先进的网络安全技术</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进行严格的安全管理</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遵循完整一致性</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坚持动态性</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实行最小化授权</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实施全面防御</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建立控制点</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监测薄弱环节</a:t>
            </a:r>
          </a:p>
          <a:p>
            <a:pPr marL="273050" indent="-273050" algn="just" defTabSz="284163">
              <a:lnSpc>
                <a:spcPct val="80000"/>
              </a:lnSpc>
              <a:buClr>
                <a:schemeClr val="hlink"/>
              </a:buClr>
              <a:buFont typeface="Wingdings" pitchFamily="2" charset="2"/>
              <a:buChar char="F"/>
              <a:tabLst>
                <a:tab pos="450850" algn="l"/>
              </a:tabLst>
            </a:pPr>
            <a:r>
              <a:rPr lang="zh-CN" altLang="en-US" sz="2800">
                <a:latin typeface="幼圆" pitchFamily="49" charset="-122"/>
              </a:rPr>
              <a:t>失效保护</a:t>
            </a:r>
          </a:p>
        </p:txBody>
      </p:sp>
      <p:sp>
        <p:nvSpPr>
          <p:cNvPr id="1818628" name="AutoShape 4">
            <a:hlinkClick r:id="" action="ppaction://noaction" highlightClick="1"/>
          </p:cNvPr>
          <p:cNvSpPr>
            <a:spLocks noChangeArrowheads="1"/>
          </p:cNvSpPr>
          <p:nvPr/>
        </p:nvSpPr>
        <p:spPr bwMode="auto">
          <a:xfrm>
            <a:off x="684213" y="908050"/>
            <a:ext cx="5762625" cy="914400"/>
          </a:xfrm>
          <a:prstGeom prst="actionButtonBlank">
            <a:avLst/>
          </a:prstGeom>
          <a:noFill/>
          <a:ln w="9525">
            <a:noFill/>
            <a:miter lim="800000"/>
            <a:headEnd/>
            <a:tailEnd/>
          </a:ln>
          <a:effectLst>
            <a:outerShdw dist="35921" dir="2700000" algn="ctr" rotWithShape="0">
              <a:schemeClr val="bg2"/>
            </a:outerShdw>
          </a:effectLst>
        </p:spPr>
        <p:txBody>
          <a:bodyPr anchor="ctr"/>
          <a:lstStyle/>
          <a:p>
            <a:r>
              <a:rPr lang="en-US" altLang="zh-CN" sz="3200" b="1">
                <a:solidFill>
                  <a:srgbClr val="0A0A0E"/>
                </a:solidFill>
              </a:rPr>
              <a:t> 7.3.3  </a:t>
            </a:r>
            <a:r>
              <a:rPr lang="zh-CN" altLang="en-US" sz="3200" b="1">
                <a:solidFill>
                  <a:srgbClr val="0A0A0E"/>
                </a:solidFill>
              </a:rPr>
              <a:t>信息系统的安全策略 </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spLocks noGrp="1" noChangeArrowheads="1"/>
          </p:cNvSpPr>
          <p:nvPr>
            <p:ph type="title"/>
          </p:nvPr>
        </p:nvSpPr>
        <p:spPr/>
        <p:txBody>
          <a:bodyPr/>
          <a:lstStyle/>
          <a:p>
            <a:r>
              <a:rPr lang="en-US" altLang="zh-CN" sz="3600" b="1">
                <a:solidFill>
                  <a:schemeClr val="tx1"/>
                </a:solidFill>
              </a:rPr>
              <a:t>  </a:t>
            </a:r>
            <a:r>
              <a:rPr lang="zh-CN" altLang="en-US" sz="3600" b="1">
                <a:solidFill>
                  <a:schemeClr val="tx1"/>
                </a:solidFill>
              </a:rPr>
              <a:t>数据备份与系统恢复</a:t>
            </a:r>
          </a:p>
        </p:txBody>
      </p:sp>
      <p:sp>
        <p:nvSpPr>
          <p:cNvPr id="1880067" name="Rectangle 3"/>
          <p:cNvSpPr>
            <a:spLocks noGrp="1" noChangeArrowheads="1"/>
          </p:cNvSpPr>
          <p:nvPr>
            <p:ph type="body" idx="1"/>
          </p:nvPr>
        </p:nvSpPr>
        <p:spPr>
          <a:xfrm>
            <a:off x="468313" y="1700213"/>
            <a:ext cx="7772400" cy="4114800"/>
          </a:xfrm>
        </p:spPr>
        <p:txBody>
          <a:bodyPr/>
          <a:lstStyle/>
          <a:p>
            <a:pPr>
              <a:buFont typeface="Wingdings" pitchFamily="2" charset="2"/>
              <a:buNone/>
            </a:pPr>
            <a:endParaRPr lang="en-US" altLang="zh-CN"/>
          </a:p>
          <a:p>
            <a:pPr lvl="1">
              <a:buFont typeface="Wingdings" pitchFamily="2" charset="2"/>
              <a:buNone/>
            </a:pPr>
            <a:r>
              <a:rPr lang="en-AU" altLang="zh-CN" b="1">
                <a:solidFill>
                  <a:schemeClr val="tx1"/>
                </a:solidFill>
              </a:rPr>
              <a:t>1.</a:t>
            </a:r>
            <a:r>
              <a:rPr lang="zh-CN" altLang="en-AU" b="1">
                <a:solidFill>
                  <a:schemeClr val="tx1"/>
                </a:solidFill>
              </a:rPr>
              <a:t>数据备份</a:t>
            </a:r>
          </a:p>
          <a:p>
            <a:pPr lvl="2">
              <a:buFont typeface="Wingdings" pitchFamily="2" charset="2"/>
              <a:buChar char="p"/>
            </a:pPr>
            <a:r>
              <a:rPr lang="zh-CN" altLang="en-US" b="1">
                <a:solidFill>
                  <a:schemeClr val="tx1"/>
                </a:solidFill>
              </a:rPr>
              <a:t>备份是指在某种介质上，如磁带、磁盘、光盘等，存储数据备份的拷贝 </a:t>
            </a:r>
          </a:p>
          <a:p>
            <a:pPr lvl="1">
              <a:buFont typeface="Wingdings" pitchFamily="2" charset="2"/>
              <a:buNone/>
            </a:pPr>
            <a:r>
              <a:rPr lang="en-US" altLang="zh-CN" b="1">
                <a:solidFill>
                  <a:schemeClr val="tx1"/>
                </a:solidFill>
              </a:rPr>
              <a:t>2.</a:t>
            </a:r>
            <a:r>
              <a:rPr lang="zh-CN" altLang="en-US" b="1">
                <a:solidFill>
                  <a:schemeClr val="tx1"/>
                </a:solidFill>
              </a:rPr>
              <a:t>系统恢复</a:t>
            </a:r>
          </a:p>
          <a:p>
            <a:pPr lvl="2">
              <a:buFont typeface="Wingdings" pitchFamily="2" charset="2"/>
              <a:buChar char="p"/>
            </a:pPr>
            <a:r>
              <a:rPr lang="zh-CN" altLang="en-US" b="1">
                <a:solidFill>
                  <a:schemeClr val="tx1"/>
                </a:solidFill>
              </a:rPr>
              <a:t>恢复也称为重载或重入。是指当磁盘损坏或系统崩溃时，通过转储或卸载的备份重新装数据和系统的过程 </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en-US" altLang="zh-CN" b="1" dirty="0" smtClean="0"/>
              <a:t>3</a:t>
            </a:r>
            <a:r>
              <a:rPr lang="zh-CN" altLang="zh-CN" b="1" dirty="0" smtClean="0"/>
              <a:t>．项目管理及知识</a:t>
            </a:r>
            <a:r>
              <a:rPr lang="zh-CN" altLang="zh-CN" b="1" dirty="0" smtClean="0"/>
              <a:t>体系</a:t>
            </a:r>
            <a:endParaRPr lang="en-US" altLang="zh-CN" b="1" dirty="0" smtClean="0"/>
          </a:p>
          <a:p>
            <a:pPr>
              <a:buNone/>
            </a:pPr>
            <a:r>
              <a:rPr lang="zh-CN" altLang="zh-CN" sz="2400" dirty="0" smtClean="0"/>
              <a:t>（</a:t>
            </a:r>
            <a:r>
              <a:rPr lang="en-US" altLang="zh-CN" sz="2400" dirty="0" smtClean="0"/>
              <a:t>1</a:t>
            </a:r>
            <a:r>
              <a:rPr lang="zh-CN" altLang="zh-CN" sz="2400" dirty="0" smtClean="0"/>
              <a:t>）项目集成</a:t>
            </a:r>
            <a:r>
              <a:rPr lang="zh-CN" altLang="zh-CN" sz="2400" dirty="0" smtClean="0"/>
              <a:t>管理</a:t>
            </a:r>
            <a:endParaRPr lang="en-US" altLang="zh-CN" sz="2400" dirty="0" smtClean="0"/>
          </a:p>
          <a:p>
            <a:pPr>
              <a:buNone/>
            </a:pPr>
            <a:r>
              <a:rPr lang="zh-CN" altLang="zh-CN" sz="2400" dirty="0" smtClean="0"/>
              <a:t>（</a:t>
            </a:r>
            <a:r>
              <a:rPr lang="en-US" altLang="zh-CN" sz="2400" dirty="0" smtClean="0"/>
              <a:t>2</a:t>
            </a:r>
            <a:r>
              <a:rPr lang="zh-CN" altLang="zh-CN" sz="2400" dirty="0" smtClean="0"/>
              <a:t>）范围</a:t>
            </a:r>
            <a:r>
              <a:rPr lang="zh-CN" altLang="zh-CN" sz="2400" dirty="0" smtClean="0"/>
              <a:t>管理</a:t>
            </a:r>
            <a:endParaRPr lang="en-US" altLang="zh-CN" sz="2400" dirty="0" smtClean="0"/>
          </a:p>
          <a:p>
            <a:pPr>
              <a:buNone/>
            </a:pPr>
            <a:r>
              <a:rPr lang="zh-CN" altLang="zh-CN" sz="2400" dirty="0" smtClean="0"/>
              <a:t>（</a:t>
            </a:r>
            <a:r>
              <a:rPr lang="en-US" altLang="zh-CN" sz="2400" dirty="0" smtClean="0"/>
              <a:t>3</a:t>
            </a:r>
            <a:r>
              <a:rPr lang="zh-CN" altLang="zh-CN" sz="2400" dirty="0" smtClean="0"/>
              <a:t>）时间</a:t>
            </a:r>
            <a:r>
              <a:rPr lang="zh-CN" altLang="zh-CN" sz="2400" dirty="0" smtClean="0"/>
              <a:t>管理</a:t>
            </a:r>
            <a:endParaRPr lang="en-US" altLang="zh-CN" sz="2400" dirty="0" smtClean="0"/>
          </a:p>
          <a:p>
            <a:pPr>
              <a:buNone/>
            </a:pPr>
            <a:r>
              <a:rPr lang="zh-CN" altLang="zh-CN" sz="2400" dirty="0" smtClean="0"/>
              <a:t>（</a:t>
            </a:r>
            <a:r>
              <a:rPr lang="en-US" altLang="zh-CN" sz="2400" dirty="0" smtClean="0"/>
              <a:t>4</a:t>
            </a:r>
            <a:r>
              <a:rPr lang="zh-CN" altLang="zh-CN" sz="2400" dirty="0" smtClean="0"/>
              <a:t>）成本</a:t>
            </a:r>
            <a:r>
              <a:rPr lang="zh-CN" altLang="zh-CN" sz="2400" dirty="0" smtClean="0"/>
              <a:t>管理</a:t>
            </a:r>
            <a:endParaRPr lang="en-US" altLang="zh-CN" sz="2400" dirty="0" smtClean="0"/>
          </a:p>
          <a:p>
            <a:pPr>
              <a:buNone/>
            </a:pPr>
            <a:r>
              <a:rPr lang="zh-CN" altLang="zh-CN" sz="2400" dirty="0" smtClean="0"/>
              <a:t>（</a:t>
            </a:r>
            <a:r>
              <a:rPr lang="en-US" altLang="zh-CN" sz="2400" dirty="0" smtClean="0"/>
              <a:t>5</a:t>
            </a:r>
            <a:r>
              <a:rPr lang="zh-CN" altLang="zh-CN" sz="2400" dirty="0" smtClean="0"/>
              <a:t>）人力资源</a:t>
            </a:r>
            <a:r>
              <a:rPr lang="zh-CN" altLang="zh-CN" sz="2400" dirty="0" smtClean="0"/>
              <a:t>管理</a:t>
            </a:r>
            <a:endParaRPr lang="en-US" altLang="zh-CN" sz="2400" dirty="0" smtClean="0"/>
          </a:p>
          <a:p>
            <a:pPr>
              <a:buNone/>
            </a:pPr>
            <a:r>
              <a:rPr lang="zh-CN" altLang="zh-CN" sz="2400" dirty="0" smtClean="0"/>
              <a:t>（</a:t>
            </a:r>
            <a:r>
              <a:rPr lang="en-US" altLang="zh-CN" sz="2400" dirty="0" smtClean="0"/>
              <a:t>6</a:t>
            </a:r>
            <a:r>
              <a:rPr lang="zh-CN" altLang="zh-CN" sz="2400" dirty="0" smtClean="0"/>
              <a:t>）风险</a:t>
            </a:r>
            <a:r>
              <a:rPr lang="zh-CN" altLang="zh-CN" sz="2400" dirty="0" smtClean="0"/>
              <a:t>管理</a:t>
            </a:r>
            <a:endParaRPr lang="en-US" altLang="zh-CN" sz="2400" dirty="0" smtClean="0"/>
          </a:p>
          <a:p>
            <a:pPr>
              <a:buNone/>
            </a:pPr>
            <a:r>
              <a:rPr lang="zh-CN" altLang="zh-CN" sz="2400" dirty="0" smtClean="0"/>
              <a:t>（</a:t>
            </a:r>
            <a:r>
              <a:rPr lang="en-US" altLang="zh-CN" sz="2400" dirty="0" smtClean="0"/>
              <a:t>7</a:t>
            </a:r>
            <a:r>
              <a:rPr lang="zh-CN" altLang="zh-CN" sz="2400" dirty="0" smtClean="0"/>
              <a:t>）</a:t>
            </a:r>
            <a:r>
              <a:rPr lang="zh-CN" altLang="zh-CN" sz="2400" dirty="0" smtClean="0"/>
              <a:t>质量管理</a:t>
            </a:r>
            <a:endParaRPr lang="en-US" altLang="zh-CN" sz="2400" dirty="0" smtClean="0"/>
          </a:p>
          <a:p>
            <a:pPr>
              <a:buNone/>
            </a:pPr>
            <a:r>
              <a:rPr lang="zh-CN" altLang="zh-CN" sz="2400" dirty="0" smtClean="0"/>
              <a:t>（</a:t>
            </a:r>
            <a:r>
              <a:rPr lang="en-US" altLang="zh-CN" sz="2400" dirty="0" smtClean="0"/>
              <a:t>8</a:t>
            </a:r>
            <a:r>
              <a:rPr lang="zh-CN" altLang="zh-CN" sz="2400" dirty="0" smtClean="0"/>
              <a:t>）采购</a:t>
            </a:r>
            <a:r>
              <a:rPr lang="zh-CN" altLang="zh-CN" sz="2400" dirty="0" smtClean="0"/>
              <a:t>管理</a:t>
            </a:r>
            <a:endParaRPr lang="en-US" altLang="zh-CN" sz="2400" dirty="0" smtClean="0"/>
          </a:p>
          <a:p>
            <a:pPr>
              <a:buNone/>
            </a:pPr>
            <a:r>
              <a:rPr lang="zh-CN" altLang="zh-CN" sz="2400" dirty="0" smtClean="0"/>
              <a:t>（</a:t>
            </a:r>
            <a:r>
              <a:rPr lang="en-US" altLang="zh-CN" sz="2400" dirty="0" smtClean="0"/>
              <a:t>9</a:t>
            </a:r>
            <a:r>
              <a:rPr lang="zh-CN" altLang="zh-CN" sz="2400" dirty="0" smtClean="0"/>
              <a:t>）沟通管理</a:t>
            </a:r>
            <a:endParaRPr lang="zh-CN" altLang="zh-CN" sz="2400"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solidFill>
                  <a:srgbClr val="0A0A0E"/>
                </a:solidFill>
              </a:rPr>
              <a:t>7.1 </a:t>
            </a:r>
            <a:r>
              <a:rPr lang="zh-CN" altLang="en-US" sz="3200" b="1" dirty="0">
                <a:solidFill>
                  <a:srgbClr val="0A0A0E"/>
                </a:solidFill>
              </a:rPr>
              <a:t>管理信息系统</a:t>
            </a:r>
            <a:r>
              <a:rPr lang="zh-CN" altLang="en-US" sz="3200" b="1" dirty="0" smtClean="0">
                <a:solidFill>
                  <a:srgbClr val="0A0A0E"/>
                </a:solidFill>
              </a:rPr>
              <a:t>的开发管理 </a:t>
            </a:r>
            <a:endParaRPr lang="zh-CN" altLang="en-US" sz="3200" b="1" dirty="0">
              <a:solidFill>
                <a:srgbClr val="0A0A0E"/>
              </a:solidFill>
            </a:endParaRP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770" name="Rectangle 2"/>
          <p:cNvSpPr>
            <a:spLocks noGrp="1" noChangeArrowheads="1"/>
          </p:cNvSpPr>
          <p:nvPr>
            <p:ph type="body" sz="half" idx="1"/>
          </p:nvPr>
        </p:nvSpPr>
        <p:spPr>
          <a:xfrm>
            <a:off x="468313" y="1844675"/>
            <a:ext cx="8488362" cy="5013325"/>
          </a:xfrm>
        </p:spPr>
        <p:txBody>
          <a:bodyPr/>
          <a:lstStyle/>
          <a:p>
            <a:pPr marL="0" indent="0">
              <a:lnSpc>
                <a:spcPct val="110000"/>
              </a:lnSpc>
              <a:buFont typeface="Wingdings" pitchFamily="2" charset="2"/>
              <a:buNone/>
            </a:pPr>
            <a:r>
              <a:rPr lang="en-US" altLang="zh-CN" sz="2400"/>
              <a:t>     </a:t>
            </a:r>
            <a:r>
              <a:rPr lang="en-US" altLang="zh-CN" sz="2800" b="1"/>
              <a:t>MIS</a:t>
            </a:r>
            <a:r>
              <a:rPr lang="zh-CN" altLang="en-US" sz="2800" b="1"/>
              <a:t>投入运行后，要在日常动作管理工作的基础上，定期对其运行状况进行集中评价。系统评价的目的是通过对系统运行过程和绩效的审查，来检查系统是否达到了预期的目标，是否充分利用了系统内各种资源（包括计算机资源、信息资源），系统的管理工作是否完善，并提出今后系统改进和扩展的方向。</a:t>
            </a:r>
          </a:p>
          <a:p>
            <a:pPr marL="0" indent="0">
              <a:lnSpc>
                <a:spcPct val="110000"/>
              </a:lnSpc>
              <a:buFont typeface="Wingdings" pitchFamily="2" charset="2"/>
              <a:buNone/>
            </a:pPr>
            <a:r>
              <a:rPr lang="zh-CN" altLang="en-US" sz="2800" b="1"/>
              <a:t>      信息系统的评价属于多目标评价问题，目前大部分的系统评价还处于非结构化的阶段，只能就部分评价内容列出可度量的指标，不少内容还只能用定性方法作出叙述性的评价。</a:t>
            </a:r>
          </a:p>
        </p:txBody>
      </p:sp>
      <p:sp>
        <p:nvSpPr>
          <p:cNvPr id="1824771" name="AutoShape 3">
            <a:hlinkClick r:id="" action="ppaction://noaction" highlightClick="1"/>
          </p:cNvPr>
          <p:cNvSpPr>
            <a:spLocks noChangeArrowheads="1"/>
          </p:cNvSpPr>
          <p:nvPr/>
        </p:nvSpPr>
        <p:spPr bwMode="auto">
          <a:xfrm>
            <a:off x="1258888"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7.4 </a:t>
            </a:r>
            <a:r>
              <a:rPr lang="zh-CN" altLang="en-US" sz="3200" b="1">
                <a:solidFill>
                  <a:srgbClr val="0A0A0E"/>
                </a:solidFill>
              </a:rPr>
              <a:t>管理信息系统的评价</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394" name="Rectangle 2"/>
          <p:cNvSpPr>
            <a:spLocks noGrp="1" noChangeArrowheads="1"/>
          </p:cNvSpPr>
          <p:nvPr>
            <p:ph type="body" sz="half" idx="1"/>
          </p:nvPr>
        </p:nvSpPr>
        <p:spPr>
          <a:xfrm>
            <a:off x="468313" y="1844675"/>
            <a:ext cx="8488362" cy="5013325"/>
          </a:xfrm>
        </p:spPr>
        <p:txBody>
          <a:bodyPr/>
          <a:lstStyle/>
          <a:p>
            <a:pPr marL="0" indent="0">
              <a:lnSpc>
                <a:spcPct val="110000"/>
              </a:lnSpc>
              <a:buFont typeface="Wingdings" pitchFamily="2" charset="2"/>
              <a:buNone/>
            </a:pPr>
            <a:r>
              <a:rPr lang="en-US" altLang="zh-CN" b="1"/>
              <a:t>7.4.1 </a:t>
            </a:r>
            <a:r>
              <a:rPr lang="zh-CN" altLang="en-US" b="1"/>
              <a:t>系统评价的主要内容</a:t>
            </a:r>
          </a:p>
          <a:p>
            <a:pPr marL="0" indent="0">
              <a:lnSpc>
                <a:spcPct val="110000"/>
              </a:lnSpc>
              <a:buFont typeface="Wingdings" pitchFamily="2" charset="2"/>
              <a:buNone/>
            </a:pPr>
            <a:r>
              <a:rPr lang="zh-CN" altLang="en-US" sz="2800" b="1"/>
              <a:t>⑴　系统评价的主要依据是系统日常运行记录和现场实际测试数据。</a:t>
            </a:r>
            <a:br>
              <a:rPr lang="zh-CN" altLang="en-US" sz="2800" b="1"/>
            </a:br>
            <a:r>
              <a:rPr lang="zh-CN" altLang="en-US" sz="2800" b="1"/>
              <a:t>⑵　通常，新系统的第一次评价与系统的验收同时进行，以后每隔半年或一年进行一次。</a:t>
            </a:r>
            <a:br>
              <a:rPr lang="zh-CN" altLang="en-US" sz="2800" b="1"/>
            </a:br>
            <a:r>
              <a:rPr lang="zh-CN" altLang="en-US" sz="2800" b="1"/>
              <a:t>⑶　参加首次评价工作的人员：有系统研制人员、系统管理人员；用户、用户单位领导和外来专家。以后各项评价工作主要是系统管理人员、用户和单位领导参加。</a:t>
            </a:r>
            <a:endParaRPr lang="zh-CN" altLang="en-US" b="1"/>
          </a:p>
        </p:txBody>
      </p:sp>
      <p:sp>
        <p:nvSpPr>
          <p:cNvPr id="1851395" name="AutoShape 3">
            <a:hlinkClick r:id="" action="ppaction://noaction" highlightClick="1"/>
          </p:cNvPr>
          <p:cNvSpPr>
            <a:spLocks noChangeArrowheads="1"/>
          </p:cNvSpPr>
          <p:nvPr/>
        </p:nvSpPr>
        <p:spPr bwMode="auto">
          <a:xfrm>
            <a:off x="1258888"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7.4 </a:t>
            </a:r>
            <a:r>
              <a:rPr lang="zh-CN" altLang="en-US" sz="3200" b="1">
                <a:solidFill>
                  <a:srgbClr val="0A0A0E"/>
                </a:solidFill>
              </a:rPr>
              <a:t>管理信息系统的评价</a:t>
            </a: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466" name="Rectangle 2"/>
          <p:cNvSpPr>
            <a:spLocks noGrp="1" noChangeArrowheads="1"/>
          </p:cNvSpPr>
          <p:nvPr>
            <p:ph type="body" sz="half" idx="1"/>
          </p:nvPr>
        </p:nvSpPr>
        <p:spPr>
          <a:xfrm>
            <a:off x="179388" y="1844675"/>
            <a:ext cx="8777287" cy="5013325"/>
          </a:xfrm>
        </p:spPr>
        <p:txBody>
          <a:bodyPr/>
          <a:lstStyle/>
          <a:p>
            <a:pPr marL="0" indent="0">
              <a:buFont typeface="Wingdings" pitchFamily="2" charset="2"/>
              <a:buNone/>
            </a:pPr>
            <a:r>
              <a:rPr lang="zh-CN" altLang="en-US" sz="2800" b="1"/>
              <a:t>系统评价 </a:t>
            </a:r>
          </a:p>
          <a:p>
            <a:pPr marL="0" indent="0">
              <a:buFont typeface="Wingdings" pitchFamily="2" charset="2"/>
              <a:buNone/>
            </a:pPr>
            <a:r>
              <a:rPr lang="zh-CN" altLang="en-US" sz="2400" b="1"/>
              <a:t>（</a:t>
            </a:r>
            <a:r>
              <a:rPr lang="en-US" altLang="zh-CN" sz="2400" b="1"/>
              <a:t>1</a:t>
            </a:r>
            <a:r>
              <a:rPr lang="zh-CN" altLang="en-US" sz="2400" b="1"/>
              <a:t>）从信息系统建设、运行维护角度评价 </a:t>
            </a:r>
          </a:p>
          <a:p>
            <a:pPr marL="0" indent="0">
              <a:buFont typeface="Wingdings" pitchFamily="2" charset="2"/>
              <a:buNone/>
            </a:pPr>
            <a:r>
              <a:rPr lang="zh-CN" altLang="en-US" sz="2400" b="1"/>
              <a:t>评价指标有：人员情况、领导支持、先进性、管理科学性、可维护性、资源利用情况、开发效率、投资情况、效益性、安全可靠。</a:t>
            </a:r>
          </a:p>
          <a:p>
            <a:pPr marL="0" indent="0">
              <a:buFont typeface="Wingdings" pitchFamily="2" charset="2"/>
              <a:buNone/>
            </a:pPr>
            <a:r>
              <a:rPr lang="zh-CN" altLang="en-US" sz="2400" b="1"/>
              <a:t>    </a:t>
            </a:r>
            <a:r>
              <a:rPr lang="en-US" altLang="zh-CN" sz="2400" b="1"/>
              <a:t>(2) </a:t>
            </a:r>
            <a:r>
              <a:rPr lang="zh-CN" altLang="en-US" sz="2400" b="1"/>
              <a:t>从信息系统用户角度考虑 </a:t>
            </a:r>
          </a:p>
          <a:p>
            <a:pPr marL="0" indent="0">
              <a:buFont typeface="Wingdings" pitchFamily="2" charset="2"/>
              <a:buNone/>
            </a:pPr>
            <a:r>
              <a:rPr lang="zh-CN" altLang="en-US" sz="2400" b="1"/>
              <a:t>评价指标有：重要性、经济性、及时性、友好性、准确性、实用性、安全可靠性、信息量、效益性、服务程度。</a:t>
            </a:r>
          </a:p>
          <a:p>
            <a:pPr marL="0" indent="0">
              <a:buFont typeface="Wingdings" pitchFamily="2" charset="2"/>
              <a:buNone/>
            </a:pPr>
            <a:r>
              <a:rPr lang="zh-CN" altLang="en-US" sz="2400" b="1"/>
              <a:t>    </a:t>
            </a:r>
            <a:r>
              <a:rPr lang="en-US" altLang="zh-CN" sz="2400" b="1"/>
              <a:t>(3) </a:t>
            </a:r>
            <a:r>
              <a:rPr lang="zh-CN" altLang="en-US" sz="2400" b="1"/>
              <a:t>从信息系统对外部影响考虑 </a:t>
            </a:r>
          </a:p>
          <a:p>
            <a:pPr marL="0" indent="0">
              <a:buFont typeface="Wingdings" pitchFamily="2" charset="2"/>
              <a:buNone/>
            </a:pPr>
            <a:r>
              <a:rPr lang="zh-CN" altLang="en-US" sz="2400" b="1"/>
              <a:t>评价指标有：共享性、引导性、重要性、效益性、信息量、服务程度</a:t>
            </a:r>
          </a:p>
        </p:txBody>
      </p:sp>
      <p:sp>
        <p:nvSpPr>
          <p:cNvPr id="1854467" name="AutoShape 3">
            <a:hlinkClick r:id="" action="ppaction://noaction" highlightClick="1"/>
          </p:cNvPr>
          <p:cNvSpPr>
            <a:spLocks noChangeArrowheads="1"/>
          </p:cNvSpPr>
          <p:nvPr/>
        </p:nvSpPr>
        <p:spPr bwMode="auto">
          <a:xfrm>
            <a:off x="1258888"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7.4 </a:t>
            </a:r>
            <a:r>
              <a:rPr lang="zh-CN" altLang="en-US" sz="3200" b="1">
                <a:solidFill>
                  <a:srgbClr val="0A0A0E"/>
                </a:solidFill>
              </a:rPr>
              <a:t>管理信息系统的评价</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42" name="Rectangle 2"/>
          <p:cNvSpPr>
            <a:spLocks noGrp="1" noChangeArrowheads="1"/>
          </p:cNvSpPr>
          <p:nvPr>
            <p:ph type="body" sz="half" idx="1"/>
          </p:nvPr>
        </p:nvSpPr>
        <p:spPr>
          <a:xfrm>
            <a:off x="468313" y="1844675"/>
            <a:ext cx="8488362" cy="5013325"/>
          </a:xfrm>
        </p:spPr>
        <p:txBody>
          <a:bodyPr/>
          <a:lstStyle/>
          <a:p>
            <a:pPr marL="0" indent="0">
              <a:lnSpc>
                <a:spcPct val="110000"/>
              </a:lnSpc>
              <a:buFont typeface="Wingdings" pitchFamily="2" charset="2"/>
              <a:buNone/>
            </a:pPr>
            <a:r>
              <a:rPr lang="en-US" altLang="zh-CN"/>
              <a:t>7.4.1 </a:t>
            </a:r>
            <a:r>
              <a:rPr lang="zh-CN" altLang="en-US"/>
              <a:t>系统评价的主要内容</a:t>
            </a:r>
          </a:p>
          <a:p>
            <a:pPr marL="531813" lvl="1" indent="-352425">
              <a:lnSpc>
                <a:spcPct val="110000"/>
              </a:lnSpc>
            </a:pPr>
            <a:r>
              <a:rPr lang="zh-CN" altLang="en-US" sz="3200" b="1"/>
              <a:t>系统质量</a:t>
            </a:r>
          </a:p>
          <a:p>
            <a:pPr marL="531813" lvl="1" indent="-352425" algn="just"/>
            <a:r>
              <a:rPr lang="zh-CN" altLang="en-US" sz="3200" b="1"/>
              <a:t>系统运行</a:t>
            </a:r>
          </a:p>
          <a:p>
            <a:pPr marL="531813" lvl="1" indent="-352425" algn="just"/>
            <a:r>
              <a:rPr lang="zh-CN" altLang="en-US" sz="3200" b="1"/>
              <a:t>系统性能</a:t>
            </a:r>
          </a:p>
          <a:p>
            <a:pPr marL="531813" lvl="1" indent="-352425" algn="just"/>
            <a:r>
              <a:rPr lang="zh-CN" altLang="en-US" sz="3200" b="1"/>
              <a:t>系统效益</a:t>
            </a:r>
          </a:p>
        </p:txBody>
      </p:sp>
      <p:sp>
        <p:nvSpPr>
          <p:cNvPr id="1853443" name="AutoShape 3">
            <a:hlinkClick r:id="" action="ppaction://noaction" highlightClick="1"/>
          </p:cNvPr>
          <p:cNvSpPr>
            <a:spLocks noChangeArrowheads="1"/>
          </p:cNvSpPr>
          <p:nvPr/>
        </p:nvSpPr>
        <p:spPr bwMode="auto">
          <a:xfrm>
            <a:off x="1258888"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 7.4 </a:t>
            </a:r>
            <a:r>
              <a:rPr lang="zh-CN" altLang="en-US" sz="3200" b="1">
                <a:solidFill>
                  <a:srgbClr val="0A0A0E"/>
                </a:solidFill>
              </a:rPr>
              <a:t>管理信息系统的评价</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794" name="Rectangle 2"/>
          <p:cNvSpPr>
            <a:spLocks noGrp="1" noChangeArrowheads="1"/>
          </p:cNvSpPr>
          <p:nvPr>
            <p:ph type="body" sz="half" idx="1"/>
          </p:nvPr>
        </p:nvSpPr>
        <p:spPr>
          <a:xfrm>
            <a:off x="1087438" y="1844675"/>
            <a:ext cx="8056562" cy="4143375"/>
          </a:xfrm>
        </p:spPr>
        <p:txBody>
          <a:bodyPr/>
          <a:lstStyle/>
          <a:p>
            <a:pPr marL="0" indent="0" algn="just">
              <a:buFont typeface="Wingdings" pitchFamily="2" charset="2"/>
              <a:buNone/>
            </a:pPr>
            <a:r>
              <a:rPr lang="en-US" altLang="zh-CN" sz="2800" b="1"/>
              <a:t>1. </a:t>
            </a:r>
            <a:r>
              <a:rPr lang="zh-CN" altLang="en-US" sz="2800" b="1"/>
              <a:t>系统质量评价指标</a:t>
            </a:r>
          </a:p>
          <a:p>
            <a:pPr marL="531813" lvl="1" indent="-352425" algn="just"/>
            <a:r>
              <a:rPr lang="zh-CN" altLang="en-US" sz="2400" b="1">
                <a:latin typeface="Times New Roman" pitchFamily="18" charset="0"/>
              </a:rPr>
              <a:t>用户对系统的满意程度</a:t>
            </a:r>
            <a:r>
              <a:rPr lang="en-US" altLang="zh-CN" sz="2400" b="1">
                <a:latin typeface="Times New Roman" pitchFamily="18" charset="0"/>
              </a:rPr>
              <a:t>:</a:t>
            </a:r>
            <a:endParaRPr lang="en-US" altLang="zh-CN" sz="2400" b="1"/>
          </a:p>
          <a:p>
            <a:pPr marL="531813" lvl="1" indent="-352425" algn="just"/>
            <a:r>
              <a:rPr lang="zh-CN" altLang="en-US" sz="2400" b="1">
                <a:latin typeface="Times New Roman" pitchFamily="18" charset="0"/>
              </a:rPr>
              <a:t>系统的开发过程的规范程度</a:t>
            </a:r>
          </a:p>
          <a:p>
            <a:pPr marL="531813" lvl="1" indent="-352425" algn="just"/>
            <a:r>
              <a:rPr lang="zh-CN" altLang="en-US" sz="2400" b="1">
                <a:latin typeface="Times New Roman" pitchFamily="18" charset="0"/>
              </a:rPr>
              <a:t>系统功能的先进性</a:t>
            </a:r>
            <a:endParaRPr lang="zh-CN" altLang="en-US" sz="2400" b="1"/>
          </a:p>
          <a:p>
            <a:pPr marL="531813" lvl="1" indent="-352425" algn="just"/>
            <a:r>
              <a:rPr lang="zh-CN" altLang="en-US" sz="2400" b="1">
                <a:latin typeface="Times New Roman" pitchFamily="18" charset="0"/>
              </a:rPr>
              <a:t>系统运行结果的有效性、可行性和完整性</a:t>
            </a:r>
            <a:endParaRPr lang="zh-CN" altLang="en-US" sz="2400" b="1"/>
          </a:p>
          <a:p>
            <a:pPr marL="531813" lvl="1" indent="-352425" algn="just"/>
            <a:r>
              <a:rPr lang="zh-CN" altLang="en-US" sz="2400" b="1">
                <a:latin typeface="Times New Roman" pitchFamily="18" charset="0"/>
              </a:rPr>
              <a:t>信息资源的利用率</a:t>
            </a:r>
            <a:endParaRPr lang="zh-CN" altLang="en-US" sz="2400" b="1"/>
          </a:p>
          <a:p>
            <a:pPr marL="531813" lvl="1" indent="-352425" algn="just"/>
            <a:r>
              <a:rPr lang="zh-CN" altLang="en-US" sz="2400" b="1">
                <a:latin typeface="Times New Roman" pitchFamily="18" charset="0"/>
              </a:rPr>
              <a:t>提供信息的质量</a:t>
            </a:r>
            <a:endParaRPr lang="zh-CN" altLang="en-US" sz="2400" b="1"/>
          </a:p>
          <a:p>
            <a:pPr marL="531813" lvl="1" indent="-352425" algn="just"/>
            <a:r>
              <a:rPr lang="zh-CN" altLang="en-US" sz="2400" b="1">
                <a:latin typeface="Times New Roman" pitchFamily="18" charset="0"/>
              </a:rPr>
              <a:t>系统的实用性</a:t>
            </a:r>
            <a:endParaRPr lang="zh-CN" altLang="en-US" sz="2400" b="1"/>
          </a:p>
          <a:p>
            <a:pPr marL="531813" lvl="1" indent="-352425" algn="just"/>
            <a:r>
              <a:rPr lang="zh-CN" altLang="en-US" sz="2400" b="1">
                <a:latin typeface="Times New Roman" pitchFamily="18" charset="0"/>
              </a:rPr>
              <a:t>系统的安全性和保密性</a:t>
            </a:r>
            <a:endParaRPr lang="zh-CN" altLang="en-US" sz="2400" b="1"/>
          </a:p>
        </p:txBody>
      </p:sp>
      <p:sp>
        <p:nvSpPr>
          <p:cNvPr id="1825795" name="AutoShape 3">
            <a:hlinkClick r:id="" action="ppaction://noaction" highlightClick="1"/>
          </p:cNvPr>
          <p:cNvSpPr>
            <a:spLocks noChangeArrowheads="1"/>
          </p:cNvSpPr>
          <p:nvPr/>
        </p:nvSpPr>
        <p:spPr bwMode="auto">
          <a:xfrm>
            <a:off x="1331913"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5794">
                                            <p:txEl>
                                              <p:pRg st="0" end="0"/>
                                            </p:txEl>
                                          </p:spTgt>
                                        </p:tgtEl>
                                        <p:attrNameLst>
                                          <p:attrName>style.visibility</p:attrName>
                                        </p:attrNameLst>
                                      </p:cBhvr>
                                      <p:to>
                                        <p:strVal val="visible"/>
                                      </p:to>
                                    </p:set>
                                    <p:anim calcmode="lin" valueType="num">
                                      <p:cBhvr additive="base">
                                        <p:cTn id="7" dur="500" fill="hold"/>
                                        <p:tgtEl>
                                          <p:spTgt spid="1825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57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25794">
                                            <p:txEl>
                                              <p:pRg st="1" end="1"/>
                                            </p:txEl>
                                          </p:spTgt>
                                        </p:tgtEl>
                                        <p:attrNameLst>
                                          <p:attrName>style.visibility</p:attrName>
                                        </p:attrNameLst>
                                      </p:cBhvr>
                                      <p:to>
                                        <p:strVal val="visible"/>
                                      </p:to>
                                    </p:set>
                                    <p:anim calcmode="lin" valueType="num">
                                      <p:cBhvr additive="base">
                                        <p:cTn id="11" dur="500" fill="hold"/>
                                        <p:tgtEl>
                                          <p:spTgt spid="18257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257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25794">
                                            <p:txEl>
                                              <p:pRg st="2" end="2"/>
                                            </p:txEl>
                                          </p:spTgt>
                                        </p:tgtEl>
                                        <p:attrNameLst>
                                          <p:attrName>style.visibility</p:attrName>
                                        </p:attrNameLst>
                                      </p:cBhvr>
                                      <p:to>
                                        <p:strVal val="visible"/>
                                      </p:to>
                                    </p:set>
                                    <p:anim calcmode="lin" valueType="num">
                                      <p:cBhvr additive="base">
                                        <p:cTn id="15" dur="500" fill="hold"/>
                                        <p:tgtEl>
                                          <p:spTgt spid="182579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2579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25794">
                                            <p:txEl>
                                              <p:pRg st="3" end="3"/>
                                            </p:txEl>
                                          </p:spTgt>
                                        </p:tgtEl>
                                        <p:attrNameLst>
                                          <p:attrName>style.visibility</p:attrName>
                                        </p:attrNameLst>
                                      </p:cBhvr>
                                      <p:to>
                                        <p:strVal val="visible"/>
                                      </p:to>
                                    </p:set>
                                    <p:anim calcmode="lin" valueType="num">
                                      <p:cBhvr additive="base">
                                        <p:cTn id="19" dur="500" fill="hold"/>
                                        <p:tgtEl>
                                          <p:spTgt spid="18257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579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25794">
                                            <p:txEl>
                                              <p:pRg st="4" end="4"/>
                                            </p:txEl>
                                          </p:spTgt>
                                        </p:tgtEl>
                                        <p:attrNameLst>
                                          <p:attrName>style.visibility</p:attrName>
                                        </p:attrNameLst>
                                      </p:cBhvr>
                                      <p:to>
                                        <p:strVal val="visible"/>
                                      </p:to>
                                    </p:set>
                                    <p:anim calcmode="lin" valueType="num">
                                      <p:cBhvr additive="base">
                                        <p:cTn id="23" dur="500" fill="hold"/>
                                        <p:tgtEl>
                                          <p:spTgt spid="182579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2579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25794">
                                            <p:txEl>
                                              <p:pRg st="5" end="5"/>
                                            </p:txEl>
                                          </p:spTgt>
                                        </p:tgtEl>
                                        <p:attrNameLst>
                                          <p:attrName>style.visibility</p:attrName>
                                        </p:attrNameLst>
                                      </p:cBhvr>
                                      <p:to>
                                        <p:strVal val="visible"/>
                                      </p:to>
                                    </p:set>
                                    <p:anim calcmode="lin" valueType="num">
                                      <p:cBhvr additive="base">
                                        <p:cTn id="27" dur="500" fill="hold"/>
                                        <p:tgtEl>
                                          <p:spTgt spid="182579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2579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25794">
                                            <p:txEl>
                                              <p:pRg st="6" end="6"/>
                                            </p:txEl>
                                          </p:spTgt>
                                        </p:tgtEl>
                                        <p:attrNameLst>
                                          <p:attrName>style.visibility</p:attrName>
                                        </p:attrNameLst>
                                      </p:cBhvr>
                                      <p:to>
                                        <p:strVal val="visible"/>
                                      </p:to>
                                    </p:set>
                                    <p:anim calcmode="lin" valueType="num">
                                      <p:cBhvr additive="base">
                                        <p:cTn id="31" dur="500" fill="hold"/>
                                        <p:tgtEl>
                                          <p:spTgt spid="182579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2579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25794">
                                            <p:txEl>
                                              <p:pRg st="7" end="7"/>
                                            </p:txEl>
                                          </p:spTgt>
                                        </p:tgtEl>
                                        <p:attrNameLst>
                                          <p:attrName>style.visibility</p:attrName>
                                        </p:attrNameLst>
                                      </p:cBhvr>
                                      <p:to>
                                        <p:strVal val="visible"/>
                                      </p:to>
                                    </p:set>
                                    <p:anim calcmode="lin" valueType="num">
                                      <p:cBhvr additive="base">
                                        <p:cTn id="35" dur="500" fill="hold"/>
                                        <p:tgtEl>
                                          <p:spTgt spid="182579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2579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25794">
                                            <p:txEl>
                                              <p:pRg st="8" end="8"/>
                                            </p:txEl>
                                          </p:spTgt>
                                        </p:tgtEl>
                                        <p:attrNameLst>
                                          <p:attrName>style.visibility</p:attrName>
                                        </p:attrNameLst>
                                      </p:cBhvr>
                                      <p:to>
                                        <p:strVal val="visible"/>
                                      </p:to>
                                    </p:set>
                                    <p:anim calcmode="lin" valueType="num">
                                      <p:cBhvr additive="base">
                                        <p:cTn id="39" dur="500" fill="hold"/>
                                        <p:tgtEl>
                                          <p:spTgt spid="182579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2579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579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818" name="Rectangle 2"/>
          <p:cNvSpPr>
            <a:spLocks noGrp="1" noChangeArrowheads="1"/>
          </p:cNvSpPr>
          <p:nvPr>
            <p:ph type="body" sz="half" idx="1"/>
          </p:nvPr>
        </p:nvSpPr>
        <p:spPr>
          <a:xfrm>
            <a:off x="1182688" y="2017713"/>
            <a:ext cx="7773987" cy="4114800"/>
          </a:xfrm>
        </p:spPr>
        <p:txBody>
          <a:bodyPr/>
          <a:lstStyle/>
          <a:p>
            <a:pPr marL="0" indent="0" algn="just">
              <a:buFont typeface="Wingdings" pitchFamily="2" charset="2"/>
              <a:buNone/>
            </a:pPr>
            <a:r>
              <a:rPr lang="en-US" altLang="zh-CN" b="1"/>
              <a:t>2. </a:t>
            </a:r>
            <a:r>
              <a:rPr lang="zh-CN" altLang="en-US" b="1"/>
              <a:t>系统运行评价指标</a:t>
            </a:r>
          </a:p>
          <a:p>
            <a:pPr marL="531813" lvl="1" indent="-352425" algn="just"/>
            <a:r>
              <a:rPr lang="zh-CN" altLang="en-US" b="1">
                <a:latin typeface="Times New Roman" pitchFamily="18" charset="0"/>
              </a:rPr>
              <a:t>预定系统开发目标的完成情况</a:t>
            </a:r>
            <a:endParaRPr lang="zh-CN" altLang="en-US" b="1"/>
          </a:p>
          <a:p>
            <a:pPr marL="531813" lvl="1" indent="-352425" algn="just"/>
            <a:r>
              <a:rPr lang="zh-CN" altLang="en-US" b="1">
                <a:latin typeface="Times New Roman" pitchFamily="18" charset="0"/>
              </a:rPr>
              <a:t>系统运行实用性及适用性</a:t>
            </a:r>
          </a:p>
          <a:p>
            <a:pPr marL="531813" lvl="1" indent="-352425" algn="just"/>
            <a:r>
              <a:rPr lang="zh-CN" altLang="en-US" b="1">
                <a:latin typeface="Times New Roman" pitchFamily="18" charset="0"/>
              </a:rPr>
              <a:t>设备运行稳定性、可靠性等</a:t>
            </a:r>
          </a:p>
        </p:txBody>
      </p:sp>
      <p:sp>
        <p:nvSpPr>
          <p:cNvPr id="1826819" name="AutoShape 3">
            <a:hlinkClick r:id="" action="ppaction://noaction" highlightClick="1"/>
          </p:cNvPr>
          <p:cNvSpPr>
            <a:spLocks noChangeArrowheads="1"/>
          </p:cNvSpPr>
          <p:nvPr/>
        </p:nvSpPr>
        <p:spPr bwMode="auto">
          <a:xfrm>
            <a:off x="1187450"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842" name="Rectangle 2"/>
          <p:cNvSpPr>
            <a:spLocks noGrp="1" noChangeArrowheads="1"/>
          </p:cNvSpPr>
          <p:nvPr>
            <p:ph type="body" sz="half" idx="1"/>
          </p:nvPr>
        </p:nvSpPr>
        <p:spPr>
          <a:xfrm>
            <a:off x="468313" y="1844675"/>
            <a:ext cx="7848600" cy="5013325"/>
          </a:xfrm>
        </p:spPr>
        <p:txBody>
          <a:bodyPr/>
          <a:lstStyle/>
          <a:p>
            <a:pPr marL="0" indent="0" algn="just">
              <a:buFont typeface="Wingdings" pitchFamily="2" charset="2"/>
              <a:buNone/>
            </a:pPr>
            <a:r>
              <a:rPr lang="en-US" altLang="zh-CN" sz="2800"/>
              <a:t>3. </a:t>
            </a:r>
            <a:r>
              <a:rPr lang="zh-CN" altLang="en-US" sz="2800" b="1"/>
              <a:t>系统性能评价指标</a:t>
            </a:r>
          </a:p>
          <a:p>
            <a:pPr marL="531813" lvl="1" indent="-352425" algn="just"/>
            <a:r>
              <a:rPr lang="zh-CN" altLang="en-US" sz="2400" b="1">
                <a:latin typeface="Times New Roman" pitchFamily="18" charset="0"/>
              </a:rPr>
              <a:t>周转时间、响应时间、吞吐量、利用率</a:t>
            </a:r>
          </a:p>
          <a:p>
            <a:pPr marL="531813" lvl="1" indent="-352425" algn="just">
              <a:buFont typeface="Wingdings" pitchFamily="2" charset="2"/>
              <a:buNone/>
            </a:pPr>
            <a:r>
              <a:rPr lang="zh-CN" altLang="en-US" sz="2400" b="1">
                <a:latin typeface="Times New Roman" pitchFamily="18" charset="0"/>
              </a:rPr>
              <a:t>例：</a:t>
            </a:r>
          </a:p>
          <a:p>
            <a:pPr marL="1433513" lvl="2" indent="-449263"/>
            <a:r>
              <a:rPr lang="zh-CN" altLang="en-US" b="1"/>
              <a:t>系统响应时间与信息处理速度满足管理业务需求的程度</a:t>
            </a:r>
            <a:r>
              <a:rPr lang="en-US" altLang="zh-CN" b="1"/>
              <a:t>;</a:t>
            </a:r>
          </a:p>
          <a:p>
            <a:pPr marL="1433513" lvl="2" indent="-449263"/>
            <a:r>
              <a:rPr lang="zh-CN" altLang="en-US" b="1"/>
              <a:t>单位时间内的故障次数与故障时间在工作时间中的比例</a:t>
            </a:r>
            <a:r>
              <a:rPr lang="en-US" altLang="zh-CN" b="1"/>
              <a:t>;</a:t>
            </a:r>
          </a:p>
          <a:p>
            <a:pPr marL="1433513" lvl="2" indent="-449263"/>
            <a:r>
              <a:rPr lang="zh-CN" altLang="en-US" b="1"/>
              <a:t>系统故障诊断、排除、恢复的难易程度</a:t>
            </a:r>
            <a:r>
              <a:rPr lang="en-US" altLang="zh-CN" b="1"/>
              <a:t>;</a:t>
            </a:r>
          </a:p>
          <a:p>
            <a:pPr marL="1433513" lvl="2" indent="-449263"/>
            <a:r>
              <a:rPr lang="zh-CN" altLang="en-US" b="1"/>
              <a:t>系统安全保密措施的完整性、规范性与有效性。</a:t>
            </a:r>
            <a:endParaRPr lang="zh-CN" altLang="en-US" b="1">
              <a:latin typeface="Times New Roman" pitchFamily="18" charset="0"/>
            </a:endParaRPr>
          </a:p>
        </p:txBody>
      </p:sp>
      <p:sp>
        <p:nvSpPr>
          <p:cNvPr id="1827843" name="AutoShape 3">
            <a:hlinkClick r:id="" action="ppaction://noaction" highlightClick="1"/>
          </p:cNvPr>
          <p:cNvSpPr>
            <a:spLocks noChangeArrowheads="1"/>
          </p:cNvSpPr>
          <p:nvPr/>
        </p:nvSpPr>
        <p:spPr bwMode="auto">
          <a:xfrm>
            <a:off x="1187450" y="692150"/>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8866" name="Rectangle 2"/>
          <p:cNvSpPr>
            <a:spLocks noGrp="1" noChangeArrowheads="1"/>
          </p:cNvSpPr>
          <p:nvPr>
            <p:ph type="body" sz="half" idx="1"/>
          </p:nvPr>
        </p:nvSpPr>
        <p:spPr>
          <a:xfrm>
            <a:off x="539750" y="1989138"/>
            <a:ext cx="7773988" cy="4868862"/>
          </a:xfrm>
        </p:spPr>
        <p:txBody>
          <a:bodyPr/>
          <a:lstStyle/>
          <a:p>
            <a:pPr marL="0" indent="0" algn="just">
              <a:buFont typeface="Wingdings" pitchFamily="2" charset="2"/>
              <a:buNone/>
            </a:pPr>
            <a:r>
              <a:rPr lang="en-US" altLang="zh-CN" sz="2800" b="1"/>
              <a:t>4. </a:t>
            </a:r>
            <a:r>
              <a:rPr lang="zh-CN" altLang="en-US" sz="2800" b="1"/>
              <a:t>系统效益评价指标</a:t>
            </a:r>
          </a:p>
          <a:p>
            <a:pPr marL="355600" lvl="1" indent="-176213" algn="just">
              <a:buFont typeface="Wingdings" pitchFamily="2" charset="2"/>
              <a:buNone/>
            </a:pPr>
            <a:r>
              <a:rPr lang="zh-CN" altLang="en-US" sz="2400" b="1">
                <a:latin typeface="Times New Roman" pitchFamily="18" charset="0"/>
              </a:rPr>
              <a:t>成本和效益的类型：</a:t>
            </a:r>
          </a:p>
          <a:p>
            <a:pPr marL="355600" lvl="1" indent="-176213" algn="just"/>
            <a:r>
              <a:rPr lang="zh-CN" altLang="en-US" sz="2400" b="1">
                <a:latin typeface="Times New Roman" pitchFamily="18" charset="0"/>
              </a:rPr>
              <a:t>有形的与无形的成本效益</a:t>
            </a:r>
          </a:p>
          <a:p>
            <a:pPr marL="804863" lvl="2" indent="-269875" algn="just"/>
            <a:r>
              <a:rPr lang="zh-CN" altLang="en-US" sz="2000" b="1">
                <a:latin typeface="Times New Roman" pitchFamily="18" charset="0"/>
              </a:rPr>
              <a:t>可量化的：设备费、开发费、人员减少、合格率高</a:t>
            </a:r>
          </a:p>
          <a:p>
            <a:pPr marL="804863" lvl="2" indent="-269875" algn="just"/>
            <a:r>
              <a:rPr lang="zh-CN" altLang="en-US" sz="2000" b="1">
                <a:latin typeface="Times New Roman" pitchFamily="18" charset="0"/>
              </a:rPr>
              <a:t>无法量化的：用户在培训时效率的下降、减少了信息的不确定性等</a:t>
            </a:r>
          </a:p>
          <a:p>
            <a:pPr marL="355600" lvl="1" indent="-176213" algn="just"/>
            <a:r>
              <a:rPr lang="zh-CN" altLang="en-US" sz="2400" b="1">
                <a:latin typeface="Times New Roman" pitchFamily="18" charset="0"/>
              </a:rPr>
              <a:t>直接与间接的成本效益</a:t>
            </a:r>
          </a:p>
          <a:p>
            <a:pPr marL="355600" lvl="1" indent="-176213" algn="just"/>
            <a:r>
              <a:rPr lang="zh-CN" altLang="en-US" sz="2400" b="1">
                <a:latin typeface="Times New Roman" pitchFamily="18" charset="0"/>
              </a:rPr>
              <a:t>固定的与变动的成本效益</a:t>
            </a:r>
          </a:p>
          <a:p>
            <a:pPr marL="804863" lvl="2" indent="-269875" algn="just"/>
            <a:r>
              <a:rPr lang="zh-CN" altLang="en-US" sz="2000" b="1">
                <a:latin typeface="Times New Roman" pitchFamily="18" charset="0"/>
              </a:rPr>
              <a:t>固定的：一次性的而且固定不变的；</a:t>
            </a:r>
          </a:p>
          <a:p>
            <a:pPr marL="804863" lvl="2" indent="-269875" algn="just"/>
            <a:r>
              <a:rPr lang="zh-CN" altLang="en-US" sz="2000" b="1">
                <a:latin typeface="Times New Roman" pitchFamily="18" charset="0"/>
              </a:rPr>
              <a:t>变动的：与系统运行时间、强度密切相关的。</a:t>
            </a:r>
          </a:p>
        </p:txBody>
      </p:sp>
      <p:sp>
        <p:nvSpPr>
          <p:cNvPr id="1828867" name="AutoShape 3">
            <a:hlinkClick r:id="" action="ppaction://noaction" highlightClick="1"/>
          </p:cNvPr>
          <p:cNvSpPr>
            <a:spLocks noChangeArrowheads="1"/>
          </p:cNvSpPr>
          <p:nvPr/>
        </p:nvSpPr>
        <p:spPr bwMode="auto">
          <a:xfrm>
            <a:off x="971550"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4" name="Rectangle 2"/>
          <p:cNvSpPr>
            <a:spLocks noGrp="1" noChangeArrowheads="1"/>
          </p:cNvSpPr>
          <p:nvPr>
            <p:ph type="body" sz="half" idx="1"/>
          </p:nvPr>
        </p:nvSpPr>
        <p:spPr>
          <a:xfrm>
            <a:off x="539750" y="1989138"/>
            <a:ext cx="7773988" cy="4114800"/>
          </a:xfrm>
        </p:spPr>
        <p:txBody>
          <a:bodyPr/>
          <a:lstStyle/>
          <a:p>
            <a:pPr marL="0" indent="0" algn="just">
              <a:buFont typeface="Wingdings" pitchFamily="2" charset="2"/>
              <a:buNone/>
            </a:pPr>
            <a:r>
              <a:rPr lang="en-US" altLang="zh-CN"/>
              <a:t>4. </a:t>
            </a:r>
            <a:r>
              <a:rPr lang="zh-CN" altLang="en-US"/>
              <a:t>系统效益评价指标</a:t>
            </a:r>
          </a:p>
          <a:p>
            <a:pPr marL="355600" lvl="1" indent="-176213" algn="just"/>
            <a:r>
              <a:rPr lang="zh-CN" altLang="en-US">
                <a:latin typeface="Times New Roman" pitchFamily="18" charset="0"/>
              </a:rPr>
              <a:t>直接经济效益</a:t>
            </a:r>
          </a:p>
          <a:p>
            <a:pPr marL="804863" lvl="2" indent="-269875" algn="just">
              <a:buClr>
                <a:schemeClr val="accent2"/>
              </a:buClr>
              <a:buSzPct val="60000"/>
              <a:buFont typeface="Wingdings" pitchFamily="2" charset="2"/>
              <a:buChar char="l"/>
            </a:pPr>
            <a:r>
              <a:rPr lang="zh-CN" altLang="en-US" b="1">
                <a:latin typeface="Times New Roman" pitchFamily="18" charset="0"/>
              </a:rPr>
              <a:t>一次性投资：包括系统硬件、软件和系统开发费用</a:t>
            </a:r>
          </a:p>
          <a:p>
            <a:pPr marL="804863" lvl="2" indent="-269875" algn="just">
              <a:buClr>
                <a:schemeClr val="accent2"/>
              </a:buClr>
              <a:buSzPct val="60000"/>
              <a:buFont typeface="Wingdings" pitchFamily="2" charset="2"/>
              <a:buChar char="l"/>
            </a:pPr>
            <a:r>
              <a:rPr lang="zh-CN" altLang="en-US" b="1">
                <a:latin typeface="Times New Roman" pitchFamily="18" charset="0"/>
              </a:rPr>
              <a:t>运行费用：包括计算机及其外部设备的运行费用、人工费用管理费和设备、备件的折旧费用，运行费用是使新系统得到正常运行的基本费用</a:t>
            </a:r>
          </a:p>
          <a:p>
            <a:pPr marL="804863" lvl="2" indent="-269875" algn="just">
              <a:buClr>
                <a:schemeClr val="accent2"/>
              </a:buClr>
              <a:buSzPct val="60000"/>
              <a:buFont typeface="Wingdings" pitchFamily="2" charset="2"/>
              <a:buChar char="l"/>
            </a:pPr>
            <a:r>
              <a:rPr lang="zh-CN" altLang="en-US" b="1">
                <a:latin typeface="Times New Roman" pitchFamily="18" charset="0"/>
              </a:rPr>
              <a:t>年生产费用节约额</a:t>
            </a:r>
          </a:p>
          <a:p>
            <a:pPr marL="804863" lvl="2" indent="-269875" algn="just">
              <a:buClr>
                <a:schemeClr val="accent2"/>
              </a:buClr>
              <a:buSzPct val="60000"/>
              <a:buFont typeface="Wingdings" pitchFamily="2" charset="2"/>
              <a:buChar char="l"/>
            </a:pPr>
            <a:r>
              <a:rPr lang="zh-CN" altLang="en-US" b="1">
                <a:latin typeface="Times New Roman" pitchFamily="18" charset="0"/>
              </a:rPr>
              <a:t>机时成本</a:t>
            </a:r>
          </a:p>
        </p:txBody>
      </p:sp>
      <p:sp>
        <p:nvSpPr>
          <p:cNvPr id="1841155" name="AutoShape 3">
            <a:hlinkClick r:id="" action="ppaction://noaction" highlightClick="1"/>
          </p:cNvPr>
          <p:cNvSpPr>
            <a:spLocks noChangeArrowheads="1"/>
          </p:cNvSpPr>
          <p:nvPr/>
        </p:nvSpPr>
        <p:spPr bwMode="auto">
          <a:xfrm>
            <a:off x="971550"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Text Box 2"/>
          <p:cNvSpPr txBox="1">
            <a:spLocks noChangeArrowheads="1"/>
          </p:cNvSpPr>
          <p:nvPr/>
        </p:nvSpPr>
        <p:spPr bwMode="auto">
          <a:xfrm>
            <a:off x="395288" y="1916113"/>
            <a:ext cx="8748712" cy="3611562"/>
          </a:xfrm>
          <a:prstGeom prst="rect">
            <a:avLst/>
          </a:prstGeom>
          <a:noFill/>
          <a:ln w="9525">
            <a:noFill/>
            <a:miter lim="800000"/>
            <a:headEnd/>
            <a:tailEnd/>
          </a:ln>
          <a:effectLst/>
        </p:spPr>
        <p:txBody>
          <a:bodyPr>
            <a:spAutoFit/>
          </a:bodyPr>
          <a:lstStyle/>
          <a:p>
            <a:pPr marL="457200" indent="-457200" eaLnBrk="0" hangingPunct="0">
              <a:spcBef>
                <a:spcPct val="20000"/>
              </a:spcBef>
              <a:buClr>
                <a:schemeClr val="hlink"/>
              </a:buClr>
              <a:buSzPct val="65000"/>
              <a:buFont typeface="Wingdings" pitchFamily="2" charset="2"/>
              <a:buChar char="n"/>
            </a:pPr>
            <a:r>
              <a:rPr lang="zh-CN" altLang="en-US" sz="2800" b="1">
                <a:latin typeface="宋体" pitchFamily="2" charset="-122"/>
              </a:rPr>
              <a:t>投资回收期（</a:t>
            </a:r>
            <a:r>
              <a:rPr lang="en-US" altLang="zh-CN" sz="2800" b="1">
                <a:latin typeface="宋体" pitchFamily="2" charset="-122"/>
              </a:rPr>
              <a:t>PBP</a:t>
            </a:r>
            <a:r>
              <a:rPr lang="zh-CN" altLang="en-US" sz="2800" b="1">
                <a:latin typeface="宋体" pitchFamily="2" charset="-122"/>
              </a:rPr>
              <a:t>）</a:t>
            </a:r>
            <a:r>
              <a:rPr lang="en-US" altLang="zh-CN" sz="2800" b="1">
                <a:latin typeface="宋体" pitchFamily="2" charset="-122"/>
              </a:rPr>
              <a:t>:</a:t>
            </a:r>
            <a:r>
              <a:rPr lang="en-US" altLang="zh-CN" sz="2400" b="1">
                <a:latin typeface="宋体" pitchFamily="2" charset="-122"/>
              </a:rPr>
              <a:t> </a:t>
            </a:r>
            <a:r>
              <a:rPr lang="zh-CN" altLang="en-US" sz="2400" b="1">
                <a:latin typeface="宋体" pitchFamily="2" charset="-122"/>
              </a:rPr>
              <a:t>通过计算企业资金流入来确定它收回所有投资所需的时间。</a:t>
            </a:r>
          </a:p>
          <a:p>
            <a:pPr marL="457200" indent="-457200">
              <a:spcBef>
                <a:spcPct val="25000"/>
              </a:spcBef>
              <a:buFontTx/>
              <a:buChar char="•"/>
            </a:pPr>
            <a:r>
              <a:rPr lang="zh-CN" altLang="en-US" sz="2400" b="1">
                <a:latin typeface="宋体" pitchFamily="2" charset="-122"/>
              </a:rPr>
              <a:t>静态</a:t>
            </a:r>
            <a:r>
              <a:rPr lang="en-US" altLang="zh-CN" sz="2400" b="1">
                <a:latin typeface="宋体" pitchFamily="2" charset="-122"/>
              </a:rPr>
              <a:t>=(T-1)+</a:t>
            </a:r>
            <a:r>
              <a:rPr lang="zh-CN" altLang="en-US" sz="2400" b="1">
                <a:latin typeface="宋体" pitchFamily="2" charset="-122"/>
              </a:rPr>
              <a:t>第</a:t>
            </a:r>
            <a:r>
              <a:rPr lang="en-US" altLang="zh-CN" sz="2400" b="1">
                <a:latin typeface="宋体" pitchFamily="2" charset="-122"/>
              </a:rPr>
              <a:t>T-1</a:t>
            </a:r>
            <a:r>
              <a:rPr lang="zh-CN" altLang="en-US" sz="2400" b="1">
                <a:latin typeface="宋体" pitchFamily="2" charset="-122"/>
              </a:rPr>
              <a:t>年累计现金流量绝对值</a:t>
            </a:r>
            <a:r>
              <a:rPr lang="en-US" altLang="zh-CN" sz="2400" b="1">
                <a:latin typeface="宋体" pitchFamily="2" charset="-122"/>
              </a:rPr>
              <a:t>/</a:t>
            </a:r>
            <a:r>
              <a:rPr lang="zh-CN" altLang="en-US" sz="2400" b="1">
                <a:latin typeface="宋体" pitchFamily="2" charset="-122"/>
              </a:rPr>
              <a:t>第</a:t>
            </a:r>
            <a:r>
              <a:rPr lang="en-US" altLang="zh-CN" sz="2400" b="1">
                <a:latin typeface="宋体" pitchFamily="2" charset="-122"/>
              </a:rPr>
              <a:t>T</a:t>
            </a:r>
            <a:r>
              <a:rPr lang="zh-CN" altLang="en-US" sz="2400" b="1">
                <a:latin typeface="宋体" pitchFamily="2" charset="-122"/>
              </a:rPr>
              <a:t>年现金流量；</a:t>
            </a:r>
          </a:p>
          <a:p>
            <a:pPr marL="457200" indent="-457200">
              <a:spcBef>
                <a:spcPct val="25000"/>
              </a:spcBef>
              <a:buFontTx/>
              <a:buChar char="•"/>
            </a:pPr>
            <a:r>
              <a:rPr lang="zh-CN" altLang="en-US" sz="2400" b="1">
                <a:latin typeface="宋体" pitchFamily="2" charset="-122"/>
              </a:rPr>
              <a:t>动态</a:t>
            </a:r>
            <a:r>
              <a:rPr lang="en-US" altLang="zh-CN" sz="2400" b="1">
                <a:latin typeface="宋体" pitchFamily="2" charset="-122"/>
              </a:rPr>
              <a:t>= (T-1)+</a:t>
            </a:r>
            <a:r>
              <a:rPr lang="zh-CN" altLang="en-US" sz="2400" b="1">
                <a:latin typeface="宋体" pitchFamily="2" charset="-122"/>
              </a:rPr>
              <a:t>第</a:t>
            </a:r>
            <a:r>
              <a:rPr lang="en-US" altLang="zh-CN" sz="2400" b="1">
                <a:latin typeface="宋体" pitchFamily="2" charset="-122"/>
              </a:rPr>
              <a:t>T-1</a:t>
            </a:r>
            <a:r>
              <a:rPr lang="zh-CN" altLang="en-US" sz="2400" b="1">
                <a:latin typeface="宋体" pitchFamily="2" charset="-122"/>
              </a:rPr>
              <a:t>年累计折现值</a:t>
            </a:r>
            <a:r>
              <a:rPr lang="en-US" altLang="zh-CN" sz="2400" b="1">
                <a:latin typeface="宋体" pitchFamily="2" charset="-122"/>
              </a:rPr>
              <a:t>/</a:t>
            </a:r>
            <a:r>
              <a:rPr lang="zh-CN" altLang="en-US" sz="2400" b="1">
                <a:latin typeface="宋体" pitchFamily="2" charset="-122"/>
              </a:rPr>
              <a:t>第</a:t>
            </a:r>
            <a:r>
              <a:rPr lang="en-US" altLang="zh-CN" sz="2400" b="1">
                <a:latin typeface="宋体" pitchFamily="2" charset="-122"/>
              </a:rPr>
              <a:t>T</a:t>
            </a:r>
            <a:r>
              <a:rPr lang="zh-CN" altLang="en-US" sz="2400" b="1">
                <a:latin typeface="宋体" pitchFamily="2" charset="-122"/>
              </a:rPr>
              <a:t>年折现值</a:t>
            </a:r>
          </a:p>
          <a:p>
            <a:pPr marL="457200" indent="-457200">
              <a:spcBef>
                <a:spcPct val="25000"/>
              </a:spcBef>
              <a:buFontTx/>
              <a:buChar char="•"/>
            </a:pPr>
            <a:r>
              <a:rPr lang="zh-CN" altLang="en-US" sz="2400" b="1">
                <a:latin typeface="宋体" pitchFamily="2" charset="-122"/>
              </a:rPr>
              <a:t>动态投资收益率</a:t>
            </a:r>
            <a:r>
              <a:rPr lang="en-US" altLang="zh-CN" sz="2400" b="1">
                <a:latin typeface="宋体" pitchFamily="2" charset="-122"/>
              </a:rPr>
              <a:t>=1/</a:t>
            </a:r>
            <a:r>
              <a:rPr lang="zh-CN" altLang="en-US" sz="2400" b="1">
                <a:latin typeface="宋体" pitchFamily="2" charset="-122"/>
              </a:rPr>
              <a:t>动态投资回收期</a:t>
            </a:r>
          </a:p>
          <a:p>
            <a:pPr marL="457200" indent="-457200">
              <a:spcBef>
                <a:spcPct val="25000"/>
              </a:spcBef>
              <a:buFontTx/>
              <a:buChar char="•"/>
            </a:pPr>
            <a:endParaRPr lang="zh-CN" altLang="en-US" sz="2400" b="1">
              <a:latin typeface="宋体" pitchFamily="2" charset="-122"/>
            </a:endParaRPr>
          </a:p>
          <a:p>
            <a:pPr marL="457200" indent="-457200">
              <a:spcBef>
                <a:spcPct val="25000"/>
              </a:spcBef>
              <a:buClr>
                <a:schemeClr val="hlink"/>
              </a:buClr>
              <a:buSzPct val="65000"/>
              <a:buFont typeface="Wingdings" pitchFamily="2" charset="2"/>
              <a:buChar char="n"/>
            </a:pPr>
            <a:r>
              <a:rPr lang="zh-CN" altLang="en-US" sz="2800" b="1">
                <a:latin typeface="宋体" pitchFamily="2" charset="-122"/>
              </a:rPr>
              <a:t>投资回报率</a:t>
            </a:r>
            <a:r>
              <a:rPr lang="en-US" altLang="zh-CN" sz="2800" b="1">
                <a:latin typeface="宋体" pitchFamily="2" charset="-122"/>
              </a:rPr>
              <a:t>(ROI):</a:t>
            </a:r>
            <a:r>
              <a:rPr lang="zh-CN" altLang="en-US" sz="2400" b="1">
                <a:latin typeface="宋体" pitchFamily="2" charset="-122"/>
              </a:rPr>
              <a:t>利润</a:t>
            </a:r>
            <a:r>
              <a:rPr lang="en-US" altLang="zh-CN" sz="2400" b="1">
                <a:latin typeface="宋体" pitchFamily="2" charset="-122"/>
              </a:rPr>
              <a:t>/</a:t>
            </a:r>
            <a:r>
              <a:rPr lang="zh-CN" altLang="en-US" sz="2400" b="1">
                <a:latin typeface="宋体" pitchFamily="2" charset="-122"/>
              </a:rPr>
              <a:t>投资总额</a:t>
            </a:r>
            <a:r>
              <a:rPr lang="en-US" altLang="zh-CN" sz="2400" b="1">
                <a:latin typeface="宋体" pitchFamily="2" charset="-122"/>
              </a:rPr>
              <a:t>X100%</a:t>
            </a:r>
          </a:p>
          <a:p>
            <a:pPr marL="457200" indent="-457200">
              <a:buFontTx/>
              <a:buChar char="•"/>
            </a:pPr>
            <a:endParaRPr lang="en-US" altLang="zh-CN" sz="2400" b="1">
              <a:latin typeface="宋体" pitchFamily="2" charset="-122"/>
            </a:endParaRPr>
          </a:p>
        </p:txBody>
      </p:sp>
      <p:sp>
        <p:nvSpPr>
          <p:cNvPr id="1855491" name="Text Box 3"/>
          <p:cNvSpPr txBox="1">
            <a:spLocks noChangeArrowheads="1"/>
          </p:cNvSpPr>
          <p:nvPr/>
        </p:nvSpPr>
        <p:spPr bwMode="auto">
          <a:xfrm>
            <a:off x="900113" y="1052513"/>
            <a:ext cx="6911975"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0A0A0E"/>
                </a:solidFill>
              </a:rPr>
              <a:t>系统效益评价指标</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en-US" altLang="zh-CN" b="1" dirty="0" smtClean="0"/>
              <a:t>1</a:t>
            </a:r>
            <a:r>
              <a:rPr lang="zh-CN" altLang="zh-CN" b="1" dirty="0" smtClean="0"/>
              <a:t>．</a:t>
            </a:r>
            <a:r>
              <a:rPr lang="zh-CN" altLang="zh-CN" b="1" dirty="0" smtClean="0"/>
              <a:t>计划</a:t>
            </a:r>
            <a:endParaRPr lang="en-US" altLang="zh-CN" b="1" dirty="0" smtClean="0"/>
          </a:p>
          <a:p>
            <a:r>
              <a:rPr lang="zh-CN" altLang="zh-CN" dirty="0" smtClean="0"/>
              <a:t>确定</a:t>
            </a:r>
            <a:r>
              <a:rPr lang="zh-CN" altLang="zh-CN" dirty="0" smtClean="0"/>
              <a:t>执行项目需要的特定活动，明确每项活动的职责。</a:t>
            </a:r>
          </a:p>
          <a:p>
            <a:r>
              <a:rPr lang="zh-CN" altLang="zh-CN" dirty="0" smtClean="0"/>
              <a:t>确定</a:t>
            </a:r>
            <a:r>
              <a:rPr lang="zh-CN" altLang="zh-CN" dirty="0" smtClean="0"/>
              <a:t>这些活动的完成顺序</a:t>
            </a:r>
            <a:r>
              <a:rPr lang="zh-CN" altLang="zh-CN" dirty="0" smtClean="0"/>
              <a:t>。</a:t>
            </a:r>
            <a:endParaRPr lang="en-US" altLang="zh-CN" dirty="0" smtClean="0"/>
          </a:p>
          <a:p>
            <a:r>
              <a:rPr lang="zh-CN" altLang="zh-CN" dirty="0" smtClean="0"/>
              <a:t>计算</a:t>
            </a:r>
            <a:r>
              <a:rPr lang="zh-CN" altLang="zh-CN" dirty="0" smtClean="0"/>
              <a:t>每项活动所需要的时间和资源。</a:t>
            </a:r>
          </a:p>
          <a:p>
            <a:r>
              <a:rPr lang="en-US" altLang="zh-CN" dirty="0" smtClean="0"/>
              <a:t> </a:t>
            </a:r>
            <a:r>
              <a:rPr lang="zh-CN" altLang="zh-CN" dirty="0" smtClean="0"/>
              <a:t>制定项目预算。</a:t>
            </a: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514" name="Text Box 2"/>
          <p:cNvSpPr txBox="1">
            <a:spLocks noChangeArrowheads="1"/>
          </p:cNvSpPr>
          <p:nvPr/>
        </p:nvSpPr>
        <p:spPr bwMode="auto">
          <a:xfrm>
            <a:off x="323850" y="1916113"/>
            <a:ext cx="6480175" cy="3854450"/>
          </a:xfrm>
          <a:prstGeom prst="rect">
            <a:avLst/>
          </a:prstGeom>
          <a:noFill/>
          <a:ln w="9525">
            <a:noFill/>
            <a:miter lim="800000"/>
            <a:headEnd/>
            <a:tailEnd/>
          </a:ln>
          <a:effectLst/>
        </p:spPr>
        <p:txBody>
          <a:bodyPr>
            <a:spAutoFit/>
          </a:bodyPr>
          <a:lstStyle/>
          <a:p>
            <a:pPr marL="457200" indent="-457200" eaLnBrk="0" hangingPunct="0">
              <a:spcBef>
                <a:spcPct val="20000"/>
              </a:spcBef>
            </a:pPr>
            <a:r>
              <a:rPr lang="zh-CN" altLang="en-US" sz="2400" b="1">
                <a:latin typeface="Arial" charset="0"/>
              </a:rPr>
              <a:t>例：计算投资回收期（</a:t>
            </a:r>
            <a:r>
              <a:rPr lang="en-US" altLang="zh-CN" sz="2400" b="1">
                <a:latin typeface="Arial" charset="0"/>
              </a:rPr>
              <a:t>PBP</a:t>
            </a:r>
            <a:r>
              <a:rPr lang="zh-CN" altLang="en-US" sz="2400" b="1">
                <a:latin typeface="Arial" charset="0"/>
              </a:rPr>
              <a:t>）和投资回报率</a:t>
            </a: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en-US" altLang="zh-CN" b="1">
              <a:latin typeface="Verdana" pitchFamily="34" charset="0"/>
            </a:endParaRPr>
          </a:p>
        </p:txBody>
      </p:sp>
      <p:sp>
        <p:nvSpPr>
          <p:cNvPr id="1856515" name="Text Box 3"/>
          <p:cNvSpPr txBox="1">
            <a:spLocks noChangeArrowheads="1"/>
          </p:cNvSpPr>
          <p:nvPr/>
        </p:nvSpPr>
        <p:spPr bwMode="auto">
          <a:xfrm>
            <a:off x="900113" y="1052513"/>
            <a:ext cx="6911975"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0A0A0E"/>
                </a:solidFill>
              </a:rPr>
              <a:t>系统效益评价指标</a:t>
            </a:r>
          </a:p>
        </p:txBody>
      </p:sp>
      <p:graphicFrame>
        <p:nvGraphicFramePr>
          <p:cNvPr id="1856568" name="Group 56"/>
          <p:cNvGraphicFramePr>
            <a:graphicFrameLocks noGrp="1"/>
          </p:cNvGraphicFramePr>
          <p:nvPr>
            <p:ph sz="half" idx="1"/>
          </p:nvPr>
        </p:nvGraphicFramePr>
        <p:xfrm>
          <a:off x="539750" y="2349500"/>
          <a:ext cx="5545138" cy="4438333"/>
        </p:xfrm>
        <a:graphic>
          <a:graphicData uri="http://schemas.openxmlformats.org/drawingml/2006/table">
            <a:tbl>
              <a:tblPr/>
              <a:tblGrid>
                <a:gridCol w="1906588"/>
                <a:gridCol w="1816100"/>
                <a:gridCol w="1822450"/>
              </a:tblGrid>
              <a:tr h="254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项目</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项目</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静态回收期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静态回报率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动态回收期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动态回报率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动态投资收益率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56566" name="Text Box 54"/>
          <p:cNvSpPr txBox="1">
            <a:spLocks noChangeArrowheads="1"/>
          </p:cNvSpPr>
          <p:nvPr/>
        </p:nvSpPr>
        <p:spPr bwMode="auto">
          <a:xfrm>
            <a:off x="6264275" y="2133600"/>
            <a:ext cx="2339975" cy="366713"/>
          </a:xfrm>
          <a:prstGeom prst="rect">
            <a:avLst/>
          </a:prstGeom>
          <a:noFill/>
          <a:ln w="9525">
            <a:noFill/>
            <a:miter lim="800000"/>
            <a:headEnd/>
            <a:tailEnd/>
          </a:ln>
          <a:effectLst/>
        </p:spPr>
        <p:txBody>
          <a:bodyPr>
            <a:spAutoFit/>
          </a:bodyPr>
          <a:lstStyle/>
          <a:p>
            <a:pPr>
              <a:spcBef>
                <a:spcPct val="50000"/>
              </a:spcBef>
            </a:pPr>
            <a:r>
              <a:rPr lang="zh-CN" altLang="en-US" b="1">
                <a:latin typeface="Verdana" pitchFamily="34" charset="0"/>
              </a:rPr>
              <a:t>设：贴现率</a:t>
            </a:r>
            <a:r>
              <a:rPr lang="en-US" altLang="zh-CN" b="1">
                <a:latin typeface="Verdana" pitchFamily="34" charset="0"/>
              </a:rPr>
              <a:t>10%</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562" name="Text Box 2"/>
          <p:cNvSpPr txBox="1">
            <a:spLocks noChangeArrowheads="1"/>
          </p:cNvSpPr>
          <p:nvPr/>
        </p:nvSpPr>
        <p:spPr bwMode="auto">
          <a:xfrm>
            <a:off x="323850" y="1773238"/>
            <a:ext cx="6480175" cy="3854450"/>
          </a:xfrm>
          <a:prstGeom prst="rect">
            <a:avLst/>
          </a:prstGeom>
          <a:noFill/>
          <a:ln w="9525">
            <a:noFill/>
            <a:miter lim="800000"/>
            <a:headEnd/>
            <a:tailEnd/>
          </a:ln>
          <a:effectLst/>
        </p:spPr>
        <p:txBody>
          <a:bodyPr>
            <a:spAutoFit/>
          </a:bodyPr>
          <a:lstStyle/>
          <a:p>
            <a:pPr marL="457200" indent="-457200" eaLnBrk="0" hangingPunct="0">
              <a:spcBef>
                <a:spcPct val="20000"/>
              </a:spcBef>
            </a:pPr>
            <a:r>
              <a:rPr lang="zh-CN" altLang="en-US" sz="2400" b="1">
                <a:latin typeface="Arial" charset="0"/>
              </a:rPr>
              <a:t>例：计算投资回收期（</a:t>
            </a:r>
            <a:r>
              <a:rPr lang="en-US" altLang="zh-CN" sz="2400" b="1">
                <a:latin typeface="Arial" charset="0"/>
              </a:rPr>
              <a:t>PBP</a:t>
            </a:r>
            <a:r>
              <a:rPr lang="zh-CN" altLang="en-US" sz="2400" b="1">
                <a:latin typeface="Arial" charset="0"/>
              </a:rPr>
              <a:t>）和投资回报率</a:t>
            </a: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zh-CN" altLang="en-US" sz="2400" b="1">
              <a:latin typeface="Arial" charset="0"/>
            </a:endParaRPr>
          </a:p>
          <a:p>
            <a:pPr marL="457200" indent="-457200" eaLnBrk="0" hangingPunct="0">
              <a:spcBef>
                <a:spcPct val="20000"/>
              </a:spcBef>
            </a:pPr>
            <a:endParaRPr lang="en-US" altLang="zh-CN" b="1">
              <a:latin typeface="Verdana" pitchFamily="34" charset="0"/>
            </a:endParaRPr>
          </a:p>
        </p:txBody>
      </p:sp>
      <p:graphicFrame>
        <p:nvGraphicFramePr>
          <p:cNvPr id="1858564" name="Group 4"/>
          <p:cNvGraphicFramePr>
            <a:graphicFrameLocks noGrp="1"/>
          </p:cNvGraphicFramePr>
          <p:nvPr>
            <p:ph sz="half" idx="1"/>
          </p:nvPr>
        </p:nvGraphicFramePr>
        <p:xfrm>
          <a:off x="250825" y="2205038"/>
          <a:ext cx="4240213" cy="4588193"/>
        </p:xfrm>
        <a:graphic>
          <a:graphicData uri="http://schemas.openxmlformats.org/drawingml/2006/table">
            <a:tbl>
              <a:tblPr/>
              <a:tblGrid>
                <a:gridCol w="1368425"/>
                <a:gridCol w="1479550"/>
                <a:gridCol w="1392238"/>
              </a:tblGrid>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项目</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项目</a:t>
                      </a:r>
                      <a:r>
                        <a:rPr kumimoji="0" lang="en-US" altLang="zh-CN" sz="1800" b="1" i="0" u="none" strike="noStrike" cap="none" normalizeH="0" baseline="0" smtClean="0">
                          <a:ln>
                            <a:noFill/>
                          </a:ln>
                          <a:solidFill>
                            <a:srgbClr val="0A0A0E"/>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静态回收期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a:t>
                      </a:r>
                      <a:r>
                        <a:rPr kumimoji="0" lang="zh-CN" altLang="en-US" sz="1800" b="1" i="0" u="none" strike="noStrike" cap="none" normalizeH="0" baseline="0" smtClean="0">
                          <a:ln>
                            <a:noFill/>
                          </a:ln>
                          <a:solidFill>
                            <a:srgbClr val="0A0A0E"/>
                          </a:solidFill>
                          <a:effectLst/>
                          <a:latin typeface="Tahoma" pitchFamily="34"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静态回报率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动态回收期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A0A0E"/>
                          </a:solidFill>
                          <a:effectLst/>
                          <a:latin typeface="Tahoma" pitchFamily="34" charset="0"/>
                          <a:ea typeface="宋体" pitchFamily="2" charset="-122"/>
                        </a:rPr>
                        <a:t>3+0.52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A0A0E"/>
                          </a:solidFill>
                          <a:effectLst/>
                          <a:latin typeface="Tahoma" pitchFamily="34" charset="0"/>
                          <a:ea typeface="宋体" pitchFamily="2" charset="-122"/>
                        </a:rPr>
                        <a:t>动态回报率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1" i="0" u="none" strike="noStrike" cap="none" normalizeH="0" baseline="0" smtClean="0">
                          <a:ln>
                            <a:noFill/>
                          </a:ln>
                          <a:solidFill>
                            <a:srgbClr val="0A0A0E"/>
                          </a:solidFill>
                          <a:effectLst/>
                          <a:latin typeface="Tahoma" pitchFamily="34" charset="0"/>
                          <a:ea typeface="宋体" pitchFamily="2" charset="-122"/>
                        </a:rPr>
                        <a:t>(43850-35000)/35000=25.3%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500" b="1" i="0" u="none" strike="noStrike" cap="none" normalizeH="0" baseline="0" smtClean="0">
                          <a:ln>
                            <a:noFill/>
                          </a:ln>
                          <a:solidFill>
                            <a:srgbClr val="0A0A0E"/>
                          </a:solidFill>
                          <a:effectLst/>
                          <a:latin typeface="Tahoma" pitchFamily="34" charset="0"/>
                          <a:ea typeface="宋体" pitchFamily="2" charset="-122"/>
                        </a:rPr>
                        <a:t>(41450-35000)/35000=18.4%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58610" name="Text Box 50"/>
          <p:cNvSpPr txBox="1">
            <a:spLocks noChangeArrowheads="1"/>
          </p:cNvSpPr>
          <p:nvPr/>
        </p:nvSpPr>
        <p:spPr bwMode="auto">
          <a:xfrm>
            <a:off x="6877050" y="2276475"/>
            <a:ext cx="2266950" cy="366713"/>
          </a:xfrm>
          <a:prstGeom prst="rect">
            <a:avLst/>
          </a:prstGeom>
          <a:noFill/>
          <a:ln w="9525">
            <a:noFill/>
            <a:miter lim="800000"/>
            <a:headEnd/>
            <a:tailEnd/>
          </a:ln>
          <a:effectLst/>
        </p:spPr>
        <p:txBody>
          <a:bodyPr>
            <a:spAutoFit/>
          </a:bodyPr>
          <a:lstStyle/>
          <a:p>
            <a:pPr>
              <a:spcBef>
                <a:spcPct val="50000"/>
              </a:spcBef>
            </a:pPr>
            <a:r>
              <a:rPr lang="zh-CN" altLang="en-US" b="1">
                <a:latin typeface="Verdana" pitchFamily="34" charset="0"/>
              </a:rPr>
              <a:t>设：贴现率</a:t>
            </a:r>
            <a:r>
              <a:rPr lang="en-US" altLang="zh-CN" b="1">
                <a:latin typeface="Verdana" pitchFamily="34" charset="0"/>
              </a:rPr>
              <a:t>10%</a:t>
            </a:r>
          </a:p>
        </p:txBody>
      </p:sp>
      <p:graphicFrame>
        <p:nvGraphicFramePr>
          <p:cNvPr id="1858611" name="Group 51"/>
          <p:cNvGraphicFramePr>
            <a:graphicFrameLocks noGrp="1"/>
          </p:cNvGraphicFramePr>
          <p:nvPr>
            <p:ph sz="half" idx="2"/>
          </p:nvPr>
        </p:nvGraphicFramePr>
        <p:xfrm>
          <a:off x="4572000" y="2708275"/>
          <a:ext cx="4248150" cy="2985136"/>
        </p:xfrm>
        <a:graphic>
          <a:graphicData uri="http://schemas.openxmlformats.org/drawingml/2006/table">
            <a:tbl>
              <a:tblPr/>
              <a:tblGrid>
                <a:gridCol w="1512888"/>
                <a:gridCol w="1511300"/>
                <a:gridCol w="1223962"/>
              </a:tblGrid>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smtClean="0">
                          <a:ln>
                            <a:noFill/>
                          </a:ln>
                          <a:solidFill>
                            <a:srgbClr val="0A0A0E"/>
                          </a:solidFill>
                          <a:effectLst/>
                          <a:latin typeface="Tahoma" pitchFamily="34" charset="0"/>
                          <a:ea typeface="宋体" pitchFamily="2" charset="-122"/>
                        </a:rPr>
                        <a:t>A</a:t>
                      </a:r>
                      <a:r>
                        <a:rPr kumimoji="0" lang="zh-CN" altLang="en-US" sz="2200" b="1" i="0" u="none" strike="noStrike" cap="none" normalizeH="0" baseline="0" smtClean="0">
                          <a:ln>
                            <a:noFill/>
                          </a:ln>
                          <a:solidFill>
                            <a:srgbClr val="0A0A0E"/>
                          </a:solidFill>
                          <a:effectLst/>
                          <a:latin typeface="Tahoma" pitchFamily="34" charset="0"/>
                          <a:ea typeface="宋体" pitchFamily="2" charset="-122"/>
                        </a:rPr>
                        <a:t>未来价值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smtClean="0">
                          <a:ln>
                            <a:noFill/>
                          </a:ln>
                          <a:solidFill>
                            <a:srgbClr val="0A0A0E"/>
                          </a:solidFill>
                          <a:effectLst/>
                          <a:latin typeface="Tahoma" pitchFamily="34" charset="0"/>
                          <a:ea typeface="宋体" pitchFamily="2" charset="-122"/>
                        </a:rPr>
                        <a:t>B</a:t>
                      </a:r>
                      <a:r>
                        <a:rPr kumimoji="0" lang="zh-CN" altLang="en-US" sz="2200" b="1" i="0" u="none" strike="noStrike" cap="none" normalizeH="0" baseline="0" smtClean="0">
                          <a:ln>
                            <a:noFill/>
                          </a:ln>
                          <a:solidFill>
                            <a:srgbClr val="0A0A0E"/>
                          </a:solidFill>
                          <a:effectLst/>
                          <a:latin typeface="Tahoma" pitchFamily="34" charset="0"/>
                          <a:ea typeface="宋体" pitchFamily="2" charset="-122"/>
                        </a:rPr>
                        <a:t>未来价值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1" i="0" u="none" strike="noStrike" cap="none" normalizeH="0" baseline="0" smtClean="0">
                          <a:ln>
                            <a:noFill/>
                          </a:ln>
                          <a:solidFill>
                            <a:srgbClr val="0A0A0E"/>
                          </a:solidFill>
                          <a:effectLst/>
                          <a:latin typeface="Tahoma" pitchFamily="34" charset="0"/>
                          <a:ea typeface="宋体" pitchFamily="2" charset="-122"/>
                        </a:rPr>
                        <a:t>贴现系数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18200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4550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0.91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8300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8300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0.83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3750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15000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13600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13600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0.68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43850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rgbClr val="0A0A0E"/>
                          </a:solidFill>
                          <a:effectLst/>
                          <a:latin typeface="Tahoma" pitchFamily="34" charset="0"/>
                          <a:ea typeface="宋体" pitchFamily="2" charset="-122"/>
                        </a:rPr>
                        <a:t>41450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0" i="0" u="none" strike="noStrike" cap="none" normalizeH="0" baseline="0" smtClean="0">
                        <a:ln>
                          <a:noFill/>
                        </a:ln>
                        <a:solidFill>
                          <a:srgbClr val="0A0A0E"/>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58641" name="Text Box 81"/>
          <p:cNvSpPr txBox="1">
            <a:spLocks noChangeArrowheads="1"/>
          </p:cNvSpPr>
          <p:nvPr/>
        </p:nvSpPr>
        <p:spPr bwMode="auto">
          <a:xfrm>
            <a:off x="4787900" y="5373688"/>
            <a:ext cx="3024188" cy="1192212"/>
          </a:xfrm>
          <a:prstGeom prst="rect">
            <a:avLst/>
          </a:prstGeom>
          <a:noFill/>
          <a:ln w="9525">
            <a:noFill/>
            <a:miter lim="800000"/>
            <a:headEnd/>
            <a:tailEnd/>
          </a:ln>
          <a:effectLst/>
        </p:spPr>
        <p:txBody>
          <a:bodyPr>
            <a:spAutoFit/>
          </a:bodyPr>
          <a:lstStyle/>
          <a:p>
            <a:pPr>
              <a:spcBef>
                <a:spcPct val="20000"/>
              </a:spcBef>
              <a:buClr>
                <a:schemeClr val="accent2"/>
              </a:buClr>
              <a:buFont typeface="Wingdings" pitchFamily="2" charset="2"/>
              <a:buNone/>
            </a:pPr>
            <a:r>
              <a:rPr lang="zh-CN" altLang="en-US" b="1">
                <a:latin typeface="Verdana" pitchFamily="34" charset="0"/>
              </a:rPr>
              <a:t>动态投资收益率：</a:t>
            </a:r>
          </a:p>
          <a:p>
            <a:pPr>
              <a:spcBef>
                <a:spcPct val="50000"/>
              </a:spcBef>
            </a:pPr>
            <a:r>
              <a:rPr lang="en-US" altLang="zh-CN" b="1">
                <a:latin typeface="Verdana" pitchFamily="34" charset="0"/>
              </a:rPr>
              <a:t>A</a:t>
            </a:r>
            <a:r>
              <a:rPr lang="zh-CN" altLang="en-US" b="1">
                <a:latin typeface="Verdana" pitchFamily="34" charset="0"/>
              </a:rPr>
              <a:t>：</a:t>
            </a:r>
            <a:r>
              <a:rPr lang="en-US" altLang="zh-CN" b="1">
                <a:latin typeface="Verdana" pitchFamily="34" charset="0"/>
              </a:rPr>
              <a:t>1/3.34=29.9%</a:t>
            </a:r>
          </a:p>
          <a:p>
            <a:pPr>
              <a:spcBef>
                <a:spcPct val="50000"/>
              </a:spcBef>
            </a:pPr>
            <a:r>
              <a:rPr lang="en-US" altLang="zh-CN" b="1">
                <a:latin typeface="Verdana" pitchFamily="34" charset="0"/>
              </a:rPr>
              <a:t>B</a:t>
            </a:r>
            <a:r>
              <a:rPr lang="zh-CN" altLang="en-US" b="1">
                <a:latin typeface="Verdana" pitchFamily="34" charset="0"/>
              </a:rPr>
              <a:t>：</a:t>
            </a:r>
            <a:r>
              <a:rPr lang="en-US" altLang="zh-CN" b="1">
                <a:latin typeface="Verdana" pitchFamily="34" charset="0"/>
              </a:rPr>
              <a:t>1/3.52=28.4%</a:t>
            </a:r>
          </a:p>
        </p:txBody>
      </p:sp>
      <p:sp>
        <p:nvSpPr>
          <p:cNvPr id="1858642" name="Rectangle 82"/>
          <p:cNvSpPr>
            <a:spLocks noChangeArrowheads="1"/>
          </p:cNvSpPr>
          <p:nvPr/>
        </p:nvSpPr>
        <p:spPr bwMode="auto">
          <a:xfrm>
            <a:off x="1331913" y="836613"/>
            <a:ext cx="3851275" cy="641350"/>
          </a:xfrm>
          <a:prstGeom prst="rect">
            <a:avLst/>
          </a:prstGeom>
          <a:noFill/>
          <a:ln w="9525">
            <a:noFill/>
            <a:miter lim="800000"/>
            <a:headEnd/>
            <a:tailEnd/>
          </a:ln>
          <a:effectLst/>
        </p:spPr>
        <p:txBody>
          <a:bodyPr wrap="none" lIns="90000" tIns="46800" rIns="90000" bIns="46800">
            <a:spAutoFit/>
          </a:bodyPr>
          <a:lstStyle/>
          <a:p>
            <a:r>
              <a:rPr lang="zh-CN" altLang="en-US" sz="3600" b="1">
                <a:solidFill>
                  <a:srgbClr val="0A0A0E"/>
                </a:solidFill>
              </a:rPr>
              <a:t>系统效益评价指标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8641"/>
                                        </p:tgtEl>
                                        <p:attrNameLst>
                                          <p:attrName>style.visibility</p:attrName>
                                        </p:attrNameLst>
                                      </p:cBhvr>
                                      <p:to>
                                        <p:strVal val="visible"/>
                                      </p:to>
                                    </p:set>
                                    <p:animEffect transition="in" filter="blinds(horizontal)">
                                      <p:cBhvr>
                                        <p:cTn id="7" dur="500"/>
                                        <p:tgtEl>
                                          <p:spTgt spid="1858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864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8" name="Rectangle 2"/>
          <p:cNvSpPr>
            <a:spLocks noGrp="1" noChangeArrowheads="1"/>
          </p:cNvSpPr>
          <p:nvPr>
            <p:ph type="body" sz="half" idx="1"/>
          </p:nvPr>
        </p:nvSpPr>
        <p:spPr>
          <a:xfrm>
            <a:off x="179388" y="1989138"/>
            <a:ext cx="8713787" cy="4114800"/>
          </a:xfrm>
        </p:spPr>
        <p:txBody>
          <a:bodyPr/>
          <a:lstStyle/>
          <a:p>
            <a:pPr marL="0" indent="0" algn="just">
              <a:buClr>
                <a:schemeClr val="accent2"/>
              </a:buClr>
              <a:buFont typeface="Wingdings" pitchFamily="2" charset="2"/>
              <a:buNone/>
            </a:pPr>
            <a:r>
              <a:rPr lang="zh-CN" altLang="en-US">
                <a:latin typeface="Times New Roman" pitchFamily="18" charset="0"/>
              </a:rPr>
              <a:t>年利润增长额：</a:t>
            </a:r>
          </a:p>
          <a:p>
            <a:pPr marL="0" indent="0" algn="just">
              <a:buClr>
                <a:schemeClr val="accent2"/>
              </a:buClr>
              <a:buFont typeface="Wingdings" pitchFamily="2" charset="2"/>
              <a:buNone/>
            </a:pPr>
            <a:r>
              <a:rPr lang="en-US" altLang="zh-CN" sz="2800" b="1">
                <a:latin typeface="Times New Roman" pitchFamily="18" charset="0"/>
              </a:rPr>
              <a:t>P=</a:t>
            </a:r>
            <a:r>
              <a:rPr lang="zh-CN" altLang="en-US" sz="2800" b="1">
                <a:latin typeface="Times New Roman" pitchFamily="18" charset="0"/>
              </a:rPr>
              <a:t>（（</a:t>
            </a:r>
            <a:r>
              <a:rPr lang="en-US" altLang="zh-CN" sz="2800" b="1">
                <a:latin typeface="Times New Roman" pitchFamily="18" charset="0"/>
              </a:rPr>
              <a:t>A2-A1</a:t>
            </a:r>
            <a:r>
              <a:rPr lang="zh-CN" altLang="en-US" sz="2800" b="1">
                <a:latin typeface="Times New Roman" pitchFamily="18" charset="0"/>
              </a:rPr>
              <a:t>）</a:t>
            </a:r>
            <a:r>
              <a:rPr lang="en-US" altLang="zh-CN" sz="2800" b="1">
                <a:latin typeface="Times New Roman" pitchFamily="18" charset="0"/>
              </a:rPr>
              <a:t>/A1</a:t>
            </a:r>
            <a:r>
              <a:rPr lang="zh-CN" altLang="en-US" sz="2800" b="1">
                <a:latin typeface="Times New Roman" pitchFamily="18" charset="0"/>
              </a:rPr>
              <a:t>）*</a:t>
            </a:r>
            <a:r>
              <a:rPr lang="en-US" altLang="zh-CN" sz="2800" b="1">
                <a:latin typeface="Times New Roman" pitchFamily="18" charset="0"/>
              </a:rPr>
              <a:t>P1+</a:t>
            </a:r>
            <a:r>
              <a:rPr lang="zh-CN" altLang="en-US" sz="2800" b="1">
                <a:latin typeface="Times New Roman" pitchFamily="18" charset="0"/>
              </a:rPr>
              <a:t>（（</a:t>
            </a:r>
            <a:r>
              <a:rPr lang="en-US" altLang="zh-CN" sz="2800" b="1">
                <a:latin typeface="Times New Roman" pitchFamily="18" charset="0"/>
              </a:rPr>
              <a:t>C1-C2</a:t>
            </a:r>
            <a:r>
              <a:rPr lang="zh-CN" altLang="en-US" sz="2800" b="1">
                <a:latin typeface="Times New Roman" pitchFamily="18" charset="0"/>
              </a:rPr>
              <a:t>）</a:t>
            </a:r>
            <a:r>
              <a:rPr lang="en-US" altLang="zh-CN" sz="2800" b="1">
                <a:latin typeface="Times New Roman" pitchFamily="18" charset="0"/>
              </a:rPr>
              <a:t>/1000</a:t>
            </a:r>
            <a:r>
              <a:rPr lang="zh-CN" altLang="en-US" sz="2800" b="1">
                <a:latin typeface="Times New Roman" pitchFamily="18" charset="0"/>
              </a:rPr>
              <a:t>）*</a:t>
            </a:r>
            <a:r>
              <a:rPr lang="en-US" altLang="zh-CN" sz="2800" b="1">
                <a:latin typeface="Times New Roman" pitchFamily="18" charset="0"/>
              </a:rPr>
              <a:t>A2</a:t>
            </a:r>
          </a:p>
          <a:p>
            <a:pPr marL="0" indent="0" algn="just">
              <a:buClr>
                <a:schemeClr val="accent2"/>
              </a:buClr>
              <a:buFont typeface="Wingdings" pitchFamily="2" charset="2"/>
              <a:buNone/>
            </a:pPr>
            <a:r>
              <a:rPr lang="zh-CN" altLang="en-US" sz="2400" b="1">
                <a:latin typeface="Times New Roman" pitchFamily="18" charset="0"/>
              </a:rPr>
              <a:t>其中：</a:t>
            </a:r>
            <a:r>
              <a:rPr lang="en-US" altLang="zh-CN" sz="2400" b="1">
                <a:latin typeface="Times New Roman" pitchFamily="18" charset="0"/>
              </a:rPr>
              <a:t>P</a:t>
            </a:r>
            <a:r>
              <a:rPr lang="zh-CN" altLang="en-US" sz="2400" b="1">
                <a:latin typeface="Times New Roman" pitchFamily="18" charset="0"/>
              </a:rPr>
              <a:t>：为应用信息系统所带来的年利润增长额（万元）</a:t>
            </a:r>
          </a:p>
          <a:p>
            <a:pPr marL="0" indent="0" algn="just">
              <a:buClr>
                <a:schemeClr val="accent2"/>
              </a:buClr>
              <a:buFont typeface="Wingdings" pitchFamily="2" charset="2"/>
              <a:buNone/>
            </a:pPr>
            <a:r>
              <a:rPr lang="en-US" altLang="zh-CN" sz="2400" b="1">
                <a:latin typeface="Times New Roman" pitchFamily="18" charset="0"/>
              </a:rPr>
              <a:t>A1</a:t>
            </a:r>
            <a:r>
              <a:rPr lang="zh-CN" altLang="en-US" sz="2400" b="1">
                <a:latin typeface="Times New Roman" pitchFamily="18" charset="0"/>
              </a:rPr>
              <a:t>，</a:t>
            </a:r>
            <a:r>
              <a:rPr lang="en-US" altLang="zh-CN" sz="2400" b="1">
                <a:latin typeface="Times New Roman" pitchFamily="18" charset="0"/>
              </a:rPr>
              <a:t>A2</a:t>
            </a:r>
            <a:r>
              <a:rPr lang="zh-CN" altLang="en-US" sz="2400" b="1">
                <a:latin typeface="Times New Roman" pitchFamily="18" charset="0"/>
              </a:rPr>
              <a:t>：为应用信息系统前后的产品销售总额（万元）</a:t>
            </a:r>
          </a:p>
          <a:p>
            <a:pPr marL="0" indent="0" algn="just">
              <a:buClr>
                <a:schemeClr val="accent2"/>
              </a:buClr>
              <a:buFont typeface="Wingdings" pitchFamily="2" charset="2"/>
              <a:buNone/>
            </a:pPr>
            <a:r>
              <a:rPr lang="en-US" altLang="zh-CN" sz="2400" b="1">
                <a:latin typeface="Times New Roman" pitchFamily="18" charset="0"/>
              </a:rPr>
              <a:t>P1</a:t>
            </a:r>
            <a:r>
              <a:rPr lang="zh-CN" altLang="en-US" sz="2400" b="1">
                <a:latin typeface="Times New Roman" pitchFamily="18" charset="0"/>
              </a:rPr>
              <a:t>：为应用信息系统的利润总额（万元）</a:t>
            </a:r>
          </a:p>
          <a:p>
            <a:pPr marL="0" indent="0" algn="just">
              <a:buClr>
                <a:schemeClr val="accent2"/>
              </a:buClr>
              <a:buFont typeface="Wingdings" pitchFamily="2" charset="2"/>
              <a:buNone/>
            </a:pPr>
            <a:r>
              <a:rPr lang="en-US" altLang="zh-CN" sz="2400" b="1">
                <a:latin typeface="Times New Roman" pitchFamily="18" charset="0"/>
              </a:rPr>
              <a:t>C1</a:t>
            </a:r>
            <a:r>
              <a:rPr lang="zh-CN" altLang="en-US" sz="2400" b="1">
                <a:latin typeface="Times New Roman" pitchFamily="18" charset="0"/>
              </a:rPr>
              <a:t>，</a:t>
            </a:r>
            <a:r>
              <a:rPr lang="en-US" altLang="zh-CN" sz="2400" b="1">
                <a:latin typeface="Times New Roman" pitchFamily="18" charset="0"/>
              </a:rPr>
              <a:t>C2</a:t>
            </a:r>
            <a:r>
              <a:rPr lang="zh-CN" altLang="en-US" sz="2400" b="1">
                <a:latin typeface="Times New Roman" pitchFamily="18" charset="0"/>
              </a:rPr>
              <a:t>：为应用信息系统前后万元产值的费用（万元）</a:t>
            </a:r>
          </a:p>
        </p:txBody>
      </p:sp>
      <p:sp>
        <p:nvSpPr>
          <p:cNvPr id="1842179" name="AutoShape 3">
            <a:hlinkClick r:id="" action="ppaction://noaction" highlightClick="1"/>
          </p:cNvPr>
          <p:cNvSpPr>
            <a:spLocks noChangeArrowheads="1"/>
          </p:cNvSpPr>
          <p:nvPr/>
        </p:nvSpPr>
        <p:spPr bwMode="auto">
          <a:xfrm>
            <a:off x="971550"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Rectangle 2"/>
          <p:cNvSpPr>
            <a:spLocks noGrp="1" noChangeArrowheads="1"/>
          </p:cNvSpPr>
          <p:nvPr>
            <p:ph type="body" sz="half" idx="1"/>
          </p:nvPr>
        </p:nvSpPr>
        <p:spPr>
          <a:xfrm>
            <a:off x="539750" y="1989138"/>
            <a:ext cx="8353425" cy="4114800"/>
          </a:xfrm>
        </p:spPr>
        <p:txBody>
          <a:bodyPr/>
          <a:lstStyle/>
          <a:p>
            <a:pPr marL="0" indent="0" algn="just">
              <a:lnSpc>
                <a:spcPct val="80000"/>
              </a:lnSpc>
              <a:buClr>
                <a:schemeClr val="accent2"/>
              </a:buClr>
              <a:buFont typeface="Wingdings" pitchFamily="2" charset="2"/>
              <a:buNone/>
            </a:pPr>
            <a:r>
              <a:rPr lang="en-US" altLang="zh-CN" sz="2800">
                <a:latin typeface="Times New Roman" pitchFamily="18" charset="0"/>
              </a:rPr>
              <a:t> </a:t>
            </a:r>
            <a:r>
              <a:rPr lang="zh-CN" altLang="en-US" sz="2800">
                <a:latin typeface="Times New Roman" pitchFamily="18" charset="0"/>
              </a:rPr>
              <a:t>成本法：</a:t>
            </a:r>
          </a:p>
          <a:p>
            <a:pPr marL="0" indent="0" algn="just">
              <a:lnSpc>
                <a:spcPct val="80000"/>
              </a:lnSpc>
              <a:buClr>
                <a:schemeClr val="hlink"/>
              </a:buClr>
            </a:pPr>
            <a:r>
              <a:rPr lang="zh-CN" altLang="en-US" sz="2400" b="1">
                <a:latin typeface="Times New Roman" pitchFamily="18" charset="0"/>
              </a:rPr>
              <a:t> 首先估计出系统的总成本</a:t>
            </a:r>
            <a:r>
              <a:rPr lang="en-US" altLang="zh-CN" sz="2400" b="1">
                <a:latin typeface="Times New Roman" pitchFamily="18" charset="0"/>
              </a:rPr>
              <a:t>C</a:t>
            </a:r>
            <a:r>
              <a:rPr lang="zh-CN" altLang="en-US" sz="2400" b="1">
                <a:latin typeface="Times New Roman" pitchFamily="18" charset="0"/>
              </a:rPr>
              <a:t>；</a:t>
            </a:r>
          </a:p>
          <a:p>
            <a:pPr marL="0" indent="0" algn="just">
              <a:lnSpc>
                <a:spcPct val="80000"/>
              </a:lnSpc>
              <a:buClr>
                <a:schemeClr val="hlink"/>
              </a:buClr>
            </a:pPr>
            <a:r>
              <a:rPr lang="zh-CN" altLang="en-US" sz="2400" b="1">
                <a:latin typeface="Times New Roman" pitchFamily="18" charset="0"/>
              </a:rPr>
              <a:t>  将系统的效益分为三部分：</a:t>
            </a:r>
          </a:p>
          <a:p>
            <a:pPr marL="355600" lvl="1" indent="-176213" algn="just">
              <a:lnSpc>
                <a:spcPct val="80000"/>
              </a:lnSpc>
              <a:buClr>
                <a:schemeClr val="accent2"/>
              </a:buClr>
              <a:buSzPct val="60000"/>
              <a:buFont typeface="Wingdings" pitchFamily="2" charset="2"/>
              <a:buChar char="l"/>
            </a:pPr>
            <a:r>
              <a:rPr lang="zh-CN" altLang="en-US" sz="2400" b="1">
                <a:latin typeface="Times New Roman" pitchFamily="18" charset="0"/>
              </a:rPr>
              <a:t>可以精确数量化的有形的直接效益</a:t>
            </a:r>
            <a:r>
              <a:rPr lang="en-US" altLang="zh-CN" sz="2400" b="1">
                <a:latin typeface="Times New Roman" pitchFamily="18" charset="0"/>
              </a:rPr>
              <a:t>P1</a:t>
            </a:r>
            <a:r>
              <a:rPr lang="zh-CN" altLang="en-US" sz="2400" b="1">
                <a:latin typeface="Times New Roman" pitchFamily="18" charset="0"/>
              </a:rPr>
              <a:t>；</a:t>
            </a:r>
          </a:p>
          <a:p>
            <a:pPr marL="355600" lvl="1" indent="-176213" algn="just">
              <a:lnSpc>
                <a:spcPct val="80000"/>
              </a:lnSpc>
              <a:buClr>
                <a:schemeClr val="accent2"/>
              </a:buClr>
              <a:buSzPct val="60000"/>
              <a:buFont typeface="Wingdings" pitchFamily="2" charset="2"/>
              <a:buChar char="l"/>
            </a:pPr>
            <a:r>
              <a:rPr lang="zh-CN" altLang="en-US" sz="2400" b="1">
                <a:latin typeface="Times New Roman" pitchFamily="18" charset="0"/>
              </a:rPr>
              <a:t>可以通过分摊等近似估计方法得出的间接效益</a:t>
            </a:r>
            <a:r>
              <a:rPr lang="en-US" altLang="zh-CN" sz="2400" b="1">
                <a:latin typeface="Times New Roman" pitchFamily="18" charset="0"/>
              </a:rPr>
              <a:t>P2</a:t>
            </a:r>
            <a:r>
              <a:rPr lang="zh-CN" altLang="en-US" sz="2400" b="1">
                <a:latin typeface="Times New Roman" pitchFamily="18" charset="0"/>
              </a:rPr>
              <a:t>；</a:t>
            </a:r>
          </a:p>
          <a:p>
            <a:pPr marL="355600" lvl="1" indent="-176213" algn="just">
              <a:lnSpc>
                <a:spcPct val="80000"/>
              </a:lnSpc>
              <a:buClr>
                <a:schemeClr val="accent2"/>
              </a:buClr>
              <a:buSzPct val="60000"/>
              <a:buFont typeface="Wingdings" pitchFamily="2" charset="2"/>
              <a:buChar char="l"/>
            </a:pPr>
            <a:r>
              <a:rPr lang="zh-CN" altLang="en-US" sz="2400" b="1">
                <a:latin typeface="Times New Roman" pitchFamily="18" charset="0"/>
              </a:rPr>
              <a:t>不可定量估计无形效益</a:t>
            </a:r>
            <a:r>
              <a:rPr lang="en-US" altLang="zh-CN" sz="2400" b="1">
                <a:latin typeface="Times New Roman" pitchFamily="18" charset="0"/>
              </a:rPr>
              <a:t>P3</a:t>
            </a:r>
          </a:p>
          <a:p>
            <a:pPr marL="355600" lvl="1" indent="-176213" algn="just">
              <a:lnSpc>
                <a:spcPct val="80000"/>
              </a:lnSpc>
              <a:buClr>
                <a:schemeClr val="accent2"/>
              </a:buClr>
              <a:buSzPct val="60000"/>
              <a:buFont typeface="Wingdings" pitchFamily="2" charset="2"/>
              <a:buChar char="l"/>
            </a:pPr>
            <a:r>
              <a:rPr lang="en-US" altLang="zh-CN" sz="2400" b="1">
                <a:latin typeface="Times New Roman" pitchFamily="18" charset="0"/>
              </a:rPr>
              <a:t>△C=C-P1-P2</a:t>
            </a:r>
            <a:r>
              <a:rPr lang="zh-CN" altLang="en-US" sz="2400" b="1">
                <a:latin typeface="Times New Roman" pitchFamily="18" charset="0"/>
              </a:rPr>
              <a:t>为总成本中超出已经估算出的效益的成本差额，即这部分成本差额尚无法通过有待估计的效益</a:t>
            </a:r>
            <a:r>
              <a:rPr lang="en-US" altLang="zh-CN" sz="2400" b="1">
                <a:latin typeface="Times New Roman" pitchFamily="18" charset="0"/>
              </a:rPr>
              <a:t>P3</a:t>
            </a:r>
            <a:r>
              <a:rPr lang="zh-CN" altLang="en-US" sz="2400" b="1">
                <a:latin typeface="Times New Roman" pitchFamily="18" charset="0"/>
              </a:rPr>
              <a:t>得以补偿。</a:t>
            </a:r>
          </a:p>
          <a:p>
            <a:pPr marL="355600" lvl="1" indent="-176213" algn="just">
              <a:lnSpc>
                <a:spcPct val="80000"/>
              </a:lnSpc>
              <a:buClr>
                <a:schemeClr val="accent2"/>
              </a:buClr>
              <a:buSzPct val="60000"/>
              <a:buFont typeface="Wingdings" pitchFamily="2" charset="2"/>
              <a:buChar char="l"/>
            </a:pPr>
            <a:r>
              <a:rPr lang="zh-CN" altLang="en-US" sz="2400" b="1">
                <a:latin typeface="Times New Roman" pitchFamily="18" charset="0"/>
              </a:rPr>
              <a:t>通过对定性的效益的分析，确定有待评价的</a:t>
            </a:r>
            <a:r>
              <a:rPr lang="en-US" altLang="zh-CN" sz="2400" b="1">
                <a:latin typeface="Times New Roman" pitchFamily="18" charset="0"/>
              </a:rPr>
              <a:t>P3</a:t>
            </a:r>
            <a:r>
              <a:rPr lang="zh-CN" altLang="en-US" sz="2400" b="1">
                <a:latin typeface="Times New Roman" pitchFamily="18" charset="0"/>
              </a:rPr>
              <a:t>的价值是否大于成本差额△</a:t>
            </a:r>
            <a:r>
              <a:rPr lang="en-US" altLang="zh-CN" sz="2400" b="1">
                <a:latin typeface="Times New Roman" pitchFamily="18" charset="0"/>
              </a:rPr>
              <a:t>C</a:t>
            </a:r>
          </a:p>
        </p:txBody>
      </p:sp>
      <p:sp>
        <p:nvSpPr>
          <p:cNvPr id="1844227" name="AutoShape 3">
            <a:hlinkClick r:id="" action="ppaction://noaction" highlightClick="1"/>
          </p:cNvPr>
          <p:cNvSpPr>
            <a:spLocks noChangeArrowheads="1"/>
          </p:cNvSpPr>
          <p:nvPr/>
        </p:nvSpPr>
        <p:spPr bwMode="auto">
          <a:xfrm>
            <a:off x="971550" y="765175"/>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891" name="Rectangle 3"/>
          <p:cNvSpPr>
            <a:spLocks noGrp="1" noChangeArrowheads="1"/>
          </p:cNvSpPr>
          <p:nvPr>
            <p:ph type="body" idx="1"/>
          </p:nvPr>
        </p:nvSpPr>
        <p:spPr>
          <a:xfrm>
            <a:off x="250825" y="1916113"/>
            <a:ext cx="8424863" cy="3971925"/>
          </a:xfrm>
          <a:noFill/>
          <a:ln/>
        </p:spPr>
        <p:txBody>
          <a:bodyPr/>
          <a:lstStyle/>
          <a:p>
            <a:pPr marL="0" indent="0" algn="just">
              <a:lnSpc>
                <a:spcPct val="90000"/>
              </a:lnSpc>
              <a:buFont typeface="Wingdings" pitchFamily="2" charset="2"/>
              <a:buNone/>
            </a:pPr>
            <a:r>
              <a:rPr lang="en-US" altLang="zh-CN"/>
              <a:t>4. </a:t>
            </a:r>
            <a:r>
              <a:rPr lang="zh-CN" altLang="en-US"/>
              <a:t>系统效益评价指标</a:t>
            </a:r>
          </a:p>
          <a:p>
            <a:pPr marL="355600" lvl="1" indent="-176213" algn="just">
              <a:lnSpc>
                <a:spcPct val="90000"/>
              </a:lnSpc>
              <a:buFont typeface="Wingdings" pitchFamily="2" charset="2"/>
              <a:buNone/>
            </a:pPr>
            <a:r>
              <a:rPr lang="zh-CN" altLang="en-US">
                <a:latin typeface="Times New Roman" pitchFamily="18" charset="0"/>
              </a:rPr>
              <a:t>           间接经济效益：</a:t>
            </a:r>
            <a:r>
              <a:rPr lang="zh-CN" altLang="en-US"/>
              <a:t>是通过改进组织结构及工作方式，提高人员素质等途径，促使成本下降、利润增加而逐渐产生的、间接的获得的效益。 </a:t>
            </a:r>
            <a:endParaRPr lang="zh-CN" altLang="en-US" sz="2400">
              <a:latin typeface="Times New Roman" pitchFamily="18" charset="0"/>
            </a:endParaRPr>
          </a:p>
          <a:p>
            <a:pPr marL="812800" lvl="2" indent="-277813">
              <a:lnSpc>
                <a:spcPct val="90000"/>
              </a:lnSpc>
              <a:buClr>
                <a:schemeClr val="accent2"/>
              </a:buClr>
              <a:buSzPct val="60000"/>
              <a:buFont typeface="Wingdings" pitchFamily="2" charset="2"/>
              <a:buNone/>
            </a:pPr>
            <a:r>
              <a:rPr lang="zh-CN" altLang="en-US" b="1"/>
              <a:t>①对组织为适应环境所作的结构、管理制度与管理模式等的变革会起巨大推动作用，这种作用一般无法用其他方法实现。</a:t>
            </a:r>
          </a:p>
          <a:p>
            <a:pPr marL="812800" lvl="2" indent="-277813">
              <a:lnSpc>
                <a:spcPct val="90000"/>
              </a:lnSpc>
              <a:buClr>
                <a:schemeClr val="accent2"/>
              </a:buClr>
              <a:buSzPct val="60000"/>
              <a:buFont typeface="Wingdings" pitchFamily="2" charset="2"/>
              <a:buNone/>
            </a:pPr>
            <a:r>
              <a:rPr lang="zh-CN" altLang="en-US" b="1"/>
              <a:t>②能显著地改善企业形象，对外可提高客户对企业的信任程度；对内可提高全体员工的自信心与自豪感。</a:t>
            </a:r>
          </a:p>
          <a:p>
            <a:pPr marL="812800" lvl="2" indent="-277813">
              <a:lnSpc>
                <a:spcPct val="90000"/>
              </a:lnSpc>
              <a:buClr>
                <a:schemeClr val="accent2"/>
              </a:buClr>
              <a:buSzPct val="60000"/>
              <a:buFont typeface="Wingdings" pitchFamily="2" charset="2"/>
              <a:buNone/>
            </a:pPr>
            <a:r>
              <a:rPr lang="zh-CN" altLang="en-US" b="1"/>
              <a:t>③可使管理人员获得新知识、新技术与新方法，进而提高技能素质，拓宽思路，进入学习与掌握新知识的良性循环。</a:t>
            </a:r>
          </a:p>
        </p:txBody>
      </p:sp>
      <p:sp>
        <p:nvSpPr>
          <p:cNvPr id="1829892" name="AutoShape 4">
            <a:hlinkClick r:id="" action="ppaction://noaction" highlightClick="1"/>
          </p:cNvPr>
          <p:cNvSpPr>
            <a:spLocks noChangeArrowheads="1"/>
          </p:cNvSpPr>
          <p:nvPr/>
        </p:nvSpPr>
        <p:spPr bwMode="auto">
          <a:xfrm>
            <a:off x="1331913" y="908050"/>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914" name="Rectangle 2"/>
          <p:cNvSpPr>
            <a:spLocks noGrp="1" noChangeArrowheads="1"/>
          </p:cNvSpPr>
          <p:nvPr>
            <p:ph type="title"/>
          </p:nvPr>
        </p:nvSpPr>
        <p:spPr>
          <a:noFill/>
          <a:ln/>
        </p:spPr>
        <p:txBody>
          <a:bodyPr/>
          <a:lstStyle/>
          <a:p>
            <a:r>
              <a:rPr lang="en-US" altLang="zh-CN" sz="800">
                <a:solidFill>
                  <a:schemeClr val="bg1"/>
                </a:solidFill>
              </a:rPr>
              <a:t>1.5.4MIS</a:t>
            </a:r>
            <a:r>
              <a:rPr lang="zh-CN" altLang="en-US" sz="800">
                <a:solidFill>
                  <a:schemeClr val="bg1"/>
                </a:solidFill>
              </a:rPr>
              <a:t>的结构</a:t>
            </a:r>
          </a:p>
        </p:txBody>
      </p:sp>
      <p:sp>
        <p:nvSpPr>
          <p:cNvPr id="1830916" name="Rectangle 4"/>
          <p:cNvSpPr>
            <a:spLocks noGrp="1" noChangeArrowheads="1"/>
          </p:cNvSpPr>
          <p:nvPr>
            <p:ph type="body" idx="1"/>
          </p:nvPr>
        </p:nvSpPr>
        <p:spPr>
          <a:xfrm>
            <a:off x="0" y="1773238"/>
            <a:ext cx="8207375" cy="4143375"/>
          </a:xfrm>
          <a:noFill/>
          <a:ln/>
        </p:spPr>
        <p:txBody>
          <a:bodyPr/>
          <a:lstStyle/>
          <a:p>
            <a:pPr marL="0" indent="0" algn="just">
              <a:buClr>
                <a:srgbClr val="FFFF00"/>
              </a:buClr>
              <a:buFont typeface="Wingdings" pitchFamily="2" charset="2"/>
              <a:buNone/>
            </a:pPr>
            <a:endParaRPr lang="en-US" altLang="zh-CN"/>
          </a:p>
          <a:p>
            <a:pPr marL="812800" lvl="2" indent="-277813">
              <a:buClr>
                <a:schemeClr val="accent2"/>
              </a:buClr>
              <a:buSzPct val="60000"/>
              <a:buFont typeface="Wingdings" pitchFamily="2" charset="2"/>
              <a:buNone/>
            </a:pPr>
            <a:r>
              <a:rPr lang="en-US" altLang="zh-CN" b="1"/>
              <a:t>④</a:t>
            </a:r>
            <a:r>
              <a:rPr lang="zh-CN" altLang="en-US" b="1"/>
              <a:t>系统信息的共享与交互使部门之间、管理人员之间的联系更紧密，这可加强他们的协作精神，提高企业的凝聚力。</a:t>
            </a:r>
          </a:p>
          <a:p>
            <a:pPr marL="812800" lvl="2" indent="-277813">
              <a:buClr>
                <a:schemeClr val="accent2"/>
              </a:buClr>
              <a:buSzPct val="60000"/>
              <a:buFont typeface="Wingdings" pitchFamily="2" charset="2"/>
              <a:buNone/>
            </a:pPr>
            <a:r>
              <a:rPr lang="zh-CN" altLang="en-US" b="1"/>
              <a:t>⑤对企业的规章制度、工作规范、定额与标准、计量与代码等的基础管理产生很大的促进作用。</a:t>
            </a:r>
          </a:p>
        </p:txBody>
      </p:sp>
      <p:sp>
        <p:nvSpPr>
          <p:cNvPr id="1830917" name="AutoShape 5">
            <a:hlinkClick r:id="" action="ppaction://noaction" highlightClick="1"/>
          </p:cNvPr>
          <p:cNvSpPr>
            <a:spLocks noChangeArrowheads="1"/>
          </p:cNvSpPr>
          <p:nvPr/>
        </p:nvSpPr>
        <p:spPr bwMode="auto">
          <a:xfrm>
            <a:off x="1187450" y="836613"/>
            <a:ext cx="5762625" cy="914400"/>
          </a:xfrm>
          <a:prstGeom prst="actionButtonBlank">
            <a:avLst/>
          </a:prstGeom>
          <a:noFill/>
          <a:ln w="9525">
            <a:noFill/>
            <a:miter lim="800000"/>
            <a:headEnd/>
            <a:tailEnd/>
          </a:ln>
          <a:effectLst/>
        </p:spPr>
        <p:txBody>
          <a:bodyPr anchor="ctr"/>
          <a:lstStyle/>
          <a:p>
            <a:r>
              <a:rPr lang="en-US" altLang="zh-CN" sz="3200" b="1">
                <a:solidFill>
                  <a:srgbClr val="0A0A0E"/>
                </a:solidFill>
              </a:rPr>
              <a:t>7.4.2 </a:t>
            </a:r>
            <a:r>
              <a:rPr lang="zh-CN" altLang="en-US" sz="3200" b="1">
                <a:solidFill>
                  <a:srgbClr val="0A0A0E"/>
                </a:solidFill>
              </a:rPr>
              <a:t>系统评价的指标体系</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zh-CN" altLang="zh-CN" dirty="0" smtClean="0"/>
              <a:t>（</a:t>
            </a:r>
            <a:r>
              <a:rPr lang="en-US" altLang="zh-CN" dirty="0" smtClean="0"/>
              <a:t>1</a:t>
            </a:r>
            <a:r>
              <a:rPr lang="zh-CN" altLang="zh-CN" dirty="0" smtClean="0"/>
              <a:t>）工作分解与责任矩阵</a:t>
            </a: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pic>
        <p:nvPicPr>
          <p:cNvPr id="1026" name="Picture 2" descr="07D01"/>
          <p:cNvPicPr>
            <a:picLocks noChangeAspect="1" noChangeArrowheads="1"/>
          </p:cNvPicPr>
          <p:nvPr/>
        </p:nvPicPr>
        <p:blipFill>
          <a:blip r:embed="rId2" cstate="print"/>
          <a:srcRect/>
          <a:stretch>
            <a:fillRect/>
          </a:stretch>
        </p:blipFill>
        <p:spPr bwMode="auto">
          <a:xfrm>
            <a:off x="683568" y="2708920"/>
            <a:ext cx="7666630" cy="316835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zh-CN" altLang="zh-CN" dirty="0" smtClean="0"/>
              <a:t>（</a:t>
            </a:r>
            <a:r>
              <a:rPr lang="en-US" altLang="zh-CN" dirty="0" smtClean="0"/>
              <a:t>2</a:t>
            </a:r>
            <a:r>
              <a:rPr lang="zh-CN" altLang="zh-CN" dirty="0" smtClean="0"/>
              <a:t>）活动排序</a:t>
            </a: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7.1.2  </a:t>
            </a:r>
            <a:r>
              <a:rPr lang="zh-CN" altLang="zh-CN" sz="3200" b="1" dirty="0" smtClean="0"/>
              <a:t>项目时间管理</a:t>
            </a:r>
            <a:endParaRPr lang="zh-CN" altLang="zh-CN" sz="3200" b="1" dirty="0"/>
          </a:p>
        </p:txBody>
      </p:sp>
      <p:pic>
        <p:nvPicPr>
          <p:cNvPr id="2050" name="Picture 2" descr="11"/>
          <p:cNvPicPr>
            <a:picLocks noChangeAspect="1" noChangeArrowheads="1"/>
          </p:cNvPicPr>
          <p:nvPr/>
        </p:nvPicPr>
        <p:blipFill>
          <a:blip r:embed="rId2" cstate="print"/>
          <a:srcRect l="328" t="-38" r="317" b="1405"/>
          <a:stretch>
            <a:fillRect/>
          </a:stretch>
        </p:blipFill>
        <p:spPr bwMode="auto">
          <a:xfrm>
            <a:off x="139908" y="2636912"/>
            <a:ext cx="9004092" cy="309634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14184</TotalTime>
  <Words>3928</Words>
  <Application>Microsoft Office PowerPoint</Application>
  <PresentationFormat>全屏显示(4:3)</PresentationFormat>
  <Paragraphs>576</Paragraphs>
  <Slides>75</Slides>
  <Notes>5</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Blends</vt:lpstr>
      <vt:lpstr>幻灯片 1</vt:lpstr>
      <vt:lpstr>本章学习目标</vt:lpstr>
      <vt:lpstr>第七章 管理信息系统的管理</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McCall质量模型</vt:lpstr>
      <vt:lpstr>软件质量框架模型</vt:lpstr>
      <vt:lpstr>软件质量框架模型</vt:lpstr>
      <vt:lpstr>决定质量的因素</vt:lpstr>
      <vt:lpstr>幻灯片 22</vt:lpstr>
      <vt:lpstr>幻灯片 23</vt:lpstr>
      <vt:lpstr>幻灯片 24</vt:lpstr>
      <vt:lpstr>幻灯片 25</vt:lpstr>
      <vt:lpstr>幻灯片 26</vt:lpstr>
      <vt:lpstr>信息系统运行管理的组织机构</vt:lpstr>
      <vt:lpstr>信息系统运行管理的组织机构</vt:lpstr>
      <vt:lpstr>信息系统运行管理的组织机构</vt:lpstr>
      <vt:lpstr>幻灯片 30</vt:lpstr>
      <vt:lpstr>幻灯片 31</vt:lpstr>
      <vt:lpstr>幻灯片 32</vt:lpstr>
      <vt:lpstr>幻灯片 33</vt:lpstr>
      <vt:lpstr>幻灯片 34</vt:lpstr>
      <vt:lpstr>幻灯片 35</vt:lpstr>
      <vt:lpstr>幻灯片 36</vt:lpstr>
      <vt:lpstr>系统维护的类型和意义</vt:lpstr>
      <vt:lpstr>系统维护成本</vt:lpstr>
      <vt:lpstr>幻灯片 39</vt:lpstr>
      <vt:lpstr>幻灯片 40</vt:lpstr>
      <vt:lpstr>7.2.3 系统维护</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7.3.3 对策与措施</vt:lpstr>
      <vt:lpstr>7.3.3 对策与措施</vt:lpstr>
      <vt:lpstr>幻灯片 56</vt:lpstr>
      <vt:lpstr>幻灯片 57</vt:lpstr>
      <vt:lpstr>幻灯片 58</vt:lpstr>
      <vt:lpstr>  数据备份与系统恢复</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1.5.4MIS的结构</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672</cp:revision>
  <dcterms:created xsi:type="dcterms:W3CDTF">1998-04-10T03:48:56Z</dcterms:created>
  <dcterms:modified xsi:type="dcterms:W3CDTF">2014-07-30T09:21:30Z</dcterms:modified>
</cp:coreProperties>
</file>