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handoutMasterIdLst>
    <p:handoutMasterId r:id="rId79"/>
  </p:handoutMasterIdLst>
  <p:sldIdLst>
    <p:sldId id="1565" r:id="rId2"/>
    <p:sldId id="1640" r:id="rId3"/>
    <p:sldId id="1566" r:id="rId4"/>
    <p:sldId id="1567" r:id="rId5"/>
    <p:sldId id="1568" r:id="rId6"/>
    <p:sldId id="1569" r:id="rId7"/>
    <p:sldId id="1570" r:id="rId8"/>
    <p:sldId id="1571" r:id="rId9"/>
    <p:sldId id="1572" r:id="rId10"/>
    <p:sldId id="1573" r:id="rId11"/>
    <p:sldId id="1574" r:id="rId12"/>
    <p:sldId id="1575" r:id="rId13"/>
    <p:sldId id="1576" r:id="rId14"/>
    <p:sldId id="1577" r:id="rId15"/>
    <p:sldId id="1578" r:id="rId16"/>
    <p:sldId id="1579" r:id="rId17"/>
    <p:sldId id="1580" r:id="rId18"/>
    <p:sldId id="1581" r:id="rId19"/>
    <p:sldId id="1582" r:id="rId20"/>
    <p:sldId id="1583" r:id="rId21"/>
    <p:sldId id="1584" r:id="rId22"/>
    <p:sldId id="1585" r:id="rId23"/>
    <p:sldId id="1586" r:id="rId24"/>
    <p:sldId id="1587" r:id="rId25"/>
    <p:sldId id="1588" r:id="rId26"/>
    <p:sldId id="1589" r:id="rId27"/>
    <p:sldId id="1590" r:id="rId28"/>
    <p:sldId id="1591" r:id="rId29"/>
    <p:sldId id="1592" r:id="rId30"/>
    <p:sldId id="1593" r:id="rId31"/>
    <p:sldId id="1594" r:id="rId32"/>
    <p:sldId id="1595" r:id="rId33"/>
    <p:sldId id="1596" r:id="rId34"/>
    <p:sldId id="1597" r:id="rId35"/>
    <p:sldId id="1598" r:id="rId36"/>
    <p:sldId id="1599" r:id="rId37"/>
    <p:sldId id="1600" r:id="rId38"/>
    <p:sldId id="1639" r:id="rId39"/>
    <p:sldId id="1601" r:id="rId40"/>
    <p:sldId id="1602" r:id="rId41"/>
    <p:sldId id="1603" r:id="rId42"/>
    <p:sldId id="1604" r:id="rId43"/>
    <p:sldId id="1605" r:id="rId44"/>
    <p:sldId id="1606" r:id="rId45"/>
    <p:sldId id="1607" r:id="rId46"/>
    <p:sldId id="1608" r:id="rId47"/>
    <p:sldId id="1609" r:id="rId48"/>
    <p:sldId id="1610" r:id="rId49"/>
    <p:sldId id="1611" r:id="rId50"/>
    <p:sldId id="1612" r:id="rId51"/>
    <p:sldId id="1613" r:id="rId52"/>
    <p:sldId id="1614" r:id="rId53"/>
    <p:sldId id="1615" r:id="rId54"/>
    <p:sldId id="1616" r:id="rId55"/>
    <p:sldId id="1617" r:id="rId56"/>
    <p:sldId id="1618" r:id="rId57"/>
    <p:sldId id="1619" r:id="rId58"/>
    <p:sldId id="1620" r:id="rId59"/>
    <p:sldId id="1621" r:id="rId60"/>
    <p:sldId id="1622" r:id="rId61"/>
    <p:sldId id="1623" r:id="rId62"/>
    <p:sldId id="1624" r:id="rId63"/>
    <p:sldId id="1625" r:id="rId64"/>
    <p:sldId id="1626" r:id="rId65"/>
    <p:sldId id="1627" r:id="rId66"/>
    <p:sldId id="1628" r:id="rId67"/>
    <p:sldId id="1629" r:id="rId68"/>
    <p:sldId id="1630" r:id="rId69"/>
    <p:sldId id="1631" r:id="rId70"/>
    <p:sldId id="1632" r:id="rId71"/>
    <p:sldId id="1633" r:id="rId72"/>
    <p:sldId id="1634" r:id="rId73"/>
    <p:sldId id="1635" r:id="rId74"/>
    <p:sldId id="1636" r:id="rId75"/>
    <p:sldId id="1637" r:id="rId76"/>
    <p:sldId id="1638" r:id="rId77"/>
    <p:sldId id="1213" r:id="rId7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F3F"/>
    <a:srgbClr val="FB4765"/>
    <a:srgbClr val="FF5050"/>
    <a:srgbClr val="0000FF"/>
    <a:srgbClr val="080808"/>
    <a:srgbClr val="FFFF00"/>
    <a:srgbClr val="FFFFFF"/>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01" autoAdjust="0"/>
    <p:restoredTop sz="84412" autoAdjust="0"/>
  </p:normalViewPr>
  <p:slideViewPr>
    <p:cSldViewPr>
      <p:cViewPr varScale="1">
        <p:scale>
          <a:sx n="42" d="100"/>
          <a:sy n="42" d="100"/>
        </p:scale>
        <p:origin x="-576" y="-108"/>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9660"/>
    </p:cViewPr>
  </p:sorterViewPr>
  <p:notesViewPr>
    <p:cSldViewPr>
      <p:cViewPr varScale="1">
        <p:scale>
          <a:sx n="57" d="100"/>
          <a:sy n="57" d="100"/>
        </p:scale>
        <p:origin x="-1836"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3" Type="http://schemas.openxmlformats.org/officeDocument/2006/relationships/slide" Target="slides/slide76.xml"/><Relationship Id="rId2" Type="http://schemas.openxmlformats.org/officeDocument/2006/relationships/slide" Target="slides/slide75.xml"/><Relationship Id="rId1" Type="http://schemas.openxmlformats.org/officeDocument/2006/relationships/slide" Target="slides/slide7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0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en-US" altLang="zh-CN"/>
          </a:p>
        </p:txBody>
      </p:sp>
      <p:sp>
        <p:nvSpPr>
          <p:cNvPr id="14909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14909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14909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77FE9A2A-83D5-406F-828F-F80A84D4EB3D}"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01186" name="Group 2"/>
          <p:cNvGrpSpPr>
            <a:grpSpLocks/>
          </p:cNvGrpSpPr>
          <p:nvPr/>
        </p:nvGrpSpPr>
        <p:grpSpPr bwMode="auto">
          <a:xfrm>
            <a:off x="0" y="2438400"/>
            <a:ext cx="9009063" cy="1052513"/>
            <a:chOff x="0" y="1536"/>
            <a:chExt cx="5675" cy="663"/>
          </a:xfrm>
        </p:grpSpPr>
        <p:grpSp>
          <p:nvGrpSpPr>
            <p:cNvPr id="1501187" name="Group 3"/>
            <p:cNvGrpSpPr>
              <a:grpSpLocks/>
            </p:cNvGrpSpPr>
            <p:nvPr/>
          </p:nvGrpSpPr>
          <p:grpSpPr bwMode="auto">
            <a:xfrm>
              <a:off x="183" y="1604"/>
              <a:ext cx="448" cy="299"/>
              <a:chOff x="720" y="336"/>
              <a:chExt cx="624" cy="432"/>
            </a:xfrm>
          </p:grpSpPr>
          <p:sp>
            <p:nvSpPr>
              <p:cNvPr id="1501188"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zh-CN" altLang="en-US"/>
              </a:p>
            </p:txBody>
          </p:sp>
          <p:sp>
            <p:nvSpPr>
              <p:cNvPr id="150118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en-US"/>
              </a:p>
            </p:txBody>
          </p:sp>
        </p:grpSp>
        <p:grpSp>
          <p:nvGrpSpPr>
            <p:cNvPr id="1501190" name="Group 6"/>
            <p:cNvGrpSpPr>
              <a:grpSpLocks/>
            </p:cNvGrpSpPr>
            <p:nvPr/>
          </p:nvGrpSpPr>
          <p:grpSpPr bwMode="auto">
            <a:xfrm>
              <a:off x="261" y="1870"/>
              <a:ext cx="465" cy="299"/>
              <a:chOff x="912" y="2640"/>
              <a:chExt cx="672" cy="432"/>
            </a:xfrm>
          </p:grpSpPr>
          <p:sp>
            <p:nvSpPr>
              <p:cNvPr id="1501191"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zh-CN" altLang="en-US"/>
              </a:p>
            </p:txBody>
          </p:sp>
          <p:sp>
            <p:nvSpPr>
              <p:cNvPr id="150119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zh-CN" altLang="en-US"/>
              </a:p>
            </p:txBody>
          </p:sp>
        </p:grpSp>
        <p:sp>
          <p:nvSpPr>
            <p:cNvPr id="150119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zh-CN" altLang="en-US"/>
            </a:p>
          </p:txBody>
        </p:sp>
        <p:sp>
          <p:nvSpPr>
            <p:cNvPr id="1501194"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zh-CN" altLang="en-US"/>
            </a:p>
          </p:txBody>
        </p:sp>
        <p:sp>
          <p:nvSpPr>
            <p:cNvPr id="150119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zh-CN" altLang="en-US"/>
            </a:p>
          </p:txBody>
        </p:sp>
      </p:grpSp>
      <p:sp>
        <p:nvSpPr>
          <p:cNvPr id="1501196"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150119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501198" name="Rectangle 14"/>
          <p:cNvSpPr>
            <a:spLocks noGrp="1" noChangeArrowheads="1"/>
          </p:cNvSpPr>
          <p:nvPr>
            <p:ph type="dt" sz="half" idx="2"/>
          </p:nvPr>
        </p:nvSpPr>
        <p:spPr>
          <a:xfrm>
            <a:off x="6659563" y="6021388"/>
            <a:ext cx="1905000" cy="457200"/>
          </a:xfrm>
        </p:spPr>
        <p:txBody>
          <a:bodyPr/>
          <a:lstStyle>
            <a:lvl1pPr>
              <a:defRPr>
                <a:solidFill>
                  <a:schemeClr val="bg2"/>
                </a:solidFill>
              </a:defRPr>
            </a:lvl1pPr>
          </a:lstStyle>
          <a:p>
            <a:endParaRPr lang="en-US" altLang="zh-CN"/>
          </a:p>
        </p:txBody>
      </p:sp>
      <p:sp>
        <p:nvSpPr>
          <p:cNvPr id="150119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150120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A0F37B27-DF7E-4395-BA01-9AC080B41AE8}" type="slidenum">
              <a:rPr lang="en-US" altLang="zh-CN"/>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479B1DC-6EC4-4314-B9E3-55DDDD4D9074}" type="slidenum">
              <a:rPr lang="en-US" altLang="zh-CN"/>
              <a:pPr/>
              <a:t>‹#›</a:t>
            </a:fld>
            <a:endParaRPr lang="en-US" altLang="zh-CN"/>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7F5C0AC-254A-48C3-8C71-B064C6925CCC}" type="slidenum">
              <a:rPr lang="en-US" altLang="zh-CN"/>
              <a:pPr/>
              <a:t>‹#›</a:t>
            </a:fld>
            <a:endParaRPr lang="en-US" altLang="zh-CN"/>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fld id="{DD31B4B0-91D7-4124-AB15-7BACD717C57D}" type="slidenum">
              <a:rPr lang="en-US" altLang="zh-CN"/>
              <a:pPr/>
              <a:t>‹#›</a:t>
            </a:fld>
            <a:endParaRPr lang="en-US" altLang="zh-C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3ED1CFE-7AB8-4D82-996C-671A72932742}" type="slidenum">
              <a:rPr lang="en-US" altLang="zh-CN"/>
              <a:pPr/>
              <a:t>‹#›</a:t>
            </a:fld>
            <a:endParaRPr lang="en-US" altLang="zh-CN"/>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E4B5AA6-C45F-4D00-AC6B-7606CED844C3}" type="slidenum">
              <a:rPr lang="en-US" altLang="zh-CN"/>
              <a:pPr/>
              <a:t>‹#›</a:t>
            </a:fld>
            <a:endParaRPr lang="en-US" altLang="zh-CN"/>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2F4869C-95A4-4F16-8FE1-39915BF5178F}" type="slidenum">
              <a:rPr lang="en-US" altLang="zh-CN"/>
              <a:pPr/>
              <a:t>‹#›</a:t>
            </a:fld>
            <a:endParaRPr lang="en-US" altLang="zh-CN"/>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BB33E34-CE44-4C43-88FC-E45E004723A0}" type="slidenum">
              <a:rPr lang="en-US" altLang="zh-CN"/>
              <a:pPr/>
              <a:t>‹#›</a:t>
            </a:fld>
            <a:endParaRPr lang="en-US" altLang="zh-CN"/>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3C9527D-E8FD-42AD-AF42-037E7DDF94EC}" type="slidenum">
              <a:rPr lang="en-US" altLang="zh-CN"/>
              <a:pPr/>
              <a:t>‹#›</a:t>
            </a:fld>
            <a:endParaRPr lang="en-US" altLang="zh-CN"/>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D2FDC85-A505-4863-A942-51F22A27E90C}" type="slidenum">
              <a:rPr lang="en-US" altLang="zh-CN"/>
              <a:pPr/>
              <a:t>‹#›</a:t>
            </a:fld>
            <a:endParaRPr lang="en-US" altLang="zh-CN"/>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9C6D1A3-FB8B-46F0-B94C-32AF2DCA75B2}" type="slidenum">
              <a:rPr lang="en-US" altLang="zh-CN"/>
              <a:pPr/>
              <a:t>‹#›</a:t>
            </a:fld>
            <a:endParaRPr lang="en-US" altLang="zh-CN"/>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EED1771-7774-48B1-93F5-95E8DEFE6573}" type="slidenum">
              <a:rPr lang="en-US" altLang="zh-CN"/>
              <a:pPr/>
              <a:t>‹#›</a:t>
            </a:fld>
            <a:endParaRPr lang="en-US" altLang="zh-CN"/>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00162"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endParaRPr kumimoji="1" lang="zh-CN" altLang="zh-CN" sz="2400"/>
          </a:p>
        </p:txBody>
      </p:sp>
      <p:sp>
        <p:nvSpPr>
          <p:cNvPr id="150016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endParaRPr kumimoji="1" lang="zh-CN" altLang="zh-CN" sz="2400"/>
          </a:p>
        </p:txBody>
      </p:sp>
      <p:sp>
        <p:nvSpPr>
          <p:cNvPr id="1500164"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endParaRPr kumimoji="1" lang="zh-CN" altLang="zh-CN" sz="2400"/>
          </a:p>
        </p:txBody>
      </p:sp>
      <p:sp>
        <p:nvSpPr>
          <p:cNvPr id="150016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kumimoji="1" lang="zh-CN" altLang="zh-CN" sz="2400"/>
          </a:p>
        </p:txBody>
      </p:sp>
      <p:sp>
        <p:nvSpPr>
          <p:cNvPr id="150016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endParaRPr kumimoji="1" lang="zh-CN" altLang="zh-CN" sz="2400"/>
          </a:p>
        </p:txBody>
      </p:sp>
      <p:sp>
        <p:nvSpPr>
          <p:cNvPr id="1500167"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endParaRPr kumimoji="1" lang="zh-CN" altLang="zh-CN" sz="2400"/>
          </a:p>
        </p:txBody>
      </p:sp>
      <p:sp>
        <p:nvSpPr>
          <p:cNvPr id="150016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zh-CN" altLang="zh-CN" sz="2400"/>
          </a:p>
        </p:txBody>
      </p:sp>
      <p:sp>
        <p:nvSpPr>
          <p:cNvPr id="1500169"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500170"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00171"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endParaRPr lang="en-US" altLang="zh-CN"/>
          </a:p>
        </p:txBody>
      </p:sp>
      <p:sp>
        <p:nvSpPr>
          <p:cNvPr id="1500172"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endParaRPr lang="en-US" altLang="zh-CN"/>
          </a:p>
        </p:txBody>
      </p:sp>
      <p:sp>
        <p:nvSpPr>
          <p:cNvPr id="1500173"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1CDBDAC3-F264-4634-B400-C5BEDBBF369F}" type="slidenum">
              <a:rPr lang="en-US" altLang="zh-CN"/>
              <a:pPr/>
              <a:t>‹#›</a:t>
            </a:fld>
            <a:endParaRPr lang="en-US" altLang="zh-CN"/>
          </a:p>
        </p:txBody>
      </p:sp>
      <p:sp>
        <p:nvSpPr>
          <p:cNvPr id="1500175" name="Text Box 15"/>
          <p:cNvSpPr txBox="1">
            <a:spLocks noChangeArrowheads="1"/>
          </p:cNvSpPr>
          <p:nvPr userDrawn="1"/>
        </p:nvSpPr>
        <p:spPr bwMode="auto">
          <a:xfrm>
            <a:off x="7885113" y="6165850"/>
            <a:ext cx="990600" cy="366713"/>
          </a:xfrm>
          <a:prstGeom prst="rect">
            <a:avLst/>
          </a:prstGeom>
          <a:noFill/>
          <a:ln w="9525">
            <a:noFill/>
            <a:miter lim="800000"/>
            <a:headEnd/>
            <a:tailEnd/>
          </a:ln>
          <a:effectLst/>
        </p:spPr>
        <p:txBody>
          <a:bodyPr>
            <a:spAutoFit/>
          </a:bodyPr>
          <a:lstStyle/>
          <a:p>
            <a:pPr>
              <a:spcBef>
                <a:spcPct val="50000"/>
              </a:spcBef>
            </a:pPr>
            <a:r>
              <a:rPr kumimoji="1" lang="zh-CN" altLang="en-US">
                <a:latin typeface="隶书" pitchFamily="49" charset="-122"/>
                <a:ea typeface="隶书" pitchFamily="49" charset="-122"/>
              </a:rPr>
              <a:t>第</a:t>
            </a:r>
            <a:fld id="{CEF949EE-C796-4A2E-B5B1-319880DC8079}" type="slidenum">
              <a:rPr kumimoji="1" lang="zh-CN" altLang="en-US" b="1">
                <a:latin typeface="隶书" pitchFamily="49" charset="-122"/>
                <a:ea typeface="隶书" pitchFamily="49" charset="-122"/>
              </a:rPr>
              <a:pPr>
                <a:spcBef>
                  <a:spcPct val="50000"/>
                </a:spcBef>
              </a:pPr>
              <a:t>‹#›</a:t>
            </a:fld>
            <a:r>
              <a:rPr kumimoji="1" lang="zh-CN" altLang="en-US" b="1">
                <a:latin typeface="隶书" pitchFamily="49" charset="-122"/>
                <a:ea typeface="隶书" pitchFamily="49" charset="-122"/>
              </a:rPr>
              <a:t>页</a:t>
            </a: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ransition>
    <p:wipe dir="r"/>
  </p:transition>
  <p:timing>
    <p:tnLst>
      <p:par>
        <p:cTn id="1" dur="indefinite" restart="never" nodeType="tmRoot"/>
      </p:par>
    </p:tnLst>
  </p:timing>
  <p:txStyles>
    <p:title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Tahoma" pitchFamily="34" charset="0"/>
          <a:ea typeface="宋体" pitchFamily="2" charset="-122"/>
        </a:defRPr>
      </a:lvl2pPr>
      <a:lvl3pPr algn="l" rtl="0" fontAlgn="base">
        <a:spcBef>
          <a:spcPct val="0"/>
        </a:spcBef>
        <a:spcAft>
          <a:spcPct val="0"/>
        </a:spcAft>
        <a:defRPr sz="4400">
          <a:solidFill>
            <a:schemeClr val="tx1"/>
          </a:solidFill>
          <a:latin typeface="Tahoma" pitchFamily="34" charset="0"/>
          <a:ea typeface="宋体" pitchFamily="2" charset="-122"/>
        </a:defRPr>
      </a:lvl3pPr>
      <a:lvl4pPr algn="l" rtl="0" fontAlgn="base">
        <a:spcBef>
          <a:spcPct val="0"/>
        </a:spcBef>
        <a:spcAft>
          <a:spcPct val="0"/>
        </a:spcAft>
        <a:defRPr sz="4400">
          <a:solidFill>
            <a:schemeClr val="tx1"/>
          </a:solidFill>
          <a:latin typeface="Tahoma" pitchFamily="34" charset="0"/>
          <a:ea typeface="宋体" pitchFamily="2" charset="-122"/>
        </a:defRPr>
      </a:lvl4pPr>
      <a:lvl5pPr algn="l" rtl="0" fontAlgn="base">
        <a:spcBef>
          <a:spcPct val="0"/>
        </a:spcBef>
        <a:spcAft>
          <a:spcPct val="0"/>
        </a:spcAft>
        <a:defRPr sz="4400">
          <a:solidFill>
            <a:schemeClr val="tx1"/>
          </a:solidFill>
          <a:latin typeface="Tahoma" pitchFamily="34" charset="0"/>
          <a:ea typeface="宋体" pitchFamily="2" charset="-122"/>
        </a:defRPr>
      </a:lvl5pPr>
      <a:lvl6pPr marL="457200" algn="l" rtl="0" fontAlgn="base">
        <a:spcBef>
          <a:spcPct val="0"/>
        </a:spcBef>
        <a:spcAft>
          <a:spcPct val="0"/>
        </a:spcAft>
        <a:defRPr sz="4400">
          <a:solidFill>
            <a:schemeClr val="tx1"/>
          </a:solidFill>
          <a:latin typeface="Tahoma" pitchFamily="34" charset="0"/>
          <a:ea typeface="宋体" pitchFamily="2" charset="-122"/>
        </a:defRPr>
      </a:lvl6pPr>
      <a:lvl7pPr marL="914400" algn="l" rtl="0" fontAlgn="base">
        <a:spcBef>
          <a:spcPct val="0"/>
        </a:spcBef>
        <a:spcAft>
          <a:spcPct val="0"/>
        </a:spcAft>
        <a:defRPr sz="4400">
          <a:solidFill>
            <a:schemeClr val="tx1"/>
          </a:solidFill>
          <a:latin typeface="Tahoma" pitchFamily="34" charset="0"/>
          <a:ea typeface="宋体" pitchFamily="2" charset="-122"/>
        </a:defRPr>
      </a:lvl7pPr>
      <a:lvl8pPr marL="1371600" algn="l" rtl="0" fontAlgn="base">
        <a:spcBef>
          <a:spcPct val="0"/>
        </a:spcBef>
        <a:spcAft>
          <a:spcPct val="0"/>
        </a:spcAft>
        <a:defRPr sz="4400">
          <a:solidFill>
            <a:schemeClr val="tx1"/>
          </a:solidFill>
          <a:latin typeface="Tahoma" pitchFamily="34" charset="0"/>
          <a:ea typeface="宋体" pitchFamily="2" charset="-122"/>
        </a:defRPr>
      </a:lvl8pPr>
      <a:lvl9pPr marL="1828800" algn="l" rtl="0" fontAlgn="base">
        <a:spcBef>
          <a:spcPct val="0"/>
        </a:spcBef>
        <a:spcAft>
          <a:spcPct val="0"/>
        </a:spcAft>
        <a:defRPr sz="4400">
          <a:solidFill>
            <a:schemeClr val="tx1"/>
          </a:solidFill>
          <a:latin typeface="Tahoma" pitchFamily="34" charset="0"/>
          <a:ea typeface="宋体" pitchFamily="2"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73.xml"/><Relationship Id="rId4" Type="http://schemas.openxmlformats.org/officeDocument/2006/relationships/slide" Target="slide6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2210" name="Text Box 2"/>
          <p:cNvSpPr txBox="1">
            <a:spLocks noChangeArrowheads="1"/>
          </p:cNvSpPr>
          <p:nvPr/>
        </p:nvSpPr>
        <p:spPr bwMode="auto">
          <a:xfrm>
            <a:off x="468313" y="1584325"/>
            <a:ext cx="8281987" cy="2759075"/>
          </a:xfrm>
          <a:prstGeom prst="rect">
            <a:avLst/>
          </a:prstGeom>
          <a:noFill/>
          <a:ln w="9525">
            <a:noFill/>
            <a:miter lim="800000"/>
            <a:headEnd/>
            <a:tailEnd/>
          </a:ln>
          <a:effectLst>
            <a:outerShdw dist="89803" dir="2700000" algn="ctr" rotWithShape="0">
              <a:schemeClr val="bg2"/>
            </a:outerShdw>
          </a:effectLst>
        </p:spPr>
        <p:txBody>
          <a:bodyPr>
            <a:spAutoFit/>
          </a:bodyPr>
          <a:lstStyle/>
          <a:p>
            <a:pPr algn="ctr">
              <a:spcBef>
                <a:spcPct val="50000"/>
              </a:spcBef>
            </a:pPr>
            <a:r>
              <a:rPr kumimoji="1" lang="zh-CN" altLang="en-US" sz="7000" b="1" dirty="0" smtClean="0">
                <a:solidFill>
                  <a:srgbClr val="0A0A0E"/>
                </a:solidFill>
                <a:effectLst>
                  <a:outerShdw blurRad="38100" dist="38100" dir="2700000" algn="tl">
                    <a:srgbClr val="C0C0C0"/>
                  </a:outerShdw>
                </a:effectLst>
                <a:latin typeface="隶书" pitchFamily="49" charset="-122"/>
                <a:ea typeface="隶书" pitchFamily="49" charset="-122"/>
              </a:rPr>
              <a:t>第九章</a:t>
            </a:r>
            <a:endParaRPr kumimoji="1" lang="zh-CN" altLang="en-US" sz="7000" b="1" dirty="0">
              <a:solidFill>
                <a:srgbClr val="0A0A0E"/>
              </a:solidFill>
              <a:effectLst>
                <a:outerShdw blurRad="38100" dist="38100" dir="2700000" algn="tl">
                  <a:srgbClr val="C0C0C0"/>
                </a:outerShdw>
              </a:effectLst>
              <a:latin typeface="隶书" pitchFamily="49" charset="-122"/>
              <a:ea typeface="隶书" pitchFamily="49" charset="-122"/>
            </a:endParaRPr>
          </a:p>
          <a:p>
            <a:pPr algn="ctr">
              <a:spcBef>
                <a:spcPct val="50000"/>
              </a:spcBef>
            </a:pPr>
            <a:r>
              <a:rPr kumimoji="1" lang="zh-CN" altLang="en-US" sz="7000" b="1" dirty="0" smtClean="0">
                <a:solidFill>
                  <a:srgbClr val="0A0A0E"/>
                </a:solidFill>
                <a:effectLst>
                  <a:outerShdw blurRad="38100" dist="38100" dir="2700000" algn="tl">
                    <a:srgbClr val="C0C0C0"/>
                  </a:outerShdw>
                </a:effectLst>
                <a:latin typeface="隶书" pitchFamily="49" charset="-122"/>
                <a:ea typeface="隶书" pitchFamily="49" charset="-122"/>
              </a:rPr>
              <a:t>信息系统典型应用</a:t>
            </a:r>
            <a:endParaRPr kumimoji="1" lang="zh-CN" altLang="en-US" sz="7000" b="1" dirty="0">
              <a:solidFill>
                <a:srgbClr val="0A0A0E"/>
              </a:solidFill>
              <a:effectLst>
                <a:outerShdw blurRad="38100" dist="38100" dir="2700000" algn="tl">
                  <a:srgbClr val="C0C0C0"/>
                </a:outerShdw>
              </a:effectLst>
              <a:latin typeface="隶书" pitchFamily="49" charset="-122"/>
              <a:ea typeface="隶书" pitchFamily="49" charset="-122"/>
            </a:endParaRPr>
          </a:p>
        </p:txBody>
      </p:sp>
    </p:spTree>
  </p:cSld>
  <p:clrMapOvr>
    <a:masterClrMapping/>
  </p:clrMapOvr>
  <p:transition>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0402" name="Rectangle 2"/>
          <p:cNvSpPr>
            <a:spLocks noGrp="1" noChangeArrowheads="1"/>
          </p:cNvSpPr>
          <p:nvPr>
            <p:ph type="body" sz="half" idx="1"/>
          </p:nvPr>
        </p:nvSpPr>
        <p:spPr>
          <a:xfrm>
            <a:off x="539750" y="1989138"/>
            <a:ext cx="7773988" cy="4114800"/>
          </a:xfrm>
        </p:spPr>
        <p:txBody>
          <a:bodyPr/>
          <a:lstStyle/>
          <a:p>
            <a:pPr marL="355600" indent="-355600">
              <a:lnSpc>
                <a:spcPct val="110000"/>
              </a:lnSpc>
              <a:buClr>
                <a:schemeClr val="hlink"/>
              </a:buClr>
              <a:buSzTx/>
            </a:pPr>
            <a:r>
              <a:rPr lang="zh-CN" altLang="en-US" sz="2800">
                <a:solidFill>
                  <a:srgbClr val="0A0A0E"/>
                </a:solidFill>
              </a:rPr>
              <a:t>模型库子系统</a:t>
            </a:r>
            <a:r>
              <a:rPr lang="en-US" altLang="zh-CN" sz="2800">
                <a:solidFill>
                  <a:srgbClr val="0A0A0E"/>
                </a:solidFill>
              </a:rPr>
              <a:t>:</a:t>
            </a:r>
            <a:r>
              <a:rPr lang="zh-CN" altLang="en-US" sz="2800">
                <a:solidFill>
                  <a:srgbClr val="0A0A0E"/>
                </a:solidFill>
              </a:rPr>
              <a:t>是构建和管理模型的计算机软件系统，它是</a:t>
            </a:r>
            <a:r>
              <a:rPr lang="en-US" altLang="zh-CN" sz="2800">
                <a:solidFill>
                  <a:srgbClr val="0A0A0E"/>
                </a:solidFill>
              </a:rPr>
              <a:t>DSS</a:t>
            </a:r>
            <a:r>
              <a:rPr lang="zh-CN" altLang="en-US" sz="2800">
                <a:solidFill>
                  <a:srgbClr val="0A0A0E"/>
                </a:solidFill>
              </a:rPr>
              <a:t>中最复杂与最难实现的部分</a:t>
            </a:r>
          </a:p>
          <a:p>
            <a:pPr marL="355600" indent="-355600">
              <a:lnSpc>
                <a:spcPct val="110000"/>
              </a:lnSpc>
              <a:buClr>
                <a:schemeClr val="hlink"/>
              </a:buClr>
              <a:buSzTx/>
            </a:pPr>
            <a:r>
              <a:rPr lang="zh-CN" altLang="en-US" sz="2800">
                <a:solidFill>
                  <a:srgbClr val="0A0A0E"/>
                </a:solidFill>
              </a:rPr>
              <a:t>方法库子系统</a:t>
            </a:r>
            <a:r>
              <a:rPr lang="en-US" altLang="zh-CN" sz="2800">
                <a:solidFill>
                  <a:srgbClr val="0A0A0E"/>
                </a:solidFill>
              </a:rPr>
              <a:t>:</a:t>
            </a:r>
            <a:r>
              <a:rPr lang="zh-CN" altLang="en-US" sz="2800">
                <a:solidFill>
                  <a:srgbClr val="0A0A0E"/>
                </a:solidFill>
              </a:rPr>
              <a:t>是存储、管理、调用及维护</a:t>
            </a:r>
            <a:r>
              <a:rPr lang="en-US" altLang="zh-CN" sz="2800">
                <a:solidFill>
                  <a:srgbClr val="0A0A0E"/>
                </a:solidFill>
              </a:rPr>
              <a:t>DSS</a:t>
            </a:r>
            <a:r>
              <a:rPr lang="zh-CN" altLang="en-US" sz="2800">
                <a:solidFill>
                  <a:srgbClr val="0A0A0E"/>
                </a:solidFill>
              </a:rPr>
              <a:t>各部件要用到的通用算法、标准函数等方法的部件</a:t>
            </a:r>
          </a:p>
        </p:txBody>
      </p:sp>
      <p:sp>
        <p:nvSpPr>
          <p:cNvPr id="1510403" name="AutoShape 3">
            <a:hlinkClick r:id="" action="ppaction://noaction" highlightClick="1"/>
          </p:cNvPr>
          <p:cNvSpPr>
            <a:spLocks noChangeArrowheads="1"/>
          </p:cNvSpPr>
          <p:nvPr/>
        </p:nvSpPr>
        <p:spPr bwMode="auto">
          <a:xfrm>
            <a:off x="1476375" y="1125538"/>
            <a:ext cx="4033838" cy="687387"/>
          </a:xfrm>
          <a:prstGeom prst="actionButtonBlank">
            <a:avLst/>
          </a:prstGeom>
          <a:noFill/>
          <a:ln w="9525">
            <a:noFill/>
            <a:miter lim="800000"/>
            <a:headEnd/>
            <a:tailEnd/>
          </a:ln>
          <a:effectLst/>
        </p:spPr>
        <p:txBody>
          <a:bodyPr wrap="none" anchor="ctr"/>
          <a:lstStyle/>
          <a:p>
            <a:r>
              <a:rPr lang="en-US" altLang="zh-CN" sz="3200">
                <a:solidFill>
                  <a:srgbClr val="0A0A0E"/>
                </a:solidFill>
              </a:rPr>
              <a:t>3. DSS</a:t>
            </a:r>
            <a:r>
              <a:rPr lang="zh-CN" altLang="en-US" sz="3200">
                <a:solidFill>
                  <a:srgbClr val="0A0A0E"/>
                </a:solidFill>
              </a:rPr>
              <a:t>的构成和结构</a:t>
            </a: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body" sz="half" idx="1"/>
          </p:nvPr>
        </p:nvSpPr>
        <p:spPr>
          <a:xfrm>
            <a:off x="1182688" y="2017713"/>
            <a:ext cx="7773987" cy="4114800"/>
          </a:xfrm>
        </p:spPr>
        <p:txBody>
          <a:bodyPr/>
          <a:lstStyle/>
          <a:p>
            <a:pPr marL="0" indent="0">
              <a:lnSpc>
                <a:spcPct val="110000"/>
              </a:lnSpc>
              <a:buFont typeface="Wingdings" pitchFamily="2" charset="2"/>
              <a:buNone/>
            </a:pPr>
            <a:r>
              <a:rPr lang="en-US" altLang="zh-CN" sz="2400"/>
              <a:t>4. DSS</a:t>
            </a:r>
            <a:r>
              <a:rPr lang="zh-CN" altLang="en-US" sz="2400"/>
              <a:t>与</a:t>
            </a:r>
            <a:r>
              <a:rPr lang="en-US" altLang="zh-CN" sz="2400"/>
              <a:t>MIS</a:t>
            </a:r>
            <a:r>
              <a:rPr lang="zh-CN" altLang="en-US" sz="2400"/>
              <a:t>的联系</a:t>
            </a:r>
          </a:p>
          <a:p>
            <a:pPr marL="531813" lvl="1" indent="-352425">
              <a:lnSpc>
                <a:spcPct val="110000"/>
              </a:lnSpc>
              <a:buSzTx/>
            </a:pPr>
            <a:r>
              <a:rPr lang="en-US" altLang="zh-CN" sz="2400">
                <a:solidFill>
                  <a:srgbClr val="0A0A0E"/>
                </a:solidFill>
              </a:rPr>
              <a:t>MIS</a:t>
            </a:r>
            <a:r>
              <a:rPr lang="zh-CN" altLang="en-US" sz="2400">
                <a:solidFill>
                  <a:srgbClr val="0A0A0E"/>
                </a:solidFill>
              </a:rPr>
              <a:t>收集、存储组织机构所提供的大量基础信息是</a:t>
            </a:r>
            <a:r>
              <a:rPr lang="en-US" altLang="zh-CN" sz="2400">
                <a:solidFill>
                  <a:srgbClr val="0A0A0E"/>
                </a:solidFill>
              </a:rPr>
              <a:t>DSS</a:t>
            </a:r>
            <a:r>
              <a:rPr lang="zh-CN" altLang="en-US" sz="2400">
                <a:solidFill>
                  <a:srgbClr val="0A0A0E"/>
                </a:solidFill>
              </a:rPr>
              <a:t>工作的基础，而</a:t>
            </a:r>
            <a:r>
              <a:rPr lang="en-US" altLang="zh-CN" sz="2400">
                <a:solidFill>
                  <a:srgbClr val="0A0A0E"/>
                </a:solidFill>
              </a:rPr>
              <a:t>DSS</a:t>
            </a:r>
            <a:r>
              <a:rPr lang="zh-CN" altLang="en-US" sz="2400">
                <a:solidFill>
                  <a:srgbClr val="0A0A0E"/>
                </a:solidFill>
              </a:rPr>
              <a:t>能使</a:t>
            </a:r>
            <a:r>
              <a:rPr lang="en-US" altLang="zh-CN" sz="2400">
                <a:solidFill>
                  <a:srgbClr val="0A0A0E"/>
                </a:solidFill>
              </a:rPr>
              <a:t>MIS</a:t>
            </a:r>
            <a:r>
              <a:rPr lang="zh-CN" altLang="en-US" sz="2400">
                <a:solidFill>
                  <a:srgbClr val="0A0A0E"/>
                </a:solidFill>
              </a:rPr>
              <a:t>组织和保存的信息真正发挥作用</a:t>
            </a:r>
          </a:p>
          <a:p>
            <a:pPr marL="531813" lvl="1" indent="-352425">
              <a:lnSpc>
                <a:spcPct val="110000"/>
              </a:lnSpc>
              <a:buSzTx/>
            </a:pPr>
            <a:r>
              <a:rPr lang="en-US" altLang="zh-CN" sz="2400">
                <a:solidFill>
                  <a:srgbClr val="0A0A0E"/>
                </a:solidFill>
              </a:rPr>
              <a:t>MIS</a:t>
            </a:r>
            <a:r>
              <a:rPr lang="zh-CN" altLang="en-US" sz="2400">
                <a:solidFill>
                  <a:srgbClr val="0A0A0E"/>
                </a:solidFill>
              </a:rPr>
              <a:t>需要担负起反馈信息的收集工作，可以支持</a:t>
            </a:r>
            <a:r>
              <a:rPr lang="en-US" altLang="zh-CN" sz="2400">
                <a:solidFill>
                  <a:srgbClr val="0A0A0E"/>
                </a:solidFill>
              </a:rPr>
              <a:t>DSS</a:t>
            </a:r>
            <a:r>
              <a:rPr lang="zh-CN" altLang="en-US" sz="2400">
                <a:solidFill>
                  <a:srgbClr val="0A0A0E"/>
                </a:solidFill>
              </a:rPr>
              <a:t>进行后果检验和评价</a:t>
            </a:r>
          </a:p>
          <a:p>
            <a:pPr marL="531813" lvl="1" indent="-352425">
              <a:lnSpc>
                <a:spcPct val="110000"/>
              </a:lnSpc>
              <a:buSzTx/>
            </a:pPr>
            <a:r>
              <a:rPr lang="en-US" altLang="zh-CN" sz="2400">
                <a:solidFill>
                  <a:srgbClr val="0A0A0E"/>
                </a:solidFill>
              </a:rPr>
              <a:t>DSS</a:t>
            </a:r>
            <a:r>
              <a:rPr lang="zh-CN" altLang="en-US" sz="2400">
                <a:solidFill>
                  <a:srgbClr val="0A0A0E"/>
                </a:solidFill>
              </a:rPr>
              <a:t>的工作可以对</a:t>
            </a:r>
            <a:r>
              <a:rPr lang="en-US" altLang="zh-CN" sz="2400">
                <a:solidFill>
                  <a:srgbClr val="0A0A0E"/>
                </a:solidFill>
              </a:rPr>
              <a:t>MIS</a:t>
            </a:r>
            <a:r>
              <a:rPr lang="zh-CN" altLang="en-US" sz="2400">
                <a:solidFill>
                  <a:srgbClr val="0A0A0E"/>
                </a:solidFill>
              </a:rPr>
              <a:t>工作进行检查和审计，为</a:t>
            </a:r>
            <a:r>
              <a:rPr lang="en-US" altLang="zh-CN" sz="2400">
                <a:solidFill>
                  <a:srgbClr val="0A0A0E"/>
                </a:solidFill>
              </a:rPr>
              <a:t>MIS</a:t>
            </a:r>
            <a:r>
              <a:rPr lang="zh-CN" altLang="en-US" sz="2400">
                <a:solidFill>
                  <a:srgbClr val="0A0A0E"/>
                </a:solidFill>
              </a:rPr>
              <a:t>的改进及完善指出方向</a:t>
            </a:r>
          </a:p>
          <a:p>
            <a:pPr marL="531813" lvl="1" indent="-352425">
              <a:lnSpc>
                <a:spcPct val="110000"/>
              </a:lnSpc>
              <a:buSzTx/>
            </a:pPr>
            <a:r>
              <a:rPr lang="en-US" altLang="zh-CN" sz="2400">
                <a:solidFill>
                  <a:srgbClr val="0A0A0E"/>
                </a:solidFill>
              </a:rPr>
              <a:t>DSS</a:t>
            </a:r>
            <a:r>
              <a:rPr lang="zh-CN" altLang="en-US" sz="2400">
                <a:solidFill>
                  <a:srgbClr val="0A0A0E"/>
                </a:solidFill>
              </a:rPr>
              <a:t>经过反复使用，所涉及的问题模式和数据模式逐渐明确，逐步结构化，可归并入</a:t>
            </a:r>
            <a:r>
              <a:rPr lang="en-US" altLang="zh-CN" sz="2400">
                <a:solidFill>
                  <a:srgbClr val="0A0A0E"/>
                </a:solidFill>
              </a:rPr>
              <a:t>MIS</a:t>
            </a:r>
            <a:r>
              <a:rPr lang="zh-CN" altLang="en-US" sz="2400">
                <a:solidFill>
                  <a:srgbClr val="0A0A0E"/>
                </a:solidFill>
              </a:rPr>
              <a:t>的工作范围</a:t>
            </a:r>
          </a:p>
        </p:txBody>
      </p:sp>
      <p:sp>
        <p:nvSpPr>
          <p:cNvPr id="1511427" name="AutoShape 3">
            <a:hlinkClick r:id="" action="ppaction://noaction" highlightClick="1"/>
          </p:cNvPr>
          <p:cNvSpPr>
            <a:spLocks noChangeArrowheads="1"/>
          </p:cNvSpPr>
          <p:nvPr/>
        </p:nvSpPr>
        <p:spPr bwMode="auto">
          <a:xfrm>
            <a:off x="609600" y="609600"/>
            <a:ext cx="4033838"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9.1.1 </a:t>
            </a:r>
            <a:r>
              <a:rPr lang="zh-CN" altLang="en-US" sz="3200" dirty="0">
                <a:solidFill>
                  <a:srgbClr val="0A0A0E"/>
                </a:solidFill>
              </a:rPr>
              <a:t>决策支持系统</a:t>
            </a: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body" sz="half" idx="1"/>
          </p:nvPr>
        </p:nvSpPr>
        <p:spPr>
          <a:xfrm>
            <a:off x="684213" y="2017713"/>
            <a:ext cx="8272462" cy="4114800"/>
          </a:xfrm>
        </p:spPr>
        <p:txBody>
          <a:bodyPr/>
          <a:lstStyle/>
          <a:p>
            <a:pPr marL="0" indent="0">
              <a:lnSpc>
                <a:spcPct val="110000"/>
              </a:lnSpc>
              <a:buFont typeface="Wingdings" pitchFamily="2" charset="2"/>
              <a:buNone/>
            </a:pPr>
            <a:r>
              <a:rPr lang="en-US" altLang="zh-CN" sz="2400"/>
              <a:t>5. DSS</a:t>
            </a:r>
            <a:r>
              <a:rPr lang="zh-CN" altLang="en-US" sz="2400"/>
              <a:t>与</a:t>
            </a:r>
            <a:r>
              <a:rPr lang="en-US" altLang="zh-CN" sz="2400"/>
              <a:t>MIS</a:t>
            </a:r>
            <a:r>
              <a:rPr lang="zh-CN" altLang="en-US" sz="2400"/>
              <a:t>的区别</a:t>
            </a:r>
          </a:p>
          <a:p>
            <a:pPr marL="531813" lvl="1" indent="-352425">
              <a:lnSpc>
                <a:spcPct val="110000"/>
              </a:lnSpc>
              <a:buSzTx/>
            </a:pPr>
            <a:r>
              <a:rPr lang="zh-CN" altLang="en-US" sz="2400">
                <a:solidFill>
                  <a:srgbClr val="0A0A0E"/>
                </a:solidFill>
              </a:rPr>
              <a:t>从完成任务的角度看，</a:t>
            </a:r>
            <a:r>
              <a:rPr lang="en-US" altLang="zh-CN" sz="2400">
                <a:solidFill>
                  <a:srgbClr val="0A0A0E"/>
                </a:solidFill>
              </a:rPr>
              <a:t>MIS</a:t>
            </a:r>
            <a:r>
              <a:rPr lang="zh-CN" altLang="en-US" sz="2400">
                <a:solidFill>
                  <a:srgbClr val="0A0A0E"/>
                </a:solidFill>
              </a:rPr>
              <a:t>完成的是例行业务活动中的信息处理任务，而</a:t>
            </a:r>
            <a:r>
              <a:rPr lang="en-US" altLang="zh-CN" sz="2400">
                <a:solidFill>
                  <a:srgbClr val="0A0A0E"/>
                </a:solidFill>
              </a:rPr>
              <a:t>DSS</a:t>
            </a:r>
            <a:r>
              <a:rPr lang="zh-CN" altLang="en-US" sz="2400">
                <a:solidFill>
                  <a:srgbClr val="0A0A0E"/>
                </a:solidFill>
              </a:rPr>
              <a:t>完成的是辅助支持决策活动，提供决策所需的信息</a:t>
            </a:r>
          </a:p>
          <a:p>
            <a:pPr marL="531813" lvl="1" indent="-352425">
              <a:lnSpc>
                <a:spcPct val="110000"/>
              </a:lnSpc>
              <a:buSzTx/>
            </a:pPr>
            <a:r>
              <a:rPr lang="zh-CN" altLang="en-US" sz="2400">
                <a:solidFill>
                  <a:srgbClr val="0A0A0E"/>
                </a:solidFill>
              </a:rPr>
              <a:t>从追求目标的角度看，</a:t>
            </a:r>
            <a:r>
              <a:rPr lang="en-US" altLang="zh-CN" sz="2400">
                <a:solidFill>
                  <a:srgbClr val="0A0A0E"/>
                </a:solidFill>
              </a:rPr>
              <a:t>MIS </a:t>
            </a:r>
            <a:r>
              <a:rPr lang="zh-CN" altLang="en-US" sz="2400">
                <a:solidFill>
                  <a:srgbClr val="0A0A0E"/>
                </a:solidFill>
              </a:rPr>
              <a:t>追求的目标是高效率，即是设法将事情办得快一些；而</a:t>
            </a:r>
            <a:r>
              <a:rPr lang="en-US" altLang="zh-CN" sz="2400">
                <a:solidFill>
                  <a:srgbClr val="0A0A0E"/>
                </a:solidFill>
              </a:rPr>
              <a:t>DSS</a:t>
            </a:r>
            <a:r>
              <a:rPr lang="zh-CN" altLang="en-US" sz="2400">
                <a:solidFill>
                  <a:srgbClr val="0A0A0E"/>
                </a:solidFill>
              </a:rPr>
              <a:t>追求目标则是有效性，即想办法把事情办得尽可能好一些，即提高决策的效果</a:t>
            </a:r>
          </a:p>
          <a:p>
            <a:pPr marL="531813" lvl="1" indent="-352425">
              <a:lnSpc>
                <a:spcPct val="110000"/>
              </a:lnSpc>
              <a:buSzTx/>
            </a:pPr>
            <a:r>
              <a:rPr lang="zh-CN" altLang="en-US" sz="2400">
                <a:solidFill>
                  <a:srgbClr val="0A0A0E"/>
                </a:solidFill>
              </a:rPr>
              <a:t>从驱动方式的角度看，</a:t>
            </a:r>
            <a:r>
              <a:rPr lang="en-US" altLang="zh-CN" sz="2400">
                <a:solidFill>
                  <a:srgbClr val="0A0A0E"/>
                </a:solidFill>
              </a:rPr>
              <a:t>MIS</a:t>
            </a:r>
            <a:r>
              <a:rPr lang="zh-CN" altLang="en-US" sz="2400">
                <a:solidFill>
                  <a:srgbClr val="0A0A0E"/>
                </a:solidFill>
              </a:rPr>
              <a:t>是数据驱动的，而</a:t>
            </a:r>
            <a:r>
              <a:rPr lang="en-US" altLang="zh-CN" sz="2400">
                <a:solidFill>
                  <a:srgbClr val="0A0A0E"/>
                </a:solidFill>
              </a:rPr>
              <a:t>DSS</a:t>
            </a:r>
            <a:r>
              <a:rPr lang="zh-CN" altLang="en-US" sz="2400">
                <a:solidFill>
                  <a:srgbClr val="0A0A0E"/>
                </a:solidFill>
              </a:rPr>
              <a:t>是模型驱动和用户驱动，模型系统是</a:t>
            </a:r>
            <a:r>
              <a:rPr lang="en-US" altLang="zh-CN" sz="2400">
                <a:solidFill>
                  <a:srgbClr val="0A0A0E"/>
                </a:solidFill>
              </a:rPr>
              <a:t>DSS</a:t>
            </a:r>
            <a:r>
              <a:rPr lang="zh-CN" altLang="en-US" sz="2400">
                <a:solidFill>
                  <a:srgbClr val="0A0A0E"/>
                </a:solidFill>
              </a:rPr>
              <a:t>软件系统的核心，用户应该参加系统开发的全过程</a:t>
            </a:r>
          </a:p>
        </p:txBody>
      </p:sp>
      <p:sp>
        <p:nvSpPr>
          <p:cNvPr id="1512451" name="AutoShape 3">
            <a:hlinkClick r:id="" action="ppaction://noaction" highlightClick="1"/>
          </p:cNvPr>
          <p:cNvSpPr>
            <a:spLocks noChangeArrowheads="1"/>
          </p:cNvSpPr>
          <p:nvPr/>
        </p:nvSpPr>
        <p:spPr bwMode="auto">
          <a:xfrm>
            <a:off x="1331913" y="1052513"/>
            <a:ext cx="4033837" cy="758825"/>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9.1.1 </a:t>
            </a:r>
            <a:r>
              <a:rPr lang="zh-CN" altLang="en-US" sz="3200" dirty="0">
                <a:solidFill>
                  <a:srgbClr val="0A0A0E"/>
                </a:solidFill>
              </a:rPr>
              <a:t>决策支持系统</a:t>
            </a: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3474" name="Rectangle 2"/>
          <p:cNvSpPr>
            <a:spLocks noGrp="1" noChangeArrowheads="1"/>
          </p:cNvSpPr>
          <p:nvPr>
            <p:ph type="body" sz="half" idx="1"/>
          </p:nvPr>
        </p:nvSpPr>
        <p:spPr>
          <a:xfrm>
            <a:off x="1182688" y="2017713"/>
            <a:ext cx="7773987" cy="4114800"/>
          </a:xfrm>
        </p:spPr>
        <p:txBody>
          <a:bodyPr/>
          <a:lstStyle/>
          <a:p>
            <a:pPr marL="355600" indent="-355600">
              <a:lnSpc>
                <a:spcPct val="110000"/>
              </a:lnSpc>
              <a:buClr>
                <a:schemeClr val="hlink"/>
              </a:buClr>
              <a:buSzTx/>
            </a:pPr>
            <a:r>
              <a:rPr lang="zh-CN" altLang="en-US" sz="2000">
                <a:solidFill>
                  <a:srgbClr val="0A0A0E"/>
                </a:solidFill>
              </a:rPr>
              <a:t>从设计思想的角度看，</a:t>
            </a:r>
            <a:r>
              <a:rPr lang="en-US" altLang="zh-CN" sz="2000">
                <a:solidFill>
                  <a:srgbClr val="0A0A0E"/>
                </a:solidFill>
              </a:rPr>
              <a:t>MIS</a:t>
            </a:r>
            <a:r>
              <a:rPr lang="zh-CN" altLang="en-US" sz="2000">
                <a:solidFill>
                  <a:srgbClr val="0A0A0E"/>
                </a:solidFill>
              </a:rPr>
              <a:t>的设计思想是实现一个相对稳定协调的工作系统，设计方法强调系统的客观性，努力使系统设计符合实际情况。而</a:t>
            </a:r>
            <a:r>
              <a:rPr lang="en-US" altLang="zh-CN" sz="2000">
                <a:solidFill>
                  <a:srgbClr val="0A0A0E"/>
                </a:solidFill>
              </a:rPr>
              <a:t>DSS</a:t>
            </a:r>
            <a:r>
              <a:rPr lang="zh-CN" altLang="en-US" sz="2000">
                <a:solidFill>
                  <a:srgbClr val="0A0A0E"/>
                </a:solidFill>
              </a:rPr>
              <a:t>的设计思想是努力实现一个具有巨大潜力的、适应性强的开发系统。设计方法强调充分发挥人的经验、智慧、判断力和创造性，努力使决策更加正确</a:t>
            </a:r>
          </a:p>
          <a:p>
            <a:pPr marL="355600" indent="-355600">
              <a:lnSpc>
                <a:spcPct val="110000"/>
              </a:lnSpc>
              <a:buClr>
                <a:schemeClr val="hlink"/>
              </a:buClr>
              <a:buSzTx/>
            </a:pPr>
            <a:r>
              <a:rPr lang="zh-CN" altLang="en-US" sz="2000">
                <a:solidFill>
                  <a:srgbClr val="0A0A0E"/>
                </a:solidFill>
              </a:rPr>
              <a:t>从信息管理的角度看，</a:t>
            </a:r>
            <a:r>
              <a:rPr lang="en-US" altLang="zh-CN" sz="2000">
                <a:solidFill>
                  <a:srgbClr val="0A0A0E"/>
                </a:solidFill>
              </a:rPr>
              <a:t>MIS</a:t>
            </a:r>
            <a:r>
              <a:rPr lang="zh-CN" altLang="en-US" sz="2000">
                <a:solidFill>
                  <a:srgbClr val="0A0A0E"/>
                </a:solidFill>
              </a:rPr>
              <a:t>趋向于信息的集中管理，而</a:t>
            </a:r>
            <a:r>
              <a:rPr lang="en-US" altLang="zh-CN" sz="2000">
                <a:solidFill>
                  <a:srgbClr val="0A0A0E"/>
                </a:solidFill>
              </a:rPr>
              <a:t>DSS</a:t>
            </a:r>
            <a:r>
              <a:rPr lang="zh-CN" altLang="en-US" sz="2000">
                <a:solidFill>
                  <a:srgbClr val="0A0A0E"/>
                </a:solidFill>
              </a:rPr>
              <a:t>趋向于信息的分散使用</a:t>
            </a:r>
          </a:p>
          <a:p>
            <a:pPr marL="355600" indent="-355600">
              <a:lnSpc>
                <a:spcPct val="110000"/>
              </a:lnSpc>
              <a:buClr>
                <a:schemeClr val="hlink"/>
              </a:buClr>
              <a:buSzTx/>
            </a:pPr>
            <a:r>
              <a:rPr lang="zh-CN" altLang="en-US" sz="2000">
                <a:solidFill>
                  <a:srgbClr val="0A0A0E"/>
                </a:solidFill>
              </a:rPr>
              <a:t>从信息需求的角度看，</a:t>
            </a:r>
            <a:r>
              <a:rPr lang="en-US" altLang="zh-CN" sz="2000">
                <a:solidFill>
                  <a:srgbClr val="0A0A0E"/>
                </a:solidFill>
              </a:rPr>
              <a:t>MIS</a:t>
            </a:r>
            <a:r>
              <a:rPr lang="zh-CN" altLang="en-US" sz="2000">
                <a:solidFill>
                  <a:srgbClr val="0A0A0E"/>
                </a:solidFill>
              </a:rPr>
              <a:t>分析着重体现系统全局的、总体的信息需求，而</a:t>
            </a:r>
            <a:r>
              <a:rPr lang="en-US" altLang="zh-CN" sz="2000">
                <a:solidFill>
                  <a:srgbClr val="0A0A0E"/>
                </a:solidFill>
              </a:rPr>
              <a:t>DSS</a:t>
            </a:r>
            <a:r>
              <a:rPr lang="zh-CN" altLang="en-US" sz="2000">
                <a:solidFill>
                  <a:srgbClr val="0A0A0E"/>
                </a:solidFill>
              </a:rPr>
              <a:t>的分析着重体现决策者的信息需求</a:t>
            </a:r>
          </a:p>
        </p:txBody>
      </p:sp>
      <p:sp>
        <p:nvSpPr>
          <p:cNvPr id="1513475" name="AutoShape 3">
            <a:hlinkClick r:id="" action="ppaction://noaction" highlightClick="1"/>
          </p:cNvPr>
          <p:cNvSpPr>
            <a:spLocks noChangeArrowheads="1"/>
          </p:cNvSpPr>
          <p:nvPr/>
        </p:nvSpPr>
        <p:spPr bwMode="auto">
          <a:xfrm>
            <a:off x="1116013" y="836613"/>
            <a:ext cx="4033837" cy="914400"/>
          </a:xfrm>
          <a:prstGeom prst="actionButtonBlank">
            <a:avLst/>
          </a:prstGeom>
          <a:noFill/>
          <a:ln w="9525">
            <a:noFill/>
            <a:miter lim="800000"/>
            <a:headEnd/>
            <a:tailEnd/>
          </a:ln>
          <a:effectLst/>
        </p:spPr>
        <p:txBody>
          <a:bodyPr wrap="none" anchor="ctr"/>
          <a:lstStyle/>
          <a:p>
            <a:r>
              <a:rPr lang="en-US" altLang="zh-CN" sz="3200">
                <a:solidFill>
                  <a:srgbClr val="0A0A0E"/>
                </a:solidFill>
              </a:rPr>
              <a:t>5. DSS</a:t>
            </a:r>
            <a:r>
              <a:rPr lang="zh-CN" altLang="en-US" sz="3200">
                <a:solidFill>
                  <a:srgbClr val="0A0A0E"/>
                </a:solidFill>
              </a:rPr>
              <a:t>与</a:t>
            </a:r>
            <a:r>
              <a:rPr lang="en-US" altLang="zh-CN" sz="3200">
                <a:solidFill>
                  <a:srgbClr val="0A0A0E"/>
                </a:solidFill>
              </a:rPr>
              <a:t>MIS</a:t>
            </a:r>
            <a:r>
              <a:rPr lang="zh-CN" altLang="en-US" sz="3200">
                <a:solidFill>
                  <a:srgbClr val="0A0A0E"/>
                </a:solidFill>
              </a:rPr>
              <a:t>的区别</a:t>
            </a: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4498" name="Rectangle 2"/>
          <p:cNvSpPr>
            <a:spLocks noGrp="1" noChangeArrowheads="1"/>
          </p:cNvSpPr>
          <p:nvPr>
            <p:ph type="body" sz="half" idx="1"/>
          </p:nvPr>
        </p:nvSpPr>
        <p:spPr>
          <a:xfrm>
            <a:off x="755650" y="1989138"/>
            <a:ext cx="7773988" cy="4114800"/>
          </a:xfrm>
        </p:spPr>
        <p:txBody>
          <a:bodyPr/>
          <a:lstStyle/>
          <a:p>
            <a:pPr marL="0" indent="0">
              <a:lnSpc>
                <a:spcPct val="110000"/>
              </a:lnSpc>
              <a:buFont typeface="Wingdings" pitchFamily="2" charset="2"/>
              <a:buNone/>
            </a:pPr>
            <a:r>
              <a:rPr lang="en-US" altLang="zh-CN"/>
              <a:t>6. DSS</a:t>
            </a:r>
            <a:r>
              <a:rPr lang="zh-CN" altLang="en-US"/>
              <a:t>的应用与发展</a:t>
            </a:r>
            <a:endParaRPr lang="zh-CN" altLang="en-US" sz="2800"/>
          </a:p>
          <a:p>
            <a:pPr marL="531813" lvl="1" indent="-352425">
              <a:lnSpc>
                <a:spcPct val="110000"/>
              </a:lnSpc>
              <a:buSzTx/>
            </a:pPr>
            <a:r>
              <a:rPr lang="zh-CN" altLang="en-US">
                <a:solidFill>
                  <a:srgbClr val="0A0A0E"/>
                </a:solidFill>
              </a:rPr>
              <a:t>智能决策支持系统</a:t>
            </a:r>
            <a:r>
              <a:rPr lang="en-US" altLang="zh-CN">
                <a:solidFill>
                  <a:srgbClr val="0A0A0E"/>
                </a:solidFill>
              </a:rPr>
              <a:t>(IDSS):</a:t>
            </a:r>
            <a:r>
              <a:rPr lang="zh-CN" altLang="en-US">
                <a:solidFill>
                  <a:srgbClr val="0A0A0E"/>
                </a:solidFill>
              </a:rPr>
              <a:t>是将人工智能（</a:t>
            </a:r>
            <a:r>
              <a:rPr lang="en-US" altLang="zh-CN">
                <a:solidFill>
                  <a:srgbClr val="0A0A0E"/>
                </a:solidFill>
              </a:rPr>
              <a:t>AI</a:t>
            </a:r>
            <a:r>
              <a:rPr lang="zh-CN" altLang="en-US">
                <a:solidFill>
                  <a:srgbClr val="0A0A0E"/>
                </a:solidFill>
              </a:rPr>
              <a:t>，</a:t>
            </a:r>
            <a:r>
              <a:rPr lang="en-US" altLang="zh-CN">
                <a:solidFill>
                  <a:srgbClr val="0A0A0E"/>
                </a:solidFill>
              </a:rPr>
              <a:t>Artificial Intelligence</a:t>
            </a:r>
            <a:r>
              <a:rPr lang="zh-CN" altLang="en-US">
                <a:solidFill>
                  <a:srgbClr val="0A0A0E"/>
                </a:solidFill>
              </a:rPr>
              <a:t>）与</a:t>
            </a:r>
            <a:r>
              <a:rPr lang="en-US" altLang="zh-CN">
                <a:solidFill>
                  <a:srgbClr val="0A0A0E"/>
                </a:solidFill>
              </a:rPr>
              <a:t>DSS</a:t>
            </a:r>
            <a:r>
              <a:rPr lang="zh-CN" altLang="en-US">
                <a:solidFill>
                  <a:srgbClr val="0A0A0E"/>
                </a:solidFill>
              </a:rPr>
              <a:t>相结合，应用专家系统（</a:t>
            </a:r>
            <a:r>
              <a:rPr lang="en-US" altLang="zh-CN">
                <a:solidFill>
                  <a:srgbClr val="0A0A0E"/>
                </a:solidFill>
              </a:rPr>
              <a:t>ES</a:t>
            </a:r>
            <a:r>
              <a:rPr lang="zh-CN" altLang="en-US">
                <a:solidFill>
                  <a:srgbClr val="0A0A0E"/>
                </a:solidFill>
              </a:rPr>
              <a:t>，</a:t>
            </a:r>
            <a:r>
              <a:rPr lang="en-US" altLang="zh-CN">
                <a:solidFill>
                  <a:srgbClr val="0A0A0E"/>
                </a:solidFill>
              </a:rPr>
              <a:t>Expert System</a:t>
            </a:r>
            <a:r>
              <a:rPr lang="zh-CN" altLang="en-US">
                <a:solidFill>
                  <a:srgbClr val="0A0A0E"/>
                </a:solidFill>
              </a:rPr>
              <a:t>）技术，通过逻辑推理来解决复杂决策问题的辅助决策系统</a:t>
            </a:r>
          </a:p>
        </p:txBody>
      </p:sp>
      <p:sp>
        <p:nvSpPr>
          <p:cNvPr id="1514499" name="AutoShape 3">
            <a:hlinkClick r:id="" action="ppaction://noaction" highlightClick="1"/>
          </p:cNvPr>
          <p:cNvSpPr>
            <a:spLocks noChangeArrowheads="1"/>
          </p:cNvSpPr>
          <p:nvPr/>
        </p:nvSpPr>
        <p:spPr bwMode="auto">
          <a:xfrm>
            <a:off x="1042988" y="836613"/>
            <a:ext cx="4033837"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9.1.1 </a:t>
            </a:r>
            <a:r>
              <a:rPr lang="zh-CN" altLang="en-US" sz="3200" dirty="0">
                <a:solidFill>
                  <a:srgbClr val="0A0A0E"/>
                </a:solidFill>
              </a:rPr>
              <a:t>决策支持系统</a:t>
            </a: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body" sz="half" idx="1"/>
          </p:nvPr>
        </p:nvSpPr>
        <p:spPr>
          <a:xfrm>
            <a:off x="611188" y="1989138"/>
            <a:ext cx="7773987" cy="4114800"/>
          </a:xfrm>
        </p:spPr>
        <p:txBody>
          <a:bodyPr/>
          <a:lstStyle/>
          <a:p>
            <a:pPr marL="0" indent="0">
              <a:lnSpc>
                <a:spcPct val="110000"/>
              </a:lnSpc>
              <a:buClr>
                <a:srgbClr val="FFFF00"/>
              </a:buClr>
              <a:buFont typeface="Wingdings" pitchFamily="2" charset="2"/>
              <a:buChar char="F"/>
            </a:pPr>
            <a:r>
              <a:rPr lang="zh-CN" altLang="en-US" sz="2800"/>
              <a:t>智能决策支持系统</a:t>
            </a:r>
            <a:r>
              <a:rPr lang="en-US" altLang="zh-CN" sz="2800"/>
              <a:t>(IDSS)</a:t>
            </a:r>
            <a:endParaRPr lang="en-US" altLang="zh-CN" sz="2800">
              <a:solidFill>
                <a:srgbClr val="FFFFFF"/>
              </a:solidFill>
            </a:endParaRPr>
          </a:p>
          <a:p>
            <a:pPr marL="179388" lvl="1" indent="0">
              <a:lnSpc>
                <a:spcPct val="110000"/>
              </a:lnSpc>
              <a:buSzTx/>
            </a:pPr>
            <a:r>
              <a:rPr lang="zh-CN" altLang="en-US">
                <a:solidFill>
                  <a:srgbClr val="0A0A0E"/>
                </a:solidFill>
              </a:rPr>
              <a:t>是将人工智能（</a:t>
            </a:r>
            <a:r>
              <a:rPr lang="en-US" altLang="zh-CN">
                <a:solidFill>
                  <a:srgbClr val="0A0A0E"/>
                </a:solidFill>
              </a:rPr>
              <a:t>AI</a:t>
            </a:r>
            <a:r>
              <a:rPr lang="zh-CN" altLang="en-US">
                <a:solidFill>
                  <a:srgbClr val="0A0A0E"/>
                </a:solidFill>
              </a:rPr>
              <a:t>，</a:t>
            </a:r>
            <a:r>
              <a:rPr lang="en-US" altLang="zh-CN">
                <a:solidFill>
                  <a:srgbClr val="0A0A0E"/>
                </a:solidFill>
              </a:rPr>
              <a:t>Artificial Intelligence</a:t>
            </a:r>
            <a:r>
              <a:rPr lang="zh-CN" altLang="en-US">
                <a:solidFill>
                  <a:srgbClr val="0A0A0E"/>
                </a:solidFill>
              </a:rPr>
              <a:t>）与</a:t>
            </a:r>
            <a:r>
              <a:rPr lang="en-US" altLang="zh-CN">
                <a:solidFill>
                  <a:srgbClr val="0A0A0E"/>
                </a:solidFill>
              </a:rPr>
              <a:t>DSS</a:t>
            </a:r>
            <a:r>
              <a:rPr lang="zh-CN" altLang="en-US">
                <a:solidFill>
                  <a:srgbClr val="0A0A0E"/>
                </a:solidFill>
              </a:rPr>
              <a:t>相结合，应用专家系统（</a:t>
            </a:r>
            <a:r>
              <a:rPr lang="en-US" altLang="zh-CN">
                <a:solidFill>
                  <a:srgbClr val="0A0A0E"/>
                </a:solidFill>
              </a:rPr>
              <a:t>ES</a:t>
            </a:r>
            <a:r>
              <a:rPr lang="zh-CN" altLang="en-US">
                <a:solidFill>
                  <a:srgbClr val="0A0A0E"/>
                </a:solidFill>
              </a:rPr>
              <a:t>，</a:t>
            </a:r>
            <a:r>
              <a:rPr lang="en-US" altLang="zh-CN">
                <a:solidFill>
                  <a:srgbClr val="0A0A0E"/>
                </a:solidFill>
              </a:rPr>
              <a:t>Expert System</a:t>
            </a:r>
            <a:r>
              <a:rPr lang="zh-CN" altLang="en-US">
                <a:solidFill>
                  <a:srgbClr val="0A0A0E"/>
                </a:solidFill>
              </a:rPr>
              <a:t>）技术，通过逻辑推理来解决复杂决策问题的辅助决策系统</a:t>
            </a:r>
          </a:p>
        </p:txBody>
      </p:sp>
      <p:sp>
        <p:nvSpPr>
          <p:cNvPr id="1515523" name="AutoShape 3">
            <a:hlinkClick r:id="" action="ppaction://noaction" highlightClick="1"/>
          </p:cNvPr>
          <p:cNvSpPr>
            <a:spLocks noChangeArrowheads="1"/>
          </p:cNvSpPr>
          <p:nvPr/>
        </p:nvSpPr>
        <p:spPr bwMode="auto">
          <a:xfrm>
            <a:off x="1403350" y="908050"/>
            <a:ext cx="4033838" cy="914400"/>
          </a:xfrm>
          <a:prstGeom prst="actionButtonBlank">
            <a:avLst/>
          </a:prstGeom>
          <a:noFill/>
          <a:ln w="9525">
            <a:noFill/>
            <a:miter lim="800000"/>
            <a:headEnd/>
            <a:tailEnd/>
          </a:ln>
          <a:effectLst/>
        </p:spPr>
        <p:txBody>
          <a:bodyPr wrap="none" anchor="ctr"/>
          <a:lstStyle/>
          <a:p>
            <a:r>
              <a:rPr lang="en-US" altLang="zh-CN" sz="3200">
                <a:solidFill>
                  <a:srgbClr val="0A0A0E"/>
                </a:solidFill>
              </a:rPr>
              <a:t>6. DSS</a:t>
            </a:r>
            <a:r>
              <a:rPr lang="zh-CN" altLang="en-US" sz="3200">
                <a:solidFill>
                  <a:srgbClr val="0A0A0E"/>
                </a:solidFill>
              </a:rPr>
              <a:t>的应用与发展</a:t>
            </a: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6546" name="Rectangle 2"/>
          <p:cNvSpPr>
            <a:spLocks noGrp="1" noChangeArrowheads="1"/>
          </p:cNvSpPr>
          <p:nvPr>
            <p:ph type="body" sz="half" idx="1"/>
          </p:nvPr>
        </p:nvSpPr>
        <p:spPr>
          <a:xfrm>
            <a:off x="1182688" y="2017713"/>
            <a:ext cx="7773987" cy="4114800"/>
          </a:xfrm>
        </p:spPr>
        <p:txBody>
          <a:bodyPr/>
          <a:lstStyle/>
          <a:p>
            <a:pPr marL="177800" indent="-177800">
              <a:lnSpc>
                <a:spcPct val="105000"/>
              </a:lnSpc>
              <a:buClr>
                <a:srgbClr val="FFFF00"/>
              </a:buClr>
              <a:buFont typeface="Wingdings" pitchFamily="2" charset="2"/>
              <a:buChar char="F"/>
            </a:pPr>
            <a:r>
              <a:rPr lang="zh-CN" altLang="en-US" sz="2800"/>
              <a:t>智能决策支持系统</a:t>
            </a:r>
            <a:r>
              <a:rPr lang="en-US" altLang="zh-CN" sz="2800"/>
              <a:t>(IDSS)</a:t>
            </a:r>
            <a:endParaRPr lang="en-US" altLang="zh-CN" sz="2800">
              <a:solidFill>
                <a:srgbClr val="FFFFFF"/>
              </a:solidFill>
            </a:endParaRPr>
          </a:p>
        </p:txBody>
      </p:sp>
      <p:sp>
        <p:nvSpPr>
          <p:cNvPr id="1516547" name="AutoShape 3">
            <a:hlinkClick r:id="" action="ppaction://noaction" highlightClick="1"/>
          </p:cNvPr>
          <p:cNvSpPr>
            <a:spLocks noChangeArrowheads="1"/>
          </p:cNvSpPr>
          <p:nvPr/>
        </p:nvSpPr>
        <p:spPr bwMode="auto">
          <a:xfrm>
            <a:off x="1331913" y="836613"/>
            <a:ext cx="4033837" cy="914400"/>
          </a:xfrm>
          <a:prstGeom prst="actionButtonBlank">
            <a:avLst/>
          </a:prstGeom>
          <a:noFill/>
          <a:ln w="9525">
            <a:noFill/>
            <a:miter lim="800000"/>
            <a:headEnd/>
            <a:tailEnd/>
          </a:ln>
          <a:effectLst/>
        </p:spPr>
        <p:txBody>
          <a:bodyPr wrap="none" anchor="ctr"/>
          <a:lstStyle/>
          <a:p>
            <a:r>
              <a:rPr lang="en-US" altLang="zh-CN" sz="3200">
                <a:solidFill>
                  <a:srgbClr val="0A0A0E"/>
                </a:solidFill>
              </a:rPr>
              <a:t>6. DSS</a:t>
            </a:r>
            <a:r>
              <a:rPr lang="zh-CN" altLang="en-US" sz="3200">
                <a:solidFill>
                  <a:srgbClr val="0A0A0E"/>
                </a:solidFill>
              </a:rPr>
              <a:t>的应用与发展</a:t>
            </a:r>
          </a:p>
        </p:txBody>
      </p:sp>
      <p:pic>
        <p:nvPicPr>
          <p:cNvPr id="1516548" name="Picture 4" descr="8"/>
          <p:cNvPicPr>
            <a:picLocks noChangeAspect="1" noChangeArrowheads="1"/>
          </p:cNvPicPr>
          <p:nvPr/>
        </p:nvPicPr>
        <p:blipFill>
          <a:blip r:embed="rId2" cstate="print"/>
          <a:srcRect/>
          <a:stretch>
            <a:fillRect/>
          </a:stretch>
        </p:blipFill>
        <p:spPr bwMode="auto">
          <a:xfrm>
            <a:off x="827088" y="2636838"/>
            <a:ext cx="6048375" cy="3384550"/>
          </a:xfrm>
          <a:prstGeom prst="rect">
            <a:avLst/>
          </a:prstGeom>
          <a:noFill/>
          <a:ln w="57150">
            <a:pattFill prst="sphere">
              <a:fgClr>
                <a:srgbClr val="003300"/>
              </a:fgClr>
              <a:bgClr>
                <a:srgbClr val="FFFFFF"/>
              </a:bgClr>
            </a:pattFill>
            <a:miter lim="800000"/>
            <a:headEnd/>
            <a:tailEnd/>
          </a:ln>
        </p:spPr>
      </p:pic>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7570" name="Rectangle 2"/>
          <p:cNvSpPr>
            <a:spLocks noGrp="1" noChangeArrowheads="1"/>
          </p:cNvSpPr>
          <p:nvPr>
            <p:ph type="body" sz="half" idx="1"/>
          </p:nvPr>
        </p:nvSpPr>
        <p:spPr>
          <a:xfrm>
            <a:off x="611188" y="1844675"/>
            <a:ext cx="8201025" cy="4114800"/>
          </a:xfrm>
        </p:spPr>
        <p:txBody>
          <a:bodyPr/>
          <a:lstStyle/>
          <a:p>
            <a:pPr marL="0" indent="0">
              <a:buFont typeface="Wingdings" pitchFamily="2" charset="2"/>
              <a:buNone/>
            </a:pPr>
            <a:r>
              <a:rPr lang="en-US" altLang="zh-CN" sz="2800"/>
              <a:t>IDSS</a:t>
            </a:r>
            <a:r>
              <a:rPr lang="zh-CN" altLang="en-US" sz="2800"/>
              <a:t>的特点</a:t>
            </a:r>
          </a:p>
          <a:p>
            <a:pPr marL="531813" lvl="1" indent="-352425">
              <a:lnSpc>
                <a:spcPct val="110000"/>
              </a:lnSpc>
              <a:buSzTx/>
            </a:pPr>
            <a:r>
              <a:rPr lang="zh-CN" altLang="en-US">
                <a:solidFill>
                  <a:srgbClr val="0A0A0E"/>
                </a:solidFill>
              </a:rPr>
              <a:t>基于成熟的技术，容易构造出实用系统</a:t>
            </a:r>
          </a:p>
          <a:p>
            <a:pPr marL="531813" lvl="1" indent="-352425">
              <a:lnSpc>
                <a:spcPct val="110000"/>
              </a:lnSpc>
              <a:buSzTx/>
            </a:pPr>
            <a:r>
              <a:rPr lang="zh-CN" altLang="en-US">
                <a:solidFill>
                  <a:srgbClr val="0A0A0E"/>
                </a:solidFill>
              </a:rPr>
              <a:t>充分利用了各层次的信息资源</a:t>
            </a:r>
          </a:p>
          <a:p>
            <a:pPr marL="531813" lvl="1" indent="-352425">
              <a:lnSpc>
                <a:spcPct val="110000"/>
              </a:lnSpc>
              <a:buSzTx/>
            </a:pPr>
            <a:r>
              <a:rPr lang="zh-CN" altLang="en-US">
                <a:solidFill>
                  <a:srgbClr val="0A0A0E"/>
                </a:solidFill>
              </a:rPr>
              <a:t>基于规则的表达方式，使用户易于掌握使用</a:t>
            </a:r>
          </a:p>
          <a:p>
            <a:pPr marL="531813" lvl="1" indent="-352425">
              <a:lnSpc>
                <a:spcPct val="110000"/>
              </a:lnSpc>
              <a:buSzTx/>
            </a:pPr>
            <a:r>
              <a:rPr lang="zh-CN" altLang="en-US">
                <a:solidFill>
                  <a:srgbClr val="0A0A0E"/>
                </a:solidFill>
              </a:rPr>
              <a:t>具有很强的模块化特性，并且模块重用性好，系统的开发成本低</a:t>
            </a:r>
          </a:p>
          <a:p>
            <a:pPr marL="531813" lvl="1" indent="-352425">
              <a:lnSpc>
                <a:spcPct val="110000"/>
              </a:lnSpc>
              <a:buSzTx/>
            </a:pPr>
            <a:r>
              <a:rPr lang="zh-CN" altLang="en-US">
                <a:solidFill>
                  <a:srgbClr val="0A0A0E"/>
                </a:solidFill>
              </a:rPr>
              <a:t>系统的各部分组合灵活，可实现强大功能，并且易于维护</a:t>
            </a:r>
          </a:p>
          <a:p>
            <a:pPr marL="531813" lvl="1" indent="-352425">
              <a:lnSpc>
                <a:spcPct val="110000"/>
              </a:lnSpc>
              <a:buSzTx/>
            </a:pPr>
            <a:r>
              <a:rPr lang="zh-CN" altLang="en-US">
                <a:solidFill>
                  <a:srgbClr val="0A0A0E"/>
                </a:solidFill>
              </a:rPr>
              <a:t>系统可迅速采用先进的支撑技术，如</a:t>
            </a:r>
            <a:r>
              <a:rPr lang="en-US" altLang="zh-CN">
                <a:solidFill>
                  <a:srgbClr val="0A0A0E"/>
                </a:solidFill>
              </a:rPr>
              <a:t>AI</a:t>
            </a:r>
            <a:r>
              <a:rPr lang="zh-CN" altLang="en-US">
                <a:solidFill>
                  <a:srgbClr val="0A0A0E"/>
                </a:solidFill>
              </a:rPr>
              <a:t>技术等</a:t>
            </a:r>
          </a:p>
        </p:txBody>
      </p:sp>
      <p:sp>
        <p:nvSpPr>
          <p:cNvPr id="1517571" name="AutoShape 3">
            <a:hlinkClick r:id="" action="ppaction://noaction" highlightClick="1"/>
          </p:cNvPr>
          <p:cNvSpPr>
            <a:spLocks noChangeArrowheads="1"/>
          </p:cNvSpPr>
          <p:nvPr/>
        </p:nvSpPr>
        <p:spPr bwMode="auto">
          <a:xfrm>
            <a:off x="609600" y="609600"/>
            <a:ext cx="4033838" cy="914400"/>
          </a:xfrm>
          <a:prstGeom prst="actionButtonBlank">
            <a:avLst/>
          </a:prstGeom>
          <a:noFill/>
          <a:ln w="9525">
            <a:noFill/>
            <a:miter lim="800000"/>
            <a:headEnd/>
            <a:tailEnd/>
          </a:ln>
          <a:effectLst/>
        </p:spPr>
        <p:txBody>
          <a:bodyPr wrap="none" anchor="ctr"/>
          <a:lstStyle/>
          <a:p>
            <a:r>
              <a:rPr lang="en-US" altLang="zh-CN" sz="3200">
                <a:solidFill>
                  <a:srgbClr val="0A0A0E"/>
                </a:solidFill>
              </a:rPr>
              <a:t>6. DSS</a:t>
            </a:r>
            <a:r>
              <a:rPr lang="zh-CN" altLang="en-US" sz="3200">
                <a:solidFill>
                  <a:srgbClr val="0A0A0E"/>
                </a:solidFill>
              </a:rPr>
              <a:t>的应用与发展</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594" name="Rectangle 2"/>
          <p:cNvSpPr>
            <a:spLocks noGrp="1" noChangeArrowheads="1"/>
          </p:cNvSpPr>
          <p:nvPr>
            <p:ph type="body" sz="half" idx="1"/>
          </p:nvPr>
        </p:nvSpPr>
        <p:spPr>
          <a:xfrm>
            <a:off x="539750" y="1989138"/>
            <a:ext cx="7773988" cy="4114800"/>
          </a:xfrm>
        </p:spPr>
        <p:txBody>
          <a:bodyPr/>
          <a:lstStyle/>
          <a:p>
            <a:pPr marL="0" indent="0">
              <a:lnSpc>
                <a:spcPct val="105000"/>
              </a:lnSpc>
              <a:buClr>
                <a:srgbClr val="FFFF00"/>
              </a:buClr>
              <a:buFont typeface="Wingdings" pitchFamily="2" charset="2"/>
              <a:buChar char="F"/>
            </a:pPr>
            <a:r>
              <a:rPr lang="zh-CN" altLang="en-US"/>
              <a:t>群体决策支持系统</a:t>
            </a:r>
            <a:r>
              <a:rPr lang="en-US" altLang="zh-CN"/>
              <a:t>(GDSS)</a:t>
            </a:r>
          </a:p>
          <a:p>
            <a:pPr marL="357188" lvl="1" indent="0">
              <a:lnSpc>
                <a:spcPct val="105000"/>
              </a:lnSpc>
              <a:buFont typeface="Wingdings" pitchFamily="2" charset="2"/>
              <a:buNone/>
            </a:pPr>
            <a:r>
              <a:rPr lang="zh-CN" altLang="en-US" sz="2400">
                <a:solidFill>
                  <a:srgbClr val="FFFFFF"/>
                </a:solidFill>
                <a:latin typeface="Times New Roman" pitchFamily="18" charset="0"/>
              </a:rPr>
              <a:t>是</a:t>
            </a:r>
            <a:r>
              <a:rPr lang="zh-CN" altLang="en-US">
                <a:solidFill>
                  <a:srgbClr val="0A0A0E"/>
                </a:solidFill>
              </a:rPr>
              <a:t>指在系统环境中，多个决策参与者共同进行思想和信息的交流，群策群力，寻找一个令人满意和可行的方案，但在决策过程中只由某个特定的人做出最终决策，并对决策结果负责</a:t>
            </a:r>
          </a:p>
        </p:txBody>
      </p:sp>
      <p:sp>
        <p:nvSpPr>
          <p:cNvPr id="1518595" name="AutoShape 3">
            <a:hlinkClick r:id="" action="ppaction://noaction" highlightClick="1"/>
          </p:cNvPr>
          <p:cNvSpPr>
            <a:spLocks noChangeArrowheads="1"/>
          </p:cNvSpPr>
          <p:nvPr/>
        </p:nvSpPr>
        <p:spPr bwMode="auto">
          <a:xfrm>
            <a:off x="1619250" y="1125538"/>
            <a:ext cx="4033838" cy="914400"/>
          </a:xfrm>
          <a:prstGeom prst="actionButtonBlank">
            <a:avLst/>
          </a:prstGeom>
          <a:noFill/>
          <a:ln w="9525">
            <a:noFill/>
            <a:miter lim="800000"/>
            <a:headEnd/>
            <a:tailEnd/>
          </a:ln>
          <a:effectLst/>
        </p:spPr>
        <p:txBody>
          <a:bodyPr wrap="none" anchor="ctr"/>
          <a:lstStyle/>
          <a:p>
            <a:r>
              <a:rPr lang="en-US" altLang="zh-CN" sz="3200">
                <a:solidFill>
                  <a:srgbClr val="0A0A0E"/>
                </a:solidFill>
              </a:rPr>
              <a:t>6. DSS</a:t>
            </a:r>
            <a:r>
              <a:rPr lang="zh-CN" altLang="en-US" sz="3200">
                <a:solidFill>
                  <a:srgbClr val="0A0A0E"/>
                </a:solidFill>
              </a:rPr>
              <a:t>的应用与发展</a:t>
            </a: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9618" name="Rectangle 2"/>
          <p:cNvSpPr>
            <a:spLocks noGrp="1" noChangeArrowheads="1"/>
          </p:cNvSpPr>
          <p:nvPr>
            <p:ph type="body" sz="half" idx="1"/>
          </p:nvPr>
        </p:nvSpPr>
        <p:spPr>
          <a:xfrm>
            <a:off x="1182688" y="2017713"/>
            <a:ext cx="7773987" cy="4114800"/>
          </a:xfrm>
        </p:spPr>
        <p:txBody>
          <a:bodyPr/>
          <a:lstStyle/>
          <a:p>
            <a:pPr marL="0" indent="0">
              <a:buFont typeface="Wingdings" pitchFamily="2" charset="2"/>
              <a:buNone/>
            </a:pPr>
            <a:r>
              <a:rPr lang="en-US" altLang="zh-CN"/>
              <a:t>GDSS</a:t>
            </a:r>
            <a:r>
              <a:rPr lang="zh-CN" altLang="en-US"/>
              <a:t>的功能</a:t>
            </a:r>
          </a:p>
          <a:p>
            <a:pPr marL="531813" lvl="1" indent="-352425">
              <a:lnSpc>
                <a:spcPct val="110000"/>
              </a:lnSpc>
              <a:buSzTx/>
            </a:pPr>
            <a:r>
              <a:rPr lang="zh-CN" altLang="en-US">
                <a:solidFill>
                  <a:srgbClr val="0A0A0E"/>
                </a:solidFill>
              </a:rPr>
              <a:t>对决策过程中的数据信息交流的控制；</a:t>
            </a:r>
          </a:p>
          <a:p>
            <a:pPr marL="531813" lvl="1" indent="-352425">
              <a:lnSpc>
                <a:spcPct val="110000"/>
              </a:lnSpc>
              <a:buSzTx/>
            </a:pPr>
            <a:r>
              <a:rPr lang="zh-CN" altLang="en-US">
                <a:solidFill>
                  <a:srgbClr val="0A0A0E"/>
                </a:solidFill>
              </a:rPr>
              <a:t>自动选择合适的群体决策技术；</a:t>
            </a:r>
          </a:p>
          <a:p>
            <a:pPr marL="531813" lvl="1" indent="-352425">
              <a:lnSpc>
                <a:spcPct val="110000"/>
              </a:lnSpc>
              <a:buSzTx/>
            </a:pPr>
            <a:r>
              <a:rPr lang="zh-CN" altLang="en-US">
                <a:solidFill>
                  <a:srgbClr val="0A0A0E"/>
                </a:solidFill>
              </a:rPr>
              <a:t>对可行的决策方案进行分析计算和解释；</a:t>
            </a:r>
          </a:p>
          <a:p>
            <a:pPr marL="531813" lvl="1" indent="-352425">
              <a:lnSpc>
                <a:spcPct val="110000"/>
              </a:lnSpc>
              <a:buSzTx/>
            </a:pPr>
            <a:r>
              <a:rPr lang="zh-CN" altLang="en-US">
                <a:solidFill>
                  <a:srgbClr val="0A0A0E"/>
                </a:solidFill>
              </a:rPr>
              <a:t>如果群体决策无法得出一致，则讨论个体决策差异或提出重新定义问题的建议</a:t>
            </a:r>
          </a:p>
        </p:txBody>
      </p:sp>
      <p:sp>
        <p:nvSpPr>
          <p:cNvPr id="1519619" name="AutoShape 3">
            <a:hlinkClick r:id="" action="ppaction://noaction" highlightClick="1"/>
          </p:cNvPr>
          <p:cNvSpPr>
            <a:spLocks noChangeArrowheads="1"/>
          </p:cNvSpPr>
          <p:nvPr/>
        </p:nvSpPr>
        <p:spPr bwMode="auto">
          <a:xfrm>
            <a:off x="1116013" y="836613"/>
            <a:ext cx="4033837" cy="914400"/>
          </a:xfrm>
          <a:prstGeom prst="actionButtonBlank">
            <a:avLst/>
          </a:prstGeom>
          <a:noFill/>
          <a:ln w="9525">
            <a:noFill/>
            <a:miter lim="800000"/>
            <a:headEnd/>
            <a:tailEnd/>
          </a:ln>
          <a:effectLst/>
        </p:spPr>
        <p:txBody>
          <a:bodyPr wrap="none" anchor="ctr"/>
          <a:lstStyle/>
          <a:p>
            <a:r>
              <a:rPr lang="en-US" altLang="zh-CN" sz="3200">
                <a:solidFill>
                  <a:srgbClr val="0A0A0E"/>
                </a:solidFill>
              </a:rPr>
              <a:t>6. DSS</a:t>
            </a:r>
            <a:r>
              <a:rPr lang="zh-CN" altLang="en-US" sz="3200">
                <a:solidFill>
                  <a:srgbClr val="0A0A0E"/>
                </a:solidFill>
              </a:rPr>
              <a:t>的应用与发展</a:t>
            </a: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1058" name="Rectangle 2"/>
          <p:cNvSpPr>
            <a:spLocks noGrp="1" noChangeArrowheads="1"/>
          </p:cNvSpPr>
          <p:nvPr>
            <p:ph type="title"/>
          </p:nvPr>
        </p:nvSpPr>
        <p:spPr/>
        <p:txBody>
          <a:bodyPr/>
          <a:lstStyle/>
          <a:p>
            <a:r>
              <a:rPr lang="zh-CN" altLang="en-US" dirty="0" smtClean="0">
                <a:solidFill>
                  <a:srgbClr val="0A0A0E"/>
                </a:solidFill>
                <a:effectLst>
                  <a:outerShdw blurRad="38100" dist="38100" dir="2700000" algn="tl">
                    <a:srgbClr val="C0C0C0"/>
                  </a:outerShdw>
                </a:effectLst>
                <a:latin typeface="宋体" pitchFamily="2" charset="-122"/>
              </a:rPr>
              <a:t>第九章 </a:t>
            </a:r>
            <a:r>
              <a:rPr lang="en-US" altLang="zh-CN" dirty="0">
                <a:solidFill>
                  <a:srgbClr val="0A0A0E"/>
                </a:solidFill>
                <a:effectLst>
                  <a:outerShdw blurRad="38100" dist="38100" dir="2700000" algn="tl">
                    <a:srgbClr val="C0C0C0"/>
                  </a:outerShdw>
                </a:effectLst>
                <a:latin typeface="宋体" pitchFamily="2" charset="-122"/>
              </a:rPr>
              <a:t>IS</a:t>
            </a:r>
            <a:r>
              <a:rPr lang="zh-CN" altLang="en-US" dirty="0">
                <a:solidFill>
                  <a:srgbClr val="0A0A0E"/>
                </a:solidFill>
                <a:effectLst>
                  <a:outerShdw blurRad="38100" dist="38100" dir="2700000" algn="tl">
                    <a:srgbClr val="C0C0C0"/>
                  </a:outerShdw>
                </a:effectLst>
                <a:latin typeface="宋体" pitchFamily="2" charset="-122"/>
              </a:rPr>
              <a:t>的典型应用与发展</a:t>
            </a:r>
          </a:p>
        </p:txBody>
      </p:sp>
      <p:sp>
        <p:nvSpPr>
          <p:cNvPr id="1581059" name="Rectangle 3"/>
          <p:cNvSpPr>
            <a:spLocks noGrp="1" noChangeArrowheads="1"/>
          </p:cNvSpPr>
          <p:nvPr>
            <p:ph type="body" idx="1"/>
          </p:nvPr>
        </p:nvSpPr>
        <p:spPr>
          <a:xfrm>
            <a:off x="684213" y="1916113"/>
            <a:ext cx="7772400" cy="4114800"/>
          </a:xfrm>
        </p:spPr>
        <p:txBody>
          <a:bodyPr/>
          <a:lstStyle/>
          <a:p>
            <a:pPr>
              <a:buFont typeface="Wingdings" pitchFamily="2" charset="2"/>
              <a:buNone/>
            </a:pPr>
            <a:r>
              <a:rPr lang="zh-CN" altLang="en-US" sz="2800"/>
              <a:t>教学目的</a:t>
            </a:r>
          </a:p>
          <a:p>
            <a:pPr lvl="1">
              <a:buFont typeface="Wingdings" pitchFamily="2" charset="2"/>
              <a:buNone/>
            </a:pPr>
            <a:r>
              <a:rPr lang="zh-CN" altLang="en-US" sz="2400"/>
              <a:t>         使学生了解管理信息系统的发展与应用前沿，树立全面的管理信息系统知识结构。</a:t>
            </a:r>
          </a:p>
          <a:p>
            <a:pPr lvl="1">
              <a:lnSpc>
                <a:spcPct val="90000"/>
              </a:lnSpc>
            </a:pPr>
            <a:r>
              <a:rPr lang="zh-CN" altLang="en-US" sz="2400"/>
              <a:t>	决策支持系统的概念、结构及其发展；</a:t>
            </a:r>
          </a:p>
          <a:p>
            <a:pPr lvl="1">
              <a:lnSpc>
                <a:spcPct val="90000"/>
              </a:lnSpc>
            </a:pPr>
            <a:r>
              <a:rPr lang="zh-CN" altLang="en-US" sz="2400"/>
              <a:t>	数据挖掘与数据仓库的概念、结构和技术；</a:t>
            </a:r>
          </a:p>
          <a:p>
            <a:pPr lvl="1">
              <a:lnSpc>
                <a:spcPct val="90000"/>
              </a:lnSpc>
            </a:pPr>
            <a:r>
              <a:rPr lang="zh-CN" altLang="en-US" sz="2400"/>
              <a:t>	知识管理的概念、基本模式和实施；</a:t>
            </a:r>
          </a:p>
          <a:p>
            <a:pPr lvl="1">
              <a:lnSpc>
                <a:spcPct val="90000"/>
              </a:lnSpc>
            </a:pPr>
            <a:r>
              <a:rPr lang="zh-CN" altLang="en-US" sz="2400"/>
              <a:t>	商务智能及智能信息系统的基本概念、技术；</a:t>
            </a:r>
          </a:p>
          <a:p>
            <a:pPr lvl="1">
              <a:lnSpc>
                <a:spcPct val="90000"/>
              </a:lnSpc>
            </a:pPr>
            <a:r>
              <a:rPr lang="zh-CN" altLang="en-US" sz="2400"/>
              <a:t>	客户关系管理的基本内容；</a:t>
            </a:r>
          </a:p>
          <a:p>
            <a:pPr lvl="1">
              <a:lnSpc>
                <a:spcPct val="90000"/>
              </a:lnSpc>
            </a:pPr>
            <a:r>
              <a:rPr lang="zh-CN" altLang="en-US" sz="2400"/>
              <a:t>	企业资源计划（</a:t>
            </a:r>
            <a:r>
              <a:rPr lang="en-US" altLang="zh-CN" sz="2400"/>
              <a:t>ERP</a:t>
            </a:r>
            <a:r>
              <a:rPr lang="zh-CN" altLang="en-US" sz="2400"/>
              <a:t>）的发展、内容等；</a:t>
            </a: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42" name="Rectangle 2"/>
          <p:cNvSpPr>
            <a:spLocks noGrp="1" noChangeArrowheads="1"/>
          </p:cNvSpPr>
          <p:nvPr>
            <p:ph type="body" sz="half" idx="1"/>
          </p:nvPr>
        </p:nvSpPr>
        <p:spPr>
          <a:xfrm>
            <a:off x="1182688" y="2017713"/>
            <a:ext cx="7773987" cy="4114800"/>
          </a:xfrm>
        </p:spPr>
        <p:txBody>
          <a:bodyPr/>
          <a:lstStyle/>
          <a:p>
            <a:pPr marL="0" indent="0">
              <a:buFont typeface="Wingdings" pitchFamily="2" charset="2"/>
              <a:buNone/>
            </a:pPr>
            <a:r>
              <a:rPr lang="en-US" altLang="zh-CN"/>
              <a:t>GDSS</a:t>
            </a:r>
            <a:r>
              <a:rPr lang="zh-CN" altLang="en-US"/>
              <a:t>的基本结构</a:t>
            </a:r>
          </a:p>
        </p:txBody>
      </p:sp>
      <p:sp>
        <p:nvSpPr>
          <p:cNvPr id="1520643" name="AutoShape 3">
            <a:hlinkClick r:id="" action="ppaction://noaction" highlightClick="1"/>
          </p:cNvPr>
          <p:cNvSpPr>
            <a:spLocks noChangeArrowheads="1"/>
          </p:cNvSpPr>
          <p:nvPr/>
        </p:nvSpPr>
        <p:spPr bwMode="auto">
          <a:xfrm>
            <a:off x="1619250" y="908050"/>
            <a:ext cx="4033838" cy="914400"/>
          </a:xfrm>
          <a:prstGeom prst="actionButtonBlank">
            <a:avLst/>
          </a:prstGeom>
          <a:noFill/>
          <a:ln w="9525">
            <a:noFill/>
            <a:miter lim="800000"/>
            <a:headEnd/>
            <a:tailEnd/>
          </a:ln>
          <a:effectLst/>
        </p:spPr>
        <p:txBody>
          <a:bodyPr wrap="none" anchor="ctr"/>
          <a:lstStyle/>
          <a:p>
            <a:r>
              <a:rPr lang="en-US" altLang="zh-CN" sz="3200">
                <a:solidFill>
                  <a:srgbClr val="0A0A0E"/>
                </a:solidFill>
              </a:rPr>
              <a:t>6. DSS</a:t>
            </a:r>
            <a:r>
              <a:rPr lang="zh-CN" altLang="en-US" sz="3200">
                <a:solidFill>
                  <a:srgbClr val="0A0A0E"/>
                </a:solidFill>
              </a:rPr>
              <a:t>的应用与发展</a:t>
            </a:r>
          </a:p>
        </p:txBody>
      </p:sp>
      <p:pic>
        <p:nvPicPr>
          <p:cNvPr id="1520644" name="Picture 4" descr="8"/>
          <p:cNvPicPr>
            <a:picLocks noChangeAspect="1" noChangeArrowheads="1"/>
          </p:cNvPicPr>
          <p:nvPr/>
        </p:nvPicPr>
        <p:blipFill>
          <a:blip r:embed="rId2" cstate="print"/>
          <a:srcRect/>
          <a:stretch>
            <a:fillRect/>
          </a:stretch>
        </p:blipFill>
        <p:spPr bwMode="auto">
          <a:xfrm>
            <a:off x="755650" y="2565400"/>
            <a:ext cx="7777163" cy="3657600"/>
          </a:xfrm>
          <a:prstGeom prst="rect">
            <a:avLst/>
          </a:prstGeom>
          <a:noFill/>
          <a:ln w="57150">
            <a:pattFill prst="dkDnDiag">
              <a:fgClr>
                <a:srgbClr val="0000FF"/>
              </a:fgClr>
              <a:bgClr>
                <a:srgbClr val="FFFFFF"/>
              </a:bgClr>
            </a:pattFill>
            <a:miter lim="800000"/>
            <a:headEnd/>
            <a:tailEnd/>
          </a:ln>
        </p:spPr>
      </p:pic>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1666" name="Rectangle 2"/>
          <p:cNvSpPr>
            <a:spLocks noGrp="1" noChangeArrowheads="1"/>
          </p:cNvSpPr>
          <p:nvPr>
            <p:ph type="body" sz="half" idx="1"/>
          </p:nvPr>
        </p:nvSpPr>
        <p:spPr>
          <a:xfrm>
            <a:off x="611188" y="2017713"/>
            <a:ext cx="8345487" cy="4114800"/>
          </a:xfrm>
        </p:spPr>
        <p:txBody>
          <a:bodyPr/>
          <a:lstStyle/>
          <a:p>
            <a:pPr marL="0" indent="0">
              <a:lnSpc>
                <a:spcPct val="90000"/>
              </a:lnSpc>
              <a:buFont typeface="Wingdings" pitchFamily="2" charset="2"/>
              <a:buNone/>
            </a:pPr>
            <a:r>
              <a:rPr lang="en-US" altLang="zh-CN" sz="2800"/>
              <a:t>GDSS</a:t>
            </a:r>
            <a:r>
              <a:rPr lang="zh-CN" altLang="en-US" sz="2800"/>
              <a:t>的分类</a:t>
            </a:r>
          </a:p>
          <a:p>
            <a:pPr marL="450850" lvl="1" indent="-271463">
              <a:lnSpc>
                <a:spcPct val="110000"/>
              </a:lnSpc>
              <a:buSzTx/>
            </a:pPr>
            <a:r>
              <a:rPr lang="zh-CN" altLang="en-US" sz="2400">
                <a:solidFill>
                  <a:srgbClr val="0A0A0E"/>
                </a:solidFill>
              </a:rPr>
              <a:t>决策室（</a:t>
            </a:r>
            <a:r>
              <a:rPr lang="en-US" altLang="zh-CN" sz="2400">
                <a:solidFill>
                  <a:srgbClr val="0A0A0E"/>
                </a:solidFill>
              </a:rPr>
              <a:t>Decision Room</a:t>
            </a:r>
            <a:r>
              <a:rPr lang="zh-CN" altLang="en-US" sz="2400">
                <a:solidFill>
                  <a:srgbClr val="0A0A0E"/>
                </a:solidFill>
              </a:rPr>
              <a:t>），与传统意义的电子会议室相当，决策参与者集中到一间支持群体决策支持的特殊会议室，通过特殊的终端或节点，参与决策过程，在这种环境下的决策过程都有一定的时间限制</a:t>
            </a:r>
          </a:p>
          <a:p>
            <a:pPr marL="450850" lvl="1" indent="-271463">
              <a:lnSpc>
                <a:spcPct val="110000"/>
              </a:lnSpc>
              <a:buSzTx/>
            </a:pPr>
            <a:r>
              <a:rPr lang="zh-CN" altLang="en-US" sz="2400">
                <a:solidFill>
                  <a:srgbClr val="0A0A0E"/>
                </a:solidFill>
              </a:rPr>
              <a:t>局域决策网（</a:t>
            </a:r>
            <a:r>
              <a:rPr lang="en-US" altLang="zh-CN" sz="2400">
                <a:solidFill>
                  <a:srgbClr val="0A0A0E"/>
                </a:solidFill>
              </a:rPr>
              <a:t>Local Decision Network</a:t>
            </a:r>
            <a:r>
              <a:rPr lang="zh-CN" altLang="en-US" sz="2400">
                <a:solidFill>
                  <a:srgbClr val="0A0A0E"/>
                </a:solidFill>
              </a:rPr>
              <a:t>），</a:t>
            </a:r>
            <a:r>
              <a:rPr lang="en-US" altLang="zh-CN" sz="2400">
                <a:solidFill>
                  <a:srgbClr val="0A0A0E"/>
                </a:solidFill>
              </a:rPr>
              <a:t>GDSS</a:t>
            </a:r>
            <a:r>
              <a:rPr lang="zh-CN" altLang="en-US" sz="2400">
                <a:solidFill>
                  <a:srgbClr val="0A0A0E"/>
                </a:solidFill>
              </a:rPr>
              <a:t>的参与者没有地域的限制，只要局域网上的中央处理器存储有公共的</a:t>
            </a:r>
            <a:r>
              <a:rPr lang="en-US" altLang="zh-CN" sz="2400">
                <a:solidFill>
                  <a:srgbClr val="0A0A0E"/>
                </a:solidFill>
              </a:rPr>
              <a:t>GDSS</a:t>
            </a:r>
            <a:r>
              <a:rPr lang="zh-CN" altLang="en-US" sz="2400">
                <a:solidFill>
                  <a:srgbClr val="0A0A0E"/>
                </a:solidFill>
              </a:rPr>
              <a:t>软件和数据库，参与者就可以通过局域网进行成员间以及成员与中央处理机之间的通信</a:t>
            </a:r>
          </a:p>
        </p:txBody>
      </p:sp>
      <p:sp>
        <p:nvSpPr>
          <p:cNvPr id="1521667" name="AutoShape 3">
            <a:hlinkClick r:id="" action="ppaction://noaction" highlightClick="1"/>
          </p:cNvPr>
          <p:cNvSpPr>
            <a:spLocks noChangeArrowheads="1"/>
          </p:cNvSpPr>
          <p:nvPr/>
        </p:nvSpPr>
        <p:spPr bwMode="auto">
          <a:xfrm>
            <a:off x="1331913" y="1052513"/>
            <a:ext cx="4033837" cy="687387"/>
          </a:xfrm>
          <a:prstGeom prst="actionButtonBlank">
            <a:avLst/>
          </a:prstGeom>
          <a:noFill/>
          <a:ln w="9525">
            <a:noFill/>
            <a:miter lim="800000"/>
            <a:headEnd/>
            <a:tailEnd/>
          </a:ln>
          <a:effectLst/>
        </p:spPr>
        <p:txBody>
          <a:bodyPr wrap="none" anchor="ctr"/>
          <a:lstStyle/>
          <a:p>
            <a:r>
              <a:rPr lang="en-US" altLang="zh-CN" sz="3200">
                <a:solidFill>
                  <a:srgbClr val="0A0A0E"/>
                </a:solidFill>
              </a:rPr>
              <a:t>6. DSS</a:t>
            </a:r>
            <a:r>
              <a:rPr lang="zh-CN" altLang="en-US" sz="3200">
                <a:solidFill>
                  <a:srgbClr val="0A0A0E"/>
                </a:solidFill>
              </a:rPr>
              <a:t>的应用与发展</a:t>
            </a:r>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2690" name="Rectangle 2"/>
          <p:cNvSpPr>
            <a:spLocks noGrp="1" noChangeArrowheads="1"/>
          </p:cNvSpPr>
          <p:nvPr>
            <p:ph type="body" sz="half" idx="1"/>
          </p:nvPr>
        </p:nvSpPr>
        <p:spPr>
          <a:xfrm>
            <a:off x="539750" y="2017713"/>
            <a:ext cx="8416925" cy="4114800"/>
          </a:xfrm>
        </p:spPr>
        <p:txBody>
          <a:bodyPr/>
          <a:lstStyle/>
          <a:p>
            <a:pPr marL="0" indent="0">
              <a:buFont typeface="Wingdings" pitchFamily="2" charset="2"/>
              <a:buNone/>
            </a:pPr>
            <a:r>
              <a:rPr lang="en-US" altLang="zh-CN" sz="2800"/>
              <a:t>GDSS</a:t>
            </a:r>
            <a:r>
              <a:rPr lang="zh-CN" altLang="en-US" sz="2800"/>
              <a:t>的分类</a:t>
            </a:r>
          </a:p>
          <a:p>
            <a:pPr marL="450850" lvl="1" indent="-271463">
              <a:lnSpc>
                <a:spcPct val="110000"/>
              </a:lnSpc>
              <a:buSzTx/>
            </a:pPr>
            <a:r>
              <a:rPr lang="zh-CN" altLang="en-US" sz="2400">
                <a:solidFill>
                  <a:srgbClr val="0A0A0E"/>
                </a:solidFill>
              </a:rPr>
              <a:t>传真会议（</a:t>
            </a:r>
            <a:r>
              <a:rPr lang="en-US" altLang="zh-CN" sz="2400">
                <a:solidFill>
                  <a:srgbClr val="0A0A0E"/>
                </a:solidFill>
              </a:rPr>
              <a:t>Teleconferencing</a:t>
            </a:r>
            <a:r>
              <a:rPr lang="zh-CN" altLang="en-US" sz="2400">
                <a:solidFill>
                  <a:srgbClr val="0A0A0E"/>
                </a:solidFill>
              </a:rPr>
              <a:t>），针对决策成员在地理上分散但必要时可集中决策的群体。在这种情况下，两个或两个以上的决策室通过视频和通信连接在一起，其方法与决策室相同，而且使用了传真会议</a:t>
            </a:r>
          </a:p>
          <a:p>
            <a:pPr marL="450850" lvl="1" indent="-271463">
              <a:lnSpc>
                <a:spcPct val="110000"/>
              </a:lnSpc>
              <a:buSzTx/>
            </a:pPr>
            <a:r>
              <a:rPr lang="zh-CN" altLang="en-US" sz="2400">
                <a:solidFill>
                  <a:srgbClr val="0A0A0E"/>
                </a:solidFill>
              </a:rPr>
              <a:t>远程决策（</a:t>
            </a:r>
            <a:r>
              <a:rPr lang="en-US" altLang="zh-CN" sz="2400">
                <a:solidFill>
                  <a:srgbClr val="0A0A0E"/>
                </a:solidFill>
              </a:rPr>
              <a:t>Remote Decision Marketing</a:t>
            </a:r>
            <a:r>
              <a:rPr lang="zh-CN" altLang="en-US" sz="2400">
                <a:solidFill>
                  <a:srgbClr val="0A0A0E"/>
                </a:solidFill>
              </a:rPr>
              <a:t>），主要针对需要定期在一起作决策而又不能会面的决策成员。地理上分散的决策成员通过远程</a:t>
            </a:r>
            <a:r>
              <a:rPr lang="zh-CN" altLang="en-US" sz="2400">
                <a:solidFill>
                  <a:srgbClr val="0A0A0E"/>
                </a:solidFill>
                <a:latin typeface="Arial"/>
              </a:rPr>
              <a:t>“</a:t>
            </a:r>
            <a:r>
              <a:rPr lang="zh-CN" altLang="en-US" sz="2400">
                <a:solidFill>
                  <a:srgbClr val="0A0A0E"/>
                </a:solidFill>
              </a:rPr>
              <a:t>决策站</a:t>
            </a:r>
            <a:r>
              <a:rPr lang="zh-CN" altLang="en-US" sz="2400">
                <a:solidFill>
                  <a:srgbClr val="0A0A0E"/>
                </a:solidFill>
                <a:latin typeface="Arial"/>
              </a:rPr>
              <a:t>”</a:t>
            </a:r>
            <a:r>
              <a:rPr lang="zh-CN" altLang="en-US" sz="2400">
                <a:solidFill>
                  <a:srgbClr val="0A0A0E"/>
                </a:solidFill>
              </a:rPr>
              <a:t>之间的持续通信，完成决策的制定</a:t>
            </a:r>
          </a:p>
        </p:txBody>
      </p:sp>
      <p:sp>
        <p:nvSpPr>
          <p:cNvPr id="1522691" name="AutoShape 3">
            <a:hlinkClick r:id="" action="ppaction://noaction" highlightClick="1"/>
          </p:cNvPr>
          <p:cNvSpPr>
            <a:spLocks noChangeArrowheads="1"/>
          </p:cNvSpPr>
          <p:nvPr/>
        </p:nvSpPr>
        <p:spPr bwMode="auto">
          <a:xfrm>
            <a:off x="1258888" y="836613"/>
            <a:ext cx="4033837" cy="914400"/>
          </a:xfrm>
          <a:prstGeom prst="actionButtonBlank">
            <a:avLst/>
          </a:prstGeom>
          <a:noFill/>
          <a:ln w="9525">
            <a:noFill/>
            <a:miter lim="800000"/>
            <a:headEnd/>
            <a:tailEnd/>
          </a:ln>
          <a:effectLst/>
        </p:spPr>
        <p:txBody>
          <a:bodyPr wrap="none" anchor="ctr"/>
          <a:lstStyle/>
          <a:p>
            <a:r>
              <a:rPr lang="en-US" altLang="zh-CN" sz="3200">
                <a:solidFill>
                  <a:srgbClr val="0A0A0E"/>
                </a:solidFill>
              </a:rPr>
              <a:t>6. DSS</a:t>
            </a:r>
            <a:r>
              <a:rPr lang="zh-CN" altLang="en-US" sz="3200">
                <a:solidFill>
                  <a:srgbClr val="0A0A0E"/>
                </a:solidFill>
              </a:rPr>
              <a:t>的应用与发展</a:t>
            </a: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3714" name="Rectangle 2"/>
          <p:cNvSpPr>
            <a:spLocks noGrp="1" noChangeArrowheads="1"/>
          </p:cNvSpPr>
          <p:nvPr>
            <p:ph type="body" sz="half" idx="1"/>
          </p:nvPr>
        </p:nvSpPr>
        <p:spPr>
          <a:xfrm>
            <a:off x="1182688" y="2017713"/>
            <a:ext cx="7773987" cy="4114800"/>
          </a:xfrm>
        </p:spPr>
        <p:txBody>
          <a:bodyPr/>
          <a:lstStyle/>
          <a:p>
            <a:pPr marL="0" indent="0">
              <a:buClr>
                <a:srgbClr val="FFFFFF"/>
              </a:buClr>
              <a:buFont typeface="Wingdings" pitchFamily="2" charset="2"/>
              <a:buNone/>
            </a:pPr>
            <a:r>
              <a:rPr lang="en-US" altLang="zh-CN"/>
              <a:t>1. </a:t>
            </a:r>
            <a:r>
              <a:rPr lang="zh-CN" altLang="en-US"/>
              <a:t>数据仓库技术及其应用</a:t>
            </a:r>
            <a:endParaRPr lang="zh-CN" altLang="en-US">
              <a:solidFill>
                <a:srgbClr val="FFFFFF"/>
              </a:solidFill>
            </a:endParaRPr>
          </a:p>
          <a:p>
            <a:pPr marL="179388" lvl="1" indent="0">
              <a:lnSpc>
                <a:spcPct val="105000"/>
              </a:lnSpc>
              <a:buClr>
                <a:srgbClr val="FFFFFF"/>
              </a:buClr>
            </a:pPr>
            <a:r>
              <a:rPr lang="zh-CN" altLang="en-US">
                <a:latin typeface="Times New Roman" pitchFamily="18" charset="0"/>
              </a:rPr>
              <a:t>数据仓库的定义</a:t>
            </a:r>
          </a:p>
          <a:p>
            <a:pPr marL="534988" lvl="2" indent="0">
              <a:lnSpc>
                <a:spcPct val="105000"/>
              </a:lnSpc>
              <a:buClr>
                <a:schemeClr val="bg1"/>
              </a:buClr>
              <a:buFontTx/>
              <a:buNone/>
            </a:pPr>
            <a:r>
              <a:rPr lang="zh-CN" altLang="en-US">
                <a:latin typeface="Times New Roman" pitchFamily="18" charset="0"/>
              </a:rPr>
              <a:t>在支持管理的决策生成过程中，一个面向主题的、集成的、时变的、非易失的数据集合</a:t>
            </a:r>
            <a:endParaRPr lang="zh-CN" altLang="en-US"/>
          </a:p>
        </p:txBody>
      </p:sp>
      <p:sp>
        <p:nvSpPr>
          <p:cNvPr id="1523715" name="AutoShape 3">
            <a:hlinkClick r:id="" action="ppaction://noaction" highlightClick="1"/>
          </p:cNvPr>
          <p:cNvSpPr>
            <a:spLocks noChangeArrowheads="1"/>
          </p:cNvSpPr>
          <p:nvPr/>
        </p:nvSpPr>
        <p:spPr bwMode="auto">
          <a:xfrm>
            <a:off x="1116013" y="908050"/>
            <a:ext cx="5186362"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9.1.2 </a:t>
            </a:r>
            <a:r>
              <a:rPr lang="zh-CN" altLang="en-US" sz="3200" dirty="0">
                <a:solidFill>
                  <a:srgbClr val="0A0A0E"/>
                </a:solidFill>
              </a:rPr>
              <a:t>数据仓库与数据挖掘 </a:t>
            </a: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4738" name="Rectangle 2"/>
          <p:cNvSpPr>
            <a:spLocks noGrp="1" noChangeArrowheads="1"/>
          </p:cNvSpPr>
          <p:nvPr>
            <p:ph type="body" sz="half" idx="1"/>
          </p:nvPr>
        </p:nvSpPr>
        <p:spPr>
          <a:xfrm>
            <a:off x="395288" y="2017713"/>
            <a:ext cx="8561387" cy="4114800"/>
          </a:xfrm>
        </p:spPr>
        <p:txBody>
          <a:bodyPr/>
          <a:lstStyle/>
          <a:p>
            <a:pPr marL="0" indent="0">
              <a:buClr>
                <a:srgbClr val="FFFFFF"/>
              </a:buClr>
              <a:buFont typeface="Wingdings" pitchFamily="2" charset="2"/>
              <a:buChar char="F"/>
            </a:pPr>
            <a:r>
              <a:rPr lang="zh-CN" altLang="en-US" sz="2800"/>
              <a:t>数据仓库的特征</a:t>
            </a:r>
          </a:p>
          <a:p>
            <a:pPr marL="355600" lvl="1" indent="-176213">
              <a:lnSpc>
                <a:spcPct val="110000"/>
              </a:lnSpc>
              <a:buSzTx/>
            </a:pPr>
            <a:r>
              <a:rPr lang="zh-CN" altLang="en-US">
                <a:solidFill>
                  <a:srgbClr val="0A0A0E"/>
                </a:solidFill>
              </a:rPr>
              <a:t>面向主题。数据仓库是围绕大的企业主题而组织的</a:t>
            </a:r>
          </a:p>
          <a:p>
            <a:pPr marL="355600" lvl="1" indent="-176213">
              <a:lnSpc>
                <a:spcPct val="110000"/>
              </a:lnSpc>
              <a:buSzTx/>
            </a:pPr>
            <a:r>
              <a:rPr lang="zh-CN" altLang="en-US">
                <a:solidFill>
                  <a:srgbClr val="0A0A0E"/>
                </a:solidFill>
              </a:rPr>
              <a:t>集成化。指来自于不同数据源的面向应用的数据集成在数据仓库中</a:t>
            </a:r>
          </a:p>
          <a:p>
            <a:pPr marL="355600" lvl="1" indent="-176213">
              <a:lnSpc>
                <a:spcPct val="110000"/>
              </a:lnSpc>
              <a:buSzTx/>
            </a:pPr>
            <a:r>
              <a:rPr lang="zh-CN" altLang="en-US">
                <a:solidFill>
                  <a:srgbClr val="0A0A0E"/>
                </a:solidFill>
              </a:rPr>
              <a:t>时变性。数据仓库的数据只在某些时间点或时间区间上是精确的、有效的</a:t>
            </a:r>
          </a:p>
          <a:p>
            <a:pPr marL="355600" lvl="1" indent="-176213">
              <a:lnSpc>
                <a:spcPct val="110000"/>
              </a:lnSpc>
              <a:buSzTx/>
            </a:pPr>
            <a:r>
              <a:rPr lang="zh-CN" altLang="en-US">
                <a:solidFill>
                  <a:srgbClr val="0A0A0E"/>
                </a:solidFill>
              </a:rPr>
              <a:t>非易失性。数据仓库的数据不能被实时修改，只能由系统定期地进行刷新</a:t>
            </a:r>
          </a:p>
        </p:txBody>
      </p:sp>
      <p:sp>
        <p:nvSpPr>
          <p:cNvPr id="1524739" name="AutoShape 3">
            <a:hlinkClick r:id="" action="ppaction://noaction" highlightClick="1"/>
          </p:cNvPr>
          <p:cNvSpPr>
            <a:spLocks noChangeArrowheads="1"/>
          </p:cNvSpPr>
          <p:nvPr/>
        </p:nvSpPr>
        <p:spPr bwMode="auto">
          <a:xfrm>
            <a:off x="609600" y="609600"/>
            <a:ext cx="5186363" cy="914400"/>
          </a:xfrm>
          <a:prstGeom prst="actionButtonBlank">
            <a:avLst/>
          </a:prstGeom>
          <a:noFill/>
          <a:ln w="9525">
            <a:noFill/>
            <a:miter lim="800000"/>
            <a:headEnd/>
            <a:tailEnd/>
          </a:ln>
          <a:effectLst/>
        </p:spPr>
        <p:txBody>
          <a:bodyPr wrap="none" anchor="ctr"/>
          <a:lstStyle/>
          <a:p>
            <a:r>
              <a:rPr lang="en-US" altLang="zh-CN" sz="3200">
                <a:solidFill>
                  <a:srgbClr val="0A0A0E"/>
                </a:solidFill>
              </a:rPr>
              <a:t> 1. </a:t>
            </a:r>
            <a:r>
              <a:rPr lang="zh-CN" altLang="en-US" sz="3200">
                <a:solidFill>
                  <a:srgbClr val="0A0A0E"/>
                </a:solidFill>
              </a:rPr>
              <a:t>数据仓库技术及其应用</a:t>
            </a:r>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62" name="Rectangle 2"/>
          <p:cNvSpPr>
            <a:spLocks noGrp="1" noChangeArrowheads="1"/>
          </p:cNvSpPr>
          <p:nvPr>
            <p:ph type="body" sz="half" idx="1"/>
          </p:nvPr>
        </p:nvSpPr>
        <p:spPr>
          <a:xfrm>
            <a:off x="1182688" y="2017713"/>
            <a:ext cx="7773987" cy="4114800"/>
          </a:xfrm>
        </p:spPr>
        <p:txBody>
          <a:bodyPr/>
          <a:lstStyle/>
          <a:p>
            <a:pPr marL="0" indent="0">
              <a:buClr>
                <a:srgbClr val="FFFFFF"/>
              </a:buClr>
              <a:buFont typeface="Wingdings" pitchFamily="2" charset="2"/>
              <a:buChar char="F"/>
            </a:pPr>
            <a:r>
              <a:rPr lang="zh-CN" altLang="en-US"/>
              <a:t>数据仓库的结构</a:t>
            </a:r>
          </a:p>
        </p:txBody>
      </p:sp>
      <p:sp>
        <p:nvSpPr>
          <p:cNvPr id="1525763" name="AutoShape 3">
            <a:hlinkClick r:id="" action="ppaction://noaction" highlightClick="1"/>
          </p:cNvPr>
          <p:cNvSpPr>
            <a:spLocks noChangeArrowheads="1"/>
          </p:cNvSpPr>
          <p:nvPr/>
        </p:nvSpPr>
        <p:spPr bwMode="auto">
          <a:xfrm>
            <a:off x="609600" y="609600"/>
            <a:ext cx="5186363" cy="914400"/>
          </a:xfrm>
          <a:prstGeom prst="actionButtonBlank">
            <a:avLst/>
          </a:prstGeom>
          <a:noFill/>
          <a:ln w="9525">
            <a:noFill/>
            <a:miter lim="800000"/>
            <a:headEnd/>
            <a:tailEnd/>
          </a:ln>
          <a:effectLst/>
        </p:spPr>
        <p:txBody>
          <a:bodyPr wrap="none" anchor="ctr"/>
          <a:lstStyle/>
          <a:p>
            <a:r>
              <a:rPr lang="en-US" altLang="zh-CN" sz="3200">
                <a:solidFill>
                  <a:srgbClr val="0A0A0E"/>
                </a:solidFill>
              </a:rPr>
              <a:t> 1. </a:t>
            </a:r>
            <a:r>
              <a:rPr lang="zh-CN" altLang="en-US" sz="3200">
                <a:solidFill>
                  <a:srgbClr val="0A0A0E"/>
                </a:solidFill>
              </a:rPr>
              <a:t>数据仓库技术及其应用</a:t>
            </a:r>
          </a:p>
        </p:txBody>
      </p:sp>
      <p:pic>
        <p:nvPicPr>
          <p:cNvPr id="1525764" name="Picture 4" descr="8"/>
          <p:cNvPicPr>
            <a:picLocks noChangeAspect="1" noChangeArrowheads="1"/>
          </p:cNvPicPr>
          <p:nvPr/>
        </p:nvPicPr>
        <p:blipFill>
          <a:blip r:embed="rId2" cstate="print"/>
          <a:srcRect/>
          <a:stretch>
            <a:fillRect/>
          </a:stretch>
        </p:blipFill>
        <p:spPr bwMode="auto">
          <a:xfrm>
            <a:off x="827088" y="2708275"/>
            <a:ext cx="6248400" cy="2952750"/>
          </a:xfrm>
          <a:prstGeom prst="rect">
            <a:avLst/>
          </a:prstGeom>
          <a:noFill/>
          <a:ln w="57150">
            <a:pattFill prst="dkDnDiag">
              <a:fgClr>
                <a:srgbClr val="660033"/>
              </a:fgClr>
              <a:bgClr>
                <a:srgbClr val="FFFFFF"/>
              </a:bgClr>
            </a:pattFill>
            <a:miter lim="800000"/>
            <a:headEnd/>
            <a:tailEnd/>
          </a:ln>
        </p:spPr>
      </p:pic>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6786" name="Rectangle 2"/>
          <p:cNvSpPr>
            <a:spLocks noGrp="1" noChangeArrowheads="1"/>
          </p:cNvSpPr>
          <p:nvPr>
            <p:ph type="body" idx="1"/>
          </p:nvPr>
        </p:nvSpPr>
        <p:spPr/>
        <p:txBody>
          <a:bodyPr/>
          <a:lstStyle/>
          <a:p>
            <a:pPr marL="0" indent="0">
              <a:lnSpc>
                <a:spcPct val="110000"/>
              </a:lnSpc>
              <a:buClr>
                <a:schemeClr val="hlink"/>
              </a:buClr>
              <a:buSzTx/>
            </a:pPr>
            <a:r>
              <a:rPr lang="zh-CN" altLang="en-US" sz="2800">
                <a:solidFill>
                  <a:srgbClr val="0A0A0E"/>
                </a:solidFill>
              </a:rPr>
              <a:t>数据仓库的信息流程</a:t>
            </a:r>
          </a:p>
          <a:p>
            <a:pPr marL="0" indent="0">
              <a:lnSpc>
                <a:spcPct val="110000"/>
              </a:lnSpc>
              <a:buClr>
                <a:schemeClr val="hlink"/>
              </a:buClr>
              <a:buSzTx/>
            </a:pPr>
            <a:r>
              <a:rPr lang="zh-CN" altLang="en-US" sz="2800">
                <a:solidFill>
                  <a:srgbClr val="0A0A0E"/>
                </a:solidFill>
              </a:rPr>
              <a:t>数据仓库的使用</a:t>
            </a:r>
          </a:p>
          <a:p>
            <a:pPr marL="0" indent="0">
              <a:lnSpc>
                <a:spcPct val="110000"/>
              </a:lnSpc>
              <a:buClr>
                <a:schemeClr val="hlink"/>
              </a:buClr>
              <a:buSzTx/>
            </a:pPr>
            <a:r>
              <a:rPr lang="zh-CN" altLang="en-US" sz="2800">
                <a:solidFill>
                  <a:srgbClr val="0A0A0E"/>
                </a:solidFill>
              </a:rPr>
              <a:t>联机分析处理</a:t>
            </a:r>
            <a:r>
              <a:rPr lang="en-US" altLang="zh-CN">
                <a:solidFill>
                  <a:srgbClr val="0A0A0E"/>
                </a:solidFill>
              </a:rPr>
              <a:t>OLTP</a:t>
            </a:r>
            <a:r>
              <a:rPr lang="zh-CN" altLang="en-US">
                <a:solidFill>
                  <a:srgbClr val="0A0A0E"/>
                </a:solidFill>
              </a:rPr>
              <a:t>（</a:t>
            </a:r>
            <a:r>
              <a:rPr lang="en-US" altLang="zh-CN">
                <a:solidFill>
                  <a:srgbClr val="0A0A0E"/>
                </a:solidFill>
              </a:rPr>
              <a:t>on-line transaction processing</a:t>
            </a:r>
            <a:r>
              <a:rPr lang="zh-CN" altLang="en-US">
                <a:solidFill>
                  <a:srgbClr val="0A0A0E"/>
                </a:solidFill>
              </a:rPr>
              <a:t>）</a:t>
            </a:r>
            <a:r>
              <a:rPr lang="zh-CN" altLang="en-US" sz="2800">
                <a:solidFill>
                  <a:srgbClr val="0A0A0E"/>
                </a:solidFill>
              </a:rPr>
              <a:t>和联机分析处理</a:t>
            </a:r>
            <a:r>
              <a:rPr lang="en-US" altLang="zh-CN" sz="2800">
                <a:solidFill>
                  <a:srgbClr val="0A0A0E"/>
                </a:solidFill>
              </a:rPr>
              <a:t>OLAP</a:t>
            </a:r>
            <a:r>
              <a:rPr lang="zh-CN" altLang="en-US" sz="2800">
                <a:solidFill>
                  <a:srgbClr val="0A0A0E"/>
                </a:solidFill>
              </a:rPr>
              <a:t>（</a:t>
            </a:r>
            <a:r>
              <a:rPr lang="en-US" altLang="zh-CN" sz="2800">
                <a:solidFill>
                  <a:srgbClr val="0A0A0E"/>
                </a:solidFill>
              </a:rPr>
              <a:t>On-Line Analytical Processing</a:t>
            </a:r>
            <a:r>
              <a:rPr lang="zh-CN" altLang="en-US" sz="2800">
                <a:solidFill>
                  <a:srgbClr val="0A0A0E"/>
                </a:solidFill>
              </a:rPr>
              <a:t>）</a:t>
            </a:r>
          </a:p>
        </p:txBody>
      </p:sp>
      <p:sp>
        <p:nvSpPr>
          <p:cNvPr id="1526787" name="AutoShape 3">
            <a:hlinkClick r:id="" action="ppaction://noaction" highlightClick="1"/>
          </p:cNvPr>
          <p:cNvSpPr>
            <a:spLocks noChangeArrowheads="1"/>
          </p:cNvSpPr>
          <p:nvPr/>
        </p:nvSpPr>
        <p:spPr bwMode="auto">
          <a:xfrm>
            <a:off x="1258888" y="908050"/>
            <a:ext cx="5186362" cy="914400"/>
          </a:xfrm>
          <a:prstGeom prst="actionButtonBlank">
            <a:avLst/>
          </a:prstGeom>
          <a:noFill/>
          <a:ln w="9525">
            <a:noFill/>
            <a:miter lim="800000"/>
            <a:headEnd/>
            <a:tailEnd/>
          </a:ln>
          <a:effectLst/>
        </p:spPr>
        <p:txBody>
          <a:bodyPr wrap="none" anchor="ctr"/>
          <a:lstStyle/>
          <a:p>
            <a:r>
              <a:rPr lang="en-US" altLang="zh-CN" sz="3200">
                <a:solidFill>
                  <a:srgbClr val="0A0A0E"/>
                </a:solidFill>
              </a:rPr>
              <a:t> 1. </a:t>
            </a:r>
            <a:r>
              <a:rPr lang="zh-CN" altLang="en-US" sz="3200">
                <a:solidFill>
                  <a:srgbClr val="0A0A0E"/>
                </a:solidFill>
              </a:rPr>
              <a:t>数据仓库技术及其应用</a:t>
            </a:r>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7810" name="Rectangle 2"/>
          <p:cNvSpPr>
            <a:spLocks noGrp="1" noChangeArrowheads="1"/>
          </p:cNvSpPr>
          <p:nvPr>
            <p:ph type="body" idx="1"/>
          </p:nvPr>
        </p:nvSpPr>
        <p:spPr/>
        <p:txBody>
          <a:bodyPr/>
          <a:lstStyle/>
          <a:p>
            <a:pPr marL="0" indent="0">
              <a:buFont typeface="Wingdings" pitchFamily="2" charset="2"/>
              <a:buNone/>
            </a:pPr>
            <a:endParaRPr lang="zh-CN" altLang="zh-CN" sz="2800">
              <a:solidFill>
                <a:srgbClr val="FFFFFF"/>
              </a:solidFill>
            </a:endParaRPr>
          </a:p>
        </p:txBody>
      </p:sp>
      <p:sp>
        <p:nvSpPr>
          <p:cNvPr id="1527811" name="AutoShape 3">
            <a:hlinkClick r:id="" action="ppaction://noaction" highlightClick="1"/>
          </p:cNvPr>
          <p:cNvSpPr>
            <a:spLocks noChangeArrowheads="1"/>
          </p:cNvSpPr>
          <p:nvPr/>
        </p:nvSpPr>
        <p:spPr bwMode="auto">
          <a:xfrm>
            <a:off x="1258888" y="836613"/>
            <a:ext cx="5186362" cy="914400"/>
          </a:xfrm>
          <a:prstGeom prst="actionButtonBlank">
            <a:avLst/>
          </a:prstGeom>
          <a:noFill/>
          <a:ln w="9525">
            <a:noFill/>
            <a:miter lim="800000"/>
            <a:headEnd/>
            <a:tailEnd/>
          </a:ln>
          <a:effectLst/>
        </p:spPr>
        <p:txBody>
          <a:bodyPr wrap="none" anchor="ctr"/>
          <a:lstStyle/>
          <a:p>
            <a:r>
              <a:rPr lang="en-US" altLang="zh-CN" sz="3200">
                <a:solidFill>
                  <a:srgbClr val="0A0A0E"/>
                </a:solidFill>
              </a:rPr>
              <a:t> 1. </a:t>
            </a:r>
            <a:r>
              <a:rPr lang="zh-CN" altLang="en-US" sz="3200">
                <a:solidFill>
                  <a:srgbClr val="0A0A0E"/>
                </a:solidFill>
              </a:rPr>
              <a:t>数据仓库技术及其应用</a:t>
            </a:r>
          </a:p>
        </p:txBody>
      </p:sp>
      <p:pic>
        <p:nvPicPr>
          <p:cNvPr id="1527812" name="Picture 4" descr="表8"/>
          <p:cNvPicPr>
            <a:picLocks noChangeAspect="1" noChangeArrowheads="1"/>
          </p:cNvPicPr>
          <p:nvPr/>
        </p:nvPicPr>
        <p:blipFill>
          <a:blip r:embed="rId2" cstate="print"/>
          <a:srcRect/>
          <a:stretch>
            <a:fillRect/>
          </a:stretch>
        </p:blipFill>
        <p:spPr bwMode="auto">
          <a:xfrm>
            <a:off x="758825" y="2133600"/>
            <a:ext cx="6981825" cy="3881438"/>
          </a:xfrm>
          <a:prstGeom prst="rect">
            <a:avLst/>
          </a:prstGeom>
          <a:noFill/>
          <a:ln w="57150">
            <a:pattFill prst="pct70">
              <a:fgClr>
                <a:srgbClr val="CC3300"/>
              </a:fgClr>
              <a:bgClr>
                <a:srgbClr val="FFFFFF"/>
              </a:bgClr>
            </a:pattFill>
            <a:miter lim="800000"/>
            <a:headEnd/>
            <a:tailEnd/>
          </a:ln>
        </p:spPr>
      </p:pic>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8834" name="Rectangle 2"/>
          <p:cNvSpPr>
            <a:spLocks noGrp="1" noChangeArrowheads="1"/>
          </p:cNvSpPr>
          <p:nvPr>
            <p:ph type="body" idx="1"/>
          </p:nvPr>
        </p:nvSpPr>
        <p:spPr/>
        <p:txBody>
          <a:bodyPr/>
          <a:lstStyle/>
          <a:p>
            <a:pPr marL="355600" indent="-355600">
              <a:lnSpc>
                <a:spcPct val="110000"/>
              </a:lnSpc>
              <a:buClr>
                <a:schemeClr val="hlink"/>
              </a:buClr>
              <a:buSzTx/>
            </a:pPr>
            <a:r>
              <a:rPr lang="zh-CN" altLang="en-US" sz="2800">
                <a:solidFill>
                  <a:srgbClr val="0A0A0E"/>
                </a:solidFill>
              </a:rPr>
              <a:t>数据挖掘的概念</a:t>
            </a:r>
          </a:p>
          <a:p>
            <a:pPr marL="982663" lvl="1" indent="-352425">
              <a:lnSpc>
                <a:spcPct val="110000"/>
              </a:lnSpc>
              <a:buSzTx/>
              <a:buFont typeface="Wingdings" pitchFamily="2" charset="2"/>
              <a:buNone/>
            </a:pPr>
            <a:r>
              <a:rPr lang="zh-CN" altLang="en-US">
                <a:solidFill>
                  <a:srgbClr val="0A0A0E"/>
                </a:solidFill>
              </a:rPr>
              <a:t>从技术角度考虑，数据挖掘是从大量的、不完全的、有噪声的、模糊的、随机的实际数据中，提取隐含在其中的、尚不完全被人们了解的、然而却是潜在有用的信息和知识的过程</a:t>
            </a:r>
          </a:p>
        </p:txBody>
      </p:sp>
      <p:sp>
        <p:nvSpPr>
          <p:cNvPr id="1528835" name="AutoShape 3">
            <a:hlinkClick r:id="" action="ppaction://noaction" highlightClick="1"/>
          </p:cNvPr>
          <p:cNvSpPr>
            <a:spLocks noChangeArrowheads="1"/>
          </p:cNvSpPr>
          <p:nvPr/>
        </p:nvSpPr>
        <p:spPr bwMode="auto">
          <a:xfrm>
            <a:off x="1116013" y="908050"/>
            <a:ext cx="5186362" cy="914400"/>
          </a:xfrm>
          <a:prstGeom prst="actionButtonBlank">
            <a:avLst/>
          </a:prstGeom>
          <a:noFill/>
          <a:ln w="9525">
            <a:noFill/>
            <a:miter lim="800000"/>
            <a:headEnd/>
            <a:tailEnd/>
          </a:ln>
          <a:effectLst/>
        </p:spPr>
        <p:txBody>
          <a:bodyPr wrap="none" anchor="ctr"/>
          <a:lstStyle/>
          <a:p>
            <a:r>
              <a:rPr lang="en-US" altLang="zh-CN" sz="3200">
                <a:solidFill>
                  <a:srgbClr val="0A0A0E"/>
                </a:solidFill>
              </a:rPr>
              <a:t> 2. </a:t>
            </a:r>
            <a:r>
              <a:rPr lang="zh-CN" altLang="en-US" sz="3200">
                <a:solidFill>
                  <a:srgbClr val="0A0A0E"/>
                </a:solidFill>
              </a:rPr>
              <a:t>数据挖掘技术及其应用</a:t>
            </a:r>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9858" name="Rectangle 2"/>
          <p:cNvSpPr>
            <a:spLocks noGrp="1" noChangeArrowheads="1"/>
          </p:cNvSpPr>
          <p:nvPr>
            <p:ph type="body" idx="1"/>
          </p:nvPr>
        </p:nvSpPr>
        <p:spPr/>
        <p:txBody>
          <a:bodyPr/>
          <a:lstStyle/>
          <a:p>
            <a:pPr marL="0" indent="0">
              <a:buClr>
                <a:srgbClr val="FFFF00"/>
              </a:buClr>
              <a:buFont typeface="Wingdings" pitchFamily="2" charset="2"/>
              <a:buChar char="F"/>
            </a:pPr>
            <a:r>
              <a:rPr lang="zh-CN" altLang="en-US">
                <a:solidFill>
                  <a:srgbClr val="0A0A0E"/>
                </a:solidFill>
              </a:rPr>
              <a:t>数据挖掘的功能</a:t>
            </a:r>
            <a:endParaRPr lang="zh-CN" altLang="en-US" sz="3600">
              <a:solidFill>
                <a:srgbClr val="0A0A0E"/>
              </a:solidFill>
            </a:endParaRPr>
          </a:p>
          <a:p>
            <a:pPr marL="357188" lvl="1" indent="0">
              <a:buFont typeface="Wingdings" pitchFamily="2" charset="2"/>
              <a:buNone/>
            </a:pPr>
            <a:r>
              <a:rPr lang="zh-CN" altLang="en-US" sz="2400">
                <a:solidFill>
                  <a:srgbClr val="0A0A0E"/>
                </a:solidFill>
                <a:latin typeface="Times New Roman" pitchFamily="18" charset="0"/>
              </a:rPr>
              <a:t>数据挖掘是知识发现的过程，知识发现过程包括：数据清理、数据集成、数据变换、数据挖掘、模式评估和知识表示。通过这个过程，可以发现的模式类型是</a:t>
            </a:r>
            <a:r>
              <a:rPr lang="en-US" altLang="zh-CN" sz="2400">
                <a:solidFill>
                  <a:srgbClr val="0A0A0E"/>
                </a:solidFill>
                <a:latin typeface="Times New Roman" pitchFamily="18" charset="0"/>
              </a:rPr>
              <a:t>:</a:t>
            </a:r>
            <a:r>
              <a:rPr lang="zh-CN" altLang="en-US" sz="2400">
                <a:solidFill>
                  <a:srgbClr val="0A0A0E"/>
                </a:solidFill>
                <a:latin typeface="Times New Roman" pitchFamily="18" charset="0"/>
              </a:rPr>
              <a:t>概念与类的描述、关联分析、分类与预测、聚类分析、孤立点分析、演变分析</a:t>
            </a:r>
            <a:r>
              <a:rPr lang="zh-CN" altLang="en-US" sz="2400">
                <a:solidFill>
                  <a:srgbClr val="0A0A0E"/>
                </a:solidFill>
              </a:rPr>
              <a:t> </a:t>
            </a:r>
          </a:p>
        </p:txBody>
      </p:sp>
      <p:sp>
        <p:nvSpPr>
          <p:cNvPr id="1529859" name="AutoShape 3">
            <a:hlinkClick r:id="" action="ppaction://noaction" highlightClick="1"/>
          </p:cNvPr>
          <p:cNvSpPr>
            <a:spLocks noChangeArrowheads="1"/>
          </p:cNvSpPr>
          <p:nvPr/>
        </p:nvSpPr>
        <p:spPr bwMode="auto">
          <a:xfrm>
            <a:off x="1116013" y="1052513"/>
            <a:ext cx="5186362" cy="914400"/>
          </a:xfrm>
          <a:prstGeom prst="actionButtonBlank">
            <a:avLst/>
          </a:prstGeom>
          <a:noFill/>
          <a:ln w="9525">
            <a:noFill/>
            <a:miter lim="800000"/>
            <a:headEnd/>
            <a:tailEnd/>
          </a:ln>
          <a:effectLst/>
        </p:spPr>
        <p:txBody>
          <a:bodyPr wrap="none" anchor="ctr"/>
          <a:lstStyle/>
          <a:p>
            <a:r>
              <a:rPr lang="en-US" altLang="zh-CN" sz="3200">
                <a:solidFill>
                  <a:srgbClr val="0A0A0E"/>
                </a:solidFill>
              </a:rPr>
              <a:t> 2. </a:t>
            </a:r>
            <a:r>
              <a:rPr lang="zh-CN" altLang="en-US" sz="3200">
                <a:solidFill>
                  <a:srgbClr val="0A0A0E"/>
                </a:solidFill>
              </a:rPr>
              <a:t>数据挖掘技术及其应用</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3234" name="Rectangle 2"/>
          <p:cNvSpPr>
            <a:spLocks noGrp="1" noChangeArrowheads="1"/>
          </p:cNvSpPr>
          <p:nvPr>
            <p:ph type="title"/>
          </p:nvPr>
        </p:nvSpPr>
        <p:spPr>
          <a:xfrm>
            <a:off x="1371600" y="692150"/>
            <a:ext cx="7772400" cy="1143000"/>
          </a:xfrm>
          <a:noFill/>
          <a:ln/>
        </p:spPr>
        <p:txBody>
          <a:bodyPr/>
          <a:lstStyle/>
          <a:p>
            <a:r>
              <a:rPr lang="zh-CN" altLang="en-US" dirty="0" smtClean="0">
                <a:solidFill>
                  <a:srgbClr val="0A0A0E"/>
                </a:solidFill>
                <a:effectLst>
                  <a:outerShdw blurRad="38100" dist="38100" dir="2700000" algn="tl">
                    <a:srgbClr val="C0C0C0"/>
                  </a:outerShdw>
                </a:effectLst>
                <a:latin typeface="宋体" pitchFamily="2" charset="-122"/>
              </a:rPr>
              <a:t>第九章 </a:t>
            </a:r>
            <a:r>
              <a:rPr lang="en-US" altLang="zh-CN" dirty="0">
                <a:solidFill>
                  <a:srgbClr val="0A0A0E"/>
                </a:solidFill>
                <a:effectLst>
                  <a:outerShdw blurRad="38100" dist="38100" dir="2700000" algn="tl">
                    <a:srgbClr val="C0C0C0"/>
                  </a:outerShdw>
                </a:effectLst>
                <a:latin typeface="宋体" pitchFamily="2" charset="-122"/>
              </a:rPr>
              <a:t>IS</a:t>
            </a:r>
            <a:r>
              <a:rPr lang="zh-CN" altLang="en-US" dirty="0">
                <a:solidFill>
                  <a:srgbClr val="0A0A0E"/>
                </a:solidFill>
                <a:effectLst>
                  <a:outerShdw blurRad="38100" dist="38100" dir="2700000" algn="tl">
                    <a:srgbClr val="C0C0C0"/>
                  </a:outerShdw>
                </a:effectLst>
                <a:latin typeface="宋体" pitchFamily="2" charset="-122"/>
              </a:rPr>
              <a:t>的典型应用与发展</a:t>
            </a:r>
          </a:p>
        </p:txBody>
      </p:sp>
      <p:sp>
        <p:nvSpPr>
          <p:cNvPr id="1503235" name="AutoShape 3">
            <a:hlinkClick r:id="rId2" action="ppaction://hlinksldjump" highlightClick="1"/>
          </p:cNvPr>
          <p:cNvSpPr>
            <a:spLocks noChangeArrowheads="1"/>
          </p:cNvSpPr>
          <p:nvPr/>
        </p:nvSpPr>
        <p:spPr bwMode="auto">
          <a:xfrm>
            <a:off x="1828800" y="2060575"/>
            <a:ext cx="5486400" cy="690563"/>
          </a:xfrm>
          <a:prstGeom prst="actionButtonBlank">
            <a:avLst/>
          </a:prstGeom>
          <a:noFill/>
          <a:ln w="9525">
            <a:noFill/>
            <a:miter lim="800000"/>
            <a:headEnd/>
            <a:tailEnd/>
          </a:ln>
          <a:effectLst/>
        </p:spPr>
        <p:txBody>
          <a:bodyPr wrap="none" anchor="ctr"/>
          <a:lstStyle/>
          <a:p>
            <a:r>
              <a:rPr kumimoji="1" lang="en-US" altLang="zh-CN" sz="3200" b="1" dirty="0">
                <a:effectLst>
                  <a:outerShdw blurRad="38100" dist="38100" dir="2700000" algn="tl">
                    <a:srgbClr val="C0C0C0"/>
                  </a:outerShdw>
                </a:effectLst>
                <a:latin typeface="Times New Roman" pitchFamily="18" charset="0"/>
              </a:rPr>
              <a:t> </a:t>
            </a:r>
            <a:r>
              <a:rPr kumimoji="1" lang="en-US" altLang="zh-CN" sz="3200" b="1" dirty="0" smtClean="0">
                <a:solidFill>
                  <a:srgbClr val="0A0A0E"/>
                </a:solidFill>
                <a:latin typeface="Times New Roman" pitchFamily="18" charset="0"/>
              </a:rPr>
              <a:t>9.1 </a:t>
            </a:r>
            <a:r>
              <a:rPr kumimoji="1" lang="zh-CN" altLang="en-US" sz="3200" b="1" dirty="0">
                <a:solidFill>
                  <a:srgbClr val="0A0A0E"/>
                </a:solidFill>
                <a:latin typeface="Times New Roman" pitchFamily="18" charset="0"/>
              </a:rPr>
              <a:t>决策与商业智能</a:t>
            </a:r>
          </a:p>
        </p:txBody>
      </p:sp>
      <p:sp>
        <p:nvSpPr>
          <p:cNvPr id="1503236" name="AutoShape 4">
            <a:hlinkClick r:id="rId3" action="ppaction://hlinksldjump" highlightClick="1"/>
          </p:cNvPr>
          <p:cNvSpPr>
            <a:spLocks noChangeArrowheads="1"/>
          </p:cNvSpPr>
          <p:nvPr/>
        </p:nvSpPr>
        <p:spPr bwMode="auto">
          <a:xfrm>
            <a:off x="1828800" y="2852738"/>
            <a:ext cx="5486400" cy="690562"/>
          </a:xfrm>
          <a:prstGeom prst="actionButtonBlank">
            <a:avLst/>
          </a:prstGeom>
          <a:noFill/>
          <a:ln w="9525">
            <a:noFill/>
            <a:miter lim="800000"/>
            <a:headEnd/>
            <a:tailEnd/>
          </a:ln>
          <a:effectLst/>
        </p:spPr>
        <p:txBody>
          <a:bodyPr wrap="none" anchor="ctr"/>
          <a:lstStyle/>
          <a:p>
            <a:r>
              <a:rPr kumimoji="1" lang="en-US" altLang="zh-CN" sz="3200" b="1" dirty="0">
                <a:solidFill>
                  <a:srgbClr val="0A0A0E"/>
                </a:solidFill>
                <a:latin typeface="Times New Roman" pitchFamily="18" charset="0"/>
              </a:rPr>
              <a:t> </a:t>
            </a:r>
            <a:r>
              <a:rPr kumimoji="1" lang="en-US" altLang="zh-CN" sz="3200" b="1" dirty="0" smtClean="0">
                <a:solidFill>
                  <a:srgbClr val="0A0A0E"/>
                </a:solidFill>
                <a:latin typeface="Times New Roman" pitchFamily="18" charset="0"/>
              </a:rPr>
              <a:t>9.2 </a:t>
            </a:r>
            <a:r>
              <a:rPr kumimoji="1" lang="zh-CN" altLang="en-US" sz="3200" b="1" dirty="0">
                <a:solidFill>
                  <a:srgbClr val="0A0A0E"/>
                </a:solidFill>
                <a:latin typeface="Times New Roman" pitchFamily="18" charset="0"/>
              </a:rPr>
              <a:t>现代应用系统</a:t>
            </a:r>
          </a:p>
        </p:txBody>
      </p:sp>
      <p:sp>
        <p:nvSpPr>
          <p:cNvPr id="1503237" name="AutoShape 5">
            <a:hlinkClick r:id="rId4" action="ppaction://hlinksldjump" highlightClick="1"/>
          </p:cNvPr>
          <p:cNvSpPr>
            <a:spLocks noChangeArrowheads="1"/>
          </p:cNvSpPr>
          <p:nvPr/>
        </p:nvSpPr>
        <p:spPr bwMode="auto">
          <a:xfrm>
            <a:off x="1835150" y="3644900"/>
            <a:ext cx="5486400" cy="690563"/>
          </a:xfrm>
          <a:prstGeom prst="actionButtonBlank">
            <a:avLst/>
          </a:prstGeom>
          <a:noFill/>
          <a:ln w="9525">
            <a:noFill/>
            <a:miter lim="800000"/>
            <a:headEnd/>
            <a:tailEnd/>
          </a:ln>
          <a:effectLst/>
        </p:spPr>
        <p:txBody>
          <a:bodyPr wrap="none" anchor="ctr"/>
          <a:lstStyle/>
          <a:p>
            <a:r>
              <a:rPr kumimoji="1" lang="en-US" altLang="zh-CN" sz="3200" b="1" dirty="0">
                <a:solidFill>
                  <a:srgbClr val="0A0A0E"/>
                </a:solidFill>
                <a:latin typeface="Times New Roman" pitchFamily="18" charset="0"/>
              </a:rPr>
              <a:t> </a:t>
            </a:r>
            <a:r>
              <a:rPr kumimoji="1" lang="en-US" altLang="zh-CN" sz="3200" b="1" dirty="0" smtClean="0">
                <a:solidFill>
                  <a:srgbClr val="0A0A0E"/>
                </a:solidFill>
                <a:latin typeface="Times New Roman" pitchFamily="18" charset="0"/>
              </a:rPr>
              <a:t>9.3 </a:t>
            </a:r>
            <a:r>
              <a:rPr kumimoji="1" lang="zh-CN" altLang="en-US" sz="3200" b="1" dirty="0">
                <a:solidFill>
                  <a:srgbClr val="0A0A0E"/>
                </a:solidFill>
                <a:latin typeface="Times New Roman" pitchFamily="18" charset="0"/>
              </a:rPr>
              <a:t>电子商务及应用</a:t>
            </a:r>
          </a:p>
        </p:txBody>
      </p:sp>
      <p:sp>
        <p:nvSpPr>
          <p:cNvPr id="1503238" name="AutoShape 6">
            <a:hlinkClick r:id="rId5" action="ppaction://hlinksldjump" highlightClick="1"/>
          </p:cNvPr>
          <p:cNvSpPr>
            <a:spLocks noChangeArrowheads="1"/>
          </p:cNvSpPr>
          <p:nvPr/>
        </p:nvSpPr>
        <p:spPr bwMode="auto">
          <a:xfrm>
            <a:off x="1835150" y="4437063"/>
            <a:ext cx="5473700" cy="690562"/>
          </a:xfrm>
          <a:prstGeom prst="actionButtonBlank">
            <a:avLst/>
          </a:prstGeom>
          <a:noFill/>
          <a:ln w="9525">
            <a:noFill/>
            <a:miter lim="800000"/>
            <a:headEnd/>
            <a:tailEnd/>
          </a:ln>
          <a:effectLst/>
        </p:spPr>
        <p:txBody>
          <a:bodyPr wrap="none" anchor="ctr"/>
          <a:lstStyle/>
          <a:p>
            <a:r>
              <a:rPr kumimoji="1" lang="en-US" altLang="zh-CN" sz="3200" b="1" dirty="0" smtClean="0">
                <a:solidFill>
                  <a:srgbClr val="0A0A0E"/>
                </a:solidFill>
                <a:latin typeface="Times New Roman" pitchFamily="18" charset="0"/>
              </a:rPr>
              <a:t>9.4 </a:t>
            </a:r>
            <a:r>
              <a:rPr kumimoji="1" lang="zh-CN" altLang="en-US" sz="3200" b="1" dirty="0">
                <a:solidFill>
                  <a:srgbClr val="0A0A0E"/>
                </a:solidFill>
                <a:latin typeface="Times New Roman" pitchFamily="18" charset="0"/>
              </a:rPr>
              <a:t>现代信息系统的发展趋势</a:t>
            </a:r>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0882" name="Rectangle 2"/>
          <p:cNvSpPr>
            <a:spLocks noGrp="1" noChangeArrowheads="1"/>
          </p:cNvSpPr>
          <p:nvPr>
            <p:ph type="body" idx="1"/>
          </p:nvPr>
        </p:nvSpPr>
        <p:spPr/>
        <p:txBody>
          <a:bodyPr/>
          <a:lstStyle/>
          <a:p>
            <a:pPr marL="0" indent="0">
              <a:buClr>
                <a:srgbClr val="FFFF00"/>
              </a:buClr>
              <a:buFont typeface="Wingdings" pitchFamily="2" charset="2"/>
              <a:buChar char="F"/>
            </a:pPr>
            <a:r>
              <a:rPr lang="zh-CN" altLang="en-US"/>
              <a:t>数据挖掘的技术</a:t>
            </a:r>
            <a:endParaRPr lang="zh-CN" altLang="en-US" sz="3600"/>
          </a:p>
          <a:p>
            <a:pPr marL="357188" lvl="1" indent="0">
              <a:buFont typeface="Wingdings" pitchFamily="2" charset="2"/>
              <a:buNone/>
            </a:pPr>
            <a:r>
              <a:rPr lang="zh-CN" altLang="en-US">
                <a:solidFill>
                  <a:srgbClr val="0A0A0E"/>
                </a:solidFill>
                <a:latin typeface="Times New Roman" pitchFamily="18" charset="0"/>
              </a:rPr>
              <a:t>数据挖掘技术是以人工智能未基础，并利用其他技术，如多元统计分析方法等而形成的。最常用的数据挖掘技术是</a:t>
            </a:r>
            <a:r>
              <a:rPr lang="en-US" altLang="zh-CN">
                <a:solidFill>
                  <a:srgbClr val="0A0A0E"/>
                </a:solidFill>
                <a:latin typeface="Times New Roman" pitchFamily="18" charset="0"/>
              </a:rPr>
              <a:t>:</a:t>
            </a:r>
            <a:r>
              <a:rPr lang="zh-CN" altLang="en-US">
                <a:solidFill>
                  <a:srgbClr val="0A0A0E"/>
                </a:solidFill>
                <a:latin typeface="Times New Roman" pitchFamily="18" charset="0"/>
              </a:rPr>
              <a:t>人工神经网络、遗传算法、简单贝叶斯、模糊和粗集方法</a:t>
            </a:r>
            <a:r>
              <a:rPr lang="zh-CN" altLang="en-US">
                <a:solidFill>
                  <a:srgbClr val="0A0A0E"/>
                </a:solidFill>
              </a:rPr>
              <a:t> </a:t>
            </a:r>
          </a:p>
        </p:txBody>
      </p:sp>
      <p:sp>
        <p:nvSpPr>
          <p:cNvPr id="1530883" name="AutoShape 3">
            <a:hlinkClick r:id="" action="ppaction://noaction" highlightClick="1"/>
          </p:cNvPr>
          <p:cNvSpPr>
            <a:spLocks noChangeArrowheads="1"/>
          </p:cNvSpPr>
          <p:nvPr/>
        </p:nvSpPr>
        <p:spPr bwMode="auto">
          <a:xfrm>
            <a:off x="827088" y="836613"/>
            <a:ext cx="5186362" cy="914400"/>
          </a:xfrm>
          <a:prstGeom prst="actionButtonBlank">
            <a:avLst/>
          </a:prstGeom>
          <a:noFill/>
          <a:ln w="9525">
            <a:noFill/>
            <a:miter lim="800000"/>
            <a:headEnd/>
            <a:tailEnd/>
          </a:ln>
          <a:effectLst/>
        </p:spPr>
        <p:txBody>
          <a:bodyPr wrap="none" anchor="ctr"/>
          <a:lstStyle/>
          <a:p>
            <a:r>
              <a:rPr lang="en-US" altLang="zh-CN" sz="3200">
                <a:solidFill>
                  <a:srgbClr val="0A0A0E"/>
                </a:solidFill>
              </a:rPr>
              <a:t> 2. </a:t>
            </a:r>
            <a:r>
              <a:rPr lang="zh-CN" altLang="en-US" sz="3200">
                <a:solidFill>
                  <a:srgbClr val="0A0A0E"/>
                </a:solidFill>
              </a:rPr>
              <a:t>数据挖掘技术及其应用</a:t>
            </a:r>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1906" name="Rectangle 2"/>
          <p:cNvSpPr>
            <a:spLocks noGrp="1" noChangeArrowheads="1"/>
          </p:cNvSpPr>
          <p:nvPr>
            <p:ph type="body" idx="1"/>
          </p:nvPr>
        </p:nvSpPr>
        <p:spPr>
          <a:xfrm>
            <a:off x="684213" y="2017713"/>
            <a:ext cx="8270875" cy="4114800"/>
          </a:xfrm>
        </p:spPr>
        <p:txBody>
          <a:bodyPr/>
          <a:lstStyle/>
          <a:p>
            <a:pPr marL="0" indent="0">
              <a:buClr>
                <a:srgbClr val="FFFF00"/>
              </a:buClr>
              <a:buFont typeface="Wingdings" pitchFamily="2" charset="2"/>
              <a:buChar char="F"/>
            </a:pPr>
            <a:r>
              <a:rPr lang="zh-CN" altLang="en-US" sz="2800">
                <a:solidFill>
                  <a:srgbClr val="0A0A0E"/>
                </a:solidFill>
              </a:rPr>
              <a:t>数据挖掘的应用</a:t>
            </a:r>
            <a:endParaRPr lang="zh-CN" altLang="en-US">
              <a:solidFill>
                <a:srgbClr val="0A0A0E"/>
              </a:solidFill>
            </a:endParaRPr>
          </a:p>
          <a:p>
            <a:pPr marL="450850" lvl="1" indent="-271463">
              <a:buClr>
                <a:schemeClr val="accent2"/>
              </a:buClr>
              <a:buSzPct val="60000"/>
              <a:buFont typeface="Wingdings" pitchFamily="2" charset="2"/>
              <a:buChar char="l"/>
            </a:pPr>
            <a:r>
              <a:rPr lang="zh-CN" altLang="en-US" sz="2400">
                <a:solidFill>
                  <a:srgbClr val="0A0A0E"/>
                </a:solidFill>
              </a:rPr>
              <a:t>金融投资。金融事务需要搜集和处理大量数据，对这些数据进行分析，发现其数据模式及特征，观察金融市场的变化趋势。商业银行业务的利润和风险是共存的，为了保证最大的利润和最小的风险，必须对帐户进行科学的分析和归类，并进行信用评估</a:t>
            </a:r>
          </a:p>
          <a:p>
            <a:pPr marL="450850" lvl="1" indent="-271463">
              <a:buClr>
                <a:schemeClr val="accent2"/>
              </a:buClr>
              <a:buSzPct val="60000"/>
              <a:buFont typeface="Wingdings" pitchFamily="2" charset="2"/>
              <a:buChar char="l"/>
            </a:pPr>
            <a:r>
              <a:rPr lang="zh-CN" altLang="en-US" sz="2400">
                <a:solidFill>
                  <a:srgbClr val="0A0A0E"/>
                </a:solidFill>
              </a:rPr>
              <a:t>保险决策。分析决定医疗保险的主要因素；预测顾客保险的模式</a:t>
            </a:r>
          </a:p>
        </p:txBody>
      </p:sp>
      <p:sp>
        <p:nvSpPr>
          <p:cNvPr id="1531907" name="AutoShape 3">
            <a:hlinkClick r:id="" action="ppaction://noaction" highlightClick="1"/>
          </p:cNvPr>
          <p:cNvSpPr>
            <a:spLocks noChangeArrowheads="1"/>
          </p:cNvSpPr>
          <p:nvPr/>
        </p:nvSpPr>
        <p:spPr bwMode="auto">
          <a:xfrm>
            <a:off x="1116013" y="908050"/>
            <a:ext cx="5186362" cy="914400"/>
          </a:xfrm>
          <a:prstGeom prst="actionButtonBlank">
            <a:avLst/>
          </a:prstGeom>
          <a:noFill/>
          <a:ln w="9525">
            <a:noFill/>
            <a:miter lim="800000"/>
            <a:headEnd/>
            <a:tailEnd/>
          </a:ln>
          <a:effectLst/>
        </p:spPr>
        <p:txBody>
          <a:bodyPr wrap="none" anchor="ctr"/>
          <a:lstStyle/>
          <a:p>
            <a:r>
              <a:rPr lang="en-US" altLang="zh-CN" sz="3200">
                <a:solidFill>
                  <a:srgbClr val="0A0A0E"/>
                </a:solidFill>
              </a:rPr>
              <a:t> 2. </a:t>
            </a:r>
            <a:r>
              <a:rPr lang="zh-CN" altLang="en-US" sz="3200">
                <a:solidFill>
                  <a:srgbClr val="0A0A0E"/>
                </a:solidFill>
              </a:rPr>
              <a:t>数据挖掘技术及其应用</a:t>
            </a:r>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2930" name="Rectangle 2"/>
          <p:cNvSpPr>
            <a:spLocks noGrp="1" noChangeArrowheads="1"/>
          </p:cNvSpPr>
          <p:nvPr>
            <p:ph type="body" sz="half" idx="1"/>
          </p:nvPr>
        </p:nvSpPr>
        <p:spPr>
          <a:xfrm>
            <a:off x="685800" y="1981200"/>
            <a:ext cx="7773988" cy="4256088"/>
          </a:xfrm>
        </p:spPr>
        <p:txBody>
          <a:bodyPr/>
          <a:lstStyle/>
          <a:p>
            <a:pPr marL="0" indent="0">
              <a:buClr>
                <a:srgbClr val="FFFFFF"/>
              </a:buClr>
              <a:buFont typeface="Wingdings" pitchFamily="2" charset="2"/>
              <a:buNone/>
            </a:pPr>
            <a:r>
              <a:rPr lang="en-US" altLang="zh-CN" sz="2800"/>
              <a:t>1. </a:t>
            </a:r>
            <a:r>
              <a:rPr lang="zh-CN" altLang="en-US" sz="2800"/>
              <a:t>经营分析</a:t>
            </a:r>
            <a:endParaRPr lang="zh-CN" altLang="en-US" sz="2800">
              <a:solidFill>
                <a:srgbClr val="FFFFFF"/>
              </a:solidFill>
            </a:endParaRPr>
          </a:p>
          <a:p>
            <a:pPr marL="531813" lvl="1" indent="-352425"/>
            <a:r>
              <a:rPr lang="zh-CN" altLang="en-US" sz="2400">
                <a:solidFill>
                  <a:srgbClr val="0A0A0E"/>
                </a:solidFill>
                <a:latin typeface="Times New Roman" pitchFamily="18" charset="0"/>
              </a:rPr>
              <a:t>经营指标分析</a:t>
            </a:r>
            <a:r>
              <a:rPr lang="en-US" altLang="zh-CN" sz="2400">
                <a:solidFill>
                  <a:srgbClr val="0A0A0E"/>
                </a:solidFill>
                <a:latin typeface="Times New Roman" pitchFamily="18" charset="0"/>
              </a:rPr>
              <a:t>: </a:t>
            </a:r>
            <a:r>
              <a:rPr lang="zh-CN" altLang="en-US" sz="2400">
                <a:solidFill>
                  <a:srgbClr val="0A0A0E"/>
                </a:solidFill>
                <a:latin typeface="Times New Roman" pitchFamily="18" charset="0"/>
              </a:rPr>
              <a:t>指对企业不同的业务流程和业务环节的指标进行搜集和分析</a:t>
            </a:r>
          </a:p>
          <a:p>
            <a:pPr marL="531813" lvl="1" indent="-352425"/>
            <a:r>
              <a:rPr lang="zh-CN" altLang="en-US" sz="2400">
                <a:solidFill>
                  <a:srgbClr val="0A0A0E"/>
                </a:solidFill>
                <a:latin typeface="Times New Roman" pitchFamily="18" charset="0"/>
              </a:rPr>
              <a:t>经营业绩分析</a:t>
            </a:r>
            <a:r>
              <a:rPr lang="en-US" altLang="zh-CN" sz="2400">
                <a:solidFill>
                  <a:srgbClr val="0A0A0E"/>
                </a:solidFill>
                <a:latin typeface="Times New Roman" pitchFamily="18" charset="0"/>
              </a:rPr>
              <a:t>: </a:t>
            </a:r>
            <a:r>
              <a:rPr lang="zh-CN" altLang="en-US" sz="2400">
                <a:solidFill>
                  <a:srgbClr val="0A0A0E"/>
                </a:solidFill>
                <a:latin typeface="Times New Roman" pitchFamily="18" charset="0"/>
              </a:rPr>
              <a:t>指对各部门的营业额、销售量等进行统计，在此基础上，进行同期比较分析、应收分析、盈亏分析、各种商品的风险度分析等</a:t>
            </a:r>
          </a:p>
          <a:p>
            <a:pPr marL="531813" lvl="1" indent="-352425"/>
            <a:r>
              <a:rPr lang="zh-CN" altLang="en-US" sz="2400">
                <a:solidFill>
                  <a:srgbClr val="0A0A0E"/>
                </a:solidFill>
                <a:latin typeface="Times New Roman" pitchFamily="18" charset="0"/>
              </a:rPr>
              <a:t>财务分析</a:t>
            </a:r>
            <a:r>
              <a:rPr lang="en-US" altLang="zh-CN" sz="2400">
                <a:solidFill>
                  <a:srgbClr val="0A0A0E"/>
                </a:solidFill>
                <a:latin typeface="Times New Roman" pitchFamily="18" charset="0"/>
              </a:rPr>
              <a:t>: </a:t>
            </a:r>
            <a:r>
              <a:rPr lang="zh-CN" altLang="en-US" sz="2400">
                <a:solidFill>
                  <a:srgbClr val="0A0A0E"/>
                </a:solidFill>
                <a:latin typeface="Times New Roman" pitchFamily="18" charset="0"/>
              </a:rPr>
              <a:t>指对企业财务数据中的利润、费用支出、资金占用及其他具体经济指标进行有效分析</a:t>
            </a:r>
          </a:p>
        </p:txBody>
      </p:sp>
      <p:sp>
        <p:nvSpPr>
          <p:cNvPr id="1532931" name="AutoShape 3">
            <a:hlinkClick r:id="" action="ppaction://noaction" highlightClick="1"/>
          </p:cNvPr>
          <p:cNvSpPr>
            <a:spLocks noChangeArrowheads="1"/>
          </p:cNvSpPr>
          <p:nvPr/>
        </p:nvSpPr>
        <p:spPr bwMode="auto">
          <a:xfrm>
            <a:off x="1476375" y="981075"/>
            <a:ext cx="3170238"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9.1.3 </a:t>
            </a:r>
            <a:r>
              <a:rPr lang="zh-CN" altLang="en-US" sz="3200" dirty="0">
                <a:solidFill>
                  <a:srgbClr val="0A0A0E"/>
                </a:solidFill>
              </a:rPr>
              <a:t>商业智能 </a:t>
            </a:r>
          </a:p>
        </p:txBody>
      </p:sp>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3954" name="Rectangle 2"/>
          <p:cNvSpPr>
            <a:spLocks noGrp="1" noChangeArrowheads="1"/>
          </p:cNvSpPr>
          <p:nvPr>
            <p:ph type="body" sz="half" idx="1"/>
          </p:nvPr>
        </p:nvSpPr>
        <p:spPr>
          <a:xfrm>
            <a:off x="1182688" y="2017713"/>
            <a:ext cx="7773987" cy="4114800"/>
          </a:xfrm>
        </p:spPr>
        <p:txBody>
          <a:bodyPr/>
          <a:lstStyle/>
          <a:p>
            <a:pPr marL="0" indent="0">
              <a:buClr>
                <a:srgbClr val="FFFFFF"/>
              </a:buClr>
              <a:buFont typeface="Wingdings" pitchFamily="2" charset="2"/>
              <a:buNone/>
            </a:pPr>
            <a:r>
              <a:rPr lang="en-US" altLang="zh-CN" sz="2800"/>
              <a:t>2. </a:t>
            </a:r>
            <a:r>
              <a:rPr lang="zh-CN" altLang="en-US" sz="2800"/>
              <a:t>战略决策支持</a:t>
            </a:r>
            <a:endParaRPr lang="zh-CN" altLang="en-US" sz="2800">
              <a:solidFill>
                <a:srgbClr val="FFFFFF"/>
              </a:solidFill>
            </a:endParaRPr>
          </a:p>
          <a:p>
            <a:pPr marL="531813" lvl="1" indent="-352425"/>
            <a:r>
              <a:rPr lang="zh-CN" altLang="en-US" sz="2400">
                <a:solidFill>
                  <a:srgbClr val="0A0A0E"/>
                </a:solidFill>
                <a:latin typeface="Times New Roman" pitchFamily="18" charset="0"/>
              </a:rPr>
              <a:t>商业智能对战略决策的支持，分别表现在对公司战略、业务战略和职能战略的支持上</a:t>
            </a:r>
          </a:p>
          <a:p>
            <a:pPr marL="0" indent="0">
              <a:buFont typeface="Wingdings" pitchFamily="2" charset="2"/>
              <a:buNone/>
            </a:pPr>
            <a:r>
              <a:rPr lang="en-US" altLang="zh-CN" sz="2400">
                <a:solidFill>
                  <a:srgbClr val="0A0A0E"/>
                </a:solidFill>
              </a:rPr>
              <a:t>3.</a:t>
            </a:r>
            <a:r>
              <a:rPr lang="zh-CN" altLang="en-US" sz="2400">
                <a:solidFill>
                  <a:srgbClr val="0A0A0E"/>
                </a:solidFill>
              </a:rPr>
              <a:t>绩效管理 </a:t>
            </a:r>
          </a:p>
          <a:p>
            <a:pPr marL="531813" lvl="1" indent="-352425"/>
            <a:r>
              <a:rPr lang="zh-CN" altLang="en-US" sz="2400">
                <a:solidFill>
                  <a:srgbClr val="0A0A0E"/>
                </a:solidFill>
                <a:latin typeface="Times New Roman" pitchFamily="18" charset="0"/>
              </a:rPr>
              <a:t>商业智能技术能够从企业各种应用系统中提取出各种基础绩效指标与关键绩效指标</a:t>
            </a:r>
            <a:r>
              <a:rPr lang="en-US" altLang="zh-CN" sz="2400">
                <a:solidFill>
                  <a:srgbClr val="0A0A0E"/>
                </a:solidFill>
                <a:latin typeface="Times New Roman" pitchFamily="18" charset="0"/>
              </a:rPr>
              <a:t>(Key Performance Indicator</a:t>
            </a:r>
            <a:r>
              <a:rPr lang="zh-CN" altLang="en-US" sz="2400">
                <a:solidFill>
                  <a:srgbClr val="0A0A0E"/>
                </a:solidFill>
                <a:latin typeface="Times New Roman" pitchFamily="18" charset="0"/>
              </a:rPr>
              <a:t>，</a:t>
            </a:r>
            <a:r>
              <a:rPr lang="en-US" altLang="zh-CN" sz="2400">
                <a:solidFill>
                  <a:srgbClr val="0A0A0E"/>
                </a:solidFill>
                <a:latin typeface="Times New Roman" pitchFamily="18" charset="0"/>
              </a:rPr>
              <a:t>KPI),</a:t>
            </a:r>
            <a:r>
              <a:rPr lang="zh-CN" altLang="en-US" sz="2400">
                <a:solidFill>
                  <a:srgbClr val="0A0A0E"/>
                </a:solidFill>
                <a:latin typeface="Times New Roman" pitchFamily="18" charset="0"/>
              </a:rPr>
              <a:t>并以此为依据考核员工的绩效</a:t>
            </a:r>
            <a:endParaRPr lang="zh-CN" altLang="en-US" sz="2400">
              <a:solidFill>
                <a:srgbClr val="0A0A0E"/>
              </a:solidFill>
            </a:endParaRPr>
          </a:p>
          <a:p>
            <a:pPr marL="531813" lvl="1" indent="-352425">
              <a:lnSpc>
                <a:spcPct val="105000"/>
              </a:lnSpc>
              <a:buClr>
                <a:srgbClr val="FFFFFF"/>
              </a:buClr>
            </a:pPr>
            <a:endParaRPr lang="en-US" altLang="zh-CN" sz="2400">
              <a:solidFill>
                <a:srgbClr val="0A0A0E"/>
              </a:solidFill>
              <a:latin typeface="Times New Roman" pitchFamily="18" charset="0"/>
            </a:endParaRPr>
          </a:p>
        </p:txBody>
      </p:sp>
      <p:sp>
        <p:nvSpPr>
          <p:cNvPr id="1533956" name="AutoShape 4">
            <a:hlinkClick r:id="" action="ppaction://noaction" highlightClick="1"/>
          </p:cNvPr>
          <p:cNvSpPr>
            <a:spLocks noChangeArrowheads="1"/>
          </p:cNvSpPr>
          <p:nvPr/>
        </p:nvSpPr>
        <p:spPr bwMode="auto">
          <a:xfrm>
            <a:off x="1547813" y="908050"/>
            <a:ext cx="3170237"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9.1.3 </a:t>
            </a:r>
            <a:r>
              <a:rPr lang="zh-CN" altLang="en-US" sz="3200" dirty="0">
                <a:solidFill>
                  <a:srgbClr val="0A0A0E"/>
                </a:solidFill>
              </a:rPr>
              <a:t>商业智能 </a:t>
            </a:r>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4978" name="Rectangle 2"/>
          <p:cNvSpPr>
            <a:spLocks noGrp="1" noChangeArrowheads="1"/>
          </p:cNvSpPr>
          <p:nvPr>
            <p:ph type="body" idx="1"/>
          </p:nvPr>
        </p:nvSpPr>
        <p:spPr>
          <a:xfrm>
            <a:off x="685800" y="1981200"/>
            <a:ext cx="7772400" cy="4184650"/>
          </a:xfrm>
        </p:spPr>
        <p:txBody>
          <a:bodyPr/>
          <a:lstStyle/>
          <a:p>
            <a:pPr marL="0" indent="0">
              <a:spcBef>
                <a:spcPct val="0"/>
              </a:spcBef>
              <a:buFontTx/>
              <a:buNone/>
            </a:pPr>
            <a:r>
              <a:rPr lang="en-US" altLang="zh-CN" sz="2800" dirty="0" smtClean="0"/>
              <a:t>9.2.1 </a:t>
            </a:r>
            <a:r>
              <a:rPr lang="zh-CN" altLang="en-US" sz="2800" dirty="0"/>
              <a:t>企业资源计划</a:t>
            </a:r>
            <a:endParaRPr lang="zh-CN" altLang="en-US" dirty="0"/>
          </a:p>
          <a:p>
            <a:pPr marL="179388" lvl="1" indent="0">
              <a:buFontTx/>
              <a:buNone/>
            </a:pPr>
            <a:r>
              <a:rPr lang="en-US" altLang="zh-CN" sz="2400" dirty="0">
                <a:latin typeface="Times New Roman" pitchFamily="18" charset="0"/>
              </a:rPr>
              <a:t>1.ERP</a:t>
            </a:r>
            <a:r>
              <a:rPr lang="zh-CN" altLang="en-US" sz="2400" dirty="0">
                <a:latin typeface="Times New Roman" pitchFamily="18" charset="0"/>
              </a:rPr>
              <a:t>概念</a:t>
            </a:r>
          </a:p>
          <a:p>
            <a:pPr marL="723900" lvl="2" indent="-365125">
              <a:buFont typeface="Wingdings" pitchFamily="2" charset="2"/>
              <a:buChar char="F"/>
            </a:pPr>
            <a:r>
              <a:rPr lang="zh-CN" altLang="en-US" sz="2000" dirty="0">
                <a:latin typeface="Arial"/>
              </a:rPr>
              <a:t>“</a:t>
            </a:r>
            <a:r>
              <a:rPr lang="zh-CN" altLang="en-US" sz="2000" dirty="0">
                <a:latin typeface="Times New Roman" pitchFamily="18" charset="0"/>
              </a:rPr>
              <a:t>企业资源</a:t>
            </a:r>
            <a:r>
              <a:rPr lang="zh-CN" altLang="en-US" sz="2000" dirty="0">
                <a:latin typeface="Arial"/>
              </a:rPr>
              <a:t>”</a:t>
            </a:r>
            <a:r>
              <a:rPr lang="zh-CN" altLang="en-US" sz="2000" dirty="0">
                <a:latin typeface="Times New Roman" pitchFamily="18" charset="0"/>
              </a:rPr>
              <a:t>是指支持企业业务运作和战略运作的事物，也就是我们常说的人、财、物</a:t>
            </a:r>
          </a:p>
          <a:p>
            <a:pPr marL="723900" lvl="2" indent="-365125">
              <a:buFont typeface="Wingdings" pitchFamily="2" charset="2"/>
              <a:buChar char="F"/>
            </a:pPr>
            <a:r>
              <a:rPr lang="en-US" altLang="zh-CN" sz="2000" dirty="0">
                <a:latin typeface="Times New Roman" pitchFamily="18" charset="0"/>
              </a:rPr>
              <a:t>ERP</a:t>
            </a:r>
            <a:r>
              <a:rPr lang="zh-CN" altLang="en-US" sz="2000" dirty="0">
                <a:latin typeface="Times New Roman" pitchFamily="18" charset="0"/>
              </a:rPr>
              <a:t>就是一个有效地组织、计划和实施企业的人、财、物管理的系统，它依靠</a:t>
            </a:r>
            <a:r>
              <a:rPr lang="en-US" altLang="zh-CN" sz="2000" dirty="0">
                <a:latin typeface="Times New Roman" pitchFamily="18" charset="0"/>
              </a:rPr>
              <a:t>IT</a:t>
            </a:r>
            <a:r>
              <a:rPr lang="zh-CN" altLang="en-US" sz="2000" dirty="0">
                <a:latin typeface="Times New Roman" pitchFamily="18" charset="0"/>
              </a:rPr>
              <a:t>的技术和手段以保证其信息的集成性、实时性和统一性。通过</a:t>
            </a:r>
            <a:r>
              <a:rPr lang="en-US" altLang="zh-CN" sz="2000" dirty="0">
                <a:latin typeface="Times New Roman" pitchFamily="18" charset="0"/>
              </a:rPr>
              <a:t>ERP</a:t>
            </a:r>
            <a:r>
              <a:rPr lang="zh-CN" altLang="en-US" sz="2000" dirty="0">
                <a:latin typeface="Times New Roman" pitchFamily="18" charset="0"/>
              </a:rPr>
              <a:t>的使用，使企业的生产过程能及时、高质地完成客户的订单，最大程度地发挥这些资源的作用，并根据客户订单及生产状况做出调整资源的决策</a:t>
            </a:r>
          </a:p>
        </p:txBody>
      </p:sp>
      <p:sp>
        <p:nvSpPr>
          <p:cNvPr id="1534980" name="AutoShape 4">
            <a:hlinkClick r:id="" action="ppaction://noaction" highlightClick="1"/>
          </p:cNvPr>
          <p:cNvSpPr>
            <a:spLocks noChangeArrowheads="1"/>
          </p:cNvSpPr>
          <p:nvPr/>
        </p:nvSpPr>
        <p:spPr bwMode="auto">
          <a:xfrm>
            <a:off x="1619250" y="692150"/>
            <a:ext cx="3817938" cy="914400"/>
          </a:xfrm>
          <a:prstGeom prst="actionButtonBlank">
            <a:avLst/>
          </a:prstGeom>
          <a:noFill/>
          <a:ln w="9525">
            <a:noFill/>
            <a:miter lim="800000"/>
            <a:headEnd/>
            <a:tailEnd/>
          </a:ln>
          <a:effectLst/>
        </p:spPr>
        <p:txBody>
          <a:bodyPr wrap="none" anchor="ctr"/>
          <a:lstStyle/>
          <a:p>
            <a:r>
              <a:rPr lang="en-US" altLang="zh-CN" sz="3200" dirty="0">
                <a:solidFill>
                  <a:srgbClr val="0A0A0E"/>
                </a:solidFill>
              </a:rPr>
              <a:t> </a:t>
            </a:r>
            <a:r>
              <a:rPr lang="en-US" altLang="zh-CN" sz="3200" dirty="0" smtClean="0">
                <a:solidFill>
                  <a:srgbClr val="0A0A0E"/>
                </a:solidFill>
              </a:rPr>
              <a:t>9.2 </a:t>
            </a:r>
            <a:r>
              <a:rPr lang="zh-CN" altLang="en-US" sz="3200" dirty="0">
                <a:solidFill>
                  <a:srgbClr val="0A0A0E"/>
                </a:solidFill>
              </a:rPr>
              <a:t>现代应用系统</a:t>
            </a:r>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02" name="Rectangle 2"/>
          <p:cNvSpPr>
            <a:spLocks noGrp="1" noChangeArrowheads="1"/>
          </p:cNvSpPr>
          <p:nvPr>
            <p:ph type="body" idx="1"/>
          </p:nvPr>
        </p:nvSpPr>
        <p:spPr>
          <a:xfrm>
            <a:off x="685800" y="1981200"/>
            <a:ext cx="7772400" cy="4184650"/>
          </a:xfrm>
        </p:spPr>
        <p:txBody>
          <a:bodyPr/>
          <a:lstStyle/>
          <a:p>
            <a:pPr marL="0" indent="0">
              <a:lnSpc>
                <a:spcPct val="110000"/>
              </a:lnSpc>
              <a:buFontTx/>
              <a:buNone/>
            </a:pPr>
            <a:r>
              <a:rPr lang="en-US" altLang="zh-CN" sz="2800"/>
              <a:t>ERP</a:t>
            </a:r>
            <a:r>
              <a:rPr lang="zh-CN" altLang="en-US" sz="2800"/>
              <a:t>是建立在信息技术基础上，采用系统化的管理思想为企业决策层及员工提供决策运行手段的管理平台。</a:t>
            </a:r>
            <a:r>
              <a:rPr lang="en-US" altLang="zh-CN" sz="2800"/>
              <a:t>ERP</a:t>
            </a:r>
            <a:r>
              <a:rPr lang="zh-CN" altLang="en-US" sz="2800"/>
              <a:t>系统集中信息技术与先进的管理思想于一身，成为现代企业的运行模式，反映时代对企业合理调配资源，最大化地创造社会财富的要求，成为企业在信息时代生存、发展的基石</a:t>
            </a:r>
          </a:p>
        </p:txBody>
      </p:sp>
      <p:sp>
        <p:nvSpPr>
          <p:cNvPr id="1536004" name="AutoShape 4">
            <a:hlinkClick r:id="" action="ppaction://noaction" highlightClick="1"/>
          </p:cNvPr>
          <p:cNvSpPr>
            <a:spLocks noChangeArrowheads="1"/>
          </p:cNvSpPr>
          <p:nvPr/>
        </p:nvSpPr>
        <p:spPr bwMode="auto">
          <a:xfrm>
            <a:off x="1258888" y="1125538"/>
            <a:ext cx="4249737" cy="914400"/>
          </a:xfrm>
          <a:prstGeom prst="actionButtonBlank">
            <a:avLst/>
          </a:prstGeom>
          <a:noFill/>
          <a:ln w="9525">
            <a:noFill/>
            <a:miter lim="800000"/>
            <a:headEnd/>
            <a:tailEnd/>
          </a:ln>
          <a:effectLst/>
        </p:spPr>
        <p:txBody>
          <a:bodyPr wrap="none" anchor="ctr"/>
          <a:lstStyle/>
          <a:p>
            <a:r>
              <a:rPr lang="en-US" altLang="zh-CN" sz="3200">
                <a:solidFill>
                  <a:srgbClr val="0A0A0E"/>
                </a:solidFill>
              </a:rPr>
              <a:t>1. </a:t>
            </a:r>
            <a:r>
              <a:rPr lang="zh-CN" altLang="en-US" sz="3200">
                <a:solidFill>
                  <a:srgbClr val="0A0A0E"/>
                </a:solidFill>
              </a:rPr>
              <a:t>企业资源计划概念</a:t>
            </a:r>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026" name="Rectangle 2"/>
          <p:cNvSpPr>
            <a:spLocks noGrp="1" noChangeArrowheads="1"/>
          </p:cNvSpPr>
          <p:nvPr>
            <p:ph type="body" idx="1"/>
          </p:nvPr>
        </p:nvSpPr>
        <p:spPr>
          <a:xfrm>
            <a:off x="685800" y="1981200"/>
            <a:ext cx="7772400" cy="4184650"/>
          </a:xfrm>
        </p:spPr>
        <p:txBody>
          <a:bodyPr/>
          <a:lstStyle/>
          <a:p>
            <a:pPr marL="0" indent="0">
              <a:lnSpc>
                <a:spcPct val="110000"/>
              </a:lnSpc>
              <a:buFontTx/>
              <a:buNone/>
            </a:pPr>
            <a:r>
              <a:rPr lang="en-US" altLang="zh-CN" sz="2800"/>
              <a:t>2.ERP</a:t>
            </a:r>
            <a:r>
              <a:rPr lang="zh-CN" altLang="en-US" sz="2800"/>
              <a:t>发展阶段</a:t>
            </a:r>
          </a:p>
          <a:p>
            <a:pPr marL="531813" lvl="1" indent="-352425">
              <a:lnSpc>
                <a:spcPct val="110000"/>
              </a:lnSpc>
            </a:pPr>
            <a:r>
              <a:rPr lang="zh-CN" altLang="en-US" sz="2400">
                <a:solidFill>
                  <a:srgbClr val="0A0A0E"/>
                </a:solidFill>
                <a:latin typeface="Times New Roman" pitchFamily="18" charset="0"/>
              </a:rPr>
              <a:t>企业的信息管理系统</a:t>
            </a:r>
          </a:p>
          <a:p>
            <a:pPr marL="531813" lvl="1" indent="-352425">
              <a:lnSpc>
                <a:spcPct val="110000"/>
              </a:lnSpc>
            </a:pPr>
            <a:r>
              <a:rPr lang="zh-CN" altLang="en-US" sz="2400">
                <a:solidFill>
                  <a:srgbClr val="0A0A0E"/>
                </a:solidFill>
                <a:latin typeface="Times New Roman" pitchFamily="18" charset="0"/>
              </a:rPr>
              <a:t>库存订货计划（</a:t>
            </a:r>
            <a:r>
              <a:rPr lang="en-US" altLang="zh-CN" sz="2400">
                <a:solidFill>
                  <a:srgbClr val="0A0A0E"/>
                </a:solidFill>
                <a:latin typeface="Times New Roman" pitchFamily="18" charset="0"/>
              </a:rPr>
              <a:t>Material Requirements Planning</a:t>
            </a:r>
            <a:r>
              <a:rPr lang="zh-CN" altLang="en-US" sz="2400">
                <a:solidFill>
                  <a:srgbClr val="0A0A0E"/>
                </a:solidFill>
                <a:latin typeface="Times New Roman" pitchFamily="18" charset="0"/>
              </a:rPr>
              <a:t>，</a:t>
            </a:r>
            <a:r>
              <a:rPr lang="en-US" altLang="zh-CN" sz="2400">
                <a:solidFill>
                  <a:srgbClr val="0A0A0E"/>
                </a:solidFill>
                <a:latin typeface="Times New Roman" pitchFamily="18" charset="0"/>
              </a:rPr>
              <a:t>MRP</a:t>
            </a:r>
            <a:r>
              <a:rPr lang="zh-CN" altLang="en-US" sz="2400">
                <a:solidFill>
                  <a:srgbClr val="0A0A0E"/>
                </a:solidFill>
                <a:latin typeface="Times New Roman" pitchFamily="18" charset="0"/>
              </a:rPr>
              <a:t>），即物料需求计划阶段</a:t>
            </a:r>
          </a:p>
          <a:p>
            <a:pPr marL="531813" lvl="1" indent="-352425">
              <a:lnSpc>
                <a:spcPct val="110000"/>
              </a:lnSpc>
            </a:pPr>
            <a:r>
              <a:rPr lang="zh-CN" altLang="en-US" sz="2400">
                <a:solidFill>
                  <a:srgbClr val="0A0A0E"/>
                </a:solidFill>
                <a:latin typeface="Times New Roman" pitchFamily="18" charset="0"/>
              </a:rPr>
              <a:t>制造资源计划</a:t>
            </a:r>
            <a:r>
              <a:rPr lang="en-US" altLang="zh-CN" sz="2400">
                <a:solidFill>
                  <a:srgbClr val="0A0A0E"/>
                </a:solidFill>
                <a:latin typeface="Times New Roman" pitchFamily="18" charset="0"/>
              </a:rPr>
              <a:t>(Manufacture Resource PlanningⅡ</a:t>
            </a:r>
            <a:r>
              <a:rPr lang="zh-CN" altLang="en-US" sz="2400">
                <a:solidFill>
                  <a:srgbClr val="0A0A0E"/>
                </a:solidFill>
                <a:latin typeface="Times New Roman" pitchFamily="18" charset="0"/>
              </a:rPr>
              <a:t>，</a:t>
            </a:r>
            <a:r>
              <a:rPr lang="en-US" altLang="zh-CN" sz="2400">
                <a:solidFill>
                  <a:srgbClr val="0A0A0E"/>
                </a:solidFill>
                <a:latin typeface="Times New Roman" pitchFamily="18" charset="0"/>
              </a:rPr>
              <a:t>MRPⅡ)</a:t>
            </a:r>
            <a:r>
              <a:rPr lang="zh-CN" altLang="en-US" sz="2400">
                <a:solidFill>
                  <a:srgbClr val="0A0A0E"/>
                </a:solidFill>
                <a:latin typeface="Times New Roman" pitchFamily="18" charset="0"/>
              </a:rPr>
              <a:t>阶段</a:t>
            </a:r>
          </a:p>
          <a:p>
            <a:pPr marL="531813" lvl="1" indent="-352425">
              <a:lnSpc>
                <a:spcPct val="110000"/>
              </a:lnSpc>
            </a:pPr>
            <a:r>
              <a:rPr lang="zh-CN" altLang="en-US" sz="2400">
                <a:solidFill>
                  <a:srgbClr val="0A0A0E"/>
                </a:solidFill>
                <a:latin typeface="Times New Roman" pitchFamily="18" charset="0"/>
              </a:rPr>
              <a:t>企业资源计划</a:t>
            </a:r>
            <a:r>
              <a:rPr lang="en-US" altLang="zh-CN" sz="2400">
                <a:solidFill>
                  <a:srgbClr val="0A0A0E"/>
                </a:solidFill>
                <a:latin typeface="Times New Roman" pitchFamily="18" charset="0"/>
              </a:rPr>
              <a:t>(Enterprise Resource Planning</a:t>
            </a:r>
            <a:r>
              <a:rPr lang="zh-CN" altLang="en-US" sz="2400">
                <a:solidFill>
                  <a:srgbClr val="0A0A0E"/>
                </a:solidFill>
                <a:latin typeface="Times New Roman" pitchFamily="18" charset="0"/>
              </a:rPr>
              <a:t>，</a:t>
            </a:r>
            <a:r>
              <a:rPr lang="en-US" altLang="zh-CN" sz="2400">
                <a:solidFill>
                  <a:srgbClr val="0A0A0E"/>
                </a:solidFill>
                <a:latin typeface="Times New Roman" pitchFamily="18" charset="0"/>
              </a:rPr>
              <a:t>ERP)</a:t>
            </a:r>
            <a:r>
              <a:rPr lang="zh-CN" altLang="en-US" sz="2400">
                <a:solidFill>
                  <a:srgbClr val="0A0A0E"/>
                </a:solidFill>
                <a:latin typeface="Times New Roman" pitchFamily="18" charset="0"/>
              </a:rPr>
              <a:t>阶段</a:t>
            </a:r>
          </a:p>
        </p:txBody>
      </p:sp>
      <p:sp>
        <p:nvSpPr>
          <p:cNvPr id="1537028" name="AutoShape 4">
            <a:hlinkClick r:id="" action="ppaction://noaction" highlightClick="1"/>
          </p:cNvPr>
          <p:cNvSpPr>
            <a:spLocks noChangeArrowheads="1"/>
          </p:cNvSpPr>
          <p:nvPr/>
        </p:nvSpPr>
        <p:spPr bwMode="auto">
          <a:xfrm>
            <a:off x="1476375" y="981075"/>
            <a:ext cx="3817938"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9.2.1 </a:t>
            </a:r>
            <a:r>
              <a:rPr lang="zh-CN" altLang="en-US" sz="3200" dirty="0">
                <a:solidFill>
                  <a:srgbClr val="0A0A0E"/>
                </a:solidFill>
              </a:rPr>
              <a:t>企业资源计划</a:t>
            </a:r>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050" name="Rectangle 2"/>
          <p:cNvSpPr>
            <a:spLocks noGrp="1" noChangeArrowheads="1"/>
          </p:cNvSpPr>
          <p:nvPr>
            <p:ph type="body" idx="1"/>
          </p:nvPr>
        </p:nvSpPr>
        <p:spPr>
          <a:xfrm>
            <a:off x="1182688" y="2017713"/>
            <a:ext cx="7772400" cy="1303337"/>
          </a:xfrm>
        </p:spPr>
        <p:txBody>
          <a:bodyPr/>
          <a:lstStyle/>
          <a:p>
            <a:pPr marL="0" indent="0">
              <a:lnSpc>
                <a:spcPct val="110000"/>
              </a:lnSpc>
              <a:buFontTx/>
              <a:buNone/>
            </a:pPr>
            <a:r>
              <a:rPr lang="en-US" altLang="zh-CN"/>
              <a:t>3.</a:t>
            </a:r>
            <a:r>
              <a:rPr lang="zh-CN" altLang="en-US"/>
              <a:t>物料需求计划</a:t>
            </a:r>
          </a:p>
          <a:p>
            <a:pPr marL="531813" lvl="1" indent="-352425">
              <a:lnSpc>
                <a:spcPct val="110000"/>
              </a:lnSpc>
            </a:pPr>
            <a:r>
              <a:rPr lang="zh-CN" altLang="en-US" sz="2400">
                <a:solidFill>
                  <a:srgbClr val="0A0A0E"/>
                </a:solidFill>
                <a:latin typeface="Times New Roman" pitchFamily="18" charset="0"/>
              </a:rPr>
              <a:t>基本原理</a:t>
            </a:r>
          </a:p>
        </p:txBody>
      </p:sp>
      <p:sp>
        <p:nvSpPr>
          <p:cNvPr id="1538052" name="AutoShape 4">
            <a:hlinkClick r:id="" action="ppaction://noaction" highlightClick="1"/>
          </p:cNvPr>
          <p:cNvSpPr>
            <a:spLocks noChangeArrowheads="1"/>
          </p:cNvSpPr>
          <p:nvPr/>
        </p:nvSpPr>
        <p:spPr bwMode="auto">
          <a:xfrm>
            <a:off x="827088" y="836613"/>
            <a:ext cx="3817937"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9.2.1 </a:t>
            </a:r>
            <a:r>
              <a:rPr lang="zh-CN" altLang="en-US" sz="3200" dirty="0">
                <a:solidFill>
                  <a:srgbClr val="0A0A0E"/>
                </a:solidFill>
              </a:rPr>
              <a:t>企业资源计划</a:t>
            </a:r>
          </a:p>
        </p:txBody>
      </p:sp>
      <p:pic>
        <p:nvPicPr>
          <p:cNvPr id="1538053" name="Picture 5" descr="8"/>
          <p:cNvPicPr>
            <a:picLocks noChangeAspect="1" noChangeArrowheads="1"/>
          </p:cNvPicPr>
          <p:nvPr/>
        </p:nvPicPr>
        <p:blipFill>
          <a:blip r:embed="rId2" cstate="print"/>
          <a:srcRect/>
          <a:stretch>
            <a:fillRect/>
          </a:stretch>
        </p:blipFill>
        <p:spPr bwMode="auto">
          <a:xfrm>
            <a:off x="4867275" y="0"/>
            <a:ext cx="4276725" cy="3960813"/>
          </a:xfrm>
          <a:prstGeom prst="rect">
            <a:avLst/>
          </a:prstGeom>
          <a:noFill/>
          <a:ln w="76200" cmpd="tri">
            <a:pattFill prst="pct5">
              <a:fgClr>
                <a:srgbClr val="003300"/>
              </a:fgClr>
              <a:bgClr>
                <a:srgbClr val="FFFFFF"/>
              </a:bgClr>
            </a:pattFill>
            <a:miter lim="800000"/>
            <a:headEnd/>
            <a:tailEnd/>
          </a:ln>
          <a:effectLst>
            <a:outerShdw dist="107763" dir="2700000" algn="ctr" rotWithShape="0">
              <a:srgbClr val="808080">
                <a:alpha val="50000"/>
              </a:srgbClr>
            </a:outerShdw>
          </a:effectLst>
        </p:spPr>
      </p:pic>
      <p:sp>
        <p:nvSpPr>
          <p:cNvPr id="1538054" name="Rectangle 6"/>
          <p:cNvSpPr>
            <a:spLocks noChangeArrowheads="1"/>
          </p:cNvSpPr>
          <p:nvPr/>
        </p:nvSpPr>
        <p:spPr bwMode="auto">
          <a:xfrm>
            <a:off x="863600" y="3213100"/>
            <a:ext cx="6119813" cy="2886075"/>
          </a:xfrm>
          <a:prstGeom prst="rect">
            <a:avLst/>
          </a:prstGeom>
          <a:noFill/>
          <a:ln w="9525">
            <a:noFill/>
            <a:miter lim="800000"/>
            <a:headEnd/>
            <a:tailEnd/>
          </a:ln>
          <a:effectLst/>
        </p:spPr>
        <p:txBody>
          <a:bodyPr lIns="90000" tIns="46800" rIns="90000" bIns="46800">
            <a:spAutoFit/>
          </a:bodyPr>
          <a:lstStyle/>
          <a:p>
            <a:pPr marL="15875" indent="-15875">
              <a:lnSpc>
                <a:spcPct val="90000"/>
              </a:lnSpc>
              <a:spcBef>
                <a:spcPct val="20000"/>
              </a:spcBef>
              <a:buClr>
                <a:srgbClr val="FFFFFF"/>
              </a:buClr>
              <a:buFont typeface="Wingdings" pitchFamily="2" charset="2"/>
              <a:buChar char="F"/>
            </a:pPr>
            <a:r>
              <a:rPr kumimoji="1" lang="zh-CN" altLang="en-US" sz="2800" b="1">
                <a:solidFill>
                  <a:srgbClr val="0A0A0E"/>
                </a:solidFill>
                <a:latin typeface="Times New Roman" pitchFamily="18" charset="0"/>
                <a:ea typeface="幼圆" pitchFamily="49" charset="-122"/>
              </a:rPr>
              <a:t>基本计算过程</a:t>
            </a:r>
          </a:p>
          <a:p>
            <a:pPr marL="450850" lvl="1" indent="-255588">
              <a:lnSpc>
                <a:spcPct val="90000"/>
              </a:lnSpc>
              <a:spcBef>
                <a:spcPct val="20000"/>
              </a:spcBef>
              <a:buClr>
                <a:schemeClr val="accent2"/>
              </a:buClr>
              <a:buSzPct val="60000"/>
              <a:buFont typeface="Wingdings" pitchFamily="2" charset="2"/>
              <a:buChar char="l"/>
            </a:pPr>
            <a:r>
              <a:rPr kumimoji="1" lang="zh-CN" altLang="en-US" sz="2400" b="1">
                <a:solidFill>
                  <a:srgbClr val="0A0A0E"/>
                </a:solidFill>
                <a:latin typeface="幼圆" pitchFamily="49" charset="-122"/>
                <a:ea typeface="幼圆" pitchFamily="49" charset="-122"/>
              </a:rPr>
              <a:t>产品出产计划</a:t>
            </a:r>
            <a:r>
              <a:rPr kumimoji="1" lang="zh-CN" altLang="en-US" sz="2400" b="1">
                <a:solidFill>
                  <a:srgbClr val="0A0A0E"/>
                </a:solidFill>
                <a:latin typeface="Times New Roman" pitchFamily="18" charset="0"/>
              </a:rPr>
              <a:t>、</a:t>
            </a:r>
            <a:r>
              <a:rPr kumimoji="1" lang="zh-CN" altLang="en-US" sz="2400" b="1">
                <a:solidFill>
                  <a:srgbClr val="0A0A0E"/>
                </a:solidFill>
                <a:latin typeface="幼圆" pitchFamily="49" charset="-122"/>
                <a:ea typeface="幼圆" pitchFamily="49" charset="-122"/>
              </a:rPr>
              <a:t>产品结构</a:t>
            </a:r>
          </a:p>
          <a:p>
            <a:pPr marL="450850" lvl="1" indent="-255588">
              <a:lnSpc>
                <a:spcPct val="90000"/>
              </a:lnSpc>
              <a:spcBef>
                <a:spcPct val="20000"/>
              </a:spcBef>
              <a:buClr>
                <a:schemeClr val="accent2"/>
              </a:buClr>
              <a:buSzPct val="60000"/>
              <a:buFont typeface="Wingdings" pitchFamily="2" charset="2"/>
              <a:buNone/>
            </a:pPr>
            <a:r>
              <a:rPr kumimoji="1" lang="zh-CN" altLang="en-US" sz="2400" b="1">
                <a:solidFill>
                  <a:srgbClr val="0A0A0E"/>
                </a:solidFill>
                <a:latin typeface="幼圆" pitchFamily="49" charset="-122"/>
                <a:ea typeface="幼圆" pitchFamily="49" charset="-122"/>
              </a:rPr>
              <a:t>与物料清单</a:t>
            </a:r>
          </a:p>
          <a:p>
            <a:pPr marL="450850" lvl="1" indent="-255588">
              <a:lnSpc>
                <a:spcPct val="90000"/>
              </a:lnSpc>
              <a:spcBef>
                <a:spcPct val="20000"/>
              </a:spcBef>
              <a:buClr>
                <a:schemeClr val="accent2"/>
              </a:buClr>
              <a:buSzPct val="60000"/>
              <a:buFont typeface="Wingdings" pitchFamily="2" charset="2"/>
              <a:buChar char="l"/>
            </a:pPr>
            <a:r>
              <a:rPr kumimoji="1" lang="zh-CN" altLang="en-US" sz="2400" b="1">
                <a:solidFill>
                  <a:srgbClr val="0A0A0E"/>
                </a:solidFill>
                <a:latin typeface="幼圆" pitchFamily="49" charset="-122"/>
                <a:ea typeface="幼圆" pitchFamily="49" charset="-122"/>
              </a:rPr>
              <a:t>库存信息</a:t>
            </a:r>
            <a:r>
              <a:rPr kumimoji="1" lang="zh-CN" altLang="en-US" sz="2400" b="1">
                <a:solidFill>
                  <a:srgbClr val="0A0A0E"/>
                </a:solidFill>
                <a:latin typeface="Times New Roman" pitchFamily="18" charset="0"/>
              </a:rPr>
              <a:t>、</a:t>
            </a:r>
            <a:r>
              <a:rPr kumimoji="1" lang="zh-CN" altLang="en-US" sz="2400" b="1">
                <a:solidFill>
                  <a:srgbClr val="0A0A0E"/>
                </a:solidFill>
                <a:latin typeface="幼圆" pitchFamily="49" charset="-122"/>
                <a:ea typeface="幼圆" pitchFamily="49" charset="-122"/>
              </a:rPr>
              <a:t>现有库存量</a:t>
            </a:r>
          </a:p>
          <a:p>
            <a:pPr marL="450850" lvl="1" indent="-255588">
              <a:lnSpc>
                <a:spcPct val="90000"/>
              </a:lnSpc>
              <a:spcBef>
                <a:spcPct val="20000"/>
              </a:spcBef>
              <a:buClr>
                <a:schemeClr val="accent2"/>
              </a:buClr>
              <a:buSzPct val="60000"/>
              <a:buFont typeface="Wingdings" pitchFamily="2" charset="2"/>
              <a:buChar char="l"/>
            </a:pPr>
            <a:r>
              <a:rPr kumimoji="1" lang="zh-CN" altLang="en-US" sz="2400" b="1">
                <a:solidFill>
                  <a:srgbClr val="0A0A0E"/>
                </a:solidFill>
                <a:latin typeface="幼圆" pitchFamily="49" charset="-122"/>
                <a:ea typeface="幼圆" pitchFamily="49" charset="-122"/>
              </a:rPr>
              <a:t>计划收到量</a:t>
            </a:r>
            <a:r>
              <a:rPr kumimoji="1" lang="zh-CN" altLang="en-US" sz="2400" b="1">
                <a:solidFill>
                  <a:srgbClr val="0A0A0E"/>
                </a:solidFill>
                <a:latin typeface="Times New Roman" pitchFamily="18" charset="0"/>
              </a:rPr>
              <a:t>、</a:t>
            </a:r>
            <a:r>
              <a:rPr kumimoji="1" lang="zh-CN" altLang="en-US" sz="2400" b="1">
                <a:solidFill>
                  <a:srgbClr val="0A0A0E"/>
                </a:solidFill>
                <a:latin typeface="幼圆" pitchFamily="49" charset="-122"/>
                <a:ea typeface="幼圆" pitchFamily="49" charset="-122"/>
              </a:rPr>
              <a:t>已分配量</a:t>
            </a:r>
          </a:p>
          <a:p>
            <a:pPr marL="450850" lvl="1" indent="-255588">
              <a:lnSpc>
                <a:spcPct val="90000"/>
              </a:lnSpc>
              <a:spcBef>
                <a:spcPct val="20000"/>
              </a:spcBef>
              <a:buClr>
                <a:schemeClr val="accent2"/>
              </a:buClr>
              <a:buSzPct val="60000"/>
              <a:buFont typeface="Wingdings" pitchFamily="2" charset="2"/>
              <a:buChar char="l"/>
            </a:pPr>
            <a:r>
              <a:rPr kumimoji="1" lang="zh-CN" altLang="en-US" sz="2400" b="1">
                <a:solidFill>
                  <a:srgbClr val="0A0A0E"/>
                </a:solidFill>
                <a:latin typeface="幼圆" pitchFamily="49" charset="-122"/>
                <a:ea typeface="幼圆" pitchFamily="49" charset="-122"/>
              </a:rPr>
              <a:t>提前期</a:t>
            </a:r>
          </a:p>
          <a:p>
            <a:pPr marL="450850" lvl="1" indent="-255588">
              <a:lnSpc>
                <a:spcPct val="90000"/>
              </a:lnSpc>
              <a:spcBef>
                <a:spcPct val="20000"/>
              </a:spcBef>
              <a:buClr>
                <a:schemeClr val="accent2"/>
              </a:buClr>
              <a:buSzPct val="60000"/>
              <a:buFont typeface="Wingdings" pitchFamily="2" charset="2"/>
              <a:buChar char="l"/>
            </a:pPr>
            <a:r>
              <a:rPr kumimoji="1" lang="zh-CN" altLang="en-US" sz="2400" b="1">
                <a:solidFill>
                  <a:srgbClr val="0A0A0E"/>
                </a:solidFill>
                <a:latin typeface="幼圆" pitchFamily="49" charset="-122"/>
                <a:ea typeface="幼圆" pitchFamily="49" charset="-122"/>
              </a:rPr>
              <a:t>订购</a:t>
            </a:r>
            <a:r>
              <a:rPr kumimoji="1" lang="en-US" altLang="zh-CN" sz="2400" b="1">
                <a:solidFill>
                  <a:srgbClr val="0A0A0E"/>
                </a:solidFill>
                <a:latin typeface="幼圆" pitchFamily="49" charset="-122"/>
                <a:ea typeface="幼圆" pitchFamily="49" charset="-122"/>
              </a:rPr>
              <a:t>(</a:t>
            </a:r>
            <a:r>
              <a:rPr kumimoji="1" lang="zh-CN" altLang="en-US" sz="2400" b="1">
                <a:solidFill>
                  <a:srgbClr val="0A0A0E"/>
                </a:solidFill>
                <a:latin typeface="幼圆" pitchFamily="49" charset="-122"/>
                <a:ea typeface="幼圆" pitchFamily="49" charset="-122"/>
              </a:rPr>
              <a:t>生产</a:t>
            </a:r>
            <a:r>
              <a:rPr kumimoji="1" lang="en-US" altLang="zh-CN" sz="2400" b="1">
                <a:solidFill>
                  <a:srgbClr val="0A0A0E"/>
                </a:solidFill>
                <a:latin typeface="幼圆" pitchFamily="49" charset="-122"/>
                <a:ea typeface="幼圆" pitchFamily="49" charset="-122"/>
              </a:rPr>
              <a:t>)</a:t>
            </a:r>
            <a:r>
              <a:rPr kumimoji="1" lang="zh-CN" altLang="en-US" sz="2400" b="1">
                <a:solidFill>
                  <a:srgbClr val="0A0A0E"/>
                </a:solidFill>
                <a:latin typeface="幼圆" pitchFamily="49" charset="-122"/>
                <a:ea typeface="幼圆" pitchFamily="49" charset="-122"/>
              </a:rPr>
              <a:t>批量</a:t>
            </a:r>
            <a:r>
              <a:rPr kumimoji="1" lang="zh-CN" altLang="en-US" sz="2400" b="1">
                <a:solidFill>
                  <a:srgbClr val="0A0A0E"/>
                </a:solidFill>
                <a:latin typeface="Times New Roman" pitchFamily="18" charset="0"/>
              </a:rPr>
              <a:t>、</a:t>
            </a:r>
            <a:r>
              <a:rPr kumimoji="1" lang="zh-CN" altLang="en-US" sz="2400" b="1">
                <a:solidFill>
                  <a:srgbClr val="0A0A0E"/>
                </a:solidFill>
                <a:latin typeface="幼圆" pitchFamily="49" charset="-122"/>
                <a:ea typeface="幼圆" pitchFamily="49" charset="-122"/>
              </a:rPr>
              <a:t>安全库存量</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38053"/>
                                        </p:tgtEl>
                                        <p:attrNameLst>
                                          <p:attrName>style.visibility</p:attrName>
                                        </p:attrNameLst>
                                      </p:cBhvr>
                                      <p:to>
                                        <p:strVal val="visible"/>
                                      </p:to>
                                    </p:set>
                                    <p:animEffect transition="in" filter="wipe(up)">
                                      <p:cBhvr>
                                        <p:cTn id="7" dur="500"/>
                                        <p:tgtEl>
                                          <p:spTgt spid="1538053"/>
                                        </p:tgtEl>
                                      </p:cBhvr>
                                    </p:animEffect>
                                  </p:childTnLst>
                                  <p:subTnLst>
                                    <p:set>
                                      <p:cBhvr override="childStyle">
                                        <p:cTn dur="1" fill="hold" display="0" masterRel="nextClick" afterEffect="1"/>
                                        <p:tgtEl>
                                          <p:spTgt spid="153805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8054"/>
                                        </p:tgtEl>
                                        <p:attrNameLst>
                                          <p:attrName>style.visibility</p:attrName>
                                        </p:attrNameLst>
                                      </p:cBhvr>
                                      <p:to>
                                        <p:strVal val="visible"/>
                                      </p:to>
                                    </p:set>
                                    <p:animEffect transition="in" filter="wipe(left)">
                                      <p:cBhvr>
                                        <p:cTn id="12" dur="500"/>
                                        <p:tgtEl>
                                          <p:spTgt spid="1538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05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0034" name="Rectangle 2"/>
          <p:cNvSpPr>
            <a:spLocks noGrp="1" noChangeArrowheads="1"/>
          </p:cNvSpPr>
          <p:nvPr>
            <p:ph type="title"/>
          </p:nvPr>
        </p:nvSpPr>
        <p:spPr>
          <a:noFill/>
          <a:ln/>
        </p:spPr>
        <p:txBody>
          <a:bodyPr/>
          <a:lstStyle/>
          <a:p>
            <a:r>
              <a:rPr lang="zh-CN" altLang="en-US" sz="100">
                <a:solidFill>
                  <a:schemeClr val="bg1"/>
                </a:solidFill>
              </a:rPr>
              <a:t>计划</a:t>
            </a:r>
            <a:endParaRPr lang="zh-CN" altLang="en-US"/>
          </a:p>
        </p:txBody>
      </p:sp>
      <p:sp>
        <p:nvSpPr>
          <p:cNvPr id="1580035" name="Rectangle 3"/>
          <p:cNvSpPr>
            <a:spLocks noGrp="1" noChangeArrowheads="1"/>
          </p:cNvSpPr>
          <p:nvPr>
            <p:ph type="body" idx="1"/>
          </p:nvPr>
        </p:nvSpPr>
        <p:spPr>
          <a:xfrm>
            <a:off x="1182688" y="2017713"/>
            <a:ext cx="7773987" cy="4114800"/>
          </a:xfrm>
        </p:spPr>
        <p:txBody>
          <a:bodyPr/>
          <a:lstStyle/>
          <a:p>
            <a:pPr marL="355600" indent="-355600" algn="just">
              <a:buFont typeface="Wingdings" pitchFamily="2" charset="2"/>
              <a:buNone/>
            </a:pPr>
            <a:endParaRPr lang="zh-CN" altLang="zh-CN"/>
          </a:p>
        </p:txBody>
      </p:sp>
      <p:sp>
        <p:nvSpPr>
          <p:cNvPr id="1580036" name="AutoShape 4">
            <a:hlinkClick r:id="" action="ppaction://noaction" highlightClick="1"/>
          </p:cNvPr>
          <p:cNvSpPr>
            <a:spLocks noChangeArrowheads="1"/>
          </p:cNvSpPr>
          <p:nvPr/>
        </p:nvSpPr>
        <p:spPr bwMode="auto">
          <a:xfrm>
            <a:off x="1258888" y="836613"/>
            <a:ext cx="3817937"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9.2.1 </a:t>
            </a:r>
            <a:r>
              <a:rPr lang="zh-CN" altLang="en-US" sz="3200" dirty="0">
                <a:solidFill>
                  <a:srgbClr val="0A0A0E"/>
                </a:solidFill>
              </a:rPr>
              <a:t>企业资源计划</a:t>
            </a:r>
          </a:p>
        </p:txBody>
      </p:sp>
      <p:pic>
        <p:nvPicPr>
          <p:cNvPr id="1580037" name="Picture 5" descr="8"/>
          <p:cNvPicPr>
            <a:picLocks noChangeAspect="1" noChangeArrowheads="1"/>
          </p:cNvPicPr>
          <p:nvPr/>
        </p:nvPicPr>
        <p:blipFill>
          <a:blip r:embed="rId2" cstate="print"/>
          <a:srcRect/>
          <a:stretch>
            <a:fillRect/>
          </a:stretch>
        </p:blipFill>
        <p:spPr bwMode="auto">
          <a:xfrm>
            <a:off x="684213" y="1844675"/>
            <a:ext cx="7056437" cy="4114800"/>
          </a:xfrm>
          <a:prstGeom prst="rect">
            <a:avLst/>
          </a:prstGeom>
          <a:noFill/>
          <a:ln w="57150">
            <a:pattFill prst="sphere">
              <a:fgClr>
                <a:srgbClr val="CC3300"/>
              </a:fgClr>
              <a:bgClr>
                <a:srgbClr val="FFFFFF"/>
              </a:bgClr>
            </a:pattFill>
            <a:miter lim="800000"/>
            <a:headEnd/>
            <a:tailEnd/>
          </a:ln>
        </p:spPr>
      </p:pic>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ChangeArrowheads="1"/>
          </p:cNvSpPr>
          <p:nvPr>
            <p:ph type="body" idx="1"/>
          </p:nvPr>
        </p:nvSpPr>
        <p:spPr>
          <a:xfrm>
            <a:off x="755650" y="2017713"/>
            <a:ext cx="8199438" cy="3895725"/>
          </a:xfrm>
        </p:spPr>
        <p:txBody>
          <a:bodyPr/>
          <a:lstStyle/>
          <a:p>
            <a:pPr marL="0" indent="0">
              <a:lnSpc>
                <a:spcPct val="110000"/>
              </a:lnSpc>
              <a:buClr>
                <a:srgbClr val="FFFFFF"/>
              </a:buClr>
              <a:buFont typeface="Wingdings" pitchFamily="2" charset="2"/>
              <a:buChar char="F"/>
            </a:pPr>
            <a:r>
              <a:rPr lang="zh-CN" altLang="en-US" sz="2800">
                <a:solidFill>
                  <a:srgbClr val="0A0A0E"/>
                </a:solidFill>
              </a:rPr>
              <a:t>闭环</a:t>
            </a:r>
            <a:r>
              <a:rPr lang="en-US" altLang="zh-CN" sz="2800">
                <a:solidFill>
                  <a:srgbClr val="0A0A0E"/>
                </a:solidFill>
              </a:rPr>
              <a:t>MRP</a:t>
            </a:r>
          </a:p>
          <a:p>
            <a:pPr marL="627063" lvl="2" indent="-268288">
              <a:lnSpc>
                <a:spcPct val="110000"/>
              </a:lnSpc>
              <a:buClr>
                <a:schemeClr val="accent2"/>
              </a:buClr>
              <a:buSzPct val="60000"/>
              <a:buFont typeface="Wingdings" pitchFamily="2" charset="2"/>
              <a:buChar char="l"/>
            </a:pPr>
            <a:r>
              <a:rPr lang="zh-CN" altLang="en-US">
                <a:solidFill>
                  <a:srgbClr val="0A0A0E"/>
                </a:solidFill>
                <a:latin typeface="Times New Roman" pitchFamily="18" charset="0"/>
              </a:rPr>
              <a:t>闭环</a:t>
            </a:r>
            <a:r>
              <a:rPr lang="en-US" altLang="zh-CN">
                <a:solidFill>
                  <a:srgbClr val="0A0A0E"/>
                </a:solidFill>
                <a:latin typeface="Times New Roman" pitchFamily="18" charset="0"/>
              </a:rPr>
              <a:t>MRP</a:t>
            </a:r>
            <a:r>
              <a:rPr lang="zh-CN" altLang="en-US">
                <a:solidFill>
                  <a:srgbClr val="0A0A0E"/>
                </a:solidFill>
                <a:latin typeface="Times New Roman" pitchFamily="18" charset="0"/>
              </a:rPr>
              <a:t>的原理与结构</a:t>
            </a:r>
            <a:r>
              <a:rPr lang="en-US" altLang="zh-CN">
                <a:solidFill>
                  <a:srgbClr val="0A0A0E"/>
                </a:solidFill>
                <a:latin typeface="Times New Roman" pitchFamily="18" charset="0"/>
              </a:rPr>
              <a:t>MRP</a:t>
            </a:r>
            <a:r>
              <a:rPr lang="zh-CN" altLang="en-US">
                <a:solidFill>
                  <a:srgbClr val="0A0A0E"/>
                </a:solidFill>
                <a:latin typeface="Times New Roman" pitchFamily="18" charset="0"/>
              </a:rPr>
              <a:t>系统的正常运行，需要有一个现实可行的主</a:t>
            </a:r>
            <a:r>
              <a:rPr lang="zh-CN" altLang="en-US">
                <a:solidFill>
                  <a:srgbClr val="0A0A0E"/>
                </a:solidFill>
                <a:latin typeface="Times New Roman" pitchFamily="18" charset="0"/>
                <a:hlinkClick r:id="rId2" action="ppaction://hlinksldjump"/>
              </a:rPr>
              <a:t>生产计划</a:t>
            </a:r>
            <a:endParaRPr lang="zh-CN" altLang="en-US">
              <a:solidFill>
                <a:srgbClr val="0A0A0E"/>
              </a:solidFill>
              <a:latin typeface="Times New Roman" pitchFamily="18" charset="0"/>
            </a:endParaRPr>
          </a:p>
          <a:p>
            <a:pPr marL="627063" lvl="2" indent="-268288">
              <a:lnSpc>
                <a:spcPct val="110000"/>
              </a:lnSpc>
              <a:buClr>
                <a:schemeClr val="accent2"/>
              </a:buClr>
              <a:buSzPct val="60000"/>
              <a:buFont typeface="Wingdings" pitchFamily="2" charset="2"/>
              <a:buChar char="l"/>
            </a:pPr>
            <a:r>
              <a:rPr lang="zh-CN" altLang="en-US">
                <a:solidFill>
                  <a:srgbClr val="0A0A0E"/>
                </a:solidFill>
                <a:latin typeface="Times New Roman" pitchFamily="18" charset="0"/>
              </a:rPr>
              <a:t>资源需求计划与能力需求计划</a:t>
            </a:r>
            <a:r>
              <a:rPr lang="en-US" altLang="zh-CN">
                <a:solidFill>
                  <a:srgbClr val="0A0A0E"/>
                </a:solidFill>
                <a:latin typeface="Times New Roman" pitchFamily="18" charset="0"/>
              </a:rPr>
              <a:t>(Capacity Requirement Planning</a:t>
            </a:r>
            <a:r>
              <a:rPr lang="zh-CN" altLang="en-US">
                <a:solidFill>
                  <a:srgbClr val="0A0A0E"/>
                </a:solidFill>
                <a:latin typeface="Times New Roman" pitchFamily="18" charset="0"/>
              </a:rPr>
              <a:t>，</a:t>
            </a:r>
            <a:r>
              <a:rPr lang="en-US" altLang="zh-CN">
                <a:solidFill>
                  <a:srgbClr val="0A0A0E"/>
                </a:solidFill>
                <a:latin typeface="Times New Roman" pitchFamily="18" charset="0"/>
              </a:rPr>
              <a:t>CRP)</a:t>
            </a:r>
          </a:p>
          <a:p>
            <a:pPr marL="627063" lvl="2" indent="-268288">
              <a:lnSpc>
                <a:spcPct val="110000"/>
              </a:lnSpc>
              <a:buClr>
                <a:schemeClr val="accent2"/>
              </a:buClr>
              <a:buSzPct val="60000"/>
              <a:buFont typeface="Wingdings" pitchFamily="2" charset="2"/>
              <a:buChar char="l"/>
            </a:pPr>
            <a:r>
              <a:rPr lang="zh-CN" altLang="en-US">
                <a:solidFill>
                  <a:srgbClr val="0A0A0E"/>
                </a:solidFill>
                <a:latin typeface="Times New Roman" pitchFamily="18" charset="0"/>
              </a:rPr>
              <a:t>能力需求计划的依据</a:t>
            </a:r>
          </a:p>
          <a:p>
            <a:pPr marL="627063" lvl="2" indent="-268288">
              <a:lnSpc>
                <a:spcPct val="110000"/>
              </a:lnSpc>
              <a:buClr>
                <a:schemeClr val="accent2"/>
              </a:buClr>
              <a:buSzPct val="60000"/>
              <a:buFont typeface="Wingdings" pitchFamily="2" charset="2"/>
              <a:buChar char="l"/>
            </a:pPr>
            <a:r>
              <a:rPr lang="zh-CN" altLang="en-US">
                <a:solidFill>
                  <a:srgbClr val="0A0A0E"/>
                </a:solidFill>
                <a:latin typeface="Times New Roman" pitchFamily="18" charset="0"/>
              </a:rPr>
              <a:t>能力需求计划的计算逻辑</a:t>
            </a:r>
          </a:p>
          <a:p>
            <a:pPr marL="627063" lvl="2" indent="-268288">
              <a:lnSpc>
                <a:spcPct val="110000"/>
              </a:lnSpc>
              <a:buClr>
                <a:schemeClr val="accent2"/>
              </a:buClr>
              <a:buSzPct val="60000"/>
              <a:buFont typeface="Wingdings" pitchFamily="2" charset="2"/>
              <a:buChar char="l"/>
            </a:pPr>
            <a:r>
              <a:rPr lang="zh-CN" altLang="en-US">
                <a:solidFill>
                  <a:srgbClr val="0A0A0E"/>
                </a:solidFill>
                <a:latin typeface="Times New Roman" pitchFamily="18" charset="0"/>
              </a:rPr>
              <a:t>现场作业控制</a:t>
            </a:r>
          </a:p>
        </p:txBody>
      </p:sp>
      <p:sp>
        <p:nvSpPr>
          <p:cNvPr id="1539076" name="AutoShape 4">
            <a:hlinkClick r:id="" action="ppaction://noaction" highlightClick="1"/>
          </p:cNvPr>
          <p:cNvSpPr>
            <a:spLocks noChangeArrowheads="1"/>
          </p:cNvSpPr>
          <p:nvPr/>
        </p:nvSpPr>
        <p:spPr bwMode="auto">
          <a:xfrm>
            <a:off x="827088" y="765175"/>
            <a:ext cx="3817937" cy="914400"/>
          </a:xfrm>
          <a:prstGeom prst="actionButtonBlank">
            <a:avLst/>
          </a:prstGeom>
          <a:noFill/>
          <a:ln w="9525">
            <a:noFill/>
            <a:miter lim="800000"/>
            <a:headEnd/>
            <a:tailEnd/>
          </a:ln>
          <a:effectLst/>
        </p:spPr>
        <p:txBody>
          <a:bodyPr wrap="none" anchor="ctr"/>
          <a:lstStyle/>
          <a:p>
            <a:r>
              <a:rPr lang="en-US" altLang="zh-CN" sz="3200">
                <a:solidFill>
                  <a:srgbClr val="0A0A0E"/>
                </a:solidFill>
              </a:rPr>
              <a:t> 3.</a:t>
            </a:r>
            <a:r>
              <a:rPr lang="zh-CN" altLang="en-US" sz="3200">
                <a:solidFill>
                  <a:srgbClr val="0A0A0E"/>
                </a:solidFill>
              </a:rPr>
              <a:t>物料需求计划</a:t>
            </a: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4258" name="Rectangle 2"/>
          <p:cNvSpPr>
            <a:spLocks noGrp="1" noChangeArrowheads="1"/>
          </p:cNvSpPr>
          <p:nvPr>
            <p:ph type="body" idx="1"/>
          </p:nvPr>
        </p:nvSpPr>
        <p:spPr/>
        <p:txBody>
          <a:bodyPr/>
          <a:lstStyle/>
          <a:p>
            <a:pPr marL="0" indent="0">
              <a:lnSpc>
                <a:spcPct val="110000"/>
              </a:lnSpc>
              <a:buFont typeface="Wingdings" pitchFamily="2" charset="2"/>
              <a:buNone/>
              <a:tabLst>
                <a:tab pos="355600" algn="l"/>
              </a:tabLst>
            </a:pPr>
            <a:r>
              <a:rPr lang="en-US" altLang="zh-CN" dirty="0" smtClean="0">
                <a:solidFill>
                  <a:srgbClr val="0A0A0E"/>
                </a:solidFill>
              </a:rPr>
              <a:t>9.1.1 </a:t>
            </a:r>
            <a:r>
              <a:rPr lang="zh-CN" altLang="en-US" dirty="0">
                <a:solidFill>
                  <a:srgbClr val="0A0A0E"/>
                </a:solidFill>
              </a:rPr>
              <a:t>决策支持系统</a:t>
            </a:r>
          </a:p>
          <a:p>
            <a:pPr marL="179388" lvl="1" indent="0">
              <a:lnSpc>
                <a:spcPct val="105000"/>
              </a:lnSpc>
              <a:spcBef>
                <a:spcPct val="25000"/>
              </a:spcBef>
              <a:buFontTx/>
              <a:buNone/>
              <a:tabLst>
                <a:tab pos="355600" algn="l"/>
              </a:tabLst>
            </a:pPr>
            <a:r>
              <a:rPr lang="zh-CN" altLang="en-US" dirty="0">
                <a:solidFill>
                  <a:srgbClr val="0A0A0E"/>
                </a:solidFill>
                <a:latin typeface="Times New Roman" pitchFamily="18" charset="0"/>
              </a:rPr>
              <a:t>决策支持系统是以管理科学、运筹学、控制论和行为科学为基础，以信息技术、仿真技术为手段，针对半结构化的决策问题，支持决策活动的具有智能作用的人机系统</a:t>
            </a:r>
            <a:endParaRPr lang="zh-CN" altLang="en-US" dirty="0">
              <a:solidFill>
                <a:srgbClr val="0A0A0E"/>
              </a:solidFill>
            </a:endParaRPr>
          </a:p>
        </p:txBody>
      </p:sp>
      <p:sp>
        <p:nvSpPr>
          <p:cNvPr id="1504259" name="AutoShape 3">
            <a:hlinkClick r:id="" action="ppaction://noaction" highlightClick="1"/>
          </p:cNvPr>
          <p:cNvSpPr>
            <a:spLocks noChangeArrowheads="1"/>
          </p:cNvSpPr>
          <p:nvPr/>
        </p:nvSpPr>
        <p:spPr bwMode="auto">
          <a:xfrm>
            <a:off x="1116013" y="765175"/>
            <a:ext cx="4033837"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9.1 </a:t>
            </a:r>
            <a:r>
              <a:rPr lang="zh-CN" altLang="en-US" sz="3200" dirty="0">
                <a:solidFill>
                  <a:srgbClr val="0A0A0E"/>
                </a:solidFill>
              </a:rPr>
              <a:t>决策与商业智能</a:t>
            </a: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0098" name="Rectangle 2"/>
          <p:cNvSpPr>
            <a:spLocks noGrp="1" noChangeArrowheads="1"/>
          </p:cNvSpPr>
          <p:nvPr>
            <p:ph type="body" idx="1"/>
          </p:nvPr>
        </p:nvSpPr>
        <p:spPr>
          <a:xfrm>
            <a:off x="755650" y="1989138"/>
            <a:ext cx="7772400" cy="3895725"/>
          </a:xfrm>
        </p:spPr>
        <p:txBody>
          <a:bodyPr/>
          <a:lstStyle/>
          <a:p>
            <a:pPr marL="0" indent="0">
              <a:lnSpc>
                <a:spcPct val="110000"/>
              </a:lnSpc>
              <a:buClr>
                <a:srgbClr val="FFFF00"/>
              </a:buClr>
              <a:buFont typeface="Wingdings" pitchFamily="2" charset="2"/>
              <a:buChar char="F"/>
            </a:pPr>
            <a:r>
              <a:rPr lang="en-US" altLang="zh-CN" sz="3000">
                <a:solidFill>
                  <a:srgbClr val="0A0A0E"/>
                </a:solidFill>
                <a:cs typeface="Times New Roman" pitchFamily="18" charset="0"/>
              </a:rPr>
              <a:t>MRPⅡ</a:t>
            </a:r>
            <a:r>
              <a:rPr lang="zh-CN" altLang="en-US" sz="3000">
                <a:solidFill>
                  <a:srgbClr val="0A0A0E"/>
                </a:solidFill>
              </a:rPr>
              <a:t>的原理与逻辑</a:t>
            </a:r>
          </a:p>
          <a:p>
            <a:pPr marL="450850" lvl="1" indent="-271463" algn="just">
              <a:buClr>
                <a:schemeClr val="accent2"/>
              </a:buClr>
              <a:buSzPct val="60000"/>
              <a:buFont typeface="Wingdings" pitchFamily="2" charset="2"/>
              <a:buChar char="l"/>
            </a:pPr>
            <a:r>
              <a:rPr lang="en-US" altLang="zh-CN" sz="2400">
                <a:solidFill>
                  <a:srgbClr val="0A0A0E"/>
                </a:solidFill>
              </a:rPr>
              <a:t>MRPⅡ</a:t>
            </a:r>
            <a:r>
              <a:rPr lang="zh-CN" altLang="en-US" sz="2400">
                <a:solidFill>
                  <a:srgbClr val="0A0A0E"/>
                </a:solidFill>
                <a:latin typeface="Times New Roman" pitchFamily="18" charset="0"/>
              </a:rPr>
              <a:t>的基本思想就是把企业作为一个有机整体，从整体最优的角度出发，通过运用科学方法对企业各种制造资源和产、供、销、财各个环节进行有效地计划、组织和控制，使他们得以协调发展，并充分地发挥作用</a:t>
            </a:r>
            <a:endParaRPr lang="zh-CN" altLang="en-US" sz="2400">
              <a:solidFill>
                <a:srgbClr val="0A0A0E"/>
              </a:solidFill>
            </a:endParaRPr>
          </a:p>
        </p:txBody>
      </p:sp>
      <p:sp>
        <p:nvSpPr>
          <p:cNvPr id="1540100" name="AutoShape 4">
            <a:hlinkClick r:id="" action="ppaction://noaction" highlightClick="1"/>
          </p:cNvPr>
          <p:cNvSpPr>
            <a:spLocks noChangeArrowheads="1"/>
          </p:cNvSpPr>
          <p:nvPr/>
        </p:nvSpPr>
        <p:spPr bwMode="auto">
          <a:xfrm>
            <a:off x="1042988" y="765175"/>
            <a:ext cx="3817937" cy="914400"/>
          </a:xfrm>
          <a:prstGeom prst="actionButtonBlank">
            <a:avLst/>
          </a:prstGeom>
          <a:noFill/>
          <a:ln w="9525">
            <a:noFill/>
            <a:miter lim="800000"/>
            <a:headEnd/>
            <a:tailEnd/>
          </a:ln>
          <a:effectLst/>
        </p:spPr>
        <p:txBody>
          <a:bodyPr wrap="none" anchor="ctr"/>
          <a:lstStyle/>
          <a:p>
            <a:r>
              <a:rPr lang="en-US" altLang="zh-CN" sz="3200">
                <a:solidFill>
                  <a:srgbClr val="0A0A0E"/>
                </a:solidFill>
              </a:rPr>
              <a:t> 4. </a:t>
            </a:r>
            <a:r>
              <a:rPr lang="zh-CN" altLang="en-US" sz="3200">
                <a:solidFill>
                  <a:srgbClr val="0A0A0E"/>
                </a:solidFill>
              </a:rPr>
              <a:t>制造资源计划</a:t>
            </a:r>
          </a:p>
        </p:txBody>
      </p:sp>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1122" name="Rectangle 2"/>
          <p:cNvSpPr>
            <a:spLocks noGrp="1" noChangeArrowheads="1"/>
          </p:cNvSpPr>
          <p:nvPr>
            <p:ph type="body" idx="1"/>
          </p:nvPr>
        </p:nvSpPr>
        <p:spPr>
          <a:xfrm>
            <a:off x="1182688" y="2017713"/>
            <a:ext cx="7772400" cy="3895725"/>
          </a:xfrm>
        </p:spPr>
        <p:txBody>
          <a:bodyPr/>
          <a:lstStyle/>
          <a:p>
            <a:pPr marL="0" indent="0">
              <a:lnSpc>
                <a:spcPct val="110000"/>
              </a:lnSpc>
              <a:buClr>
                <a:srgbClr val="FFFF00"/>
              </a:buClr>
              <a:buFont typeface="Wingdings" pitchFamily="2" charset="2"/>
              <a:buChar char="F"/>
            </a:pPr>
            <a:r>
              <a:rPr lang="en-US" altLang="zh-CN" sz="3000">
                <a:solidFill>
                  <a:srgbClr val="0A0A0E"/>
                </a:solidFill>
                <a:cs typeface="Times New Roman" pitchFamily="18" charset="0"/>
              </a:rPr>
              <a:t>MRPⅡ</a:t>
            </a:r>
            <a:r>
              <a:rPr lang="zh-CN" altLang="en-US" sz="3000">
                <a:solidFill>
                  <a:srgbClr val="0A0A0E"/>
                </a:solidFill>
              </a:rPr>
              <a:t>管理模式的特点</a:t>
            </a:r>
          </a:p>
          <a:p>
            <a:pPr marL="450850" lvl="1" indent="-271463" algn="just">
              <a:buClr>
                <a:schemeClr val="accent2"/>
              </a:buClr>
              <a:buSzPct val="60000"/>
              <a:buFont typeface="Wingdings" pitchFamily="2" charset="2"/>
              <a:buChar char="l"/>
            </a:pPr>
            <a:r>
              <a:rPr lang="zh-CN" altLang="en-US" sz="2400">
                <a:solidFill>
                  <a:srgbClr val="0A0A0E"/>
                </a:solidFill>
                <a:latin typeface="Times New Roman" pitchFamily="18" charset="0"/>
              </a:rPr>
              <a:t>计划的一贯性与可行性</a:t>
            </a:r>
          </a:p>
          <a:p>
            <a:pPr marL="450850" lvl="1" indent="-271463" algn="just">
              <a:buClr>
                <a:schemeClr val="accent2"/>
              </a:buClr>
              <a:buSzPct val="60000"/>
              <a:buFont typeface="Wingdings" pitchFamily="2" charset="2"/>
              <a:buChar char="l"/>
            </a:pPr>
            <a:r>
              <a:rPr lang="zh-CN" altLang="en-US" sz="2400">
                <a:solidFill>
                  <a:srgbClr val="0A0A0E"/>
                </a:solidFill>
                <a:latin typeface="Times New Roman" pitchFamily="18" charset="0"/>
              </a:rPr>
              <a:t>管理的系统性</a:t>
            </a:r>
          </a:p>
          <a:p>
            <a:pPr marL="450850" lvl="1" indent="-271463" algn="just">
              <a:buClr>
                <a:schemeClr val="accent2"/>
              </a:buClr>
              <a:buSzPct val="60000"/>
              <a:buFont typeface="Wingdings" pitchFamily="2" charset="2"/>
              <a:buChar char="l"/>
            </a:pPr>
            <a:r>
              <a:rPr lang="zh-CN" altLang="en-US" sz="2400">
                <a:solidFill>
                  <a:srgbClr val="0A0A0E"/>
                </a:solidFill>
                <a:latin typeface="Times New Roman" pitchFamily="18" charset="0"/>
              </a:rPr>
              <a:t>数据共享性</a:t>
            </a:r>
          </a:p>
          <a:p>
            <a:pPr marL="450850" lvl="1" indent="-271463" algn="just">
              <a:buClr>
                <a:schemeClr val="accent2"/>
              </a:buClr>
              <a:buSzPct val="60000"/>
              <a:buFont typeface="Wingdings" pitchFamily="2" charset="2"/>
              <a:buChar char="l"/>
            </a:pPr>
            <a:r>
              <a:rPr lang="zh-CN" altLang="en-US" sz="2400">
                <a:solidFill>
                  <a:srgbClr val="0A0A0E"/>
                </a:solidFill>
                <a:latin typeface="Times New Roman" pitchFamily="18" charset="0"/>
              </a:rPr>
              <a:t>动态应变性</a:t>
            </a:r>
          </a:p>
          <a:p>
            <a:pPr marL="450850" lvl="1" indent="-271463" algn="just">
              <a:buClr>
                <a:schemeClr val="accent2"/>
              </a:buClr>
              <a:buSzPct val="60000"/>
              <a:buFont typeface="Wingdings" pitchFamily="2" charset="2"/>
              <a:buChar char="l"/>
            </a:pPr>
            <a:r>
              <a:rPr lang="zh-CN" altLang="en-US" sz="2400">
                <a:solidFill>
                  <a:srgbClr val="0A0A0E"/>
                </a:solidFill>
                <a:latin typeface="Times New Roman" pitchFamily="18" charset="0"/>
              </a:rPr>
              <a:t>模拟预见性</a:t>
            </a:r>
          </a:p>
          <a:p>
            <a:pPr marL="450850" lvl="1" indent="-271463" algn="just">
              <a:buClr>
                <a:schemeClr val="accent2"/>
              </a:buClr>
              <a:buSzPct val="60000"/>
              <a:buFont typeface="Wingdings" pitchFamily="2" charset="2"/>
              <a:buChar char="l"/>
            </a:pPr>
            <a:r>
              <a:rPr lang="zh-CN" altLang="en-US" sz="2400">
                <a:solidFill>
                  <a:srgbClr val="0A0A0E"/>
                </a:solidFill>
                <a:latin typeface="Times New Roman" pitchFamily="18" charset="0"/>
              </a:rPr>
              <a:t>物流、资金流的统一</a:t>
            </a:r>
          </a:p>
        </p:txBody>
      </p:sp>
      <p:sp>
        <p:nvSpPr>
          <p:cNvPr id="1541124" name="AutoShape 4">
            <a:hlinkClick r:id="" action="ppaction://noaction" highlightClick="1"/>
          </p:cNvPr>
          <p:cNvSpPr>
            <a:spLocks noChangeArrowheads="1"/>
          </p:cNvSpPr>
          <p:nvPr/>
        </p:nvSpPr>
        <p:spPr bwMode="auto">
          <a:xfrm>
            <a:off x="1042988" y="836613"/>
            <a:ext cx="3817937" cy="914400"/>
          </a:xfrm>
          <a:prstGeom prst="actionButtonBlank">
            <a:avLst/>
          </a:prstGeom>
          <a:noFill/>
          <a:ln w="9525">
            <a:noFill/>
            <a:miter lim="800000"/>
            <a:headEnd/>
            <a:tailEnd/>
          </a:ln>
          <a:effectLst/>
        </p:spPr>
        <p:txBody>
          <a:bodyPr wrap="none" anchor="ctr"/>
          <a:lstStyle/>
          <a:p>
            <a:r>
              <a:rPr lang="en-US" altLang="zh-CN" sz="3200">
                <a:solidFill>
                  <a:srgbClr val="0A0A0E"/>
                </a:solidFill>
              </a:rPr>
              <a:t> 4. </a:t>
            </a:r>
            <a:r>
              <a:rPr lang="zh-CN" altLang="en-US" sz="3200">
                <a:solidFill>
                  <a:srgbClr val="0A0A0E"/>
                </a:solidFill>
              </a:rPr>
              <a:t>制造资源计划</a:t>
            </a:r>
          </a:p>
        </p:txBody>
      </p:sp>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2146" name="Rectangle 2"/>
          <p:cNvSpPr>
            <a:spLocks noGrp="1" noChangeArrowheads="1"/>
          </p:cNvSpPr>
          <p:nvPr>
            <p:ph type="body" idx="1"/>
          </p:nvPr>
        </p:nvSpPr>
        <p:spPr>
          <a:xfrm>
            <a:off x="1182688" y="2017713"/>
            <a:ext cx="7772400" cy="3895725"/>
          </a:xfrm>
        </p:spPr>
        <p:txBody>
          <a:bodyPr/>
          <a:lstStyle/>
          <a:p>
            <a:pPr marL="0" indent="0">
              <a:lnSpc>
                <a:spcPct val="110000"/>
              </a:lnSpc>
              <a:buFontTx/>
              <a:buNone/>
            </a:pPr>
            <a:r>
              <a:rPr lang="en-US" altLang="zh-CN"/>
              <a:t>5.ERP</a:t>
            </a:r>
            <a:r>
              <a:rPr lang="zh-CN" altLang="en-US"/>
              <a:t>系统</a:t>
            </a:r>
          </a:p>
          <a:p>
            <a:pPr marL="179388" lvl="1" indent="0">
              <a:lnSpc>
                <a:spcPct val="110000"/>
              </a:lnSpc>
            </a:pPr>
            <a:r>
              <a:rPr lang="en-US" altLang="zh-CN">
                <a:latin typeface="Times New Roman" pitchFamily="18" charset="0"/>
                <a:cs typeface="Times New Roman" pitchFamily="18" charset="0"/>
              </a:rPr>
              <a:t>ERP</a:t>
            </a:r>
            <a:r>
              <a:rPr lang="zh-CN" altLang="en-US">
                <a:latin typeface="Times New Roman" pitchFamily="18" charset="0"/>
              </a:rPr>
              <a:t>系统的管理思想</a:t>
            </a:r>
            <a:endParaRPr lang="zh-CN" altLang="en-US" sz="2600">
              <a:solidFill>
                <a:srgbClr val="FFFFFF"/>
              </a:solidFill>
              <a:latin typeface="Times New Roman" pitchFamily="18" charset="0"/>
            </a:endParaRPr>
          </a:p>
          <a:p>
            <a:pPr marL="627063" lvl="2" indent="-268288">
              <a:buClr>
                <a:schemeClr val="accent2"/>
              </a:buClr>
              <a:buSzPct val="60000"/>
              <a:buFont typeface="Wingdings" pitchFamily="2" charset="2"/>
              <a:buChar char="l"/>
            </a:pPr>
            <a:r>
              <a:rPr lang="zh-CN" altLang="en-US">
                <a:latin typeface="Times New Roman" pitchFamily="18" charset="0"/>
              </a:rPr>
              <a:t>体现对整个供应链资源进行管理的思想</a:t>
            </a:r>
            <a:endParaRPr lang="zh-CN" altLang="en-US" sz="2600">
              <a:latin typeface="Times New Roman" pitchFamily="18" charset="0"/>
            </a:endParaRPr>
          </a:p>
          <a:p>
            <a:pPr marL="627063" lvl="2" indent="-268288">
              <a:buClr>
                <a:schemeClr val="accent2"/>
              </a:buClr>
              <a:buSzPct val="60000"/>
              <a:buFont typeface="Wingdings" pitchFamily="2" charset="2"/>
              <a:buChar char="l"/>
            </a:pPr>
            <a:r>
              <a:rPr lang="zh-CN" altLang="en-US">
                <a:latin typeface="Times New Roman" pitchFamily="18" charset="0"/>
              </a:rPr>
              <a:t>体现精益生产、同步工程和敏捷制造的思想</a:t>
            </a:r>
          </a:p>
          <a:p>
            <a:pPr marL="627063" lvl="2" indent="-268288">
              <a:buClr>
                <a:schemeClr val="accent2"/>
              </a:buClr>
              <a:buSzPct val="60000"/>
              <a:buFont typeface="Wingdings" pitchFamily="2" charset="2"/>
              <a:buChar char="l"/>
            </a:pPr>
            <a:r>
              <a:rPr lang="zh-CN" altLang="en-US">
                <a:latin typeface="Times New Roman" pitchFamily="18" charset="0"/>
              </a:rPr>
              <a:t>体现事先计划与事中控制的思想</a:t>
            </a:r>
            <a:endParaRPr lang="zh-CN" altLang="en-US"/>
          </a:p>
        </p:txBody>
      </p:sp>
      <p:sp>
        <p:nvSpPr>
          <p:cNvPr id="1542148" name="AutoShape 4">
            <a:hlinkClick r:id="" action="ppaction://noaction" highlightClick="1"/>
          </p:cNvPr>
          <p:cNvSpPr>
            <a:spLocks noChangeArrowheads="1"/>
          </p:cNvSpPr>
          <p:nvPr/>
        </p:nvSpPr>
        <p:spPr bwMode="auto">
          <a:xfrm>
            <a:off x="1116013" y="981075"/>
            <a:ext cx="3817937"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9.2.1 </a:t>
            </a:r>
            <a:r>
              <a:rPr lang="zh-CN" altLang="en-US" sz="3200" dirty="0">
                <a:solidFill>
                  <a:srgbClr val="0A0A0E"/>
                </a:solidFill>
              </a:rPr>
              <a:t>企业资源计划</a:t>
            </a:r>
          </a:p>
        </p:txBody>
      </p:sp>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3170" name="Rectangle 2"/>
          <p:cNvSpPr>
            <a:spLocks noGrp="1" noChangeArrowheads="1"/>
          </p:cNvSpPr>
          <p:nvPr>
            <p:ph type="body" idx="1"/>
          </p:nvPr>
        </p:nvSpPr>
        <p:spPr>
          <a:xfrm>
            <a:off x="1182688" y="2017713"/>
            <a:ext cx="7772400" cy="3895725"/>
          </a:xfrm>
        </p:spPr>
        <p:txBody>
          <a:bodyPr/>
          <a:lstStyle/>
          <a:p>
            <a:pPr marL="0" indent="0">
              <a:lnSpc>
                <a:spcPct val="110000"/>
              </a:lnSpc>
              <a:buClr>
                <a:srgbClr val="FFFF00"/>
              </a:buClr>
              <a:buFont typeface="Wingdings" pitchFamily="2" charset="2"/>
              <a:buChar char="F"/>
            </a:pPr>
            <a:r>
              <a:rPr lang="en-US" altLang="zh-CN">
                <a:solidFill>
                  <a:srgbClr val="0A0A0E"/>
                </a:solidFill>
                <a:cs typeface="Times New Roman" pitchFamily="18" charset="0"/>
              </a:rPr>
              <a:t>ERP</a:t>
            </a:r>
            <a:r>
              <a:rPr lang="zh-CN" altLang="en-US">
                <a:solidFill>
                  <a:srgbClr val="0A0A0E"/>
                </a:solidFill>
              </a:rPr>
              <a:t>的主要功能模块简介</a:t>
            </a:r>
            <a:endParaRPr lang="zh-CN" altLang="en-US" sz="3000">
              <a:solidFill>
                <a:srgbClr val="0A0A0E"/>
              </a:solidFill>
            </a:endParaRPr>
          </a:p>
          <a:p>
            <a:pPr marL="531813" lvl="1" indent="-352425">
              <a:buClr>
                <a:schemeClr val="accent2"/>
              </a:buClr>
              <a:buSzPct val="60000"/>
              <a:buFont typeface="Wingdings" pitchFamily="2" charset="2"/>
              <a:buChar char="l"/>
            </a:pPr>
            <a:r>
              <a:rPr lang="zh-CN" altLang="en-US">
                <a:solidFill>
                  <a:srgbClr val="0A0A0E"/>
                </a:solidFill>
                <a:latin typeface="Times New Roman" pitchFamily="18" charset="0"/>
              </a:rPr>
              <a:t>财务管理模块</a:t>
            </a:r>
            <a:endParaRPr lang="zh-CN" altLang="en-US" sz="3000">
              <a:solidFill>
                <a:srgbClr val="0A0A0E"/>
              </a:solidFill>
              <a:latin typeface="Times New Roman" pitchFamily="18" charset="0"/>
            </a:endParaRPr>
          </a:p>
          <a:p>
            <a:pPr marL="531813" lvl="1" indent="-352425">
              <a:buClr>
                <a:schemeClr val="accent2"/>
              </a:buClr>
              <a:buSzPct val="60000"/>
              <a:buFont typeface="Wingdings" pitchFamily="2" charset="2"/>
              <a:buChar char="l"/>
            </a:pPr>
            <a:r>
              <a:rPr lang="zh-CN" altLang="en-US">
                <a:solidFill>
                  <a:srgbClr val="0A0A0E"/>
                </a:solidFill>
                <a:latin typeface="Times New Roman" pitchFamily="18" charset="0"/>
              </a:rPr>
              <a:t>生产控制管理模块</a:t>
            </a:r>
          </a:p>
          <a:p>
            <a:pPr marL="531813" lvl="1" indent="-352425">
              <a:buClr>
                <a:schemeClr val="accent2"/>
              </a:buClr>
              <a:buSzPct val="60000"/>
              <a:buFont typeface="Wingdings" pitchFamily="2" charset="2"/>
              <a:buChar char="l"/>
            </a:pPr>
            <a:r>
              <a:rPr lang="zh-CN" altLang="en-US">
                <a:solidFill>
                  <a:srgbClr val="0A0A0E"/>
                </a:solidFill>
                <a:latin typeface="Times New Roman" pitchFamily="18" charset="0"/>
              </a:rPr>
              <a:t>物流管理</a:t>
            </a:r>
          </a:p>
        </p:txBody>
      </p:sp>
      <p:sp>
        <p:nvSpPr>
          <p:cNvPr id="1543172" name="AutoShape 4">
            <a:hlinkClick r:id="" action="ppaction://noaction" highlightClick="1"/>
          </p:cNvPr>
          <p:cNvSpPr>
            <a:spLocks noChangeArrowheads="1"/>
          </p:cNvSpPr>
          <p:nvPr/>
        </p:nvSpPr>
        <p:spPr bwMode="auto">
          <a:xfrm>
            <a:off x="1476375" y="692150"/>
            <a:ext cx="3817938" cy="914400"/>
          </a:xfrm>
          <a:prstGeom prst="actionButtonBlank">
            <a:avLst/>
          </a:prstGeom>
          <a:noFill/>
          <a:ln w="9525">
            <a:noFill/>
            <a:miter lim="800000"/>
            <a:headEnd/>
            <a:tailEnd/>
          </a:ln>
          <a:effectLst/>
        </p:spPr>
        <p:txBody>
          <a:bodyPr wrap="none" anchor="ctr"/>
          <a:lstStyle/>
          <a:p>
            <a:r>
              <a:rPr lang="en-US" altLang="zh-CN" sz="3200">
                <a:solidFill>
                  <a:srgbClr val="0A0A0E"/>
                </a:solidFill>
              </a:rPr>
              <a:t> 5.ERP</a:t>
            </a:r>
            <a:r>
              <a:rPr lang="zh-CN" altLang="en-US" sz="3200">
                <a:solidFill>
                  <a:srgbClr val="0A0A0E"/>
                </a:solidFill>
              </a:rPr>
              <a:t>系统</a:t>
            </a:r>
          </a:p>
        </p:txBody>
      </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4194" name="Rectangle 2"/>
          <p:cNvSpPr>
            <a:spLocks noGrp="1" noChangeArrowheads="1"/>
          </p:cNvSpPr>
          <p:nvPr>
            <p:ph type="body" idx="1"/>
          </p:nvPr>
        </p:nvSpPr>
        <p:spPr>
          <a:xfrm>
            <a:off x="1182688" y="2017713"/>
            <a:ext cx="7772400" cy="3895725"/>
          </a:xfrm>
        </p:spPr>
        <p:txBody>
          <a:bodyPr/>
          <a:lstStyle/>
          <a:p>
            <a:pPr marL="0" indent="0">
              <a:lnSpc>
                <a:spcPct val="110000"/>
              </a:lnSpc>
              <a:buClr>
                <a:srgbClr val="FFFF00"/>
              </a:buClr>
              <a:buFont typeface="Wingdings" pitchFamily="2" charset="2"/>
              <a:buChar char="F"/>
            </a:pPr>
            <a:r>
              <a:rPr lang="en-US" altLang="zh-CN">
                <a:cs typeface="Times New Roman" pitchFamily="18" charset="0"/>
              </a:rPr>
              <a:t>ERP</a:t>
            </a:r>
            <a:r>
              <a:rPr lang="zh-CN" altLang="en-US"/>
              <a:t>的实施过程</a:t>
            </a:r>
            <a:endParaRPr lang="zh-CN" altLang="en-US" sz="3000">
              <a:solidFill>
                <a:srgbClr val="FFFFFF"/>
              </a:solidFill>
            </a:endParaRPr>
          </a:p>
          <a:p>
            <a:pPr marL="627063" lvl="2" indent="-268288">
              <a:buClr>
                <a:schemeClr val="accent2"/>
              </a:buClr>
              <a:buSzPct val="60000"/>
              <a:buFont typeface="Wingdings" pitchFamily="2" charset="2"/>
              <a:buChar char="l"/>
            </a:pPr>
            <a:r>
              <a:rPr lang="zh-CN" altLang="en-US">
                <a:latin typeface="Times New Roman" pitchFamily="18" charset="0"/>
              </a:rPr>
              <a:t>项目的前期工作（软件安装之前的阶段）</a:t>
            </a:r>
          </a:p>
          <a:p>
            <a:pPr marL="627063" lvl="2" indent="-268288">
              <a:buClr>
                <a:schemeClr val="accent2"/>
              </a:buClr>
              <a:buSzPct val="60000"/>
              <a:buFont typeface="Wingdings" pitchFamily="2" charset="2"/>
              <a:buChar char="l"/>
            </a:pPr>
            <a:r>
              <a:rPr lang="zh-CN" altLang="en-US">
                <a:latin typeface="Times New Roman" pitchFamily="18" charset="0"/>
              </a:rPr>
              <a:t>实施准备阶段（包括数据和各种参数的准备和设置）</a:t>
            </a:r>
          </a:p>
          <a:p>
            <a:pPr marL="627063" lvl="2" indent="-268288">
              <a:buClr>
                <a:schemeClr val="accent2"/>
              </a:buClr>
              <a:buSzPct val="60000"/>
              <a:buFont typeface="Wingdings" pitchFamily="2" charset="2"/>
              <a:buChar char="l"/>
            </a:pPr>
            <a:r>
              <a:rPr lang="zh-CN" altLang="en-US">
                <a:latin typeface="Times New Roman" pitchFamily="18" charset="0"/>
              </a:rPr>
              <a:t>模拟运行及用户化</a:t>
            </a:r>
          </a:p>
          <a:p>
            <a:pPr marL="627063" lvl="2" indent="-268288">
              <a:buClr>
                <a:schemeClr val="accent2"/>
              </a:buClr>
              <a:buSzPct val="60000"/>
              <a:buFont typeface="Wingdings" pitchFamily="2" charset="2"/>
              <a:buChar char="l"/>
            </a:pPr>
            <a:r>
              <a:rPr lang="zh-CN" altLang="en-US">
                <a:latin typeface="Times New Roman" pitchFamily="18" charset="0"/>
              </a:rPr>
              <a:t>切换运行</a:t>
            </a:r>
          </a:p>
          <a:p>
            <a:pPr marL="627063" lvl="2" indent="-268288">
              <a:buClr>
                <a:schemeClr val="accent2"/>
              </a:buClr>
              <a:buSzPct val="60000"/>
              <a:buFont typeface="Wingdings" pitchFamily="2" charset="2"/>
              <a:buChar char="l"/>
            </a:pPr>
            <a:r>
              <a:rPr lang="zh-CN" altLang="en-US">
                <a:latin typeface="Times New Roman" pitchFamily="18" charset="0"/>
              </a:rPr>
              <a:t>新系统运行</a:t>
            </a:r>
          </a:p>
        </p:txBody>
      </p:sp>
      <p:sp>
        <p:nvSpPr>
          <p:cNvPr id="1544196" name="AutoShape 4">
            <a:hlinkClick r:id="" action="ppaction://noaction" highlightClick="1"/>
          </p:cNvPr>
          <p:cNvSpPr>
            <a:spLocks noChangeArrowheads="1"/>
          </p:cNvSpPr>
          <p:nvPr/>
        </p:nvSpPr>
        <p:spPr bwMode="auto">
          <a:xfrm>
            <a:off x="1187450" y="908050"/>
            <a:ext cx="3817938" cy="914400"/>
          </a:xfrm>
          <a:prstGeom prst="actionButtonBlank">
            <a:avLst/>
          </a:prstGeom>
          <a:noFill/>
          <a:ln w="9525">
            <a:noFill/>
            <a:miter lim="800000"/>
            <a:headEnd/>
            <a:tailEnd/>
          </a:ln>
          <a:effectLst/>
        </p:spPr>
        <p:txBody>
          <a:bodyPr wrap="none" anchor="ctr"/>
          <a:lstStyle/>
          <a:p>
            <a:r>
              <a:rPr lang="en-US" altLang="zh-CN" sz="3200">
                <a:solidFill>
                  <a:srgbClr val="0A0A0E"/>
                </a:solidFill>
              </a:rPr>
              <a:t> 5.ERP</a:t>
            </a:r>
            <a:r>
              <a:rPr lang="zh-CN" altLang="en-US" sz="3200">
                <a:solidFill>
                  <a:srgbClr val="0A0A0E"/>
                </a:solidFill>
              </a:rPr>
              <a:t>系统</a:t>
            </a:r>
          </a:p>
        </p:txBody>
      </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5218" name="Rectangle 2"/>
          <p:cNvSpPr>
            <a:spLocks noGrp="1" noChangeArrowheads="1"/>
          </p:cNvSpPr>
          <p:nvPr>
            <p:ph type="body" idx="1"/>
          </p:nvPr>
        </p:nvSpPr>
        <p:spPr>
          <a:xfrm>
            <a:off x="1182688" y="2017713"/>
            <a:ext cx="7772400" cy="3895725"/>
          </a:xfrm>
        </p:spPr>
        <p:txBody>
          <a:bodyPr/>
          <a:lstStyle/>
          <a:p>
            <a:pPr marL="0" indent="0">
              <a:lnSpc>
                <a:spcPct val="110000"/>
              </a:lnSpc>
              <a:buClr>
                <a:srgbClr val="FFFF00"/>
              </a:buClr>
              <a:buFont typeface="Wingdings" pitchFamily="2" charset="2"/>
              <a:buChar char="F"/>
            </a:pPr>
            <a:r>
              <a:rPr lang="en-US" altLang="zh-CN">
                <a:cs typeface="Times New Roman" pitchFamily="18" charset="0"/>
              </a:rPr>
              <a:t>ERP</a:t>
            </a:r>
            <a:r>
              <a:rPr lang="zh-CN" altLang="en-US"/>
              <a:t>的发展</a:t>
            </a:r>
            <a:endParaRPr lang="zh-CN" altLang="en-US" sz="3000">
              <a:solidFill>
                <a:srgbClr val="FFFFFF"/>
              </a:solidFill>
            </a:endParaRPr>
          </a:p>
          <a:p>
            <a:pPr marL="627063" lvl="2" indent="-268288">
              <a:buClr>
                <a:schemeClr val="accent2"/>
              </a:buClr>
              <a:buSzPct val="60000"/>
              <a:buFont typeface="Wingdings" pitchFamily="2" charset="2"/>
              <a:buChar char="l"/>
            </a:pPr>
            <a:r>
              <a:rPr lang="en-US" altLang="zh-CN">
                <a:latin typeface="Times New Roman" pitchFamily="18" charset="0"/>
              </a:rPr>
              <a:t>ERP</a:t>
            </a:r>
            <a:r>
              <a:rPr lang="zh-CN" altLang="en-US">
                <a:latin typeface="Times New Roman" pitchFamily="18" charset="0"/>
              </a:rPr>
              <a:t>功能的扩展</a:t>
            </a:r>
          </a:p>
          <a:p>
            <a:pPr marL="627063" lvl="2" indent="-268288">
              <a:buClr>
                <a:schemeClr val="accent2"/>
              </a:buClr>
              <a:buSzPct val="60000"/>
              <a:buFont typeface="Wingdings" pitchFamily="2" charset="2"/>
              <a:buChar char="l"/>
            </a:pPr>
            <a:r>
              <a:rPr lang="zh-CN" altLang="en-US">
                <a:latin typeface="Times New Roman" pitchFamily="18" charset="0"/>
              </a:rPr>
              <a:t>向</a:t>
            </a:r>
            <a:r>
              <a:rPr lang="en-US" altLang="zh-CN">
                <a:latin typeface="宋体" pitchFamily="2" charset="-122"/>
              </a:rPr>
              <a:t>Internet</a:t>
            </a:r>
            <a:r>
              <a:rPr lang="zh-CN" altLang="en-US">
                <a:latin typeface="Times New Roman" pitchFamily="18" charset="0"/>
              </a:rPr>
              <a:t>、</a:t>
            </a:r>
            <a:r>
              <a:rPr lang="en-US" altLang="zh-CN">
                <a:latin typeface="宋体" pitchFamily="2" charset="-122"/>
              </a:rPr>
              <a:t>Web</a:t>
            </a:r>
            <a:r>
              <a:rPr lang="zh-CN" altLang="en-US">
                <a:latin typeface="Times New Roman" pitchFamily="18" charset="0"/>
              </a:rPr>
              <a:t>上转移</a:t>
            </a:r>
          </a:p>
          <a:p>
            <a:pPr marL="627063" lvl="2" indent="-268288">
              <a:buClr>
                <a:schemeClr val="accent2"/>
              </a:buClr>
              <a:buSzPct val="60000"/>
              <a:buFont typeface="Wingdings" pitchFamily="2" charset="2"/>
              <a:buChar char="l"/>
            </a:pPr>
            <a:r>
              <a:rPr lang="zh-CN" altLang="en-US">
                <a:latin typeface="Times New Roman" pitchFamily="18" charset="0"/>
              </a:rPr>
              <a:t>新的模块化软件和专业化软件</a:t>
            </a:r>
          </a:p>
          <a:p>
            <a:pPr marL="627063" lvl="2" indent="-268288">
              <a:buClr>
                <a:schemeClr val="accent2"/>
              </a:buClr>
              <a:buSzPct val="60000"/>
              <a:buFont typeface="Wingdings" pitchFamily="2" charset="2"/>
              <a:buChar char="l"/>
            </a:pPr>
            <a:r>
              <a:rPr lang="en-US" altLang="zh-CN">
                <a:latin typeface="宋体" pitchFamily="2" charset="-122"/>
              </a:rPr>
              <a:t>ERP</a:t>
            </a:r>
            <a:r>
              <a:rPr lang="zh-CN" altLang="en-US">
                <a:latin typeface="宋体" pitchFamily="2" charset="-122"/>
              </a:rPr>
              <a:t>软件向</a:t>
            </a:r>
            <a:r>
              <a:rPr lang="en-US" altLang="zh-CN">
                <a:latin typeface="宋体" pitchFamily="2" charset="-122"/>
              </a:rPr>
              <a:t>Windows</a:t>
            </a:r>
            <a:r>
              <a:rPr lang="zh-CN" altLang="en-US">
                <a:latin typeface="宋体" pitchFamily="2" charset="-122"/>
              </a:rPr>
              <a:t>平台转移</a:t>
            </a:r>
            <a:endParaRPr lang="zh-CN" altLang="en-US">
              <a:latin typeface="Times New Roman" pitchFamily="18" charset="0"/>
            </a:endParaRPr>
          </a:p>
        </p:txBody>
      </p:sp>
      <p:sp>
        <p:nvSpPr>
          <p:cNvPr id="1545220" name="AutoShape 4">
            <a:hlinkClick r:id="" action="ppaction://noaction" highlightClick="1"/>
          </p:cNvPr>
          <p:cNvSpPr>
            <a:spLocks noChangeArrowheads="1"/>
          </p:cNvSpPr>
          <p:nvPr/>
        </p:nvSpPr>
        <p:spPr bwMode="auto">
          <a:xfrm>
            <a:off x="1331913" y="836613"/>
            <a:ext cx="3817937" cy="914400"/>
          </a:xfrm>
          <a:prstGeom prst="actionButtonBlank">
            <a:avLst/>
          </a:prstGeom>
          <a:noFill/>
          <a:ln w="9525">
            <a:noFill/>
            <a:miter lim="800000"/>
            <a:headEnd/>
            <a:tailEnd/>
          </a:ln>
          <a:effectLst/>
        </p:spPr>
        <p:txBody>
          <a:bodyPr wrap="none" anchor="ctr"/>
          <a:lstStyle/>
          <a:p>
            <a:r>
              <a:rPr lang="en-US" altLang="zh-CN" sz="3200">
                <a:solidFill>
                  <a:srgbClr val="0A0A0E"/>
                </a:solidFill>
              </a:rPr>
              <a:t> 5.ERP</a:t>
            </a:r>
            <a:r>
              <a:rPr lang="zh-CN" altLang="en-US" sz="3200">
                <a:solidFill>
                  <a:srgbClr val="0A0A0E"/>
                </a:solidFill>
              </a:rPr>
              <a:t>系统</a:t>
            </a:r>
          </a:p>
        </p:txBody>
      </p:sp>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42" name="Rectangle 2"/>
          <p:cNvSpPr>
            <a:spLocks noGrp="1" noChangeArrowheads="1"/>
          </p:cNvSpPr>
          <p:nvPr>
            <p:ph type="body" idx="1"/>
          </p:nvPr>
        </p:nvSpPr>
        <p:spPr>
          <a:xfrm>
            <a:off x="1182688" y="2017713"/>
            <a:ext cx="7134225" cy="3895725"/>
          </a:xfrm>
        </p:spPr>
        <p:txBody>
          <a:bodyPr/>
          <a:lstStyle/>
          <a:p>
            <a:pPr marL="0" indent="0">
              <a:lnSpc>
                <a:spcPct val="110000"/>
              </a:lnSpc>
              <a:buFontTx/>
              <a:buNone/>
            </a:pPr>
            <a:r>
              <a:rPr lang="en-US" altLang="zh-CN" sz="2800"/>
              <a:t>1.</a:t>
            </a:r>
            <a:r>
              <a:rPr lang="zh-CN" altLang="en-US" sz="2800"/>
              <a:t>供应链管理的概念</a:t>
            </a:r>
          </a:p>
          <a:p>
            <a:pPr marL="531813" lvl="1" indent="-352425"/>
            <a:r>
              <a:rPr lang="zh-CN" altLang="en-US" sz="2400">
                <a:solidFill>
                  <a:srgbClr val="0A0A0E"/>
                </a:solidFill>
                <a:latin typeface="Times New Roman" pitchFamily="18" charset="0"/>
              </a:rPr>
              <a:t>指对整个供应链系统进行计划、协调、执行、控制和优化的各种活动和过程</a:t>
            </a:r>
          </a:p>
          <a:p>
            <a:pPr marL="0" indent="0">
              <a:lnSpc>
                <a:spcPct val="110000"/>
              </a:lnSpc>
              <a:buFont typeface="Wingdings" pitchFamily="2" charset="2"/>
              <a:buNone/>
            </a:pPr>
            <a:r>
              <a:rPr lang="en-US" altLang="zh-CN" sz="2800">
                <a:solidFill>
                  <a:srgbClr val="0A0A0E"/>
                </a:solidFill>
              </a:rPr>
              <a:t>2.</a:t>
            </a:r>
            <a:r>
              <a:rPr lang="zh-CN" altLang="en-US" sz="2800">
                <a:solidFill>
                  <a:srgbClr val="0A0A0E"/>
                </a:solidFill>
              </a:rPr>
              <a:t>供应链的特征</a:t>
            </a:r>
          </a:p>
          <a:p>
            <a:pPr marL="531813" lvl="1" indent="-352425"/>
            <a:r>
              <a:rPr lang="zh-CN" altLang="en-US" sz="2400">
                <a:solidFill>
                  <a:srgbClr val="0A0A0E"/>
                </a:solidFill>
                <a:latin typeface="Times New Roman" pitchFamily="18" charset="0"/>
              </a:rPr>
              <a:t>复杂性</a:t>
            </a:r>
          </a:p>
          <a:p>
            <a:pPr marL="531813" lvl="1" indent="-352425"/>
            <a:r>
              <a:rPr lang="zh-CN" altLang="en-US" sz="2400">
                <a:solidFill>
                  <a:srgbClr val="0A0A0E"/>
                </a:solidFill>
                <a:latin typeface="Times New Roman" pitchFamily="18" charset="0"/>
              </a:rPr>
              <a:t>动态性</a:t>
            </a:r>
          </a:p>
          <a:p>
            <a:pPr marL="531813" lvl="1" indent="-352425"/>
            <a:r>
              <a:rPr lang="zh-CN" altLang="en-US" sz="2400">
                <a:solidFill>
                  <a:srgbClr val="0A0A0E"/>
                </a:solidFill>
                <a:latin typeface="Times New Roman" pitchFamily="18" charset="0"/>
              </a:rPr>
              <a:t>面向用户需求</a:t>
            </a:r>
          </a:p>
          <a:p>
            <a:pPr marL="531813" lvl="1" indent="-352425"/>
            <a:r>
              <a:rPr lang="zh-CN" altLang="en-US" sz="2400">
                <a:solidFill>
                  <a:srgbClr val="0A0A0E"/>
                </a:solidFill>
                <a:latin typeface="Times New Roman" pitchFamily="18" charset="0"/>
              </a:rPr>
              <a:t>交叉性</a:t>
            </a:r>
          </a:p>
        </p:txBody>
      </p:sp>
      <p:sp>
        <p:nvSpPr>
          <p:cNvPr id="1546244" name="AutoShape 4">
            <a:hlinkClick r:id="" action="ppaction://noaction" highlightClick="1"/>
          </p:cNvPr>
          <p:cNvSpPr>
            <a:spLocks noChangeArrowheads="1"/>
          </p:cNvSpPr>
          <p:nvPr/>
        </p:nvSpPr>
        <p:spPr bwMode="auto">
          <a:xfrm>
            <a:off x="1042988" y="836613"/>
            <a:ext cx="4394200"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9.2.2 </a:t>
            </a:r>
            <a:r>
              <a:rPr lang="zh-CN" altLang="en-US" sz="3200" dirty="0">
                <a:solidFill>
                  <a:srgbClr val="0A0A0E"/>
                </a:solidFill>
              </a:rPr>
              <a:t>供应链管理系统 </a:t>
            </a:r>
          </a:p>
        </p:txBody>
      </p:sp>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7266" name="Rectangle 2"/>
          <p:cNvSpPr>
            <a:spLocks noGrp="1" noChangeArrowheads="1"/>
          </p:cNvSpPr>
          <p:nvPr>
            <p:ph type="body" idx="1"/>
          </p:nvPr>
        </p:nvSpPr>
        <p:spPr>
          <a:xfrm>
            <a:off x="1182688" y="2017713"/>
            <a:ext cx="7772400" cy="3895725"/>
          </a:xfrm>
        </p:spPr>
        <p:txBody>
          <a:bodyPr/>
          <a:lstStyle/>
          <a:p>
            <a:pPr marL="0" indent="0">
              <a:lnSpc>
                <a:spcPct val="110000"/>
              </a:lnSpc>
              <a:buFontTx/>
              <a:buNone/>
            </a:pPr>
            <a:r>
              <a:rPr lang="en-US" altLang="zh-CN"/>
              <a:t>3.</a:t>
            </a:r>
            <a:r>
              <a:rPr lang="zh-CN" altLang="en-US"/>
              <a:t>供应链的类型</a:t>
            </a:r>
          </a:p>
          <a:p>
            <a:pPr marL="531813" lvl="1" indent="-352425" algn="just"/>
            <a:r>
              <a:rPr lang="zh-CN" altLang="en-US" sz="2400">
                <a:solidFill>
                  <a:srgbClr val="0A0A0E"/>
                </a:solidFill>
                <a:latin typeface="宋体" pitchFamily="2" charset="-122"/>
              </a:rPr>
              <a:t>稳定的供应链和动态的供应链</a:t>
            </a:r>
          </a:p>
          <a:p>
            <a:pPr marL="531813" lvl="1" indent="-352425" algn="just"/>
            <a:r>
              <a:rPr lang="zh-CN" altLang="en-US" sz="2400">
                <a:solidFill>
                  <a:srgbClr val="0A0A0E"/>
                </a:solidFill>
                <a:latin typeface="宋体" pitchFamily="2" charset="-122"/>
              </a:rPr>
              <a:t>平衡的供应链和倾斜的供应链</a:t>
            </a:r>
          </a:p>
          <a:p>
            <a:pPr marL="531813" lvl="1" indent="-352425"/>
            <a:r>
              <a:rPr lang="zh-CN" altLang="en-US" sz="2400">
                <a:solidFill>
                  <a:srgbClr val="0A0A0E"/>
                </a:solidFill>
                <a:latin typeface="宋体" pitchFamily="2" charset="-122"/>
              </a:rPr>
              <a:t>有效性供应链和反应性供应链</a:t>
            </a:r>
            <a:endParaRPr lang="zh-CN" altLang="en-US" sz="2400">
              <a:solidFill>
                <a:srgbClr val="0A0A0E"/>
              </a:solidFill>
              <a:latin typeface="Times New Roman" pitchFamily="18" charset="0"/>
            </a:endParaRPr>
          </a:p>
        </p:txBody>
      </p:sp>
      <p:sp>
        <p:nvSpPr>
          <p:cNvPr id="1547268" name="AutoShape 4">
            <a:hlinkClick r:id="" action="ppaction://noaction" highlightClick="1"/>
          </p:cNvPr>
          <p:cNvSpPr>
            <a:spLocks noChangeArrowheads="1"/>
          </p:cNvSpPr>
          <p:nvPr/>
        </p:nvSpPr>
        <p:spPr bwMode="auto">
          <a:xfrm>
            <a:off x="1116013" y="981075"/>
            <a:ext cx="4394200"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9.2.2 </a:t>
            </a:r>
            <a:r>
              <a:rPr lang="zh-CN" altLang="en-US" sz="3200" dirty="0">
                <a:solidFill>
                  <a:srgbClr val="0A0A0E"/>
                </a:solidFill>
              </a:rPr>
              <a:t>供应链管理系统 </a:t>
            </a:r>
          </a:p>
        </p:txBody>
      </p:sp>
    </p:spTree>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8290" name="Rectangle 2"/>
          <p:cNvSpPr>
            <a:spLocks noGrp="1" noChangeArrowheads="1"/>
          </p:cNvSpPr>
          <p:nvPr>
            <p:ph type="body" idx="1"/>
          </p:nvPr>
        </p:nvSpPr>
        <p:spPr>
          <a:xfrm>
            <a:off x="1182688" y="2017713"/>
            <a:ext cx="7772400" cy="3895725"/>
          </a:xfrm>
        </p:spPr>
        <p:txBody>
          <a:bodyPr/>
          <a:lstStyle/>
          <a:p>
            <a:pPr marL="0" indent="0">
              <a:lnSpc>
                <a:spcPct val="110000"/>
              </a:lnSpc>
              <a:buFontTx/>
              <a:buNone/>
            </a:pPr>
            <a:r>
              <a:rPr lang="en-US" altLang="zh-CN"/>
              <a:t>4.</a:t>
            </a:r>
            <a:r>
              <a:rPr lang="zh-CN" altLang="en-US"/>
              <a:t>供应链管理的内容</a:t>
            </a:r>
          </a:p>
          <a:p>
            <a:pPr marL="531813" lvl="1" indent="-352425" algn="just"/>
            <a:r>
              <a:rPr lang="zh-CN" altLang="en-US" sz="2400">
                <a:solidFill>
                  <a:srgbClr val="0A0A0E"/>
                </a:solidFill>
                <a:latin typeface="Times New Roman" pitchFamily="18" charset="0"/>
              </a:rPr>
              <a:t>战略性供应商和用户合作伙伴关系的管理</a:t>
            </a:r>
            <a:endParaRPr lang="zh-CN" altLang="en-US" sz="2400">
              <a:solidFill>
                <a:srgbClr val="0A0A0E"/>
              </a:solidFill>
              <a:latin typeface="宋体" pitchFamily="2" charset="-122"/>
            </a:endParaRPr>
          </a:p>
          <a:p>
            <a:pPr marL="531813" lvl="1" indent="-352425" algn="just"/>
            <a:r>
              <a:rPr lang="zh-CN" altLang="en-US" sz="2400">
                <a:solidFill>
                  <a:srgbClr val="0A0A0E"/>
                </a:solidFill>
                <a:latin typeface="Times New Roman" pitchFamily="18" charset="0"/>
              </a:rPr>
              <a:t>供应链产品需求预测和计划</a:t>
            </a:r>
            <a:endParaRPr lang="zh-CN" altLang="en-US" sz="2400">
              <a:solidFill>
                <a:srgbClr val="0A0A0E"/>
              </a:solidFill>
              <a:latin typeface="宋体" pitchFamily="2" charset="-122"/>
            </a:endParaRPr>
          </a:p>
          <a:p>
            <a:pPr marL="531813" lvl="1" indent="-352425"/>
            <a:r>
              <a:rPr lang="zh-CN" altLang="en-US" sz="2400">
                <a:solidFill>
                  <a:srgbClr val="0A0A0E"/>
                </a:solidFill>
                <a:latin typeface="Times New Roman" pitchFamily="18" charset="0"/>
              </a:rPr>
              <a:t>供应链的设计</a:t>
            </a:r>
          </a:p>
          <a:p>
            <a:pPr marL="531813" lvl="1" indent="-352425"/>
            <a:r>
              <a:rPr lang="zh-CN" altLang="en-US" sz="2400">
                <a:solidFill>
                  <a:srgbClr val="0A0A0E"/>
                </a:solidFill>
                <a:latin typeface="Times New Roman" pitchFamily="18" charset="0"/>
              </a:rPr>
              <a:t>企业内部和企业之间物料供应和需求管理</a:t>
            </a:r>
          </a:p>
        </p:txBody>
      </p:sp>
      <p:sp>
        <p:nvSpPr>
          <p:cNvPr id="1548292" name="AutoShape 4">
            <a:hlinkClick r:id="" action="ppaction://noaction" highlightClick="1"/>
          </p:cNvPr>
          <p:cNvSpPr>
            <a:spLocks noChangeArrowheads="1"/>
          </p:cNvSpPr>
          <p:nvPr/>
        </p:nvSpPr>
        <p:spPr bwMode="auto">
          <a:xfrm>
            <a:off x="1187450" y="981075"/>
            <a:ext cx="4394200"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9.2.2 </a:t>
            </a:r>
            <a:r>
              <a:rPr lang="zh-CN" altLang="en-US" sz="3200" dirty="0">
                <a:solidFill>
                  <a:srgbClr val="0A0A0E"/>
                </a:solidFill>
              </a:rPr>
              <a:t>供应链管理系统 </a:t>
            </a:r>
          </a:p>
        </p:txBody>
      </p:sp>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9314" name="Rectangle 2"/>
          <p:cNvSpPr>
            <a:spLocks noGrp="1" noChangeArrowheads="1"/>
          </p:cNvSpPr>
          <p:nvPr>
            <p:ph type="body" idx="1"/>
          </p:nvPr>
        </p:nvSpPr>
        <p:spPr>
          <a:xfrm>
            <a:off x="539750" y="1989138"/>
            <a:ext cx="7772400" cy="3895725"/>
          </a:xfrm>
        </p:spPr>
        <p:txBody>
          <a:bodyPr/>
          <a:lstStyle/>
          <a:p>
            <a:pPr marL="355600" indent="-355600">
              <a:lnSpc>
                <a:spcPct val="110000"/>
              </a:lnSpc>
              <a:buClr>
                <a:schemeClr val="hlink"/>
              </a:buClr>
              <a:buSzTx/>
            </a:pPr>
            <a:r>
              <a:rPr lang="zh-CN" altLang="en-US" sz="2800">
                <a:solidFill>
                  <a:srgbClr val="0A0A0E"/>
                </a:solidFill>
              </a:rPr>
              <a:t>基于供应链管理的产品设计和制造管理、生产集成计划、跟踪和控制</a:t>
            </a:r>
          </a:p>
          <a:p>
            <a:pPr marL="355600" indent="-355600">
              <a:buClr>
                <a:schemeClr val="hlink"/>
              </a:buClr>
              <a:buSzTx/>
            </a:pPr>
            <a:r>
              <a:rPr lang="zh-CN" altLang="en-US" sz="2800">
                <a:solidFill>
                  <a:srgbClr val="0A0A0E"/>
                </a:solidFill>
              </a:rPr>
              <a:t>基于供应链的用户服务和物流管理，包括包装、库存、运输等管理</a:t>
            </a:r>
          </a:p>
          <a:p>
            <a:pPr marL="355600" indent="-355600">
              <a:buClr>
                <a:schemeClr val="hlink"/>
              </a:buClr>
              <a:buSzTx/>
            </a:pPr>
            <a:r>
              <a:rPr lang="zh-CN" altLang="en-US" sz="2800">
                <a:solidFill>
                  <a:srgbClr val="0A0A0E"/>
                </a:solidFill>
              </a:rPr>
              <a:t>企业之间资金流的管理，包括成本、汇率等</a:t>
            </a:r>
          </a:p>
          <a:p>
            <a:pPr marL="355600" indent="-355600">
              <a:buClr>
                <a:schemeClr val="hlink"/>
              </a:buClr>
              <a:buSzTx/>
            </a:pPr>
            <a:r>
              <a:rPr lang="zh-CN" altLang="en-US" sz="2800">
                <a:solidFill>
                  <a:srgbClr val="0A0A0E"/>
                </a:solidFill>
              </a:rPr>
              <a:t>基于</a:t>
            </a:r>
            <a:r>
              <a:rPr lang="en-US" altLang="zh-CN" sz="2800">
                <a:solidFill>
                  <a:srgbClr val="0A0A0E"/>
                </a:solidFill>
              </a:rPr>
              <a:t>Internet/Intranet/Extranet</a:t>
            </a:r>
            <a:r>
              <a:rPr lang="zh-CN" altLang="en-US" sz="2800">
                <a:solidFill>
                  <a:srgbClr val="0A0A0E"/>
                </a:solidFill>
              </a:rPr>
              <a:t>交互信息管理</a:t>
            </a:r>
          </a:p>
        </p:txBody>
      </p:sp>
      <p:sp>
        <p:nvSpPr>
          <p:cNvPr id="1549316" name="AutoShape 4">
            <a:hlinkClick r:id="" action="ppaction://noaction" highlightClick="1"/>
          </p:cNvPr>
          <p:cNvSpPr>
            <a:spLocks noChangeArrowheads="1"/>
          </p:cNvSpPr>
          <p:nvPr/>
        </p:nvSpPr>
        <p:spPr bwMode="auto">
          <a:xfrm>
            <a:off x="1187450" y="908050"/>
            <a:ext cx="4394200" cy="914400"/>
          </a:xfrm>
          <a:prstGeom prst="actionButtonBlank">
            <a:avLst/>
          </a:prstGeom>
          <a:noFill/>
          <a:ln w="9525">
            <a:noFill/>
            <a:miter lim="800000"/>
            <a:headEnd/>
            <a:tailEnd/>
          </a:ln>
          <a:effectLst/>
        </p:spPr>
        <p:txBody>
          <a:bodyPr wrap="none" anchor="ctr"/>
          <a:lstStyle/>
          <a:p>
            <a:r>
              <a:rPr lang="en-US" altLang="zh-CN" sz="3200">
                <a:solidFill>
                  <a:srgbClr val="0A0A0E"/>
                </a:solidFill>
              </a:rPr>
              <a:t>4.</a:t>
            </a:r>
            <a:r>
              <a:rPr lang="zh-CN" altLang="en-US" sz="3200">
                <a:solidFill>
                  <a:srgbClr val="0A0A0E"/>
                </a:solidFill>
              </a:rPr>
              <a:t>供应链管理的内容</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82" name="Rectangle 2"/>
          <p:cNvSpPr>
            <a:spLocks noGrp="1" noChangeArrowheads="1"/>
          </p:cNvSpPr>
          <p:nvPr>
            <p:ph type="body" sz="half" idx="1"/>
          </p:nvPr>
        </p:nvSpPr>
        <p:spPr>
          <a:xfrm>
            <a:off x="1182688" y="2017713"/>
            <a:ext cx="7773987" cy="4114800"/>
          </a:xfrm>
        </p:spPr>
        <p:txBody>
          <a:bodyPr/>
          <a:lstStyle/>
          <a:p>
            <a:pPr marL="0" indent="0">
              <a:lnSpc>
                <a:spcPct val="110000"/>
              </a:lnSpc>
              <a:buFont typeface="Wingdings" pitchFamily="2" charset="2"/>
              <a:buNone/>
            </a:pPr>
            <a:r>
              <a:rPr lang="en-US" altLang="zh-CN" sz="2800"/>
              <a:t>1. </a:t>
            </a:r>
            <a:r>
              <a:rPr lang="en-US" altLang="zh-CN" sz="2800">
                <a:solidFill>
                  <a:srgbClr val="0A0A0E"/>
                </a:solidFill>
              </a:rPr>
              <a:t>DSS</a:t>
            </a:r>
            <a:r>
              <a:rPr lang="zh-CN" altLang="en-US" sz="2800">
                <a:solidFill>
                  <a:srgbClr val="0A0A0E"/>
                </a:solidFill>
              </a:rPr>
              <a:t>的功能</a:t>
            </a:r>
          </a:p>
          <a:p>
            <a:pPr marL="531813" lvl="1" indent="-352425">
              <a:lnSpc>
                <a:spcPct val="105000"/>
              </a:lnSpc>
            </a:pPr>
            <a:r>
              <a:rPr lang="zh-CN" altLang="en-US" sz="2400">
                <a:solidFill>
                  <a:srgbClr val="0A0A0E"/>
                </a:solidFill>
                <a:latin typeface="Times New Roman" pitchFamily="18" charset="0"/>
              </a:rPr>
              <a:t>管理并随时提供与决策问题有关的组织内部信息</a:t>
            </a:r>
          </a:p>
          <a:p>
            <a:pPr marL="531813" lvl="1" indent="-352425">
              <a:lnSpc>
                <a:spcPct val="105000"/>
              </a:lnSpc>
            </a:pPr>
            <a:r>
              <a:rPr lang="zh-CN" altLang="en-US" sz="2400">
                <a:solidFill>
                  <a:srgbClr val="0A0A0E"/>
                </a:solidFill>
                <a:latin typeface="Times New Roman" pitchFamily="18" charset="0"/>
              </a:rPr>
              <a:t>收集、管理并提供与决策问题有关的组织外部信息</a:t>
            </a:r>
          </a:p>
          <a:p>
            <a:pPr marL="531813" lvl="1" indent="-352425">
              <a:lnSpc>
                <a:spcPct val="105000"/>
              </a:lnSpc>
            </a:pPr>
            <a:r>
              <a:rPr lang="zh-CN" altLang="en-US" sz="2400">
                <a:solidFill>
                  <a:srgbClr val="0A0A0E"/>
                </a:solidFill>
                <a:latin typeface="Times New Roman" pitchFamily="18" charset="0"/>
              </a:rPr>
              <a:t>收集、管理并提供各项决策方案执行情况的反馈信息</a:t>
            </a:r>
          </a:p>
          <a:p>
            <a:pPr marL="531813" lvl="1" indent="-352425">
              <a:lnSpc>
                <a:spcPct val="105000"/>
              </a:lnSpc>
            </a:pPr>
            <a:r>
              <a:rPr lang="zh-CN" altLang="en-US" sz="2400">
                <a:solidFill>
                  <a:srgbClr val="0A0A0E"/>
                </a:solidFill>
                <a:latin typeface="Times New Roman" pitchFamily="18" charset="0"/>
              </a:rPr>
              <a:t>能以一定的方式存储和管理与决策问题有关的各种数学模型</a:t>
            </a:r>
          </a:p>
          <a:p>
            <a:pPr marL="531813" lvl="1" indent="-352425">
              <a:lnSpc>
                <a:spcPct val="105000"/>
              </a:lnSpc>
            </a:pPr>
            <a:r>
              <a:rPr lang="zh-CN" altLang="en-US" sz="2400">
                <a:solidFill>
                  <a:srgbClr val="0A0A0E"/>
                </a:solidFill>
                <a:latin typeface="Times New Roman" pitchFamily="18" charset="0"/>
              </a:rPr>
              <a:t>能够存储并提供常用的数学方法及算法</a:t>
            </a:r>
          </a:p>
          <a:p>
            <a:pPr marL="531813" lvl="1" indent="-352425">
              <a:lnSpc>
                <a:spcPct val="105000"/>
              </a:lnSpc>
            </a:pPr>
            <a:r>
              <a:rPr lang="zh-CN" altLang="en-US" sz="2400">
                <a:solidFill>
                  <a:srgbClr val="0A0A0E"/>
                </a:solidFill>
                <a:latin typeface="Times New Roman" pitchFamily="18" charset="0"/>
              </a:rPr>
              <a:t>能容易地修改或添加数据、模型和方法</a:t>
            </a:r>
          </a:p>
        </p:txBody>
      </p:sp>
      <p:sp>
        <p:nvSpPr>
          <p:cNvPr id="1505283" name="AutoShape 3">
            <a:hlinkClick r:id="" action="ppaction://noaction" highlightClick="1"/>
          </p:cNvPr>
          <p:cNvSpPr>
            <a:spLocks noChangeArrowheads="1"/>
          </p:cNvSpPr>
          <p:nvPr/>
        </p:nvSpPr>
        <p:spPr bwMode="auto">
          <a:xfrm>
            <a:off x="1547813" y="981075"/>
            <a:ext cx="4033837"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9.1.1 </a:t>
            </a:r>
            <a:r>
              <a:rPr lang="zh-CN" altLang="en-US" sz="3200" dirty="0">
                <a:solidFill>
                  <a:srgbClr val="0A0A0E"/>
                </a:solidFill>
              </a:rPr>
              <a:t>决策支持系统</a:t>
            </a:r>
          </a:p>
        </p:txBody>
      </p:sp>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0338" name="Rectangle 2"/>
          <p:cNvSpPr>
            <a:spLocks noGrp="1" noChangeArrowheads="1"/>
          </p:cNvSpPr>
          <p:nvPr>
            <p:ph type="body" idx="1"/>
          </p:nvPr>
        </p:nvSpPr>
        <p:spPr>
          <a:xfrm>
            <a:off x="1182688" y="2017713"/>
            <a:ext cx="7772400" cy="3895725"/>
          </a:xfrm>
        </p:spPr>
        <p:txBody>
          <a:bodyPr/>
          <a:lstStyle/>
          <a:p>
            <a:pPr marL="0" indent="0">
              <a:buFontTx/>
              <a:buNone/>
            </a:pPr>
            <a:r>
              <a:rPr lang="zh-CN" altLang="en-US" sz="2800"/>
              <a:t>客户关系管理（</a:t>
            </a:r>
            <a:r>
              <a:rPr lang="en-US" altLang="zh-CN" sz="2800"/>
              <a:t>Customer Relationship Management</a:t>
            </a:r>
            <a:r>
              <a:rPr lang="zh-CN" altLang="en-US" sz="2800"/>
              <a:t>，</a:t>
            </a:r>
            <a:r>
              <a:rPr lang="en-US" altLang="zh-CN" sz="2800"/>
              <a:t>CRM</a:t>
            </a:r>
            <a:r>
              <a:rPr lang="zh-CN" altLang="en-US" sz="2800"/>
              <a:t>）是一种旨在改善企业与客户之间关系的新型管理机制，它实施于企业的市场营销、销售、服务与技术支持等与客户相关的领域，通过信息技术的运用，对业务功能进行重新设计，并对工作流程进行重组，实现对销售活动的流程优化和自动化管理</a:t>
            </a:r>
          </a:p>
        </p:txBody>
      </p:sp>
      <p:sp>
        <p:nvSpPr>
          <p:cNvPr id="1550340" name="AutoShape 4">
            <a:hlinkClick r:id="" action="ppaction://noaction" highlightClick="1"/>
          </p:cNvPr>
          <p:cNvSpPr>
            <a:spLocks noChangeArrowheads="1"/>
          </p:cNvSpPr>
          <p:nvPr/>
        </p:nvSpPr>
        <p:spPr bwMode="auto">
          <a:xfrm>
            <a:off x="1116013" y="908050"/>
            <a:ext cx="4826000"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9.2.3 </a:t>
            </a:r>
            <a:r>
              <a:rPr lang="zh-CN" altLang="en-US" sz="3200" dirty="0">
                <a:solidFill>
                  <a:srgbClr val="0A0A0E"/>
                </a:solidFill>
              </a:rPr>
              <a:t>客户关系管理系统 </a:t>
            </a:r>
          </a:p>
        </p:txBody>
      </p:sp>
    </p:spTree>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1362" name="Rectangle 2"/>
          <p:cNvSpPr>
            <a:spLocks noGrp="1" noChangeArrowheads="1"/>
          </p:cNvSpPr>
          <p:nvPr>
            <p:ph type="body" idx="1"/>
          </p:nvPr>
        </p:nvSpPr>
        <p:spPr>
          <a:xfrm>
            <a:off x="1182688" y="2017713"/>
            <a:ext cx="7772400" cy="3895725"/>
          </a:xfrm>
        </p:spPr>
        <p:txBody>
          <a:bodyPr/>
          <a:lstStyle/>
          <a:p>
            <a:pPr marL="609600" indent="-609600">
              <a:buFontTx/>
              <a:buNone/>
            </a:pPr>
            <a:r>
              <a:rPr lang="en-US" altLang="zh-CN"/>
              <a:t>1.</a:t>
            </a:r>
            <a:r>
              <a:rPr lang="zh-CN" altLang="en-US"/>
              <a:t>客户关系管理提出的原因</a:t>
            </a:r>
          </a:p>
          <a:p>
            <a:pPr marL="788988" lvl="1" indent="-609600" algn="just"/>
            <a:r>
              <a:rPr lang="zh-CN" altLang="en-US">
                <a:solidFill>
                  <a:srgbClr val="0A0A0E"/>
                </a:solidFill>
                <a:latin typeface="Times New Roman" pitchFamily="18" charset="0"/>
              </a:rPr>
              <a:t>需求的拉动</a:t>
            </a:r>
            <a:endParaRPr lang="zh-CN" altLang="en-US">
              <a:solidFill>
                <a:srgbClr val="0A0A0E"/>
              </a:solidFill>
              <a:latin typeface="Times New Roman" pitchFamily="18" charset="0"/>
              <a:cs typeface="Times New Roman" pitchFamily="18" charset="0"/>
            </a:endParaRPr>
          </a:p>
          <a:p>
            <a:pPr marL="788988" lvl="1" indent="-609600" algn="just"/>
            <a:r>
              <a:rPr lang="zh-CN" altLang="en-US">
                <a:solidFill>
                  <a:srgbClr val="0A0A0E"/>
                </a:solidFill>
                <a:latin typeface="Times New Roman" pitchFamily="18" charset="0"/>
              </a:rPr>
              <a:t>技术的推动</a:t>
            </a:r>
            <a:endParaRPr lang="zh-CN" altLang="en-US">
              <a:solidFill>
                <a:srgbClr val="0A0A0E"/>
              </a:solidFill>
              <a:latin typeface="Times New Roman" pitchFamily="18" charset="0"/>
              <a:cs typeface="Times New Roman" pitchFamily="18" charset="0"/>
            </a:endParaRPr>
          </a:p>
          <a:p>
            <a:pPr marL="788988" lvl="1" indent="-609600" algn="just"/>
            <a:r>
              <a:rPr lang="zh-CN" altLang="en-US">
                <a:solidFill>
                  <a:srgbClr val="0A0A0E"/>
                </a:solidFill>
                <a:latin typeface="Times New Roman" pitchFamily="18" charset="0"/>
              </a:rPr>
              <a:t>管理理念的更新</a:t>
            </a:r>
            <a:endParaRPr lang="zh-CN" altLang="en-US">
              <a:solidFill>
                <a:srgbClr val="0A0A0E"/>
              </a:solidFill>
            </a:endParaRPr>
          </a:p>
        </p:txBody>
      </p:sp>
      <p:sp>
        <p:nvSpPr>
          <p:cNvPr id="1551364" name="AutoShape 4">
            <a:hlinkClick r:id="" action="ppaction://noaction" highlightClick="1"/>
          </p:cNvPr>
          <p:cNvSpPr>
            <a:spLocks noChangeArrowheads="1"/>
          </p:cNvSpPr>
          <p:nvPr/>
        </p:nvSpPr>
        <p:spPr bwMode="auto">
          <a:xfrm>
            <a:off x="827088" y="908050"/>
            <a:ext cx="4826000"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9.2.3 </a:t>
            </a:r>
            <a:r>
              <a:rPr lang="zh-CN" altLang="en-US" sz="3200" dirty="0">
                <a:solidFill>
                  <a:srgbClr val="0A0A0E"/>
                </a:solidFill>
              </a:rPr>
              <a:t>客户关系管理系统 </a:t>
            </a:r>
          </a:p>
        </p:txBody>
      </p:sp>
    </p:spTree>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2386" name="Rectangle 2"/>
          <p:cNvSpPr>
            <a:spLocks noGrp="1" noChangeArrowheads="1"/>
          </p:cNvSpPr>
          <p:nvPr>
            <p:ph type="body" idx="1"/>
          </p:nvPr>
        </p:nvSpPr>
        <p:spPr>
          <a:xfrm>
            <a:off x="1182688" y="2017713"/>
            <a:ext cx="7772400" cy="3895725"/>
          </a:xfrm>
        </p:spPr>
        <p:txBody>
          <a:bodyPr/>
          <a:lstStyle/>
          <a:p>
            <a:pPr marL="609600" indent="-609600">
              <a:buFontTx/>
              <a:buNone/>
            </a:pPr>
            <a:r>
              <a:rPr lang="en-US" altLang="zh-CN"/>
              <a:t>2.</a:t>
            </a:r>
            <a:r>
              <a:rPr lang="zh-CN" altLang="en-US"/>
              <a:t>客户关系管理的主要内容</a:t>
            </a:r>
          </a:p>
        </p:txBody>
      </p:sp>
      <p:sp>
        <p:nvSpPr>
          <p:cNvPr id="1552388" name="AutoShape 4">
            <a:hlinkClick r:id="" action="ppaction://noaction" highlightClick="1"/>
          </p:cNvPr>
          <p:cNvSpPr>
            <a:spLocks noChangeArrowheads="1"/>
          </p:cNvSpPr>
          <p:nvPr/>
        </p:nvSpPr>
        <p:spPr bwMode="auto">
          <a:xfrm>
            <a:off x="1258888" y="908050"/>
            <a:ext cx="4826000"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9.2.3 </a:t>
            </a:r>
            <a:r>
              <a:rPr lang="zh-CN" altLang="en-US" sz="3200" dirty="0">
                <a:solidFill>
                  <a:srgbClr val="0A0A0E"/>
                </a:solidFill>
              </a:rPr>
              <a:t>客户关系管理系统 </a:t>
            </a:r>
          </a:p>
        </p:txBody>
      </p:sp>
      <p:pic>
        <p:nvPicPr>
          <p:cNvPr id="1552389" name="Picture 5" descr="8"/>
          <p:cNvPicPr>
            <a:picLocks noChangeAspect="1" noChangeArrowheads="1"/>
          </p:cNvPicPr>
          <p:nvPr/>
        </p:nvPicPr>
        <p:blipFill>
          <a:blip r:embed="rId2" cstate="print"/>
          <a:srcRect/>
          <a:stretch>
            <a:fillRect/>
          </a:stretch>
        </p:blipFill>
        <p:spPr bwMode="auto">
          <a:xfrm>
            <a:off x="827088" y="2590800"/>
            <a:ext cx="6553200" cy="3987800"/>
          </a:xfrm>
          <a:prstGeom prst="rect">
            <a:avLst/>
          </a:prstGeom>
          <a:noFill/>
          <a:ln w="57150">
            <a:pattFill prst="plaid">
              <a:fgClr>
                <a:schemeClr val="bg1"/>
              </a:fgClr>
              <a:bgClr>
                <a:srgbClr val="FFFFFF"/>
              </a:bgClr>
            </a:pattFill>
            <a:miter lim="800000"/>
            <a:headEnd/>
            <a:tailEnd/>
          </a:ln>
        </p:spPr>
      </p:pic>
    </p:spTree>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3410" name="Rectangle 2"/>
          <p:cNvSpPr>
            <a:spLocks noGrp="1" noChangeArrowheads="1"/>
          </p:cNvSpPr>
          <p:nvPr>
            <p:ph type="body" idx="1"/>
          </p:nvPr>
        </p:nvSpPr>
        <p:spPr>
          <a:xfrm>
            <a:off x="1182688" y="2017713"/>
            <a:ext cx="7772400" cy="3895725"/>
          </a:xfrm>
        </p:spPr>
        <p:txBody>
          <a:bodyPr/>
          <a:lstStyle/>
          <a:p>
            <a:pPr marL="0" indent="0">
              <a:buFontTx/>
              <a:buNone/>
            </a:pPr>
            <a:r>
              <a:rPr lang="en-US" altLang="zh-CN"/>
              <a:t>2.</a:t>
            </a:r>
            <a:r>
              <a:rPr lang="zh-CN" altLang="en-US"/>
              <a:t>客户关系管理的主要内容</a:t>
            </a:r>
          </a:p>
          <a:p>
            <a:pPr marL="627063" lvl="1" indent="-447675" algn="just"/>
            <a:r>
              <a:rPr lang="zh-CN" altLang="en-US">
                <a:solidFill>
                  <a:srgbClr val="0A0A0E"/>
                </a:solidFill>
                <a:latin typeface="Times New Roman" pitchFamily="18" charset="0"/>
              </a:rPr>
              <a:t>营销自动化</a:t>
            </a:r>
          </a:p>
          <a:p>
            <a:pPr marL="627063" lvl="1" indent="-447675" algn="just"/>
            <a:r>
              <a:rPr lang="zh-CN" altLang="en-US">
                <a:solidFill>
                  <a:srgbClr val="0A0A0E"/>
                </a:solidFill>
                <a:latin typeface="Times New Roman" pitchFamily="18" charset="0"/>
              </a:rPr>
              <a:t>销售过程自动化</a:t>
            </a:r>
            <a:endParaRPr lang="zh-CN" altLang="en-US">
              <a:solidFill>
                <a:srgbClr val="0A0A0E"/>
              </a:solidFill>
              <a:latin typeface="Times New Roman" pitchFamily="18" charset="0"/>
              <a:cs typeface="Times New Roman" pitchFamily="18" charset="0"/>
            </a:endParaRPr>
          </a:p>
          <a:p>
            <a:pPr marL="627063" lvl="1" indent="-447675" algn="just"/>
            <a:r>
              <a:rPr lang="zh-CN" altLang="en-US">
                <a:solidFill>
                  <a:srgbClr val="0A0A0E"/>
                </a:solidFill>
                <a:latin typeface="Times New Roman" pitchFamily="18" charset="0"/>
              </a:rPr>
              <a:t>服务自动化</a:t>
            </a:r>
            <a:endParaRPr lang="zh-CN" altLang="en-US">
              <a:solidFill>
                <a:srgbClr val="0A0A0E"/>
              </a:solidFill>
            </a:endParaRPr>
          </a:p>
        </p:txBody>
      </p:sp>
      <p:sp>
        <p:nvSpPr>
          <p:cNvPr id="1553412" name="AutoShape 4">
            <a:hlinkClick r:id="" action="ppaction://noaction" highlightClick="1"/>
          </p:cNvPr>
          <p:cNvSpPr>
            <a:spLocks noChangeArrowheads="1"/>
          </p:cNvSpPr>
          <p:nvPr/>
        </p:nvSpPr>
        <p:spPr bwMode="auto">
          <a:xfrm>
            <a:off x="1258888" y="981075"/>
            <a:ext cx="4826000"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9.2.3 </a:t>
            </a:r>
            <a:r>
              <a:rPr lang="zh-CN" altLang="en-US" sz="3200" dirty="0">
                <a:solidFill>
                  <a:srgbClr val="0A0A0E"/>
                </a:solidFill>
              </a:rPr>
              <a:t>客户关系管理系统 </a:t>
            </a:r>
          </a:p>
        </p:txBody>
      </p:sp>
    </p:spTree>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4434" name="Rectangle 2"/>
          <p:cNvSpPr>
            <a:spLocks noGrp="1" noChangeArrowheads="1"/>
          </p:cNvSpPr>
          <p:nvPr>
            <p:ph type="body" idx="1"/>
          </p:nvPr>
        </p:nvSpPr>
        <p:spPr>
          <a:xfrm>
            <a:off x="1182688" y="2017713"/>
            <a:ext cx="7772400" cy="3895725"/>
          </a:xfrm>
        </p:spPr>
        <p:txBody>
          <a:bodyPr/>
          <a:lstStyle/>
          <a:p>
            <a:pPr marL="0" indent="0">
              <a:buFontTx/>
              <a:buNone/>
            </a:pPr>
            <a:r>
              <a:rPr lang="en-US" altLang="zh-CN"/>
              <a:t>3.</a:t>
            </a:r>
            <a:r>
              <a:rPr lang="zh-CN" altLang="en-US"/>
              <a:t>客户关系管理的作用</a:t>
            </a:r>
          </a:p>
          <a:p>
            <a:pPr marL="627063" lvl="1" indent="-447675" algn="just"/>
            <a:r>
              <a:rPr lang="zh-CN" altLang="en-US">
                <a:solidFill>
                  <a:srgbClr val="0A0A0E"/>
                </a:solidFill>
                <a:latin typeface="宋体" pitchFamily="2" charset="-122"/>
              </a:rPr>
              <a:t>提高效率</a:t>
            </a:r>
          </a:p>
          <a:p>
            <a:pPr marL="627063" lvl="1" indent="-447675" algn="just"/>
            <a:r>
              <a:rPr lang="zh-CN" altLang="en-US">
                <a:solidFill>
                  <a:srgbClr val="0A0A0E"/>
                </a:solidFill>
                <a:latin typeface="宋体" pitchFamily="2" charset="-122"/>
              </a:rPr>
              <a:t>拓展市场</a:t>
            </a:r>
          </a:p>
          <a:p>
            <a:pPr marL="627063" lvl="1" indent="-447675" algn="just"/>
            <a:r>
              <a:rPr lang="zh-CN" altLang="en-US">
                <a:solidFill>
                  <a:srgbClr val="0A0A0E"/>
                </a:solidFill>
                <a:latin typeface="宋体" pitchFamily="2" charset="-122"/>
              </a:rPr>
              <a:t>保留客户</a:t>
            </a:r>
          </a:p>
        </p:txBody>
      </p:sp>
      <p:sp>
        <p:nvSpPr>
          <p:cNvPr id="1554436" name="AutoShape 4">
            <a:hlinkClick r:id="" action="ppaction://noaction" highlightClick="1"/>
          </p:cNvPr>
          <p:cNvSpPr>
            <a:spLocks noChangeArrowheads="1"/>
          </p:cNvSpPr>
          <p:nvPr/>
        </p:nvSpPr>
        <p:spPr bwMode="auto">
          <a:xfrm>
            <a:off x="1258888" y="908050"/>
            <a:ext cx="4826000"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9.2.3 </a:t>
            </a:r>
            <a:r>
              <a:rPr lang="zh-CN" altLang="en-US" sz="3200" dirty="0">
                <a:solidFill>
                  <a:srgbClr val="0A0A0E"/>
                </a:solidFill>
              </a:rPr>
              <a:t>客户关系管理系统 </a:t>
            </a:r>
          </a:p>
        </p:txBody>
      </p:sp>
    </p:spTree>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5458" name="Rectangle 2"/>
          <p:cNvSpPr>
            <a:spLocks noGrp="1" noChangeArrowheads="1"/>
          </p:cNvSpPr>
          <p:nvPr>
            <p:ph type="body" idx="1"/>
          </p:nvPr>
        </p:nvSpPr>
        <p:spPr>
          <a:xfrm>
            <a:off x="1182688" y="2017713"/>
            <a:ext cx="7772400" cy="3895725"/>
          </a:xfrm>
        </p:spPr>
        <p:txBody>
          <a:bodyPr/>
          <a:lstStyle/>
          <a:p>
            <a:pPr marL="0" indent="0">
              <a:buFontTx/>
              <a:buNone/>
            </a:pPr>
            <a:r>
              <a:rPr lang="en-US" altLang="zh-CN"/>
              <a:t>4.</a:t>
            </a:r>
            <a:r>
              <a:rPr lang="zh-CN" altLang="en-US"/>
              <a:t>客户关系管理的功能</a:t>
            </a:r>
          </a:p>
          <a:p>
            <a:pPr marL="627063" lvl="1" indent="-447675" algn="just"/>
            <a:r>
              <a:rPr lang="zh-CN" altLang="en-US" sz="2400">
                <a:solidFill>
                  <a:srgbClr val="0A0A0E"/>
                </a:solidFill>
                <a:latin typeface="Times New Roman" pitchFamily="18" charset="0"/>
              </a:rPr>
              <a:t>客户管理</a:t>
            </a:r>
            <a:endParaRPr lang="zh-CN" altLang="en-US" sz="2400">
              <a:solidFill>
                <a:srgbClr val="0A0A0E"/>
              </a:solidFill>
            </a:endParaRPr>
          </a:p>
          <a:p>
            <a:pPr marL="627063" lvl="1" indent="-447675" algn="just"/>
            <a:r>
              <a:rPr lang="zh-CN" altLang="en-US" sz="2400">
                <a:solidFill>
                  <a:srgbClr val="0A0A0E"/>
                </a:solidFill>
                <a:latin typeface="Times New Roman" pitchFamily="18" charset="0"/>
              </a:rPr>
              <a:t>联系人管理</a:t>
            </a:r>
          </a:p>
          <a:p>
            <a:pPr marL="627063" lvl="1" indent="-447675" algn="just"/>
            <a:r>
              <a:rPr lang="zh-CN" altLang="en-US" sz="2400">
                <a:solidFill>
                  <a:srgbClr val="0A0A0E"/>
                </a:solidFill>
                <a:latin typeface="Times New Roman" pitchFamily="18" charset="0"/>
              </a:rPr>
              <a:t>时间管理</a:t>
            </a:r>
          </a:p>
          <a:p>
            <a:pPr marL="627063" lvl="1" indent="-447675" algn="just"/>
            <a:r>
              <a:rPr lang="zh-CN" altLang="en-US" sz="2400">
                <a:solidFill>
                  <a:srgbClr val="0A0A0E"/>
                </a:solidFill>
                <a:latin typeface="Times New Roman" pitchFamily="18" charset="0"/>
              </a:rPr>
              <a:t>潜在客户管理</a:t>
            </a:r>
          </a:p>
          <a:p>
            <a:pPr marL="627063" lvl="1" indent="-447675" algn="just"/>
            <a:r>
              <a:rPr lang="zh-CN" altLang="en-US" sz="2400">
                <a:solidFill>
                  <a:srgbClr val="0A0A0E"/>
                </a:solidFill>
                <a:latin typeface="Times New Roman" pitchFamily="18" charset="0"/>
              </a:rPr>
              <a:t>销售管理</a:t>
            </a:r>
            <a:endParaRPr lang="zh-CN" altLang="en-US" sz="2400">
              <a:solidFill>
                <a:srgbClr val="0A0A0E"/>
              </a:solidFill>
            </a:endParaRPr>
          </a:p>
          <a:p>
            <a:pPr marL="627063" lvl="1" indent="-447675" algn="just"/>
            <a:r>
              <a:rPr lang="zh-CN" altLang="en-US" sz="2400">
                <a:solidFill>
                  <a:srgbClr val="0A0A0E"/>
                </a:solidFill>
                <a:latin typeface="Times New Roman" pitchFamily="18" charset="0"/>
              </a:rPr>
              <a:t>电话营销和电话销售</a:t>
            </a:r>
            <a:endParaRPr lang="zh-CN" altLang="en-US" sz="2400">
              <a:solidFill>
                <a:srgbClr val="0A0A0E"/>
              </a:solidFill>
            </a:endParaRPr>
          </a:p>
        </p:txBody>
      </p:sp>
      <p:sp>
        <p:nvSpPr>
          <p:cNvPr id="1555460" name="AutoShape 4">
            <a:hlinkClick r:id="" action="ppaction://noaction" highlightClick="1"/>
          </p:cNvPr>
          <p:cNvSpPr>
            <a:spLocks noChangeArrowheads="1"/>
          </p:cNvSpPr>
          <p:nvPr/>
        </p:nvSpPr>
        <p:spPr bwMode="auto">
          <a:xfrm>
            <a:off x="1042988" y="1125538"/>
            <a:ext cx="4826000"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9.2.3 </a:t>
            </a:r>
            <a:r>
              <a:rPr lang="zh-CN" altLang="en-US" sz="3200" dirty="0">
                <a:solidFill>
                  <a:srgbClr val="0A0A0E"/>
                </a:solidFill>
              </a:rPr>
              <a:t>客户关系管理系统 </a:t>
            </a:r>
          </a:p>
        </p:txBody>
      </p:sp>
    </p:spTree>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82" name="Rectangle 2"/>
          <p:cNvSpPr>
            <a:spLocks noGrp="1" noChangeArrowheads="1"/>
          </p:cNvSpPr>
          <p:nvPr>
            <p:ph type="body" idx="1"/>
          </p:nvPr>
        </p:nvSpPr>
        <p:spPr>
          <a:xfrm>
            <a:off x="1182688" y="2017713"/>
            <a:ext cx="7772400" cy="3895725"/>
          </a:xfrm>
        </p:spPr>
        <p:txBody>
          <a:bodyPr/>
          <a:lstStyle/>
          <a:p>
            <a:pPr marL="0" indent="0" algn="just">
              <a:lnSpc>
                <a:spcPct val="90000"/>
              </a:lnSpc>
              <a:buClr>
                <a:schemeClr val="hlink"/>
              </a:buClr>
              <a:buSzTx/>
            </a:pPr>
            <a:r>
              <a:rPr lang="zh-CN" altLang="en-US" sz="3000">
                <a:solidFill>
                  <a:srgbClr val="0A0A0E"/>
                </a:solidFill>
              </a:rPr>
              <a:t>营销管理</a:t>
            </a:r>
          </a:p>
          <a:p>
            <a:pPr marL="0" indent="0" algn="just">
              <a:lnSpc>
                <a:spcPct val="90000"/>
              </a:lnSpc>
              <a:buClr>
                <a:schemeClr val="hlink"/>
              </a:buClr>
              <a:buSzTx/>
            </a:pPr>
            <a:r>
              <a:rPr lang="zh-CN" altLang="en-US" sz="3000">
                <a:solidFill>
                  <a:srgbClr val="0A0A0E"/>
                </a:solidFill>
              </a:rPr>
              <a:t>客户服务</a:t>
            </a:r>
          </a:p>
          <a:p>
            <a:pPr marL="0" indent="0" algn="just">
              <a:lnSpc>
                <a:spcPct val="90000"/>
              </a:lnSpc>
              <a:buClr>
                <a:schemeClr val="hlink"/>
              </a:buClr>
              <a:buSzTx/>
            </a:pPr>
            <a:r>
              <a:rPr lang="zh-CN" altLang="en-US" sz="3000">
                <a:solidFill>
                  <a:srgbClr val="0A0A0E"/>
                </a:solidFill>
              </a:rPr>
              <a:t>呼叫中心</a:t>
            </a:r>
          </a:p>
          <a:p>
            <a:pPr marL="0" indent="0" algn="just">
              <a:lnSpc>
                <a:spcPct val="90000"/>
              </a:lnSpc>
              <a:buClr>
                <a:schemeClr val="hlink"/>
              </a:buClr>
              <a:buSzTx/>
            </a:pPr>
            <a:r>
              <a:rPr lang="zh-CN" altLang="en-US" sz="3000">
                <a:solidFill>
                  <a:srgbClr val="0A0A0E"/>
                </a:solidFill>
              </a:rPr>
              <a:t>合作伙伴关系管理</a:t>
            </a:r>
          </a:p>
          <a:p>
            <a:pPr marL="0" indent="0" algn="just">
              <a:lnSpc>
                <a:spcPct val="90000"/>
              </a:lnSpc>
              <a:buClr>
                <a:schemeClr val="hlink"/>
              </a:buClr>
              <a:buSzTx/>
            </a:pPr>
            <a:r>
              <a:rPr lang="zh-CN" altLang="en-US" sz="3000">
                <a:solidFill>
                  <a:srgbClr val="0A0A0E"/>
                </a:solidFill>
              </a:rPr>
              <a:t>知识管理</a:t>
            </a:r>
          </a:p>
          <a:p>
            <a:pPr marL="0" indent="0" algn="just">
              <a:lnSpc>
                <a:spcPct val="90000"/>
              </a:lnSpc>
              <a:buClr>
                <a:schemeClr val="hlink"/>
              </a:buClr>
              <a:buSzTx/>
            </a:pPr>
            <a:r>
              <a:rPr lang="zh-CN" altLang="en-US" sz="3000">
                <a:solidFill>
                  <a:srgbClr val="0A0A0E"/>
                </a:solidFill>
              </a:rPr>
              <a:t>商业智能</a:t>
            </a:r>
          </a:p>
          <a:p>
            <a:pPr marL="0" indent="0" algn="just">
              <a:lnSpc>
                <a:spcPct val="90000"/>
              </a:lnSpc>
              <a:buClr>
                <a:schemeClr val="hlink"/>
              </a:buClr>
              <a:buSzTx/>
            </a:pPr>
            <a:r>
              <a:rPr lang="zh-CN" altLang="en-US" sz="3000">
                <a:solidFill>
                  <a:srgbClr val="0A0A0E"/>
                </a:solidFill>
              </a:rPr>
              <a:t>电子商务</a:t>
            </a:r>
          </a:p>
        </p:txBody>
      </p:sp>
      <p:sp>
        <p:nvSpPr>
          <p:cNvPr id="1556484" name="AutoShape 4">
            <a:hlinkClick r:id="" action="ppaction://noaction" highlightClick="1"/>
          </p:cNvPr>
          <p:cNvSpPr>
            <a:spLocks noChangeArrowheads="1"/>
          </p:cNvSpPr>
          <p:nvPr/>
        </p:nvSpPr>
        <p:spPr bwMode="auto">
          <a:xfrm>
            <a:off x="1116013" y="981075"/>
            <a:ext cx="4826000" cy="914400"/>
          </a:xfrm>
          <a:prstGeom prst="actionButtonBlank">
            <a:avLst/>
          </a:prstGeom>
          <a:noFill/>
          <a:ln w="9525">
            <a:noFill/>
            <a:miter lim="800000"/>
            <a:headEnd/>
            <a:tailEnd/>
          </a:ln>
          <a:effectLst/>
        </p:spPr>
        <p:txBody>
          <a:bodyPr wrap="none" anchor="ctr"/>
          <a:lstStyle/>
          <a:p>
            <a:r>
              <a:rPr lang="en-US" altLang="zh-CN" sz="3200">
                <a:solidFill>
                  <a:srgbClr val="0A0A0E"/>
                </a:solidFill>
              </a:rPr>
              <a:t>4.</a:t>
            </a:r>
            <a:r>
              <a:rPr lang="zh-CN" altLang="en-US" sz="3200">
                <a:solidFill>
                  <a:srgbClr val="0A0A0E"/>
                </a:solidFill>
              </a:rPr>
              <a:t>客户关系管理的功能</a:t>
            </a:r>
          </a:p>
        </p:txBody>
      </p:sp>
    </p:spTree>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7506" name="Rectangle 2"/>
          <p:cNvSpPr>
            <a:spLocks noGrp="1" noChangeArrowheads="1"/>
          </p:cNvSpPr>
          <p:nvPr>
            <p:ph type="body" idx="1"/>
          </p:nvPr>
        </p:nvSpPr>
        <p:spPr>
          <a:xfrm>
            <a:off x="1182688" y="2017713"/>
            <a:ext cx="7772400" cy="3895725"/>
          </a:xfrm>
        </p:spPr>
        <p:txBody>
          <a:bodyPr/>
          <a:lstStyle/>
          <a:p>
            <a:pPr marL="0" indent="0">
              <a:lnSpc>
                <a:spcPct val="105000"/>
              </a:lnSpc>
              <a:spcBef>
                <a:spcPct val="10000"/>
              </a:spcBef>
              <a:buFontTx/>
              <a:buNone/>
            </a:pPr>
            <a:r>
              <a:rPr lang="zh-CN" altLang="en-US" sz="2800"/>
              <a:t>计算机集成制造系统（</a:t>
            </a:r>
            <a:r>
              <a:rPr lang="en-US" altLang="zh-CN" sz="2800"/>
              <a:t>Computer Integrated Manufacturing System</a:t>
            </a:r>
            <a:r>
              <a:rPr lang="zh-CN" altLang="en-US" sz="2800"/>
              <a:t>，</a:t>
            </a:r>
            <a:r>
              <a:rPr lang="en-US" altLang="zh-CN" sz="2800"/>
              <a:t>CIMS</a:t>
            </a:r>
            <a:r>
              <a:rPr lang="zh-CN" altLang="en-US" sz="2800"/>
              <a:t>）的核心内涵是提高企业的市场竞争能力和应变能力。在网络和数据库的支持下，优化或改善企业的设计过程、管理决策过程和加工制造过程，通过多种管理方法和各种技术的集成进而实现技术和经营管理的集成、人和组织的集成、物流、信息流和资金流的集成</a:t>
            </a:r>
          </a:p>
        </p:txBody>
      </p:sp>
      <p:sp>
        <p:nvSpPr>
          <p:cNvPr id="1557508" name="AutoShape 4">
            <a:hlinkClick r:id="" action="ppaction://noaction" highlightClick="1"/>
          </p:cNvPr>
          <p:cNvSpPr>
            <a:spLocks noChangeArrowheads="1"/>
          </p:cNvSpPr>
          <p:nvPr/>
        </p:nvSpPr>
        <p:spPr bwMode="auto">
          <a:xfrm>
            <a:off x="1403350" y="1052513"/>
            <a:ext cx="5257800"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9.2.4 </a:t>
            </a:r>
            <a:r>
              <a:rPr lang="zh-CN" altLang="en-US" sz="3200" dirty="0">
                <a:solidFill>
                  <a:srgbClr val="0A0A0E"/>
                </a:solidFill>
              </a:rPr>
              <a:t>计算机集成制造系统 </a:t>
            </a:r>
          </a:p>
        </p:txBody>
      </p:sp>
    </p:spTree>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8530" name="Rectangle 2"/>
          <p:cNvSpPr>
            <a:spLocks noGrp="1" noChangeArrowheads="1"/>
          </p:cNvSpPr>
          <p:nvPr>
            <p:ph type="body" idx="1"/>
          </p:nvPr>
        </p:nvSpPr>
        <p:spPr>
          <a:xfrm>
            <a:off x="1182688" y="2017713"/>
            <a:ext cx="7772400" cy="3895725"/>
          </a:xfrm>
        </p:spPr>
        <p:txBody>
          <a:bodyPr/>
          <a:lstStyle/>
          <a:p>
            <a:pPr marL="0" indent="0">
              <a:lnSpc>
                <a:spcPct val="105000"/>
              </a:lnSpc>
              <a:spcBef>
                <a:spcPct val="10000"/>
              </a:spcBef>
              <a:buFontTx/>
              <a:buNone/>
            </a:pPr>
            <a:r>
              <a:rPr lang="en-US" altLang="zh-CN"/>
              <a:t>1.CIMS</a:t>
            </a:r>
            <a:r>
              <a:rPr lang="zh-CN" altLang="en-US"/>
              <a:t>的构成</a:t>
            </a:r>
          </a:p>
        </p:txBody>
      </p:sp>
      <p:sp>
        <p:nvSpPr>
          <p:cNvPr id="1558532" name="AutoShape 4">
            <a:hlinkClick r:id="" action="ppaction://noaction" highlightClick="1"/>
          </p:cNvPr>
          <p:cNvSpPr>
            <a:spLocks noChangeArrowheads="1"/>
          </p:cNvSpPr>
          <p:nvPr/>
        </p:nvSpPr>
        <p:spPr bwMode="auto">
          <a:xfrm>
            <a:off x="1042988" y="1052513"/>
            <a:ext cx="5257800"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9.2.4 </a:t>
            </a:r>
            <a:r>
              <a:rPr lang="zh-CN" altLang="en-US" sz="3200" dirty="0">
                <a:solidFill>
                  <a:srgbClr val="0A0A0E"/>
                </a:solidFill>
              </a:rPr>
              <a:t>计算机集成制造系统 </a:t>
            </a:r>
          </a:p>
        </p:txBody>
      </p:sp>
      <p:pic>
        <p:nvPicPr>
          <p:cNvPr id="1558533" name="Picture 5" descr="8"/>
          <p:cNvPicPr>
            <a:picLocks noChangeAspect="1" noChangeArrowheads="1"/>
          </p:cNvPicPr>
          <p:nvPr/>
        </p:nvPicPr>
        <p:blipFill>
          <a:blip r:embed="rId2" cstate="print"/>
          <a:srcRect/>
          <a:stretch>
            <a:fillRect/>
          </a:stretch>
        </p:blipFill>
        <p:spPr bwMode="auto">
          <a:xfrm>
            <a:off x="827088" y="2705100"/>
            <a:ext cx="4752975" cy="3408363"/>
          </a:xfrm>
          <a:prstGeom prst="rect">
            <a:avLst/>
          </a:prstGeom>
          <a:noFill/>
          <a:ln w="76200">
            <a:pattFill prst="sphere">
              <a:fgClr>
                <a:srgbClr val="FF9900"/>
              </a:fgClr>
              <a:bgClr>
                <a:srgbClr val="FFFFFF"/>
              </a:bgClr>
            </a:pattFill>
            <a:miter lim="800000"/>
            <a:headEnd/>
            <a:tailEnd/>
          </a:ln>
        </p:spPr>
      </p:pic>
    </p:spTree>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9554" name="Rectangle 2"/>
          <p:cNvSpPr>
            <a:spLocks noGrp="1" noChangeArrowheads="1"/>
          </p:cNvSpPr>
          <p:nvPr>
            <p:ph type="body" idx="1"/>
          </p:nvPr>
        </p:nvSpPr>
        <p:spPr>
          <a:xfrm>
            <a:off x="1182688" y="2017713"/>
            <a:ext cx="7205662" cy="3895725"/>
          </a:xfrm>
        </p:spPr>
        <p:txBody>
          <a:bodyPr/>
          <a:lstStyle/>
          <a:p>
            <a:pPr marL="0" indent="0">
              <a:lnSpc>
                <a:spcPct val="105000"/>
              </a:lnSpc>
              <a:spcBef>
                <a:spcPct val="10000"/>
              </a:spcBef>
              <a:buFontTx/>
              <a:buNone/>
            </a:pPr>
            <a:r>
              <a:rPr lang="en-US" altLang="zh-CN"/>
              <a:t>1.CIMS</a:t>
            </a:r>
            <a:r>
              <a:rPr lang="zh-CN" altLang="en-US"/>
              <a:t>的构成</a:t>
            </a:r>
          </a:p>
          <a:p>
            <a:pPr marL="627063" lvl="1" indent="-447675" algn="just"/>
            <a:r>
              <a:rPr lang="zh-CN" altLang="en-US">
                <a:solidFill>
                  <a:srgbClr val="0A0A0E"/>
                </a:solidFill>
                <a:latin typeface="Times New Roman" pitchFamily="18" charset="0"/>
              </a:rPr>
              <a:t>四个功能子系统</a:t>
            </a:r>
            <a:r>
              <a:rPr lang="en-US" altLang="zh-CN">
                <a:solidFill>
                  <a:srgbClr val="0A0A0E"/>
                </a:solidFill>
                <a:latin typeface="Times New Roman" pitchFamily="18" charset="0"/>
              </a:rPr>
              <a:t>: </a:t>
            </a:r>
            <a:r>
              <a:rPr lang="zh-CN" altLang="en-US">
                <a:solidFill>
                  <a:srgbClr val="0A0A0E"/>
                </a:solidFill>
                <a:latin typeface="Times New Roman" pitchFamily="18" charset="0"/>
              </a:rPr>
              <a:t>管理信息子系统</a:t>
            </a:r>
            <a:r>
              <a:rPr lang="zh-CN" altLang="en-US" sz="2400">
                <a:solidFill>
                  <a:srgbClr val="0A0A0E"/>
                </a:solidFill>
                <a:latin typeface="Times New Roman" pitchFamily="18" charset="0"/>
              </a:rPr>
              <a:t>、</a:t>
            </a:r>
            <a:r>
              <a:rPr lang="zh-CN" altLang="en-US">
                <a:solidFill>
                  <a:srgbClr val="0A0A0E"/>
                </a:solidFill>
                <a:latin typeface="Times New Roman" pitchFamily="18" charset="0"/>
              </a:rPr>
              <a:t>工程设计自动化子系统</a:t>
            </a:r>
            <a:r>
              <a:rPr lang="zh-CN" altLang="en-US" sz="2400">
                <a:solidFill>
                  <a:srgbClr val="0A0A0E"/>
                </a:solidFill>
                <a:latin typeface="Times New Roman" pitchFamily="18" charset="0"/>
              </a:rPr>
              <a:t>、</a:t>
            </a:r>
            <a:r>
              <a:rPr lang="zh-CN" altLang="en-US">
                <a:solidFill>
                  <a:srgbClr val="0A0A0E"/>
                </a:solidFill>
                <a:latin typeface="Times New Roman" pitchFamily="18" charset="0"/>
              </a:rPr>
              <a:t>制造自动化子系统和质量保证子系统</a:t>
            </a:r>
          </a:p>
          <a:p>
            <a:pPr marL="627063" lvl="1" indent="-447675" algn="just"/>
            <a:r>
              <a:rPr lang="zh-CN" altLang="en-US">
                <a:solidFill>
                  <a:srgbClr val="0A0A0E"/>
                </a:solidFill>
                <a:latin typeface="Times New Roman" pitchFamily="18" charset="0"/>
              </a:rPr>
              <a:t>两个辅助子系统</a:t>
            </a:r>
            <a:r>
              <a:rPr lang="en-US" altLang="zh-CN">
                <a:solidFill>
                  <a:srgbClr val="0A0A0E"/>
                </a:solidFill>
                <a:latin typeface="Times New Roman" pitchFamily="18" charset="0"/>
              </a:rPr>
              <a:t>: </a:t>
            </a:r>
            <a:r>
              <a:rPr lang="zh-CN" altLang="en-US">
                <a:solidFill>
                  <a:srgbClr val="0A0A0E"/>
                </a:solidFill>
                <a:latin typeface="Times New Roman" pitchFamily="18" charset="0"/>
              </a:rPr>
              <a:t>计算机网络子系统</a:t>
            </a:r>
            <a:r>
              <a:rPr lang="zh-CN" altLang="en-US" sz="2400">
                <a:solidFill>
                  <a:srgbClr val="0A0A0E"/>
                </a:solidFill>
                <a:latin typeface="Times New Roman" pitchFamily="18" charset="0"/>
              </a:rPr>
              <a:t>、</a:t>
            </a:r>
            <a:r>
              <a:rPr lang="zh-CN" altLang="en-US">
                <a:solidFill>
                  <a:srgbClr val="0A0A0E"/>
                </a:solidFill>
                <a:latin typeface="Times New Roman" pitchFamily="18" charset="0"/>
              </a:rPr>
              <a:t>数据库子系统</a:t>
            </a:r>
          </a:p>
        </p:txBody>
      </p:sp>
      <p:sp>
        <p:nvSpPr>
          <p:cNvPr id="1559556" name="AutoShape 4">
            <a:hlinkClick r:id="" action="ppaction://noaction" highlightClick="1"/>
          </p:cNvPr>
          <p:cNvSpPr>
            <a:spLocks noChangeArrowheads="1"/>
          </p:cNvSpPr>
          <p:nvPr/>
        </p:nvSpPr>
        <p:spPr bwMode="auto">
          <a:xfrm>
            <a:off x="1042988" y="1052513"/>
            <a:ext cx="5257800"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9.2.4 </a:t>
            </a:r>
            <a:r>
              <a:rPr lang="zh-CN" altLang="en-US" sz="3200" dirty="0">
                <a:solidFill>
                  <a:srgbClr val="0A0A0E"/>
                </a:solidFill>
              </a:rPr>
              <a:t>计算机集成制造系统 </a:t>
            </a: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6306" name="Rectangle 2"/>
          <p:cNvSpPr>
            <a:spLocks noGrp="1" noChangeArrowheads="1"/>
          </p:cNvSpPr>
          <p:nvPr>
            <p:ph type="body" sz="half" idx="1"/>
          </p:nvPr>
        </p:nvSpPr>
        <p:spPr>
          <a:xfrm>
            <a:off x="684213" y="1989138"/>
            <a:ext cx="7773987" cy="4114800"/>
          </a:xfrm>
        </p:spPr>
        <p:txBody>
          <a:bodyPr/>
          <a:lstStyle/>
          <a:p>
            <a:pPr marL="355600" indent="-355600">
              <a:lnSpc>
                <a:spcPct val="105000"/>
              </a:lnSpc>
              <a:buClr>
                <a:schemeClr val="hlink"/>
              </a:buClr>
              <a:buSzPct val="115000"/>
            </a:pPr>
            <a:r>
              <a:rPr lang="zh-CN" altLang="en-US" sz="2400">
                <a:solidFill>
                  <a:srgbClr val="0A0A0E"/>
                </a:solidFill>
              </a:rPr>
              <a:t>能灵活地运用模型与方法对数据进行加工、汇总、分析、预测，得出所需要的综合信息与预测信息</a:t>
            </a:r>
          </a:p>
          <a:p>
            <a:pPr marL="355600" indent="-355600">
              <a:lnSpc>
                <a:spcPct val="105000"/>
              </a:lnSpc>
              <a:buClr>
                <a:schemeClr val="hlink"/>
              </a:buClr>
              <a:buSzPct val="115000"/>
            </a:pPr>
            <a:r>
              <a:rPr lang="zh-CN" altLang="en-US" sz="2400">
                <a:solidFill>
                  <a:srgbClr val="0A0A0E"/>
                </a:solidFill>
              </a:rPr>
              <a:t>具有方便的人机对话和图象输出功能，能满足随机的数据查询要求，回答</a:t>
            </a:r>
            <a:r>
              <a:rPr lang="zh-CN" altLang="en-US" sz="2400">
                <a:solidFill>
                  <a:srgbClr val="0A0A0E"/>
                </a:solidFill>
                <a:latin typeface="Arial"/>
              </a:rPr>
              <a:t>“</a:t>
            </a:r>
            <a:r>
              <a:rPr lang="zh-CN" altLang="en-US" sz="2400">
                <a:solidFill>
                  <a:srgbClr val="0A0A0E"/>
                </a:solidFill>
              </a:rPr>
              <a:t>如果</a:t>
            </a:r>
            <a:r>
              <a:rPr lang="en-US" altLang="zh-CN" sz="2400">
                <a:solidFill>
                  <a:srgbClr val="0A0A0E"/>
                </a:solidFill>
                <a:latin typeface="Arial"/>
              </a:rPr>
              <a:t>……</a:t>
            </a:r>
            <a:r>
              <a:rPr lang="zh-CN" altLang="en-US" sz="2400">
                <a:solidFill>
                  <a:srgbClr val="0A0A0E"/>
                </a:solidFill>
              </a:rPr>
              <a:t>则</a:t>
            </a:r>
            <a:r>
              <a:rPr lang="en-US" altLang="zh-CN" sz="2400">
                <a:solidFill>
                  <a:srgbClr val="0A0A0E"/>
                </a:solidFill>
                <a:latin typeface="Arial"/>
              </a:rPr>
              <a:t>……”</a:t>
            </a:r>
            <a:r>
              <a:rPr lang="zh-CN" altLang="en-US" sz="2400">
                <a:solidFill>
                  <a:srgbClr val="0A0A0E"/>
                </a:solidFill>
              </a:rPr>
              <a:t>之类的问题</a:t>
            </a:r>
          </a:p>
          <a:p>
            <a:pPr marL="355600" indent="-355600">
              <a:lnSpc>
                <a:spcPct val="105000"/>
              </a:lnSpc>
              <a:buClr>
                <a:schemeClr val="hlink"/>
              </a:buClr>
              <a:buSzPct val="115000"/>
            </a:pPr>
            <a:r>
              <a:rPr lang="zh-CN" altLang="en-US" sz="2400">
                <a:solidFill>
                  <a:srgbClr val="0A0A0E"/>
                </a:solidFill>
              </a:rPr>
              <a:t>提供良好的数据通信功能，保证及时收集所需数据并将加工结果传送给使用者</a:t>
            </a:r>
          </a:p>
          <a:p>
            <a:pPr marL="355600" indent="-355600">
              <a:lnSpc>
                <a:spcPct val="105000"/>
              </a:lnSpc>
              <a:buClr>
                <a:schemeClr val="hlink"/>
              </a:buClr>
              <a:buSzPct val="115000"/>
            </a:pPr>
            <a:r>
              <a:rPr lang="zh-CN" altLang="en-US" sz="2400">
                <a:solidFill>
                  <a:srgbClr val="0A0A0E"/>
                </a:solidFill>
              </a:rPr>
              <a:t>提供良好的数据通信功能，保证及时收集所需数据并将加工结果传送给使用者</a:t>
            </a:r>
          </a:p>
        </p:txBody>
      </p:sp>
      <p:sp>
        <p:nvSpPr>
          <p:cNvPr id="1506307" name="AutoShape 3">
            <a:hlinkClick r:id="" action="ppaction://noaction" highlightClick="1"/>
          </p:cNvPr>
          <p:cNvSpPr>
            <a:spLocks noChangeArrowheads="1"/>
          </p:cNvSpPr>
          <p:nvPr/>
        </p:nvSpPr>
        <p:spPr bwMode="auto">
          <a:xfrm>
            <a:off x="1331913" y="981075"/>
            <a:ext cx="4033837" cy="914400"/>
          </a:xfrm>
          <a:prstGeom prst="actionButtonBlank">
            <a:avLst/>
          </a:prstGeom>
          <a:noFill/>
          <a:ln w="9525">
            <a:noFill/>
            <a:miter lim="800000"/>
            <a:headEnd/>
            <a:tailEnd/>
          </a:ln>
          <a:effectLst/>
        </p:spPr>
        <p:txBody>
          <a:bodyPr wrap="none" anchor="ctr"/>
          <a:lstStyle/>
          <a:p>
            <a:r>
              <a:rPr lang="en-US" altLang="zh-CN" sz="3200">
                <a:solidFill>
                  <a:srgbClr val="0A0A0E"/>
                </a:solidFill>
              </a:rPr>
              <a:t>  1. DSS</a:t>
            </a:r>
            <a:r>
              <a:rPr lang="zh-CN" altLang="en-US" sz="3200">
                <a:solidFill>
                  <a:srgbClr val="0A0A0E"/>
                </a:solidFill>
              </a:rPr>
              <a:t>的功能</a:t>
            </a:r>
          </a:p>
        </p:txBody>
      </p:sp>
    </p:spTree>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0578" name="Rectangle 2"/>
          <p:cNvSpPr>
            <a:spLocks noGrp="1" noChangeArrowheads="1"/>
          </p:cNvSpPr>
          <p:nvPr>
            <p:ph type="body" idx="1"/>
          </p:nvPr>
        </p:nvSpPr>
        <p:spPr>
          <a:xfrm>
            <a:off x="1182688" y="2017713"/>
            <a:ext cx="7772400" cy="3895725"/>
          </a:xfrm>
        </p:spPr>
        <p:txBody>
          <a:bodyPr/>
          <a:lstStyle/>
          <a:p>
            <a:pPr marL="0" indent="0">
              <a:lnSpc>
                <a:spcPct val="105000"/>
              </a:lnSpc>
              <a:spcBef>
                <a:spcPct val="10000"/>
              </a:spcBef>
              <a:buFontTx/>
              <a:buNone/>
            </a:pPr>
            <a:r>
              <a:rPr lang="en-US" altLang="zh-CN"/>
              <a:t>2.CIMS</a:t>
            </a:r>
            <a:r>
              <a:rPr lang="zh-CN" altLang="en-US"/>
              <a:t>的经济效益</a:t>
            </a:r>
          </a:p>
          <a:p>
            <a:pPr marL="531813" lvl="1" indent="-352425"/>
            <a:r>
              <a:rPr lang="zh-CN" altLang="en-US" sz="2400">
                <a:solidFill>
                  <a:srgbClr val="0A0A0E"/>
                </a:solidFill>
                <a:latin typeface="Times New Roman" pitchFamily="18" charset="0"/>
              </a:rPr>
              <a:t>在工程设计自动化方面，可提高产品的研制和生产能力，便于开发技术含量高和结构复杂的产品，保证产品设计质量，缩短产品设计与工艺设计的周期，从而加速产品的更新换代速度，满足顾客需求，从而占领市场</a:t>
            </a:r>
            <a:endParaRPr lang="zh-CN" altLang="en-US" sz="2400">
              <a:solidFill>
                <a:srgbClr val="0A0A0E"/>
              </a:solidFill>
            </a:endParaRPr>
          </a:p>
        </p:txBody>
      </p:sp>
      <p:sp>
        <p:nvSpPr>
          <p:cNvPr id="1560580" name="AutoShape 4">
            <a:hlinkClick r:id="" action="ppaction://noaction" highlightClick="1"/>
          </p:cNvPr>
          <p:cNvSpPr>
            <a:spLocks noChangeArrowheads="1"/>
          </p:cNvSpPr>
          <p:nvPr/>
        </p:nvSpPr>
        <p:spPr bwMode="auto">
          <a:xfrm>
            <a:off x="900113" y="836613"/>
            <a:ext cx="5257800"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9.2.4 </a:t>
            </a:r>
            <a:r>
              <a:rPr lang="zh-CN" altLang="en-US" sz="3200" dirty="0">
                <a:solidFill>
                  <a:srgbClr val="0A0A0E"/>
                </a:solidFill>
              </a:rPr>
              <a:t>计算机集成制造系统 </a:t>
            </a:r>
          </a:p>
        </p:txBody>
      </p:sp>
    </p:spTree>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1602" name="Rectangle 2"/>
          <p:cNvSpPr>
            <a:spLocks noGrp="1" noChangeArrowheads="1"/>
          </p:cNvSpPr>
          <p:nvPr>
            <p:ph type="body" idx="1"/>
          </p:nvPr>
        </p:nvSpPr>
        <p:spPr>
          <a:xfrm>
            <a:off x="539750" y="1989138"/>
            <a:ext cx="7772400" cy="3895725"/>
          </a:xfrm>
        </p:spPr>
        <p:txBody>
          <a:bodyPr/>
          <a:lstStyle/>
          <a:p>
            <a:pPr marL="355600" indent="-355600">
              <a:lnSpc>
                <a:spcPct val="105000"/>
              </a:lnSpc>
              <a:spcBef>
                <a:spcPct val="30000"/>
              </a:spcBef>
              <a:buClr>
                <a:srgbClr val="FFFFFF"/>
              </a:buClr>
              <a:buFont typeface="Wingdings" pitchFamily="2" charset="2"/>
              <a:buChar char="F"/>
            </a:pPr>
            <a:r>
              <a:rPr lang="zh-CN" altLang="en-US">
                <a:solidFill>
                  <a:srgbClr val="0A0A0E"/>
                </a:solidFill>
              </a:rPr>
              <a:t>在制造自动化或柔性制造方面，加强了产品制造的质量和柔性，提高了设备利用率，缩短了产品制造周期，增强了生产能力，加强了产品供货能力</a:t>
            </a:r>
          </a:p>
        </p:txBody>
      </p:sp>
      <p:sp>
        <p:nvSpPr>
          <p:cNvPr id="1561604" name="AutoShape 4">
            <a:hlinkClick r:id="" action="ppaction://noaction" highlightClick="1"/>
          </p:cNvPr>
          <p:cNvSpPr>
            <a:spLocks noChangeArrowheads="1"/>
          </p:cNvSpPr>
          <p:nvPr/>
        </p:nvSpPr>
        <p:spPr bwMode="auto">
          <a:xfrm>
            <a:off x="971550" y="836613"/>
            <a:ext cx="5257800" cy="914400"/>
          </a:xfrm>
          <a:prstGeom prst="actionButtonBlank">
            <a:avLst/>
          </a:prstGeom>
          <a:noFill/>
          <a:ln w="9525">
            <a:noFill/>
            <a:miter lim="800000"/>
            <a:headEnd/>
            <a:tailEnd/>
          </a:ln>
          <a:effectLst/>
        </p:spPr>
        <p:txBody>
          <a:bodyPr wrap="none" anchor="ctr"/>
          <a:lstStyle/>
          <a:p>
            <a:r>
              <a:rPr lang="en-US" altLang="zh-CN" sz="3200">
                <a:solidFill>
                  <a:srgbClr val="0A0A0E"/>
                </a:solidFill>
              </a:rPr>
              <a:t> 2.CIMS</a:t>
            </a:r>
            <a:r>
              <a:rPr lang="zh-CN" altLang="en-US" sz="3200">
                <a:solidFill>
                  <a:srgbClr val="0A0A0E"/>
                </a:solidFill>
              </a:rPr>
              <a:t>的经济效益</a:t>
            </a:r>
          </a:p>
        </p:txBody>
      </p:sp>
    </p:spTree>
  </p:cSld>
  <p:clrMapOvr>
    <a:masterClrMapping/>
  </p:clrMapOvr>
  <p:transition>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2626" name="Rectangle 2"/>
          <p:cNvSpPr>
            <a:spLocks noGrp="1" noChangeArrowheads="1"/>
          </p:cNvSpPr>
          <p:nvPr>
            <p:ph type="body" sz="half" idx="1"/>
          </p:nvPr>
        </p:nvSpPr>
        <p:spPr>
          <a:xfrm>
            <a:off x="539750" y="2133600"/>
            <a:ext cx="7773988" cy="4114800"/>
          </a:xfrm>
        </p:spPr>
        <p:txBody>
          <a:bodyPr/>
          <a:lstStyle/>
          <a:p>
            <a:pPr marL="355600" indent="-355600">
              <a:buClr>
                <a:srgbClr val="FFFFFF"/>
              </a:buClr>
              <a:buFont typeface="Wingdings" pitchFamily="2" charset="2"/>
              <a:buChar char="F"/>
            </a:pPr>
            <a:r>
              <a:rPr lang="zh-CN" altLang="en-US">
                <a:solidFill>
                  <a:srgbClr val="0A0A0E"/>
                </a:solidFill>
              </a:rPr>
              <a:t>在经营管理方面，使企业的经营决策和生产管理趋于科学化。使企业能够在市场竞争中，快速、准确地报价，赢得时间；在实际生产中，解决</a:t>
            </a:r>
            <a:r>
              <a:rPr lang="zh-CN" altLang="en-US">
                <a:solidFill>
                  <a:srgbClr val="0A0A0E"/>
                </a:solidFill>
                <a:latin typeface="Arial"/>
              </a:rPr>
              <a:t>“</a:t>
            </a:r>
            <a:r>
              <a:rPr lang="zh-CN" altLang="en-US">
                <a:solidFill>
                  <a:srgbClr val="0A0A0E"/>
                </a:solidFill>
              </a:rPr>
              <a:t>瓶颈</a:t>
            </a:r>
            <a:r>
              <a:rPr lang="zh-CN" altLang="en-US">
                <a:solidFill>
                  <a:srgbClr val="0A0A0E"/>
                </a:solidFill>
                <a:latin typeface="Arial"/>
              </a:rPr>
              <a:t>”</a:t>
            </a:r>
            <a:r>
              <a:rPr lang="zh-CN" altLang="en-US">
                <a:solidFill>
                  <a:srgbClr val="0A0A0E"/>
                </a:solidFill>
              </a:rPr>
              <a:t>问题，减少在制品；同时，降低库存资金的占用</a:t>
            </a:r>
          </a:p>
        </p:txBody>
      </p:sp>
      <p:sp>
        <p:nvSpPr>
          <p:cNvPr id="1562628" name="AutoShape 4">
            <a:hlinkClick r:id="" action="ppaction://noaction" highlightClick="1"/>
          </p:cNvPr>
          <p:cNvSpPr>
            <a:spLocks noChangeArrowheads="1"/>
          </p:cNvSpPr>
          <p:nvPr/>
        </p:nvSpPr>
        <p:spPr bwMode="auto">
          <a:xfrm>
            <a:off x="1331913" y="981075"/>
            <a:ext cx="5257800" cy="914400"/>
          </a:xfrm>
          <a:prstGeom prst="actionButtonBlank">
            <a:avLst/>
          </a:prstGeom>
          <a:noFill/>
          <a:ln w="9525">
            <a:noFill/>
            <a:miter lim="800000"/>
            <a:headEnd/>
            <a:tailEnd/>
          </a:ln>
          <a:effectLst/>
        </p:spPr>
        <p:txBody>
          <a:bodyPr wrap="none" anchor="ctr"/>
          <a:lstStyle/>
          <a:p>
            <a:r>
              <a:rPr lang="en-US" altLang="zh-CN" sz="3200">
                <a:solidFill>
                  <a:srgbClr val="0A0A0E"/>
                </a:solidFill>
              </a:rPr>
              <a:t> 2.CIMS</a:t>
            </a:r>
            <a:r>
              <a:rPr lang="zh-CN" altLang="en-US" sz="3200">
                <a:solidFill>
                  <a:srgbClr val="0A0A0E"/>
                </a:solidFill>
              </a:rPr>
              <a:t>的经济效益</a:t>
            </a:r>
          </a:p>
        </p:txBody>
      </p:sp>
    </p:spTree>
  </p:cSld>
  <p:clrMapOvr>
    <a:masterClrMapping/>
  </p:clrMapOvr>
  <p:transition>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3651" name="Rectangle 3"/>
          <p:cNvSpPr>
            <a:spLocks noGrp="1" noChangeArrowheads="1"/>
          </p:cNvSpPr>
          <p:nvPr>
            <p:ph type="body" idx="1"/>
          </p:nvPr>
        </p:nvSpPr>
        <p:spPr/>
        <p:txBody>
          <a:bodyPr/>
          <a:lstStyle/>
          <a:p>
            <a:pPr marL="0" indent="0" defTabSz="284163">
              <a:lnSpc>
                <a:spcPct val="110000"/>
              </a:lnSpc>
              <a:spcBef>
                <a:spcPct val="0"/>
              </a:spcBef>
              <a:buFontTx/>
              <a:buNone/>
              <a:tabLst>
                <a:tab pos="95250" algn="l"/>
              </a:tabLst>
            </a:pPr>
            <a:r>
              <a:rPr lang="en-US" altLang="zh-CN" dirty="0" smtClean="0"/>
              <a:t>9.3.1 </a:t>
            </a:r>
            <a:r>
              <a:rPr lang="zh-CN" altLang="en-US" dirty="0"/>
              <a:t>电子商务概述</a:t>
            </a:r>
          </a:p>
          <a:p>
            <a:pPr marL="179388" lvl="1" indent="0" defTabSz="284163">
              <a:buClr>
                <a:schemeClr val="bg1"/>
              </a:buClr>
              <a:buFontTx/>
              <a:buNone/>
              <a:tabLst>
                <a:tab pos="95250" algn="l"/>
              </a:tabLst>
            </a:pPr>
            <a:r>
              <a:rPr lang="zh-CN" altLang="en-US" sz="2400" dirty="0">
                <a:solidFill>
                  <a:srgbClr val="0A0A0E"/>
                </a:solidFill>
                <a:latin typeface="Times New Roman" pitchFamily="18" charset="0"/>
              </a:rPr>
              <a:t>电子商务（</a:t>
            </a:r>
            <a:r>
              <a:rPr lang="en-US" altLang="zh-CN" sz="2400" dirty="0">
                <a:solidFill>
                  <a:srgbClr val="0A0A0E"/>
                </a:solidFill>
              </a:rPr>
              <a:t>Electronic Commerce</a:t>
            </a:r>
            <a:r>
              <a:rPr lang="zh-CN" altLang="en-US" sz="2400" dirty="0">
                <a:solidFill>
                  <a:srgbClr val="0A0A0E"/>
                </a:solidFill>
                <a:latin typeface="Times New Roman" pitchFamily="18" charset="0"/>
              </a:rPr>
              <a:t>，</a:t>
            </a:r>
            <a:r>
              <a:rPr lang="en-US" altLang="zh-CN" sz="2400" dirty="0">
                <a:solidFill>
                  <a:srgbClr val="0A0A0E"/>
                </a:solidFill>
              </a:rPr>
              <a:t>EC</a:t>
            </a:r>
            <a:r>
              <a:rPr lang="zh-CN" altLang="en-US" sz="2400" dirty="0">
                <a:solidFill>
                  <a:srgbClr val="0A0A0E"/>
                </a:solidFill>
                <a:latin typeface="Times New Roman" pitchFamily="18" charset="0"/>
              </a:rPr>
              <a:t>）是指对整个贸易活动实现电子化。从涵盖范围方面可以定义为：交易各方以电子交易方式而不是通过当面交换或直接面谈方式进行的任何形式的商业交易；从技术方面可以定义为：电子商务是一种多技术的集合体，包括交换数据、获得数据以及自动捕获数据等</a:t>
            </a:r>
            <a:endParaRPr lang="zh-CN" altLang="en-US" sz="2400" dirty="0">
              <a:solidFill>
                <a:srgbClr val="0A0A0E"/>
              </a:solidFill>
            </a:endParaRPr>
          </a:p>
        </p:txBody>
      </p:sp>
      <p:sp>
        <p:nvSpPr>
          <p:cNvPr id="1563652" name="AutoShape 4">
            <a:hlinkClick r:id="" action="ppaction://noaction" highlightClick="1"/>
          </p:cNvPr>
          <p:cNvSpPr>
            <a:spLocks noChangeArrowheads="1"/>
          </p:cNvSpPr>
          <p:nvPr/>
        </p:nvSpPr>
        <p:spPr bwMode="auto">
          <a:xfrm>
            <a:off x="1403350" y="1125538"/>
            <a:ext cx="4033838" cy="914400"/>
          </a:xfrm>
          <a:prstGeom prst="actionButtonBlank">
            <a:avLst/>
          </a:prstGeom>
          <a:noFill/>
          <a:ln w="9525">
            <a:noFill/>
            <a:miter lim="800000"/>
            <a:headEnd/>
            <a:tailEnd/>
          </a:ln>
          <a:effectLst/>
        </p:spPr>
        <p:txBody>
          <a:bodyPr wrap="none" anchor="ctr"/>
          <a:lstStyle/>
          <a:p>
            <a:r>
              <a:rPr lang="en-US" altLang="zh-CN" sz="3200" dirty="0">
                <a:solidFill>
                  <a:srgbClr val="0A0A0E"/>
                </a:solidFill>
              </a:rPr>
              <a:t> </a:t>
            </a:r>
            <a:r>
              <a:rPr lang="en-US" altLang="zh-CN" sz="3200" dirty="0" smtClean="0">
                <a:solidFill>
                  <a:srgbClr val="0A0A0E"/>
                </a:solidFill>
              </a:rPr>
              <a:t>9.3 </a:t>
            </a:r>
            <a:r>
              <a:rPr lang="zh-CN" altLang="en-US" sz="3200" dirty="0">
                <a:solidFill>
                  <a:srgbClr val="0A0A0E"/>
                </a:solidFill>
              </a:rPr>
              <a:t>电子商务及应用 </a:t>
            </a:r>
          </a:p>
        </p:txBody>
      </p:sp>
    </p:spTree>
  </p:cSld>
  <p:clrMapOvr>
    <a:masterClrMapping/>
  </p:clrMapOvr>
  <p:transition>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4675" name="Rectangle 3"/>
          <p:cNvSpPr>
            <a:spLocks noGrp="1" noChangeArrowheads="1"/>
          </p:cNvSpPr>
          <p:nvPr>
            <p:ph type="body" idx="1"/>
          </p:nvPr>
        </p:nvSpPr>
        <p:spPr>
          <a:xfrm>
            <a:off x="1182688" y="2017713"/>
            <a:ext cx="7134225" cy="4114800"/>
          </a:xfrm>
        </p:spPr>
        <p:txBody>
          <a:bodyPr/>
          <a:lstStyle/>
          <a:p>
            <a:pPr marL="0" indent="0" defTabSz="284163">
              <a:lnSpc>
                <a:spcPct val="110000"/>
              </a:lnSpc>
              <a:spcBef>
                <a:spcPct val="0"/>
              </a:spcBef>
              <a:buFontTx/>
              <a:buNone/>
              <a:tabLst>
                <a:tab pos="95250" algn="l"/>
              </a:tabLst>
            </a:pPr>
            <a:r>
              <a:rPr lang="en-US" altLang="zh-CN"/>
              <a:t>1.</a:t>
            </a:r>
            <a:r>
              <a:rPr lang="zh-CN" altLang="en-US"/>
              <a:t>电子商务的应用层次和类型</a:t>
            </a:r>
            <a:r>
              <a:rPr lang="zh-CN" altLang="en-US" sz="3600"/>
              <a:t> </a:t>
            </a:r>
          </a:p>
          <a:p>
            <a:pPr marL="531813" lvl="1" indent="-352425" defTabSz="284163">
              <a:tabLst>
                <a:tab pos="95250" algn="l"/>
              </a:tabLst>
            </a:pPr>
            <a:r>
              <a:rPr lang="zh-CN" altLang="en-US" sz="2400">
                <a:solidFill>
                  <a:srgbClr val="0A0A0E"/>
                </a:solidFill>
                <a:latin typeface="宋体" pitchFamily="2" charset="-122"/>
              </a:rPr>
              <a:t>第一个层次是面向市场的以市场交易为中心活动</a:t>
            </a:r>
          </a:p>
          <a:p>
            <a:pPr marL="531813" lvl="1" indent="-352425" defTabSz="284163">
              <a:tabLst>
                <a:tab pos="95250" algn="l"/>
              </a:tabLst>
            </a:pPr>
            <a:r>
              <a:rPr lang="zh-CN" altLang="en-US" sz="2400">
                <a:solidFill>
                  <a:srgbClr val="0A0A0E"/>
                </a:solidFill>
                <a:latin typeface="宋体" pitchFamily="2" charset="-122"/>
              </a:rPr>
              <a:t>第二个层次是指如何利用</a:t>
            </a:r>
            <a:r>
              <a:rPr lang="en-US" altLang="zh-CN" sz="2400">
                <a:solidFill>
                  <a:srgbClr val="0A0A0E"/>
                </a:solidFill>
                <a:latin typeface="宋体" pitchFamily="2" charset="-122"/>
              </a:rPr>
              <a:t>Internet</a:t>
            </a:r>
            <a:r>
              <a:rPr lang="zh-CN" altLang="en-US" sz="2400">
                <a:solidFill>
                  <a:srgbClr val="0A0A0E"/>
                </a:solidFill>
                <a:latin typeface="宋体" pitchFamily="2" charset="-122"/>
              </a:rPr>
              <a:t>来重组企业内部经营管理活动，与企业开展的电子商贸活动保持协调一致</a:t>
            </a:r>
          </a:p>
          <a:p>
            <a:pPr marL="531813" lvl="1" indent="-352425" defTabSz="284163">
              <a:tabLst>
                <a:tab pos="95250" algn="l"/>
              </a:tabLst>
            </a:pPr>
            <a:r>
              <a:rPr lang="zh-CN" altLang="en-US" sz="2400">
                <a:solidFill>
                  <a:srgbClr val="0A0A0E"/>
                </a:solidFill>
                <a:latin typeface="宋体" pitchFamily="2" charset="-122"/>
              </a:rPr>
              <a:t>第三个层次是指整个社会经济活动都以</a:t>
            </a:r>
            <a:r>
              <a:rPr lang="en-US" altLang="zh-CN" sz="2400">
                <a:solidFill>
                  <a:srgbClr val="0A0A0E"/>
                </a:solidFill>
                <a:latin typeface="宋体" pitchFamily="2" charset="-122"/>
              </a:rPr>
              <a:t>Internet</a:t>
            </a:r>
            <a:r>
              <a:rPr lang="zh-CN" altLang="en-US" sz="2400">
                <a:solidFill>
                  <a:srgbClr val="0A0A0E"/>
                </a:solidFill>
                <a:latin typeface="宋体" pitchFamily="2" charset="-122"/>
              </a:rPr>
              <a:t>为基础</a:t>
            </a:r>
          </a:p>
        </p:txBody>
      </p:sp>
      <p:sp>
        <p:nvSpPr>
          <p:cNvPr id="1564676" name="AutoShape 4">
            <a:hlinkClick r:id="" action="ppaction://noaction" highlightClick="1"/>
          </p:cNvPr>
          <p:cNvSpPr>
            <a:spLocks noChangeArrowheads="1"/>
          </p:cNvSpPr>
          <p:nvPr/>
        </p:nvSpPr>
        <p:spPr bwMode="auto">
          <a:xfrm>
            <a:off x="1331913" y="836613"/>
            <a:ext cx="4033837"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9.3.1 </a:t>
            </a:r>
            <a:r>
              <a:rPr lang="zh-CN" altLang="en-US" sz="3200" dirty="0">
                <a:solidFill>
                  <a:srgbClr val="0A0A0E"/>
                </a:solidFill>
              </a:rPr>
              <a:t>电子商务概述</a:t>
            </a:r>
          </a:p>
        </p:txBody>
      </p:sp>
    </p:spTree>
  </p:cSld>
  <p:clrMapOvr>
    <a:masterClrMapping/>
  </p:clrMapOvr>
  <p:transition>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5699" name="Rectangle 3"/>
          <p:cNvSpPr>
            <a:spLocks noGrp="1" noChangeArrowheads="1"/>
          </p:cNvSpPr>
          <p:nvPr>
            <p:ph type="body" idx="1"/>
          </p:nvPr>
        </p:nvSpPr>
        <p:spPr>
          <a:xfrm>
            <a:off x="395288" y="1989138"/>
            <a:ext cx="7772400" cy="4114800"/>
          </a:xfrm>
        </p:spPr>
        <p:txBody>
          <a:bodyPr/>
          <a:lstStyle/>
          <a:p>
            <a:pPr marL="0" indent="0" defTabSz="284163">
              <a:lnSpc>
                <a:spcPct val="110000"/>
              </a:lnSpc>
              <a:spcBef>
                <a:spcPct val="0"/>
              </a:spcBef>
              <a:buFontTx/>
              <a:buNone/>
              <a:tabLst>
                <a:tab pos="95250" algn="l"/>
              </a:tabLst>
            </a:pPr>
            <a:r>
              <a:rPr lang="en-US" altLang="zh-CN" sz="2800"/>
              <a:t>2.</a:t>
            </a:r>
            <a:r>
              <a:rPr lang="zh-CN" altLang="en-US" sz="2800"/>
              <a:t>电子商务的形式</a:t>
            </a:r>
            <a:r>
              <a:rPr lang="zh-CN" altLang="en-US"/>
              <a:t> </a:t>
            </a:r>
          </a:p>
          <a:p>
            <a:pPr marL="179388" lvl="1" indent="0" defTabSz="284163">
              <a:tabLst>
                <a:tab pos="95250" algn="l"/>
              </a:tabLst>
            </a:pPr>
            <a:r>
              <a:rPr lang="zh-CN" altLang="en-US" sz="2000">
                <a:latin typeface="宋体" pitchFamily="2" charset="-122"/>
              </a:rPr>
              <a:t>按电子商务参加主体划分</a:t>
            </a:r>
            <a:endParaRPr lang="zh-CN" altLang="en-US" sz="2000">
              <a:solidFill>
                <a:srgbClr val="FFFFFF"/>
              </a:solidFill>
              <a:latin typeface="宋体" pitchFamily="2" charset="-122"/>
            </a:endParaRPr>
          </a:p>
          <a:p>
            <a:pPr marL="723900" lvl="2" indent="-365125" defTabSz="284163">
              <a:buClr>
                <a:schemeClr val="accent2"/>
              </a:buClr>
              <a:buSzPct val="60000"/>
              <a:buFont typeface="Wingdings" pitchFamily="2" charset="2"/>
              <a:buChar char="l"/>
              <a:tabLst>
                <a:tab pos="95250" algn="l"/>
              </a:tabLst>
            </a:pPr>
            <a:r>
              <a:rPr lang="en-US" altLang="zh-CN" sz="1800">
                <a:latin typeface="宋体" pitchFamily="2" charset="-122"/>
              </a:rPr>
              <a:t>BtoC(Business to Consumer)</a:t>
            </a:r>
            <a:r>
              <a:rPr lang="zh-CN" altLang="en-US" sz="1800">
                <a:latin typeface="宋体" pitchFamily="2" charset="-122"/>
              </a:rPr>
              <a:t>。企业对消费者，也称商家对个人或商业机构对消费者</a:t>
            </a:r>
          </a:p>
          <a:p>
            <a:pPr marL="723900" lvl="2" indent="-365125" defTabSz="284163">
              <a:buClr>
                <a:schemeClr val="accent2"/>
              </a:buClr>
              <a:buSzPct val="60000"/>
              <a:buFont typeface="Wingdings" pitchFamily="2" charset="2"/>
              <a:buChar char="l"/>
              <a:tabLst>
                <a:tab pos="95250" algn="l"/>
              </a:tabLst>
            </a:pPr>
            <a:r>
              <a:rPr lang="en-US" altLang="zh-CN" sz="1800">
                <a:latin typeface="宋体" pitchFamily="2" charset="-122"/>
              </a:rPr>
              <a:t>BtoB(Business to Business)</a:t>
            </a:r>
            <a:r>
              <a:rPr lang="zh-CN" altLang="en-US" sz="1800">
                <a:latin typeface="宋体" pitchFamily="2" charset="-122"/>
              </a:rPr>
              <a:t>。企业对企业，也称商家对商家或商业机构对商业机构</a:t>
            </a:r>
          </a:p>
          <a:p>
            <a:pPr marL="723900" lvl="2" indent="-365125" defTabSz="284163">
              <a:buClr>
                <a:schemeClr val="accent2"/>
              </a:buClr>
              <a:buSzPct val="60000"/>
              <a:buFont typeface="Wingdings" pitchFamily="2" charset="2"/>
              <a:buChar char="l"/>
              <a:tabLst>
                <a:tab pos="95250" algn="l"/>
              </a:tabLst>
            </a:pPr>
            <a:r>
              <a:rPr lang="en-US" altLang="zh-CN" sz="1800">
                <a:latin typeface="宋体" pitchFamily="2" charset="-122"/>
              </a:rPr>
              <a:t>BtoG</a:t>
            </a:r>
            <a:r>
              <a:rPr lang="zh-CN" altLang="en-US" sz="1800">
                <a:latin typeface="宋体" pitchFamily="2" charset="-122"/>
              </a:rPr>
              <a:t>（</a:t>
            </a:r>
            <a:r>
              <a:rPr lang="en-US" altLang="zh-CN" sz="1800">
                <a:latin typeface="宋体" pitchFamily="2" charset="-122"/>
              </a:rPr>
              <a:t>Business to Government</a:t>
            </a:r>
            <a:r>
              <a:rPr lang="zh-CN" altLang="en-US" sz="1800">
                <a:latin typeface="宋体" pitchFamily="2" charset="-122"/>
              </a:rPr>
              <a:t>）。企业对政府机构</a:t>
            </a:r>
          </a:p>
          <a:p>
            <a:pPr marL="723900" lvl="2" indent="-365125" defTabSz="284163">
              <a:buClr>
                <a:schemeClr val="accent2"/>
              </a:buClr>
              <a:buSzPct val="60000"/>
              <a:buFont typeface="Wingdings" pitchFamily="2" charset="2"/>
              <a:buChar char="l"/>
              <a:tabLst>
                <a:tab pos="95250" algn="l"/>
              </a:tabLst>
            </a:pPr>
            <a:r>
              <a:rPr lang="en-US" altLang="zh-CN" sz="1800">
                <a:latin typeface="宋体" pitchFamily="2" charset="-122"/>
              </a:rPr>
              <a:t>CtoG</a:t>
            </a:r>
            <a:r>
              <a:rPr lang="zh-CN" altLang="en-US" sz="1800">
                <a:latin typeface="宋体" pitchFamily="2" charset="-122"/>
              </a:rPr>
              <a:t>（</a:t>
            </a:r>
            <a:r>
              <a:rPr lang="en-US" altLang="zh-CN" sz="1800">
                <a:latin typeface="宋体" pitchFamily="2" charset="-122"/>
              </a:rPr>
              <a:t>Consumer to Government</a:t>
            </a:r>
            <a:r>
              <a:rPr lang="zh-CN" altLang="en-US" sz="1800">
                <a:latin typeface="宋体" pitchFamily="2" charset="-122"/>
              </a:rPr>
              <a:t>）。消费者对政府机构</a:t>
            </a:r>
          </a:p>
        </p:txBody>
      </p:sp>
      <p:sp>
        <p:nvSpPr>
          <p:cNvPr id="1565700" name="AutoShape 4">
            <a:hlinkClick r:id="" action="ppaction://noaction" highlightClick="1"/>
          </p:cNvPr>
          <p:cNvSpPr>
            <a:spLocks noChangeArrowheads="1"/>
          </p:cNvSpPr>
          <p:nvPr/>
        </p:nvSpPr>
        <p:spPr bwMode="auto">
          <a:xfrm>
            <a:off x="1547813" y="908050"/>
            <a:ext cx="4033837"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9.3.1 </a:t>
            </a:r>
            <a:r>
              <a:rPr lang="zh-CN" altLang="en-US" sz="3200" dirty="0">
                <a:solidFill>
                  <a:srgbClr val="0A0A0E"/>
                </a:solidFill>
              </a:rPr>
              <a:t>电子商务概述</a:t>
            </a:r>
          </a:p>
        </p:txBody>
      </p:sp>
    </p:spTree>
  </p:cSld>
  <p:clrMapOvr>
    <a:masterClrMapping/>
  </p:clrMapOvr>
  <p:transition>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23" name="Rectangle 3"/>
          <p:cNvSpPr>
            <a:spLocks noGrp="1" noChangeArrowheads="1"/>
          </p:cNvSpPr>
          <p:nvPr>
            <p:ph type="body" idx="1"/>
          </p:nvPr>
        </p:nvSpPr>
        <p:spPr/>
        <p:txBody>
          <a:bodyPr/>
          <a:lstStyle/>
          <a:p>
            <a:pPr marL="0" indent="0" defTabSz="284163">
              <a:buClr>
                <a:srgbClr val="FFFF00"/>
              </a:buClr>
              <a:buFont typeface="Wingdings" pitchFamily="2" charset="2"/>
              <a:buChar char="F"/>
              <a:tabLst>
                <a:tab pos="355600" algn="l"/>
              </a:tabLst>
            </a:pPr>
            <a:r>
              <a:rPr lang="zh-CN" altLang="en-US"/>
              <a:t>按电子商务交易过程划分</a:t>
            </a:r>
            <a:endParaRPr lang="zh-CN" altLang="en-US" sz="2800">
              <a:solidFill>
                <a:srgbClr val="FFFFFF"/>
              </a:solidFill>
              <a:latin typeface="宋体" pitchFamily="2" charset="-122"/>
            </a:endParaRPr>
          </a:p>
          <a:p>
            <a:pPr marL="450850" lvl="1" indent="-271463" algn="just" defTabSz="284163" eaLnBrk="0" hangingPunct="0">
              <a:buClr>
                <a:schemeClr val="accent2"/>
              </a:buClr>
              <a:buSzPct val="60000"/>
              <a:buFont typeface="Wingdings" pitchFamily="2" charset="2"/>
              <a:buChar char="l"/>
              <a:tabLst>
                <a:tab pos="355600" algn="l"/>
              </a:tabLst>
            </a:pPr>
            <a:r>
              <a:rPr lang="zh-CN" altLang="en-US" sz="2400">
                <a:solidFill>
                  <a:srgbClr val="0A0A0E"/>
                </a:solidFill>
                <a:latin typeface="Times New Roman" pitchFamily="18" charset="0"/>
              </a:rPr>
              <a:t>交易前电子商务</a:t>
            </a:r>
            <a:endParaRPr lang="zh-CN" altLang="en-US" sz="2400">
              <a:solidFill>
                <a:srgbClr val="0A0A0E"/>
              </a:solidFill>
            </a:endParaRPr>
          </a:p>
          <a:p>
            <a:pPr marL="450850" lvl="1" indent="-271463" defTabSz="284163">
              <a:buClr>
                <a:schemeClr val="accent2"/>
              </a:buClr>
              <a:buSzPct val="60000"/>
              <a:buFont typeface="Wingdings" pitchFamily="2" charset="2"/>
              <a:buChar char="l"/>
              <a:tabLst>
                <a:tab pos="355600" algn="l"/>
              </a:tabLst>
            </a:pPr>
            <a:r>
              <a:rPr lang="zh-CN" altLang="en-US" sz="2400">
                <a:solidFill>
                  <a:srgbClr val="0A0A0E"/>
                </a:solidFill>
                <a:latin typeface="Times New Roman" pitchFamily="18" charset="0"/>
              </a:rPr>
              <a:t>交易中电子商务</a:t>
            </a:r>
          </a:p>
          <a:p>
            <a:pPr marL="450850" lvl="1" indent="-271463" defTabSz="284163">
              <a:buClr>
                <a:schemeClr val="accent2"/>
              </a:buClr>
              <a:buSzPct val="60000"/>
              <a:buFont typeface="Wingdings" pitchFamily="2" charset="2"/>
              <a:buChar char="l"/>
              <a:tabLst>
                <a:tab pos="355600" algn="l"/>
              </a:tabLst>
            </a:pPr>
            <a:r>
              <a:rPr lang="zh-CN" altLang="en-US" sz="2400">
                <a:solidFill>
                  <a:srgbClr val="0A0A0E"/>
                </a:solidFill>
                <a:latin typeface="Times New Roman" pitchFamily="18" charset="0"/>
              </a:rPr>
              <a:t>交易后电子商务</a:t>
            </a:r>
          </a:p>
          <a:p>
            <a:pPr marL="0" indent="0" defTabSz="284163">
              <a:buClr>
                <a:srgbClr val="FFFF00"/>
              </a:buClr>
              <a:buFont typeface="Wingdings" pitchFamily="2" charset="2"/>
              <a:buChar char="F"/>
              <a:tabLst>
                <a:tab pos="355600" algn="l"/>
              </a:tabLst>
            </a:pPr>
            <a:r>
              <a:rPr lang="zh-CN" altLang="en-US">
                <a:solidFill>
                  <a:srgbClr val="0A0A0E"/>
                </a:solidFill>
              </a:rPr>
              <a:t>按电子商务交易对象划分</a:t>
            </a:r>
            <a:endParaRPr lang="zh-CN" altLang="en-US" sz="2800">
              <a:solidFill>
                <a:srgbClr val="0A0A0E"/>
              </a:solidFill>
              <a:latin typeface="宋体" pitchFamily="2" charset="-122"/>
            </a:endParaRPr>
          </a:p>
          <a:p>
            <a:pPr marL="450850" lvl="1" indent="-271463" algn="just" defTabSz="284163" eaLnBrk="0" hangingPunct="0">
              <a:buClr>
                <a:schemeClr val="accent2"/>
              </a:buClr>
              <a:buSzPct val="60000"/>
              <a:buFont typeface="Wingdings" pitchFamily="2" charset="2"/>
              <a:buChar char="l"/>
              <a:tabLst>
                <a:tab pos="355600" algn="l"/>
              </a:tabLst>
            </a:pPr>
            <a:r>
              <a:rPr lang="zh-CN" altLang="en-US" sz="2400">
                <a:solidFill>
                  <a:srgbClr val="0A0A0E"/>
                </a:solidFill>
                <a:latin typeface="Times New Roman" pitchFamily="18" charset="0"/>
              </a:rPr>
              <a:t>有形商品交易电子商务</a:t>
            </a:r>
            <a:endParaRPr lang="zh-CN" altLang="en-US" sz="2400">
              <a:solidFill>
                <a:srgbClr val="0A0A0E"/>
              </a:solidFill>
            </a:endParaRPr>
          </a:p>
          <a:p>
            <a:pPr marL="450850" lvl="1" indent="-271463" defTabSz="284163">
              <a:buClr>
                <a:schemeClr val="accent2"/>
              </a:buClr>
              <a:buSzPct val="60000"/>
              <a:buFont typeface="Wingdings" pitchFamily="2" charset="2"/>
              <a:buChar char="l"/>
              <a:tabLst>
                <a:tab pos="355600" algn="l"/>
              </a:tabLst>
            </a:pPr>
            <a:r>
              <a:rPr lang="zh-CN" altLang="en-US" sz="2400">
                <a:solidFill>
                  <a:srgbClr val="0A0A0E"/>
                </a:solidFill>
                <a:latin typeface="Times New Roman" pitchFamily="18" charset="0"/>
              </a:rPr>
              <a:t>无形商品电子商务</a:t>
            </a:r>
          </a:p>
        </p:txBody>
      </p:sp>
      <p:sp>
        <p:nvSpPr>
          <p:cNvPr id="1566724" name="AutoShape 4">
            <a:hlinkClick r:id="" action="ppaction://noaction" highlightClick="1"/>
          </p:cNvPr>
          <p:cNvSpPr>
            <a:spLocks noChangeArrowheads="1"/>
          </p:cNvSpPr>
          <p:nvPr/>
        </p:nvSpPr>
        <p:spPr bwMode="auto">
          <a:xfrm>
            <a:off x="1258888" y="908050"/>
            <a:ext cx="4033837" cy="914400"/>
          </a:xfrm>
          <a:prstGeom prst="actionButtonBlank">
            <a:avLst/>
          </a:prstGeom>
          <a:noFill/>
          <a:ln w="9525">
            <a:noFill/>
            <a:miter lim="800000"/>
            <a:headEnd/>
            <a:tailEnd/>
          </a:ln>
          <a:effectLst/>
        </p:spPr>
        <p:txBody>
          <a:bodyPr wrap="none" anchor="ctr"/>
          <a:lstStyle/>
          <a:p>
            <a:r>
              <a:rPr lang="en-US" altLang="zh-CN" sz="3200">
                <a:solidFill>
                  <a:srgbClr val="0A0A0E"/>
                </a:solidFill>
              </a:rPr>
              <a:t>2. </a:t>
            </a:r>
            <a:r>
              <a:rPr lang="zh-CN" altLang="en-US" sz="3200">
                <a:solidFill>
                  <a:srgbClr val="0A0A0E"/>
                </a:solidFill>
              </a:rPr>
              <a:t>电子商务的形式</a:t>
            </a:r>
          </a:p>
        </p:txBody>
      </p:sp>
    </p:spTree>
  </p:cSld>
  <p:clrMapOvr>
    <a:masterClrMapping/>
  </p:clrMapOvr>
  <p:transition>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7747" name="Rectangle 3"/>
          <p:cNvSpPr>
            <a:spLocks noGrp="1" noChangeArrowheads="1"/>
          </p:cNvSpPr>
          <p:nvPr>
            <p:ph type="body" idx="1"/>
          </p:nvPr>
        </p:nvSpPr>
        <p:spPr/>
        <p:txBody>
          <a:bodyPr/>
          <a:lstStyle/>
          <a:p>
            <a:pPr marL="0" indent="0" defTabSz="284163">
              <a:lnSpc>
                <a:spcPct val="110000"/>
              </a:lnSpc>
              <a:spcBef>
                <a:spcPct val="0"/>
              </a:spcBef>
              <a:buFontTx/>
              <a:buNone/>
              <a:tabLst>
                <a:tab pos="95250" algn="l"/>
              </a:tabLst>
            </a:pPr>
            <a:r>
              <a:rPr lang="en-US" altLang="zh-CN"/>
              <a:t>1.</a:t>
            </a:r>
            <a:r>
              <a:rPr lang="zh-CN" altLang="en-US"/>
              <a:t>基本的电子商务组成</a:t>
            </a:r>
            <a:r>
              <a:rPr lang="zh-CN" altLang="en-US" sz="3600"/>
              <a:t> </a:t>
            </a:r>
          </a:p>
        </p:txBody>
      </p:sp>
      <p:sp>
        <p:nvSpPr>
          <p:cNvPr id="1567748" name="AutoShape 4">
            <a:hlinkClick r:id="" action="ppaction://noaction" highlightClick="1"/>
          </p:cNvPr>
          <p:cNvSpPr>
            <a:spLocks noChangeArrowheads="1"/>
          </p:cNvSpPr>
          <p:nvPr/>
        </p:nvSpPr>
        <p:spPr bwMode="auto">
          <a:xfrm>
            <a:off x="1187450" y="908050"/>
            <a:ext cx="5257800"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9.3.2 </a:t>
            </a:r>
            <a:r>
              <a:rPr lang="zh-CN" altLang="en-US" sz="3200" dirty="0">
                <a:solidFill>
                  <a:srgbClr val="0A0A0E"/>
                </a:solidFill>
              </a:rPr>
              <a:t>电子商务系统的组成 </a:t>
            </a:r>
          </a:p>
        </p:txBody>
      </p:sp>
      <p:pic>
        <p:nvPicPr>
          <p:cNvPr id="1567749" name="Picture 5" descr="8"/>
          <p:cNvPicPr>
            <a:picLocks noChangeAspect="1" noChangeArrowheads="1"/>
          </p:cNvPicPr>
          <p:nvPr/>
        </p:nvPicPr>
        <p:blipFill>
          <a:blip r:embed="rId2" cstate="print"/>
          <a:srcRect/>
          <a:stretch>
            <a:fillRect/>
          </a:stretch>
        </p:blipFill>
        <p:spPr bwMode="auto">
          <a:xfrm>
            <a:off x="827088" y="2852738"/>
            <a:ext cx="5867400" cy="2971800"/>
          </a:xfrm>
          <a:prstGeom prst="rect">
            <a:avLst/>
          </a:prstGeom>
          <a:noFill/>
          <a:ln w="57150">
            <a:pattFill prst="dkDnDiag">
              <a:fgClr>
                <a:srgbClr val="FF9900"/>
              </a:fgClr>
              <a:bgClr>
                <a:srgbClr val="FFFFFF"/>
              </a:bgClr>
            </a:pattFill>
            <a:miter lim="800000"/>
            <a:headEnd/>
            <a:tailEnd/>
          </a:ln>
        </p:spPr>
      </p:pic>
    </p:spTree>
  </p:cSld>
  <p:clrMapOvr>
    <a:masterClrMapping/>
  </p:clrMapOvr>
  <p:transition>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1" name="Rectangle 3"/>
          <p:cNvSpPr>
            <a:spLocks noGrp="1" noChangeArrowheads="1"/>
          </p:cNvSpPr>
          <p:nvPr>
            <p:ph type="body" idx="1"/>
          </p:nvPr>
        </p:nvSpPr>
        <p:spPr/>
        <p:txBody>
          <a:bodyPr/>
          <a:lstStyle/>
          <a:p>
            <a:pPr marL="450850" indent="-450850" algn="just" defTabSz="284163">
              <a:buClr>
                <a:schemeClr val="hlink"/>
              </a:buClr>
              <a:buSzTx/>
              <a:tabLst>
                <a:tab pos="95250" algn="l"/>
              </a:tabLst>
            </a:pPr>
            <a:r>
              <a:rPr lang="en-US" altLang="zh-CN">
                <a:solidFill>
                  <a:srgbClr val="0A0A0E"/>
                </a:solidFill>
                <a:latin typeface="宋体" pitchFamily="2" charset="-122"/>
              </a:rPr>
              <a:t>Internet</a:t>
            </a:r>
            <a:r>
              <a:rPr lang="zh-CN" altLang="en-US">
                <a:solidFill>
                  <a:srgbClr val="0A0A0E"/>
                </a:solidFill>
                <a:latin typeface="宋体" pitchFamily="2" charset="-122"/>
              </a:rPr>
              <a:t>信息系统</a:t>
            </a:r>
          </a:p>
          <a:p>
            <a:pPr marL="450850" indent="-450850" algn="just" defTabSz="284163">
              <a:buClr>
                <a:schemeClr val="hlink"/>
              </a:buClr>
              <a:buSzTx/>
              <a:tabLst>
                <a:tab pos="95250" algn="l"/>
              </a:tabLst>
            </a:pPr>
            <a:r>
              <a:rPr lang="zh-CN" altLang="en-US">
                <a:solidFill>
                  <a:srgbClr val="0A0A0E"/>
                </a:solidFill>
                <a:latin typeface="宋体" pitchFamily="2" charset="-122"/>
              </a:rPr>
              <a:t>电子商务服务商</a:t>
            </a:r>
          </a:p>
          <a:p>
            <a:pPr marL="450850" indent="-450850" algn="just" defTabSz="284163">
              <a:buClr>
                <a:schemeClr val="hlink"/>
              </a:buClr>
              <a:buSzTx/>
              <a:tabLst>
                <a:tab pos="95250" algn="l"/>
              </a:tabLst>
            </a:pPr>
            <a:r>
              <a:rPr lang="zh-CN" altLang="en-US">
                <a:solidFill>
                  <a:srgbClr val="0A0A0E"/>
                </a:solidFill>
                <a:latin typeface="宋体" pitchFamily="2" charset="-122"/>
              </a:rPr>
              <a:t>企业、组织与消费者</a:t>
            </a:r>
          </a:p>
          <a:p>
            <a:pPr marL="450850" indent="-450850" algn="just" defTabSz="284163">
              <a:buClr>
                <a:schemeClr val="hlink"/>
              </a:buClr>
              <a:buSzTx/>
              <a:tabLst>
                <a:tab pos="95250" algn="l"/>
              </a:tabLst>
            </a:pPr>
            <a:r>
              <a:rPr lang="zh-CN" altLang="en-US">
                <a:solidFill>
                  <a:srgbClr val="0A0A0E"/>
                </a:solidFill>
                <a:latin typeface="宋体" pitchFamily="2" charset="-122"/>
              </a:rPr>
              <a:t>实物配送</a:t>
            </a:r>
          </a:p>
          <a:p>
            <a:pPr marL="450850" indent="-450850" algn="just" defTabSz="284163">
              <a:buClr>
                <a:schemeClr val="hlink"/>
              </a:buClr>
              <a:buSzTx/>
              <a:tabLst>
                <a:tab pos="95250" algn="l"/>
              </a:tabLst>
            </a:pPr>
            <a:r>
              <a:rPr lang="zh-CN" altLang="en-US">
                <a:solidFill>
                  <a:srgbClr val="0A0A0E"/>
                </a:solidFill>
                <a:latin typeface="宋体" pitchFamily="2" charset="-122"/>
              </a:rPr>
              <a:t>支付结算 </a:t>
            </a:r>
            <a:endParaRPr lang="zh-CN" altLang="en-US" sz="3600">
              <a:solidFill>
                <a:srgbClr val="0A0A0E"/>
              </a:solidFill>
            </a:endParaRPr>
          </a:p>
        </p:txBody>
      </p:sp>
      <p:sp>
        <p:nvSpPr>
          <p:cNvPr id="1568772" name="AutoShape 4">
            <a:hlinkClick r:id="" action="ppaction://noaction" highlightClick="1"/>
          </p:cNvPr>
          <p:cNvSpPr>
            <a:spLocks noChangeArrowheads="1"/>
          </p:cNvSpPr>
          <p:nvPr/>
        </p:nvSpPr>
        <p:spPr bwMode="auto">
          <a:xfrm>
            <a:off x="971550" y="836613"/>
            <a:ext cx="5257800" cy="914400"/>
          </a:xfrm>
          <a:prstGeom prst="actionButtonBlank">
            <a:avLst/>
          </a:prstGeom>
          <a:noFill/>
          <a:ln w="9525">
            <a:noFill/>
            <a:miter lim="800000"/>
            <a:headEnd/>
            <a:tailEnd/>
          </a:ln>
          <a:effectLst/>
        </p:spPr>
        <p:txBody>
          <a:bodyPr wrap="none" anchor="ctr"/>
          <a:lstStyle/>
          <a:p>
            <a:r>
              <a:rPr lang="en-US" altLang="zh-CN" sz="3200">
                <a:solidFill>
                  <a:srgbClr val="0A0A0E"/>
                </a:solidFill>
              </a:rPr>
              <a:t> 1. </a:t>
            </a:r>
            <a:r>
              <a:rPr lang="zh-CN" altLang="en-US" sz="3200">
                <a:solidFill>
                  <a:srgbClr val="0A0A0E"/>
                </a:solidFill>
              </a:rPr>
              <a:t>基本的商务系统组成 </a:t>
            </a:r>
          </a:p>
        </p:txBody>
      </p:sp>
    </p:spTree>
  </p:cSld>
  <p:clrMapOvr>
    <a:masterClrMapping/>
  </p:clrMapOvr>
  <p:transition>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9795" name="Rectangle 3"/>
          <p:cNvSpPr>
            <a:spLocks noGrp="1" noChangeArrowheads="1"/>
          </p:cNvSpPr>
          <p:nvPr>
            <p:ph type="body" idx="1"/>
          </p:nvPr>
        </p:nvSpPr>
        <p:spPr/>
        <p:txBody>
          <a:bodyPr/>
          <a:lstStyle/>
          <a:p>
            <a:pPr marL="0" indent="0" algn="just" defTabSz="284163">
              <a:buClr>
                <a:srgbClr val="FFFFFF"/>
              </a:buClr>
              <a:buFont typeface="Wingdings" pitchFamily="2" charset="2"/>
              <a:buChar char="F"/>
              <a:tabLst>
                <a:tab pos="95250" algn="l"/>
              </a:tabLst>
            </a:pPr>
            <a:r>
              <a:rPr lang="zh-CN" altLang="en-US" sz="2800">
                <a:solidFill>
                  <a:srgbClr val="0A0A0E"/>
                </a:solidFill>
              </a:rPr>
              <a:t>网络层</a:t>
            </a:r>
            <a:endParaRPr lang="zh-CN" altLang="en-US" sz="2800">
              <a:solidFill>
                <a:srgbClr val="0A0A0E"/>
              </a:solidFill>
              <a:cs typeface="Times New Roman" pitchFamily="18" charset="0"/>
            </a:endParaRPr>
          </a:p>
          <a:p>
            <a:pPr marL="0" indent="0" algn="just" defTabSz="284163">
              <a:buClr>
                <a:srgbClr val="FFFFFF"/>
              </a:buClr>
              <a:buFont typeface="Wingdings" pitchFamily="2" charset="2"/>
              <a:buChar char="F"/>
              <a:tabLst>
                <a:tab pos="95250" algn="l"/>
              </a:tabLst>
            </a:pPr>
            <a:r>
              <a:rPr lang="zh-CN" altLang="en-US" sz="2800">
                <a:solidFill>
                  <a:srgbClr val="0A0A0E"/>
                </a:solidFill>
              </a:rPr>
              <a:t>多媒体消息</a:t>
            </a:r>
            <a:r>
              <a:rPr lang="en-US" altLang="zh-CN" sz="2800">
                <a:solidFill>
                  <a:srgbClr val="0A0A0E"/>
                </a:solidFill>
                <a:cs typeface="Times New Roman" pitchFamily="18" charset="0"/>
              </a:rPr>
              <a:t>/</a:t>
            </a:r>
            <a:r>
              <a:rPr lang="zh-CN" altLang="en-US" sz="2800">
                <a:solidFill>
                  <a:srgbClr val="0A0A0E"/>
                </a:solidFill>
              </a:rPr>
              <a:t>信息发布、传输层</a:t>
            </a:r>
            <a:endParaRPr lang="zh-CN" altLang="en-US" sz="2800">
              <a:solidFill>
                <a:srgbClr val="0A0A0E"/>
              </a:solidFill>
              <a:cs typeface="Times New Roman" pitchFamily="18" charset="0"/>
            </a:endParaRPr>
          </a:p>
          <a:p>
            <a:pPr marL="0" indent="0" algn="just" defTabSz="284163">
              <a:buClr>
                <a:srgbClr val="FFFFFF"/>
              </a:buClr>
              <a:buFont typeface="Wingdings" pitchFamily="2" charset="2"/>
              <a:buChar char="F"/>
              <a:tabLst>
                <a:tab pos="95250" algn="l"/>
              </a:tabLst>
            </a:pPr>
            <a:r>
              <a:rPr lang="zh-CN" altLang="en-US" sz="2800">
                <a:solidFill>
                  <a:srgbClr val="0A0A0E"/>
                </a:solidFill>
              </a:rPr>
              <a:t>一般业务服务层</a:t>
            </a:r>
            <a:endParaRPr lang="zh-CN" altLang="en-US" sz="2800">
              <a:solidFill>
                <a:srgbClr val="0A0A0E"/>
              </a:solidFill>
              <a:cs typeface="Times New Roman" pitchFamily="18" charset="0"/>
            </a:endParaRPr>
          </a:p>
          <a:p>
            <a:pPr marL="0" indent="0" algn="just" defTabSz="284163">
              <a:buClr>
                <a:srgbClr val="FFFFFF"/>
              </a:buClr>
              <a:buFont typeface="Wingdings" pitchFamily="2" charset="2"/>
              <a:buChar char="F"/>
              <a:tabLst>
                <a:tab pos="95250" algn="l"/>
              </a:tabLst>
            </a:pPr>
            <a:r>
              <a:rPr lang="zh-CN" altLang="en-US" sz="2800">
                <a:solidFill>
                  <a:srgbClr val="0A0A0E"/>
                </a:solidFill>
              </a:rPr>
              <a:t>公共政策、法规和安全、技术标准</a:t>
            </a:r>
            <a:endParaRPr lang="zh-CN" altLang="en-US" sz="2800">
              <a:solidFill>
                <a:srgbClr val="0A0A0E"/>
              </a:solidFill>
              <a:cs typeface="Times New Roman" pitchFamily="18" charset="0"/>
            </a:endParaRPr>
          </a:p>
          <a:p>
            <a:pPr marL="450850" lvl="1" indent="-271463" algn="just" defTabSz="284163">
              <a:buClr>
                <a:schemeClr val="accent2"/>
              </a:buClr>
              <a:buSzPct val="60000"/>
              <a:buFont typeface="Wingdings" pitchFamily="2" charset="2"/>
              <a:buChar char="l"/>
              <a:tabLst>
                <a:tab pos="95250" algn="l"/>
              </a:tabLst>
            </a:pPr>
            <a:r>
              <a:rPr lang="zh-CN" altLang="en-US" sz="2400">
                <a:solidFill>
                  <a:srgbClr val="0A0A0E"/>
                </a:solidFill>
                <a:latin typeface="Times New Roman" pitchFamily="18" charset="0"/>
              </a:rPr>
              <a:t>公共政策</a:t>
            </a:r>
            <a:endParaRPr lang="zh-CN" altLang="en-US" sz="2400">
              <a:solidFill>
                <a:srgbClr val="0A0A0E"/>
              </a:solidFill>
            </a:endParaRPr>
          </a:p>
          <a:p>
            <a:pPr marL="450850" lvl="1" indent="-271463" algn="just" defTabSz="284163">
              <a:buClr>
                <a:schemeClr val="accent2"/>
              </a:buClr>
              <a:buSzPct val="60000"/>
              <a:buFont typeface="Wingdings" pitchFamily="2" charset="2"/>
              <a:buChar char="l"/>
              <a:tabLst>
                <a:tab pos="95250" algn="l"/>
              </a:tabLst>
            </a:pPr>
            <a:r>
              <a:rPr lang="zh-CN" altLang="en-US" sz="2400">
                <a:solidFill>
                  <a:srgbClr val="0A0A0E"/>
                </a:solidFill>
                <a:latin typeface="Times New Roman" pitchFamily="18" charset="0"/>
              </a:rPr>
              <a:t>法规</a:t>
            </a:r>
            <a:endParaRPr lang="zh-CN" altLang="en-US" sz="2400">
              <a:solidFill>
                <a:srgbClr val="0A0A0E"/>
              </a:solidFill>
            </a:endParaRPr>
          </a:p>
          <a:p>
            <a:pPr marL="450850" lvl="1" indent="-271463" algn="just" defTabSz="284163">
              <a:buClr>
                <a:schemeClr val="accent2"/>
              </a:buClr>
              <a:buSzPct val="60000"/>
              <a:buFont typeface="Wingdings" pitchFamily="2" charset="2"/>
              <a:buChar char="l"/>
              <a:tabLst>
                <a:tab pos="95250" algn="l"/>
              </a:tabLst>
            </a:pPr>
            <a:r>
              <a:rPr lang="zh-CN" altLang="en-US" sz="2400">
                <a:solidFill>
                  <a:srgbClr val="0A0A0E"/>
                </a:solidFill>
                <a:latin typeface="Times New Roman" pitchFamily="18" charset="0"/>
              </a:rPr>
              <a:t>安全标准</a:t>
            </a:r>
          </a:p>
          <a:p>
            <a:pPr marL="450850" lvl="1" indent="-271463" algn="just" defTabSz="284163">
              <a:buClr>
                <a:schemeClr val="accent2"/>
              </a:buClr>
              <a:buSzPct val="60000"/>
              <a:buFont typeface="Wingdings" pitchFamily="2" charset="2"/>
              <a:buChar char="l"/>
              <a:tabLst>
                <a:tab pos="95250" algn="l"/>
              </a:tabLst>
            </a:pPr>
            <a:r>
              <a:rPr lang="zh-CN" altLang="en-US" sz="2400">
                <a:solidFill>
                  <a:srgbClr val="0A0A0E"/>
                </a:solidFill>
                <a:latin typeface="Times New Roman" pitchFamily="18" charset="0"/>
              </a:rPr>
              <a:t>技术标准</a:t>
            </a:r>
            <a:endParaRPr lang="zh-CN" altLang="en-US" sz="2400">
              <a:solidFill>
                <a:srgbClr val="0A0A0E"/>
              </a:solidFill>
            </a:endParaRPr>
          </a:p>
        </p:txBody>
      </p:sp>
      <p:sp>
        <p:nvSpPr>
          <p:cNvPr id="1569796" name="AutoShape 4">
            <a:hlinkClick r:id="" action="ppaction://noaction" highlightClick="1"/>
          </p:cNvPr>
          <p:cNvSpPr>
            <a:spLocks noChangeArrowheads="1"/>
          </p:cNvSpPr>
          <p:nvPr/>
        </p:nvSpPr>
        <p:spPr bwMode="auto">
          <a:xfrm>
            <a:off x="1331913" y="908050"/>
            <a:ext cx="5257800" cy="914400"/>
          </a:xfrm>
          <a:prstGeom prst="actionButtonBlank">
            <a:avLst/>
          </a:prstGeom>
          <a:noFill/>
          <a:ln w="9525">
            <a:noFill/>
            <a:miter lim="800000"/>
            <a:headEnd/>
            <a:tailEnd/>
          </a:ln>
          <a:effectLst/>
        </p:spPr>
        <p:txBody>
          <a:bodyPr wrap="none" anchor="ctr"/>
          <a:lstStyle/>
          <a:p>
            <a:r>
              <a:rPr lang="en-US" altLang="zh-CN" sz="3200">
                <a:solidFill>
                  <a:srgbClr val="0A0A0E"/>
                </a:solidFill>
              </a:rPr>
              <a:t>2. </a:t>
            </a:r>
            <a:r>
              <a:rPr lang="zh-CN" altLang="en-US" sz="3200">
                <a:solidFill>
                  <a:srgbClr val="0A0A0E"/>
                </a:solidFill>
              </a:rPr>
              <a:t>电子商务系统的体系结构 </a:t>
            </a: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7330" name="Rectangle 2"/>
          <p:cNvSpPr>
            <a:spLocks noGrp="1" noChangeArrowheads="1"/>
          </p:cNvSpPr>
          <p:nvPr>
            <p:ph type="body" sz="half" idx="1"/>
          </p:nvPr>
        </p:nvSpPr>
        <p:spPr>
          <a:xfrm>
            <a:off x="1182688" y="2017713"/>
            <a:ext cx="7773987" cy="4114800"/>
          </a:xfrm>
        </p:spPr>
        <p:txBody>
          <a:bodyPr/>
          <a:lstStyle/>
          <a:p>
            <a:pPr marL="0" indent="0">
              <a:lnSpc>
                <a:spcPct val="110000"/>
              </a:lnSpc>
              <a:buFont typeface="Wingdings" pitchFamily="2" charset="2"/>
              <a:buNone/>
            </a:pPr>
            <a:r>
              <a:rPr lang="en-US" altLang="zh-CN" sz="2800"/>
              <a:t>2. DSS</a:t>
            </a:r>
            <a:r>
              <a:rPr lang="zh-CN" altLang="en-US" sz="2800"/>
              <a:t>的特点</a:t>
            </a:r>
          </a:p>
          <a:p>
            <a:pPr marL="531813" lvl="1" indent="-352425"/>
            <a:r>
              <a:rPr lang="zh-CN" altLang="en-US" sz="2400">
                <a:solidFill>
                  <a:srgbClr val="0A0A0E"/>
                </a:solidFill>
                <a:latin typeface="Times New Roman" pitchFamily="18" charset="0"/>
              </a:rPr>
              <a:t>面向决策者</a:t>
            </a:r>
          </a:p>
          <a:p>
            <a:pPr marL="531813" lvl="1" indent="-352425"/>
            <a:r>
              <a:rPr lang="zh-CN" altLang="en-US" sz="2400">
                <a:solidFill>
                  <a:srgbClr val="0A0A0E"/>
                </a:solidFill>
                <a:latin typeface="Times New Roman" pitchFamily="18" charset="0"/>
              </a:rPr>
              <a:t>系统解决的问题是针对半结构化的决策问题</a:t>
            </a:r>
          </a:p>
          <a:p>
            <a:pPr marL="531813" lvl="1" indent="-352425"/>
            <a:r>
              <a:rPr lang="zh-CN" altLang="en-US" sz="2400">
                <a:solidFill>
                  <a:srgbClr val="0A0A0E"/>
                </a:solidFill>
                <a:latin typeface="Times New Roman" pitchFamily="18" charset="0"/>
              </a:rPr>
              <a:t>系统强调的是支持的概念，帮助加强决策者作出科学决策的能力。系统只是支持用户而不是代替他决断</a:t>
            </a:r>
          </a:p>
          <a:p>
            <a:pPr marL="531813" lvl="1" indent="-352425">
              <a:buClr>
                <a:srgbClr val="FFFFFF"/>
              </a:buClr>
            </a:pPr>
            <a:r>
              <a:rPr lang="zh-CN" altLang="en-US" sz="2400">
                <a:solidFill>
                  <a:srgbClr val="0A0A0E"/>
                </a:solidFill>
                <a:latin typeface="Times New Roman" pitchFamily="18" charset="0"/>
              </a:rPr>
              <a:t>系统的驱动力来自模型和用户，采用人机对话的有效形式解决问题，人是系统运行的发起者，模型是系统完成各环节转换的核心</a:t>
            </a:r>
          </a:p>
          <a:p>
            <a:pPr marL="531813" lvl="1" indent="-352425">
              <a:buClr>
                <a:srgbClr val="FFFFFF"/>
              </a:buClr>
            </a:pPr>
            <a:r>
              <a:rPr lang="zh-CN" altLang="en-US" sz="2400">
                <a:solidFill>
                  <a:srgbClr val="0A0A0E"/>
                </a:solidFill>
                <a:latin typeface="Times New Roman" pitchFamily="18" charset="0"/>
              </a:rPr>
              <a:t>系统运行强调交互式的处理方式</a:t>
            </a:r>
          </a:p>
        </p:txBody>
      </p:sp>
      <p:sp>
        <p:nvSpPr>
          <p:cNvPr id="1507331" name="AutoShape 3">
            <a:hlinkClick r:id="" action="ppaction://noaction" highlightClick="1"/>
          </p:cNvPr>
          <p:cNvSpPr>
            <a:spLocks noChangeArrowheads="1"/>
          </p:cNvSpPr>
          <p:nvPr/>
        </p:nvSpPr>
        <p:spPr bwMode="auto">
          <a:xfrm>
            <a:off x="1692275" y="836613"/>
            <a:ext cx="4033838"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9.1.1 </a:t>
            </a:r>
            <a:r>
              <a:rPr lang="zh-CN" altLang="en-US" sz="3200" dirty="0">
                <a:solidFill>
                  <a:srgbClr val="0A0A0E"/>
                </a:solidFill>
              </a:rPr>
              <a:t>决策支持系统</a:t>
            </a:r>
          </a:p>
        </p:txBody>
      </p:sp>
    </p:spTree>
  </p:cSld>
  <p:clrMapOvr>
    <a:masterClrMapping/>
  </p:clrMapOvr>
  <p:transition>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19" name="Rectangle 3"/>
          <p:cNvSpPr>
            <a:spLocks noGrp="1" noChangeArrowheads="1"/>
          </p:cNvSpPr>
          <p:nvPr>
            <p:ph type="body" idx="1"/>
          </p:nvPr>
        </p:nvSpPr>
        <p:spPr/>
        <p:txBody>
          <a:bodyPr/>
          <a:lstStyle/>
          <a:p>
            <a:pPr marL="0" indent="0" defTabSz="284163">
              <a:lnSpc>
                <a:spcPct val="110000"/>
              </a:lnSpc>
              <a:spcBef>
                <a:spcPct val="0"/>
              </a:spcBef>
              <a:buFontTx/>
              <a:buNone/>
              <a:tabLst>
                <a:tab pos="95250" algn="l"/>
              </a:tabLst>
            </a:pPr>
            <a:r>
              <a:rPr lang="en-US" altLang="zh-CN"/>
              <a:t>3.</a:t>
            </a:r>
            <a:r>
              <a:rPr lang="zh-CN" altLang="en-US"/>
              <a:t>电子商务系统的功能</a:t>
            </a:r>
          </a:p>
          <a:p>
            <a:pPr marL="179388" lvl="1" indent="0" algn="just" defTabSz="284163">
              <a:tabLst>
                <a:tab pos="95250" algn="l"/>
              </a:tabLst>
            </a:pPr>
            <a:r>
              <a:rPr lang="zh-CN" altLang="en-US">
                <a:solidFill>
                  <a:srgbClr val="0A0A0E"/>
                </a:solidFill>
                <a:latin typeface="宋体" pitchFamily="2" charset="-122"/>
              </a:rPr>
              <a:t>网上订购     </a:t>
            </a:r>
            <a:r>
              <a:rPr lang="zh-CN" altLang="en-US">
                <a:solidFill>
                  <a:srgbClr val="0A0A0E"/>
                </a:solidFill>
                <a:latin typeface="宋体" pitchFamily="2" charset="-122"/>
                <a:sym typeface="Wingdings" pitchFamily="2" charset="2"/>
              </a:rPr>
              <a:t></a:t>
            </a:r>
            <a:r>
              <a:rPr lang="zh-CN" altLang="en-US">
                <a:solidFill>
                  <a:srgbClr val="0A0A0E"/>
                </a:solidFill>
                <a:latin typeface="宋体" pitchFamily="2" charset="-122"/>
              </a:rPr>
              <a:t>货物传递</a:t>
            </a:r>
          </a:p>
          <a:p>
            <a:pPr marL="179388" lvl="1" indent="0" algn="just" defTabSz="284163">
              <a:tabLst>
                <a:tab pos="95250" algn="l"/>
              </a:tabLst>
            </a:pPr>
            <a:r>
              <a:rPr lang="zh-CN" altLang="en-US">
                <a:solidFill>
                  <a:srgbClr val="0A0A0E"/>
                </a:solidFill>
                <a:latin typeface="宋体" pitchFamily="2" charset="-122"/>
              </a:rPr>
              <a:t>咨询洽谈     </a:t>
            </a:r>
            <a:r>
              <a:rPr lang="zh-CN" altLang="en-US">
                <a:solidFill>
                  <a:srgbClr val="0A0A0E"/>
                </a:solidFill>
                <a:latin typeface="宋体" pitchFamily="2" charset="-122"/>
                <a:sym typeface="Wingdings" pitchFamily="2" charset="2"/>
              </a:rPr>
              <a:t></a:t>
            </a:r>
            <a:r>
              <a:rPr lang="zh-CN" altLang="en-US">
                <a:solidFill>
                  <a:srgbClr val="0A0A0E"/>
                </a:solidFill>
                <a:latin typeface="宋体" pitchFamily="2" charset="-122"/>
              </a:rPr>
              <a:t>网上支付</a:t>
            </a:r>
          </a:p>
          <a:p>
            <a:pPr marL="179388" lvl="1" indent="0" algn="just" defTabSz="284163">
              <a:tabLst>
                <a:tab pos="95250" algn="l"/>
              </a:tabLst>
            </a:pPr>
            <a:r>
              <a:rPr lang="zh-CN" altLang="en-US">
                <a:solidFill>
                  <a:srgbClr val="0A0A0E"/>
                </a:solidFill>
                <a:latin typeface="宋体" pitchFamily="2" charset="-122"/>
              </a:rPr>
              <a:t>电子银行     </a:t>
            </a:r>
            <a:r>
              <a:rPr lang="zh-CN" altLang="en-US">
                <a:solidFill>
                  <a:srgbClr val="0A0A0E"/>
                </a:solidFill>
                <a:latin typeface="宋体" pitchFamily="2" charset="-122"/>
                <a:sym typeface="Wingdings" pitchFamily="2" charset="2"/>
              </a:rPr>
              <a:t></a:t>
            </a:r>
            <a:r>
              <a:rPr lang="zh-CN" altLang="en-US">
                <a:solidFill>
                  <a:srgbClr val="0A0A0E"/>
                </a:solidFill>
                <a:latin typeface="宋体" pitchFamily="2" charset="-122"/>
              </a:rPr>
              <a:t>广告宣传</a:t>
            </a:r>
          </a:p>
          <a:p>
            <a:pPr marL="179388" lvl="1" indent="0" algn="just" defTabSz="284163">
              <a:tabLst>
                <a:tab pos="95250" algn="l"/>
              </a:tabLst>
            </a:pPr>
            <a:r>
              <a:rPr lang="zh-CN" altLang="en-US">
                <a:solidFill>
                  <a:srgbClr val="0A0A0E"/>
                </a:solidFill>
                <a:latin typeface="宋体" pitchFamily="2" charset="-122"/>
              </a:rPr>
              <a:t>意见调查     </a:t>
            </a:r>
            <a:r>
              <a:rPr lang="zh-CN" altLang="en-US">
                <a:solidFill>
                  <a:srgbClr val="0A0A0E"/>
                </a:solidFill>
                <a:latin typeface="宋体" pitchFamily="2" charset="-122"/>
                <a:sym typeface="Wingdings" pitchFamily="2" charset="2"/>
              </a:rPr>
              <a:t></a:t>
            </a:r>
            <a:r>
              <a:rPr lang="zh-CN" altLang="en-US">
                <a:solidFill>
                  <a:srgbClr val="0A0A0E"/>
                </a:solidFill>
                <a:latin typeface="宋体" pitchFamily="2" charset="-122"/>
              </a:rPr>
              <a:t>业务管理</a:t>
            </a:r>
          </a:p>
        </p:txBody>
      </p:sp>
      <p:sp>
        <p:nvSpPr>
          <p:cNvPr id="1570820" name="AutoShape 4">
            <a:hlinkClick r:id="" action="ppaction://noaction" highlightClick="1"/>
          </p:cNvPr>
          <p:cNvSpPr>
            <a:spLocks noChangeArrowheads="1"/>
          </p:cNvSpPr>
          <p:nvPr/>
        </p:nvSpPr>
        <p:spPr bwMode="auto">
          <a:xfrm>
            <a:off x="900113" y="981075"/>
            <a:ext cx="5257800"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9.3.2 </a:t>
            </a:r>
            <a:r>
              <a:rPr lang="zh-CN" altLang="en-US" sz="3200" dirty="0">
                <a:solidFill>
                  <a:srgbClr val="0A0A0E"/>
                </a:solidFill>
              </a:rPr>
              <a:t>电子商务系统的组成 </a:t>
            </a:r>
          </a:p>
        </p:txBody>
      </p:sp>
    </p:spTree>
  </p:cSld>
  <p:clrMapOvr>
    <a:masterClrMapping/>
  </p:clrMapOvr>
  <p:transition>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1843" name="Rectangle 3"/>
          <p:cNvSpPr>
            <a:spLocks noGrp="1" noChangeArrowheads="1"/>
          </p:cNvSpPr>
          <p:nvPr>
            <p:ph type="body" idx="1"/>
          </p:nvPr>
        </p:nvSpPr>
        <p:spPr/>
        <p:txBody>
          <a:bodyPr/>
          <a:lstStyle/>
          <a:p>
            <a:pPr marL="0" indent="0" defTabSz="284163">
              <a:lnSpc>
                <a:spcPct val="110000"/>
              </a:lnSpc>
              <a:spcBef>
                <a:spcPct val="0"/>
              </a:spcBef>
              <a:buFontTx/>
              <a:buNone/>
              <a:tabLst>
                <a:tab pos="95250" algn="l"/>
              </a:tabLst>
            </a:pPr>
            <a:r>
              <a:rPr lang="en-US" altLang="zh-CN"/>
              <a:t>1.</a:t>
            </a:r>
            <a:r>
              <a:rPr lang="zh-CN" altLang="en-US"/>
              <a:t>企业电子商务的应用图</a:t>
            </a:r>
          </a:p>
        </p:txBody>
      </p:sp>
      <p:sp>
        <p:nvSpPr>
          <p:cNvPr id="1571844" name="AutoShape 4">
            <a:hlinkClick r:id="" action="ppaction://noaction" highlightClick="1"/>
          </p:cNvPr>
          <p:cNvSpPr>
            <a:spLocks noChangeArrowheads="1"/>
          </p:cNvSpPr>
          <p:nvPr/>
        </p:nvSpPr>
        <p:spPr bwMode="auto">
          <a:xfrm>
            <a:off x="1116013" y="836613"/>
            <a:ext cx="5257800"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9.3.3 </a:t>
            </a:r>
            <a:r>
              <a:rPr lang="zh-CN" altLang="en-US" sz="3200" dirty="0">
                <a:solidFill>
                  <a:srgbClr val="0A0A0E"/>
                </a:solidFill>
              </a:rPr>
              <a:t>电子商务系统的应用 </a:t>
            </a:r>
          </a:p>
        </p:txBody>
      </p:sp>
      <p:pic>
        <p:nvPicPr>
          <p:cNvPr id="1571845" name="Picture 5" descr="8"/>
          <p:cNvPicPr>
            <a:picLocks noChangeAspect="1" noChangeArrowheads="1"/>
          </p:cNvPicPr>
          <p:nvPr/>
        </p:nvPicPr>
        <p:blipFill>
          <a:blip r:embed="rId2" cstate="print"/>
          <a:srcRect/>
          <a:stretch>
            <a:fillRect/>
          </a:stretch>
        </p:blipFill>
        <p:spPr bwMode="auto">
          <a:xfrm>
            <a:off x="827088" y="2708275"/>
            <a:ext cx="5000625" cy="3232150"/>
          </a:xfrm>
          <a:prstGeom prst="rect">
            <a:avLst/>
          </a:prstGeom>
          <a:noFill/>
          <a:ln w="57150">
            <a:pattFill prst="sphere">
              <a:fgClr>
                <a:srgbClr val="CC3300"/>
              </a:fgClr>
              <a:bgClr>
                <a:srgbClr val="FFFFFF"/>
              </a:bgClr>
            </a:pattFill>
            <a:miter lim="800000"/>
            <a:headEnd/>
            <a:tailEnd/>
          </a:ln>
        </p:spPr>
      </p:pic>
    </p:spTree>
  </p:cSld>
  <p:clrMapOvr>
    <a:masterClrMapping/>
  </p:clrMapOvr>
  <p:transition>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866" name="Rectangle 2"/>
          <p:cNvSpPr>
            <a:spLocks noGrp="1" noChangeArrowheads="1"/>
          </p:cNvSpPr>
          <p:nvPr>
            <p:ph type="title"/>
          </p:nvPr>
        </p:nvSpPr>
        <p:spPr>
          <a:noFill/>
          <a:ln/>
        </p:spPr>
        <p:txBody>
          <a:bodyPr/>
          <a:lstStyle/>
          <a:p>
            <a:r>
              <a:rPr lang="en-US" altLang="zh-CN" sz="800">
                <a:solidFill>
                  <a:schemeClr val="bg1"/>
                </a:solidFill>
              </a:rPr>
              <a:t>1.5.4MIS</a:t>
            </a:r>
            <a:r>
              <a:rPr lang="zh-CN" altLang="en-US" sz="800">
                <a:solidFill>
                  <a:schemeClr val="bg1"/>
                </a:solidFill>
              </a:rPr>
              <a:t>的结构</a:t>
            </a:r>
          </a:p>
        </p:txBody>
      </p:sp>
      <p:sp>
        <p:nvSpPr>
          <p:cNvPr id="1572868" name="Rectangle 4"/>
          <p:cNvSpPr>
            <a:spLocks noGrp="1" noChangeArrowheads="1"/>
          </p:cNvSpPr>
          <p:nvPr>
            <p:ph type="body" idx="1"/>
          </p:nvPr>
        </p:nvSpPr>
        <p:spPr>
          <a:noFill/>
          <a:ln/>
        </p:spPr>
        <p:txBody>
          <a:bodyPr/>
          <a:lstStyle/>
          <a:p>
            <a:pPr marL="0" indent="0">
              <a:lnSpc>
                <a:spcPct val="110000"/>
              </a:lnSpc>
              <a:spcBef>
                <a:spcPct val="0"/>
              </a:spcBef>
              <a:buFontTx/>
              <a:buNone/>
            </a:pPr>
            <a:r>
              <a:rPr lang="en-US" altLang="zh-CN"/>
              <a:t>2.</a:t>
            </a:r>
            <a:r>
              <a:rPr lang="zh-CN" altLang="en-US"/>
              <a:t>企业间的电子商务</a:t>
            </a:r>
          </a:p>
          <a:p>
            <a:pPr marL="450850" lvl="1" indent="-271463">
              <a:lnSpc>
                <a:spcPct val="110000"/>
              </a:lnSpc>
              <a:buClr>
                <a:srgbClr val="FFFFFF"/>
              </a:buClr>
            </a:pPr>
            <a:r>
              <a:rPr lang="zh-CN" altLang="en-US">
                <a:solidFill>
                  <a:srgbClr val="0A0A0E"/>
                </a:solidFill>
                <a:latin typeface="Times New Roman" pitchFamily="18" charset="0"/>
              </a:rPr>
              <a:t>支持交易前的电子商务系统</a:t>
            </a:r>
          </a:p>
          <a:p>
            <a:pPr marL="450850" lvl="1" indent="-271463">
              <a:lnSpc>
                <a:spcPct val="110000"/>
              </a:lnSpc>
              <a:buClr>
                <a:srgbClr val="FFFFFF"/>
              </a:buClr>
            </a:pPr>
            <a:r>
              <a:rPr lang="zh-CN" altLang="en-US">
                <a:solidFill>
                  <a:srgbClr val="0A0A0E"/>
                </a:solidFill>
                <a:latin typeface="Times New Roman" pitchFamily="18" charset="0"/>
              </a:rPr>
              <a:t>支持交易</a:t>
            </a:r>
            <a:r>
              <a:rPr lang="zh-CN" altLang="en-US">
                <a:solidFill>
                  <a:srgbClr val="0A0A0E"/>
                </a:solidFill>
              </a:rPr>
              <a:t>中</a:t>
            </a:r>
            <a:r>
              <a:rPr lang="zh-CN" altLang="en-US">
                <a:solidFill>
                  <a:srgbClr val="0A0A0E"/>
                </a:solidFill>
                <a:latin typeface="Times New Roman" pitchFamily="18" charset="0"/>
              </a:rPr>
              <a:t>的电子商务系统</a:t>
            </a:r>
          </a:p>
          <a:p>
            <a:pPr marL="450850" lvl="1" indent="-271463">
              <a:lnSpc>
                <a:spcPct val="110000"/>
              </a:lnSpc>
              <a:buClr>
                <a:srgbClr val="FFFFFF"/>
              </a:buClr>
            </a:pPr>
            <a:r>
              <a:rPr lang="zh-CN" altLang="en-US">
                <a:solidFill>
                  <a:srgbClr val="0A0A0E"/>
                </a:solidFill>
                <a:latin typeface="Times New Roman" pitchFamily="18" charset="0"/>
              </a:rPr>
              <a:t>支持交易</a:t>
            </a:r>
            <a:r>
              <a:rPr lang="zh-CN" altLang="en-US">
                <a:solidFill>
                  <a:srgbClr val="0A0A0E"/>
                </a:solidFill>
              </a:rPr>
              <a:t>后</a:t>
            </a:r>
            <a:r>
              <a:rPr lang="zh-CN" altLang="en-US">
                <a:solidFill>
                  <a:srgbClr val="0A0A0E"/>
                </a:solidFill>
                <a:latin typeface="Times New Roman" pitchFamily="18" charset="0"/>
              </a:rPr>
              <a:t>的电子商务系统</a:t>
            </a:r>
          </a:p>
        </p:txBody>
      </p:sp>
      <p:sp>
        <p:nvSpPr>
          <p:cNvPr id="1572869" name="AutoShape 5">
            <a:hlinkClick r:id="" action="ppaction://noaction" highlightClick="1"/>
          </p:cNvPr>
          <p:cNvSpPr>
            <a:spLocks noChangeArrowheads="1"/>
          </p:cNvSpPr>
          <p:nvPr/>
        </p:nvSpPr>
        <p:spPr bwMode="auto">
          <a:xfrm>
            <a:off x="1042988" y="1052513"/>
            <a:ext cx="5257800"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9.3.3 </a:t>
            </a:r>
            <a:r>
              <a:rPr lang="zh-CN" altLang="en-US" sz="3200" dirty="0">
                <a:solidFill>
                  <a:srgbClr val="0A0A0E"/>
                </a:solidFill>
              </a:rPr>
              <a:t>电子商务系统的应用 </a:t>
            </a:r>
          </a:p>
        </p:txBody>
      </p:sp>
    </p:spTree>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3890" name="Rectangle 2"/>
          <p:cNvSpPr>
            <a:spLocks noGrp="1" noChangeArrowheads="1"/>
          </p:cNvSpPr>
          <p:nvPr>
            <p:ph type="body" sz="half" idx="1"/>
          </p:nvPr>
        </p:nvSpPr>
        <p:spPr>
          <a:xfrm>
            <a:off x="1182688" y="2017713"/>
            <a:ext cx="7773987" cy="4114800"/>
          </a:xfrm>
        </p:spPr>
        <p:txBody>
          <a:bodyPr/>
          <a:lstStyle/>
          <a:p>
            <a:pPr marL="450850" indent="-450850">
              <a:buClr>
                <a:srgbClr val="FFFF00"/>
              </a:buClr>
              <a:buFont typeface="Wingdings" pitchFamily="2" charset="2"/>
              <a:buChar char="F"/>
            </a:pPr>
            <a:r>
              <a:rPr lang="zh-CN" altLang="en-US">
                <a:latin typeface="宋体" pitchFamily="2" charset="-122"/>
              </a:rPr>
              <a:t>网络化   </a:t>
            </a:r>
            <a:r>
              <a:rPr lang="zh-CN" altLang="en-US">
                <a:latin typeface="宋体" pitchFamily="2" charset="-122"/>
                <a:sym typeface="Wingdings" pitchFamily="2" charset="2"/>
              </a:rPr>
              <a:t></a:t>
            </a:r>
            <a:r>
              <a:rPr lang="zh-CN" altLang="en-US" sz="1400">
                <a:latin typeface="宋体" pitchFamily="2" charset="-122"/>
                <a:sym typeface="Wingdings" pitchFamily="2" charset="2"/>
              </a:rPr>
              <a:t> </a:t>
            </a:r>
            <a:r>
              <a:rPr lang="zh-CN" altLang="en-US">
                <a:latin typeface="宋体" pitchFamily="2" charset="-122"/>
              </a:rPr>
              <a:t>柔性化</a:t>
            </a:r>
          </a:p>
          <a:p>
            <a:pPr marL="450850" indent="-450850">
              <a:buClr>
                <a:srgbClr val="FFFF00"/>
              </a:buClr>
              <a:buFont typeface="Wingdings" pitchFamily="2" charset="2"/>
              <a:buChar char="F"/>
            </a:pPr>
            <a:r>
              <a:rPr lang="zh-CN" altLang="en-US">
                <a:latin typeface="宋体" pitchFamily="2" charset="-122"/>
              </a:rPr>
              <a:t>敏捷化   </a:t>
            </a:r>
            <a:r>
              <a:rPr lang="zh-CN" altLang="en-US">
                <a:latin typeface="宋体" pitchFamily="2" charset="-122"/>
                <a:sym typeface="Wingdings" pitchFamily="2" charset="2"/>
              </a:rPr>
              <a:t></a:t>
            </a:r>
            <a:r>
              <a:rPr lang="zh-CN" altLang="en-US" sz="1400">
                <a:latin typeface="宋体" pitchFamily="2" charset="-122"/>
                <a:sym typeface="Wingdings" pitchFamily="2" charset="2"/>
              </a:rPr>
              <a:t> </a:t>
            </a:r>
            <a:r>
              <a:rPr lang="zh-CN" altLang="en-US">
                <a:latin typeface="宋体" pitchFamily="2" charset="-122"/>
              </a:rPr>
              <a:t>个性化</a:t>
            </a:r>
          </a:p>
          <a:p>
            <a:pPr marL="450850" indent="-450850">
              <a:buClr>
                <a:srgbClr val="FFFF00"/>
              </a:buClr>
              <a:buFont typeface="Wingdings" pitchFamily="2" charset="2"/>
              <a:buChar char="F"/>
            </a:pPr>
            <a:r>
              <a:rPr lang="zh-CN" altLang="en-US"/>
              <a:t>发展性      </a:t>
            </a:r>
            <a:r>
              <a:rPr lang="zh-CN" altLang="en-US">
                <a:latin typeface="宋体" pitchFamily="2" charset="-122"/>
                <a:sym typeface="Wingdings" pitchFamily="2" charset="2"/>
              </a:rPr>
              <a:t></a:t>
            </a:r>
            <a:r>
              <a:rPr lang="zh-CN" altLang="en-US" sz="1400">
                <a:latin typeface="宋体" pitchFamily="2" charset="-122"/>
                <a:sym typeface="Wingdings" pitchFamily="2" charset="2"/>
              </a:rPr>
              <a:t> </a:t>
            </a:r>
            <a:r>
              <a:rPr lang="zh-CN" altLang="en-US">
                <a:latin typeface="宋体" pitchFamily="2" charset="-122"/>
              </a:rPr>
              <a:t>先进性</a:t>
            </a:r>
          </a:p>
          <a:p>
            <a:pPr marL="450850" indent="-450850">
              <a:buClr>
                <a:srgbClr val="FFFF00"/>
              </a:buClr>
              <a:buFont typeface="Wingdings" pitchFamily="2" charset="2"/>
              <a:buChar char="F"/>
            </a:pPr>
            <a:r>
              <a:rPr lang="zh-CN" altLang="en-US">
                <a:latin typeface="宋体" pitchFamily="2" charset="-122"/>
              </a:rPr>
              <a:t>集成性   </a:t>
            </a:r>
            <a:r>
              <a:rPr lang="zh-CN" altLang="en-US">
                <a:latin typeface="宋体" pitchFamily="2" charset="-122"/>
                <a:sym typeface="Wingdings" pitchFamily="2" charset="2"/>
              </a:rPr>
              <a:t></a:t>
            </a:r>
            <a:r>
              <a:rPr lang="zh-CN" altLang="en-US" sz="1400">
                <a:latin typeface="宋体" pitchFamily="2" charset="-122"/>
                <a:sym typeface="Wingdings" pitchFamily="2" charset="2"/>
              </a:rPr>
              <a:t> </a:t>
            </a:r>
            <a:r>
              <a:rPr lang="zh-CN" altLang="en-US"/>
              <a:t>学习性</a:t>
            </a:r>
            <a:endParaRPr lang="zh-CN" altLang="en-US">
              <a:latin typeface="宋体" pitchFamily="2" charset="-122"/>
            </a:endParaRPr>
          </a:p>
          <a:p>
            <a:pPr marL="450850" indent="-450850">
              <a:buClr>
                <a:srgbClr val="FFFF00"/>
              </a:buClr>
              <a:buFont typeface="Wingdings" pitchFamily="2" charset="2"/>
              <a:buChar char="F"/>
            </a:pPr>
            <a:r>
              <a:rPr lang="zh-CN" altLang="en-US"/>
              <a:t>智能化</a:t>
            </a:r>
          </a:p>
        </p:txBody>
      </p:sp>
      <p:sp>
        <p:nvSpPr>
          <p:cNvPr id="1573891" name="AutoShape 3">
            <a:hlinkClick r:id="" action="ppaction://noaction" highlightClick="1"/>
          </p:cNvPr>
          <p:cNvSpPr>
            <a:spLocks noChangeArrowheads="1"/>
          </p:cNvSpPr>
          <p:nvPr/>
        </p:nvSpPr>
        <p:spPr bwMode="auto">
          <a:xfrm>
            <a:off x="1116013" y="765175"/>
            <a:ext cx="5618162"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9.4 </a:t>
            </a:r>
            <a:r>
              <a:rPr lang="zh-CN" altLang="en-US" sz="3200" dirty="0">
                <a:solidFill>
                  <a:srgbClr val="0A0A0E"/>
                </a:solidFill>
              </a:rPr>
              <a:t>现代信息系统的发展趋势 </a:t>
            </a:r>
          </a:p>
        </p:txBody>
      </p:sp>
    </p:spTree>
  </p:cSld>
  <p:clrMapOvr>
    <a:masterClrMapping/>
  </p:clrMapOvr>
  <p:transition>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4914" name="Rectangle 2"/>
          <p:cNvSpPr>
            <a:spLocks noGrp="1" noChangeArrowheads="1"/>
          </p:cNvSpPr>
          <p:nvPr>
            <p:ph type="title"/>
          </p:nvPr>
        </p:nvSpPr>
        <p:spPr>
          <a:noFill/>
          <a:ln/>
        </p:spPr>
        <p:txBody>
          <a:bodyPr/>
          <a:lstStyle/>
          <a:p>
            <a:r>
              <a:rPr lang="zh-CN" altLang="en-US" sz="100">
                <a:solidFill>
                  <a:schemeClr val="bg1"/>
                </a:solidFill>
              </a:rPr>
              <a:t>第一章思考题</a:t>
            </a:r>
          </a:p>
        </p:txBody>
      </p:sp>
      <p:sp>
        <p:nvSpPr>
          <p:cNvPr id="1574915" name="AutoShape 3">
            <a:hlinkClick r:id="" action="ppaction://noaction" highlightClick="1"/>
          </p:cNvPr>
          <p:cNvSpPr>
            <a:spLocks noChangeArrowheads="1"/>
          </p:cNvSpPr>
          <p:nvPr/>
        </p:nvSpPr>
        <p:spPr bwMode="auto">
          <a:xfrm>
            <a:off x="1258888" y="836613"/>
            <a:ext cx="1905000" cy="914400"/>
          </a:xfrm>
          <a:prstGeom prst="actionButtonBlank">
            <a:avLst/>
          </a:prstGeom>
          <a:noFill/>
          <a:ln w="9525">
            <a:noFill/>
            <a:miter lim="800000"/>
            <a:headEnd/>
            <a:tailEnd/>
          </a:ln>
          <a:effectLst/>
        </p:spPr>
        <p:txBody>
          <a:bodyPr wrap="none" anchor="ctr"/>
          <a:lstStyle/>
          <a:p>
            <a:r>
              <a:rPr lang="zh-CN" altLang="en-US" sz="3200">
                <a:solidFill>
                  <a:srgbClr val="0A0A0E"/>
                </a:solidFill>
              </a:rPr>
              <a:t>思考题</a:t>
            </a:r>
          </a:p>
        </p:txBody>
      </p:sp>
      <p:sp>
        <p:nvSpPr>
          <p:cNvPr id="1574916" name="Rectangle 4"/>
          <p:cNvSpPr>
            <a:spLocks noGrp="1" noChangeArrowheads="1"/>
          </p:cNvSpPr>
          <p:nvPr>
            <p:ph type="body" idx="1"/>
          </p:nvPr>
        </p:nvSpPr>
        <p:spPr>
          <a:xfrm>
            <a:off x="685800" y="1981200"/>
            <a:ext cx="7918450" cy="4114800"/>
          </a:xfrm>
        </p:spPr>
        <p:txBody>
          <a:bodyPr/>
          <a:lstStyle/>
          <a:p>
            <a:pPr algn="just">
              <a:buFont typeface="Wingdings" pitchFamily="2" charset="2"/>
              <a:buNone/>
            </a:pPr>
            <a:r>
              <a:rPr lang="en-US" altLang="zh-CN"/>
              <a:t>1.</a:t>
            </a:r>
            <a:r>
              <a:rPr lang="zh-CN" altLang="en-US"/>
              <a:t>试对</a:t>
            </a:r>
            <a:r>
              <a:rPr lang="en-US" altLang="zh-CN"/>
              <a:t>DSS</a:t>
            </a:r>
            <a:r>
              <a:rPr lang="zh-CN" altLang="en-US"/>
              <a:t>作一简要的描述。</a:t>
            </a:r>
          </a:p>
          <a:p>
            <a:pPr algn="just">
              <a:buFont typeface="Wingdings" pitchFamily="2" charset="2"/>
              <a:buNone/>
            </a:pPr>
            <a:r>
              <a:rPr lang="en-US" altLang="zh-CN"/>
              <a:t>2.</a:t>
            </a:r>
            <a:r>
              <a:rPr lang="zh-CN" altLang="en-US"/>
              <a:t>模型库、数据库与方法库等子系统是</a:t>
            </a:r>
            <a:r>
              <a:rPr lang="en-US" altLang="zh-CN"/>
              <a:t>DSS</a:t>
            </a:r>
            <a:r>
              <a:rPr lang="zh-CN" altLang="en-US"/>
              <a:t>的三个部件，请描述它们的相互关系。</a:t>
            </a:r>
          </a:p>
          <a:p>
            <a:pPr algn="just">
              <a:buFont typeface="Wingdings" pitchFamily="2" charset="2"/>
              <a:buNone/>
            </a:pPr>
            <a:r>
              <a:rPr lang="en-US" altLang="zh-CN"/>
              <a:t>3.</a:t>
            </a:r>
            <a:r>
              <a:rPr lang="zh-CN" altLang="en-US"/>
              <a:t>简述</a:t>
            </a:r>
            <a:r>
              <a:rPr lang="en-US" altLang="zh-CN"/>
              <a:t>ERP</a:t>
            </a:r>
            <a:r>
              <a:rPr lang="zh-CN" altLang="en-US"/>
              <a:t>系统的一般构成，主要目标、基本思想。</a:t>
            </a:r>
          </a:p>
          <a:p>
            <a:pPr algn="just">
              <a:buFont typeface="Wingdings" pitchFamily="2" charset="2"/>
              <a:buNone/>
            </a:pPr>
            <a:r>
              <a:rPr lang="en-US" altLang="zh-CN"/>
              <a:t>4.</a:t>
            </a:r>
            <a:r>
              <a:rPr lang="zh-CN" altLang="en-US"/>
              <a:t>试对</a:t>
            </a:r>
            <a:r>
              <a:rPr lang="en-US" altLang="zh-CN"/>
              <a:t>MRP</a:t>
            </a:r>
            <a:r>
              <a:rPr lang="zh-CN" altLang="en-US"/>
              <a:t>、</a:t>
            </a:r>
            <a:r>
              <a:rPr lang="en-US" altLang="zh-CN"/>
              <a:t>MRPII</a:t>
            </a:r>
            <a:r>
              <a:rPr lang="zh-CN" altLang="en-US"/>
              <a:t>、</a:t>
            </a:r>
            <a:r>
              <a:rPr lang="en-US" altLang="zh-CN"/>
              <a:t>ERP</a:t>
            </a:r>
            <a:r>
              <a:rPr lang="zh-CN" altLang="en-US"/>
              <a:t>作一简要比较。</a:t>
            </a:r>
          </a:p>
        </p:txBody>
      </p:sp>
    </p:spTree>
  </p:cSld>
  <p:clrMapOvr>
    <a:masterClrMapping/>
  </p:clrMapOvr>
  <p:transition>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5938" name="Rectangle 2"/>
          <p:cNvSpPr>
            <a:spLocks noGrp="1" noChangeArrowheads="1"/>
          </p:cNvSpPr>
          <p:nvPr>
            <p:ph type="title"/>
          </p:nvPr>
        </p:nvSpPr>
        <p:spPr>
          <a:noFill/>
          <a:ln/>
        </p:spPr>
        <p:txBody>
          <a:bodyPr/>
          <a:lstStyle/>
          <a:p>
            <a:r>
              <a:rPr lang="zh-CN" altLang="en-US" sz="100">
                <a:solidFill>
                  <a:schemeClr val="bg1"/>
                </a:solidFill>
              </a:rPr>
              <a:t>第一章思考题</a:t>
            </a:r>
          </a:p>
        </p:txBody>
      </p:sp>
      <p:sp>
        <p:nvSpPr>
          <p:cNvPr id="1575939" name="AutoShape 3">
            <a:hlinkClick r:id="" action="ppaction://noaction" highlightClick="1"/>
          </p:cNvPr>
          <p:cNvSpPr>
            <a:spLocks noChangeArrowheads="1"/>
          </p:cNvSpPr>
          <p:nvPr/>
        </p:nvSpPr>
        <p:spPr bwMode="auto">
          <a:xfrm>
            <a:off x="1258888" y="908050"/>
            <a:ext cx="1905000" cy="914400"/>
          </a:xfrm>
          <a:prstGeom prst="actionButtonBlank">
            <a:avLst/>
          </a:prstGeom>
          <a:noFill/>
          <a:ln w="9525">
            <a:noFill/>
            <a:miter lim="800000"/>
            <a:headEnd/>
            <a:tailEnd/>
          </a:ln>
          <a:effectLst/>
        </p:spPr>
        <p:txBody>
          <a:bodyPr wrap="none" anchor="ctr"/>
          <a:lstStyle/>
          <a:p>
            <a:r>
              <a:rPr lang="zh-CN" altLang="en-US" sz="3200">
                <a:solidFill>
                  <a:srgbClr val="0A0A0E"/>
                </a:solidFill>
              </a:rPr>
              <a:t>思考题</a:t>
            </a:r>
          </a:p>
        </p:txBody>
      </p:sp>
      <p:sp>
        <p:nvSpPr>
          <p:cNvPr id="1575940" name="Rectangle 4"/>
          <p:cNvSpPr>
            <a:spLocks noGrp="1" noChangeArrowheads="1"/>
          </p:cNvSpPr>
          <p:nvPr>
            <p:ph type="body" idx="1"/>
          </p:nvPr>
        </p:nvSpPr>
        <p:spPr>
          <a:xfrm>
            <a:off x="685800" y="1981200"/>
            <a:ext cx="7918450" cy="4114800"/>
          </a:xfrm>
        </p:spPr>
        <p:txBody>
          <a:bodyPr/>
          <a:lstStyle/>
          <a:p>
            <a:pPr algn="just">
              <a:buFont typeface="Wingdings" pitchFamily="2" charset="2"/>
              <a:buNone/>
            </a:pPr>
            <a:r>
              <a:rPr lang="en-US" altLang="zh-CN" dirty="0"/>
              <a:t>5.</a:t>
            </a:r>
            <a:r>
              <a:rPr lang="zh-CN" altLang="en-US" dirty="0"/>
              <a:t>简述</a:t>
            </a:r>
            <a:r>
              <a:rPr lang="en-US" altLang="zh-CN" dirty="0"/>
              <a:t>SCM</a:t>
            </a:r>
            <a:r>
              <a:rPr lang="zh-CN" altLang="en-US" dirty="0"/>
              <a:t>和</a:t>
            </a:r>
            <a:r>
              <a:rPr lang="en-US" altLang="zh-CN" dirty="0"/>
              <a:t>ERP</a:t>
            </a:r>
            <a:r>
              <a:rPr lang="zh-CN" altLang="en-US" dirty="0"/>
              <a:t>的管理思想，并说明两者之间的关系。</a:t>
            </a:r>
          </a:p>
          <a:p>
            <a:pPr algn="just">
              <a:buFont typeface="Wingdings" pitchFamily="2" charset="2"/>
              <a:buNone/>
            </a:pPr>
            <a:r>
              <a:rPr lang="en-US" altLang="zh-CN" dirty="0"/>
              <a:t>6.</a:t>
            </a:r>
            <a:r>
              <a:rPr lang="zh-CN" altLang="en-US" dirty="0"/>
              <a:t>什么是供应链？什么是供应链管理？</a:t>
            </a:r>
          </a:p>
          <a:p>
            <a:pPr algn="just">
              <a:buFont typeface="Wingdings" pitchFamily="2" charset="2"/>
              <a:buNone/>
            </a:pPr>
            <a:r>
              <a:rPr lang="en-US" altLang="zh-CN" dirty="0"/>
              <a:t>7.</a:t>
            </a:r>
            <a:r>
              <a:rPr lang="zh-CN" altLang="en-US" dirty="0"/>
              <a:t>电子商务主要包括哪些形式？试结合实例说明</a:t>
            </a:r>
            <a:r>
              <a:rPr lang="en-US" altLang="zh-CN" dirty="0"/>
              <a:t>B2C</a:t>
            </a:r>
            <a:r>
              <a:rPr lang="zh-CN" altLang="en-US" dirty="0"/>
              <a:t>和</a:t>
            </a:r>
            <a:r>
              <a:rPr lang="en-US" altLang="zh-CN" dirty="0"/>
              <a:t>B2B</a:t>
            </a:r>
            <a:r>
              <a:rPr lang="zh-CN" altLang="en-US" dirty="0"/>
              <a:t>的业务流程。</a:t>
            </a:r>
          </a:p>
          <a:p>
            <a:pPr algn="just">
              <a:buFont typeface="Wingdings" pitchFamily="2" charset="2"/>
              <a:buNone/>
            </a:pPr>
            <a:r>
              <a:rPr lang="en-US" altLang="zh-CN" dirty="0" smtClean="0"/>
              <a:t>8.</a:t>
            </a:r>
            <a:r>
              <a:rPr lang="zh-CN" altLang="en-US" dirty="0"/>
              <a:t>试述电子商务与信息系统之间的联系。</a:t>
            </a:r>
          </a:p>
        </p:txBody>
      </p:sp>
    </p:spTree>
  </p:cSld>
  <p:clrMapOvr>
    <a:masterClrMapping/>
  </p:clrMapOvr>
  <p:transition>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62" name="Rectangle 2"/>
          <p:cNvSpPr>
            <a:spLocks noGrp="1" noChangeArrowheads="1"/>
          </p:cNvSpPr>
          <p:nvPr>
            <p:ph type="title"/>
          </p:nvPr>
        </p:nvSpPr>
        <p:spPr>
          <a:noFill/>
          <a:ln/>
        </p:spPr>
        <p:txBody>
          <a:bodyPr/>
          <a:lstStyle/>
          <a:p>
            <a:r>
              <a:rPr lang="zh-CN" altLang="en-US" sz="100">
                <a:solidFill>
                  <a:schemeClr val="bg1"/>
                </a:solidFill>
              </a:rPr>
              <a:t>第一章思考题</a:t>
            </a:r>
            <a:endParaRPr lang="zh-CN" altLang="en-US"/>
          </a:p>
        </p:txBody>
      </p:sp>
      <p:sp>
        <p:nvSpPr>
          <p:cNvPr id="1576964" name="AutoShape 4">
            <a:hlinkClick r:id="" action="ppaction://noaction" highlightClick="1"/>
          </p:cNvPr>
          <p:cNvSpPr>
            <a:spLocks noChangeArrowheads="1"/>
          </p:cNvSpPr>
          <p:nvPr/>
        </p:nvSpPr>
        <p:spPr bwMode="auto">
          <a:xfrm>
            <a:off x="1187450" y="1052513"/>
            <a:ext cx="1905000" cy="914400"/>
          </a:xfrm>
          <a:prstGeom prst="actionButtonBlank">
            <a:avLst/>
          </a:prstGeom>
          <a:noFill/>
          <a:ln w="9525">
            <a:noFill/>
            <a:miter lim="800000"/>
            <a:headEnd/>
            <a:tailEnd/>
          </a:ln>
          <a:effectLst/>
        </p:spPr>
        <p:txBody>
          <a:bodyPr wrap="none" anchor="ctr"/>
          <a:lstStyle/>
          <a:p>
            <a:r>
              <a:rPr lang="zh-CN" altLang="en-US" sz="3200">
                <a:solidFill>
                  <a:srgbClr val="0A0A0E"/>
                </a:solidFill>
              </a:rPr>
              <a:t>思考题</a:t>
            </a:r>
          </a:p>
        </p:txBody>
      </p:sp>
      <p:sp>
        <p:nvSpPr>
          <p:cNvPr id="1576965" name="Rectangle 5"/>
          <p:cNvSpPr>
            <a:spLocks noGrp="1" noChangeArrowheads="1"/>
          </p:cNvSpPr>
          <p:nvPr>
            <p:ph type="body" idx="1"/>
          </p:nvPr>
        </p:nvSpPr>
        <p:spPr>
          <a:xfrm>
            <a:off x="1182688" y="2017713"/>
            <a:ext cx="6629400" cy="4114800"/>
          </a:xfrm>
        </p:spPr>
        <p:txBody>
          <a:bodyPr/>
          <a:lstStyle/>
          <a:p>
            <a:pPr marL="536575" indent="-536575" algn="just">
              <a:buFont typeface="Wingdings" pitchFamily="2" charset="2"/>
              <a:buNone/>
            </a:pPr>
            <a:r>
              <a:rPr lang="en-US" altLang="zh-CN"/>
              <a:t>9. </a:t>
            </a:r>
            <a:r>
              <a:rPr lang="zh-CN" altLang="en-US"/>
              <a:t>调查一个实际运行中的电子商务系统，叙述其结构、功能和开发应用情况。</a:t>
            </a:r>
          </a:p>
          <a:p>
            <a:pPr marL="536575" indent="-536575" algn="just">
              <a:buFont typeface="Wingdings" pitchFamily="2" charset="2"/>
              <a:buNone/>
            </a:pPr>
            <a:r>
              <a:rPr lang="en-US" altLang="zh-CN"/>
              <a:t>10.</a:t>
            </a:r>
            <a:r>
              <a:rPr lang="zh-CN" altLang="en-US"/>
              <a:t>简述管理信息系统的发展趋势有哪些。 ？</a:t>
            </a:r>
          </a:p>
        </p:txBody>
      </p:sp>
    </p:spTree>
  </p:cSld>
  <p:clrMapOvr>
    <a:masterClrMapping/>
  </p:clrMapOvr>
  <p:transition>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10" name="Rectangle 10">
            <a:hlinkClick r:id="" action="ppaction://hlinkshowjump?jump=endshow"/>
          </p:cNvPr>
          <p:cNvSpPr>
            <a:spLocks noChangeArrowheads="1"/>
          </p:cNvSpPr>
          <p:nvPr/>
        </p:nvSpPr>
        <p:spPr bwMode="auto">
          <a:xfrm>
            <a:off x="0" y="0"/>
            <a:ext cx="9144000" cy="6858000"/>
          </a:xfrm>
          <a:prstGeom prst="rect">
            <a:avLst/>
          </a:prstGeom>
          <a:noFill/>
          <a:ln w="9525">
            <a:noFill/>
            <a:miter lim="800000"/>
            <a:headEnd/>
            <a:tailEnd/>
          </a:ln>
          <a:effectLst/>
        </p:spPr>
        <p:txBody>
          <a:bodyPr wrap="none" lIns="90000" tIns="46800" rIns="90000" bIns="46800" anchor="ctr"/>
          <a:lstStyle/>
          <a:p>
            <a:endParaRPr lang="zh-CN" altLang="en-US"/>
          </a:p>
        </p:txBody>
      </p:sp>
      <p:sp>
        <p:nvSpPr>
          <p:cNvPr id="1075202" name="Text Box 2"/>
          <p:cNvSpPr txBox="1">
            <a:spLocks noChangeArrowheads="1"/>
          </p:cNvSpPr>
          <p:nvPr/>
        </p:nvSpPr>
        <p:spPr bwMode="auto">
          <a:xfrm>
            <a:off x="1125538" y="1187450"/>
            <a:ext cx="7010400" cy="519113"/>
          </a:xfrm>
          <a:prstGeom prst="rect">
            <a:avLst/>
          </a:prstGeom>
          <a:noFill/>
          <a:ln w="9525">
            <a:noFill/>
            <a:miter lim="800000"/>
            <a:headEnd/>
            <a:tailEnd/>
          </a:ln>
          <a:effectLst/>
        </p:spPr>
        <p:txBody>
          <a:bodyPr>
            <a:spAutoFit/>
          </a:bodyPr>
          <a:lstStyle/>
          <a:p>
            <a:pPr algn="ctr">
              <a:spcBef>
                <a:spcPct val="50000"/>
              </a:spcBef>
            </a:pPr>
            <a:endParaRPr kumimoji="1" lang="zh-CN" altLang="zh-CN" sz="2800" b="1">
              <a:latin typeface="仿宋_GB2312" pitchFamily="49" charset="-122"/>
              <a:ea typeface="仿宋_GB2312" pitchFamily="49" charset="-122"/>
            </a:endParaRPr>
          </a:p>
        </p:txBody>
      </p:sp>
      <p:graphicFrame>
        <p:nvGraphicFramePr>
          <p:cNvPr id="1075203" name="Object 3"/>
          <p:cNvGraphicFramePr>
            <a:graphicFrameLocks noChangeAspect="1"/>
          </p:cNvGraphicFramePr>
          <p:nvPr/>
        </p:nvGraphicFramePr>
        <p:xfrm>
          <a:off x="7173913" y="5160963"/>
          <a:ext cx="1631950" cy="1390650"/>
        </p:xfrm>
        <a:graphic>
          <a:graphicData uri="http://schemas.openxmlformats.org/presentationml/2006/ole">
            <p:oleObj spid="_x0000_s1075203" name="剪辑" r:id="rId4" imgW="957240" imgH="816480" progId="">
              <p:embed/>
            </p:oleObj>
          </a:graphicData>
        </a:graphic>
      </p:graphicFrame>
      <p:graphicFrame>
        <p:nvGraphicFramePr>
          <p:cNvPr id="1075204" name="Object 4"/>
          <p:cNvGraphicFramePr>
            <a:graphicFrameLocks noChangeAspect="1"/>
          </p:cNvGraphicFramePr>
          <p:nvPr/>
        </p:nvGraphicFramePr>
        <p:xfrm>
          <a:off x="381000" y="5181600"/>
          <a:ext cx="1600200" cy="1363663"/>
        </p:xfrm>
        <a:graphic>
          <a:graphicData uri="http://schemas.openxmlformats.org/presentationml/2006/ole">
            <p:oleObj spid="_x0000_s1075204" name="剪辑" r:id="rId5" imgW="957240" imgH="816480" progId="">
              <p:embed/>
            </p:oleObj>
          </a:graphicData>
        </a:graphic>
      </p:graphicFrame>
      <p:sp>
        <p:nvSpPr>
          <p:cNvPr id="1075205" name="Rectangle 5"/>
          <p:cNvSpPr>
            <a:spLocks noGrp="1" noChangeArrowheads="1"/>
          </p:cNvSpPr>
          <p:nvPr>
            <p:ph type="ctrTitle"/>
          </p:nvPr>
        </p:nvSpPr>
        <p:spPr>
          <a:xfrm>
            <a:off x="719138" y="1700213"/>
            <a:ext cx="8424862" cy="2819400"/>
          </a:xfrm>
          <a:noFill/>
          <a:ln/>
        </p:spPr>
        <p:txBody>
          <a:bodyPr/>
          <a:lstStyle/>
          <a:p>
            <a:pPr algn="ctr">
              <a:lnSpc>
                <a:spcPct val="160000"/>
              </a:lnSpc>
              <a:spcBef>
                <a:spcPts val="600"/>
              </a:spcBef>
            </a:pPr>
            <a:r>
              <a:rPr lang="en-US" altLang="zh-CN" sz="6000" dirty="0">
                <a:effectLst>
                  <a:outerShdw blurRad="38100" dist="38100" dir="2700000" algn="tl">
                    <a:srgbClr val="C0C0C0"/>
                  </a:outerShdw>
                </a:effectLst>
                <a:latin typeface="幼圆" pitchFamily="49" charset="-122"/>
              </a:rPr>
              <a:t>MIS</a:t>
            </a:r>
            <a:r>
              <a:rPr lang="zh-CN" altLang="en-US" sz="6000">
                <a:effectLst>
                  <a:outerShdw blurRad="38100" dist="38100" dir="2700000" algn="tl">
                    <a:srgbClr val="C0C0C0"/>
                  </a:outerShdw>
                </a:effectLst>
                <a:latin typeface="幼圆" pitchFamily="49" charset="-122"/>
              </a:rPr>
              <a:t>课程</a:t>
            </a:r>
            <a:r>
              <a:rPr lang="zh-CN" altLang="en-US" sz="6000" smtClean="0">
                <a:effectLst>
                  <a:outerShdw blurRad="38100" dist="38100" dir="2700000" algn="tl">
                    <a:srgbClr val="C0C0C0"/>
                  </a:outerShdw>
                </a:effectLst>
                <a:latin typeface="幼圆" pitchFamily="49" charset="-122"/>
              </a:rPr>
              <a:t>第九章</a:t>
            </a:r>
            <a:r>
              <a:rPr lang="zh-CN" altLang="en-US" sz="5400" dirty="0">
                <a:effectLst>
                  <a:outerShdw blurRad="38100" dist="38100" dir="2700000" algn="tl">
                    <a:srgbClr val="C0C0C0"/>
                  </a:outerShdw>
                </a:effectLst>
                <a:latin typeface="幼圆" pitchFamily="49" charset="-122"/>
              </a:rPr>
              <a:t/>
            </a:r>
            <a:br>
              <a:rPr lang="zh-CN" altLang="en-US" sz="5400" dirty="0">
                <a:effectLst>
                  <a:outerShdw blurRad="38100" dist="38100" dir="2700000" algn="tl">
                    <a:srgbClr val="C0C0C0"/>
                  </a:outerShdw>
                </a:effectLst>
                <a:latin typeface="幼圆" pitchFamily="49" charset="-122"/>
              </a:rPr>
            </a:br>
            <a:r>
              <a:rPr lang="zh-CN" altLang="en-US" sz="5400" dirty="0">
                <a:effectLst>
                  <a:outerShdw blurRad="38100" dist="38100" dir="2700000" algn="tl">
                    <a:srgbClr val="C0C0C0"/>
                  </a:outerShdw>
                </a:effectLst>
                <a:latin typeface="楷体_GB2312" pitchFamily="49" charset="-122"/>
                <a:ea typeface="楷体_GB2312" pitchFamily="49" charset="-122"/>
              </a:rPr>
              <a:t>演示结束</a:t>
            </a:r>
          </a:p>
        </p:txBody>
      </p:sp>
      <p:sp>
        <p:nvSpPr>
          <p:cNvPr id="1075206" name="Rectangle 6"/>
          <p:cNvSpPr>
            <a:spLocks noChangeArrowheads="1"/>
          </p:cNvSpPr>
          <p:nvPr/>
        </p:nvSpPr>
        <p:spPr bwMode="auto">
          <a:xfrm>
            <a:off x="1295400" y="5018088"/>
            <a:ext cx="6794500" cy="696912"/>
          </a:xfrm>
          <a:prstGeom prst="rect">
            <a:avLst/>
          </a:prstGeom>
          <a:noFill/>
          <a:ln w="9525">
            <a:noFill/>
            <a:miter lim="800000"/>
            <a:headEnd/>
            <a:tailEnd/>
          </a:ln>
          <a:effectLst/>
        </p:spPr>
        <p:txBody>
          <a:bodyPr>
            <a:spAutoFit/>
          </a:bodyPr>
          <a:lstStyle/>
          <a:p>
            <a:pPr algn="ctr">
              <a:lnSpc>
                <a:spcPct val="110000"/>
              </a:lnSpc>
              <a:spcBef>
                <a:spcPct val="30000"/>
              </a:spcBef>
            </a:pPr>
            <a:r>
              <a:rPr kumimoji="1" lang="zh-CN" altLang="en-US" sz="3600" b="1">
                <a:latin typeface="Times New Roman" pitchFamily="18" charset="0"/>
                <a:ea typeface="楷体_GB2312" pitchFamily="49" charset="-122"/>
              </a:rPr>
              <a:t>首都经济贸易大学  信息学院</a:t>
            </a: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75205"/>
                                        </p:tgtEl>
                                        <p:attrNameLst>
                                          <p:attrName>style.visibility</p:attrName>
                                        </p:attrNameLst>
                                      </p:cBhvr>
                                      <p:to>
                                        <p:strVal val="visible"/>
                                      </p:to>
                                    </p:set>
                                    <p:animEffect transition="in" filter="barn(inVertical)">
                                      <p:cBhvr>
                                        <p:cTn id="7" dur="500"/>
                                        <p:tgtEl>
                                          <p:spTgt spid="1075205"/>
                                        </p:tgtEl>
                                      </p:cBhvr>
                                    </p:animEffect>
                                  </p:childTnLst>
                                  <p:subTnLst>
                                    <p:audio>
                                      <p:cMediaNode>
                                        <p:cTn display="0" masterRel="sameClick">
                                          <p:stCondLst>
                                            <p:cond evt="begin" delay="0">
                                              <p:tn val="5"/>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0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8354" name="Rectangle 2"/>
          <p:cNvSpPr>
            <a:spLocks noGrp="1" noChangeArrowheads="1"/>
          </p:cNvSpPr>
          <p:nvPr>
            <p:ph type="body" sz="half" idx="1"/>
          </p:nvPr>
        </p:nvSpPr>
        <p:spPr>
          <a:xfrm>
            <a:off x="1182688" y="2017713"/>
            <a:ext cx="7773987" cy="4114800"/>
          </a:xfrm>
        </p:spPr>
        <p:txBody>
          <a:bodyPr/>
          <a:lstStyle/>
          <a:p>
            <a:pPr marL="0" indent="0">
              <a:lnSpc>
                <a:spcPct val="110000"/>
              </a:lnSpc>
              <a:buFont typeface="Wingdings" pitchFamily="2" charset="2"/>
              <a:buNone/>
            </a:pPr>
            <a:r>
              <a:rPr lang="en-US" altLang="zh-CN"/>
              <a:t>3. DSS</a:t>
            </a:r>
            <a:r>
              <a:rPr lang="zh-CN" altLang="en-US"/>
              <a:t>的构成和结构</a:t>
            </a:r>
          </a:p>
        </p:txBody>
      </p:sp>
      <p:sp>
        <p:nvSpPr>
          <p:cNvPr id="1508355" name="AutoShape 3">
            <a:hlinkClick r:id="" action="ppaction://noaction" highlightClick="1"/>
          </p:cNvPr>
          <p:cNvSpPr>
            <a:spLocks noChangeArrowheads="1"/>
          </p:cNvSpPr>
          <p:nvPr/>
        </p:nvSpPr>
        <p:spPr bwMode="auto">
          <a:xfrm>
            <a:off x="1403350" y="908050"/>
            <a:ext cx="4033838" cy="914400"/>
          </a:xfrm>
          <a:prstGeom prst="actionButtonBlank">
            <a:avLst/>
          </a:prstGeom>
          <a:noFill/>
          <a:ln w="9525">
            <a:noFill/>
            <a:miter lim="800000"/>
            <a:headEnd/>
            <a:tailEnd/>
          </a:ln>
          <a:effectLst/>
        </p:spPr>
        <p:txBody>
          <a:bodyPr wrap="none" anchor="ctr"/>
          <a:lstStyle/>
          <a:p>
            <a:r>
              <a:rPr lang="en-US" altLang="zh-CN" sz="3200" dirty="0" smtClean="0">
                <a:solidFill>
                  <a:srgbClr val="0A0A0E"/>
                </a:solidFill>
              </a:rPr>
              <a:t>9.1.1 </a:t>
            </a:r>
            <a:r>
              <a:rPr lang="zh-CN" altLang="en-US" sz="3200" dirty="0">
                <a:solidFill>
                  <a:srgbClr val="0A0A0E"/>
                </a:solidFill>
              </a:rPr>
              <a:t>决策支持系统</a:t>
            </a:r>
          </a:p>
        </p:txBody>
      </p:sp>
      <p:pic>
        <p:nvPicPr>
          <p:cNvPr id="1508356" name="Picture 4" descr="8"/>
          <p:cNvPicPr>
            <a:picLocks noChangeAspect="1" noChangeArrowheads="1"/>
          </p:cNvPicPr>
          <p:nvPr/>
        </p:nvPicPr>
        <p:blipFill>
          <a:blip r:embed="rId2" cstate="print"/>
          <a:srcRect/>
          <a:stretch>
            <a:fillRect/>
          </a:stretch>
        </p:blipFill>
        <p:spPr bwMode="auto">
          <a:xfrm>
            <a:off x="827088" y="2708275"/>
            <a:ext cx="5329237" cy="3276600"/>
          </a:xfrm>
          <a:prstGeom prst="rect">
            <a:avLst/>
          </a:prstGeom>
          <a:noFill/>
          <a:ln w="57150">
            <a:pattFill prst="sphere">
              <a:fgClr>
                <a:srgbClr val="FF9900"/>
              </a:fgClr>
              <a:bgClr>
                <a:srgbClr val="FFFFFF"/>
              </a:bgClr>
            </a:pattFill>
            <a:miter lim="800000"/>
            <a:headEnd/>
            <a:tailEnd/>
          </a:ln>
        </p:spPr>
      </p:pic>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9378" name="Rectangle 2"/>
          <p:cNvSpPr>
            <a:spLocks noGrp="1" noChangeArrowheads="1"/>
          </p:cNvSpPr>
          <p:nvPr>
            <p:ph type="body" sz="half" idx="1"/>
          </p:nvPr>
        </p:nvSpPr>
        <p:spPr>
          <a:xfrm>
            <a:off x="539750" y="1989138"/>
            <a:ext cx="7773988" cy="4114800"/>
          </a:xfrm>
        </p:spPr>
        <p:txBody>
          <a:bodyPr/>
          <a:lstStyle/>
          <a:p>
            <a:pPr marL="355600" indent="-355600">
              <a:lnSpc>
                <a:spcPct val="110000"/>
              </a:lnSpc>
              <a:buClr>
                <a:schemeClr val="hlink"/>
              </a:buClr>
              <a:buSzTx/>
            </a:pPr>
            <a:r>
              <a:rPr lang="zh-CN" altLang="en-US" sz="2800">
                <a:solidFill>
                  <a:srgbClr val="0A0A0E"/>
                </a:solidFill>
              </a:rPr>
              <a:t>对话管理子系统</a:t>
            </a:r>
            <a:r>
              <a:rPr lang="en-US" altLang="zh-CN" sz="2800">
                <a:solidFill>
                  <a:srgbClr val="0A0A0E"/>
                </a:solidFill>
              </a:rPr>
              <a:t>:</a:t>
            </a:r>
            <a:r>
              <a:rPr lang="zh-CN" altLang="en-US" sz="2800">
                <a:solidFill>
                  <a:srgbClr val="0A0A0E"/>
                </a:solidFill>
              </a:rPr>
              <a:t>是</a:t>
            </a:r>
            <a:r>
              <a:rPr lang="en-US" altLang="zh-CN" sz="2800">
                <a:solidFill>
                  <a:srgbClr val="0A0A0E"/>
                </a:solidFill>
              </a:rPr>
              <a:t>DSS</a:t>
            </a:r>
            <a:r>
              <a:rPr lang="zh-CN" altLang="en-US" sz="2800">
                <a:solidFill>
                  <a:srgbClr val="0A0A0E"/>
                </a:solidFill>
              </a:rPr>
              <a:t>中用户和计算机的接口，起着在操作者、模型库、数据库和方法库之间传递、转换命令和数据的重要作用，其核心是人机界面</a:t>
            </a:r>
          </a:p>
          <a:p>
            <a:pPr marL="355600" indent="-355600">
              <a:lnSpc>
                <a:spcPct val="110000"/>
              </a:lnSpc>
              <a:buClr>
                <a:schemeClr val="hlink"/>
              </a:buClr>
              <a:buSzTx/>
            </a:pPr>
            <a:r>
              <a:rPr lang="zh-CN" altLang="en-US" sz="2800">
                <a:solidFill>
                  <a:srgbClr val="0A0A0E"/>
                </a:solidFill>
              </a:rPr>
              <a:t>数据库子系统</a:t>
            </a:r>
            <a:r>
              <a:rPr lang="en-US" altLang="zh-CN" sz="2800">
                <a:solidFill>
                  <a:srgbClr val="0A0A0E"/>
                </a:solidFill>
              </a:rPr>
              <a:t>:</a:t>
            </a:r>
            <a:r>
              <a:rPr lang="zh-CN" altLang="en-US" sz="2800">
                <a:solidFill>
                  <a:srgbClr val="0A0A0E"/>
                </a:solidFill>
              </a:rPr>
              <a:t>是存储、管理、提供与维护用于决策支持的数据的</a:t>
            </a:r>
            <a:r>
              <a:rPr lang="en-US" altLang="zh-CN" sz="2800">
                <a:solidFill>
                  <a:srgbClr val="0A0A0E"/>
                </a:solidFill>
              </a:rPr>
              <a:t>DSS</a:t>
            </a:r>
            <a:r>
              <a:rPr lang="zh-CN" altLang="en-US" sz="2800">
                <a:solidFill>
                  <a:srgbClr val="0A0A0E"/>
                </a:solidFill>
              </a:rPr>
              <a:t>基本部件</a:t>
            </a:r>
          </a:p>
        </p:txBody>
      </p:sp>
      <p:sp>
        <p:nvSpPr>
          <p:cNvPr id="1509379" name="AutoShape 3">
            <a:hlinkClick r:id="" action="ppaction://noaction" highlightClick="1"/>
          </p:cNvPr>
          <p:cNvSpPr>
            <a:spLocks noChangeArrowheads="1"/>
          </p:cNvSpPr>
          <p:nvPr/>
        </p:nvSpPr>
        <p:spPr bwMode="auto">
          <a:xfrm>
            <a:off x="1476375" y="908050"/>
            <a:ext cx="4033838" cy="914400"/>
          </a:xfrm>
          <a:prstGeom prst="actionButtonBlank">
            <a:avLst/>
          </a:prstGeom>
          <a:noFill/>
          <a:ln w="9525">
            <a:noFill/>
            <a:miter lim="800000"/>
            <a:headEnd/>
            <a:tailEnd/>
          </a:ln>
          <a:effectLst/>
        </p:spPr>
        <p:txBody>
          <a:bodyPr wrap="none" anchor="ctr"/>
          <a:lstStyle/>
          <a:p>
            <a:r>
              <a:rPr lang="en-US" altLang="zh-CN" sz="3200">
                <a:solidFill>
                  <a:srgbClr val="0A0A0E"/>
                </a:solidFill>
              </a:rPr>
              <a:t>3. DSS</a:t>
            </a:r>
            <a:r>
              <a:rPr lang="zh-CN" altLang="en-US" sz="3200">
                <a:solidFill>
                  <a:srgbClr val="0A0A0E"/>
                </a:solidFill>
              </a:rPr>
              <a:t>的构成和结构</a:t>
            </a: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13540</TotalTime>
  <Words>3844</Words>
  <Application>Microsoft Office PowerPoint</Application>
  <PresentationFormat>全屏显示(4:3)</PresentationFormat>
  <Paragraphs>356</Paragraphs>
  <Slides>77</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77</vt:i4>
      </vt:variant>
    </vt:vector>
  </HeadingPairs>
  <TitlesOfParts>
    <vt:vector size="79" baseType="lpstr">
      <vt:lpstr>Blends</vt:lpstr>
      <vt:lpstr>剪辑</vt:lpstr>
      <vt:lpstr>幻灯片 1</vt:lpstr>
      <vt:lpstr>第九章 IS的典型应用与发展</vt:lpstr>
      <vt:lpstr>第九章 IS的典型应用与发展</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计划</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1.5.4MIS的结构</vt:lpstr>
      <vt:lpstr>幻灯片 73</vt:lpstr>
      <vt:lpstr>第一章思考题</vt:lpstr>
      <vt:lpstr>第一章思考题</vt:lpstr>
      <vt:lpstr>第一章思考题</vt:lpstr>
      <vt:lpstr>MIS课程第九章 演示结束</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MIS前四章</dc:title>
  <dc:creator>郑小玲</dc:creator>
  <cp:lastModifiedBy>User</cp:lastModifiedBy>
  <cp:revision>633</cp:revision>
  <dcterms:created xsi:type="dcterms:W3CDTF">1998-04-10T03:48:56Z</dcterms:created>
  <dcterms:modified xsi:type="dcterms:W3CDTF">2014-07-30T09:25:43Z</dcterms:modified>
</cp:coreProperties>
</file>